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11"/>
  </p:notesMasterIdLst>
  <p:sldIdLst>
    <p:sldId id="256" r:id="rId3"/>
    <p:sldId id="258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6" roundtripDataSignature="AMtx7mjC4/tyiKiHrGW71Ja6EgRfFuuc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customschemas.google.com/relationships/presentationmetadata" Target="meta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" name="Google Shape;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" name="Google Shape;32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6" name="Google Shape;1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5" name="Google Shape;1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/>
          <p:nvPr/>
        </p:nvSpPr>
        <p:spPr>
          <a:xfrm>
            <a:off x="285750" y="5889724"/>
            <a:ext cx="42291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Center for Satellite Applications and Research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/>
          <p:nvPr/>
        </p:nvSpPr>
        <p:spPr>
          <a:xfrm>
            <a:off x="3077428" y="1652985"/>
            <a:ext cx="9114571" cy="3578087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64"/>
            <a:ext cx="5681471" cy="686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4571" y="2949241"/>
            <a:ext cx="2064886" cy="20648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1"/>
          <p:cNvSpPr txBox="1"/>
          <p:nvPr/>
        </p:nvSpPr>
        <p:spPr>
          <a:xfrm>
            <a:off x="407916" y="4795552"/>
            <a:ext cx="4174358" cy="1039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</a:t>
            </a:r>
            <a:b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Satellite and Information Service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0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7978" y="-6531"/>
            <a:ext cx="2554425" cy="232260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3"/>
          <p:cNvSpPr txBox="1"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body" idx="1"/>
          </p:nvPr>
        </p:nvSpPr>
        <p:spPr>
          <a:xfrm>
            <a:off x="838200" y="1016035"/>
            <a:ext cx="10515600" cy="5160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13"/>
          <p:cNvSpPr txBox="1"/>
          <p:nvPr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1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Google Shape;18;p13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9" name="Google Shape;19;p13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Google Shape;20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Google Shape;21;p13"/>
          <p:cNvSpPr txBox="1"/>
          <p:nvPr/>
        </p:nvSpPr>
        <p:spPr>
          <a:xfrm>
            <a:off x="923667" y="6485276"/>
            <a:ext cx="76630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13"/>
          <p:cNvSpPr txBox="1"/>
          <p:nvPr/>
        </p:nvSpPr>
        <p:spPr>
          <a:xfrm>
            <a:off x="7036067" y="6492875"/>
            <a:ext cx="43257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TEMPO – ACX Science Team meeting 2025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13"/>
          <p:cNvSpPr/>
          <p:nvPr/>
        </p:nvSpPr>
        <p:spPr>
          <a:xfrm>
            <a:off x="0" y="1"/>
            <a:ext cx="923667" cy="708024"/>
          </a:xfrm>
          <a:prstGeom prst="rect">
            <a:avLst/>
          </a:prstGeom>
          <a:solidFill>
            <a:srgbClr val="1A46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13"/>
          <p:cNvSpPr/>
          <p:nvPr/>
        </p:nvSpPr>
        <p:spPr>
          <a:xfrm>
            <a:off x="923668" y="-7597"/>
            <a:ext cx="492382" cy="715622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13"/>
          <p:cNvPicPr preferRelativeResize="0"/>
          <p:nvPr/>
        </p:nvPicPr>
        <p:blipFill rotWithShape="1">
          <a:blip r:embed="rId5">
            <a:alphaModFix/>
          </a:blip>
          <a:srcRect b="3811"/>
          <a:stretch/>
        </p:blipFill>
        <p:spPr>
          <a:xfrm>
            <a:off x="219223" y="1"/>
            <a:ext cx="1216101" cy="70802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"/>
          <p:cNvSpPr/>
          <p:nvPr/>
        </p:nvSpPr>
        <p:spPr>
          <a:xfrm>
            <a:off x="295657" y="6281945"/>
            <a:ext cx="4419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Disclaimer: The scientific results and conclusions, as well as any views or opinions expressed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herein, are those of the author(s) and do not necessarily reflect those of NOAA 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Department of Commerce.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" name="Google Shape;3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3976" y="-293913"/>
            <a:ext cx="2478024" cy="191483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"/>
          <p:cNvSpPr/>
          <p:nvPr/>
        </p:nvSpPr>
        <p:spPr>
          <a:xfrm>
            <a:off x="5024318" y="4759523"/>
            <a:ext cx="34099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1"/>
          <p:cNvSpPr txBox="1"/>
          <p:nvPr/>
        </p:nvSpPr>
        <p:spPr>
          <a:xfrm>
            <a:off x="4527177" y="1764359"/>
            <a:ext cx="7575176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000000"/>
                </a:solidFill>
                <a:latin typeface="Franklin Gothic Demi" panose="020B0703020102020204" pitchFamily="34" charset="0"/>
                <a:sym typeface="Arial"/>
              </a:rPr>
              <a:t>Urban NOx Emissions from TEMPO</a:t>
            </a:r>
            <a:endParaRPr lang="en-US" sz="4400" b="1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Franklin Gothic Medium" panose="020B06030201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latin typeface="Franklin Gothic Medium" panose="020B0603020102020204" pitchFamily="34" charset="0"/>
              </a:rPr>
              <a:t>Zigang</a:t>
            </a:r>
            <a:r>
              <a:rPr lang="en-US" sz="3200" dirty="0">
                <a:latin typeface="Franklin Gothic Medium" panose="020B0603020102020204" pitchFamily="34" charset="0"/>
              </a:rPr>
              <a:t> Wei</a:t>
            </a:r>
            <a:r>
              <a:rPr lang="en-US" sz="3200" baseline="30000" dirty="0">
                <a:latin typeface="Franklin Gothic Medium" panose="020B0603020102020204" pitchFamily="34" charset="0"/>
              </a:rPr>
              <a:t>1</a:t>
            </a:r>
            <a:r>
              <a:rPr lang="en-US" sz="3200" dirty="0">
                <a:latin typeface="Franklin Gothic Medium" panose="020B0603020102020204" pitchFamily="34" charset="0"/>
              </a:rPr>
              <a:t> and Shobha Kondragunta</a:t>
            </a:r>
            <a:r>
              <a:rPr lang="en-US" sz="3200" baseline="30000" dirty="0">
                <a:latin typeface="Franklin Gothic Medium" panose="020B0603020102020204" pitchFamily="34" charset="0"/>
              </a:rPr>
              <a:t>2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aseline="30000" dirty="0">
                <a:latin typeface="Franklin Gothic Medium" panose="020B0603020102020204" pitchFamily="34" charset="0"/>
              </a:rPr>
              <a:t>1</a:t>
            </a:r>
            <a:r>
              <a:rPr lang="en-US" sz="3200" dirty="0">
                <a:latin typeface="Franklin Gothic Medium" panose="020B0603020102020204" pitchFamily="34" charset="0"/>
              </a:rPr>
              <a:t>STC at NOAA |</a:t>
            </a:r>
            <a:r>
              <a:rPr lang="en-US" sz="3200" baseline="30000" dirty="0">
                <a:latin typeface="Franklin Gothic Medium" panose="020B0603020102020204" pitchFamily="34" charset="0"/>
              </a:rPr>
              <a:t> 2</a:t>
            </a:r>
            <a:r>
              <a:rPr lang="en-US" sz="3200" dirty="0">
                <a:latin typeface="Franklin Gothic Medium" panose="020B0603020102020204" pitchFamily="34" charset="0"/>
              </a:rPr>
              <a:t>NOAA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latin typeface="Franklin Gothic Medium" panose="020B06030201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Franklin Gothic Medium" panose="020B0603020102020204" pitchFamily="34" charset="0"/>
              </a:rPr>
              <a:t>TEMPO-ACX Science Team Meeting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Franklin Gothic Medium" panose="020B0603020102020204" pitchFamily="34" charset="0"/>
              </a:rPr>
              <a:t>August 19-23, 2025</a:t>
            </a:r>
            <a:endParaRPr sz="400" dirty="0">
              <a:latin typeface="Franklin Gothic Medium" panose="020B0603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9712C8-D07C-4417-A1CD-37E5F0737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982" y="5618632"/>
            <a:ext cx="4228488" cy="8941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0B3BD1-D118-4816-ADDB-C2F1E51D952C}"/>
              </a:ext>
            </a:extLst>
          </p:cNvPr>
          <p:cNvSpPr txBox="1"/>
          <p:nvPr/>
        </p:nvSpPr>
        <p:spPr>
          <a:xfrm>
            <a:off x="7476745" y="6489694"/>
            <a:ext cx="25818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POC: Brian McDonald, NOAA/OAR/CSL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</a:pPr>
            <a:r>
              <a:rPr lang="en-US" dirty="0"/>
              <a:t>Exponentially Modified Gaussian Method Applied to TEMPO and TROPOMI</a:t>
            </a:r>
            <a:endParaRPr dirty="0"/>
          </a:p>
        </p:txBody>
      </p:sp>
      <p:sp>
        <p:nvSpPr>
          <p:cNvPr id="54" name="Google Shape;54;p3"/>
          <p:cNvSpPr txBox="1"/>
          <p:nvPr/>
        </p:nvSpPr>
        <p:spPr>
          <a:xfrm>
            <a:off x="5932885" y="1300163"/>
            <a:ext cx="6160294" cy="105022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5" name="Google Shape;55;p3"/>
          <p:cNvSpPr txBox="1"/>
          <p:nvPr/>
        </p:nvSpPr>
        <p:spPr>
          <a:xfrm>
            <a:off x="6281738" y="2524125"/>
            <a:ext cx="5643562" cy="236410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647" t="-1029" b="-309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6" name="Google Shape;56;p3"/>
          <p:cNvSpPr txBox="1"/>
          <p:nvPr/>
        </p:nvSpPr>
        <p:spPr>
          <a:xfrm>
            <a:off x="6741630" y="5204151"/>
            <a:ext cx="987028" cy="58631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</p:txBody>
      </p:sp>
      <p:sp>
        <p:nvSpPr>
          <p:cNvPr id="57" name="Google Shape;57;p3"/>
          <p:cNvSpPr txBox="1"/>
          <p:nvPr/>
        </p:nvSpPr>
        <p:spPr>
          <a:xfrm>
            <a:off x="7862888" y="5134965"/>
            <a:ext cx="1933575" cy="724686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pic>
        <p:nvPicPr>
          <p:cNvPr id="9" name="Google Shape;65;p4">
            <a:extLst>
              <a:ext uri="{FF2B5EF4-FFF2-40B4-BE49-F238E27FC236}">
                <a16:creationId xmlns:a16="http://schemas.microsoft.com/office/drawing/2014/main" id="{7E4442EE-FD5D-45C8-B56E-69B376B39E0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1024" y="1166918"/>
            <a:ext cx="2203704" cy="2246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6;p4">
            <a:extLst>
              <a:ext uri="{FF2B5EF4-FFF2-40B4-BE49-F238E27FC236}">
                <a16:creationId xmlns:a16="http://schemas.microsoft.com/office/drawing/2014/main" id="{0C2CCE80-2275-4D8C-921A-BA6F39069CC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81963" y="1096091"/>
            <a:ext cx="2318109" cy="2367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7;p4">
            <a:extLst>
              <a:ext uri="{FF2B5EF4-FFF2-40B4-BE49-F238E27FC236}">
                <a16:creationId xmlns:a16="http://schemas.microsoft.com/office/drawing/2014/main" id="{C875A29A-2DD6-440C-8076-6D6923D9F64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78634" y="3695903"/>
            <a:ext cx="4078224" cy="2411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"/>
          <p:cNvSpPr txBox="1"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</a:pPr>
            <a:r>
              <a:rPr lang="en-US" sz="3200" dirty="0"/>
              <a:t>Line Density Plots: Weekdays vs Weekends for Chicago</a:t>
            </a:r>
            <a:endParaRPr sz="3200" dirty="0"/>
          </a:p>
        </p:txBody>
      </p:sp>
      <p:pic>
        <p:nvPicPr>
          <p:cNvPr id="73" name="Google Shape;7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5980" y="848811"/>
            <a:ext cx="4507992" cy="2724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8008" y="848811"/>
            <a:ext cx="4507992" cy="2724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8008" y="3610904"/>
            <a:ext cx="4507992" cy="2724912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5"/>
          <p:cNvSpPr txBox="1"/>
          <p:nvPr/>
        </p:nvSpPr>
        <p:spPr>
          <a:xfrm>
            <a:off x="6096000" y="3858166"/>
            <a:ext cx="5383763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Weekday NOx emissions are higher than weekends from both TEMPO and TROPOMI, reflecting reduced weekend activity.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Local-time matched TEMPO (13–14 LT) yields results closer to TROPOMI, showing the role of overpass timing.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Lifetime shows consistence between weekdays and weekends. The lifetime estimated from TEMPO shows slightly longer than from TROPOMI.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"/>
          <p:cNvSpPr txBox="1">
            <a:spLocks noGrp="1"/>
          </p:cNvSpPr>
          <p:nvPr>
            <p:ph type="title"/>
          </p:nvPr>
        </p:nvSpPr>
        <p:spPr>
          <a:xfrm>
            <a:off x="6146555" y="173376"/>
            <a:ext cx="5764003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</a:pPr>
            <a:r>
              <a:rPr lang="en-US" dirty="0"/>
              <a:t>Diurnal Variation in NOx Emissions</a:t>
            </a:r>
            <a:endParaRPr dirty="0"/>
          </a:p>
        </p:txBody>
      </p:sp>
      <p:pic>
        <p:nvPicPr>
          <p:cNvPr id="82" name="Google Shape;8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277" y="3701959"/>
            <a:ext cx="4672584" cy="2724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277" y="747304"/>
            <a:ext cx="4672584" cy="272491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6"/>
          <p:cNvSpPr txBox="1"/>
          <p:nvPr/>
        </p:nvSpPr>
        <p:spPr>
          <a:xfrm>
            <a:off x="6096000" y="1795815"/>
            <a:ext cx="5360894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NOx emissions are significantly higher on weekdays than on weekends</a:t>
            </a:r>
            <a:endParaRPr lang="en-US" sz="1800"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endParaRPr lang="en-US"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TEMPO and TROPOMI NOx emissions show strong agreement. Both consistently estimate higher NOx emissions than the GRA²PES inventory, especially during peak traffic hours</a:t>
            </a:r>
            <a:endParaRPr lang="en-US" sz="1800"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endParaRPr lang="en-US"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TEMPO data reveals a clear daily cycle with morning and afternoon emission peaks that are not captured in GRA</a:t>
            </a:r>
            <a:r>
              <a:rPr lang="en-US" sz="18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PES.</a:t>
            </a:r>
            <a:endParaRPr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"/>
          <p:cNvSpPr txBox="1"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</a:pPr>
            <a:r>
              <a:rPr lang="en-US" dirty="0"/>
              <a:t>Selecting Major Emissions Areas</a:t>
            </a:r>
            <a:endParaRPr dirty="0"/>
          </a:p>
        </p:txBody>
      </p:sp>
      <p:pic>
        <p:nvPicPr>
          <p:cNvPr id="91" name="Google Shape;9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07490" y="814278"/>
            <a:ext cx="7527493" cy="522944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7"/>
          <p:cNvSpPr txBox="1"/>
          <p:nvPr/>
        </p:nvSpPr>
        <p:spPr>
          <a:xfrm>
            <a:off x="157017" y="1543888"/>
            <a:ext cx="3969542" cy="384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City selection is based on the major hotspots on TEMPO tropNO</a:t>
            </a:r>
            <a:r>
              <a:rPr lang="en-US" sz="1600" b="0" i="0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annual mean maps. 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endParaRPr lang="en-US"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Fitting period: Jan.01—Dec.31, 2024, all days and all scans of TEMPO were included. 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endParaRPr lang="en-US"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Fitting domains: 30~75km in the upwind, 50~200km in the downwind, 30~100km in the cross wind directions. Depends on the pollution plume range from TEMPO annual mean. 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8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31" y="1965678"/>
            <a:ext cx="4617720" cy="3059477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8"/>
          <p:cNvSpPr txBox="1">
            <a:spLocks noGrp="1"/>
          </p:cNvSpPr>
          <p:nvPr>
            <p:ph type="title"/>
          </p:nvPr>
        </p:nvSpPr>
        <p:spPr>
          <a:xfrm>
            <a:off x="2327177" y="-87997"/>
            <a:ext cx="6538917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</a:pPr>
            <a:r>
              <a:rPr lang="en-US" dirty="0"/>
              <a:t>NOx emissions Across the US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BE9DFE-61C7-4F8C-A7B6-C5FFCBF6E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543" y="730785"/>
            <a:ext cx="6067473" cy="24374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8EF48A-292F-4E3C-9B07-78659A6AC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4698" y="3429000"/>
            <a:ext cx="6077318" cy="24414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9"/>
          <p:cNvSpPr txBox="1"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</a:pPr>
            <a:r>
              <a:rPr lang="en-US" dirty="0"/>
              <a:t>TEMPO/TROPOMI vs. GRA</a:t>
            </a:r>
            <a:r>
              <a:rPr lang="en-US" baseline="30000" dirty="0"/>
              <a:t>2</a:t>
            </a:r>
            <a:r>
              <a:rPr lang="en-US" dirty="0"/>
              <a:t>PES</a:t>
            </a:r>
            <a:endParaRPr dirty="0"/>
          </a:p>
        </p:txBody>
      </p:sp>
      <p:sp>
        <p:nvSpPr>
          <p:cNvPr id="109" name="Google Shape;109;p9"/>
          <p:cNvSpPr txBox="1"/>
          <p:nvPr/>
        </p:nvSpPr>
        <p:spPr>
          <a:xfrm>
            <a:off x="2457427" y="5378958"/>
            <a:ext cx="72771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TEMPO vs averaged GRA</a:t>
            </a:r>
            <a:r>
              <a:rPr lang="en-US" sz="16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PES (2021) in local solar time 9 AM </a:t>
            </a:r>
            <a:r>
              <a:rPr lang="en-US" sz="1600" dirty="0"/>
              <a:t>- 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 PM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TROPOMI vs averaged GRA</a:t>
            </a:r>
            <a:r>
              <a:rPr lang="en-US" sz="16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PES (2021) local solar time 1 PM - 2 PM </a:t>
            </a:r>
            <a:endParaRPr dirty="0"/>
          </a:p>
        </p:txBody>
      </p:sp>
      <p:pic>
        <p:nvPicPr>
          <p:cNvPr id="110" name="Google Shape;11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124" y="1447419"/>
            <a:ext cx="3730752" cy="359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20876" y="1479042"/>
            <a:ext cx="3730752" cy="3596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"/>
          <p:cNvSpPr txBox="1">
            <a:spLocks noGrp="1"/>
          </p:cNvSpPr>
          <p:nvPr>
            <p:ph type="title"/>
          </p:nvPr>
        </p:nvSpPr>
        <p:spPr>
          <a:xfrm>
            <a:off x="1560946" y="118954"/>
            <a:ext cx="9833008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</a:pPr>
            <a:r>
              <a:rPr lang="en-US" dirty="0"/>
              <a:t>Conclusions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6262DC-4D47-4354-9CD9-EBACB9CB0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957" y="937736"/>
            <a:ext cx="5351819" cy="4795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B6D1EF-DD96-4BA6-BB23-5FE036B5BD66}"/>
              </a:ext>
            </a:extLst>
          </p:cNvPr>
          <p:cNvSpPr txBox="1"/>
          <p:nvPr/>
        </p:nvSpPr>
        <p:spPr>
          <a:xfrm>
            <a:off x="6698264" y="5733679"/>
            <a:ext cx="3935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Baltimore-Washington urban corridor was well sampled during the BAQMS campaign.  Data will be used in verifying TEMPO NOx emissions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559B9D8-BF5A-4E77-BB7A-FEE26BA6DA25}"/>
              </a:ext>
            </a:extLst>
          </p:cNvPr>
          <p:cNvSpPr/>
          <p:nvPr/>
        </p:nvSpPr>
        <p:spPr>
          <a:xfrm>
            <a:off x="175492" y="1196007"/>
            <a:ext cx="1394690" cy="376628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Spot check verification of GRA</a:t>
            </a:r>
            <a:r>
              <a:rPr lang="en-US" baseline="30000" dirty="0"/>
              <a:t>2</a:t>
            </a:r>
            <a:r>
              <a:rPr lang="en-US" dirty="0"/>
              <a:t>PES with TEMPO shows that the inventory is remarkably similar though it is based on 2021 and TEMPO data are based on 2023.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0B07512-E83D-49E6-B20E-ECFFC2F7F436}"/>
              </a:ext>
            </a:extLst>
          </p:cNvPr>
          <p:cNvSpPr/>
          <p:nvPr/>
        </p:nvSpPr>
        <p:spPr>
          <a:xfrm>
            <a:off x="3018438" y="1849625"/>
            <a:ext cx="1500134" cy="315875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Why? Inventories on annual scale do not capture sudden short-term changes in emissions.  Forecast models need those updates in real time to be accurate.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947D6C7-4DA8-4EAC-8EFE-DE4B21FEB985}"/>
              </a:ext>
            </a:extLst>
          </p:cNvPr>
          <p:cNvSpPr/>
          <p:nvPr/>
        </p:nvSpPr>
        <p:spPr>
          <a:xfrm>
            <a:off x="1596965" y="2648292"/>
            <a:ext cx="1394690" cy="232992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Goal is to update the inventory with TEMPO data in near real time so forecast models have updated information.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45DBD4C-1942-4668-89F5-E7203509D810}"/>
              </a:ext>
            </a:extLst>
          </p:cNvPr>
          <p:cNvSpPr/>
          <p:nvPr/>
        </p:nvSpPr>
        <p:spPr>
          <a:xfrm>
            <a:off x="4545355" y="2678450"/>
            <a:ext cx="1394690" cy="232992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TEMPO Emissions have uncertainties associated with domain selection and wind data. Verification is needed.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ternate Interior 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2574</TotalTime>
  <Words>441</Words>
  <Application>Microsoft Office PowerPoint</Application>
  <PresentationFormat>Widescreen</PresentationFormat>
  <Paragraphs>43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Franklin Gothic Demi</vt:lpstr>
      <vt:lpstr>Franklin Gothic Medium</vt:lpstr>
      <vt:lpstr>Office Theme</vt:lpstr>
      <vt:lpstr>Alternate Interior </vt:lpstr>
      <vt:lpstr>PowerPoint Presentation</vt:lpstr>
      <vt:lpstr>Exponentially Modified Gaussian Method Applied to TEMPO and TROPOMI</vt:lpstr>
      <vt:lpstr>Line Density Plots: Weekdays vs Weekends for Chicago</vt:lpstr>
      <vt:lpstr>Diurnal Variation in NOx Emissions</vt:lpstr>
      <vt:lpstr>Selecting Major Emissions Areas</vt:lpstr>
      <vt:lpstr>NOx emissions Across the US</vt:lpstr>
      <vt:lpstr>TEMPO/TROPOMI vs. GRA2PES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Shobha Kondragunta</dc:creator>
  <cp:lastModifiedBy>Shobha Kondragunta</cp:lastModifiedBy>
  <cp:revision>19</cp:revision>
  <dcterms:modified xsi:type="dcterms:W3CDTF">2025-08-15T17:21:39Z</dcterms:modified>
</cp:coreProperties>
</file>