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Montserrat SemiBold"/>
      <p:regular r:id="rId18"/>
      <p:bold r:id="rId19"/>
      <p:italic r:id="rId20"/>
      <p:boldItalic r:id="rId21"/>
    </p:embeddedFont>
    <p:embeddedFont>
      <p:font typeface="Roboto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SemiBold-italic.fntdata"/><Relationship Id="rId22" Type="http://schemas.openxmlformats.org/officeDocument/2006/relationships/font" Target="fonts/Roboto-regular.fntdata"/><Relationship Id="rId21" Type="http://schemas.openxmlformats.org/officeDocument/2006/relationships/font" Target="fonts/MontserratSemiBold-boldItalic.fntdata"/><Relationship Id="rId24" Type="http://schemas.openxmlformats.org/officeDocument/2006/relationships/font" Target="fonts/Roboto-italic.fntdata"/><Relationship Id="rId23" Type="http://schemas.openxmlformats.org/officeDocument/2006/relationships/font" Target="fonts/Roboto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font" Target="fonts/Robot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MontserratSemiBold-bold.fntdata"/><Relationship Id="rId18" Type="http://schemas.openxmlformats.org/officeDocument/2006/relationships/font" Target="fonts/MontserratSemiBold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001e2f7ed2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001e2f7ed2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7317ae5d4d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7317ae5d4d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7317ae5d4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7317ae5d4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f96b48fe66_0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f96b48fe66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5d611a6458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5d611a6458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7317ae5d4d_0_2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7317ae5d4d_0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7317ae5d4d_0_3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7317ae5d4d_0_3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7317ae5d4d_0_3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7317ae5d4d_0_3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7317ae5d4d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7317ae5d4d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7317ae5d4d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7317ae5d4d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7317ae5d4d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7317ae5d4d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7317ae5d4d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7317ae5d4d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Relationship Id="rId3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-dark" type="title">
  <p:cSld name="TITLE">
    <p:bg>
      <p:bgPr>
        <a:solidFill>
          <a:srgbClr val="001743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2958075" y="1260100"/>
            <a:ext cx="2063400" cy="212400"/>
          </a:xfrm>
          <a:prstGeom prst="rect">
            <a:avLst/>
          </a:prstGeom>
          <a:solidFill>
            <a:srgbClr val="0085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b="13934" l="0" r="18026" t="24760"/>
          <a:stretch/>
        </p:blipFill>
        <p:spPr>
          <a:xfrm>
            <a:off x="0" y="0"/>
            <a:ext cx="9143996" cy="302667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/>
          <p:nvPr/>
        </p:nvSpPr>
        <p:spPr>
          <a:xfrm>
            <a:off x="4685300" y="4126350"/>
            <a:ext cx="4220100" cy="7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National Oceanic and Atmospheric Administration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U.S. Department of Commerce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14800" y="2245175"/>
            <a:ext cx="1634552" cy="163457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4791500" y="4126350"/>
            <a:ext cx="4113900" cy="36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type="title"/>
          </p:nvPr>
        </p:nvSpPr>
        <p:spPr>
          <a:xfrm>
            <a:off x="299550" y="3553350"/>
            <a:ext cx="5200800" cy="150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" name="Google Shape;16;p2"/>
          <p:cNvSpPr/>
          <p:nvPr/>
        </p:nvSpPr>
        <p:spPr>
          <a:xfrm rot="10800000">
            <a:off x="368350" y="2925800"/>
            <a:ext cx="3246600" cy="212400"/>
          </a:xfrm>
          <a:prstGeom prst="rect">
            <a:avLst/>
          </a:prstGeom>
          <a:solidFill>
            <a:srgbClr val="0085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-image-center">
  <p:cSld name="TITLE_AND_BODY_2_2_2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1"/>
          <p:cNvPicPr preferRelativeResize="0"/>
          <p:nvPr/>
        </p:nvPicPr>
        <p:blipFill rotWithShape="1">
          <a:blip r:embed="rId2">
            <a:alphaModFix/>
          </a:blip>
          <a:srcRect b="17094" l="0" r="0" t="26656"/>
          <a:stretch/>
        </p:blipFill>
        <p:spPr>
          <a:xfrm>
            <a:off x="0" y="0"/>
            <a:ext cx="9143998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1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90" name="Google Shape;90;p11"/>
          <p:cNvGrpSpPr/>
          <p:nvPr/>
        </p:nvGrpSpPr>
        <p:grpSpPr>
          <a:xfrm>
            <a:off x="1411500" y="842250"/>
            <a:ext cx="6321000" cy="3459000"/>
            <a:chOff x="1411500" y="842250"/>
            <a:chExt cx="6321000" cy="3459000"/>
          </a:xfrm>
        </p:grpSpPr>
        <p:sp>
          <p:nvSpPr>
            <p:cNvPr id="91" name="Google Shape;91;p11"/>
            <p:cNvSpPr/>
            <p:nvPr/>
          </p:nvSpPr>
          <p:spPr>
            <a:xfrm>
              <a:off x="1411500" y="1054650"/>
              <a:ext cx="6321000" cy="3246600"/>
            </a:xfrm>
            <a:prstGeom prst="rect">
              <a:avLst/>
            </a:prstGeom>
            <a:solidFill>
              <a:srgbClr val="0085CA">
                <a:alpha val="76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11"/>
            <p:cNvSpPr/>
            <p:nvPr/>
          </p:nvSpPr>
          <p:spPr>
            <a:xfrm rot="10800000">
              <a:off x="1411650" y="842250"/>
              <a:ext cx="6319500" cy="21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3" name="Google Shape;93;p11"/>
          <p:cNvSpPr txBox="1"/>
          <p:nvPr>
            <p:ph idx="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" name="Google Shape;94;p11"/>
          <p:cNvSpPr txBox="1"/>
          <p:nvPr>
            <p:ph type="title"/>
          </p:nvPr>
        </p:nvSpPr>
        <p:spPr>
          <a:xfrm>
            <a:off x="1742550" y="1136975"/>
            <a:ext cx="5665800" cy="74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-image-right">
  <p:cSld name="TITLE_AND_BODY_2_1_2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2"/>
          <p:cNvPicPr preferRelativeResize="0"/>
          <p:nvPr/>
        </p:nvPicPr>
        <p:blipFill rotWithShape="1">
          <a:blip r:embed="rId2">
            <a:alphaModFix/>
          </a:blip>
          <a:srcRect b="17094" l="0" r="0" t="26656"/>
          <a:stretch/>
        </p:blipFill>
        <p:spPr>
          <a:xfrm>
            <a:off x="0" y="0"/>
            <a:ext cx="9143998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2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8" name="Google Shape;98;p12"/>
          <p:cNvSpPr txBox="1"/>
          <p:nvPr>
            <p:ph idx="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99" name="Google Shape;99;p12"/>
          <p:cNvGrpSpPr/>
          <p:nvPr/>
        </p:nvGrpSpPr>
        <p:grpSpPr>
          <a:xfrm>
            <a:off x="4750325" y="948413"/>
            <a:ext cx="4394100" cy="3246675"/>
            <a:chOff x="4750325" y="948413"/>
            <a:chExt cx="4394100" cy="3246675"/>
          </a:xfrm>
        </p:grpSpPr>
        <p:sp>
          <p:nvSpPr>
            <p:cNvPr id="100" name="Google Shape;100;p12"/>
            <p:cNvSpPr/>
            <p:nvPr/>
          </p:nvSpPr>
          <p:spPr>
            <a:xfrm>
              <a:off x="4750325" y="948488"/>
              <a:ext cx="4394100" cy="3246600"/>
            </a:xfrm>
            <a:prstGeom prst="rect">
              <a:avLst/>
            </a:prstGeom>
            <a:solidFill>
              <a:srgbClr val="0085CA">
                <a:alpha val="76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12"/>
            <p:cNvSpPr/>
            <p:nvPr/>
          </p:nvSpPr>
          <p:spPr>
            <a:xfrm rot="5400000">
              <a:off x="7414500" y="2465513"/>
              <a:ext cx="3246600" cy="21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2" name="Google Shape;102;p12"/>
          <p:cNvSpPr txBox="1"/>
          <p:nvPr>
            <p:ph type="title"/>
          </p:nvPr>
        </p:nvSpPr>
        <p:spPr>
          <a:xfrm>
            <a:off x="5045175" y="1252875"/>
            <a:ext cx="3577200" cy="264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-light">
  <p:cSld name="TITLE_3">
    <p:bg>
      <p:bgPr>
        <a:solidFill>
          <a:schemeClr val="lt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 rot="5400000">
            <a:off x="2958075" y="1260100"/>
            <a:ext cx="2063400" cy="212400"/>
          </a:xfrm>
          <a:prstGeom prst="rect">
            <a:avLst/>
          </a:prstGeom>
          <a:solidFill>
            <a:srgbClr val="0085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Google Shape;19;p3"/>
          <p:cNvPicPr preferRelativeResize="0"/>
          <p:nvPr/>
        </p:nvPicPr>
        <p:blipFill rotWithShape="1">
          <a:blip r:embed="rId2">
            <a:alphaModFix/>
          </a:blip>
          <a:srcRect b="13934" l="0" r="18026" t="24760"/>
          <a:stretch/>
        </p:blipFill>
        <p:spPr>
          <a:xfrm>
            <a:off x="0" y="0"/>
            <a:ext cx="9143996" cy="302667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 txBox="1"/>
          <p:nvPr/>
        </p:nvSpPr>
        <p:spPr>
          <a:xfrm>
            <a:off x="4685300" y="4126350"/>
            <a:ext cx="4220100" cy="7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17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rPr>
              <a:t>National Oceanic and Atmospheric Administration</a:t>
            </a:r>
            <a:endParaRPr sz="1200">
              <a:solidFill>
                <a:srgbClr val="0017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rPr>
              <a:t>U.S. Department of Commerce</a:t>
            </a:r>
            <a:endParaRPr sz="1200">
              <a:solidFill>
                <a:srgbClr val="0017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2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14800" y="2245175"/>
            <a:ext cx="1634552" cy="163457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"/>
          <p:cNvSpPr txBox="1"/>
          <p:nvPr>
            <p:ph idx="1" type="subTitle"/>
          </p:nvPr>
        </p:nvSpPr>
        <p:spPr>
          <a:xfrm>
            <a:off x="4791500" y="4126350"/>
            <a:ext cx="4113900" cy="36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001743"/>
              </a:buClr>
              <a:buSzPts val="1200"/>
              <a:buNone/>
              <a:defRPr sz="1200">
                <a:solidFill>
                  <a:srgbClr val="001743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001743"/>
              </a:buClr>
              <a:buSzPts val="1200"/>
              <a:buNone/>
              <a:defRPr sz="1200">
                <a:solidFill>
                  <a:srgbClr val="001743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001743"/>
              </a:buClr>
              <a:buSzPts val="1200"/>
              <a:buNone/>
              <a:defRPr sz="1200">
                <a:solidFill>
                  <a:srgbClr val="001743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001743"/>
              </a:buClr>
              <a:buSzPts val="1200"/>
              <a:buNone/>
              <a:defRPr sz="1200">
                <a:solidFill>
                  <a:srgbClr val="001743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001743"/>
              </a:buClr>
              <a:buSzPts val="1200"/>
              <a:buNone/>
              <a:defRPr sz="1200">
                <a:solidFill>
                  <a:srgbClr val="001743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001743"/>
              </a:buClr>
              <a:buSzPts val="1200"/>
              <a:buNone/>
              <a:defRPr sz="1200">
                <a:solidFill>
                  <a:srgbClr val="001743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001743"/>
              </a:buClr>
              <a:buSzPts val="1200"/>
              <a:buNone/>
              <a:defRPr sz="1200">
                <a:solidFill>
                  <a:srgbClr val="001743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001743"/>
              </a:buClr>
              <a:buSzPts val="1200"/>
              <a:buNone/>
              <a:defRPr sz="1200">
                <a:solidFill>
                  <a:srgbClr val="001743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001743"/>
              </a:buClr>
              <a:buSzPts val="1200"/>
              <a:buNone/>
              <a:defRPr sz="1200">
                <a:solidFill>
                  <a:srgbClr val="001743"/>
                </a:solidFill>
              </a:defRPr>
            </a:lvl9pPr>
          </a:lstStyle>
          <a:p/>
        </p:txBody>
      </p:sp>
      <p:sp>
        <p:nvSpPr>
          <p:cNvPr id="23" name="Google Shape;23;p3"/>
          <p:cNvSpPr txBox="1"/>
          <p:nvPr>
            <p:ph type="title"/>
          </p:nvPr>
        </p:nvSpPr>
        <p:spPr>
          <a:xfrm>
            <a:off x="299550" y="3553350"/>
            <a:ext cx="5200800" cy="150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24" name="Google Shape;24;p3"/>
          <p:cNvSpPr/>
          <p:nvPr/>
        </p:nvSpPr>
        <p:spPr>
          <a:xfrm rot="10800000">
            <a:off x="368350" y="2925800"/>
            <a:ext cx="3246600" cy="212400"/>
          </a:xfrm>
          <a:prstGeom prst="rect">
            <a:avLst/>
          </a:prstGeom>
          <a:solidFill>
            <a:srgbClr val="0085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nner" type="tx">
  <p:cSld name="TITLE_AND_BOD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" name="Google Shape;28;p4"/>
          <p:cNvSpPr txBox="1"/>
          <p:nvPr/>
        </p:nvSpPr>
        <p:spPr>
          <a:xfrm>
            <a:off x="1662600" y="4810375"/>
            <a:ext cx="5818800" cy="25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rPr>
              <a:t>Department of Commerce | National Oceanic and Atmospheric Administration</a:t>
            </a:r>
            <a:r>
              <a:rPr lang="en" sz="8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 | NOAA.gov</a:t>
            </a:r>
            <a:endParaRPr sz="800">
              <a:solidFill>
                <a:srgbClr val="0017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4"/>
          <p:cNvSpPr/>
          <p:nvPr/>
        </p:nvSpPr>
        <p:spPr>
          <a:xfrm rot="5400000">
            <a:off x="7414500" y="2458625"/>
            <a:ext cx="3246600" cy="212400"/>
          </a:xfrm>
          <a:prstGeom prst="rect">
            <a:avLst/>
          </a:prstGeom>
          <a:solidFill>
            <a:srgbClr val="0085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4"/>
          <p:cNvSpPr txBox="1"/>
          <p:nvPr>
            <p:ph idx="1" type="body"/>
          </p:nvPr>
        </p:nvSpPr>
        <p:spPr>
          <a:xfrm>
            <a:off x="311700" y="863550"/>
            <a:ext cx="8520600" cy="38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○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■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○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■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○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■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Google Shape;31;p4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b="1"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ngle-photo 1">
  <p:cSld name="TITLE_AND_BODY_3_1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/>
          <p:nvPr>
            <p:ph idx="1" type="subTitle"/>
          </p:nvPr>
        </p:nvSpPr>
        <p:spPr>
          <a:xfrm>
            <a:off x="1708675" y="3225125"/>
            <a:ext cx="5746800" cy="362700"/>
          </a:xfrm>
          <a:prstGeom prst="rect">
            <a:avLst/>
          </a:prstGeom>
          <a:solidFill>
            <a:srgbClr val="0085CA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1708675" y="3587825"/>
            <a:ext cx="5736900" cy="11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" name="Google Shape;36;p5"/>
          <p:cNvSpPr txBox="1"/>
          <p:nvPr/>
        </p:nvSpPr>
        <p:spPr>
          <a:xfrm>
            <a:off x="1662600" y="4810375"/>
            <a:ext cx="5818800" cy="25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Department of Commerce | National Oceanic and Atmospheric Administration | NOAA.gov</a:t>
            </a:r>
            <a:endParaRPr sz="800">
              <a:solidFill>
                <a:srgbClr val="0017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5"/>
          <p:cNvSpPr/>
          <p:nvPr/>
        </p:nvSpPr>
        <p:spPr>
          <a:xfrm rot="5400000">
            <a:off x="7414500" y="2458625"/>
            <a:ext cx="3246600" cy="212400"/>
          </a:xfrm>
          <a:prstGeom prst="rect">
            <a:avLst/>
          </a:prstGeom>
          <a:solidFill>
            <a:srgbClr val="0085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5"/>
          <p:cNvSpPr/>
          <p:nvPr>
            <p:ph idx="3" type="pic"/>
          </p:nvPr>
        </p:nvSpPr>
        <p:spPr>
          <a:xfrm>
            <a:off x="1698750" y="941550"/>
            <a:ext cx="5746800" cy="2118000"/>
          </a:xfrm>
          <a:prstGeom prst="rect">
            <a:avLst/>
          </a:prstGeom>
          <a:noFill/>
          <a:ln>
            <a:noFill/>
          </a:ln>
        </p:spPr>
      </p:sp>
      <p:sp>
        <p:nvSpPr>
          <p:cNvPr id="39" name="Google Shape;39;p5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b="1"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uble-photo">
  <p:cSld name="TITLE_AND_BODY_3_1_1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" name="Google Shape;42;p6"/>
          <p:cNvSpPr txBox="1"/>
          <p:nvPr/>
        </p:nvSpPr>
        <p:spPr>
          <a:xfrm>
            <a:off x="1662600" y="4810375"/>
            <a:ext cx="5818800" cy="25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Department of Commerce | National Oceanic and Atmospheric Administration | NOAA.gov</a:t>
            </a:r>
            <a:endParaRPr sz="800">
              <a:solidFill>
                <a:srgbClr val="0017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6"/>
          <p:cNvSpPr/>
          <p:nvPr/>
        </p:nvSpPr>
        <p:spPr>
          <a:xfrm rot="5400000">
            <a:off x="7414500" y="2458625"/>
            <a:ext cx="3246600" cy="212400"/>
          </a:xfrm>
          <a:prstGeom prst="rect">
            <a:avLst/>
          </a:prstGeom>
          <a:solidFill>
            <a:srgbClr val="0085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"/>
          <p:cNvSpPr/>
          <p:nvPr>
            <p:ph idx="2" type="pic"/>
          </p:nvPr>
        </p:nvSpPr>
        <p:spPr>
          <a:xfrm>
            <a:off x="311770" y="941550"/>
            <a:ext cx="4052100" cy="2118000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6"/>
          <p:cNvSpPr/>
          <p:nvPr>
            <p:ph idx="3" type="pic"/>
          </p:nvPr>
        </p:nvSpPr>
        <p:spPr>
          <a:xfrm>
            <a:off x="4619632" y="941550"/>
            <a:ext cx="4052100" cy="2118000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Google Shape;46;p6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b="1"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Google Shape;47;p6"/>
          <p:cNvSpPr txBox="1"/>
          <p:nvPr>
            <p:ph idx="1" type="subTitle"/>
          </p:nvPr>
        </p:nvSpPr>
        <p:spPr>
          <a:xfrm>
            <a:off x="311775" y="3225125"/>
            <a:ext cx="4052100" cy="362700"/>
          </a:xfrm>
          <a:prstGeom prst="rect">
            <a:avLst/>
          </a:prstGeom>
          <a:solidFill>
            <a:srgbClr val="0085CA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" name="Google Shape;48;p6"/>
          <p:cNvSpPr txBox="1"/>
          <p:nvPr>
            <p:ph idx="4" type="body"/>
          </p:nvPr>
        </p:nvSpPr>
        <p:spPr>
          <a:xfrm>
            <a:off x="311775" y="3587825"/>
            <a:ext cx="4045200" cy="11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Google Shape;49;p6"/>
          <p:cNvSpPr txBox="1"/>
          <p:nvPr>
            <p:ph idx="5" type="subTitle"/>
          </p:nvPr>
        </p:nvSpPr>
        <p:spPr>
          <a:xfrm>
            <a:off x="4619625" y="3225125"/>
            <a:ext cx="4052100" cy="362700"/>
          </a:xfrm>
          <a:prstGeom prst="rect">
            <a:avLst/>
          </a:prstGeom>
          <a:solidFill>
            <a:srgbClr val="0085CA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0" name="Google Shape;50;p6"/>
          <p:cNvSpPr txBox="1"/>
          <p:nvPr>
            <p:ph idx="6" type="body"/>
          </p:nvPr>
        </p:nvSpPr>
        <p:spPr>
          <a:xfrm>
            <a:off x="4619625" y="3587825"/>
            <a:ext cx="4045200" cy="11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iple-photo">
  <p:cSld name="TITLE_AND_BODY_3_1_1_1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" name="Google Shape;53;p7"/>
          <p:cNvSpPr txBox="1"/>
          <p:nvPr/>
        </p:nvSpPr>
        <p:spPr>
          <a:xfrm>
            <a:off x="1662600" y="4810375"/>
            <a:ext cx="5818800" cy="25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Department of Commerce | National Oceanic and Atmospheric Administration | NOAA.gov</a:t>
            </a:r>
            <a:endParaRPr sz="800">
              <a:solidFill>
                <a:srgbClr val="0017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7"/>
          <p:cNvSpPr/>
          <p:nvPr/>
        </p:nvSpPr>
        <p:spPr>
          <a:xfrm rot="5400000">
            <a:off x="7414500" y="2458625"/>
            <a:ext cx="3246600" cy="212400"/>
          </a:xfrm>
          <a:prstGeom prst="rect">
            <a:avLst/>
          </a:prstGeom>
          <a:solidFill>
            <a:srgbClr val="0085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7"/>
          <p:cNvSpPr/>
          <p:nvPr>
            <p:ph idx="2" type="pic"/>
          </p:nvPr>
        </p:nvSpPr>
        <p:spPr>
          <a:xfrm>
            <a:off x="311746" y="941550"/>
            <a:ext cx="2641800" cy="2118000"/>
          </a:xfrm>
          <a:prstGeom prst="rect">
            <a:avLst/>
          </a:prstGeom>
          <a:noFill/>
          <a:ln>
            <a:noFill/>
          </a:ln>
        </p:spPr>
      </p:sp>
      <p:sp>
        <p:nvSpPr>
          <p:cNvPr id="56" name="Google Shape;56;p7"/>
          <p:cNvSpPr/>
          <p:nvPr>
            <p:ph idx="3" type="pic"/>
          </p:nvPr>
        </p:nvSpPr>
        <p:spPr>
          <a:xfrm>
            <a:off x="3166583" y="941550"/>
            <a:ext cx="2641800" cy="2118000"/>
          </a:xfrm>
          <a:prstGeom prst="rect">
            <a:avLst/>
          </a:prstGeom>
          <a:noFill/>
          <a:ln>
            <a:noFill/>
          </a:ln>
        </p:spPr>
      </p:sp>
      <p:sp>
        <p:nvSpPr>
          <p:cNvPr id="57" name="Google Shape;57;p7"/>
          <p:cNvSpPr/>
          <p:nvPr>
            <p:ph idx="4" type="pic"/>
          </p:nvPr>
        </p:nvSpPr>
        <p:spPr>
          <a:xfrm>
            <a:off x="6026022" y="941550"/>
            <a:ext cx="2641800" cy="2118000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7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b="1"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7"/>
          <p:cNvSpPr txBox="1"/>
          <p:nvPr>
            <p:ph idx="1" type="subTitle"/>
          </p:nvPr>
        </p:nvSpPr>
        <p:spPr>
          <a:xfrm>
            <a:off x="311750" y="3225125"/>
            <a:ext cx="2641800" cy="362700"/>
          </a:xfrm>
          <a:prstGeom prst="rect">
            <a:avLst/>
          </a:prstGeom>
          <a:solidFill>
            <a:srgbClr val="0085CA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7"/>
          <p:cNvSpPr txBox="1"/>
          <p:nvPr>
            <p:ph idx="5" type="body"/>
          </p:nvPr>
        </p:nvSpPr>
        <p:spPr>
          <a:xfrm>
            <a:off x="311750" y="3587825"/>
            <a:ext cx="2637300" cy="11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7"/>
          <p:cNvSpPr txBox="1"/>
          <p:nvPr>
            <p:ph idx="6" type="subTitle"/>
          </p:nvPr>
        </p:nvSpPr>
        <p:spPr>
          <a:xfrm>
            <a:off x="3166575" y="3225125"/>
            <a:ext cx="2641800" cy="362700"/>
          </a:xfrm>
          <a:prstGeom prst="rect">
            <a:avLst/>
          </a:prstGeom>
          <a:solidFill>
            <a:srgbClr val="0085CA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2" name="Google Shape;62;p7"/>
          <p:cNvSpPr txBox="1"/>
          <p:nvPr>
            <p:ph idx="7" type="body"/>
          </p:nvPr>
        </p:nvSpPr>
        <p:spPr>
          <a:xfrm>
            <a:off x="3166575" y="3587825"/>
            <a:ext cx="2637300" cy="11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7"/>
          <p:cNvSpPr txBox="1"/>
          <p:nvPr>
            <p:ph idx="8" type="subTitle"/>
          </p:nvPr>
        </p:nvSpPr>
        <p:spPr>
          <a:xfrm>
            <a:off x="6021400" y="3225125"/>
            <a:ext cx="2641800" cy="362700"/>
          </a:xfrm>
          <a:prstGeom prst="rect">
            <a:avLst/>
          </a:prstGeom>
          <a:solidFill>
            <a:srgbClr val="0085CA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4" name="Google Shape;64;p7"/>
          <p:cNvSpPr txBox="1"/>
          <p:nvPr>
            <p:ph idx="9" type="body"/>
          </p:nvPr>
        </p:nvSpPr>
        <p:spPr>
          <a:xfrm>
            <a:off x="6021400" y="3587825"/>
            <a:ext cx="2637300" cy="11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ff-center">
  <p:cSld name="TITLE_AND_BODY_1_1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7" name="Google Shape;67;p8"/>
          <p:cNvSpPr txBox="1"/>
          <p:nvPr/>
        </p:nvSpPr>
        <p:spPr>
          <a:xfrm>
            <a:off x="2911050" y="4810375"/>
            <a:ext cx="6233100" cy="25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Department of Commerce | National Oceanic and Atmospheric Administration | NOAA.gov</a:t>
            </a:r>
            <a:endParaRPr sz="800">
              <a:solidFill>
                <a:srgbClr val="0017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8"/>
          <p:cNvSpPr/>
          <p:nvPr>
            <p:ph idx="2" type="pic"/>
          </p:nvPr>
        </p:nvSpPr>
        <p:spPr>
          <a:xfrm>
            <a:off x="-75" y="0"/>
            <a:ext cx="29112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8"/>
          <p:cNvSpPr/>
          <p:nvPr>
            <p:ph idx="3" type="pic"/>
          </p:nvPr>
        </p:nvSpPr>
        <p:spPr>
          <a:xfrm>
            <a:off x="-75" y="0"/>
            <a:ext cx="29112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8"/>
          <p:cNvSpPr/>
          <p:nvPr/>
        </p:nvSpPr>
        <p:spPr>
          <a:xfrm rot="5400000">
            <a:off x="7414500" y="2458625"/>
            <a:ext cx="3246600" cy="212400"/>
          </a:xfrm>
          <a:prstGeom prst="rect">
            <a:avLst/>
          </a:prstGeom>
          <a:solidFill>
            <a:srgbClr val="0085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8"/>
          <p:cNvSpPr txBox="1"/>
          <p:nvPr>
            <p:ph type="title"/>
          </p:nvPr>
        </p:nvSpPr>
        <p:spPr>
          <a:xfrm>
            <a:off x="3166400" y="292625"/>
            <a:ext cx="55122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1743"/>
              </a:buClr>
              <a:buSzPts val="3000"/>
              <a:buFont typeface="Calibri"/>
              <a:buNone/>
              <a:defRPr b="1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1743"/>
              </a:buClr>
              <a:buSzPts val="3000"/>
              <a:buFont typeface="Calibri"/>
              <a:buNone/>
              <a:defRPr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1743"/>
              </a:buClr>
              <a:buSzPts val="3000"/>
              <a:buFont typeface="Calibri"/>
              <a:buNone/>
              <a:defRPr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1743"/>
              </a:buClr>
              <a:buSzPts val="3000"/>
              <a:buFont typeface="Calibri"/>
              <a:buNone/>
              <a:defRPr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1743"/>
              </a:buClr>
              <a:buSzPts val="3000"/>
              <a:buFont typeface="Calibri"/>
              <a:buNone/>
              <a:defRPr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1743"/>
              </a:buClr>
              <a:buSzPts val="3000"/>
              <a:buFont typeface="Calibri"/>
              <a:buNone/>
              <a:defRPr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1743"/>
              </a:buClr>
              <a:buSzPts val="3000"/>
              <a:buFont typeface="Calibri"/>
              <a:buNone/>
              <a:defRPr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1743"/>
              </a:buClr>
              <a:buSzPts val="3000"/>
              <a:buFont typeface="Calibri"/>
              <a:buNone/>
              <a:defRPr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1743"/>
              </a:buClr>
              <a:buSzPts val="3000"/>
              <a:buFont typeface="Calibri"/>
              <a:buNone/>
              <a:defRPr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8"/>
          <p:cNvSpPr txBox="1"/>
          <p:nvPr>
            <p:ph idx="1" type="body"/>
          </p:nvPr>
        </p:nvSpPr>
        <p:spPr>
          <a:xfrm>
            <a:off x="3166400" y="863550"/>
            <a:ext cx="5665800" cy="38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○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■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○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■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○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■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">
  <p:cSld name="CUSTOM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"/>
          <p:cNvSpPr/>
          <p:nvPr/>
        </p:nvSpPr>
        <p:spPr>
          <a:xfrm>
            <a:off x="-7450" y="-9825"/>
            <a:ext cx="9144000" cy="1133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9"/>
          <p:cNvSpPr/>
          <p:nvPr/>
        </p:nvSpPr>
        <p:spPr>
          <a:xfrm rot="10800000">
            <a:off x="368350" y="1015650"/>
            <a:ext cx="3246600" cy="21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9"/>
          <p:cNvSpPr txBox="1"/>
          <p:nvPr/>
        </p:nvSpPr>
        <p:spPr>
          <a:xfrm>
            <a:off x="1662600" y="4810375"/>
            <a:ext cx="5818800" cy="25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rPr>
              <a:t>Department of Commerce | National Oceanic and Atmospheric Administration</a:t>
            </a:r>
            <a:r>
              <a:rPr lang="en" sz="8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| NOAA.gov </a:t>
            </a:r>
            <a:r>
              <a:rPr lang="en"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800">
              <a:solidFill>
                <a:srgbClr val="0017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9"/>
          <p:cNvSpPr txBox="1"/>
          <p:nvPr>
            <p:ph type="title"/>
          </p:nvPr>
        </p:nvSpPr>
        <p:spPr>
          <a:xfrm>
            <a:off x="311700" y="27067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b="1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9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-image-left">
  <p:cSld name="TITLE_AND_BODY_2_3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0"/>
          <p:cNvPicPr preferRelativeResize="0"/>
          <p:nvPr/>
        </p:nvPicPr>
        <p:blipFill rotWithShape="1">
          <a:blip r:embed="rId2">
            <a:alphaModFix/>
          </a:blip>
          <a:srcRect b="17094" l="0" r="0" t="26656"/>
          <a:stretch/>
        </p:blipFill>
        <p:spPr>
          <a:xfrm>
            <a:off x="0" y="0"/>
            <a:ext cx="9143998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0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buNone/>
              <a:defRPr sz="800">
                <a:solidFill>
                  <a:srgbClr val="00174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" name="Google Shape;82;p10"/>
          <p:cNvSpPr txBox="1"/>
          <p:nvPr>
            <p:ph idx="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buNone/>
              <a:def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83" name="Google Shape;83;p10"/>
          <p:cNvGrpSpPr/>
          <p:nvPr/>
        </p:nvGrpSpPr>
        <p:grpSpPr>
          <a:xfrm>
            <a:off x="0" y="948413"/>
            <a:ext cx="4394100" cy="3246675"/>
            <a:chOff x="0" y="948413"/>
            <a:chExt cx="4394100" cy="3246675"/>
          </a:xfrm>
        </p:grpSpPr>
        <p:sp>
          <p:nvSpPr>
            <p:cNvPr id="84" name="Google Shape;84;p10"/>
            <p:cNvSpPr/>
            <p:nvPr/>
          </p:nvSpPr>
          <p:spPr>
            <a:xfrm rot="10800000">
              <a:off x="0" y="948413"/>
              <a:ext cx="4394100" cy="3246600"/>
            </a:xfrm>
            <a:prstGeom prst="rect">
              <a:avLst/>
            </a:prstGeom>
            <a:solidFill>
              <a:srgbClr val="0085CA">
                <a:alpha val="76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10"/>
            <p:cNvSpPr/>
            <p:nvPr/>
          </p:nvSpPr>
          <p:spPr>
            <a:xfrm rot="-5400000">
              <a:off x="-1516675" y="2465588"/>
              <a:ext cx="3246600" cy="21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6" name="Google Shape;86;p10"/>
          <p:cNvSpPr txBox="1"/>
          <p:nvPr>
            <p:ph type="title"/>
          </p:nvPr>
        </p:nvSpPr>
        <p:spPr>
          <a:xfrm>
            <a:off x="515100" y="1252875"/>
            <a:ext cx="3577200" cy="264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" type="body"/>
          </p:nvPr>
        </p:nvSpPr>
        <p:spPr>
          <a:xfrm>
            <a:off x="311700" y="1181700"/>
            <a:ext cx="8628000" cy="35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○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■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○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■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○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■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311700" y="296275"/>
            <a:ext cx="8520600" cy="77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b="1"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b="1"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b="1"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b="1"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b="1"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b="1"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b="1"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b="1"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libri"/>
              <a:buNone/>
              <a:defRPr b="1" sz="3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r">
              <a:buNone/>
              <a:defRPr sz="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algn="r">
              <a:buNone/>
              <a:defRPr sz="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algn="r">
              <a:buNone/>
              <a:defRPr sz="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algn="r">
              <a:buNone/>
              <a:defRPr sz="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algn="r">
              <a:buNone/>
              <a:defRPr sz="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algn="r">
              <a:buNone/>
              <a:defRPr sz="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algn="r">
              <a:buNone/>
              <a:defRPr sz="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algn="r">
              <a:buNone/>
              <a:defRPr sz="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jpg"/><Relationship Id="rId4" Type="http://schemas.openxmlformats.org/officeDocument/2006/relationships/image" Target="../media/image1.png"/><Relationship Id="rId5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3"/>
          <p:cNvSpPr txBox="1"/>
          <p:nvPr>
            <p:ph idx="1" type="subTitle"/>
          </p:nvPr>
        </p:nvSpPr>
        <p:spPr>
          <a:xfrm>
            <a:off x="4791500" y="4126350"/>
            <a:ext cx="4113900" cy="36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National Weather Service </a:t>
            </a:r>
            <a:r>
              <a:rPr lang="en"/>
              <a:t> </a:t>
            </a:r>
            <a:endParaRPr/>
          </a:p>
        </p:txBody>
      </p:sp>
      <p:sp>
        <p:nvSpPr>
          <p:cNvPr id="108" name="Google Shape;108;p13"/>
          <p:cNvSpPr txBox="1"/>
          <p:nvPr>
            <p:ph type="title"/>
          </p:nvPr>
        </p:nvSpPr>
        <p:spPr>
          <a:xfrm>
            <a:off x="299550" y="3200400"/>
            <a:ext cx="5200800" cy="185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Composition</a:t>
            </a:r>
            <a:r>
              <a:rPr lang="en"/>
              <a:t> Modeling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and DA at NOAA/NWS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/>
              <a:t>Cory R Martin, PhD</a:t>
            </a:r>
            <a:endParaRPr sz="1600"/>
          </a:p>
          <a:p>
            <a:pPr indent="0" lvl="0" marL="0" rtl="0" algn="l"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/>
              <a:t>Physical Scientist, NWS/NCEP/Environmental Modeling Center</a:t>
            </a:r>
            <a:endParaRPr sz="1500"/>
          </a:p>
        </p:txBody>
      </p:sp>
      <p:pic>
        <p:nvPicPr>
          <p:cNvPr id="109" name="Google Shape;109;p13"/>
          <p:cNvPicPr preferRelativeResize="0"/>
          <p:nvPr/>
        </p:nvPicPr>
        <p:blipFill rotWithShape="1">
          <a:blip r:embed="rId3">
            <a:alphaModFix/>
          </a:blip>
          <a:srcRect b="13934" l="0" r="18026" t="24760"/>
          <a:stretch/>
        </p:blipFill>
        <p:spPr>
          <a:xfrm>
            <a:off x="0" y="0"/>
            <a:ext cx="9143996" cy="3026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62200" y="2245175"/>
            <a:ext cx="1634552" cy="1634574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3"/>
          <p:cNvSpPr/>
          <p:nvPr/>
        </p:nvSpPr>
        <p:spPr>
          <a:xfrm rot="10800000">
            <a:off x="368350" y="2925800"/>
            <a:ext cx="3246600" cy="212400"/>
          </a:xfrm>
          <a:prstGeom prst="rect">
            <a:avLst/>
          </a:prstGeom>
          <a:solidFill>
            <a:srgbClr val="0085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13" title="US-NationalWeatherService-Logo.svg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14800" y="2245188"/>
            <a:ext cx="1634550" cy="163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2"/>
          <p:cNvSpPr txBox="1"/>
          <p:nvPr>
            <p:ph type="title"/>
          </p:nvPr>
        </p:nvSpPr>
        <p:spPr>
          <a:xfrm>
            <a:off x="311700" y="27067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AQM - Surface PM2.5 Assimilation</a:t>
            </a:r>
            <a:endParaRPr/>
          </a:p>
        </p:txBody>
      </p:sp>
      <p:pic>
        <p:nvPicPr>
          <p:cNvPr id="199" name="Google Shape;19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49446"/>
            <a:ext cx="5235824" cy="1866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73" y="3015560"/>
            <a:ext cx="5221866" cy="1866114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2"/>
          <p:cNvSpPr txBox="1"/>
          <p:nvPr/>
        </p:nvSpPr>
        <p:spPr>
          <a:xfrm>
            <a:off x="3223231" y="1147000"/>
            <a:ext cx="1409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100" u="none" cap="none" strike="noStrike">
                <a:solidFill>
                  <a:srgbClr val="0000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1h forecast bias</a:t>
            </a:r>
            <a:endParaRPr b="0" i="0" sz="11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2"/>
          <p:cNvSpPr txBox="1"/>
          <p:nvPr/>
        </p:nvSpPr>
        <p:spPr>
          <a:xfrm>
            <a:off x="3223231" y="2995087"/>
            <a:ext cx="1409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100" u="none" cap="none" strike="noStrike">
                <a:solidFill>
                  <a:srgbClr val="0000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1h forecast bias</a:t>
            </a:r>
            <a:endParaRPr b="0" i="0" sz="11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22"/>
          <p:cNvSpPr txBox="1"/>
          <p:nvPr/>
        </p:nvSpPr>
        <p:spPr>
          <a:xfrm>
            <a:off x="6963625" y="4798125"/>
            <a:ext cx="2146500" cy="2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Figs. courtesy Hongli Wang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22"/>
          <p:cNvSpPr txBox="1"/>
          <p:nvPr/>
        </p:nvSpPr>
        <p:spPr>
          <a:xfrm>
            <a:off x="5335500" y="1246675"/>
            <a:ext cx="3728100" cy="3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NOAA GSL has made significant efforts in reducing surface PM2.5 bias and RMSE through assimilation of surface obs.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assimilating VIIRS AOD concurrently with surface obs is ongoing with limited success (not shown)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22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3"/>
          <p:cNvSpPr txBox="1"/>
          <p:nvPr>
            <p:ph type="title"/>
          </p:nvPr>
        </p:nvSpPr>
        <p:spPr>
          <a:xfrm>
            <a:off x="311700" y="27067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Ongoing and Future Work</a:t>
            </a:r>
            <a:endParaRPr/>
          </a:p>
        </p:txBody>
      </p:sp>
      <p:sp>
        <p:nvSpPr>
          <p:cNvPr id="211" name="Google Shape;211;p23"/>
          <p:cNvSpPr txBox="1"/>
          <p:nvPr/>
        </p:nvSpPr>
        <p:spPr>
          <a:xfrm>
            <a:off x="338200" y="1379575"/>
            <a:ext cx="8494200" cy="30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tuning, configuration, and validation of initial GCAFS system underway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Evaluation in second half of 2025; plan to transition to operations in early 2026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 readiness level of AQM DA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Combine trace gas and aerosol/PM into one cycling system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Refine background error and QC decision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Explore VarBC (more difficult with a regional model)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Looking ahead with GCAFS: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Short term: more obs assimilated, higher resolution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Longer term: more complex chemistry, nests, possibly include/replace AQM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23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4"/>
          <p:cNvPicPr preferRelativeResize="0"/>
          <p:nvPr/>
        </p:nvPicPr>
        <p:blipFill rotWithShape="1">
          <a:blip r:embed="rId3">
            <a:alphaModFix/>
          </a:blip>
          <a:srcRect b="17094" l="0" r="0" t="26656"/>
          <a:stretch/>
        </p:blipFill>
        <p:spPr>
          <a:xfrm>
            <a:off x="0" y="0"/>
            <a:ext cx="9143998" cy="51434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8" name="Google Shape;218;p24"/>
          <p:cNvGrpSpPr/>
          <p:nvPr/>
        </p:nvGrpSpPr>
        <p:grpSpPr>
          <a:xfrm rot="10800000">
            <a:off x="4749900" y="948413"/>
            <a:ext cx="4394100" cy="3246675"/>
            <a:chOff x="0" y="948413"/>
            <a:chExt cx="4394100" cy="3246675"/>
          </a:xfrm>
        </p:grpSpPr>
        <p:sp>
          <p:nvSpPr>
            <p:cNvPr id="219" name="Google Shape;219;p24"/>
            <p:cNvSpPr/>
            <p:nvPr/>
          </p:nvSpPr>
          <p:spPr>
            <a:xfrm rot="10800000">
              <a:off x="0" y="948413"/>
              <a:ext cx="4394100" cy="3246600"/>
            </a:xfrm>
            <a:prstGeom prst="rect">
              <a:avLst/>
            </a:prstGeom>
            <a:solidFill>
              <a:srgbClr val="0085CA">
                <a:alpha val="76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24"/>
            <p:cNvSpPr/>
            <p:nvPr/>
          </p:nvSpPr>
          <p:spPr>
            <a:xfrm rot="-5400000">
              <a:off x="-1516675" y="2465588"/>
              <a:ext cx="3246600" cy="21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1" name="Google Shape;221;p24"/>
          <p:cNvSpPr txBox="1"/>
          <p:nvPr/>
        </p:nvSpPr>
        <p:spPr>
          <a:xfrm>
            <a:off x="5045175" y="1252875"/>
            <a:ext cx="3577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Questions?</a:t>
            </a:r>
            <a:endParaRPr b="1" sz="3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24"/>
          <p:cNvSpPr txBox="1"/>
          <p:nvPr/>
        </p:nvSpPr>
        <p:spPr>
          <a:xfrm>
            <a:off x="5045175" y="1929975"/>
            <a:ext cx="3577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email: cory.r.martin@noaa.gov</a:t>
            </a:r>
            <a:endParaRPr sz="2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24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224" name="Google Shape;224;p24"/>
          <p:cNvSpPr txBox="1"/>
          <p:nvPr/>
        </p:nvSpPr>
        <p:spPr>
          <a:xfrm>
            <a:off x="4943425" y="2376375"/>
            <a:ext cx="3678900" cy="16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Acknowledgements:</a:t>
            </a:r>
            <a:endParaRPr sz="2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Barry Baker, Hyundeok Choi, Ruifang Li, Li Pan, Andy Tangborn, Hongli Wang, Kai Wang, Yaping Wang, Fanglin Yang, and others…</a:t>
            </a:r>
            <a:endParaRPr sz="2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4"/>
          <p:cNvSpPr txBox="1"/>
          <p:nvPr>
            <p:ph type="title"/>
          </p:nvPr>
        </p:nvSpPr>
        <p:spPr>
          <a:xfrm>
            <a:off x="311700" y="27067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and Planned Operational Systems</a:t>
            </a:r>
            <a:endParaRPr/>
          </a:p>
        </p:txBody>
      </p:sp>
      <p:sp>
        <p:nvSpPr>
          <p:cNvPr id="118" name="Google Shape;118;p14"/>
          <p:cNvSpPr txBox="1"/>
          <p:nvPr/>
        </p:nvSpPr>
        <p:spPr>
          <a:xfrm>
            <a:off x="384725" y="1293200"/>
            <a:ext cx="8585700" cy="34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b="1"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GCAFS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Global Chemistry and Aerosol Forecast System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day forecasts of aerosols twice daily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introducing aerosol optical depth data assimilation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■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VIIRS AOD retrievals in version 1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V1 planned to go operational in first half of 2026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■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Replaces GEFS-Aerosol member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b="1"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AQM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Air Quality Model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72 hour forecasts of ozone and PM2.5 twice daily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underway for assimilation of trace gas and AOD 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retrievals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in situ observations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14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5"/>
          <p:cNvSpPr txBox="1"/>
          <p:nvPr>
            <p:ph type="title"/>
          </p:nvPr>
        </p:nvSpPr>
        <p:spPr>
          <a:xfrm>
            <a:off x="311700" y="27067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GCAFS - Background Error Tuning</a:t>
            </a:r>
            <a:endParaRPr/>
          </a:p>
        </p:txBody>
      </p:sp>
      <p:sp>
        <p:nvSpPr>
          <p:cNvPr id="125" name="Google Shape;125;p15"/>
          <p:cNvSpPr txBox="1"/>
          <p:nvPr/>
        </p:nvSpPr>
        <p:spPr>
          <a:xfrm>
            <a:off x="384725" y="1339700"/>
            <a:ext cx="84795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3DVar, the background error covariance (</a:t>
            </a: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matrix is essential to the quality of the analysis, thus a lot of time is spent on developing and tuning the </a:t>
            </a: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matrix.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we cannot run an ensemble of forecasts to provide the flow dependent component due to computational cost, we use a “variance partitioning” method to estimate this: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3115525"/>
            <a:ext cx="2837473" cy="1722149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5"/>
          <p:cNvSpPr txBox="1"/>
          <p:nvPr/>
        </p:nvSpPr>
        <p:spPr>
          <a:xfrm>
            <a:off x="3248850" y="3140600"/>
            <a:ext cx="5369400" cy="15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Neighboring gridpoints are used to compute the variance around each gridpoint as a proxy for uncertainty at that gridpoint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15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"/>
          <p:cNvSpPr txBox="1"/>
          <p:nvPr>
            <p:ph type="title"/>
          </p:nvPr>
        </p:nvSpPr>
        <p:spPr>
          <a:xfrm>
            <a:off x="311700" y="27067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GCAFS - Background Error Tuning</a:t>
            </a:r>
            <a:endParaRPr/>
          </a:p>
        </p:txBody>
      </p:sp>
      <p:sp>
        <p:nvSpPr>
          <p:cNvPr id="134" name="Google Shape;134;p16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5" name="Google Shape;135;p16" title="Screen Shot 2025-08-06 at 12.30.23 PM.png"/>
          <p:cNvPicPr preferRelativeResize="0"/>
          <p:nvPr/>
        </p:nvPicPr>
        <p:blipFill rotWithShape="1">
          <a:blip r:embed="rId3">
            <a:alphaModFix/>
          </a:blip>
          <a:srcRect b="2522" l="0" r="0" t="4402"/>
          <a:stretch/>
        </p:blipFill>
        <p:spPr>
          <a:xfrm>
            <a:off x="3104300" y="1413350"/>
            <a:ext cx="4525951" cy="3238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6"/>
          <p:cNvSpPr txBox="1"/>
          <p:nvPr/>
        </p:nvSpPr>
        <p:spPr>
          <a:xfrm>
            <a:off x="53675" y="1475950"/>
            <a:ext cx="30951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total AOD differences with CAMS reanalyses, bias (solid) and rmse (dash-dot)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noDA (</a:t>
            </a:r>
            <a:r>
              <a:rPr lang="en" sz="11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blue</a:t>
            </a: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 with unrescaled background uncertainty (</a:t>
            </a:r>
            <a:r>
              <a:rPr lang="en" sz="1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red</a:t>
            </a: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 with decreased SULF rescaling (</a:t>
            </a:r>
            <a:r>
              <a:rPr lang="en" sz="110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green</a:t>
            </a: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7"/>
          <p:cNvSpPr txBox="1"/>
          <p:nvPr>
            <p:ph type="title"/>
          </p:nvPr>
        </p:nvSpPr>
        <p:spPr>
          <a:xfrm>
            <a:off x="311700" y="27067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GCAFS - Variational Bias Correction</a:t>
            </a:r>
            <a:endParaRPr/>
          </a:p>
        </p:txBody>
      </p:sp>
      <p:sp>
        <p:nvSpPr>
          <p:cNvPr id="142" name="Google Shape;142;p17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3" name="Google Shape;143;p17"/>
          <p:cNvSpPr txBox="1"/>
          <p:nvPr/>
        </p:nvSpPr>
        <p:spPr>
          <a:xfrm>
            <a:off x="57025" y="1304575"/>
            <a:ext cx="53727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Variational bias correction is applied to VIIRS NPP AOD using predictors of wind speed and constant. </a:t>
            </a:r>
            <a:endParaRPr/>
          </a:p>
        </p:txBody>
      </p:sp>
      <p:pic>
        <p:nvPicPr>
          <p:cNvPr id="144" name="Google Shape;144;p17"/>
          <p:cNvPicPr preferRelativeResize="0"/>
          <p:nvPr/>
        </p:nvPicPr>
        <p:blipFill rotWithShape="1">
          <a:blip r:embed="rId3">
            <a:alphaModFix/>
          </a:blip>
          <a:srcRect b="12984" l="4398" r="2991" t="16717"/>
          <a:stretch/>
        </p:blipFill>
        <p:spPr>
          <a:xfrm>
            <a:off x="374675" y="2687675"/>
            <a:ext cx="3870398" cy="2203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7"/>
          <p:cNvPicPr preferRelativeResize="0"/>
          <p:nvPr/>
        </p:nvPicPr>
        <p:blipFill rotWithShape="1">
          <a:blip r:embed="rId4">
            <a:alphaModFix/>
          </a:blip>
          <a:srcRect b="61328" l="4327" r="49974" t="8749"/>
          <a:stretch/>
        </p:blipFill>
        <p:spPr>
          <a:xfrm>
            <a:off x="5659507" y="1148175"/>
            <a:ext cx="2917366" cy="191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7"/>
          <p:cNvPicPr preferRelativeResize="0"/>
          <p:nvPr/>
        </p:nvPicPr>
        <p:blipFill rotWithShape="1">
          <a:blip r:embed="rId4">
            <a:alphaModFix/>
          </a:blip>
          <a:srcRect b="62181" l="48850" r="7032" t="8749"/>
          <a:stretch/>
        </p:blipFill>
        <p:spPr>
          <a:xfrm>
            <a:off x="5837750" y="2681725"/>
            <a:ext cx="2816502" cy="1855887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7"/>
          <p:cNvSpPr txBox="1"/>
          <p:nvPr/>
        </p:nvSpPr>
        <p:spPr>
          <a:xfrm>
            <a:off x="298400" y="2156100"/>
            <a:ext cx="42885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Abs. error of Sulfate AOD between noVarBC and VarBC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Red: </a:t>
            </a: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VarBC is better; </a:t>
            </a:r>
            <a:r>
              <a:rPr lang="en" sz="1300">
                <a:solidFill>
                  <a:srgbClr val="0085CA"/>
                </a:solidFill>
                <a:latin typeface="Calibri"/>
                <a:ea typeface="Calibri"/>
                <a:cs typeface="Calibri"/>
                <a:sym typeface="Calibri"/>
              </a:rPr>
              <a:t>Blue:</a:t>
            </a:r>
            <a:r>
              <a:rPr lang="en" sz="13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VarBC is worse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" name="Google Shape;148;p17"/>
          <p:cNvPicPr preferRelativeResize="0"/>
          <p:nvPr/>
        </p:nvPicPr>
        <p:blipFill rotWithShape="1">
          <a:blip r:embed="rId4">
            <a:alphaModFix/>
          </a:blip>
          <a:srcRect b="85181" l="12835" r="79664" t="12203"/>
          <a:stretch/>
        </p:blipFill>
        <p:spPr>
          <a:xfrm>
            <a:off x="6760325" y="2014625"/>
            <a:ext cx="1300598" cy="453673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7"/>
          <p:cNvSpPr txBox="1"/>
          <p:nvPr/>
        </p:nvSpPr>
        <p:spPr>
          <a:xfrm>
            <a:off x="6538800" y="4506325"/>
            <a:ext cx="2141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Mean abs. Error of sulfate AOD is 5% lower with VarBC.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8"/>
          <p:cNvSpPr txBox="1"/>
          <p:nvPr>
            <p:ph type="title"/>
          </p:nvPr>
        </p:nvSpPr>
        <p:spPr>
          <a:xfrm>
            <a:off x="311700" y="27067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AQM Development</a:t>
            </a:r>
            <a:endParaRPr/>
          </a:p>
        </p:txBody>
      </p:sp>
      <p:sp>
        <p:nvSpPr>
          <p:cNvPr id="155" name="Google Shape;155;p18"/>
          <p:cNvSpPr txBox="1"/>
          <p:nvPr/>
        </p:nvSpPr>
        <p:spPr>
          <a:xfrm>
            <a:off x="358125" y="1353000"/>
            <a:ext cx="8520600" cy="33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current AQM does not contain any constraint from observations beyond fire emissions (nor does the GEFS-Aerosol member).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Planned upcoming upgrades include: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 in horizontal resolution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Update to newest chemical mechanisms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Emissions updates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Inclusion of data assimilation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situ PM2.5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AOD, trace gas retrievals from both LEO and GEO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18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9"/>
          <p:cNvSpPr txBox="1"/>
          <p:nvPr>
            <p:ph type="title"/>
          </p:nvPr>
        </p:nvSpPr>
        <p:spPr>
          <a:xfrm>
            <a:off x="311700" y="27067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AQM - Trace Gas Assimilation</a:t>
            </a:r>
            <a:endParaRPr/>
          </a:p>
        </p:txBody>
      </p:sp>
      <p:sp>
        <p:nvSpPr>
          <p:cNvPr id="162" name="Google Shape;162;p19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3" name="Google Shape;163;p19"/>
          <p:cNvPicPr preferRelativeResize="0"/>
          <p:nvPr/>
        </p:nvPicPr>
        <p:blipFill rotWithShape="1">
          <a:blip r:embed="rId3">
            <a:alphaModFix/>
          </a:blip>
          <a:srcRect b="1970" l="0" r="0" t="0"/>
          <a:stretch/>
        </p:blipFill>
        <p:spPr>
          <a:xfrm>
            <a:off x="4613000" y="1293475"/>
            <a:ext cx="4291750" cy="293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9"/>
          <p:cNvPicPr preferRelativeResize="0"/>
          <p:nvPr/>
        </p:nvPicPr>
        <p:blipFill rotWithShape="1">
          <a:blip r:embed="rId4">
            <a:alphaModFix/>
          </a:blip>
          <a:srcRect b="11449" l="0" r="0" t="0"/>
          <a:stretch/>
        </p:blipFill>
        <p:spPr>
          <a:xfrm>
            <a:off x="347950" y="1293475"/>
            <a:ext cx="4291750" cy="289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9"/>
          <p:cNvSpPr txBox="1"/>
          <p:nvPr/>
        </p:nvSpPr>
        <p:spPr>
          <a:xfrm>
            <a:off x="351500" y="4283600"/>
            <a:ext cx="86124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regional models, polar orbiters have limited value; geostationary much more useful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19"/>
          <p:cNvSpPr txBox="1"/>
          <p:nvPr/>
        </p:nvSpPr>
        <p:spPr>
          <a:xfrm>
            <a:off x="6735025" y="4798125"/>
            <a:ext cx="2146500" cy="2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Figs. courtesy Hyundeok Choi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0"/>
          <p:cNvSpPr txBox="1"/>
          <p:nvPr>
            <p:ph type="title"/>
          </p:nvPr>
        </p:nvSpPr>
        <p:spPr>
          <a:xfrm>
            <a:off x="311700" y="27067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AQM - Trace Gas Assimilation</a:t>
            </a:r>
            <a:endParaRPr/>
          </a:p>
        </p:txBody>
      </p:sp>
      <p:sp>
        <p:nvSpPr>
          <p:cNvPr id="172" name="Google Shape;172;p20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3" name="Google Shape;173;p20"/>
          <p:cNvSpPr txBox="1"/>
          <p:nvPr/>
        </p:nvSpPr>
        <p:spPr>
          <a:xfrm>
            <a:off x="5289050" y="4104175"/>
            <a:ext cx="3732000" cy="6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Tuning still underway but results are promising using TEMPO for short-term forecast improvement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0"/>
          <p:cNvSpPr txBox="1"/>
          <p:nvPr/>
        </p:nvSpPr>
        <p:spPr>
          <a:xfrm>
            <a:off x="6735025" y="4798125"/>
            <a:ext cx="2146500" cy="2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Figs. courtesy Hyundeok Choi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" name="Google Shape;17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50" y="1319800"/>
            <a:ext cx="4762798" cy="3451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0"/>
          <p:cNvPicPr preferRelativeResize="0"/>
          <p:nvPr/>
        </p:nvPicPr>
        <p:blipFill rotWithShape="1">
          <a:blip r:embed="rId4">
            <a:alphaModFix/>
          </a:blip>
          <a:srcRect b="6314" l="0" r="7842" t="0"/>
          <a:stretch/>
        </p:blipFill>
        <p:spPr>
          <a:xfrm>
            <a:off x="5067600" y="1319800"/>
            <a:ext cx="4076401" cy="284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67600" y="1319800"/>
            <a:ext cx="1221100" cy="706025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1"/>
          <p:cNvSpPr txBox="1"/>
          <p:nvPr>
            <p:ph type="title"/>
          </p:nvPr>
        </p:nvSpPr>
        <p:spPr>
          <a:xfrm>
            <a:off x="311700" y="27067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AQM - Surface PM2.5 Assimilation</a:t>
            </a:r>
            <a:endParaRPr/>
          </a:p>
        </p:txBody>
      </p:sp>
      <p:sp>
        <p:nvSpPr>
          <p:cNvPr id="183" name="Google Shape;183;p21"/>
          <p:cNvSpPr txBox="1"/>
          <p:nvPr/>
        </p:nvSpPr>
        <p:spPr>
          <a:xfrm>
            <a:off x="159375" y="1246325"/>
            <a:ext cx="4034700" cy="37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JEDI analyzed PM is much close to </a:t>
            </a:r>
            <a:r>
              <a:rPr lang="en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AirNow obs</a:t>
            </a:r>
            <a:r>
              <a:rPr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When only mass concentrations were updated, most of assimilated signal lost after model initialization.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Updating all the prediction variables including total particle numbers and total surface areas concentrations helps to mitigate the issue.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" name="Google Shape;184;p21"/>
          <p:cNvPicPr preferRelativeResize="0"/>
          <p:nvPr/>
        </p:nvPicPr>
        <p:blipFill rotWithShape="1">
          <a:blip r:embed="rId3">
            <a:alphaModFix/>
          </a:blip>
          <a:srcRect b="40622" l="0" r="0" t="9189"/>
          <a:stretch/>
        </p:blipFill>
        <p:spPr>
          <a:xfrm>
            <a:off x="4194075" y="1246325"/>
            <a:ext cx="4797527" cy="152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1"/>
          <p:cNvPicPr preferRelativeResize="0"/>
          <p:nvPr/>
        </p:nvPicPr>
        <p:blipFill rotWithShape="1">
          <a:blip r:embed="rId4">
            <a:alphaModFix/>
          </a:blip>
          <a:srcRect b="17365" l="0" r="0" t="11897"/>
          <a:stretch/>
        </p:blipFill>
        <p:spPr>
          <a:xfrm>
            <a:off x="4209688" y="2735100"/>
            <a:ext cx="4781910" cy="213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1"/>
          <p:cNvSpPr txBox="1"/>
          <p:nvPr/>
        </p:nvSpPr>
        <p:spPr>
          <a:xfrm>
            <a:off x="4525350" y="1304875"/>
            <a:ext cx="2216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EXP: DA_PM2.5_UM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21"/>
          <p:cNvSpPr txBox="1"/>
          <p:nvPr/>
        </p:nvSpPr>
        <p:spPr>
          <a:xfrm>
            <a:off x="4489600" y="2673950"/>
            <a:ext cx="155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EXP: DA_PM2.5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21"/>
          <p:cNvSpPr txBox="1"/>
          <p:nvPr/>
        </p:nvSpPr>
        <p:spPr>
          <a:xfrm>
            <a:off x="4819003" y="1651796"/>
            <a:ext cx="2595300" cy="5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JEDI analysis</a:t>
            </a:r>
            <a:endParaRPr b="1" i="0" sz="1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000" u="none" cap="none" strike="noStrike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0h FCST after model initialization</a:t>
            </a:r>
            <a:endParaRPr b="1" i="0" sz="1000" u="none" cap="none" strike="noStrike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00FF00"/>
                </a:solidFill>
                <a:latin typeface="Roboto"/>
                <a:ea typeface="Roboto"/>
                <a:cs typeface="Roboto"/>
                <a:sym typeface="Roboto"/>
              </a:rPr>
              <a:t>Background</a:t>
            </a:r>
            <a:endParaRPr b="1" i="0" sz="1000" u="none" cap="none" strike="noStrike">
              <a:solidFill>
                <a:srgbClr val="00FF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OBS</a:t>
            </a:r>
            <a:endParaRPr b="1" i="0" sz="1000" u="none" cap="none" strike="noStrike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9" name="Google Shape;189;p21"/>
          <p:cNvPicPr preferRelativeResize="0"/>
          <p:nvPr/>
        </p:nvPicPr>
        <p:blipFill rotWithShape="1">
          <a:blip r:embed="rId3">
            <a:alphaModFix/>
          </a:blip>
          <a:srcRect b="1450" l="40700" r="55799" t="86775"/>
          <a:stretch/>
        </p:blipFill>
        <p:spPr>
          <a:xfrm>
            <a:off x="4602725" y="1699975"/>
            <a:ext cx="286224" cy="622399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1"/>
          <p:cNvSpPr txBox="1"/>
          <p:nvPr/>
        </p:nvSpPr>
        <p:spPr>
          <a:xfrm>
            <a:off x="4819003" y="3023396"/>
            <a:ext cx="2595300" cy="5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JEDI analysis</a:t>
            </a:r>
            <a:endParaRPr b="1" i="0" sz="1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000" u="none" cap="none" strike="noStrike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0h FCST after model initialization</a:t>
            </a:r>
            <a:endParaRPr b="1" i="0" sz="1000" u="none" cap="none" strike="noStrike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00FF00"/>
                </a:solidFill>
                <a:latin typeface="Roboto"/>
                <a:ea typeface="Roboto"/>
                <a:cs typeface="Roboto"/>
                <a:sym typeface="Roboto"/>
              </a:rPr>
              <a:t>Background</a:t>
            </a:r>
            <a:endParaRPr b="1" i="0" sz="1000" u="none" cap="none" strike="noStrike">
              <a:solidFill>
                <a:srgbClr val="00FF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OBS</a:t>
            </a:r>
            <a:endParaRPr b="1" i="0" sz="1000" u="none" cap="none" strike="noStrike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1" name="Google Shape;191;p21"/>
          <p:cNvPicPr preferRelativeResize="0"/>
          <p:nvPr/>
        </p:nvPicPr>
        <p:blipFill rotWithShape="1">
          <a:blip r:embed="rId3">
            <a:alphaModFix/>
          </a:blip>
          <a:srcRect b="1450" l="40700" r="55799" t="86775"/>
          <a:stretch/>
        </p:blipFill>
        <p:spPr>
          <a:xfrm>
            <a:off x="4602725" y="3071575"/>
            <a:ext cx="286224" cy="622399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1"/>
          <p:cNvSpPr txBox="1"/>
          <p:nvPr/>
        </p:nvSpPr>
        <p:spPr>
          <a:xfrm>
            <a:off x="6963625" y="4798125"/>
            <a:ext cx="2146500" cy="2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Figs. courtesy Hongli Wang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21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esign-2">
  <a:themeElements>
    <a:clrScheme name="Simple Light">
      <a:dk1>
        <a:srgbClr val="000000"/>
      </a:dk1>
      <a:lt1>
        <a:srgbClr val="FFFFFF"/>
      </a:lt1>
      <a:dk2>
        <a:srgbClr val="323C46"/>
      </a:dk2>
      <a:lt2>
        <a:srgbClr val="CBCFD1"/>
      </a:lt2>
      <a:accent1>
        <a:srgbClr val="003087"/>
      </a:accent1>
      <a:accent2>
        <a:srgbClr val="0085CA"/>
      </a:accent2>
      <a:accent3>
        <a:srgbClr val="001743"/>
      </a:accent3>
      <a:accent4>
        <a:srgbClr val="B71400"/>
      </a:accent4>
      <a:accent5>
        <a:srgbClr val="FF8400"/>
      </a:accent5>
      <a:accent6>
        <a:srgbClr val="EDD90B"/>
      </a:accent6>
      <a:hlink>
        <a:srgbClr val="00308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