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60" r:id="rId2"/>
    <p:sldId id="288" r:id="rId3"/>
    <p:sldId id="296" r:id="rId4"/>
    <p:sldId id="297" r:id="rId5"/>
    <p:sldId id="310" r:id="rId6"/>
    <p:sldId id="299" r:id="rId7"/>
    <p:sldId id="309" r:id="rId8"/>
    <p:sldId id="308" r:id="rId9"/>
    <p:sldId id="256" r:id="rId10"/>
    <p:sldId id="301" r:id="rId11"/>
    <p:sldId id="312" r:id="rId12"/>
    <p:sldId id="311" r:id="rId13"/>
    <p:sldId id="302" r:id="rId14"/>
    <p:sldId id="303" r:id="rId15"/>
  </p:sldIdLst>
  <p:sldSz cx="18288000" cy="10287000"/>
  <p:notesSz cx="6858000" cy="9144000"/>
  <p:embeddedFontLst>
    <p:embeddedFont>
      <p:font typeface="Corbel" panose="020B050302020402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78" autoAdjust="0"/>
    <p:restoredTop sz="81232" autoAdjust="0"/>
  </p:normalViewPr>
  <p:slideViewPr>
    <p:cSldViewPr>
      <p:cViewPr>
        <p:scale>
          <a:sx n="58" d="100"/>
          <a:sy n="58" d="100"/>
        </p:scale>
        <p:origin x="1208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5FFF0-4AEF-4346-839C-822D82CA40A7}" type="datetimeFigureOut">
              <a:rPr lang="en-US" smtClean="0"/>
              <a:t>8/13/25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ED2F7-45B0-5744-99C7-6806B5C31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5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60518-EEB2-1C47-9847-CE8938D6D9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3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D2F7-45B0-5744-99C7-6806B5C319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58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D2F7-45B0-5744-99C7-6806B5C319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9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D2F7-45B0-5744-99C7-6806B5C319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8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Urban sites</a:t>
            </a:r>
          </a:p>
          <a:p>
            <a:r>
              <a:rPr lang="en-US" dirty="0"/>
              <a:t>Representativeness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D2F7-45B0-5744-99C7-6806B5C319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D2F7-45B0-5744-99C7-6806B5C319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0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D2F7-45B0-5744-99C7-6806B5C319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3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ED2F7-45B0-5744-99C7-6806B5C319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7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1175EE1-52B4-D744-B673-4CE7681C89BF}" type="datetime1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15CED66-220E-9D4A-91AD-771AF6D00175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D34D1EBE-BAB8-A441-96FA-DE7F6A03F5EA}" type="datetime1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C579A2FD-8D67-7A49-A71C-E658DA51938E}" type="datetime1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568B342-257F-204E-A83C-010C572B5BCE}" type="datetime1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B9EE77E3-5A63-A744-93A1-6C6EC1C89BA1}" type="datetime1">
              <a:rPr lang="en-US" smtClean="0"/>
              <a:t>8/21/25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5B45C8E-4E42-5D41-8578-96410F9E2C6A}" type="datetime1">
              <a:rPr lang="en-US" smtClean="0"/>
              <a:t>8/21/25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F75B2-AC5E-2245-9F41-66F090E5C219}" type="datetime1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024961"/>
            <a:ext cx="15773400" cy="1989137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>
                <a:latin typeface="+mn-lt"/>
              </a:rPr>
              <a:t>Capability demonstration of a JEDI-based system for TEMPO assimilation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6234760"/>
            <a:ext cx="15773400" cy="3861739"/>
          </a:xfrm>
        </p:spPr>
        <p:txBody>
          <a:bodyPr>
            <a:noAutofit/>
          </a:bodyPr>
          <a:lstStyle/>
          <a:p>
            <a:pPr algn="l"/>
            <a:r>
              <a:rPr lang="en-US" sz="2400" i="1" dirty="0">
                <a:solidFill>
                  <a:srgbClr val="FFFFFF"/>
                </a:solidFill>
              </a:rPr>
              <a:t>Maryam Abdi-Oskouei</a:t>
            </a:r>
            <a:r>
              <a:rPr lang="en-US" sz="2400" i="1" baseline="30000" dirty="0">
                <a:solidFill>
                  <a:srgbClr val="FFFFFF"/>
                </a:solidFill>
              </a:rPr>
              <a:t>1,2</a:t>
            </a:r>
            <a:r>
              <a:rPr lang="en-US" sz="2400" i="1" dirty="0">
                <a:solidFill>
                  <a:srgbClr val="FFFFFF"/>
                </a:solidFill>
              </a:rPr>
              <a:t>, Jérôme Barré</a:t>
            </a:r>
            <a:r>
              <a:rPr lang="en-US" sz="2400" i="1" baseline="30000" dirty="0">
                <a:solidFill>
                  <a:srgbClr val="FFFFFF"/>
                </a:solidFill>
              </a:rPr>
              <a:t>1,2</a:t>
            </a:r>
            <a:endParaRPr lang="en-US" sz="2400" i="1" dirty="0">
              <a:solidFill>
                <a:srgbClr val="FFFFFF"/>
              </a:solidFill>
            </a:endParaRPr>
          </a:p>
          <a:p>
            <a:pPr algn="l"/>
            <a:br>
              <a:rPr lang="en-US" sz="2400" i="1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Shih-Wei Wei, Sarah Lu, Ashley Griffin, Clementine Hardy Gas, Francois Hebert, Stephen Herbener, Eric Lingerfelt, Evan Parker, Christian Sampson, Steve Vahl, Fabio Diniz, Ben Johnson, Cheng Dang, Benjamin Ruston, Yannick </a:t>
            </a:r>
            <a:r>
              <a:rPr lang="en-US" sz="2000" i="1" dirty="0" err="1">
                <a:solidFill>
                  <a:srgbClr val="FFFFFF"/>
                </a:solidFill>
              </a:rPr>
              <a:t>Tremolet</a:t>
            </a:r>
            <a:r>
              <a:rPr lang="en-US" sz="2000" i="1" dirty="0">
                <a:solidFill>
                  <a:srgbClr val="FFFFFF"/>
                </a:solidFill>
              </a:rPr>
              <a:t>,</a:t>
            </a:r>
            <a:br>
              <a:rPr lang="en-US" sz="2000" i="1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Viral Shah, Emma Knowland, Ricardo </a:t>
            </a:r>
            <a:r>
              <a:rPr lang="en-US" sz="2000" i="1" dirty="0" err="1">
                <a:solidFill>
                  <a:srgbClr val="FFFFFF"/>
                </a:solidFill>
              </a:rPr>
              <a:t>Todling</a:t>
            </a:r>
            <a:r>
              <a:rPr lang="en-US" sz="2000" i="1" dirty="0">
                <a:solidFill>
                  <a:srgbClr val="FFFFFF"/>
                </a:solidFill>
              </a:rPr>
              <a:t>, Ronald </a:t>
            </a:r>
            <a:r>
              <a:rPr lang="en-US" sz="2000" i="1" dirty="0" err="1">
                <a:solidFill>
                  <a:srgbClr val="FFFFFF"/>
                </a:solidFill>
              </a:rPr>
              <a:t>Gelaro</a:t>
            </a:r>
            <a:r>
              <a:rPr lang="en-US" sz="2000" i="1" dirty="0">
                <a:solidFill>
                  <a:srgbClr val="FFFFFF"/>
                </a:solidFill>
              </a:rPr>
              <a:t>,</a:t>
            </a:r>
            <a:br>
              <a:rPr lang="en-US" sz="2000" i="1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Caroline Nowlan, Gonzalo Gonzalez Abad, Xiong Lu, Brian McDonald, Laura Judd,</a:t>
            </a:r>
            <a:br>
              <a:rPr lang="en-US" sz="2000" i="1" dirty="0">
                <a:solidFill>
                  <a:srgbClr val="FFFFFF"/>
                </a:solidFill>
              </a:rPr>
            </a:br>
            <a:r>
              <a:rPr lang="en-US" sz="2000" i="1" dirty="0">
                <a:solidFill>
                  <a:srgbClr val="FFFFFF"/>
                </a:solidFill>
              </a:rPr>
              <a:t>Luke Valin, Thomas Hanisco, Benjamin </a:t>
            </a:r>
            <a:r>
              <a:rPr lang="en-US" sz="2000" i="1" dirty="0" err="1">
                <a:solidFill>
                  <a:srgbClr val="FFFFFF"/>
                </a:solidFill>
              </a:rPr>
              <a:t>Menetrier</a:t>
            </a:r>
            <a:r>
              <a:rPr lang="en-US" sz="2000" i="1" dirty="0">
                <a:solidFill>
                  <a:srgbClr val="FFFFFF"/>
                </a:solidFill>
              </a:rPr>
              <a:t>, Daniel Holdaway, Cory Martin, Anna </a:t>
            </a:r>
            <a:r>
              <a:rPr lang="en-US" sz="2000" i="1" dirty="0" err="1">
                <a:solidFill>
                  <a:srgbClr val="FFFFFF"/>
                </a:solidFill>
              </a:rPr>
              <a:t>Shlyaeva</a:t>
            </a:r>
            <a:r>
              <a:rPr lang="en-US" sz="2000" i="1" dirty="0">
                <a:solidFill>
                  <a:srgbClr val="FFFFFF"/>
                </a:solidFill>
              </a:rPr>
              <a:t>, Dom </a:t>
            </a:r>
            <a:r>
              <a:rPr lang="en-US" sz="2000" i="1" dirty="0" err="1">
                <a:solidFill>
                  <a:srgbClr val="FFFFFF"/>
                </a:solidFill>
              </a:rPr>
              <a:t>Heinzeller</a:t>
            </a:r>
            <a:r>
              <a:rPr lang="en-US" sz="2000" i="1" dirty="0">
                <a:solidFill>
                  <a:srgbClr val="FFFFFF"/>
                </a:solidFill>
              </a:rPr>
              <a:t>, Steven Pawson, Thomas </a:t>
            </a:r>
            <a:r>
              <a:rPr lang="en-US" sz="2000" i="1" dirty="0" err="1">
                <a:solidFill>
                  <a:srgbClr val="FFFFFF"/>
                </a:solidFill>
              </a:rPr>
              <a:t>Auligne</a:t>
            </a:r>
            <a:endParaRPr lang="en-US" sz="2000" i="1" dirty="0">
              <a:solidFill>
                <a:srgbClr val="FFFFFF"/>
              </a:solidFill>
            </a:endParaRPr>
          </a:p>
          <a:p>
            <a:pPr algn="l"/>
            <a:endParaRPr lang="en-US" sz="2000" i="1" dirty="0">
              <a:solidFill>
                <a:srgbClr val="FFFFFF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800" i="1" baseline="30000" dirty="0">
                <a:solidFill>
                  <a:srgbClr val="FFFFFF"/>
                </a:solidFill>
              </a:rPr>
              <a:t>1</a:t>
            </a:r>
            <a:r>
              <a:rPr lang="en-US" sz="1800" i="1" dirty="0">
                <a:solidFill>
                  <a:srgbClr val="FFFFFF"/>
                </a:solidFill>
              </a:rPr>
              <a:t> JCSDA/UCAR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800" i="1" baseline="30000" dirty="0">
                <a:solidFill>
                  <a:srgbClr val="FFFFFF"/>
                </a:solidFill>
              </a:rPr>
              <a:t>2</a:t>
            </a:r>
            <a:r>
              <a:rPr lang="en-US" sz="1800" i="1" dirty="0">
                <a:solidFill>
                  <a:srgbClr val="FFFFFF"/>
                </a:solidFill>
              </a:rPr>
              <a:t> Now at GMAO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69F13-C520-71E7-09D0-EB46A536D72B}"/>
              </a:ext>
            </a:extLst>
          </p:cNvPr>
          <p:cNvSpPr txBox="1"/>
          <p:nvPr/>
        </p:nvSpPr>
        <p:spPr>
          <a:xfrm>
            <a:off x="8915400" y="9332893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2EDE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TEMPO/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2EDE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GeoXO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2EDE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ACX Joint Science Team Workshop</a:t>
            </a:r>
          </a:p>
          <a:p>
            <a:pPr algn="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2EDE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August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1FAAF0-6634-94FB-CB2E-08DEF048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1D7FD-E078-86EA-E836-FE8B5FB371C4}"/>
              </a:ext>
            </a:extLst>
          </p:cNvPr>
          <p:cNvSpPr txBox="1"/>
          <p:nvPr/>
        </p:nvSpPr>
        <p:spPr>
          <a:xfrm>
            <a:off x="914400" y="2881342"/>
            <a:ext cx="158494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First TEMPO + TROPOMI NO₂ assimilation system in JEDI with GEOS-CF and EDA 4DEnVar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Large spatial and temporal variability in the increments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Independent evaluations show improved NO₂ columns, especially during morning hours in urban/suburban regions</a:t>
            </a:r>
          </a:p>
          <a:p>
            <a:endParaRPr lang="en-US" sz="3200" dirty="0"/>
          </a:p>
          <a:p>
            <a:r>
              <a:rPr lang="en-US" sz="3200" dirty="0"/>
              <a:t>Current and next steps: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Tuning hourly sectoral-based emission inversion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Enhancing scalability with AI-based emulators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Reducing representativeness errors by refining model resolution</a:t>
            </a:r>
          </a:p>
          <a:p>
            <a:endParaRPr lang="en-US" sz="3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662B7-E4B2-E3C7-EEFA-AD8BCFDB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00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A3A0C6-45C7-6A04-6F7E-65A53732E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6430FB-2A0A-3C26-4A2B-B8FFF2BE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29AAE-25A0-DCCD-257B-E44A1903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5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A2B43A-14AD-D1D0-1CD9-CD8E2704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Obs</a:t>
            </a:r>
            <a:r>
              <a:rPr lang="en-US" dirty="0"/>
              <a:t> Space impact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D53042-675F-FF5C-BD4A-FF9CB716EA45}"/>
              </a:ext>
            </a:extLst>
          </p:cNvPr>
          <p:cNvGrpSpPr/>
          <p:nvPr/>
        </p:nvGrpSpPr>
        <p:grpSpPr>
          <a:xfrm>
            <a:off x="4572000" y="1592561"/>
            <a:ext cx="9775543" cy="8694439"/>
            <a:chOff x="7844009" y="1665074"/>
            <a:chExt cx="9775543" cy="86944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7DD50-9C56-E044-8284-1700092A0E2B}"/>
                </a:ext>
              </a:extLst>
            </p:cNvPr>
            <p:cNvGrpSpPr/>
            <p:nvPr/>
          </p:nvGrpSpPr>
          <p:grpSpPr>
            <a:xfrm>
              <a:off x="7844009" y="1665074"/>
              <a:ext cx="9775543" cy="8694439"/>
              <a:chOff x="8814816" y="2151927"/>
              <a:chExt cx="7708631" cy="685611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EA2D26E-D6F8-235A-35FF-3B0A624A1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637264" y="6722039"/>
                <a:ext cx="3822448" cy="2286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8D944EB-1CB2-2BA1-0BD0-1DF3598B9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14816" y="2151927"/>
                <a:ext cx="3822448" cy="2286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D42CE71-6D40-81C1-ACEA-562D713E9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00999" y="4431239"/>
                <a:ext cx="3822448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C7B87C0-E8BB-EA05-9B31-F1660709F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87316" y="2151927"/>
                <a:ext cx="3822448" cy="2286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0E7609F-7F98-C8A7-879C-889779A68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14816" y="6675913"/>
                <a:ext cx="3854200" cy="230498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74D0B82-73CE-B8C4-B916-7D20A296B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15186" y="4431239"/>
                <a:ext cx="3722078" cy="2225974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1CBEBE-728F-5D2C-FA17-1F3E8C73FB9B}"/>
                </a:ext>
              </a:extLst>
            </p:cNvPr>
            <p:cNvSpPr txBox="1"/>
            <p:nvPr/>
          </p:nvSpPr>
          <p:spPr>
            <a:xfrm>
              <a:off x="16361802" y="9639300"/>
              <a:ext cx="11769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Aug 2023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4C49965-E651-35CF-65DE-7E42FCE5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987D4-79D6-D871-05AC-D30FDDBF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SZA on 2023-08-09</a:t>
            </a:r>
          </a:p>
        </p:txBody>
      </p:sp>
      <p:pic>
        <p:nvPicPr>
          <p:cNvPr id="4" name="Picture 3" descr="A map of different colors&#10;&#10;AI-generated content may be incorrect.">
            <a:extLst>
              <a:ext uri="{FF2B5EF4-FFF2-40B4-BE49-F238E27FC236}">
                <a16:creationId xmlns:a16="http://schemas.microsoft.com/office/drawing/2014/main" id="{38C82982-5495-31E8-FC86-9D3F8CD4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92"/>
          <a:stretch>
            <a:fillRect/>
          </a:stretch>
        </p:blipFill>
        <p:spPr>
          <a:xfrm>
            <a:off x="4305300" y="1866900"/>
            <a:ext cx="9677400" cy="80018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56FC5-A831-4592-F239-27110411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0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E4C0A1-824A-35FA-7476-573874EB9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vertical localization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2FCC4-D82E-C6F3-6974-308465D5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086100"/>
            <a:ext cx="8310484" cy="4944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EA801-B830-62FE-7F51-CC2BD04B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18"/>
          <a:stretch/>
        </p:blipFill>
        <p:spPr>
          <a:xfrm>
            <a:off x="513292" y="3352800"/>
            <a:ext cx="8442777" cy="471561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8F8D46-CD3A-CA2E-13DA-5A6A9FD6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3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D8F96EA-AFFA-AC35-136B-2A46D781C959}"/>
              </a:ext>
            </a:extLst>
          </p:cNvPr>
          <p:cNvGrpSpPr/>
          <p:nvPr/>
        </p:nvGrpSpPr>
        <p:grpSpPr>
          <a:xfrm>
            <a:off x="7322124" y="2702395"/>
            <a:ext cx="10156961" cy="5714144"/>
            <a:chOff x="7322124" y="2702395"/>
            <a:chExt cx="10156961" cy="57141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F48D496-7410-61F2-1198-7A1F8A8AF81E}"/>
                </a:ext>
              </a:extLst>
            </p:cNvPr>
            <p:cNvGrpSpPr/>
            <p:nvPr/>
          </p:nvGrpSpPr>
          <p:grpSpPr>
            <a:xfrm>
              <a:off x="7322124" y="2795383"/>
              <a:ext cx="10156961" cy="5621156"/>
              <a:chOff x="2590800" y="4384549"/>
              <a:chExt cx="10045648" cy="555955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D87339A-D7A3-D93F-82FD-6E9F674BC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0800" y="4384549"/>
                <a:ext cx="10045648" cy="5559552"/>
              </a:xfrm>
              <a:prstGeom prst="rect">
                <a:avLst/>
              </a:prstGeom>
            </p:spPr>
          </p:pic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C32E6241-DC91-FD69-2624-33F57FC44B41}"/>
                  </a:ext>
                </a:extLst>
              </p:cNvPr>
              <p:cNvSpPr/>
              <p:nvPr/>
            </p:nvSpPr>
            <p:spPr>
              <a:xfrm>
                <a:off x="6162619" y="4780792"/>
                <a:ext cx="4181856" cy="4427220"/>
              </a:xfrm>
              <a:prstGeom prst="roundRect">
                <a:avLst>
                  <a:gd name="adj" fmla="val 718"/>
                </a:avLst>
              </a:prstGeom>
              <a:solidFill>
                <a:schemeClr val="bg2">
                  <a:lumMod val="75000"/>
                  <a:alpha val="27059"/>
                </a:schemeClr>
              </a:solidFill>
              <a:ln w="38100">
                <a:noFill/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57200"/>
                          <a:gd name="connsiteY0" fmla="*/ 76202 h 4257870"/>
                          <a:gd name="connsiteX1" fmla="*/ 76202 w 457200"/>
                          <a:gd name="connsiteY1" fmla="*/ 0 h 4257870"/>
                          <a:gd name="connsiteX2" fmla="*/ 380998 w 457200"/>
                          <a:gd name="connsiteY2" fmla="*/ 0 h 4257870"/>
                          <a:gd name="connsiteX3" fmla="*/ 457200 w 457200"/>
                          <a:gd name="connsiteY3" fmla="*/ 76202 h 4257870"/>
                          <a:gd name="connsiteX4" fmla="*/ 457200 w 457200"/>
                          <a:gd name="connsiteY4" fmla="*/ 662697 h 4257870"/>
                          <a:gd name="connsiteX5" fmla="*/ 457200 w 457200"/>
                          <a:gd name="connsiteY5" fmla="*/ 1208138 h 4257870"/>
                          <a:gd name="connsiteX6" fmla="*/ 457200 w 457200"/>
                          <a:gd name="connsiteY6" fmla="*/ 1876742 h 4257870"/>
                          <a:gd name="connsiteX7" fmla="*/ 457200 w 457200"/>
                          <a:gd name="connsiteY7" fmla="*/ 2381128 h 4257870"/>
                          <a:gd name="connsiteX8" fmla="*/ 457200 w 457200"/>
                          <a:gd name="connsiteY8" fmla="*/ 3049732 h 4257870"/>
                          <a:gd name="connsiteX9" fmla="*/ 457200 w 457200"/>
                          <a:gd name="connsiteY9" fmla="*/ 3513064 h 4257870"/>
                          <a:gd name="connsiteX10" fmla="*/ 457200 w 457200"/>
                          <a:gd name="connsiteY10" fmla="*/ 4181668 h 4257870"/>
                          <a:gd name="connsiteX11" fmla="*/ 380998 w 457200"/>
                          <a:gd name="connsiteY11" fmla="*/ 4257870 h 4257870"/>
                          <a:gd name="connsiteX12" fmla="*/ 76202 w 457200"/>
                          <a:gd name="connsiteY12" fmla="*/ 4257870 h 4257870"/>
                          <a:gd name="connsiteX13" fmla="*/ 0 w 457200"/>
                          <a:gd name="connsiteY13" fmla="*/ 4181668 h 4257870"/>
                          <a:gd name="connsiteX14" fmla="*/ 0 w 457200"/>
                          <a:gd name="connsiteY14" fmla="*/ 3595173 h 4257870"/>
                          <a:gd name="connsiteX15" fmla="*/ 0 w 457200"/>
                          <a:gd name="connsiteY15" fmla="*/ 2926568 h 4257870"/>
                          <a:gd name="connsiteX16" fmla="*/ 0 w 457200"/>
                          <a:gd name="connsiteY16" fmla="*/ 2340073 h 4257870"/>
                          <a:gd name="connsiteX17" fmla="*/ 0 w 457200"/>
                          <a:gd name="connsiteY17" fmla="*/ 1876742 h 4257870"/>
                          <a:gd name="connsiteX18" fmla="*/ 0 w 457200"/>
                          <a:gd name="connsiteY18" fmla="*/ 1372356 h 4257870"/>
                          <a:gd name="connsiteX19" fmla="*/ 0 w 457200"/>
                          <a:gd name="connsiteY19" fmla="*/ 703752 h 4257870"/>
                          <a:gd name="connsiteX20" fmla="*/ 0 w 457200"/>
                          <a:gd name="connsiteY20" fmla="*/ 76202 h 42578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57200" h="4257870" extrusionOk="0">
                            <a:moveTo>
                              <a:pt x="0" y="76202"/>
                            </a:moveTo>
                            <a:cubicBezTo>
                              <a:pt x="-6847" y="29894"/>
                              <a:pt x="32844" y="478"/>
                              <a:pt x="76202" y="0"/>
                            </a:cubicBezTo>
                            <a:cubicBezTo>
                              <a:pt x="140091" y="-6514"/>
                              <a:pt x="245365" y="7407"/>
                              <a:pt x="380998" y="0"/>
                            </a:cubicBezTo>
                            <a:cubicBezTo>
                              <a:pt x="420063" y="-2297"/>
                              <a:pt x="453327" y="42066"/>
                              <a:pt x="457200" y="76202"/>
                            </a:cubicBezTo>
                            <a:cubicBezTo>
                              <a:pt x="495912" y="365093"/>
                              <a:pt x="418164" y="435074"/>
                              <a:pt x="457200" y="662697"/>
                            </a:cubicBezTo>
                            <a:cubicBezTo>
                              <a:pt x="496236" y="890321"/>
                              <a:pt x="395075" y="1090872"/>
                              <a:pt x="457200" y="1208138"/>
                            </a:cubicBezTo>
                            <a:cubicBezTo>
                              <a:pt x="519325" y="1325404"/>
                              <a:pt x="393272" y="1612821"/>
                              <a:pt x="457200" y="1876742"/>
                            </a:cubicBezTo>
                            <a:cubicBezTo>
                              <a:pt x="521128" y="2140663"/>
                              <a:pt x="420512" y="2183233"/>
                              <a:pt x="457200" y="2381128"/>
                            </a:cubicBezTo>
                            <a:cubicBezTo>
                              <a:pt x="493888" y="2579023"/>
                              <a:pt x="420488" y="2844294"/>
                              <a:pt x="457200" y="3049732"/>
                            </a:cubicBezTo>
                            <a:cubicBezTo>
                              <a:pt x="493912" y="3255170"/>
                              <a:pt x="417868" y="3310081"/>
                              <a:pt x="457200" y="3513064"/>
                            </a:cubicBezTo>
                            <a:cubicBezTo>
                              <a:pt x="496532" y="3716047"/>
                              <a:pt x="393457" y="4042719"/>
                              <a:pt x="457200" y="4181668"/>
                            </a:cubicBezTo>
                            <a:cubicBezTo>
                              <a:pt x="460634" y="4228864"/>
                              <a:pt x="424033" y="4267707"/>
                              <a:pt x="380998" y="4257870"/>
                            </a:cubicBezTo>
                            <a:cubicBezTo>
                              <a:pt x="283056" y="4271158"/>
                              <a:pt x="207405" y="4250404"/>
                              <a:pt x="76202" y="4257870"/>
                            </a:cubicBezTo>
                            <a:cubicBezTo>
                              <a:pt x="39030" y="4251771"/>
                              <a:pt x="-3405" y="4222437"/>
                              <a:pt x="0" y="4181668"/>
                            </a:cubicBezTo>
                            <a:cubicBezTo>
                              <a:pt x="-23346" y="3998062"/>
                              <a:pt x="47669" y="3856882"/>
                              <a:pt x="0" y="3595173"/>
                            </a:cubicBezTo>
                            <a:cubicBezTo>
                              <a:pt x="-47669" y="3333464"/>
                              <a:pt x="13953" y="3113748"/>
                              <a:pt x="0" y="2926568"/>
                            </a:cubicBezTo>
                            <a:cubicBezTo>
                              <a:pt x="-13953" y="2739388"/>
                              <a:pt x="60697" y="2611508"/>
                              <a:pt x="0" y="2340073"/>
                            </a:cubicBezTo>
                            <a:cubicBezTo>
                              <a:pt x="-60697" y="2068639"/>
                              <a:pt x="3881" y="1994218"/>
                              <a:pt x="0" y="1876742"/>
                            </a:cubicBezTo>
                            <a:cubicBezTo>
                              <a:pt x="-3881" y="1759266"/>
                              <a:pt x="56617" y="1591345"/>
                              <a:pt x="0" y="1372356"/>
                            </a:cubicBezTo>
                            <a:cubicBezTo>
                              <a:pt x="-56617" y="1153367"/>
                              <a:pt x="38986" y="991178"/>
                              <a:pt x="0" y="703752"/>
                            </a:cubicBezTo>
                            <a:cubicBezTo>
                              <a:pt x="-38986" y="416326"/>
                              <a:pt x="18737" y="331871"/>
                              <a:pt x="0" y="7620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786C8-3ED2-2460-076D-6683B7B17280}"/>
                  </a:ext>
                </a:extLst>
              </p:cNvPr>
              <p:cNvSpPr txBox="1"/>
              <p:nvPr/>
            </p:nvSpPr>
            <p:spPr>
              <a:xfrm>
                <a:off x="7399720" y="4799845"/>
                <a:ext cx="1048428" cy="42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2">
                        <a:lumMod val="50000"/>
                      </a:schemeClr>
                    </a:solidFill>
                  </a:rPr>
                  <a:t>TEMPO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01BD22-6852-72AD-0B1A-690159ADD2A8}"/>
                </a:ext>
              </a:extLst>
            </p:cNvPr>
            <p:cNvSpPr txBox="1"/>
            <p:nvPr/>
          </p:nvSpPr>
          <p:spPr>
            <a:xfrm>
              <a:off x="10899207" y="2702395"/>
              <a:ext cx="36302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3D vs 4D increment of NO</a:t>
              </a:r>
              <a:r>
                <a:rPr lang="en-US" sz="2400" b="1" baseline="-25000" dirty="0"/>
                <a:t>2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2C0DB14-7BB3-F5FE-C8A6-6A76486C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17" y="166679"/>
            <a:ext cx="15773400" cy="1395421"/>
          </a:xfrm>
        </p:spPr>
        <p:txBody>
          <a:bodyPr anchor="ctr"/>
          <a:lstStyle/>
          <a:p>
            <a:r>
              <a:rPr lang="en-US" dirty="0">
                <a:latin typeface="+mn-lt"/>
              </a:rPr>
              <a:t>H</a:t>
            </a:r>
            <a:r>
              <a:rPr lang="en-US" sz="4400" dirty="0">
                <a:latin typeface="+mn-lt"/>
              </a:rPr>
              <a:t>arnessing the full potential of TEMPO hourly data with JEDI and 4D assimilation </a:t>
            </a:r>
            <a:endParaRPr lang="en-US" dirty="0">
              <a:latin typeface="+mn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1E99AA-9D92-0DA7-11A9-99C1C9C7271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086600" y="2662039"/>
            <a:ext cx="3429000" cy="986773"/>
          </a:xfrm>
          <a:prstGeom prst="straightConnector1">
            <a:avLst/>
          </a:prstGeom>
          <a:ln w="38100">
            <a:solidFill>
              <a:srgbClr val="0009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AC2671-C27F-0CA9-2036-D775FF4074FE}"/>
              </a:ext>
            </a:extLst>
          </p:cNvPr>
          <p:cNvSpPr txBox="1"/>
          <p:nvPr/>
        </p:nvSpPr>
        <p:spPr>
          <a:xfrm>
            <a:off x="264157" y="2154207"/>
            <a:ext cx="6822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3D DA adjustments to the forecast once in each assimilation window (once every 6h)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05954D-53B1-3DF9-0056-2D25F223A7CB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7354479" y="4625807"/>
            <a:ext cx="2279077" cy="750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66B9BE-18D1-8693-F191-A7F48103F19A}"/>
              </a:ext>
            </a:extLst>
          </p:cNvPr>
          <p:cNvSpPr txBox="1"/>
          <p:nvPr/>
        </p:nvSpPr>
        <p:spPr>
          <a:xfrm>
            <a:off x="264156" y="3962199"/>
            <a:ext cx="7090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4D DA adjustments to the forecast at observation time (</a:t>
            </a:r>
            <a:r>
              <a:rPr lang="en-US" sz="3000" u="sng" dirty="0">
                <a:solidFill>
                  <a:srgbClr val="C00000"/>
                </a:solidFill>
              </a:rPr>
              <a:t>hourly</a:t>
            </a:r>
            <a:r>
              <a:rPr lang="en-US" sz="3000" dirty="0">
                <a:solidFill>
                  <a:srgbClr val="C00000"/>
                </a:solidFill>
              </a:rPr>
              <a:t>) can better capture the diurnal variability of air pollutants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E969FE-DAAB-9CE5-123F-5662D281D281}"/>
              </a:ext>
            </a:extLst>
          </p:cNvPr>
          <p:cNvSpPr txBox="1"/>
          <p:nvPr/>
        </p:nvSpPr>
        <p:spPr>
          <a:xfrm>
            <a:off x="417912" y="6147634"/>
            <a:ext cx="6199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JEDI is a generic data assimilation frameworks that supports 4D methodology for atmospheric composition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3FFDCF-1F36-1F2D-4676-F352FE12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2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A77AC9-1A3C-F638-7617-0084A10F2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44" y="2362577"/>
            <a:ext cx="10134600" cy="7385051"/>
          </a:xfrm>
        </p:spPr>
        <p:txBody>
          <a:bodyPr>
            <a:no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NASA’s GEOS-CF model interfaced with JEDI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EDA 4DEnVar with 32 members for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Aug 2023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97472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Deterministic C360 (0.25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resolution</a:t>
            </a:r>
          </a:p>
          <a:p>
            <a:pPr marL="97472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Ensemble C90 (1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resolution</a:t>
            </a:r>
          </a:p>
          <a:p>
            <a:pPr marL="97472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Assimilation observations:</a:t>
            </a:r>
          </a:p>
          <a:p>
            <a:pPr marL="974725" lvl="1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tropospheric NO</a:t>
            </a:r>
            <a:r>
              <a:rPr lang="en-US" sz="28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(SZA &lt; 70</a:t>
            </a:r>
            <a:r>
              <a:rPr lang="en-US" sz="2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CF &lt; 0.15)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725" lvl="1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TROPOMI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tropospheric 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&gt; 0.75, -65</a:t>
            </a:r>
            <a:r>
              <a:rPr lang="en-US" sz="2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&lt;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&lt; 65</a:t>
            </a:r>
            <a:r>
              <a:rPr lang="en-US" sz="2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72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Independent observations:</a:t>
            </a:r>
          </a:p>
          <a:p>
            <a:pPr marL="97472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Pandora total column 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974725" lvl="1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AirNow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NO</a:t>
            </a:r>
            <a:r>
              <a:rPr lang="en-US" sz="28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</a:t>
            </a:r>
            <a:r>
              <a:rPr lang="en-US" sz="28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72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AEROMMA field campaign in-situ 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97472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STAQTS field campaign, tropospheric 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1E5F4C-D6A5-0863-ED42-BD5782B5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>
                <a:latin typeface="+mn-lt"/>
              </a:rPr>
              <a:t>Experiment setup: EDA 4DEnVar using JEDI/GEOS-CF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2E18BB-CE3D-15DE-417A-66C0D6EDEA40}"/>
              </a:ext>
            </a:extLst>
          </p:cNvPr>
          <p:cNvGrpSpPr/>
          <p:nvPr/>
        </p:nvGrpSpPr>
        <p:grpSpPr>
          <a:xfrm>
            <a:off x="10134600" y="1649394"/>
            <a:ext cx="7696200" cy="8540660"/>
            <a:chOff x="6768193" y="1550725"/>
            <a:chExt cx="4627693" cy="51707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03BC96-3D6C-4F26-1B92-9D830507F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8193" y="1842754"/>
              <a:ext cx="4627693" cy="48787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F5FEEE-BBB2-F1C2-344E-1479546285D6}"/>
                </a:ext>
              </a:extLst>
            </p:cNvPr>
            <p:cNvSpPr txBox="1"/>
            <p:nvPr/>
          </p:nvSpPr>
          <p:spPr>
            <a:xfrm>
              <a:off x="6768193" y="1842754"/>
              <a:ext cx="864908" cy="27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TROPOMI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72053D-4B91-9933-60B6-B831D6C072BA}"/>
                </a:ext>
              </a:extLst>
            </p:cNvPr>
            <p:cNvSpPr txBox="1"/>
            <p:nvPr/>
          </p:nvSpPr>
          <p:spPr>
            <a:xfrm>
              <a:off x="6884089" y="4130000"/>
              <a:ext cx="678764" cy="27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TEMPO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5CCBB5-FB45-EB6B-60C5-60488F25854F}"/>
                </a:ext>
              </a:extLst>
            </p:cNvPr>
            <p:cNvSpPr txBox="1"/>
            <p:nvPr/>
          </p:nvSpPr>
          <p:spPr>
            <a:xfrm>
              <a:off x="8205795" y="1550725"/>
              <a:ext cx="1752489" cy="316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August 2023 mean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0CB223-872E-A672-5D80-97C76621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05879B-C45D-F267-1F8C-BD45D5BC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21815"/>
            <a:ext cx="13716000" cy="1395421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Temporal and Spatial variability of assimilation impact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2321E4-B261-D5AA-2D3F-F3352CE30CC9}"/>
              </a:ext>
            </a:extLst>
          </p:cNvPr>
          <p:cNvGrpSpPr/>
          <p:nvPr/>
        </p:nvGrpSpPr>
        <p:grpSpPr>
          <a:xfrm>
            <a:off x="533400" y="3799684"/>
            <a:ext cx="7290218" cy="4583953"/>
            <a:chOff x="457200" y="2705101"/>
            <a:chExt cx="7647569" cy="48086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81397F-52C5-534B-5443-A7CC5FEE9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9836"/>
            <a:stretch>
              <a:fillRect/>
            </a:stretch>
          </p:blipFill>
          <p:spPr>
            <a:xfrm>
              <a:off x="457200" y="2705101"/>
              <a:ext cx="7647569" cy="4114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BC5F04-994C-9D39-64FF-9F503B020839}"/>
                </a:ext>
              </a:extLst>
            </p:cNvPr>
            <p:cNvSpPr txBox="1"/>
            <p:nvPr/>
          </p:nvSpPr>
          <p:spPr>
            <a:xfrm>
              <a:off x="2483392" y="6805864"/>
              <a:ext cx="35951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eaLnBrk="1" latinLnBrk="0" hangingPunct="1"/>
              <a:r>
                <a:rPr lang="en-US" sz="2000" b="1" dirty="0">
                  <a:latin typeface="Corbel" panose="020B0503020204020204" pitchFamily="34" charset="0"/>
                </a:rPr>
                <a:t>Analysis impact (|</a:t>
              </a:r>
              <a:r>
                <a:rPr lang="en-US" sz="2000" b="1" dirty="0" err="1">
                  <a:latin typeface="Corbel" panose="020B0503020204020204" pitchFamily="34" charset="0"/>
                </a:rPr>
                <a:t>omb</a:t>
              </a:r>
              <a:r>
                <a:rPr lang="en-US" sz="2000" b="1" dirty="0">
                  <a:latin typeface="Corbel" panose="020B0503020204020204" pitchFamily="34" charset="0"/>
                </a:rPr>
                <a:t>|-|</a:t>
              </a:r>
              <a:r>
                <a:rPr lang="en-US" sz="2000" b="1" dirty="0" err="1">
                  <a:latin typeface="Corbel" panose="020B0503020204020204" pitchFamily="34" charset="0"/>
                </a:rPr>
                <a:t>oma</a:t>
              </a:r>
              <a:r>
                <a:rPr lang="en-US" sz="2000" b="1" dirty="0">
                  <a:latin typeface="Corbel" panose="020B0503020204020204" pitchFamily="34" charset="0"/>
                </a:rPr>
                <a:t>|)</a:t>
              </a:r>
            </a:p>
            <a:p>
              <a:pPr marL="0" algn="ctr" defTabSz="914400" eaLnBrk="1" latinLnBrk="0" hangingPunct="1"/>
              <a:r>
                <a:rPr lang="en-US" sz="2000" b="1" dirty="0">
                  <a:latin typeface="Corbel" panose="020B0503020204020204" pitchFamily="34" charset="0"/>
                </a:rPr>
                <a:t>NO2 [1e15 molec/cm2]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FF97DD3-DC5B-B362-EA13-5826FE9A2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38008"/>
            <a:ext cx="8062371" cy="5107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D11ACA-867A-9180-7462-F34BAD143AA1}"/>
              </a:ext>
            </a:extLst>
          </p:cNvPr>
          <p:cNvSpPr txBox="1"/>
          <p:nvPr/>
        </p:nvSpPr>
        <p:spPr>
          <a:xfrm>
            <a:off x="10373038" y="2728506"/>
            <a:ext cx="5604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Hourly NO</a:t>
            </a:r>
            <a:r>
              <a:rPr lang="en-US" sz="3200" baseline="-25000" dirty="0"/>
              <a:t>2</a:t>
            </a:r>
            <a:r>
              <a:rPr lang="en-US" sz="3200" dirty="0"/>
              <a:t> increment at surface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E65588-29E4-0E9B-DA5D-E67135C59901}"/>
              </a:ext>
            </a:extLst>
          </p:cNvPr>
          <p:cNvSpPr txBox="1"/>
          <p:nvPr/>
        </p:nvSpPr>
        <p:spPr>
          <a:xfrm>
            <a:off x="2794443" y="2953233"/>
            <a:ext cx="2768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Analysis impact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F3BE77-7D68-0151-737D-3A6F1794B652}"/>
              </a:ext>
            </a:extLst>
          </p:cNvPr>
          <p:cNvSpPr txBox="1"/>
          <p:nvPr/>
        </p:nvSpPr>
        <p:spPr>
          <a:xfrm>
            <a:off x="8331200" y="50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A63383B-EAF8-0AFC-E605-E01AC1B7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49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4958B1-B582-3168-2910-7AF0DC7F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independent observation (Pandora)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90AEE7-E136-13EF-3604-A10201140B8A}"/>
              </a:ext>
            </a:extLst>
          </p:cNvPr>
          <p:cNvGrpSpPr/>
          <p:nvPr/>
        </p:nvGrpSpPr>
        <p:grpSpPr>
          <a:xfrm>
            <a:off x="113441" y="2612066"/>
            <a:ext cx="18061118" cy="3595887"/>
            <a:chOff x="1726843" y="369459"/>
            <a:chExt cx="9286329" cy="18488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A72929-74B8-B62E-2BB3-056F0649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9932" y="369459"/>
              <a:ext cx="3063240" cy="18310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6E2151-D4BB-4636-2437-2F7465314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8387" y="369459"/>
              <a:ext cx="3063240" cy="18310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AD9158-2503-5977-7B69-6040D5F45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6843" y="387227"/>
              <a:ext cx="3063240" cy="183109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29D088-EF01-82A1-3702-149842A5BAEE}"/>
              </a:ext>
            </a:extLst>
          </p:cNvPr>
          <p:cNvGrpSpPr/>
          <p:nvPr/>
        </p:nvGrpSpPr>
        <p:grpSpPr>
          <a:xfrm>
            <a:off x="5768198" y="6896100"/>
            <a:ext cx="6751601" cy="3056610"/>
            <a:chOff x="4953000" y="6952784"/>
            <a:chExt cx="6751601" cy="30566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07D66E-AF33-7EF5-4464-08523FA07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728"/>
            <a:stretch>
              <a:fillRect/>
            </a:stretch>
          </p:blipFill>
          <p:spPr>
            <a:xfrm>
              <a:off x="4953000" y="6952784"/>
              <a:ext cx="6751601" cy="3056610"/>
            </a:xfrm>
            <a:prstGeom prst="rect">
              <a:avLst/>
            </a:prstGeom>
          </p:spPr>
        </p:pic>
        <p:pic>
          <p:nvPicPr>
            <p:cNvPr id="13" name="Picture 2" descr="Pandonia Global Network – Reference ...">
              <a:extLst>
                <a:ext uri="{FF2B5EF4-FFF2-40B4-BE49-F238E27FC236}">
                  <a16:creationId xmlns:a16="http://schemas.microsoft.com/office/drawing/2014/main" id="{A93CAF86-9950-71DC-F389-586362C79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9029700"/>
              <a:ext cx="821489" cy="82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31D2C3-37A8-B513-EA33-C37682B3552A}"/>
              </a:ext>
            </a:extLst>
          </p:cNvPr>
          <p:cNvSpPr txBox="1"/>
          <p:nvPr/>
        </p:nvSpPr>
        <p:spPr>
          <a:xfrm>
            <a:off x="16882475" y="5429190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Aug 2023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A8BF2BB-6D6E-FA7E-FA16-2A1E8086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4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685FDD-E0CF-A43F-85A9-C37F428F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50" y="-168935"/>
            <a:ext cx="16002000" cy="1395421"/>
          </a:xfrm>
        </p:spPr>
        <p:txBody>
          <a:bodyPr/>
          <a:lstStyle/>
          <a:p>
            <a:r>
              <a:rPr lang="en-US" dirty="0"/>
              <a:t>Comparison with independent observation (field campaigns)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C22E00-9AEA-27F4-5662-EBE16E2A1035}"/>
              </a:ext>
            </a:extLst>
          </p:cNvPr>
          <p:cNvGrpSpPr/>
          <p:nvPr/>
        </p:nvGrpSpPr>
        <p:grpSpPr>
          <a:xfrm>
            <a:off x="250967" y="1968408"/>
            <a:ext cx="8711046" cy="4013291"/>
            <a:chOff x="228600" y="1758434"/>
            <a:chExt cx="8287480" cy="40070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DAB655-FE50-4510-2852-73337E7F31EC}"/>
                </a:ext>
              </a:extLst>
            </p:cNvPr>
            <p:cNvGrpSpPr/>
            <p:nvPr/>
          </p:nvGrpSpPr>
          <p:grpSpPr>
            <a:xfrm>
              <a:off x="228600" y="1758434"/>
              <a:ext cx="8287480" cy="4007016"/>
              <a:chOff x="228600" y="1758434"/>
              <a:chExt cx="8287480" cy="400701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7DC1AAD-4D0D-90AE-20A3-0BC5600A75C4}"/>
                  </a:ext>
                </a:extLst>
              </p:cNvPr>
              <p:cNvGrpSpPr/>
              <p:nvPr/>
            </p:nvGrpSpPr>
            <p:grpSpPr>
              <a:xfrm>
                <a:off x="228600" y="1758434"/>
                <a:ext cx="8287480" cy="4007016"/>
                <a:chOff x="3352800" y="1350901"/>
                <a:chExt cx="8287480" cy="4007016"/>
              </a:xfrm>
            </p:grpSpPr>
            <p:pic>
              <p:nvPicPr>
                <p:cNvPr id="5" name="Picture 4" descr="A graph with numbers and symbols&#10;&#10;AI-generated content may be incorrect.">
                  <a:extLst>
                    <a:ext uri="{FF2B5EF4-FFF2-40B4-BE49-F238E27FC236}">
                      <a16:creationId xmlns:a16="http://schemas.microsoft.com/office/drawing/2014/main" id="{ACACF0CB-8CA1-1E28-28B0-E7E67DD88C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4498" b="6885"/>
                <a:stretch>
                  <a:fillRect/>
                </a:stretch>
              </p:blipFill>
              <p:spPr>
                <a:xfrm>
                  <a:off x="3352800" y="1720233"/>
                  <a:ext cx="8287480" cy="3637684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1AD73C8-4F98-C595-BBD3-A000F41D170E}"/>
                    </a:ext>
                  </a:extLst>
                </p:cNvPr>
                <p:cNvSpPr txBox="1"/>
                <p:nvPr/>
              </p:nvSpPr>
              <p:spPr>
                <a:xfrm>
                  <a:off x="3726534" y="1350901"/>
                  <a:ext cx="16243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/>
                    <a:t>AEROMMA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0C3B69-ACA8-DD57-F607-145E00844067}"/>
                  </a:ext>
                </a:extLst>
              </p:cNvPr>
              <p:cNvSpPr txBox="1"/>
              <p:nvPr/>
            </p:nvSpPr>
            <p:spPr>
              <a:xfrm>
                <a:off x="3560058" y="1852402"/>
                <a:ext cx="1261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2023-08-12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73F82F-F3A3-AD20-E2DE-13CBBD613A8C}"/>
                </a:ext>
              </a:extLst>
            </p:cNvPr>
            <p:cNvSpPr txBox="1"/>
            <p:nvPr/>
          </p:nvSpPr>
          <p:spPr>
            <a:xfrm>
              <a:off x="838872" y="2171700"/>
              <a:ext cx="1090020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</a:rPr>
                <a:t>noDA</a:t>
              </a:r>
              <a:endParaRPr lang="en-US" sz="2000" b="1" dirty="0">
                <a:solidFill>
                  <a:srgbClr val="FF0000"/>
                </a:solidFill>
              </a:endParaRPr>
            </a:p>
            <a:p>
              <a:r>
                <a:rPr lang="en-US" sz="2000" b="1" dirty="0">
                  <a:solidFill>
                    <a:srgbClr val="0000FF"/>
                  </a:solidFill>
                </a:rPr>
                <a:t>32mem</a:t>
              </a:r>
            </a:p>
            <a:p>
              <a:r>
                <a:rPr lang="en-US" sz="2000" b="1" dirty="0" err="1"/>
                <a:t>obs</a:t>
              </a:r>
              <a:endParaRPr lang="en-US" sz="2000" b="1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F80C0F9-6087-181B-8E0D-9AE6468D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131" y="6246402"/>
            <a:ext cx="4949104" cy="40405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59D8FB4-4EB9-FE96-A649-937A7598BBC6}"/>
              </a:ext>
            </a:extLst>
          </p:cNvPr>
          <p:cNvGrpSpPr/>
          <p:nvPr/>
        </p:nvGrpSpPr>
        <p:grpSpPr>
          <a:xfrm>
            <a:off x="9325989" y="1809161"/>
            <a:ext cx="8393487" cy="4020141"/>
            <a:chOff x="202169" y="6057900"/>
            <a:chExt cx="7875031" cy="38348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321CC2-5DF3-3D3B-68F1-FBFC6E188669}"/>
                </a:ext>
              </a:extLst>
            </p:cNvPr>
            <p:cNvGrpSpPr/>
            <p:nvPr/>
          </p:nvGrpSpPr>
          <p:grpSpPr>
            <a:xfrm>
              <a:off x="202169" y="6057900"/>
              <a:ext cx="7875031" cy="3834869"/>
              <a:chOff x="202169" y="6057900"/>
              <a:chExt cx="7875031" cy="383486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EA8BFAB-295F-A00F-9289-B51AC586E6B4}"/>
                  </a:ext>
                </a:extLst>
              </p:cNvPr>
              <p:cNvGrpSpPr/>
              <p:nvPr/>
            </p:nvGrpSpPr>
            <p:grpSpPr>
              <a:xfrm>
                <a:off x="571500" y="6057900"/>
                <a:ext cx="7505700" cy="3834869"/>
                <a:chOff x="571500" y="6057900"/>
                <a:chExt cx="7505700" cy="383486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C5A1E92-BAB7-7ED7-BB61-A1B7BA8028A1}"/>
                    </a:ext>
                  </a:extLst>
                </p:cNvPr>
                <p:cNvGrpSpPr/>
                <p:nvPr/>
              </p:nvGrpSpPr>
              <p:grpSpPr>
                <a:xfrm>
                  <a:off x="571500" y="6057900"/>
                  <a:ext cx="7505700" cy="3834869"/>
                  <a:chOff x="3619500" y="6057900"/>
                  <a:chExt cx="7505700" cy="3834869"/>
                </a:xfrm>
              </p:grpSpPr>
              <p:pic>
                <p:nvPicPr>
                  <p:cNvPr id="34" name="Picture 33" descr="A graph showing a number of numbers and a number of red and blue dots&#10;&#10;AI-generated content may be incorrect.">
                    <a:extLst>
                      <a:ext uri="{FF2B5EF4-FFF2-40B4-BE49-F238E27FC236}">
                        <a16:creationId xmlns:a16="http://schemas.microsoft.com/office/drawing/2014/main" id="{DAA42086-161B-CD33-B549-A0120EB958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l="3432" b="7397"/>
                  <a:stretch>
                    <a:fillRect/>
                  </a:stretch>
                </p:blipFill>
                <p:spPr>
                  <a:xfrm>
                    <a:off x="3619500" y="6323478"/>
                    <a:ext cx="7505700" cy="3569291"/>
                  </a:xfrm>
                  <a:prstGeom prst="rect">
                    <a:avLst/>
                  </a:prstGeom>
                </p:spPr>
              </p:pic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3C4BB4E6-E194-942B-0E22-C5398A9A5636}"/>
                      </a:ext>
                    </a:extLst>
                  </p:cNvPr>
                  <p:cNvSpPr txBox="1"/>
                  <p:nvPr/>
                </p:nvSpPr>
                <p:spPr>
                  <a:xfrm>
                    <a:off x="3886200" y="6057900"/>
                    <a:ext cx="99482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/>
                      <a:t>STAQS</a:t>
                    </a: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3895D4C-0FFB-F9B6-B70F-0014D90260B0}"/>
                    </a:ext>
                  </a:extLst>
                </p:cNvPr>
                <p:cNvSpPr txBox="1"/>
                <p:nvPr/>
              </p:nvSpPr>
              <p:spPr>
                <a:xfrm>
                  <a:off x="3741398" y="6138811"/>
                  <a:ext cx="126188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2023-08-09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E38A23-48F5-8CFB-75DA-07F7E7A1553D}"/>
                  </a:ext>
                </a:extLst>
              </p:cNvPr>
              <p:cNvSpPr txBox="1"/>
              <p:nvPr/>
            </p:nvSpPr>
            <p:spPr>
              <a:xfrm rot="16200000">
                <a:off x="-1056285" y="7849754"/>
                <a:ext cx="2886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Trop NO2 [1e15 molec/cm2]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914721-2B3C-3319-60A4-28C1203F835B}"/>
                </a:ext>
              </a:extLst>
            </p:cNvPr>
            <p:cNvSpPr txBox="1"/>
            <p:nvPr/>
          </p:nvSpPr>
          <p:spPr>
            <a:xfrm>
              <a:off x="937915" y="6586319"/>
              <a:ext cx="1119485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</a:rPr>
                <a:t>noDA</a:t>
              </a:r>
              <a:endParaRPr lang="en-US" sz="2000" b="1" dirty="0">
                <a:solidFill>
                  <a:srgbClr val="FF0000"/>
                </a:solidFill>
              </a:endParaRPr>
            </a:p>
            <a:p>
              <a:r>
                <a:rPr lang="en-US" sz="2000" b="1" dirty="0">
                  <a:solidFill>
                    <a:srgbClr val="0000FF"/>
                  </a:solidFill>
                </a:rPr>
                <a:t>32mem</a:t>
              </a:r>
            </a:p>
            <a:p>
              <a:r>
                <a:rPr lang="en-US" sz="2000" b="1" dirty="0" err="1"/>
                <a:t>obs</a:t>
              </a:r>
              <a:endParaRPr lang="en-US" sz="2000" b="1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5C17A4D-153A-6B29-8336-ED0E3B0AA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593" y="6303457"/>
            <a:ext cx="4832223" cy="3926487"/>
          </a:xfrm>
          <a:prstGeom prst="rect">
            <a:avLst/>
          </a:prstGeom>
        </p:spPr>
      </p:pic>
      <p:pic>
        <p:nvPicPr>
          <p:cNvPr id="26" name="Google Shape;337;p28" descr="Google Shape;337;p28">
            <a:extLst>
              <a:ext uri="{FF2B5EF4-FFF2-40B4-BE49-F238E27FC236}">
                <a16:creationId xmlns:a16="http://schemas.microsoft.com/office/drawing/2014/main" id="{865474CE-4104-5C28-1D53-3B0B0FCD2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11" y="6264805"/>
            <a:ext cx="1535847" cy="119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2" descr="STAQS | STAQS">
            <a:extLst>
              <a:ext uri="{FF2B5EF4-FFF2-40B4-BE49-F238E27FC236}">
                <a16:creationId xmlns:a16="http://schemas.microsoft.com/office/drawing/2014/main" id="{3519177E-90A7-187F-112E-1F46D919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173" y="6354250"/>
            <a:ext cx="592506" cy="185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45185C66-3275-C313-58D4-27F6E9E1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06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E9294-B547-CCBF-2968-6B4B5B18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independent observation (</a:t>
            </a:r>
            <a:r>
              <a:rPr lang="en-US" dirty="0" err="1"/>
              <a:t>AirNow</a:t>
            </a:r>
            <a:r>
              <a:rPr lang="en-US" dirty="0"/>
              <a:t>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8441C6-28FB-7D13-01C2-85CDD1352DE1}"/>
              </a:ext>
            </a:extLst>
          </p:cNvPr>
          <p:cNvGrpSpPr/>
          <p:nvPr/>
        </p:nvGrpSpPr>
        <p:grpSpPr>
          <a:xfrm>
            <a:off x="561996" y="5905500"/>
            <a:ext cx="16448491" cy="3322725"/>
            <a:chOff x="1580366" y="6635267"/>
            <a:chExt cx="13898204" cy="28075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982EBE-F5EE-B3F4-C770-C192F26B3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34286" y="6635267"/>
              <a:ext cx="4544284" cy="27164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BB30C7-1B76-C0E7-5DA3-F486CB5AB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3786" y="6690902"/>
              <a:ext cx="4603666" cy="27519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31B4CD-1DB6-73DC-9215-D4F224C8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0366" y="6674097"/>
              <a:ext cx="4612003" cy="275689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A398B3-656B-3900-014E-A4010461AFF9}"/>
              </a:ext>
            </a:extLst>
          </p:cNvPr>
          <p:cNvGrpSpPr/>
          <p:nvPr/>
        </p:nvGrpSpPr>
        <p:grpSpPr>
          <a:xfrm>
            <a:off x="626533" y="2324100"/>
            <a:ext cx="16383954" cy="3354689"/>
            <a:chOff x="1580365" y="2400300"/>
            <a:chExt cx="14247860" cy="29173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D122A3-60B9-2325-8AF9-340DA1D18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51265" y="2405395"/>
              <a:ext cx="4676960" cy="27957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0151E7-A6EE-97EC-3392-63448911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4112" y="2400300"/>
              <a:ext cx="4880366" cy="291731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774222-AF5E-EE60-3485-E48EE6DCF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80365" y="2400300"/>
              <a:ext cx="4676960" cy="2795725"/>
            </a:xfrm>
            <a:prstGeom prst="rect">
              <a:avLst/>
            </a:prstGeom>
          </p:spPr>
        </p:pic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DBC6819-BD7D-156E-CC6C-7E249688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254D73F-B332-456D-9DFE-EDBF5BC6245C}" type="slidenum">
              <a:rPr lang="en-US" smtClean="0"/>
              <a:pPr algn="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4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Emission scaling factors with JEDI 4DEnVar"/>
          <p:cNvSpPr txBox="1">
            <a:spLocks noGrp="1"/>
          </p:cNvSpPr>
          <p:nvPr>
            <p:ph type="title"/>
          </p:nvPr>
        </p:nvSpPr>
        <p:spPr>
          <a:xfrm>
            <a:off x="2628900" y="-241005"/>
            <a:ext cx="13030201" cy="1395422"/>
          </a:xfrm>
          <a:prstGeom prst="rect">
            <a:avLst/>
          </a:prstGeom>
        </p:spPr>
        <p:txBody>
          <a:bodyPr/>
          <a:lstStyle/>
          <a:p>
            <a:r>
              <a:rPr dirty="0"/>
              <a:t>Emission scaling factors with JEDI 4DEnVar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1922D3-50A9-2D81-906C-62F1D32E596F}"/>
              </a:ext>
            </a:extLst>
          </p:cNvPr>
          <p:cNvGrpSpPr/>
          <p:nvPr/>
        </p:nvGrpSpPr>
        <p:grpSpPr>
          <a:xfrm>
            <a:off x="5331236" y="1288371"/>
            <a:ext cx="12956764" cy="8966280"/>
            <a:chOff x="5262225" y="1288371"/>
            <a:chExt cx="12956764" cy="8966280"/>
          </a:xfrm>
        </p:grpSpPr>
        <p:pic>
          <p:nvPicPr>
            <p:cNvPr id="2" name="NO_ind_pert_slow.gif" descr="NO_ind_pert_slow.gif">
              <a:extLst>
                <a:ext uri="{FF2B5EF4-FFF2-40B4-BE49-F238E27FC236}">
                  <a16:creationId xmlns:a16="http://schemas.microsoft.com/office/drawing/2014/main" id="{E3CA24F2-4C03-D8B6-91F6-B7961F4D3922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4506" y="1288371"/>
              <a:ext cx="6472574" cy="51016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" name="NO_tra_pert_slow.gif" descr="NO_tra_pert_slow.gif">
              <a:extLst>
                <a:ext uri="{FF2B5EF4-FFF2-40B4-BE49-F238E27FC236}">
                  <a16:creationId xmlns:a16="http://schemas.microsoft.com/office/drawing/2014/main" id="{ACBA0A2B-B130-FAC8-8A7A-0CD0B30B37E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22598" y="5134260"/>
              <a:ext cx="6496391" cy="51203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NO_tra_pert_slow.gif" descr="NO_tra_pert_slow.gif">
              <a:extLst>
                <a:ext uri="{FF2B5EF4-FFF2-40B4-BE49-F238E27FC236}">
                  <a16:creationId xmlns:a16="http://schemas.microsoft.com/office/drawing/2014/main" id="{B7F80351-84A9-6598-AE32-0091CA68CEE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2225" y="1288371"/>
              <a:ext cx="6472575" cy="51016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NO_ene_pert_slow.gif" descr="NO_ene_pert_slow.gif">
              <a:extLst>
                <a:ext uri="{FF2B5EF4-FFF2-40B4-BE49-F238E27FC236}">
                  <a16:creationId xmlns:a16="http://schemas.microsoft.com/office/drawing/2014/main" id="{8F3E0F7C-4C70-027A-FFB1-55CDB3098A9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2227" y="5143646"/>
              <a:ext cx="6472573" cy="5101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7" name="Residential, Commercial, Others"/>
            <p:cNvSpPr txBox="1"/>
            <p:nvPr/>
          </p:nvSpPr>
          <p:spPr>
            <a:xfrm>
              <a:off x="6573844" y="4384172"/>
              <a:ext cx="4191723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2400" b="1" dirty="0"/>
                <a:t>Residential, Commercial, Others</a:t>
              </a:r>
            </a:p>
          </p:txBody>
        </p:sp>
        <p:sp>
          <p:nvSpPr>
            <p:cNvPr id="118" name="Industry"/>
            <p:cNvSpPr txBox="1"/>
            <p:nvPr/>
          </p:nvSpPr>
          <p:spPr>
            <a:xfrm>
              <a:off x="14519946" y="4401630"/>
              <a:ext cx="1153006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2400" b="1" dirty="0"/>
                <a:t>Industry</a:t>
              </a:r>
            </a:p>
          </p:txBody>
        </p:sp>
        <p:sp>
          <p:nvSpPr>
            <p:cNvPr id="119" name="Energy production"/>
            <p:cNvSpPr txBox="1"/>
            <p:nvPr/>
          </p:nvSpPr>
          <p:spPr>
            <a:xfrm>
              <a:off x="7453711" y="8187035"/>
              <a:ext cx="2436562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2400" b="1" dirty="0"/>
                <a:t>Energy production</a:t>
              </a:r>
            </a:p>
          </p:txBody>
        </p:sp>
        <p:sp>
          <p:nvSpPr>
            <p:cNvPr id="120" name="Traffic"/>
            <p:cNvSpPr txBox="1"/>
            <p:nvPr/>
          </p:nvSpPr>
          <p:spPr>
            <a:xfrm>
              <a:off x="14586193" y="8187035"/>
              <a:ext cx="88088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2400" b="1"/>
                <a:t>Traffic</a:t>
              </a:r>
            </a:p>
          </p:txBody>
        </p:sp>
      </p:grpSp>
      <p:sp>
        <p:nvSpPr>
          <p:cNvPr id="121" name="The JEDI 4DEnVar allows to derive hourly scaling  factors on the SECTOR level…"/>
          <p:cNvSpPr txBox="1"/>
          <p:nvPr/>
        </p:nvSpPr>
        <p:spPr>
          <a:xfrm>
            <a:off x="155774" y="2073396"/>
            <a:ext cx="5163553" cy="649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100"/>
            </a:pPr>
            <a:r>
              <a:rPr sz="2600" dirty="0"/>
              <a:t>The JEDI 4DEnVar allows to derive hourly scaling factors on the SECTOR level</a:t>
            </a:r>
          </a:p>
          <a:p>
            <a:pPr>
              <a:defRPr sz="2100"/>
            </a:pPr>
            <a:endParaRPr sz="2600" dirty="0"/>
          </a:p>
          <a:p>
            <a:pPr>
              <a:defRPr sz="2100"/>
            </a:pPr>
            <a:r>
              <a:rPr sz="2600" dirty="0"/>
              <a:t>We use persistence functions to carry the scaling factors from one day to another, i.e. the prior information on the next DA windows is already scaled by previous satellite observation information:</a:t>
            </a:r>
          </a:p>
          <a:p>
            <a:pPr>
              <a:defRPr sz="2100"/>
            </a:pPr>
            <a:r>
              <a:rPr sz="2600" dirty="0"/>
              <a:t>TEMPO and </a:t>
            </a:r>
            <a:r>
              <a:rPr sz="2600" dirty="0" err="1"/>
              <a:t>TropOMI</a:t>
            </a:r>
            <a:endParaRPr sz="2600" dirty="0"/>
          </a:p>
          <a:p>
            <a:pPr>
              <a:defRPr sz="2100"/>
            </a:pPr>
            <a:endParaRPr sz="2600" dirty="0"/>
          </a:p>
          <a:p>
            <a:pPr>
              <a:defRPr sz="2100"/>
            </a:pPr>
            <a:r>
              <a:rPr sz="2600" dirty="0"/>
              <a:t>Currently it is a 6 hour DA window so the temporal extent of the scaling factors are within the window. JEDI could work with longer windows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NO2_GEOS_CF.gif" descr="NO2_GEOS_CF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484" y="6778283"/>
            <a:ext cx="7030588" cy="3364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NO2_advonly.gif" descr="NO2_advonly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310880" y="301348"/>
            <a:ext cx="7025796" cy="3364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NO2_acornn.gif" descr="NO2_acornn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881" y="3560194"/>
            <a:ext cx="7025794" cy="336433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le 2"/>
          <p:cNvSpPr txBox="1">
            <a:spLocks noGrp="1"/>
          </p:cNvSpPr>
          <p:nvPr>
            <p:ph type="title"/>
          </p:nvPr>
        </p:nvSpPr>
        <p:spPr>
          <a:xfrm>
            <a:off x="2628900" y="109139"/>
            <a:ext cx="7183318" cy="1395423"/>
          </a:xfrm>
          <a:prstGeom prst="rect">
            <a:avLst/>
          </a:prstGeom>
        </p:spPr>
        <p:txBody>
          <a:bodyPr/>
          <a:lstStyle/>
          <a:p>
            <a:r>
              <a:t>AI model trajectory emulator</a:t>
            </a:r>
          </a:p>
        </p:txBody>
      </p:sp>
      <p:sp>
        <p:nvSpPr>
          <p:cNvPr id="116" name="Advection Only"/>
          <p:cNvSpPr txBox="1"/>
          <p:nvPr/>
        </p:nvSpPr>
        <p:spPr>
          <a:xfrm>
            <a:off x="11687495" y="640306"/>
            <a:ext cx="155375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 dirty="0"/>
              <a:t>Advection Only</a:t>
            </a:r>
          </a:p>
        </p:txBody>
      </p:sp>
      <p:sp>
        <p:nvSpPr>
          <p:cNvPr id="117" name="Advection + AI"/>
          <p:cNvSpPr txBox="1"/>
          <p:nvPr/>
        </p:nvSpPr>
        <p:spPr>
          <a:xfrm>
            <a:off x="11687495" y="3919454"/>
            <a:ext cx="147841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 dirty="0"/>
              <a:t>Advection + AI</a:t>
            </a:r>
          </a:p>
        </p:txBody>
      </p:sp>
      <p:sp>
        <p:nvSpPr>
          <p:cNvPr id="118" name="GEOS-CF"/>
          <p:cNvSpPr txBox="1"/>
          <p:nvPr/>
        </p:nvSpPr>
        <p:spPr>
          <a:xfrm>
            <a:off x="11689552" y="7198602"/>
            <a:ext cx="90979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 dirty="0"/>
              <a:t>GEOS-CF</a:t>
            </a:r>
          </a:p>
        </p:txBody>
      </p:sp>
      <p:sp>
        <p:nvSpPr>
          <p:cNvPr id="119" name="Atmospheric COmposition Recursive Neural Network: ACORNN…"/>
          <p:cNvSpPr txBox="1"/>
          <p:nvPr/>
        </p:nvSpPr>
        <p:spPr>
          <a:xfrm>
            <a:off x="234762" y="1933458"/>
            <a:ext cx="10668001" cy="827919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3200" b="1" dirty="0"/>
              <a:t>A</a:t>
            </a:r>
            <a:r>
              <a:rPr sz="3200" dirty="0"/>
              <a:t>tmospheric </a:t>
            </a:r>
            <a:r>
              <a:rPr sz="3200" b="1" dirty="0" err="1"/>
              <a:t>CO</a:t>
            </a:r>
            <a:r>
              <a:rPr sz="3200" dirty="0" err="1"/>
              <a:t>mposition</a:t>
            </a:r>
            <a:r>
              <a:rPr sz="3200" dirty="0"/>
              <a:t> </a:t>
            </a:r>
            <a:r>
              <a:rPr sz="3200" b="1" dirty="0"/>
              <a:t>R</a:t>
            </a:r>
            <a:r>
              <a:rPr sz="3200" dirty="0"/>
              <a:t>ecursive </a:t>
            </a:r>
            <a:r>
              <a:rPr sz="3200" b="1" dirty="0"/>
              <a:t>N</a:t>
            </a:r>
            <a:r>
              <a:rPr sz="3200" dirty="0"/>
              <a:t>eural </a:t>
            </a:r>
            <a:r>
              <a:rPr sz="3200" b="1" dirty="0"/>
              <a:t>N</a:t>
            </a:r>
            <a:r>
              <a:rPr sz="3200" dirty="0"/>
              <a:t>etwork: ACORNN</a:t>
            </a:r>
            <a:endParaRPr lang="en-US" sz="3200" dirty="0"/>
          </a:p>
          <a:p>
            <a:endParaRPr lang="en-US" sz="3200" dirty="0"/>
          </a:p>
          <a:p>
            <a:pPr marL="158816" indent="-158816">
              <a:buSzPct val="100000"/>
              <a:buChar char="-"/>
              <a:defRPr sz="2200"/>
            </a:pPr>
            <a:r>
              <a:rPr sz="2600" dirty="0"/>
              <a:t>Leverages advection schemes</a:t>
            </a:r>
          </a:p>
          <a:p>
            <a:pPr marL="158816" indent="-158816">
              <a:buSzPct val="100000"/>
              <a:buChar char="-"/>
              <a:defRPr sz="2200"/>
            </a:pPr>
            <a:r>
              <a:rPr sz="2600" dirty="0"/>
              <a:t>Calls recursively advection then AI emulation</a:t>
            </a:r>
            <a:endParaRPr lang="en-US" sz="2600" dirty="0"/>
          </a:p>
          <a:p>
            <a:pPr marL="158816" indent="-158816">
              <a:buSzPct val="100000"/>
              <a:buChar char="-"/>
              <a:defRPr sz="2200"/>
            </a:pPr>
            <a:endParaRPr sz="2600" dirty="0"/>
          </a:p>
          <a:p>
            <a:pPr marL="180473" indent="-180473">
              <a:buSzPct val="100000"/>
              <a:buChar char="-"/>
              <a:defRPr sz="2200"/>
            </a:pPr>
            <a:r>
              <a:rPr sz="2600" dirty="0"/>
              <a:t>Currently the advection scheme is a simple semi </a:t>
            </a:r>
            <a:r>
              <a:rPr sz="2600" dirty="0" err="1"/>
              <a:t>lagrangian</a:t>
            </a:r>
            <a:r>
              <a:rPr sz="2600" dirty="0"/>
              <a:t>: differentiable with possibility of TL and AD</a:t>
            </a:r>
          </a:p>
          <a:p>
            <a:pPr marL="180473" indent="-180473">
              <a:buSzPct val="100000"/>
              <a:buChar char="-"/>
              <a:defRPr sz="2200"/>
            </a:pPr>
            <a:r>
              <a:rPr sz="2600" dirty="0"/>
              <a:t>The AI part is a Convolution Neural network on the entire GEOS vertical profile: it is fully differentiable with possibility of TL and AD and doesn’t care about the model geometry</a:t>
            </a:r>
          </a:p>
          <a:p>
            <a:pPr>
              <a:defRPr sz="2200"/>
            </a:pPr>
            <a:endParaRPr sz="2600" dirty="0"/>
          </a:p>
          <a:p>
            <a:pPr marL="180473" indent="-180473">
              <a:buSzPct val="100000"/>
              <a:buChar char="-"/>
              <a:defRPr sz="2200"/>
            </a:pPr>
            <a:r>
              <a:rPr sz="2600" dirty="0"/>
              <a:t>This is a </a:t>
            </a:r>
            <a:r>
              <a:rPr lang="en-US" sz="2600" dirty="0"/>
              <a:t>proof-of-concept</a:t>
            </a:r>
            <a:r>
              <a:rPr sz="2600" dirty="0"/>
              <a:t> prototype: Trains and runs on a single Mac with GPUs</a:t>
            </a:r>
          </a:p>
          <a:p>
            <a:pPr marL="180473" indent="-180473">
              <a:buSzPct val="100000"/>
              <a:buChar char="-"/>
              <a:defRPr sz="2200"/>
            </a:pPr>
            <a:r>
              <a:rPr sz="2600" dirty="0"/>
              <a:t>The training approach is stochastic so only a fraction of the training (~10-15%) set is needed.</a:t>
            </a:r>
          </a:p>
          <a:p>
            <a:pPr>
              <a:defRPr sz="2200"/>
            </a:pPr>
            <a:endParaRPr sz="2600" dirty="0"/>
          </a:p>
          <a:p>
            <a:pPr>
              <a:defRPr sz="2200" u="sng"/>
            </a:pPr>
            <a:r>
              <a:rPr sz="2600" dirty="0"/>
              <a:t>Next steps:</a:t>
            </a:r>
          </a:p>
          <a:p>
            <a:pPr marL="180473" indent="-180473">
              <a:buSzPct val="100000"/>
              <a:buChar char="-"/>
              <a:defRPr sz="2200"/>
            </a:pPr>
            <a:r>
              <a:rPr sz="2600" dirty="0"/>
              <a:t>large training on the GEOS-CF outputs </a:t>
            </a:r>
          </a:p>
          <a:p>
            <a:pPr marL="180473" indent="-180473">
              <a:buSzPct val="100000"/>
              <a:buChar char="-"/>
              <a:defRPr sz="2200"/>
            </a:pPr>
            <a:r>
              <a:rPr sz="2600" dirty="0"/>
              <a:t>Integration on JEDI DA with much faster ensemble generation for 4DEnVar</a:t>
            </a:r>
          </a:p>
          <a:p>
            <a:pPr marL="180473" indent="-180473">
              <a:buSzPct val="100000"/>
              <a:buChar char="-"/>
              <a:defRPr sz="2200"/>
            </a:pPr>
            <a:r>
              <a:rPr sz="2600" dirty="0"/>
              <a:t>TL and AD parts can be developed to run JEDI 4DVar with TL/AD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D6D03-A50E-BD09-D99E-222EED249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D73F-B332-456D-9DFE-EDBF5BC6245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11791</TotalTime>
  <Words>710</Words>
  <Application>Microsoft Macintosh PowerPoint</Application>
  <PresentationFormat>Custom</PresentationFormat>
  <Paragraphs>117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Corbel</vt:lpstr>
      <vt:lpstr>Aptos</vt:lpstr>
      <vt:lpstr>Arial</vt:lpstr>
      <vt:lpstr>Custom Design</vt:lpstr>
      <vt:lpstr>Capability demonstration of a JEDI-based system for TEMPO assimilation</vt:lpstr>
      <vt:lpstr>Harnessing the full potential of TEMPO hourly data with JEDI and 4D assimilation </vt:lpstr>
      <vt:lpstr>Experiment setup: EDA 4DEnVar using JEDI/GEOS-CF</vt:lpstr>
      <vt:lpstr>Temporal and Spatial variability of assimilation impact</vt:lpstr>
      <vt:lpstr>Comparison with independent observation (Pandora)</vt:lpstr>
      <vt:lpstr>Comparison with independent observation (field campaigns)</vt:lpstr>
      <vt:lpstr>Comparison with independent observation (AirNow)</vt:lpstr>
      <vt:lpstr>Emission scaling factors with JEDI 4DEnVar</vt:lpstr>
      <vt:lpstr>AI model trajectory emulator</vt:lpstr>
      <vt:lpstr>Summary</vt:lpstr>
      <vt:lpstr>PowerPoint Presentation</vt:lpstr>
      <vt:lpstr>Obs Space impact</vt:lpstr>
      <vt:lpstr>Hourly SZA on 2023-08-09</vt:lpstr>
      <vt:lpstr>Tuning vertical localization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Abdioskouei, Maryam</cp:lastModifiedBy>
  <cp:revision>37</cp:revision>
  <dcterms:created xsi:type="dcterms:W3CDTF">2006-08-16T00:00:00Z</dcterms:created>
  <dcterms:modified xsi:type="dcterms:W3CDTF">2025-08-21T11:13:08Z</dcterms:modified>
  <dc:identifier>DAF4U0ThXf8</dc:identifier>
</cp:coreProperties>
</file>