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8" r:id="rId3"/>
    <p:sldId id="257" r:id="rId4"/>
    <p:sldId id="265" r:id="rId5"/>
    <p:sldId id="266" r:id="rId6"/>
    <p:sldId id="260" r:id="rId7"/>
    <p:sldId id="261" r:id="rId8"/>
    <p:sldId id="262" r:id="rId9"/>
    <p:sldId id="264" r:id="rId10"/>
    <p:sldId id="2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22"/>
    <p:restoredTop sz="94617"/>
  </p:normalViewPr>
  <p:slideViewPr>
    <p:cSldViewPr snapToGrid="0">
      <p:cViewPr varScale="1">
        <p:scale>
          <a:sx n="106" d="100"/>
          <a:sy n="106" d="100"/>
        </p:scale>
        <p:origin x="1528"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C741-BE10-4D32-4F48-606EC29300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987D5C-E160-AA8E-CC09-C53CEDE5B7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89DAAE-A46A-68A1-A5EE-E20348D014EB}"/>
              </a:ext>
            </a:extLst>
          </p:cNvPr>
          <p:cNvSpPr>
            <a:spLocks noGrp="1"/>
          </p:cNvSpPr>
          <p:nvPr>
            <p:ph type="dt" sz="half" idx="10"/>
          </p:nvPr>
        </p:nvSpPr>
        <p:spPr/>
        <p:txBody>
          <a:bodyPr/>
          <a:lstStyle/>
          <a:p>
            <a:fld id="{F9861AF0-2E74-D446-9941-EA3CAC3167FD}" type="datetimeFigureOut">
              <a:rPr lang="en-US" smtClean="0"/>
              <a:t>8/20/25</a:t>
            </a:fld>
            <a:endParaRPr lang="en-US"/>
          </a:p>
        </p:txBody>
      </p:sp>
      <p:sp>
        <p:nvSpPr>
          <p:cNvPr id="5" name="Footer Placeholder 4">
            <a:extLst>
              <a:ext uri="{FF2B5EF4-FFF2-40B4-BE49-F238E27FC236}">
                <a16:creationId xmlns:a16="http://schemas.microsoft.com/office/drawing/2014/main" id="{1ED182B1-374F-03DD-EF7D-10DE02F5E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2BF8B-0A41-9BC1-4D7D-1D5D62F24901}"/>
              </a:ext>
            </a:extLst>
          </p:cNvPr>
          <p:cNvSpPr>
            <a:spLocks noGrp="1"/>
          </p:cNvSpPr>
          <p:nvPr>
            <p:ph type="sldNum" sz="quarter" idx="12"/>
          </p:nvPr>
        </p:nvSpPr>
        <p:spPr/>
        <p:txBody>
          <a:bodyPr/>
          <a:lstStyle/>
          <a:p>
            <a:fld id="{82BC2C52-0C57-3641-972D-BA14E39D5169}" type="slidenum">
              <a:rPr lang="en-US" smtClean="0"/>
              <a:t>‹#›</a:t>
            </a:fld>
            <a:endParaRPr lang="en-US"/>
          </a:p>
        </p:txBody>
      </p:sp>
    </p:spTree>
    <p:extLst>
      <p:ext uri="{BB962C8B-B14F-4D97-AF65-F5344CB8AC3E}">
        <p14:creationId xmlns:p14="http://schemas.microsoft.com/office/powerpoint/2010/main" val="1591323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AD4B-0B82-2D97-29EF-2C30BCC642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463EB9-4AB0-B215-365F-0FA89646D6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B768E-DDC0-6B17-7AE4-BBE8EA5DA85C}"/>
              </a:ext>
            </a:extLst>
          </p:cNvPr>
          <p:cNvSpPr>
            <a:spLocks noGrp="1"/>
          </p:cNvSpPr>
          <p:nvPr>
            <p:ph type="dt" sz="half" idx="10"/>
          </p:nvPr>
        </p:nvSpPr>
        <p:spPr/>
        <p:txBody>
          <a:bodyPr/>
          <a:lstStyle/>
          <a:p>
            <a:fld id="{F9861AF0-2E74-D446-9941-EA3CAC3167FD}" type="datetimeFigureOut">
              <a:rPr lang="en-US" smtClean="0"/>
              <a:t>8/20/25</a:t>
            </a:fld>
            <a:endParaRPr lang="en-US"/>
          </a:p>
        </p:txBody>
      </p:sp>
      <p:sp>
        <p:nvSpPr>
          <p:cNvPr id="5" name="Footer Placeholder 4">
            <a:extLst>
              <a:ext uri="{FF2B5EF4-FFF2-40B4-BE49-F238E27FC236}">
                <a16:creationId xmlns:a16="http://schemas.microsoft.com/office/drawing/2014/main" id="{15046156-F215-7ED5-9642-F1A6A3DC8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0E956-7637-7750-0BEB-141BCE4F62AE}"/>
              </a:ext>
            </a:extLst>
          </p:cNvPr>
          <p:cNvSpPr>
            <a:spLocks noGrp="1"/>
          </p:cNvSpPr>
          <p:nvPr>
            <p:ph type="sldNum" sz="quarter" idx="12"/>
          </p:nvPr>
        </p:nvSpPr>
        <p:spPr/>
        <p:txBody>
          <a:bodyPr/>
          <a:lstStyle/>
          <a:p>
            <a:fld id="{82BC2C52-0C57-3641-972D-BA14E39D5169}" type="slidenum">
              <a:rPr lang="en-US" smtClean="0"/>
              <a:t>‹#›</a:t>
            </a:fld>
            <a:endParaRPr lang="en-US"/>
          </a:p>
        </p:txBody>
      </p:sp>
    </p:spTree>
    <p:extLst>
      <p:ext uri="{BB962C8B-B14F-4D97-AF65-F5344CB8AC3E}">
        <p14:creationId xmlns:p14="http://schemas.microsoft.com/office/powerpoint/2010/main" val="2499032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99EEE-800C-ADE8-7F56-52A31E55A0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FAC492-50DD-18B4-2E04-F90958BF97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3BCE2-AC19-3236-BB1E-2F56C0203995}"/>
              </a:ext>
            </a:extLst>
          </p:cNvPr>
          <p:cNvSpPr>
            <a:spLocks noGrp="1"/>
          </p:cNvSpPr>
          <p:nvPr>
            <p:ph type="dt" sz="half" idx="10"/>
          </p:nvPr>
        </p:nvSpPr>
        <p:spPr/>
        <p:txBody>
          <a:bodyPr/>
          <a:lstStyle/>
          <a:p>
            <a:fld id="{F9861AF0-2E74-D446-9941-EA3CAC3167FD}" type="datetimeFigureOut">
              <a:rPr lang="en-US" smtClean="0"/>
              <a:t>8/20/25</a:t>
            </a:fld>
            <a:endParaRPr lang="en-US"/>
          </a:p>
        </p:txBody>
      </p:sp>
      <p:sp>
        <p:nvSpPr>
          <p:cNvPr id="5" name="Footer Placeholder 4">
            <a:extLst>
              <a:ext uri="{FF2B5EF4-FFF2-40B4-BE49-F238E27FC236}">
                <a16:creationId xmlns:a16="http://schemas.microsoft.com/office/drawing/2014/main" id="{791EE2CE-D386-7F83-28F7-716FA5ED5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63EF4-11B7-461F-8C94-D44F536D9D88}"/>
              </a:ext>
            </a:extLst>
          </p:cNvPr>
          <p:cNvSpPr>
            <a:spLocks noGrp="1"/>
          </p:cNvSpPr>
          <p:nvPr>
            <p:ph type="sldNum" sz="quarter" idx="12"/>
          </p:nvPr>
        </p:nvSpPr>
        <p:spPr/>
        <p:txBody>
          <a:bodyPr/>
          <a:lstStyle/>
          <a:p>
            <a:fld id="{82BC2C52-0C57-3641-972D-BA14E39D5169}" type="slidenum">
              <a:rPr lang="en-US" smtClean="0"/>
              <a:t>‹#›</a:t>
            </a:fld>
            <a:endParaRPr lang="en-US"/>
          </a:p>
        </p:txBody>
      </p:sp>
    </p:spTree>
    <p:extLst>
      <p:ext uri="{BB962C8B-B14F-4D97-AF65-F5344CB8AC3E}">
        <p14:creationId xmlns:p14="http://schemas.microsoft.com/office/powerpoint/2010/main" val="234830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F8662-495A-193E-6386-A6E2AC0955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12213B-6149-EE8D-4779-E174F580B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03F27-AD21-C6ED-AF02-590193C3D9BB}"/>
              </a:ext>
            </a:extLst>
          </p:cNvPr>
          <p:cNvSpPr>
            <a:spLocks noGrp="1"/>
          </p:cNvSpPr>
          <p:nvPr>
            <p:ph type="dt" sz="half" idx="10"/>
          </p:nvPr>
        </p:nvSpPr>
        <p:spPr/>
        <p:txBody>
          <a:bodyPr/>
          <a:lstStyle/>
          <a:p>
            <a:fld id="{F9861AF0-2E74-D446-9941-EA3CAC3167FD}" type="datetimeFigureOut">
              <a:rPr lang="en-US" smtClean="0"/>
              <a:t>8/20/25</a:t>
            </a:fld>
            <a:endParaRPr lang="en-US"/>
          </a:p>
        </p:txBody>
      </p:sp>
      <p:sp>
        <p:nvSpPr>
          <p:cNvPr id="5" name="Footer Placeholder 4">
            <a:extLst>
              <a:ext uri="{FF2B5EF4-FFF2-40B4-BE49-F238E27FC236}">
                <a16:creationId xmlns:a16="http://schemas.microsoft.com/office/drawing/2014/main" id="{AE5E8649-CDBA-CFD9-B4FD-968E67368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A39BC-4237-0B4C-F67B-D77CA656D5E4}"/>
              </a:ext>
            </a:extLst>
          </p:cNvPr>
          <p:cNvSpPr>
            <a:spLocks noGrp="1"/>
          </p:cNvSpPr>
          <p:nvPr>
            <p:ph type="sldNum" sz="quarter" idx="12"/>
          </p:nvPr>
        </p:nvSpPr>
        <p:spPr/>
        <p:txBody>
          <a:bodyPr/>
          <a:lstStyle/>
          <a:p>
            <a:fld id="{82BC2C52-0C57-3641-972D-BA14E39D5169}" type="slidenum">
              <a:rPr lang="en-US" smtClean="0"/>
              <a:t>‹#›</a:t>
            </a:fld>
            <a:endParaRPr lang="en-US"/>
          </a:p>
        </p:txBody>
      </p:sp>
    </p:spTree>
    <p:extLst>
      <p:ext uri="{BB962C8B-B14F-4D97-AF65-F5344CB8AC3E}">
        <p14:creationId xmlns:p14="http://schemas.microsoft.com/office/powerpoint/2010/main" val="4026338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F1D3-C9BA-94DE-2D7F-1E1CF1DA1D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B70B5A-D196-9D99-0668-E678DEE959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082ACD-5C40-44BF-D8F1-A2724DC3DFAE}"/>
              </a:ext>
            </a:extLst>
          </p:cNvPr>
          <p:cNvSpPr>
            <a:spLocks noGrp="1"/>
          </p:cNvSpPr>
          <p:nvPr>
            <p:ph type="dt" sz="half" idx="10"/>
          </p:nvPr>
        </p:nvSpPr>
        <p:spPr/>
        <p:txBody>
          <a:bodyPr/>
          <a:lstStyle/>
          <a:p>
            <a:fld id="{F9861AF0-2E74-D446-9941-EA3CAC3167FD}" type="datetimeFigureOut">
              <a:rPr lang="en-US" smtClean="0"/>
              <a:t>8/20/25</a:t>
            </a:fld>
            <a:endParaRPr lang="en-US"/>
          </a:p>
        </p:txBody>
      </p:sp>
      <p:sp>
        <p:nvSpPr>
          <p:cNvPr id="5" name="Footer Placeholder 4">
            <a:extLst>
              <a:ext uri="{FF2B5EF4-FFF2-40B4-BE49-F238E27FC236}">
                <a16:creationId xmlns:a16="http://schemas.microsoft.com/office/drawing/2014/main" id="{5D813DF8-26FE-9437-2DA3-DA1B3E2A7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5646A-6D9B-9281-E35B-8BC127A08D7B}"/>
              </a:ext>
            </a:extLst>
          </p:cNvPr>
          <p:cNvSpPr>
            <a:spLocks noGrp="1"/>
          </p:cNvSpPr>
          <p:nvPr>
            <p:ph type="sldNum" sz="quarter" idx="12"/>
          </p:nvPr>
        </p:nvSpPr>
        <p:spPr/>
        <p:txBody>
          <a:bodyPr/>
          <a:lstStyle/>
          <a:p>
            <a:fld id="{82BC2C52-0C57-3641-972D-BA14E39D5169}" type="slidenum">
              <a:rPr lang="en-US" smtClean="0"/>
              <a:t>‹#›</a:t>
            </a:fld>
            <a:endParaRPr lang="en-US"/>
          </a:p>
        </p:txBody>
      </p:sp>
    </p:spTree>
    <p:extLst>
      <p:ext uri="{BB962C8B-B14F-4D97-AF65-F5344CB8AC3E}">
        <p14:creationId xmlns:p14="http://schemas.microsoft.com/office/powerpoint/2010/main" val="2302904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2AC0D-0896-132C-4C51-DD5CE7B057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3489B-2A21-7714-34DA-61D24B2F62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EEDF6-B0EE-5BDE-28A1-901F0614F2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9C2494-72F3-11DD-DA89-72C5ABBE5449}"/>
              </a:ext>
            </a:extLst>
          </p:cNvPr>
          <p:cNvSpPr>
            <a:spLocks noGrp="1"/>
          </p:cNvSpPr>
          <p:nvPr>
            <p:ph type="dt" sz="half" idx="10"/>
          </p:nvPr>
        </p:nvSpPr>
        <p:spPr/>
        <p:txBody>
          <a:bodyPr/>
          <a:lstStyle/>
          <a:p>
            <a:fld id="{F9861AF0-2E74-D446-9941-EA3CAC3167FD}" type="datetimeFigureOut">
              <a:rPr lang="en-US" smtClean="0"/>
              <a:t>8/20/25</a:t>
            </a:fld>
            <a:endParaRPr lang="en-US"/>
          </a:p>
        </p:txBody>
      </p:sp>
      <p:sp>
        <p:nvSpPr>
          <p:cNvPr id="6" name="Footer Placeholder 5">
            <a:extLst>
              <a:ext uri="{FF2B5EF4-FFF2-40B4-BE49-F238E27FC236}">
                <a16:creationId xmlns:a16="http://schemas.microsoft.com/office/drawing/2014/main" id="{953EF176-F049-58AF-BDDA-BD3BA17229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E0336A-A7C4-8E92-50A2-3C281EC0D8EE}"/>
              </a:ext>
            </a:extLst>
          </p:cNvPr>
          <p:cNvSpPr>
            <a:spLocks noGrp="1"/>
          </p:cNvSpPr>
          <p:nvPr>
            <p:ph type="sldNum" sz="quarter" idx="12"/>
          </p:nvPr>
        </p:nvSpPr>
        <p:spPr/>
        <p:txBody>
          <a:bodyPr/>
          <a:lstStyle/>
          <a:p>
            <a:fld id="{82BC2C52-0C57-3641-972D-BA14E39D5169}" type="slidenum">
              <a:rPr lang="en-US" smtClean="0"/>
              <a:t>‹#›</a:t>
            </a:fld>
            <a:endParaRPr lang="en-US"/>
          </a:p>
        </p:txBody>
      </p:sp>
    </p:spTree>
    <p:extLst>
      <p:ext uri="{BB962C8B-B14F-4D97-AF65-F5344CB8AC3E}">
        <p14:creationId xmlns:p14="http://schemas.microsoft.com/office/powerpoint/2010/main" val="170779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BD69-EC8A-9804-5922-99AFC0FBC6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695082-7AB4-96AA-9AF2-8FE723F851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8642D3-441A-849B-9200-88144B8D7B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2F4B9E-53F7-0410-992F-0C90102AAC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AD54B8-4564-123E-E2ED-8126D8CDAC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A27A51-1694-2194-B202-D410F58833AD}"/>
              </a:ext>
            </a:extLst>
          </p:cNvPr>
          <p:cNvSpPr>
            <a:spLocks noGrp="1"/>
          </p:cNvSpPr>
          <p:nvPr>
            <p:ph type="dt" sz="half" idx="10"/>
          </p:nvPr>
        </p:nvSpPr>
        <p:spPr/>
        <p:txBody>
          <a:bodyPr/>
          <a:lstStyle/>
          <a:p>
            <a:fld id="{F9861AF0-2E74-D446-9941-EA3CAC3167FD}" type="datetimeFigureOut">
              <a:rPr lang="en-US" smtClean="0"/>
              <a:t>8/20/25</a:t>
            </a:fld>
            <a:endParaRPr lang="en-US"/>
          </a:p>
        </p:txBody>
      </p:sp>
      <p:sp>
        <p:nvSpPr>
          <p:cNvPr id="8" name="Footer Placeholder 7">
            <a:extLst>
              <a:ext uri="{FF2B5EF4-FFF2-40B4-BE49-F238E27FC236}">
                <a16:creationId xmlns:a16="http://schemas.microsoft.com/office/drawing/2014/main" id="{545F074E-7BB0-39DA-34D5-AE15AB95B8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7DFA33-4302-B3B1-D2B5-8FA334FC4675}"/>
              </a:ext>
            </a:extLst>
          </p:cNvPr>
          <p:cNvSpPr>
            <a:spLocks noGrp="1"/>
          </p:cNvSpPr>
          <p:nvPr>
            <p:ph type="sldNum" sz="quarter" idx="12"/>
          </p:nvPr>
        </p:nvSpPr>
        <p:spPr/>
        <p:txBody>
          <a:bodyPr/>
          <a:lstStyle/>
          <a:p>
            <a:fld id="{82BC2C52-0C57-3641-972D-BA14E39D5169}" type="slidenum">
              <a:rPr lang="en-US" smtClean="0"/>
              <a:t>‹#›</a:t>
            </a:fld>
            <a:endParaRPr lang="en-US"/>
          </a:p>
        </p:txBody>
      </p:sp>
    </p:spTree>
    <p:extLst>
      <p:ext uri="{BB962C8B-B14F-4D97-AF65-F5344CB8AC3E}">
        <p14:creationId xmlns:p14="http://schemas.microsoft.com/office/powerpoint/2010/main" val="1584361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80AA1-406D-DE5D-B865-9C0A24D2FF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DBCDFE-9CA1-0FED-EC9F-6E478A811CD2}"/>
              </a:ext>
            </a:extLst>
          </p:cNvPr>
          <p:cNvSpPr>
            <a:spLocks noGrp="1"/>
          </p:cNvSpPr>
          <p:nvPr>
            <p:ph type="dt" sz="half" idx="10"/>
          </p:nvPr>
        </p:nvSpPr>
        <p:spPr/>
        <p:txBody>
          <a:bodyPr/>
          <a:lstStyle/>
          <a:p>
            <a:fld id="{F9861AF0-2E74-D446-9941-EA3CAC3167FD}" type="datetimeFigureOut">
              <a:rPr lang="en-US" smtClean="0"/>
              <a:t>8/20/25</a:t>
            </a:fld>
            <a:endParaRPr lang="en-US"/>
          </a:p>
        </p:txBody>
      </p:sp>
      <p:sp>
        <p:nvSpPr>
          <p:cNvPr id="4" name="Footer Placeholder 3">
            <a:extLst>
              <a:ext uri="{FF2B5EF4-FFF2-40B4-BE49-F238E27FC236}">
                <a16:creationId xmlns:a16="http://schemas.microsoft.com/office/drawing/2014/main" id="{73F7740E-EA48-10B5-A539-0CBB974EBB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6CEF90-81D3-7B8D-2741-F0FB875999F4}"/>
              </a:ext>
            </a:extLst>
          </p:cNvPr>
          <p:cNvSpPr>
            <a:spLocks noGrp="1"/>
          </p:cNvSpPr>
          <p:nvPr>
            <p:ph type="sldNum" sz="quarter" idx="12"/>
          </p:nvPr>
        </p:nvSpPr>
        <p:spPr/>
        <p:txBody>
          <a:bodyPr/>
          <a:lstStyle/>
          <a:p>
            <a:fld id="{82BC2C52-0C57-3641-972D-BA14E39D5169}" type="slidenum">
              <a:rPr lang="en-US" smtClean="0"/>
              <a:t>‹#›</a:t>
            </a:fld>
            <a:endParaRPr lang="en-US"/>
          </a:p>
        </p:txBody>
      </p:sp>
    </p:spTree>
    <p:extLst>
      <p:ext uri="{BB962C8B-B14F-4D97-AF65-F5344CB8AC3E}">
        <p14:creationId xmlns:p14="http://schemas.microsoft.com/office/powerpoint/2010/main" val="2973702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18BC19-FFC1-7D3E-41BE-C49DF14061B6}"/>
              </a:ext>
            </a:extLst>
          </p:cNvPr>
          <p:cNvSpPr>
            <a:spLocks noGrp="1"/>
          </p:cNvSpPr>
          <p:nvPr>
            <p:ph type="dt" sz="half" idx="10"/>
          </p:nvPr>
        </p:nvSpPr>
        <p:spPr/>
        <p:txBody>
          <a:bodyPr/>
          <a:lstStyle/>
          <a:p>
            <a:fld id="{F9861AF0-2E74-D446-9941-EA3CAC3167FD}" type="datetimeFigureOut">
              <a:rPr lang="en-US" smtClean="0"/>
              <a:t>8/20/25</a:t>
            </a:fld>
            <a:endParaRPr lang="en-US"/>
          </a:p>
        </p:txBody>
      </p:sp>
      <p:sp>
        <p:nvSpPr>
          <p:cNvPr id="3" name="Footer Placeholder 2">
            <a:extLst>
              <a:ext uri="{FF2B5EF4-FFF2-40B4-BE49-F238E27FC236}">
                <a16:creationId xmlns:a16="http://schemas.microsoft.com/office/drawing/2014/main" id="{4EFEFBF7-5D90-9849-7BAE-8C01BC89B6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61607D-3779-3317-F278-39889DCC8044}"/>
              </a:ext>
            </a:extLst>
          </p:cNvPr>
          <p:cNvSpPr>
            <a:spLocks noGrp="1"/>
          </p:cNvSpPr>
          <p:nvPr>
            <p:ph type="sldNum" sz="quarter" idx="12"/>
          </p:nvPr>
        </p:nvSpPr>
        <p:spPr/>
        <p:txBody>
          <a:bodyPr/>
          <a:lstStyle/>
          <a:p>
            <a:fld id="{82BC2C52-0C57-3641-972D-BA14E39D5169}" type="slidenum">
              <a:rPr lang="en-US" smtClean="0"/>
              <a:t>‹#›</a:t>
            </a:fld>
            <a:endParaRPr lang="en-US"/>
          </a:p>
        </p:txBody>
      </p:sp>
    </p:spTree>
    <p:extLst>
      <p:ext uri="{BB962C8B-B14F-4D97-AF65-F5344CB8AC3E}">
        <p14:creationId xmlns:p14="http://schemas.microsoft.com/office/powerpoint/2010/main" val="1652101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3D2E-778D-3540-15F3-EBEF345273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2F8325-F8C8-1C35-D6CE-74C92F29D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57412F-1B9C-E8F7-5088-66291BC72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451498-375C-A90B-830B-A9416AD12345}"/>
              </a:ext>
            </a:extLst>
          </p:cNvPr>
          <p:cNvSpPr>
            <a:spLocks noGrp="1"/>
          </p:cNvSpPr>
          <p:nvPr>
            <p:ph type="dt" sz="half" idx="10"/>
          </p:nvPr>
        </p:nvSpPr>
        <p:spPr/>
        <p:txBody>
          <a:bodyPr/>
          <a:lstStyle/>
          <a:p>
            <a:fld id="{F9861AF0-2E74-D446-9941-EA3CAC3167FD}" type="datetimeFigureOut">
              <a:rPr lang="en-US" smtClean="0"/>
              <a:t>8/20/25</a:t>
            </a:fld>
            <a:endParaRPr lang="en-US"/>
          </a:p>
        </p:txBody>
      </p:sp>
      <p:sp>
        <p:nvSpPr>
          <p:cNvPr id="6" name="Footer Placeholder 5">
            <a:extLst>
              <a:ext uri="{FF2B5EF4-FFF2-40B4-BE49-F238E27FC236}">
                <a16:creationId xmlns:a16="http://schemas.microsoft.com/office/drawing/2014/main" id="{5D21FA33-1603-2CA6-7E55-1DDC8CA3D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42216-234D-852C-D21F-42D132356F0F}"/>
              </a:ext>
            </a:extLst>
          </p:cNvPr>
          <p:cNvSpPr>
            <a:spLocks noGrp="1"/>
          </p:cNvSpPr>
          <p:nvPr>
            <p:ph type="sldNum" sz="quarter" idx="12"/>
          </p:nvPr>
        </p:nvSpPr>
        <p:spPr/>
        <p:txBody>
          <a:bodyPr/>
          <a:lstStyle/>
          <a:p>
            <a:fld id="{82BC2C52-0C57-3641-972D-BA14E39D5169}" type="slidenum">
              <a:rPr lang="en-US" smtClean="0"/>
              <a:t>‹#›</a:t>
            </a:fld>
            <a:endParaRPr lang="en-US"/>
          </a:p>
        </p:txBody>
      </p:sp>
    </p:spTree>
    <p:extLst>
      <p:ext uri="{BB962C8B-B14F-4D97-AF65-F5344CB8AC3E}">
        <p14:creationId xmlns:p14="http://schemas.microsoft.com/office/powerpoint/2010/main" val="287471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CD74-C2F4-E00B-5ABF-B2A9F0EDD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DE6154-A712-8FA7-45C6-190318E807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E8641E-84BD-AD2C-8DCD-8D6235771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2BACF-EE60-DA5F-6A5D-B120BF4C6E49}"/>
              </a:ext>
            </a:extLst>
          </p:cNvPr>
          <p:cNvSpPr>
            <a:spLocks noGrp="1"/>
          </p:cNvSpPr>
          <p:nvPr>
            <p:ph type="dt" sz="half" idx="10"/>
          </p:nvPr>
        </p:nvSpPr>
        <p:spPr/>
        <p:txBody>
          <a:bodyPr/>
          <a:lstStyle/>
          <a:p>
            <a:fld id="{F9861AF0-2E74-D446-9941-EA3CAC3167FD}" type="datetimeFigureOut">
              <a:rPr lang="en-US" smtClean="0"/>
              <a:t>8/20/25</a:t>
            </a:fld>
            <a:endParaRPr lang="en-US"/>
          </a:p>
        </p:txBody>
      </p:sp>
      <p:sp>
        <p:nvSpPr>
          <p:cNvPr id="6" name="Footer Placeholder 5">
            <a:extLst>
              <a:ext uri="{FF2B5EF4-FFF2-40B4-BE49-F238E27FC236}">
                <a16:creationId xmlns:a16="http://schemas.microsoft.com/office/drawing/2014/main" id="{47BAA06D-6595-ED38-4383-184C5DC02C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52110-24FE-3FC8-9373-F1B8D6CB7417}"/>
              </a:ext>
            </a:extLst>
          </p:cNvPr>
          <p:cNvSpPr>
            <a:spLocks noGrp="1"/>
          </p:cNvSpPr>
          <p:nvPr>
            <p:ph type="sldNum" sz="quarter" idx="12"/>
          </p:nvPr>
        </p:nvSpPr>
        <p:spPr/>
        <p:txBody>
          <a:bodyPr/>
          <a:lstStyle/>
          <a:p>
            <a:fld id="{82BC2C52-0C57-3641-972D-BA14E39D5169}" type="slidenum">
              <a:rPr lang="en-US" smtClean="0"/>
              <a:t>‹#›</a:t>
            </a:fld>
            <a:endParaRPr lang="en-US"/>
          </a:p>
        </p:txBody>
      </p:sp>
    </p:spTree>
    <p:extLst>
      <p:ext uri="{BB962C8B-B14F-4D97-AF65-F5344CB8AC3E}">
        <p14:creationId xmlns:p14="http://schemas.microsoft.com/office/powerpoint/2010/main" val="1222425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CBAA0-0B45-4FE3-20A7-F3E1631711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E30B0A-031D-1315-3D99-A4798C9D76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A8149-A9EA-CD45-F8B1-D094C91788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61AF0-2E74-D446-9941-EA3CAC3167FD}" type="datetimeFigureOut">
              <a:rPr lang="en-US" smtClean="0"/>
              <a:t>8/20/25</a:t>
            </a:fld>
            <a:endParaRPr lang="en-US"/>
          </a:p>
        </p:txBody>
      </p:sp>
      <p:sp>
        <p:nvSpPr>
          <p:cNvPr id="5" name="Footer Placeholder 4">
            <a:extLst>
              <a:ext uri="{FF2B5EF4-FFF2-40B4-BE49-F238E27FC236}">
                <a16:creationId xmlns:a16="http://schemas.microsoft.com/office/drawing/2014/main" id="{BEA32AF6-466A-2A29-D8F5-836573051B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7A6DF0-9D57-FFD2-0414-DFB5664172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BC2C52-0C57-3641-972D-BA14E39D5169}" type="slidenum">
              <a:rPr lang="en-US" smtClean="0"/>
              <a:t>‹#›</a:t>
            </a:fld>
            <a:endParaRPr lang="en-US"/>
          </a:p>
        </p:txBody>
      </p:sp>
    </p:spTree>
    <p:extLst>
      <p:ext uri="{BB962C8B-B14F-4D97-AF65-F5344CB8AC3E}">
        <p14:creationId xmlns:p14="http://schemas.microsoft.com/office/powerpoint/2010/main" val="2891230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g"/><Relationship Id="rId12" Type="http://schemas.openxmlformats.org/officeDocument/2006/relationships/image" Target="../media/image26.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tif"/><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tiff"/></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CE36DD-5BDF-D182-B491-B87D8A9D92F5}"/>
              </a:ext>
            </a:extLst>
          </p:cNvPr>
          <p:cNvSpPr txBox="1"/>
          <p:nvPr/>
        </p:nvSpPr>
        <p:spPr>
          <a:xfrm>
            <a:off x="0" y="604380"/>
            <a:ext cx="12192000"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A Winter Air Quality Field Campaign in the Southwest US</a:t>
            </a:r>
          </a:p>
        </p:txBody>
      </p:sp>
      <p:sp>
        <p:nvSpPr>
          <p:cNvPr id="5" name="TextBox 4">
            <a:extLst>
              <a:ext uri="{FF2B5EF4-FFF2-40B4-BE49-F238E27FC236}">
                <a16:creationId xmlns:a16="http://schemas.microsoft.com/office/drawing/2014/main" id="{3D7691EE-7465-B7E9-94FD-D0D9031A4041}"/>
              </a:ext>
            </a:extLst>
          </p:cNvPr>
          <p:cNvSpPr txBox="1"/>
          <p:nvPr/>
        </p:nvSpPr>
        <p:spPr>
          <a:xfrm>
            <a:off x="423551" y="2301019"/>
            <a:ext cx="11555089" cy="1877437"/>
          </a:xfrm>
          <a:prstGeom prst="rect">
            <a:avLst/>
          </a:prstGeom>
          <a:noFill/>
        </p:spPr>
        <p:txBody>
          <a:bodyPr wrap="square" rtlCol="0">
            <a:spAutoFit/>
          </a:bodyPr>
          <a:lstStyle/>
          <a:p>
            <a:pPr marL="4576763" indent="-4568825">
              <a:tabLst>
                <a:tab pos="4567238" algn="l"/>
              </a:tabLst>
            </a:pPr>
            <a:r>
              <a:rPr lang="en-US" sz="2000" dirty="0">
                <a:latin typeface="Arial" panose="020B0604020202020204" pitchFamily="34" charset="0"/>
                <a:cs typeface="Arial" panose="020B0604020202020204" pitchFamily="34" charset="0"/>
              </a:rPr>
              <a:t>NOAA Chemical Sciences Laboratory: 	Steven Brown, Carsten Warneke, Ann Middlebrook, Caroline Womack, Owen Cooper, Greg Frost</a:t>
            </a:r>
          </a:p>
          <a:p>
            <a:pPr marL="4576763" indent="-4568825">
              <a:tabLst>
                <a:tab pos="4567238" algn="l"/>
              </a:tabLst>
            </a:pPr>
            <a:endParaRPr lang="en-US" sz="800" dirty="0">
              <a:latin typeface="Arial" panose="020B0604020202020204" pitchFamily="34" charset="0"/>
              <a:cs typeface="Arial" panose="020B0604020202020204" pitchFamily="34" charset="0"/>
            </a:endParaRPr>
          </a:p>
          <a:p>
            <a:pPr marL="4576763" indent="-4568825">
              <a:tabLst>
                <a:tab pos="4567238" algn="l"/>
              </a:tabLst>
            </a:pPr>
            <a:r>
              <a:rPr lang="en-US" sz="2000" dirty="0">
                <a:latin typeface="Arial" panose="020B0604020202020204" pitchFamily="34" charset="0"/>
                <a:cs typeface="Arial" panose="020B0604020202020204" pitchFamily="34" charset="0"/>
              </a:rPr>
              <a:t>NOAA NESDIS Center for Satellite</a:t>
            </a:r>
          </a:p>
          <a:p>
            <a:pPr marL="4576763" indent="-4568825">
              <a:tabLst>
                <a:tab pos="4567238" algn="l"/>
              </a:tabLst>
            </a:pPr>
            <a:r>
              <a:rPr lang="en-US" sz="2000" dirty="0">
                <a:latin typeface="Arial" panose="020B0604020202020204" pitchFamily="34" charset="0"/>
                <a:cs typeface="Arial" panose="020B0604020202020204" pitchFamily="34" charset="0"/>
              </a:rPr>
              <a:t>          Applications and Research:     	Shobha </a:t>
            </a:r>
            <a:r>
              <a:rPr lang="en-US" sz="2000" dirty="0" err="1">
                <a:latin typeface="Arial" panose="020B0604020202020204" pitchFamily="34" charset="0"/>
                <a:cs typeface="Arial" panose="020B0604020202020204" pitchFamily="34" charset="0"/>
              </a:rPr>
              <a:t>Kondragunta</a:t>
            </a:r>
            <a:endParaRPr lang="en-US" sz="2000" dirty="0">
              <a:latin typeface="Arial" panose="020B0604020202020204" pitchFamily="34" charset="0"/>
              <a:cs typeface="Arial" panose="020B0604020202020204" pitchFamily="34" charset="0"/>
            </a:endParaRPr>
          </a:p>
          <a:p>
            <a:pPr marL="4576763" indent="-4568825">
              <a:tabLst>
                <a:tab pos="4567238" algn="l"/>
              </a:tabLst>
            </a:pPr>
            <a:endParaRPr lang="en-US" sz="800" dirty="0">
              <a:latin typeface="Arial" panose="020B0604020202020204" pitchFamily="34" charset="0"/>
              <a:cs typeface="Arial" panose="020B0604020202020204" pitchFamily="34" charset="0"/>
            </a:endParaRPr>
          </a:p>
          <a:p>
            <a:pPr marL="4576763" indent="-4568825">
              <a:tabLst>
                <a:tab pos="4567238" algn="l"/>
              </a:tabLst>
            </a:pPr>
            <a:r>
              <a:rPr lang="en-US" sz="2000" dirty="0">
                <a:latin typeface="Arial" panose="020B0604020202020204" pitchFamily="34" charset="0"/>
                <a:cs typeface="Arial" panose="020B0604020202020204" pitchFamily="34" charset="0"/>
              </a:rPr>
              <a:t>NOAA Climate Program Office: 	Monika Kopacz</a:t>
            </a:r>
          </a:p>
        </p:txBody>
      </p:sp>
      <p:sp>
        <p:nvSpPr>
          <p:cNvPr id="6" name="TextBox 5">
            <a:extLst>
              <a:ext uri="{FF2B5EF4-FFF2-40B4-BE49-F238E27FC236}">
                <a16:creationId xmlns:a16="http://schemas.microsoft.com/office/drawing/2014/main" id="{4ED42738-EC19-493E-D4B7-A9CB4DF72853}"/>
              </a:ext>
            </a:extLst>
          </p:cNvPr>
          <p:cNvSpPr txBox="1"/>
          <p:nvPr/>
        </p:nvSpPr>
        <p:spPr>
          <a:xfrm>
            <a:off x="0" y="6519446"/>
            <a:ext cx="3340145" cy="338554"/>
          </a:xfrm>
          <a:prstGeom prst="rect">
            <a:avLst/>
          </a:prstGeom>
          <a:noFill/>
        </p:spPr>
        <p:txBody>
          <a:bodyPr wrap="none" rtlCol="0">
            <a:spAutoFit/>
          </a:bodyPr>
          <a:lstStyle/>
          <a:p>
            <a:pPr algn="l"/>
            <a:r>
              <a:rPr lang="en-US" sz="1600" dirty="0">
                <a:solidFill>
                  <a:schemeClr val="bg1"/>
                </a:solidFill>
                <a:latin typeface="Arial" panose="020B0604020202020204" pitchFamily="34" charset="0"/>
                <a:cs typeface="Arial" panose="020B0604020202020204" pitchFamily="34" charset="0"/>
              </a:rPr>
              <a:t>Salt Lake City, Utah, January 2017</a:t>
            </a:r>
          </a:p>
        </p:txBody>
      </p:sp>
      <p:sp>
        <p:nvSpPr>
          <p:cNvPr id="7" name="TextBox 6">
            <a:extLst>
              <a:ext uri="{FF2B5EF4-FFF2-40B4-BE49-F238E27FC236}">
                <a16:creationId xmlns:a16="http://schemas.microsoft.com/office/drawing/2014/main" id="{970E5141-BD70-C84B-BD13-DED15DA5E7DE}"/>
              </a:ext>
            </a:extLst>
          </p:cNvPr>
          <p:cNvSpPr txBox="1"/>
          <p:nvPr/>
        </p:nvSpPr>
        <p:spPr>
          <a:xfrm>
            <a:off x="0" y="5687050"/>
            <a:ext cx="12192000" cy="400110"/>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TEMPO / </a:t>
            </a:r>
            <a:r>
              <a:rPr lang="en-US" sz="2000" dirty="0" err="1">
                <a:solidFill>
                  <a:schemeClr val="bg1"/>
                </a:solidFill>
                <a:latin typeface="Arial" panose="020B0604020202020204" pitchFamily="34" charset="0"/>
                <a:cs typeface="Arial" panose="020B0604020202020204" pitchFamily="34" charset="0"/>
              </a:rPr>
              <a:t>GeoXO</a:t>
            </a:r>
            <a:r>
              <a:rPr lang="en-US" sz="2000" dirty="0">
                <a:solidFill>
                  <a:schemeClr val="bg1"/>
                </a:solidFill>
                <a:latin typeface="Arial" panose="020B0604020202020204" pitchFamily="34" charset="0"/>
                <a:cs typeface="Arial" panose="020B0604020202020204" pitchFamily="34" charset="0"/>
              </a:rPr>
              <a:t> Joint Science Team Workshop, Cambridge, MA    August 2025</a:t>
            </a:r>
          </a:p>
        </p:txBody>
      </p:sp>
    </p:spTree>
    <p:extLst>
      <p:ext uri="{BB962C8B-B14F-4D97-AF65-F5344CB8AC3E}">
        <p14:creationId xmlns:p14="http://schemas.microsoft.com/office/powerpoint/2010/main" val="4112061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6C2585-BE98-E19E-29C3-5B6902D38871}"/>
              </a:ext>
            </a:extLst>
          </p:cNvPr>
          <p:cNvSpPr/>
          <p:nvPr/>
        </p:nvSpPr>
        <p:spPr>
          <a:xfrm>
            <a:off x="0" y="0"/>
            <a:ext cx="12192000" cy="72796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Stakeholder Statements of Interest</a:t>
            </a:r>
          </a:p>
        </p:txBody>
      </p:sp>
      <p:sp>
        <p:nvSpPr>
          <p:cNvPr id="3" name="TextBox 2">
            <a:extLst>
              <a:ext uri="{FF2B5EF4-FFF2-40B4-BE49-F238E27FC236}">
                <a16:creationId xmlns:a16="http://schemas.microsoft.com/office/drawing/2014/main" id="{3454F3B3-C982-3564-AE60-7AB4F8B9ACC9}"/>
              </a:ext>
            </a:extLst>
          </p:cNvPr>
          <p:cNvSpPr txBox="1"/>
          <p:nvPr/>
        </p:nvSpPr>
        <p:spPr>
          <a:xfrm>
            <a:off x="89208" y="769434"/>
            <a:ext cx="7571678" cy="6032421"/>
          </a:xfrm>
          <a:prstGeom prst="rect">
            <a:avLst/>
          </a:prstGeom>
          <a:noFill/>
        </p:spPr>
        <p:txBody>
          <a:bodyPr wrap="square" rtlCol="0">
            <a:spAutoFit/>
          </a:bodyPr>
          <a:lstStyle/>
          <a:p>
            <a:pPr algn="l"/>
            <a:r>
              <a:rPr lang="en-US" sz="2000" dirty="0">
                <a:solidFill>
                  <a:srgbClr val="0070C0"/>
                </a:solidFill>
                <a:latin typeface="Arial" panose="020B0604020202020204" pitchFamily="34" charset="0"/>
                <a:cs typeface="Arial" panose="020B0604020202020204" pitchFamily="34" charset="0"/>
              </a:rPr>
              <a:t>Clark County Nevada Department of Environmental Sustainability</a:t>
            </a:r>
          </a:p>
          <a:p>
            <a:pPr lvl="1"/>
            <a:r>
              <a:rPr lang="en-US" sz="2000" dirty="0">
                <a:latin typeface="Arial" panose="020B0604020202020204" pitchFamily="34" charset="0"/>
                <a:cs typeface="Arial" panose="020B0604020202020204" pitchFamily="34" charset="0"/>
              </a:rPr>
              <a:t>Meeting on June 4, 2025</a:t>
            </a:r>
          </a:p>
          <a:p>
            <a:pPr lvl="1"/>
            <a:r>
              <a:rPr lang="en-US" sz="2000" i="1"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DES supports your anticipated 2028 field study, and we believe there is value in furthering aerosol science. We would also be happy to engage with you as you develop your studies scope</a:t>
            </a:r>
            <a:r>
              <a:rPr lang="en-US" sz="2000" i="1" dirty="0">
                <a:latin typeface="Arial" panose="020B0604020202020204" pitchFamily="34" charset="0"/>
                <a:cs typeface="Arial" panose="020B0604020202020204" pitchFamily="34" charset="0"/>
              </a:rPr>
              <a:t>”</a:t>
            </a:r>
          </a:p>
          <a:p>
            <a:pPr lvl="1"/>
            <a:endParaRPr lang="en-US" sz="2000" dirty="0">
              <a:latin typeface="Arial" panose="020B0604020202020204" pitchFamily="34" charset="0"/>
              <a:cs typeface="Arial" panose="020B0604020202020204" pitchFamily="34" charset="0"/>
            </a:endParaRPr>
          </a:p>
          <a:p>
            <a:r>
              <a:rPr lang="en-US" sz="2000" dirty="0">
                <a:solidFill>
                  <a:srgbClr val="0070C0"/>
                </a:solidFill>
                <a:latin typeface="Arial" panose="020B0604020202020204" pitchFamily="34" charset="0"/>
                <a:cs typeface="Arial" panose="020B0604020202020204" pitchFamily="34" charset="0"/>
              </a:rPr>
              <a:t>Utah Department of Environmental Quality</a:t>
            </a:r>
          </a:p>
          <a:p>
            <a:pPr lvl="1"/>
            <a:r>
              <a:rPr lang="en-US" sz="2000" dirty="0">
                <a:latin typeface="Arial" panose="020B0604020202020204" pitchFamily="34" charset="0"/>
                <a:cs typeface="Arial" panose="020B0604020202020204" pitchFamily="34" charset="0"/>
              </a:rPr>
              <a:t>Meeting on June 3, 2025</a:t>
            </a:r>
          </a:p>
          <a:p>
            <a:pPr lvl="1"/>
            <a:r>
              <a:rPr lang="en-US" i="1" dirty="0">
                <a:latin typeface="Arial" panose="020B0604020202020204" pitchFamily="34" charset="0"/>
                <a:cs typeface="Arial" panose="020B0604020202020204" pitchFamily="34" charset="0"/>
              </a:rPr>
              <a:t>Letter of support outlining background of regional particulate matter pollution, Utah’s interest in airborne measurements to address this issue, and the factors that make Utah scientifically unique</a:t>
            </a:r>
          </a:p>
          <a:p>
            <a:endParaRPr lang="en-US" sz="2000" dirty="0">
              <a:latin typeface="Arial" panose="020B0604020202020204" pitchFamily="34" charset="0"/>
              <a:cs typeface="Arial" panose="020B0604020202020204" pitchFamily="34" charset="0"/>
            </a:endParaRPr>
          </a:p>
          <a:p>
            <a:r>
              <a:rPr lang="en-US" sz="2000" dirty="0">
                <a:solidFill>
                  <a:srgbClr val="0070C0"/>
                </a:solidFill>
                <a:latin typeface="Arial" panose="020B0604020202020204" pitchFamily="34" charset="0"/>
                <a:cs typeface="Arial" panose="020B0604020202020204" pitchFamily="34" charset="0"/>
              </a:rPr>
              <a:t>Arizona State University, Global Futures Initiative</a:t>
            </a:r>
          </a:p>
          <a:p>
            <a:pPr lvl="1"/>
            <a:r>
              <a:rPr lang="en-US" sz="2000" dirty="0">
                <a:latin typeface="Arial" panose="020B0604020202020204" pitchFamily="34" charset="0"/>
                <a:cs typeface="Arial" panose="020B0604020202020204" pitchFamily="34" charset="0"/>
              </a:rPr>
              <a:t>Meeting on June 6, 2025</a:t>
            </a:r>
          </a:p>
          <a:p>
            <a:pPr lvl="1"/>
            <a:r>
              <a:rPr lang="en-US" i="1" dirty="0">
                <a:latin typeface="Arial" panose="020B0604020202020204" pitchFamily="34" charset="0"/>
                <a:cs typeface="Arial" panose="020B0604020202020204" pitchFamily="34" charset="0"/>
              </a:rPr>
              <a:t>Strong expression of support for a PM field study; letter of support available upon request</a:t>
            </a:r>
          </a:p>
          <a:p>
            <a:endParaRPr lang="en-US" sz="2000" dirty="0">
              <a:latin typeface="Arial" panose="020B0604020202020204" pitchFamily="34" charset="0"/>
              <a:cs typeface="Arial" panose="020B0604020202020204" pitchFamily="34" charset="0"/>
            </a:endParaRPr>
          </a:p>
          <a:p>
            <a:r>
              <a:rPr lang="en-US" sz="2000" dirty="0">
                <a:solidFill>
                  <a:srgbClr val="0070C0"/>
                </a:solidFill>
                <a:latin typeface="Arial" panose="020B0604020202020204" pitchFamily="34" charset="0"/>
                <a:cs typeface="Arial" panose="020B0604020202020204" pitchFamily="34" charset="0"/>
              </a:rPr>
              <a:t>California Air Resources Board</a:t>
            </a:r>
          </a:p>
          <a:p>
            <a:pPr lvl="1"/>
            <a:r>
              <a:rPr lang="en-US" sz="2000" dirty="0">
                <a:latin typeface="Arial" panose="020B0604020202020204" pitchFamily="34" charset="0"/>
                <a:cs typeface="Arial" panose="020B0604020202020204" pitchFamily="34" charset="0"/>
              </a:rPr>
              <a:t>Meeting on June 18, 2025</a:t>
            </a:r>
          </a:p>
          <a:p>
            <a:pPr lvl="1"/>
            <a:r>
              <a:rPr lang="en-US" i="1" dirty="0">
                <a:latin typeface="Arial" panose="020B0604020202020204" pitchFamily="34" charset="0"/>
                <a:cs typeface="Arial" panose="020B0604020202020204" pitchFamily="34" charset="0"/>
              </a:rPr>
              <a:t>Expression of support – see next talk</a:t>
            </a:r>
          </a:p>
        </p:txBody>
      </p:sp>
      <p:pic>
        <p:nvPicPr>
          <p:cNvPr id="5" name="Picture 4">
            <a:extLst>
              <a:ext uri="{FF2B5EF4-FFF2-40B4-BE49-F238E27FC236}">
                <a16:creationId xmlns:a16="http://schemas.microsoft.com/office/drawing/2014/main" id="{95009FDF-40B7-5C62-05E5-96A0EA3B7C9D}"/>
              </a:ext>
            </a:extLst>
          </p:cNvPr>
          <p:cNvPicPr>
            <a:picLocks noChangeAspect="1"/>
          </p:cNvPicPr>
          <p:nvPr/>
        </p:nvPicPr>
        <p:blipFill>
          <a:blip r:embed="rId2"/>
          <a:stretch>
            <a:fillRect/>
          </a:stretch>
        </p:blipFill>
        <p:spPr>
          <a:xfrm>
            <a:off x="7902654" y="830610"/>
            <a:ext cx="4164192" cy="1554480"/>
          </a:xfrm>
          <a:prstGeom prst="rect">
            <a:avLst/>
          </a:prstGeom>
        </p:spPr>
      </p:pic>
      <p:pic>
        <p:nvPicPr>
          <p:cNvPr id="7" name="Picture 6">
            <a:extLst>
              <a:ext uri="{FF2B5EF4-FFF2-40B4-BE49-F238E27FC236}">
                <a16:creationId xmlns:a16="http://schemas.microsoft.com/office/drawing/2014/main" id="{729B94BB-908F-0ABE-1795-BCC2CD5B9C2E}"/>
              </a:ext>
            </a:extLst>
          </p:cNvPr>
          <p:cNvPicPr>
            <a:picLocks noChangeAspect="1"/>
          </p:cNvPicPr>
          <p:nvPr/>
        </p:nvPicPr>
        <p:blipFill>
          <a:blip r:embed="rId3"/>
          <a:stretch>
            <a:fillRect/>
          </a:stretch>
        </p:blipFill>
        <p:spPr>
          <a:xfrm>
            <a:off x="7648850" y="2313980"/>
            <a:ext cx="4417996" cy="1554480"/>
          </a:xfrm>
          <a:prstGeom prst="rect">
            <a:avLst/>
          </a:prstGeom>
        </p:spPr>
      </p:pic>
      <p:pic>
        <p:nvPicPr>
          <p:cNvPr id="9" name="Picture 8">
            <a:extLst>
              <a:ext uri="{FF2B5EF4-FFF2-40B4-BE49-F238E27FC236}">
                <a16:creationId xmlns:a16="http://schemas.microsoft.com/office/drawing/2014/main" id="{A4842A2F-BD6D-8AEB-95BD-2AEB00A884F1}"/>
              </a:ext>
            </a:extLst>
          </p:cNvPr>
          <p:cNvPicPr>
            <a:picLocks noChangeAspect="1"/>
          </p:cNvPicPr>
          <p:nvPr/>
        </p:nvPicPr>
        <p:blipFill>
          <a:blip r:embed="rId4"/>
          <a:stretch>
            <a:fillRect/>
          </a:stretch>
        </p:blipFill>
        <p:spPr>
          <a:xfrm>
            <a:off x="7648850" y="3797350"/>
            <a:ext cx="4417996" cy="1554480"/>
          </a:xfrm>
          <a:prstGeom prst="rect">
            <a:avLst/>
          </a:prstGeom>
        </p:spPr>
      </p:pic>
      <p:pic>
        <p:nvPicPr>
          <p:cNvPr id="11" name="Picture 10">
            <a:extLst>
              <a:ext uri="{FF2B5EF4-FFF2-40B4-BE49-F238E27FC236}">
                <a16:creationId xmlns:a16="http://schemas.microsoft.com/office/drawing/2014/main" id="{C964C5BE-6892-43FA-16D7-ED547816ED58}"/>
              </a:ext>
            </a:extLst>
          </p:cNvPr>
          <p:cNvPicPr>
            <a:picLocks noChangeAspect="1"/>
          </p:cNvPicPr>
          <p:nvPr/>
        </p:nvPicPr>
        <p:blipFill>
          <a:blip r:embed="rId5"/>
          <a:stretch>
            <a:fillRect/>
          </a:stretch>
        </p:blipFill>
        <p:spPr>
          <a:xfrm>
            <a:off x="5627641" y="5280721"/>
            <a:ext cx="6439205" cy="1280160"/>
          </a:xfrm>
          <a:prstGeom prst="rect">
            <a:avLst/>
          </a:prstGeom>
        </p:spPr>
      </p:pic>
    </p:spTree>
    <p:extLst>
      <p:ext uri="{BB962C8B-B14F-4D97-AF65-F5344CB8AC3E}">
        <p14:creationId xmlns:p14="http://schemas.microsoft.com/office/powerpoint/2010/main" val="2914839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C397-4E85-A717-D785-8D846B30991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798B72-5BDD-BA1E-3440-36AE1D153586}"/>
              </a:ext>
            </a:extLst>
          </p:cNvPr>
          <p:cNvSpPr/>
          <p:nvPr/>
        </p:nvSpPr>
        <p:spPr>
          <a:xfrm>
            <a:off x="0" y="0"/>
            <a:ext cx="12192000" cy="72796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 Emissions and PM Trends</a:t>
            </a:r>
            <a:endParaRPr lang="en-US" sz="3200" b="1" baseline="-250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36DD5BD-D2A2-EAAA-EF99-14E2026BB32A}"/>
              </a:ext>
            </a:extLst>
          </p:cNvPr>
          <p:cNvPicPr>
            <a:picLocks noChangeAspect="1"/>
          </p:cNvPicPr>
          <p:nvPr/>
        </p:nvPicPr>
        <p:blipFill>
          <a:blip r:embed="rId2"/>
          <a:stretch>
            <a:fillRect/>
          </a:stretch>
        </p:blipFill>
        <p:spPr>
          <a:xfrm>
            <a:off x="350765" y="996536"/>
            <a:ext cx="5481889" cy="2651760"/>
          </a:xfrm>
          <a:prstGeom prst="rect">
            <a:avLst/>
          </a:prstGeom>
        </p:spPr>
      </p:pic>
      <p:pic>
        <p:nvPicPr>
          <p:cNvPr id="24" name="Picture 23">
            <a:extLst>
              <a:ext uri="{FF2B5EF4-FFF2-40B4-BE49-F238E27FC236}">
                <a16:creationId xmlns:a16="http://schemas.microsoft.com/office/drawing/2014/main" id="{15BB9D1E-55D6-301A-BA0F-3029F3CF93BD}"/>
              </a:ext>
            </a:extLst>
          </p:cNvPr>
          <p:cNvPicPr>
            <a:picLocks noChangeAspect="1"/>
          </p:cNvPicPr>
          <p:nvPr/>
        </p:nvPicPr>
        <p:blipFill>
          <a:blip r:embed="rId3"/>
          <a:stretch>
            <a:fillRect/>
          </a:stretch>
        </p:blipFill>
        <p:spPr>
          <a:xfrm>
            <a:off x="6686328" y="986591"/>
            <a:ext cx="5505672" cy="2651760"/>
          </a:xfrm>
          <a:prstGeom prst="rect">
            <a:avLst/>
          </a:prstGeom>
        </p:spPr>
      </p:pic>
      <p:sp>
        <p:nvSpPr>
          <p:cNvPr id="3" name="TextBox 2">
            <a:extLst>
              <a:ext uri="{FF2B5EF4-FFF2-40B4-BE49-F238E27FC236}">
                <a16:creationId xmlns:a16="http://schemas.microsoft.com/office/drawing/2014/main" id="{FBAC7BBC-8B6B-5C94-273D-47E81BBFD722}"/>
              </a:ext>
            </a:extLst>
          </p:cNvPr>
          <p:cNvSpPr txBox="1"/>
          <p:nvPr/>
        </p:nvSpPr>
        <p:spPr>
          <a:xfrm>
            <a:off x="374574" y="727113"/>
            <a:ext cx="4775666" cy="400110"/>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1) Emissions have declined substantially</a:t>
            </a:r>
          </a:p>
        </p:txBody>
      </p:sp>
      <p:sp>
        <p:nvSpPr>
          <p:cNvPr id="6" name="TextBox 5">
            <a:extLst>
              <a:ext uri="{FF2B5EF4-FFF2-40B4-BE49-F238E27FC236}">
                <a16:creationId xmlns:a16="http://schemas.microsoft.com/office/drawing/2014/main" id="{446F78A9-FA68-4B2A-EA80-5525690A50A2}"/>
              </a:ext>
            </a:extLst>
          </p:cNvPr>
          <p:cNvSpPr txBox="1"/>
          <p:nvPr/>
        </p:nvSpPr>
        <p:spPr>
          <a:xfrm>
            <a:off x="6707437" y="725276"/>
            <a:ext cx="4830425" cy="400110"/>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2) Annual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has declined somewhat</a:t>
            </a:r>
          </a:p>
        </p:txBody>
      </p:sp>
      <p:grpSp>
        <p:nvGrpSpPr>
          <p:cNvPr id="11" name="Group 10">
            <a:extLst>
              <a:ext uri="{FF2B5EF4-FFF2-40B4-BE49-F238E27FC236}">
                <a16:creationId xmlns:a16="http://schemas.microsoft.com/office/drawing/2014/main" id="{D8C04588-F34B-76D1-2529-7FCFDD2FDD27}"/>
              </a:ext>
            </a:extLst>
          </p:cNvPr>
          <p:cNvGrpSpPr/>
          <p:nvPr/>
        </p:nvGrpSpPr>
        <p:grpSpPr>
          <a:xfrm>
            <a:off x="84221" y="3572747"/>
            <a:ext cx="5498432" cy="3218754"/>
            <a:chOff x="84221" y="3572747"/>
            <a:chExt cx="5498432" cy="3218754"/>
          </a:xfrm>
        </p:grpSpPr>
        <p:pic>
          <p:nvPicPr>
            <p:cNvPr id="9" name="Picture 8">
              <a:extLst>
                <a:ext uri="{FF2B5EF4-FFF2-40B4-BE49-F238E27FC236}">
                  <a16:creationId xmlns:a16="http://schemas.microsoft.com/office/drawing/2014/main" id="{AEAB95CF-20BB-6B16-FB52-B21A51B5D7E0}"/>
                </a:ext>
              </a:extLst>
            </p:cNvPr>
            <p:cNvPicPr>
              <a:picLocks noChangeAspect="1"/>
            </p:cNvPicPr>
            <p:nvPr/>
          </p:nvPicPr>
          <p:blipFill>
            <a:blip r:embed="rId4"/>
            <a:stretch>
              <a:fillRect/>
            </a:stretch>
          </p:blipFill>
          <p:spPr>
            <a:xfrm>
              <a:off x="958677" y="3902709"/>
              <a:ext cx="4623976" cy="2888792"/>
            </a:xfrm>
            <a:prstGeom prst="rect">
              <a:avLst/>
            </a:prstGeom>
          </p:spPr>
        </p:pic>
        <p:sp>
          <p:nvSpPr>
            <p:cNvPr id="10" name="TextBox 9">
              <a:extLst>
                <a:ext uri="{FF2B5EF4-FFF2-40B4-BE49-F238E27FC236}">
                  <a16:creationId xmlns:a16="http://schemas.microsoft.com/office/drawing/2014/main" id="{D016E667-99ED-68B2-5A56-83BF8E315146}"/>
                </a:ext>
              </a:extLst>
            </p:cNvPr>
            <p:cNvSpPr txBox="1"/>
            <p:nvPr/>
          </p:nvSpPr>
          <p:spPr>
            <a:xfrm>
              <a:off x="84221" y="4809152"/>
              <a:ext cx="986589" cy="1200329"/>
            </a:xfrm>
            <a:prstGeom prst="rect">
              <a:avLst/>
            </a:prstGeom>
            <a:noFill/>
          </p:spPr>
          <p:txBody>
            <a:bodyPr wrap="square" rtlCol="0">
              <a:spAutoFit/>
            </a:bodyPr>
            <a:lstStyle/>
            <a:p>
              <a:r>
                <a:rPr lang="en-US" dirty="0">
                  <a:solidFill>
                    <a:prstClr val="black"/>
                  </a:solidFill>
                  <a:latin typeface="Arial" panose="020B0604020202020204" pitchFamily="34" charset="0"/>
                  <a:cs typeface="Arial" panose="020B0604020202020204" pitchFamily="34" charset="0"/>
                </a:rPr>
                <a:t>Chan, Atmos Environ 2018</a:t>
              </a:r>
            </a:p>
          </p:txBody>
        </p:sp>
        <p:sp>
          <p:nvSpPr>
            <p:cNvPr id="19" name="TextBox 18">
              <a:extLst>
                <a:ext uri="{FF2B5EF4-FFF2-40B4-BE49-F238E27FC236}">
                  <a16:creationId xmlns:a16="http://schemas.microsoft.com/office/drawing/2014/main" id="{AAC5C487-7F75-53FD-11EB-7BABE0BE1CF1}"/>
                </a:ext>
              </a:extLst>
            </p:cNvPr>
            <p:cNvSpPr txBox="1"/>
            <p:nvPr/>
          </p:nvSpPr>
          <p:spPr>
            <a:xfrm>
              <a:off x="4330899" y="4777946"/>
              <a:ext cx="609773" cy="311889"/>
            </a:xfrm>
            <a:prstGeom prst="rect">
              <a:avLst/>
            </a:prstGeom>
            <a:noFill/>
          </p:spPr>
          <p:txBody>
            <a:bodyPr wrap="square" rtlCol="0">
              <a:spAutoFit/>
            </a:bodyPr>
            <a:lstStyle/>
            <a:p>
              <a:pPr algn="l"/>
              <a:r>
                <a:rPr lang="en-US" sz="1400" dirty="0">
                  <a:latin typeface="Arial" panose="020B0604020202020204" pitchFamily="34" charset="0"/>
                  <a:cs typeface="Arial" panose="020B0604020202020204" pitchFamily="34" charset="0"/>
                </a:rPr>
                <a:t>Total</a:t>
              </a:r>
            </a:p>
          </p:txBody>
        </p:sp>
        <p:sp>
          <p:nvSpPr>
            <p:cNvPr id="20" name="TextBox 19">
              <a:extLst>
                <a:ext uri="{FF2B5EF4-FFF2-40B4-BE49-F238E27FC236}">
                  <a16:creationId xmlns:a16="http://schemas.microsoft.com/office/drawing/2014/main" id="{692D8194-760E-1A5F-B3B4-E3C663BF2EF0}"/>
                </a:ext>
              </a:extLst>
            </p:cNvPr>
            <p:cNvSpPr txBox="1"/>
            <p:nvPr/>
          </p:nvSpPr>
          <p:spPr>
            <a:xfrm>
              <a:off x="4232979" y="5880840"/>
              <a:ext cx="805152" cy="311889"/>
            </a:xfrm>
            <a:prstGeom prst="rect">
              <a:avLst/>
            </a:prstGeom>
            <a:noFill/>
          </p:spPr>
          <p:txBody>
            <a:bodyPr wrap="square" rtlCol="0">
              <a:spAutoFit/>
            </a:bodyPr>
            <a:lstStyle/>
            <a:p>
              <a:pPr algn="l"/>
              <a:r>
                <a:rPr lang="en-US" sz="1400" dirty="0">
                  <a:latin typeface="Arial" panose="020B0604020202020204" pitchFamily="34" charset="0"/>
                  <a:cs typeface="Arial" panose="020B0604020202020204" pitchFamily="34" charset="0"/>
                </a:rPr>
                <a:t>Sulfate</a:t>
              </a:r>
            </a:p>
          </p:txBody>
        </p:sp>
        <p:sp>
          <p:nvSpPr>
            <p:cNvPr id="7" name="TextBox 6">
              <a:extLst>
                <a:ext uri="{FF2B5EF4-FFF2-40B4-BE49-F238E27FC236}">
                  <a16:creationId xmlns:a16="http://schemas.microsoft.com/office/drawing/2014/main" id="{BEAF9FB4-0E95-0D3F-520A-FAB61C240774}"/>
                </a:ext>
              </a:extLst>
            </p:cNvPr>
            <p:cNvSpPr txBox="1"/>
            <p:nvPr/>
          </p:nvSpPr>
          <p:spPr>
            <a:xfrm>
              <a:off x="422942" y="3572747"/>
              <a:ext cx="4738798" cy="400110"/>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3) Summer decreases faster than winter</a:t>
              </a:r>
            </a:p>
          </p:txBody>
        </p:sp>
      </p:grpSp>
      <p:grpSp>
        <p:nvGrpSpPr>
          <p:cNvPr id="12" name="Group 11">
            <a:extLst>
              <a:ext uri="{FF2B5EF4-FFF2-40B4-BE49-F238E27FC236}">
                <a16:creationId xmlns:a16="http://schemas.microsoft.com/office/drawing/2014/main" id="{BD59E359-D467-9197-A5DF-ECF25C2A9EF5}"/>
              </a:ext>
            </a:extLst>
          </p:cNvPr>
          <p:cNvGrpSpPr/>
          <p:nvPr/>
        </p:nvGrpSpPr>
        <p:grpSpPr>
          <a:xfrm>
            <a:off x="6387075" y="3484513"/>
            <a:ext cx="5767021" cy="3373487"/>
            <a:chOff x="6387075" y="3484513"/>
            <a:chExt cx="5767021" cy="3373487"/>
          </a:xfrm>
        </p:grpSpPr>
        <p:pic>
          <p:nvPicPr>
            <p:cNvPr id="4" name="Picture 3">
              <a:extLst>
                <a:ext uri="{FF2B5EF4-FFF2-40B4-BE49-F238E27FC236}">
                  <a16:creationId xmlns:a16="http://schemas.microsoft.com/office/drawing/2014/main" id="{C09716AD-C8EC-44D9-FBA0-2E0E6EB43E0E}"/>
                </a:ext>
              </a:extLst>
            </p:cNvPr>
            <p:cNvPicPr>
              <a:picLocks noChangeAspect="1"/>
            </p:cNvPicPr>
            <p:nvPr/>
          </p:nvPicPr>
          <p:blipFill rotWithShape="1">
            <a:blip r:embed="rId5"/>
            <a:srcRect r="50570"/>
            <a:stretch/>
          </p:blipFill>
          <p:spPr>
            <a:xfrm>
              <a:off x="8061158" y="3808204"/>
              <a:ext cx="4092938" cy="3049796"/>
            </a:xfrm>
            <a:prstGeom prst="rect">
              <a:avLst/>
            </a:prstGeom>
          </p:spPr>
        </p:pic>
        <p:sp>
          <p:nvSpPr>
            <p:cNvPr id="5" name="TextBox 4">
              <a:extLst>
                <a:ext uri="{FF2B5EF4-FFF2-40B4-BE49-F238E27FC236}">
                  <a16:creationId xmlns:a16="http://schemas.microsoft.com/office/drawing/2014/main" id="{1335B87F-83CA-2F57-CB5F-179228858991}"/>
                </a:ext>
              </a:extLst>
            </p:cNvPr>
            <p:cNvSpPr txBox="1"/>
            <p:nvPr/>
          </p:nvSpPr>
          <p:spPr>
            <a:xfrm>
              <a:off x="6387075" y="4289752"/>
              <a:ext cx="1787370" cy="1908215"/>
            </a:xfrm>
            <a:prstGeom prst="rect">
              <a:avLst/>
            </a:prstGeom>
            <a:noFill/>
          </p:spPr>
          <p:txBody>
            <a:bodyPr wrap="square" rtlCol="0">
              <a:spAutoFit/>
            </a:bodyPr>
            <a:lstStyle/>
            <a:p>
              <a:r>
                <a:rPr lang="en-US" dirty="0">
                  <a:solidFill>
                    <a:prstClr val="black"/>
                  </a:solidFill>
                  <a:latin typeface="Arial" panose="020B0604020202020204" pitchFamily="34" charset="0"/>
                  <a:cs typeface="Arial" panose="020B0604020202020204" pitchFamily="34" charset="0"/>
                </a:rPr>
                <a:t>Shah, PNAS 2018: </a:t>
              </a:r>
            </a:p>
            <a:p>
              <a:endParaRPr lang="en-US" sz="1000"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Population weighted Eastern U.S. PM</a:t>
              </a:r>
              <a:r>
                <a:rPr lang="en-US" baseline="-25000" dirty="0">
                  <a:solidFill>
                    <a:prstClr val="black"/>
                  </a:solidFill>
                  <a:latin typeface="Arial" panose="020B0604020202020204" pitchFamily="34" charset="0"/>
                  <a:cs typeface="Arial" panose="020B0604020202020204" pitchFamily="34" charset="0"/>
                </a:rPr>
                <a:t>2.5</a:t>
              </a:r>
              <a:endParaRPr lang="en-US"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6EF31EC-3102-B903-A4B5-F9153DF4AA52}"/>
                </a:ext>
              </a:extLst>
            </p:cNvPr>
            <p:cNvSpPr txBox="1"/>
            <p:nvPr/>
          </p:nvSpPr>
          <p:spPr>
            <a:xfrm>
              <a:off x="6867858" y="3484513"/>
              <a:ext cx="4844596" cy="400110"/>
            </a:xfrm>
            <a:prstGeom prst="rect">
              <a:avLst/>
            </a:prstGeom>
            <a:noFill/>
          </p:spPr>
          <p:txBody>
            <a:bodyPr wrap="none" rtlCol="0">
              <a:spAutoFit/>
            </a:bodyPr>
            <a:lstStyle/>
            <a:p>
              <a:pPr algn="l"/>
              <a:r>
                <a:rPr lang="en-US" sz="2000" dirty="0">
                  <a:latin typeface="Arial" panose="020B0604020202020204" pitchFamily="34" charset="0"/>
                  <a:cs typeface="Arial" panose="020B0604020202020204" pitchFamily="34" charset="0"/>
                </a:rPr>
                <a:t>4) Seasonal shifts in aerosol composition</a:t>
              </a:r>
            </a:p>
          </p:txBody>
        </p:sp>
      </p:grpSp>
    </p:spTree>
    <p:extLst>
      <p:ext uri="{BB962C8B-B14F-4D97-AF65-F5344CB8AC3E}">
        <p14:creationId xmlns:p14="http://schemas.microsoft.com/office/powerpoint/2010/main" val="362834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6096DC-F769-F31A-995E-7B055B306A58}"/>
              </a:ext>
            </a:extLst>
          </p:cNvPr>
          <p:cNvPicPr>
            <a:picLocks noChangeAspect="1"/>
          </p:cNvPicPr>
          <p:nvPr/>
        </p:nvPicPr>
        <p:blipFill>
          <a:blip r:embed="rId2"/>
          <a:srcRect t="45250"/>
          <a:stretch>
            <a:fillRect/>
          </a:stretch>
        </p:blipFill>
        <p:spPr>
          <a:xfrm>
            <a:off x="4351401" y="788543"/>
            <a:ext cx="7772400" cy="3184723"/>
          </a:xfrm>
          <a:prstGeom prst="rect">
            <a:avLst/>
          </a:prstGeom>
        </p:spPr>
      </p:pic>
      <p:sp>
        <p:nvSpPr>
          <p:cNvPr id="4" name="Rectangle 3">
            <a:extLst>
              <a:ext uri="{FF2B5EF4-FFF2-40B4-BE49-F238E27FC236}">
                <a16:creationId xmlns:a16="http://schemas.microsoft.com/office/drawing/2014/main" id="{7DE976DF-97BD-FFED-FA10-437863CFC9B4}"/>
              </a:ext>
            </a:extLst>
          </p:cNvPr>
          <p:cNvSpPr/>
          <p:nvPr/>
        </p:nvSpPr>
        <p:spPr>
          <a:xfrm>
            <a:off x="0" y="0"/>
            <a:ext cx="12192000" cy="72796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Western United States Surface PM</a:t>
            </a:r>
            <a:r>
              <a:rPr kumimoji="0" lang="en-US" sz="32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2.5</a:t>
            </a:r>
            <a:endParaRPr lang="en-US" sz="3200" b="1" baseline="-25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9C25F1D-0C48-B7F8-2A1F-B40C4777D4E0}"/>
              </a:ext>
            </a:extLst>
          </p:cNvPr>
          <p:cNvPicPr>
            <a:picLocks noChangeAspect="1"/>
          </p:cNvPicPr>
          <p:nvPr/>
        </p:nvPicPr>
        <p:blipFill>
          <a:blip r:embed="rId3"/>
          <a:stretch>
            <a:fillRect/>
          </a:stretch>
        </p:blipFill>
        <p:spPr>
          <a:xfrm>
            <a:off x="0" y="3924964"/>
            <a:ext cx="11967755" cy="2573503"/>
          </a:xfrm>
          <a:prstGeom prst="rect">
            <a:avLst/>
          </a:prstGeom>
        </p:spPr>
      </p:pic>
      <p:sp>
        <p:nvSpPr>
          <p:cNvPr id="7" name="TextBox 6">
            <a:extLst>
              <a:ext uri="{FF2B5EF4-FFF2-40B4-BE49-F238E27FC236}">
                <a16:creationId xmlns:a16="http://schemas.microsoft.com/office/drawing/2014/main" id="{781CDB0C-4C7F-BF0B-1837-87C49610E49A}"/>
              </a:ext>
            </a:extLst>
          </p:cNvPr>
          <p:cNvSpPr txBox="1"/>
          <p:nvPr/>
        </p:nvSpPr>
        <p:spPr>
          <a:xfrm>
            <a:off x="247828" y="1461329"/>
            <a:ext cx="4281443" cy="1785104"/>
          </a:xfrm>
          <a:prstGeom prst="rect">
            <a:avLst/>
          </a:prstGeom>
          <a:noFill/>
        </p:spPr>
        <p:txBody>
          <a:bodyPr wrap="square" rtlCol="0">
            <a:spAutoFit/>
          </a:bodyPr>
          <a:lstStyle/>
          <a:p>
            <a:pPr marL="228600" indent="-220663" algn="l">
              <a:spcAft>
                <a:spcPts val="1200"/>
              </a:spcAft>
            </a:pPr>
            <a:r>
              <a:rPr lang="en-US" sz="2000" dirty="0">
                <a:latin typeface="Arial" panose="020B0604020202020204" pitchFamily="34" charset="0"/>
                <a:cs typeface="Arial" panose="020B0604020202020204" pitchFamily="34" charset="0"/>
              </a:rPr>
              <a:t>Wintertime maximum in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for Western U.S. Basins</a:t>
            </a:r>
          </a:p>
          <a:p>
            <a:pPr marL="228600" indent="-220663" algn="l">
              <a:spcAft>
                <a:spcPts val="1200"/>
              </a:spcAft>
            </a:pPr>
            <a:r>
              <a:rPr lang="en-US" sz="2000" dirty="0">
                <a:latin typeface="Arial" panose="020B0604020202020204" pitchFamily="34" charset="0"/>
                <a:cs typeface="Arial" panose="020B0604020202020204" pitchFamily="34" charset="0"/>
              </a:rPr>
              <a:t>Similar for urban (e.g., Salt Lake City) and agricultural (e.g., CA Central Valley) areas</a:t>
            </a:r>
          </a:p>
        </p:txBody>
      </p:sp>
      <p:sp>
        <p:nvSpPr>
          <p:cNvPr id="8" name="TextBox 7">
            <a:extLst>
              <a:ext uri="{FF2B5EF4-FFF2-40B4-BE49-F238E27FC236}">
                <a16:creationId xmlns:a16="http://schemas.microsoft.com/office/drawing/2014/main" id="{A43EA84B-84F5-E308-FAA1-16A6E384FA64}"/>
              </a:ext>
            </a:extLst>
          </p:cNvPr>
          <p:cNvSpPr txBox="1"/>
          <p:nvPr/>
        </p:nvSpPr>
        <p:spPr>
          <a:xfrm>
            <a:off x="4837216" y="6457890"/>
            <a:ext cx="2991525" cy="400110"/>
          </a:xfrm>
          <a:prstGeom prst="rect">
            <a:avLst/>
          </a:prstGeom>
          <a:noFill/>
        </p:spPr>
        <p:txBody>
          <a:bodyPr wrap="none" rtlCol="0">
            <a:spAutoFit/>
          </a:bodyPr>
          <a:lstStyle/>
          <a:p>
            <a:r>
              <a:rPr lang="en-US" sz="2000" dirty="0">
                <a:solidFill>
                  <a:prstClr val="black"/>
                </a:solidFill>
                <a:latin typeface="Arial" panose="020B0604020202020204" pitchFamily="34" charset="0"/>
                <a:cs typeface="Arial" panose="020B0604020202020204" pitchFamily="34" charset="0"/>
              </a:rPr>
              <a:t>Hallar et al., BAMS 2021</a:t>
            </a:r>
          </a:p>
        </p:txBody>
      </p:sp>
    </p:spTree>
    <p:extLst>
      <p:ext uri="{BB962C8B-B14F-4D97-AF65-F5344CB8AC3E}">
        <p14:creationId xmlns:p14="http://schemas.microsoft.com/office/powerpoint/2010/main" val="1169968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47AC9-C17C-CC3B-E8FD-D8757EC2AD9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89AEE0-C8A6-9913-22FC-11CDDA65E1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637" y="895935"/>
            <a:ext cx="5384680" cy="2926080"/>
          </a:xfrm>
          <a:prstGeom prst="rect">
            <a:avLst/>
          </a:prstGeom>
        </p:spPr>
      </p:pic>
      <p:pic>
        <p:nvPicPr>
          <p:cNvPr id="9" name="Picture 8">
            <a:extLst>
              <a:ext uri="{FF2B5EF4-FFF2-40B4-BE49-F238E27FC236}">
                <a16:creationId xmlns:a16="http://schemas.microsoft.com/office/drawing/2014/main" id="{6AF53F6F-6096-D629-26B6-08DA320C7392}"/>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6859784" y="928513"/>
            <a:ext cx="4661873" cy="3017520"/>
          </a:xfrm>
          <a:prstGeom prst="rect">
            <a:avLst/>
          </a:prstGeom>
        </p:spPr>
      </p:pic>
      <p:sp>
        <p:nvSpPr>
          <p:cNvPr id="10" name="TextBox 9">
            <a:extLst>
              <a:ext uri="{FF2B5EF4-FFF2-40B4-BE49-F238E27FC236}">
                <a16:creationId xmlns:a16="http://schemas.microsoft.com/office/drawing/2014/main" id="{8C12457A-8134-FCF1-DA97-F64C338391E4}"/>
              </a:ext>
            </a:extLst>
          </p:cNvPr>
          <p:cNvSpPr txBox="1"/>
          <p:nvPr/>
        </p:nvSpPr>
        <p:spPr>
          <a:xfrm>
            <a:off x="3788250" y="743723"/>
            <a:ext cx="2418340" cy="369332"/>
          </a:xfrm>
          <a:prstGeom prst="rect">
            <a:avLst/>
          </a:prstGeom>
          <a:noFill/>
        </p:spPr>
        <p:txBody>
          <a:bodyPr wrap="square" rtlCol="0">
            <a:spAutoFit/>
          </a:bodyPr>
          <a:lstStyle/>
          <a:p>
            <a:pPr algn="ctr"/>
            <a:r>
              <a:rPr lang="en-US" dirty="0">
                <a:solidFill>
                  <a:prstClr val="black"/>
                </a:solidFill>
                <a:latin typeface="Arial" panose="020B0604020202020204" pitchFamily="34" charset="0"/>
                <a:cs typeface="Arial" panose="020B0604020202020204" pitchFamily="34" charset="0"/>
              </a:rPr>
              <a:t>Stella Env. Mag. 2023</a:t>
            </a:r>
            <a:endParaRPr lang="en-US" baseline="30000" dirty="0">
              <a:solidFill>
                <a:prstClr val="black"/>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9479951-3496-E614-CF4A-9772F042F5E0}"/>
              </a:ext>
            </a:extLst>
          </p:cNvPr>
          <p:cNvSpPr/>
          <p:nvPr/>
        </p:nvSpPr>
        <p:spPr>
          <a:xfrm>
            <a:off x="8258287" y="763952"/>
            <a:ext cx="2601686" cy="359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Rectangle 12">
            <a:extLst>
              <a:ext uri="{FF2B5EF4-FFF2-40B4-BE49-F238E27FC236}">
                <a16:creationId xmlns:a16="http://schemas.microsoft.com/office/drawing/2014/main" id="{398A6FD7-CCDA-F388-C6D8-C18024777552}"/>
              </a:ext>
            </a:extLst>
          </p:cNvPr>
          <p:cNvSpPr/>
          <p:nvPr/>
        </p:nvSpPr>
        <p:spPr>
          <a:xfrm>
            <a:off x="11089810" y="3073843"/>
            <a:ext cx="810877" cy="13241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A3CF69-7BEF-5E80-73B8-61D86A75B66E}"/>
              </a:ext>
            </a:extLst>
          </p:cNvPr>
          <p:cNvPicPr>
            <a:picLocks noChangeAspect="1"/>
          </p:cNvPicPr>
          <p:nvPr/>
        </p:nvPicPr>
        <p:blipFill>
          <a:blip r:embed="rId4"/>
          <a:stretch>
            <a:fillRect/>
          </a:stretch>
        </p:blipFill>
        <p:spPr>
          <a:xfrm>
            <a:off x="6843506" y="4344474"/>
            <a:ext cx="4798641" cy="2399321"/>
          </a:xfrm>
          <a:prstGeom prst="rect">
            <a:avLst/>
          </a:prstGeom>
        </p:spPr>
      </p:pic>
      <p:sp>
        <p:nvSpPr>
          <p:cNvPr id="11" name="TextBox 10">
            <a:extLst>
              <a:ext uri="{FF2B5EF4-FFF2-40B4-BE49-F238E27FC236}">
                <a16:creationId xmlns:a16="http://schemas.microsoft.com/office/drawing/2014/main" id="{DC52345C-59F4-5AB3-E5A3-3958A15E62F0}"/>
              </a:ext>
            </a:extLst>
          </p:cNvPr>
          <p:cNvSpPr txBox="1"/>
          <p:nvPr/>
        </p:nvSpPr>
        <p:spPr>
          <a:xfrm>
            <a:off x="9133824" y="747043"/>
            <a:ext cx="2890942" cy="369332"/>
          </a:xfrm>
          <a:prstGeom prst="rect">
            <a:avLst/>
          </a:prstGeom>
          <a:noFill/>
        </p:spPr>
        <p:txBody>
          <a:bodyPr wrap="square" rtlCol="0">
            <a:spAutoFit/>
          </a:bodyPr>
          <a:lstStyle/>
          <a:p>
            <a:pPr algn="ctr"/>
            <a:r>
              <a:rPr lang="en-US" dirty="0">
                <a:solidFill>
                  <a:prstClr val="black"/>
                </a:solidFill>
                <a:latin typeface="Arial" panose="020B0604020202020204" pitchFamily="34" charset="0"/>
                <a:cs typeface="Arial" panose="020B0604020202020204" pitchFamily="34" charset="0"/>
              </a:rPr>
              <a:t>EPA projected, Feb 2024</a:t>
            </a:r>
            <a:endParaRPr lang="en-US" baseline="30000"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8F72EB2-EE84-46B3-BEBB-45319189CC15}"/>
              </a:ext>
            </a:extLst>
          </p:cNvPr>
          <p:cNvPicPr>
            <a:picLocks noChangeAspect="1"/>
          </p:cNvPicPr>
          <p:nvPr/>
        </p:nvPicPr>
        <p:blipFill>
          <a:blip r:embed="rId5"/>
          <a:srcRect t="11452" b="2881"/>
          <a:stretch>
            <a:fillRect/>
          </a:stretch>
        </p:blipFill>
        <p:spPr>
          <a:xfrm>
            <a:off x="291985" y="3931920"/>
            <a:ext cx="5932057" cy="2926080"/>
          </a:xfrm>
          <a:prstGeom prst="rect">
            <a:avLst/>
          </a:prstGeom>
        </p:spPr>
      </p:pic>
      <p:sp>
        <p:nvSpPr>
          <p:cNvPr id="4" name="Rectangle 3">
            <a:extLst>
              <a:ext uri="{FF2B5EF4-FFF2-40B4-BE49-F238E27FC236}">
                <a16:creationId xmlns:a16="http://schemas.microsoft.com/office/drawing/2014/main" id="{9C6E61F2-A644-5A7A-F291-F8BDBFCA1B03}"/>
              </a:ext>
            </a:extLst>
          </p:cNvPr>
          <p:cNvSpPr/>
          <p:nvPr/>
        </p:nvSpPr>
        <p:spPr>
          <a:xfrm>
            <a:off x="0" y="0"/>
            <a:ext cx="12192000" cy="72796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Non-Attainment Areas – 9 µg m</a:t>
            </a:r>
            <a:r>
              <a:rPr kumimoji="0" lang="en-US" sz="32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Annual PM</a:t>
            </a:r>
            <a:r>
              <a:rPr kumimoji="0" lang="en-US" sz="32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2.5</a:t>
            </a:r>
            <a:r>
              <a:rPr kumimoji="0" lang="en-US" sz="3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NAAQS</a:t>
            </a:r>
            <a:endParaRPr lang="en-US" sz="32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3CC5BA-19A0-C8AB-D87B-92A34D4EDEE4}"/>
              </a:ext>
            </a:extLst>
          </p:cNvPr>
          <p:cNvSpPr txBox="1"/>
          <p:nvPr/>
        </p:nvSpPr>
        <p:spPr>
          <a:xfrm>
            <a:off x="3958183" y="3817349"/>
            <a:ext cx="1698149" cy="369332"/>
          </a:xfrm>
          <a:prstGeom prst="rect">
            <a:avLst/>
          </a:prstGeom>
          <a:noFill/>
        </p:spPr>
        <p:txBody>
          <a:bodyPr wrap="square" rtlCol="0">
            <a:spAutoFit/>
          </a:bodyPr>
          <a:lstStyle/>
          <a:p>
            <a:pPr algn="ctr"/>
            <a:r>
              <a:rPr lang="en-US" dirty="0">
                <a:solidFill>
                  <a:prstClr val="black"/>
                </a:solidFill>
                <a:latin typeface="Arial" panose="020B0604020202020204" pitchFamily="34" charset="0"/>
                <a:cs typeface="Arial" panose="020B0604020202020204" pitchFamily="34" charset="0"/>
              </a:rPr>
              <a:t> SNPP VIIRS</a:t>
            </a:r>
            <a:endParaRPr lang="en-US" baseline="30000" dirty="0">
              <a:solidFill>
                <a:prstClr val="black"/>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A8AE8AD-D8EB-3B7A-B903-2074D7186281}"/>
              </a:ext>
            </a:extLst>
          </p:cNvPr>
          <p:cNvSpPr txBox="1"/>
          <p:nvPr/>
        </p:nvSpPr>
        <p:spPr>
          <a:xfrm>
            <a:off x="4588184" y="5793897"/>
            <a:ext cx="1513210"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Shobha </a:t>
            </a:r>
            <a:r>
              <a:rPr lang="en-US" sz="1600" dirty="0" err="1">
                <a:latin typeface="Arial" panose="020B0604020202020204" pitchFamily="34" charset="0"/>
                <a:cs typeface="Arial" panose="020B0604020202020204" pitchFamily="34" charset="0"/>
              </a:rPr>
              <a:t>Kondragunta</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9329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F92C6-8C95-1CA5-0AE5-FC101436D39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29C2BA8-92EC-DC1E-BC26-F071EDD24E3F}"/>
              </a:ext>
            </a:extLst>
          </p:cNvPr>
          <p:cNvSpPr/>
          <p:nvPr/>
        </p:nvSpPr>
        <p:spPr>
          <a:xfrm>
            <a:off x="0" y="0"/>
            <a:ext cx="12192000" cy="72796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Satellite Derived Surface PM</a:t>
            </a:r>
            <a:r>
              <a:rPr kumimoji="0" lang="en-US" sz="32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2.5</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2A81C85-F6F3-1ACA-BF6B-9DD9723ED6CE}"/>
              </a:ext>
            </a:extLst>
          </p:cNvPr>
          <p:cNvPicPr>
            <a:picLocks noChangeAspect="1"/>
          </p:cNvPicPr>
          <p:nvPr/>
        </p:nvPicPr>
        <p:blipFill>
          <a:blip r:embed="rId2"/>
          <a:stretch>
            <a:fillRect/>
          </a:stretch>
        </p:blipFill>
        <p:spPr>
          <a:xfrm>
            <a:off x="931258" y="802923"/>
            <a:ext cx="10284122" cy="5921558"/>
          </a:xfrm>
          <a:prstGeom prst="rect">
            <a:avLst/>
          </a:prstGeom>
        </p:spPr>
      </p:pic>
    </p:spTree>
    <p:extLst>
      <p:ext uri="{BB962C8B-B14F-4D97-AF65-F5344CB8AC3E}">
        <p14:creationId xmlns:p14="http://schemas.microsoft.com/office/powerpoint/2010/main" val="582153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7BE59-D3C9-E833-53AE-D1B541938EC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96107F4-E6B1-CA51-EE92-2C87D57488B7}"/>
              </a:ext>
            </a:extLst>
          </p:cNvPr>
          <p:cNvSpPr/>
          <p:nvPr/>
        </p:nvSpPr>
        <p:spPr>
          <a:xfrm>
            <a:off x="0" y="0"/>
            <a:ext cx="12192000" cy="72796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Seasonal Cycle in Satellite NO</a:t>
            </a:r>
            <a:r>
              <a:rPr kumimoji="0" lang="en-US" sz="32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Columns</a:t>
            </a:r>
            <a:endParaRPr lang="en-US" sz="32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D183509-397A-5BCC-6BD7-787E8E416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0428" y="813573"/>
            <a:ext cx="5953419" cy="3943484"/>
          </a:xfrm>
          <a:prstGeom prst="rect">
            <a:avLst/>
          </a:prstGeom>
        </p:spPr>
      </p:pic>
      <p:pic>
        <p:nvPicPr>
          <p:cNvPr id="5" name="Picture 4">
            <a:extLst>
              <a:ext uri="{FF2B5EF4-FFF2-40B4-BE49-F238E27FC236}">
                <a16:creationId xmlns:a16="http://schemas.microsoft.com/office/drawing/2014/main" id="{B03BD554-3A5F-2D27-1A56-4F41F8BA2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3" y="817844"/>
            <a:ext cx="5954487" cy="3944191"/>
          </a:xfrm>
          <a:prstGeom prst="rect">
            <a:avLst/>
          </a:prstGeom>
        </p:spPr>
      </p:pic>
      <p:pic>
        <p:nvPicPr>
          <p:cNvPr id="7" name="Picture 6">
            <a:extLst>
              <a:ext uri="{FF2B5EF4-FFF2-40B4-BE49-F238E27FC236}">
                <a16:creationId xmlns:a16="http://schemas.microsoft.com/office/drawing/2014/main" id="{25245DC6-D6F6-B208-12F5-59C5EB5F5CD1}"/>
              </a:ext>
            </a:extLst>
          </p:cNvPr>
          <p:cNvPicPr>
            <a:picLocks noChangeAspect="1"/>
          </p:cNvPicPr>
          <p:nvPr/>
        </p:nvPicPr>
        <p:blipFill rotWithShape="1">
          <a:blip r:embed="rId4"/>
          <a:srcRect l="5344" t="32388" b="37036"/>
          <a:stretch/>
        </p:blipFill>
        <p:spPr>
          <a:xfrm>
            <a:off x="299033" y="4894343"/>
            <a:ext cx="8835066" cy="1963657"/>
          </a:xfrm>
          <a:prstGeom prst="rect">
            <a:avLst/>
          </a:prstGeom>
        </p:spPr>
      </p:pic>
      <p:pic>
        <p:nvPicPr>
          <p:cNvPr id="8" name="Picture 7">
            <a:extLst>
              <a:ext uri="{FF2B5EF4-FFF2-40B4-BE49-F238E27FC236}">
                <a16:creationId xmlns:a16="http://schemas.microsoft.com/office/drawing/2014/main" id="{09D530FB-8F96-DFCC-F1DB-122E3221FE59}"/>
              </a:ext>
            </a:extLst>
          </p:cNvPr>
          <p:cNvPicPr>
            <a:picLocks noChangeAspect="1"/>
          </p:cNvPicPr>
          <p:nvPr/>
        </p:nvPicPr>
        <p:blipFill rotWithShape="1">
          <a:blip r:embed="rId4"/>
          <a:srcRect l="2021" t="29571" r="94103" b="32811"/>
          <a:stretch/>
        </p:blipFill>
        <p:spPr>
          <a:xfrm>
            <a:off x="8830" y="4861303"/>
            <a:ext cx="298970" cy="1996697"/>
          </a:xfrm>
          <a:prstGeom prst="rect">
            <a:avLst/>
          </a:prstGeom>
        </p:spPr>
      </p:pic>
      <p:pic>
        <p:nvPicPr>
          <p:cNvPr id="14" name="Picture 13">
            <a:extLst>
              <a:ext uri="{FF2B5EF4-FFF2-40B4-BE49-F238E27FC236}">
                <a16:creationId xmlns:a16="http://schemas.microsoft.com/office/drawing/2014/main" id="{830A79D4-B673-1C7E-D73E-4760D5C2E78A}"/>
              </a:ext>
            </a:extLst>
          </p:cNvPr>
          <p:cNvPicPr>
            <a:picLocks noChangeAspect="1"/>
          </p:cNvPicPr>
          <p:nvPr/>
        </p:nvPicPr>
        <p:blipFill rotWithShape="1">
          <a:blip r:embed="rId4"/>
          <a:srcRect l="25551" t="94145" r="19916" b="424"/>
          <a:stretch/>
        </p:blipFill>
        <p:spPr>
          <a:xfrm>
            <a:off x="500743" y="4928032"/>
            <a:ext cx="3859071" cy="264454"/>
          </a:xfrm>
          <a:prstGeom prst="rect">
            <a:avLst/>
          </a:prstGeom>
        </p:spPr>
      </p:pic>
      <p:sp>
        <p:nvSpPr>
          <p:cNvPr id="15" name="TextBox 14">
            <a:extLst>
              <a:ext uri="{FF2B5EF4-FFF2-40B4-BE49-F238E27FC236}">
                <a16:creationId xmlns:a16="http://schemas.microsoft.com/office/drawing/2014/main" id="{127394F0-18B7-093C-7455-27771E783432}"/>
              </a:ext>
            </a:extLst>
          </p:cNvPr>
          <p:cNvSpPr txBox="1"/>
          <p:nvPr/>
        </p:nvSpPr>
        <p:spPr>
          <a:xfrm>
            <a:off x="1885083" y="5206800"/>
            <a:ext cx="1759777" cy="338554"/>
          </a:xfrm>
          <a:prstGeom prst="rect">
            <a:avLst/>
          </a:prstGeom>
          <a:solidFill>
            <a:schemeClr val="bg1"/>
          </a:solidFill>
        </p:spPr>
        <p:txBody>
          <a:bodyPr wrap="none" rtlCol="0">
            <a:spAutoFit/>
          </a:bodyPr>
          <a:lstStyle/>
          <a:p>
            <a:r>
              <a:rPr lang="en-US" sz="1600" dirty="0" err="1">
                <a:solidFill>
                  <a:prstClr val="black"/>
                </a:solidFill>
                <a:latin typeface="Arial" panose="020B0604020202020204" pitchFamily="34" charset="0"/>
                <a:cs typeface="Arial" panose="020B0604020202020204" pitchFamily="34" charset="0"/>
              </a:rPr>
              <a:t>Hilboll</a:t>
            </a:r>
            <a:r>
              <a:rPr lang="en-US" sz="1600" dirty="0">
                <a:solidFill>
                  <a:prstClr val="black"/>
                </a:solidFill>
                <a:latin typeface="Arial" panose="020B0604020202020204" pitchFamily="34" charset="0"/>
                <a:cs typeface="Arial" panose="020B0604020202020204" pitchFamily="34" charset="0"/>
              </a:rPr>
              <a:t> ACP 2013</a:t>
            </a:r>
          </a:p>
        </p:txBody>
      </p:sp>
      <p:sp>
        <p:nvSpPr>
          <p:cNvPr id="16" name="TextBox 15">
            <a:extLst>
              <a:ext uri="{FF2B5EF4-FFF2-40B4-BE49-F238E27FC236}">
                <a16:creationId xmlns:a16="http://schemas.microsoft.com/office/drawing/2014/main" id="{FEA1E160-9212-5738-D929-8CC648E0B363}"/>
              </a:ext>
            </a:extLst>
          </p:cNvPr>
          <p:cNvSpPr txBox="1"/>
          <p:nvPr/>
        </p:nvSpPr>
        <p:spPr>
          <a:xfrm>
            <a:off x="9071514" y="4929149"/>
            <a:ext cx="3120486" cy="1831271"/>
          </a:xfrm>
          <a:prstGeom prst="rect">
            <a:avLst/>
          </a:prstGeom>
          <a:noFill/>
        </p:spPr>
        <p:txBody>
          <a:bodyPr wrap="square" rtlCol="0">
            <a:spAutoFit/>
          </a:bodyPr>
          <a:lstStyle/>
          <a:p>
            <a:pPr marL="233363" indent="-223838">
              <a:spcAft>
                <a:spcPts val="600"/>
              </a:spcAft>
            </a:pPr>
            <a:r>
              <a:rPr lang="en-US" dirty="0">
                <a:solidFill>
                  <a:prstClr val="black"/>
                </a:solidFill>
                <a:latin typeface="Arial" panose="020B0604020202020204" pitchFamily="34" charset="0"/>
                <a:cs typeface="Arial" panose="020B0604020202020204" pitchFamily="34" charset="0"/>
              </a:rPr>
              <a:t>Well-known seasonal cycle in satellite NO</a:t>
            </a:r>
            <a:r>
              <a:rPr lang="en-US" baseline="-25000" dirty="0">
                <a:solidFill>
                  <a:prstClr val="black"/>
                </a:solidFill>
                <a:latin typeface="Arial" panose="020B0604020202020204" pitchFamily="34" charset="0"/>
                <a:cs typeface="Arial" panose="020B0604020202020204" pitchFamily="34" charset="0"/>
              </a:rPr>
              <a:t>2</a:t>
            </a:r>
            <a:r>
              <a:rPr lang="en-US" dirty="0">
                <a:solidFill>
                  <a:prstClr val="black"/>
                </a:solidFill>
                <a:latin typeface="Arial" panose="020B0604020202020204" pitchFamily="34" charset="0"/>
                <a:cs typeface="Arial" panose="020B0604020202020204" pitchFamily="34" charset="0"/>
              </a:rPr>
              <a:t> columns (factor of ~3)</a:t>
            </a:r>
          </a:p>
          <a:p>
            <a:pPr marL="233363" indent="-223838">
              <a:spcAft>
                <a:spcPts val="600"/>
              </a:spcAft>
            </a:pPr>
            <a:r>
              <a:rPr lang="en-US" dirty="0">
                <a:solidFill>
                  <a:prstClr val="black"/>
                </a:solidFill>
                <a:latin typeface="Arial" panose="020B0604020202020204" pitchFamily="34" charset="0"/>
                <a:cs typeface="Arial" panose="020B0604020202020204" pitchFamily="34" charset="0"/>
              </a:rPr>
              <a:t>Emissions, chemical lifetime, oxidation mechanism, BL dynamics</a:t>
            </a:r>
          </a:p>
        </p:txBody>
      </p:sp>
    </p:spTree>
    <p:extLst>
      <p:ext uri="{BB962C8B-B14F-4D97-AF65-F5344CB8AC3E}">
        <p14:creationId xmlns:p14="http://schemas.microsoft.com/office/powerpoint/2010/main" val="1370626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433012-45FA-F193-9597-A943F75D9EE1}"/>
              </a:ext>
            </a:extLst>
          </p:cNvPr>
          <p:cNvSpPr/>
          <p:nvPr/>
        </p:nvSpPr>
        <p:spPr>
          <a:xfrm>
            <a:off x="0" y="0"/>
            <a:ext cx="12192000" cy="72796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 Winter Aircraft Studies</a:t>
            </a:r>
            <a:endParaRPr lang="en-US" sz="32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1B4B2D6-31E9-599B-774E-AAF9860AD6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11557" y="1961805"/>
            <a:ext cx="2319358" cy="1963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A885F6A-4C0C-A7F3-5DE4-1B7400EEC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0701" y="3972370"/>
            <a:ext cx="2719651" cy="2625279"/>
          </a:xfrm>
          <a:prstGeom prst="rect">
            <a:avLst/>
          </a:prstGeom>
        </p:spPr>
      </p:pic>
      <p:sp>
        <p:nvSpPr>
          <p:cNvPr id="5" name="TextBox 4">
            <a:extLst>
              <a:ext uri="{FF2B5EF4-FFF2-40B4-BE49-F238E27FC236}">
                <a16:creationId xmlns:a16="http://schemas.microsoft.com/office/drawing/2014/main" id="{4D97E995-B856-C591-EB17-67A44C1B6B5E}"/>
              </a:ext>
            </a:extLst>
          </p:cNvPr>
          <p:cNvSpPr txBox="1"/>
          <p:nvPr/>
        </p:nvSpPr>
        <p:spPr>
          <a:xfrm>
            <a:off x="4141156" y="888459"/>
            <a:ext cx="400238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WINTER 2015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Winter Investigation of Transport Emissions and Reactivity</a:t>
            </a:r>
          </a:p>
        </p:txBody>
      </p:sp>
      <p:sp>
        <p:nvSpPr>
          <p:cNvPr id="6" name="TextBox 5">
            <a:extLst>
              <a:ext uri="{FF2B5EF4-FFF2-40B4-BE49-F238E27FC236}">
                <a16:creationId xmlns:a16="http://schemas.microsoft.com/office/drawing/2014/main" id="{21E5C0F5-4529-AC61-06BE-672A663F2966}"/>
              </a:ext>
            </a:extLst>
          </p:cNvPr>
          <p:cNvSpPr txBox="1"/>
          <p:nvPr/>
        </p:nvSpPr>
        <p:spPr>
          <a:xfrm>
            <a:off x="8298690" y="888459"/>
            <a:ext cx="379505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UWFPS 2017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Utah Winter Fine Particulate Study</a:t>
            </a:r>
          </a:p>
        </p:txBody>
      </p:sp>
      <p:pic>
        <p:nvPicPr>
          <p:cNvPr id="8" name="Picture 7">
            <a:extLst>
              <a:ext uri="{FF2B5EF4-FFF2-40B4-BE49-F238E27FC236}">
                <a16:creationId xmlns:a16="http://schemas.microsoft.com/office/drawing/2014/main" id="{B96101C1-130C-F923-15C9-96885FFA94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8691" y="1808334"/>
            <a:ext cx="2053222" cy="2003480"/>
          </a:xfrm>
          <a:prstGeom prst="rect">
            <a:avLst/>
          </a:prstGeom>
        </p:spPr>
      </p:pic>
      <p:cxnSp>
        <p:nvCxnSpPr>
          <p:cNvPr id="9" name="Straight Connector 8">
            <a:extLst>
              <a:ext uri="{FF2B5EF4-FFF2-40B4-BE49-F238E27FC236}">
                <a16:creationId xmlns:a16="http://schemas.microsoft.com/office/drawing/2014/main" id="{6E3BA191-9DE2-4FD1-3A02-39BD1201F16D}"/>
              </a:ext>
            </a:extLst>
          </p:cNvPr>
          <p:cNvCxnSpPr>
            <a:cxnSpLocks/>
          </p:cNvCxnSpPr>
          <p:nvPr/>
        </p:nvCxnSpPr>
        <p:spPr>
          <a:xfrm>
            <a:off x="4079959" y="1797905"/>
            <a:ext cx="0" cy="45720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0DD1AE-BAEE-73D5-EBEE-BB8F43C786E1}"/>
              </a:ext>
            </a:extLst>
          </p:cNvPr>
          <p:cNvCxnSpPr>
            <a:cxnSpLocks/>
          </p:cNvCxnSpPr>
          <p:nvPr/>
        </p:nvCxnSpPr>
        <p:spPr>
          <a:xfrm>
            <a:off x="8221114" y="1665515"/>
            <a:ext cx="0" cy="45720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Picture 10" descr="2_C130_1200px.jpg">
            <a:extLst>
              <a:ext uri="{FF2B5EF4-FFF2-40B4-BE49-F238E27FC236}">
                <a16:creationId xmlns:a16="http://schemas.microsoft.com/office/drawing/2014/main" id="{F953B8E0-FB69-63FC-22D8-DCFDF716D8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1820" y="1961805"/>
            <a:ext cx="1567462" cy="892425"/>
          </a:xfrm>
          <a:prstGeom prst="rect">
            <a:avLst/>
          </a:prstGeom>
        </p:spPr>
      </p:pic>
      <p:pic>
        <p:nvPicPr>
          <p:cNvPr id="12" name="Picture 11">
            <a:extLst>
              <a:ext uri="{FF2B5EF4-FFF2-40B4-BE49-F238E27FC236}">
                <a16:creationId xmlns:a16="http://schemas.microsoft.com/office/drawing/2014/main" id="{B20831A7-494C-E411-4E32-7A19A5D3ED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8689" y="3824786"/>
            <a:ext cx="1346515" cy="2772863"/>
          </a:xfrm>
          <a:prstGeom prst="rect">
            <a:avLst/>
          </a:prstGeom>
          <a:ln>
            <a:solidFill>
              <a:schemeClr val="tx1"/>
            </a:solidFill>
          </a:ln>
        </p:spPr>
      </p:pic>
      <p:pic>
        <p:nvPicPr>
          <p:cNvPr id="13" name="Picture 12" descr="Twin Otter 1.jpg">
            <a:extLst>
              <a:ext uri="{FF2B5EF4-FFF2-40B4-BE49-F238E27FC236}">
                <a16:creationId xmlns:a16="http://schemas.microsoft.com/office/drawing/2014/main" id="{42188240-C70E-DE50-AE2B-EFFC422ACA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29488" y="2196954"/>
            <a:ext cx="1664253" cy="931984"/>
          </a:xfrm>
          <a:prstGeom prst="rect">
            <a:avLst/>
          </a:prstGeom>
        </p:spPr>
      </p:pic>
      <p:pic>
        <p:nvPicPr>
          <p:cNvPr id="14" name="Picture 13" descr="Utah.png">
            <a:extLst>
              <a:ext uri="{FF2B5EF4-FFF2-40B4-BE49-F238E27FC236}">
                <a16:creationId xmlns:a16="http://schemas.microsoft.com/office/drawing/2014/main" id="{89DE6CEA-C5B0-0E74-C54C-41FC602F32B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80927" y="4760499"/>
            <a:ext cx="2374962" cy="1547926"/>
          </a:xfrm>
          <a:prstGeom prst="rect">
            <a:avLst/>
          </a:prstGeom>
        </p:spPr>
      </p:pic>
      <p:pic>
        <p:nvPicPr>
          <p:cNvPr id="15" name="Picture 14">
            <a:extLst>
              <a:ext uri="{FF2B5EF4-FFF2-40B4-BE49-F238E27FC236}">
                <a16:creationId xmlns:a16="http://schemas.microsoft.com/office/drawing/2014/main" id="{8B07CB36-24C6-110D-914C-9FFEF0DCDA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852" y="3674677"/>
            <a:ext cx="2412726" cy="2780256"/>
          </a:xfrm>
          <a:prstGeom prst="rect">
            <a:avLst/>
          </a:prstGeom>
        </p:spPr>
      </p:pic>
      <p:sp>
        <p:nvSpPr>
          <p:cNvPr id="16" name="TextBox 15">
            <a:extLst>
              <a:ext uri="{FF2B5EF4-FFF2-40B4-BE49-F238E27FC236}">
                <a16:creationId xmlns:a16="http://schemas.microsoft.com/office/drawing/2014/main" id="{E8FA1B54-1D64-05A0-D6A7-FD4999521AFF}"/>
              </a:ext>
            </a:extLst>
          </p:cNvPr>
          <p:cNvSpPr txBox="1"/>
          <p:nvPr/>
        </p:nvSpPr>
        <p:spPr>
          <a:xfrm>
            <a:off x="-77575" y="888459"/>
            <a:ext cx="40023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DISCOVER-AQ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Deriving Information on Surface Conditions from Column and Vertically Resolved Observations Relevant to Air Quality</a:t>
            </a:r>
          </a:p>
        </p:txBody>
      </p:sp>
      <p:pic>
        <p:nvPicPr>
          <p:cNvPr id="17" name="Picture 16">
            <a:extLst>
              <a:ext uri="{FF2B5EF4-FFF2-40B4-BE49-F238E27FC236}">
                <a16:creationId xmlns:a16="http://schemas.microsoft.com/office/drawing/2014/main" id="{0ADA35E1-5AA1-9CF3-04FB-1E4D2C6D483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40946" y="3295572"/>
            <a:ext cx="2216373" cy="846056"/>
          </a:xfrm>
          <a:prstGeom prst="rect">
            <a:avLst/>
          </a:prstGeom>
        </p:spPr>
      </p:pic>
      <p:pic>
        <p:nvPicPr>
          <p:cNvPr id="18" name="Picture 17">
            <a:extLst>
              <a:ext uri="{FF2B5EF4-FFF2-40B4-BE49-F238E27FC236}">
                <a16:creationId xmlns:a16="http://schemas.microsoft.com/office/drawing/2014/main" id="{395D5A3C-908E-63DF-F4D2-430A1FF3CD2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5503" y="2457620"/>
            <a:ext cx="3813542" cy="736521"/>
          </a:xfrm>
          <a:prstGeom prst="rect">
            <a:avLst/>
          </a:prstGeom>
        </p:spPr>
      </p:pic>
      <p:pic>
        <p:nvPicPr>
          <p:cNvPr id="19" name="Picture 18">
            <a:extLst>
              <a:ext uri="{FF2B5EF4-FFF2-40B4-BE49-F238E27FC236}">
                <a16:creationId xmlns:a16="http://schemas.microsoft.com/office/drawing/2014/main" id="{E3A6D3FD-E48D-D46E-D053-F8964747730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96817" y="4408140"/>
            <a:ext cx="2049581" cy="1727175"/>
          </a:xfrm>
          <a:prstGeom prst="rect">
            <a:avLst/>
          </a:prstGeom>
        </p:spPr>
      </p:pic>
      <p:sp>
        <p:nvSpPr>
          <p:cNvPr id="20" name="TextBox 19">
            <a:extLst>
              <a:ext uri="{FF2B5EF4-FFF2-40B4-BE49-F238E27FC236}">
                <a16:creationId xmlns:a16="http://schemas.microsoft.com/office/drawing/2014/main" id="{F9FD0094-E4B7-623A-4C52-0DF8D8E9E1D7}"/>
              </a:ext>
            </a:extLst>
          </p:cNvPr>
          <p:cNvSpPr txBox="1"/>
          <p:nvPr/>
        </p:nvSpPr>
        <p:spPr>
          <a:xfrm>
            <a:off x="3069843" y="3374185"/>
            <a:ext cx="916992"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NASA P-3</a:t>
            </a:r>
          </a:p>
        </p:txBody>
      </p:sp>
      <p:sp>
        <p:nvSpPr>
          <p:cNvPr id="21" name="TextBox 20">
            <a:extLst>
              <a:ext uri="{FF2B5EF4-FFF2-40B4-BE49-F238E27FC236}">
                <a16:creationId xmlns:a16="http://schemas.microsoft.com/office/drawing/2014/main" id="{EDD84EB8-7F03-4B0C-7EA8-9D1C8D0E287E}"/>
              </a:ext>
            </a:extLst>
          </p:cNvPr>
          <p:cNvSpPr txBox="1"/>
          <p:nvPr/>
        </p:nvSpPr>
        <p:spPr>
          <a:xfrm>
            <a:off x="6958741" y="2943803"/>
            <a:ext cx="916992"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NSF C 130</a:t>
            </a:r>
          </a:p>
        </p:txBody>
      </p:sp>
      <p:sp>
        <p:nvSpPr>
          <p:cNvPr id="22" name="TextBox 21">
            <a:extLst>
              <a:ext uri="{FF2B5EF4-FFF2-40B4-BE49-F238E27FC236}">
                <a16:creationId xmlns:a16="http://schemas.microsoft.com/office/drawing/2014/main" id="{33863DF4-1167-E9CB-F588-8546F3F1E8F7}"/>
              </a:ext>
            </a:extLst>
          </p:cNvPr>
          <p:cNvSpPr txBox="1"/>
          <p:nvPr/>
        </p:nvSpPr>
        <p:spPr>
          <a:xfrm>
            <a:off x="10547583" y="3140120"/>
            <a:ext cx="1446678"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NOAA Twin Otter</a:t>
            </a:r>
          </a:p>
        </p:txBody>
      </p:sp>
      <p:sp>
        <p:nvSpPr>
          <p:cNvPr id="23" name="Rectangle 22">
            <a:extLst>
              <a:ext uri="{FF2B5EF4-FFF2-40B4-BE49-F238E27FC236}">
                <a16:creationId xmlns:a16="http://schemas.microsoft.com/office/drawing/2014/main" id="{08E35792-3DF6-2736-79C6-15A8F3B4FE2D}"/>
              </a:ext>
            </a:extLst>
          </p:cNvPr>
          <p:cNvSpPr/>
          <p:nvPr/>
        </p:nvSpPr>
        <p:spPr>
          <a:xfrm flipH="1">
            <a:off x="10311461" y="5296164"/>
            <a:ext cx="74310" cy="115048"/>
          </a:xfrm>
          <a:prstGeom prst="rect">
            <a:avLst/>
          </a:prstGeom>
          <a:noFill/>
          <a:ln w="28575">
            <a:solidFill>
              <a:srgbClr val="76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45FEE400-DD5A-620D-C05E-83A75ACFF5F9}"/>
              </a:ext>
            </a:extLst>
          </p:cNvPr>
          <p:cNvCxnSpPr>
            <a:cxnSpLocks/>
          </p:cNvCxnSpPr>
          <p:nvPr/>
        </p:nvCxnSpPr>
        <p:spPr>
          <a:xfrm flipH="1" flipV="1">
            <a:off x="9645204" y="3824786"/>
            <a:ext cx="658472" cy="15051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275FE6-F803-DDD3-7D08-B682B059774E}"/>
              </a:ext>
            </a:extLst>
          </p:cNvPr>
          <p:cNvCxnSpPr>
            <a:cxnSpLocks/>
          </p:cNvCxnSpPr>
          <p:nvPr/>
        </p:nvCxnSpPr>
        <p:spPr>
          <a:xfrm flipH="1">
            <a:off x="9645204" y="5392032"/>
            <a:ext cx="686246" cy="120561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466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5F81EA-433C-F7D2-044B-B680E456026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197808B-E851-04FA-BC91-B339BB5E9748}"/>
              </a:ext>
            </a:extLst>
          </p:cNvPr>
          <p:cNvSpPr/>
          <p:nvPr/>
        </p:nvSpPr>
        <p:spPr>
          <a:xfrm>
            <a:off x="0" y="0"/>
            <a:ext cx="12192000" cy="72796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Winter 2028 Airborne Deployment out of Las Vegas</a:t>
            </a:r>
          </a:p>
        </p:txBody>
      </p:sp>
      <p:sp>
        <p:nvSpPr>
          <p:cNvPr id="27" name="TextBox 26">
            <a:extLst>
              <a:ext uri="{FF2B5EF4-FFF2-40B4-BE49-F238E27FC236}">
                <a16:creationId xmlns:a16="http://schemas.microsoft.com/office/drawing/2014/main" id="{23F6E024-1D24-777D-7CC4-B426EFC4AB01}"/>
              </a:ext>
            </a:extLst>
          </p:cNvPr>
          <p:cNvSpPr txBox="1"/>
          <p:nvPr/>
        </p:nvSpPr>
        <p:spPr>
          <a:xfrm>
            <a:off x="161340" y="1236452"/>
            <a:ext cx="5082299" cy="3939540"/>
          </a:xfrm>
          <a:prstGeom prst="rect">
            <a:avLst/>
          </a:prstGeom>
          <a:noFill/>
        </p:spPr>
        <p:txBody>
          <a:bodyPr wrap="square" rtlCol="0">
            <a:spAutoFit/>
          </a:bodyPr>
          <a:lstStyle/>
          <a:p>
            <a:pPr marL="463550" indent="-454025" algn="l">
              <a:spcAft>
                <a:spcPts val="1800"/>
              </a:spcAft>
            </a:pPr>
            <a:r>
              <a:rPr lang="en-US" sz="2000" dirty="0">
                <a:latin typeface="Arial" panose="020B0604020202020204" pitchFamily="34" charset="0"/>
                <a:cs typeface="Arial" panose="020B0604020202020204" pitchFamily="34" charset="0"/>
              </a:rPr>
              <a:t>P-3 Based in Las Vegas, NV in range of the San Joaquin Valley, Los Angeles Basin, Phoenix Basin (&lt;1 hour transits) and Salt Lake Basin (1.2 hour transit)</a:t>
            </a:r>
          </a:p>
          <a:p>
            <a:pPr marL="463550" indent="-454025" algn="l">
              <a:spcAft>
                <a:spcPts val="1800"/>
              </a:spcAft>
            </a:pPr>
            <a:r>
              <a:rPr lang="en-US" sz="2000" dirty="0">
                <a:latin typeface="Arial" panose="020B0604020202020204" pitchFamily="34" charset="0"/>
                <a:cs typeface="Arial" panose="020B0604020202020204" pitchFamily="34" charset="0"/>
              </a:rPr>
              <a:t>Climatology of southwest U.S. makes combined wintertime in-situ / remote sensing field campaign feasible</a:t>
            </a:r>
          </a:p>
          <a:p>
            <a:pPr marL="463550" indent="-454025" algn="l">
              <a:spcAft>
                <a:spcPts val="1800"/>
              </a:spcAft>
            </a:pPr>
            <a:r>
              <a:rPr lang="en-US" sz="2000" dirty="0">
                <a:latin typeface="Arial" panose="020B0604020202020204" pitchFamily="34" charset="0"/>
                <a:cs typeface="Arial" panose="020B0604020202020204" pitchFamily="34" charset="0"/>
              </a:rPr>
              <a:t>Statements of interest / support from stakeholders in all four of the southwestern states (CA, NV, AZ, UT) in support of a winter field study</a:t>
            </a:r>
          </a:p>
        </p:txBody>
      </p:sp>
      <p:pic>
        <p:nvPicPr>
          <p:cNvPr id="4" name="Picture 3">
            <a:extLst>
              <a:ext uri="{FF2B5EF4-FFF2-40B4-BE49-F238E27FC236}">
                <a16:creationId xmlns:a16="http://schemas.microsoft.com/office/drawing/2014/main" id="{67610922-2BC4-BEB7-406F-90E1608AFB4B}"/>
              </a:ext>
            </a:extLst>
          </p:cNvPr>
          <p:cNvPicPr>
            <a:picLocks noChangeAspect="1"/>
          </p:cNvPicPr>
          <p:nvPr/>
        </p:nvPicPr>
        <p:blipFill>
          <a:blip r:embed="rId2"/>
          <a:srcRect l="7068" t="2031" r="13078" b="2167"/>
          <a:stretch>
            <a:fillRect/>
          </a:stretch>
        </p:blipFill>
        <p:spPr>
          <a:xfrm>
            <a:off x="5445938" y="768742"/>
            <a:ext cx="6501536" cy="5996199"/>
          </a:xfrm>
          <a:prstGeom prst="rect">
            <a:avLst/>
          </a:prstGeom>
        </p:spPr>
      </p:pic>
      <p:pic>
        <p:nvPicPr>
          <p:cNvPr id="5" name="Picture 4">
            <a:extLst>
              <a:ext uri="{FF2B5EF4-FFF2-40B4-BE49-F238E27FC236}">
                <a16:creationId xmlns:a16="http://schemas.microsoft.com/office/drawing/2014/main" id="{C2100BBC-5AA8-88C5-FB36-4BD936924E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87882" y="2395243"/>
            <a:ext cx="1844251" cy="704006"/>
          </a:xfrm>
          <a:prstGeom prst="rect">
            <a:avLst/>
          </a:prstGeom>
          <a:ln>
            <a:solidFill>
              <a:schemeClr val="bg1"/>
            </a:solidFill>
          </a:ln>
        </p:spPr>
      </p:pic>
      <p:cxnSp>
        <p:nvCxnSpPr>
          <p:cNvPr id="8" name="Straight Connector 7">
            <a:extLst>
              <a:ext uri="{FF2B5EF4-FFF2-40B4-BE49-F238E27FC236}">
                <a16:creationId xmlns:a16="http://schemas.microsoft.com/office/drawing/2014/main" id="{2767DE70-3B2D-9F3D-0C27-DE010F594748}"/>
              </a:ext>
            </a:extLst>
          </p:cNvPr>
          <p:cNvCxnSpPr>
            <a:cxnSpLocks/>
            <a:stCxn id="5" idx="2"/>
          </p:cNvCxnSpPr>
          <p:nvPr/>
        </p:nvCxnSpPr>
        <p:spPr>
          <a:xfrm>
            <a:off x="8310008" y="3099249"/>
            <a:ext cx="728796" cy="1035781"/>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5B1230D-8B5A-738C-E7E1-5E86B9212277}"/>
              </a:ext>
            </a:extLst>
          </p:cNvPr>
          <p:cNvSpPr txBox="1"/>
          <p:nvPr/>
        </p:nvSpPr>
        <p:spPr>
          <a:xfrm>
            <a:off x="509797" y="5632057"/>
            <a:ext cx="4288779" cy="707886"/>
          </a:xfrm>
          <a:prstGeom prst="rect">
            <a:avLst/>
          </a:prstGeom>
          <a:noFill/>
          <a:ln w="19050">
            <a:solidFill>
              <a:srgbClr val="0070C0"/>
            </a:solidFill>
          </a:ln>
        </p:spPr>
        <p:txBody>
          <a:bodyPr wrap="square" rtlCol="0">
            <a:spAutoFit/>
          </a:bodyPr>
          <a:lstStyle/>
          <a:p>
            <a:pPr algn="ctr"/>
            <a:r>
              <a:rPr lang="en-US" sz="2000" dirty="0">
                <a:latin typeface="Arial" panose="020B0604020202020204" pitchFamily="34" charset="0"/>
                <a:cs typeface="Arial" panose="020B0604020202020204" pitchFamily="34" charset="0"/>
              </a:rPr>
              <a:t>Under-sampled region during winter pollution season</a:t>
            </a:r>
          </a:p>
        </p:txBody>
      </p:sp>
    </p:spTree>
    <p:extLst>
      <p:ext uri="{BB962C8B-B14F-4D97-AF65-F5344CB8AC3E}">
        <p14:creationId xmlns:p14="http://schemas.microsoft.com/office/powerpoint/2010/main" val="875617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8B605-BAC4-146A-8DBE-37A9ACA842D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7C0243-CCAA-AA68-1D4D-3382655F927F}"/>
              </a:ext>
            </a:extLst>
          </p:cNvPr>
          <p:cNvSpPr/>
          <p:nvPr/>
        </p:nvSpPr>
        <p:spPr>
          <a:xfrm>
            <a:off x="0" y="0"/>
            <a:ext cx="12192000" cy="72796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Winter Air Quality Science Topics (Partial List)</a:t>
            </a:r>
          </a:p>
        </p:txBody>
      </p:sp>
      <p:sp>
        <p:nvSpPr>
          <p:cNvPr id="4" name="TextBox 3">
            <a:extLst>
              <a:ext uri="{FF2B5EF4-FFF2-40B4-BE49-F238E27FC236}">
                <a16:creationId xmlns:a16="http://schemas.microsoft.com/office/drawing/2014/main" id="{60B19AA7-5EBE-B212-866F-5051B30396F2}"/>
              </a:ext>
            </a:extLst>
          </p:cNvPr>
          <p:cNvSpPr txBox="1"/>
          <p:nvPr/>
        </p:nvSpPr>
        <p:spPr>
          <a:xfrm>
            <a:off x="141515" y="841122"/>
            <a:ext cx="7151914" cy="5170646"/>
          </a:xfrm>
          <a:prstGeom prst="rect">
            <a:avLst/>
          </a:prstGeom>
          <a:noFill/>
        </p:spPr>
        <p:txBody>
          <a:bodyPr wrap="square" rtlCol="0">
            <a:spAutoFit/>
          </a:bodyPr>
          <a:lstStyle/>
          <a:p>
            <a:pPr marL="342900" indent="-342900" algn="l">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Basin &amp; cold pool boundary layer dynamics, and interaction with emissions and chemistry</a:t>
            </a:r>
          </a:p>
          <a:p>
            <a:pPr marL="342900" indent="-342900" algn="l">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Air pollutant and greenhouse gas emissions and seasonality</a:t>
            </a:r>
          </a:p>
          <a:p>
            <a:pPr marL="342900" indent="-342900" algn="l">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Agricultural, urban and industrial emissions and their interactions</a:t>
            </a:r>
          </a:p>
          <a:p>
            <a:pPr marL="342900" indent="-342900" algn="l">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Chemical cycles governing air quality that are unique to the winter season</a:t>
            </a:r>
          </a:p>
          <a:p>
            <a:pPr marL="342900" indent="-342900" algn="l">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Aerosol thermodynamics, semi-volatile species, limiting reagents</a:t>
            </a:r>
          </a:p>
          <a:p>
            <a:pPr marL="342900" indent="-342900" algn="l">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NO</a:t>
            </a:r>
            <a:r>
              <a:rPr lang="en-US" sz="2000" baseline="-25000" dirty="0">
                <a:latin typeface="Arial" panose="020B0604020202020204" pitchFamily="34" charset="0"/>
                <a:cs typeface="Arial" panose="020B0604020202020204" pitchFamily="34" charset="0"/>
              </a:rPr>
              <a:t>x</a:t>
            </a:r>
            <a:r>
              <a:rPr lang="en-US" sz="2000" dirty="0">
                <a:latin typeface="Arial" panose="020B0604020202020204" pitchFamily="34" charset="0"/>
                <a:cs typeface="Arial" panose="020B0604020202020204" pitchFamily="34" charset="0"/>
              </a:rPr>
              <a:t> lifetime, oxidation mechanisms and transport</a:t>
            </a:r>
          </a:p>
          <a:p>
            <a:pPr marL="342900" indent="-342900" algn="l">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High SZA remote sensing retrievals and diel cycles</a:t>
            </a:r>
          </a:p>
        </p:txBody>
      </p:sp>
      <p:pic>
        <p:nvPicPr>
          <p:cNvPr id="6" name="Picture 5">
            <a:extLst>
              <a:ext uri="{FF2B5EF4-FFF2-40B4-BE49-F238E27FC236}">
                <a16:creationId xmlns:a16="http://schemas.microsoft.com/office/drawing/2014/main" id="{B1F56D38-C5FC-21BB-ABAF-50752C961E26}"/>
              </a:ext>
            </a:extLst>
          </p:cNvPr>
          <p:cNvPicPr>
            <a:picLocks noChangeAspect="1"/>
          </p:cNvPicPr>
          <p:nvPr/>
        </p:nvPicPr>
        <p:blipFill>
          <a:blip r:embed="rId2"/>
          <a:stretch>
            <a:fillRect/>
          </a:stretch>
        </p:blipFill>
        <p:spPr>
          <a:xfrm>
            <a:off x="7414227" y="786832"/>
            <a:ext cx="2145513" cy="1103572"/>
          </a:xfrm>
          <a:prstGeom prst="rect">
            <a:avLst/>
          </a:prstGeom>
        </p:spPr>
      </p:pic>
      <p:pic>
        <p:nvPicPr>
          <p:cNvPr id="10" name="Picture 9">
            <a:extLst>
              <a:ext uri="{FF2B5EF4-FFF2-40B4-BE49-F238E27FC236}">
                <a16:creationId xmlns:a16="http://schemas.microsoft.com/office/drawing/2014/main" id="{14BD2D97-8EDD-713D-2AB0-248E4447079D}"/>
              </a:ext>
            </a:extLst>
          </p:cNvPr>
          <p:cNvPicPr>
            <a:picLocks noChangeAspect="1"/>
          </p:cNvPicPr>
          <p:nvPr/>
        </p:nvPicPr>
        <p:blipFill>
          <a:blip r:embed="rId3"/>
          <a:stretch>
            <a:fillRect/>
          </a:stretch>
        </p:blipFill>
        <p:spPr>
          <a:xfrm>
            <a:off x="9784261" y="1159728"/>
            <a:ext cx="2407739" cy="1322216"/>
          </a:xfrm>
          <a:prstGeom prst="rect">
            <a:avLst/>
          </a:prstGeom>
        </p:spPr>
      </p:pic>
      <p:pic>
        <p:nvPicPr>
          <p:cNvPr id="13" name="Picture 12">
            <a:extLst>
              <a:ext uri="{FF2B5EF4-FFF2-40B4-BE49-F238E27FC236}">
                <a16:creationId xmlns:a16="http://schemas.microsoft.com/office/drawing/2014/main" id="{50B16F40-457A-2958-D36B-0290C3961633}"/>
              </a:ext>
            </a:extLst>
          </p:cNvPr>
          <p:cNvPicPr>
            <a:picLocks noChangeAspect="1"/>
          </p:cNvPicPr>
          <p:nvPr/>
        </p:nvPicPr>
        <p:blipFill>
          <a:blip r:embed="rId4"/>
          <a:stretch>
            <a:fillRect/>
          </a:stretch>
        </p:blipFill>
        <p:spPr>
          <a:xfrm>
            <a:off x="10018206" y="2744593"/>
            <a:ext cx="1939848" cy="1653976"/>
          </a:xfrm>
          <a:prstGeom prst="rect">
            <a:avLst/>
          </a:prstGeom>
        </p:spPr>
      </p:pic>
      <p:pic>
        <p:nvPicPr>
          <p:cNvPr id="15" name="Picture 14">
            <a:extLst>
              <a:ext uri="{FF2B5EF4-FFF2-40B4-BE49-F238E27FC236}">
                <a16:creationId xmlns:a16="http://schemas.microsoft.com/office/drawing/2014/main" id="{9AFB7D7B-ACD4-8479-AA97-3A7F51BEA6DD}"/>
              </a:ext>
            </a:extLst>
          </p:cNvPr>
          <p:cNvPicPr>
            <a:picLocks noChangeAspect="1"/>
          </p:cNvPicPr>
          <p:nvPr/>
        </p:nvPicPr>
        <p:blipFill>
          <a:blip r:embed="rId5"/>
          <a:stretch>
            <a:fillRect/>
          </a:stretch>
        </p:blipFill>
        <p:spPr>
          <a:xfrm>
            <a:off x="7158877" y="3627399"/>
            <a:ext cx="2656212" cy="1379499"/>
          </a:xfrm>
          <a:prstGeom prst="rect">
            <a:avLst/>
          </a:prstGeom>
        </p:spPr>
      </p:pic>
      <p:pic>
        <p:nvPicPr>
          <p:cNvPr id="17" name="Picture 16">
            <a:extLst>
              <a:ext uri="{FF2B5EF4-FFF2-40B4-BE49-F238E27FC236}">
                <a16:creationId xmlns:a16="http://schemas.microsoft.com/office/drawing/2014/main" id="{396BC930-0658-5E42-F474-AB38A69A58E7}"/>
              </a:ext>
            </a:extLst>
          </p:cNvPr>
          <p:cNvPicPr>
            <a:picLocks noChangeAspect="1"/>
          </p:cNvPicPr>
          <p:nvPr/>
        </p:nvPicPr>
        <p:blipFill>
          <a:blip r:embed="rId6"/>
          <a:stretch>
            <a:fillRect/>
          </a:stretch>
        </p:blipFill>
        <p:spPr>
          <a:xfrm>
            <a:off x="7390619" y="2425148"/>
            <a:ext cx="2192729" cy="764632"/>
          </a:xfrm>
          <a:prstGeom prst="rect">
            <a:avLst/>
          </a:prstGeom>
        </p:spPr>
      </p:pic>
      <p:pic>
        <p:nvPicPr>
          <p:cNvPr id="19" name="Picture 18">
            <a:extLst>
              <a:ext uri="{FF2B5EF4-FFF2-40B4-BE49-F238E27FC236}">
                <a16:creationId xmlns:a16="http://schemas.microsoft.com/office/drawing/2014/main" id="{06937D9C-C14B-69EE-3F87-67884C808183}"/>
              </a:ext>
            </a:extLst>
          </p:cNvPr>
          <p:cNvPicPr>
            <a:picLocks noChangeAspect="1"/>
          </p:cNvPicPr>
          <p:nvPr/>
        </p:nvPicPr>
        <p:blipFill>
          <a:blip r:embed="rId7"/>
          <a:stretch>
            <a:fillRect/>
          </a:stretch>
        </p:blipFill>
        <p:spPr>
          <a:xfrm>
            <a:off x="10083875" y="4662758"/>
            <a:ext cx="1808511" cy="1399908"/>
          </a:xfrm>
          <a:prstGeom prst="rect">
            <a:avLst/>
          </a:prstGeom>
        </p:spPr>
      </p:pic>
      <p:sp>
        <p:nvSpPr>
          <p:cNvPr id="20" name="TextBox 19">
            <a:extLst>
              <a:ext uri="{FF2B5EF4-FFF2-40B4-BE49-F238E27FC236}">
                <a16:creationId xmlns:a16="http://schemas.microsoft.com/office/drawing/2014/main" id="{8B6081C2-1B3B-B605-B178-CB36C62E2786}"/>
              </a:ext>
            </a:extLst>
          </p:cNvPr>
          <p:cNvSpPr txBox="1"/>
          <p:nvPr/>
        </p:nvSpPr>
        <p:spPr>
          <a:xfrm>
            <a:off x="7831419" y="1906858"/>
            <a:ext cx="1311128" cy="276999"/>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Hallar, BAMS 21</a:t>
            </a:r>
          </a:p>
        </p:txBody>
      </p:sp>
      <p:sp>
        <p:nvSpPr>
          <p:cNvPr id="21" name="TextBox 20">
            <a:extLst>
              <a:ext uri="{FF2B5EF4-FFF2-40B4-BE49-F238E27FC236}">
                <a16:creationId xmlns:a16="http://schemas.microsoft.com/office/drawing/2014/main" id="{2CF3000C-53A5-CBC8-3091-62492888DAFC}"/>
              </a:ext>
            </a:extLst>
          </p:cNvPr>
          <p:cNvSpPr txBox="1"/>
          <p:nvPr/>
        </p:nvSpPr>
        <p:spPr>
          <a:xfrm>
            <a:off x="10268221" y="966439"/>
            <a:ext cx="1439818" cy="276999"/>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Zeng, Nat Com 24</a:t>
            </a:r>
          </a:p>
        </p:txBody>
      </p:sp>
      <p:sp>
        <p:nvSpPr>
          <p:cNvPr id="22" name="TextBox 21">
            <a:extLst>
              <a:ext uri="{FF2B5EF4-FFF2-40B4-BE49-F238E27FC236}">
                <a16:creationId xmlns:a16="http://schemas.microsoft.com/office/drawing/2014/main" id="{A81121B3-2559-71F0-D0F9-5F7F7A903B7C}"/>
              </a:ext>
            </a:extLst>
          </p:cNvPr>
          <p:cNvSpPr txBox="1"/>
          <p:nvPr/>
        </p:nvSpPr>
        <p:spPr>
          <a:xfrm>
            <a:off x="7822378" y="3193498"/>
            <a:ext cx="1329210" cy="276999"/>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Pan, Nat Geo 24</a:t>
            </a:r>
          </a:p>
        </p:txBody>
      </p:sp>
      <p:sp>
        <p:nvSpPr>
          <p:cNvPr id="23" name="TextBox 22">
            <a:extLst>
              <a:ext uri="{FF2B5EF4-FFF2-40B4-BE49-F238E27FC236}">
                <a16:creationId xmlns:a16="http://schemas.microsoft.com/office/drawing/2014/main" id="{833C8B90-FE70-FA50-1BBB-E2A454C47DCB}"/>
              </a:ext>
            </a:extLst>
          </p:cNvPr>
          <p:cNvSpPr txBox="1"/>
          <p:nvPr/>
        </p:nvSpPr>
        <p:spPr>
          <a:xfrm>
            <a:off x="10293292" y="2564781"/>
            <a:ext cx="1389676" cy="276999"/>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Womack, GRL 19</a:t>
            </a:r>
          </a:p>
        </p:txBody>
      </p:sp>
      <p:sp>
        <p:nvSpPr>
          <p:cNvPr id="24" name="TextBox 23">
            <a:extLst>
              <a:ext uri="{FF2B5EF4-FFF2-40B4-BE49-F238E27FC236}">
                <a16:creationId xmlns:a16="http://schemas.microsoft.com/office/drawing/2014/main" id="{3C802BAE-05CD-3793-4873-3A65647FC6CB}"/>
              </a:ext>
            </a:extLst>
          </p:cNvPr>
          <p:cNvSpPr txBox="1"/>
          <p:nvPr/>
        </p:nvSpPr>
        <p:spPr>
          <a:xfrm>
            <a:off x="7794325" y="5003181"/>
            <a:ext cx="1385316" cy="276999"/>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Franchin, ACP 18</a:t>
            </a:r>
          </a:p>
        </p:txBody>
      </p:sp>
      <p:sp>
        <p:nvSpPr>
          <p:cNvPr id="25" name="TextBox 24">
            <a:extLst>
              <a:ext uri="{FF2B5EF4-FFF2-40B4-BE49-F238E27FC236}">
                <a16:creationId xmlns:a16="http://schemas.microsoft.com/office/drawing/2014/main" id="{E422CE5C-5C95-C48A-1F63-CEAAD8EF214B}"/>
              </a:ext>
            </a:extLst>
          </p:cNvPr>
          <p:cNvSpPr txBox="1"/>
          <p:nvPr/>
        </p:nvSpPr>
        <p:spPr>
          <a:xfrm>
            <a:off x="10338048" y="4430752"/>
            <a:ext cx="1300164" cy="276999"/>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Kenagy, JGR 18</a:t>
            </a:r>
          </a:p>
        </p:txBody>
      </p:sp>
      <p:sp>
        <p:nvSpPr>
          <p:cNvPr id="27" name="TextBox 26">
            <a:extLst>
              <a:ext uri="{FF2B5EF4-FFF2-40B4-BE49-F238E27FC236}">
                <a16:creationId xmlns:a16="http://schemas.microsoft.com/office/drawing/2014/main" id="{B0EA3CF6-0019-1B8A-8AC0-EFC7D88C5FC3}"/>
              </a:ext>
            </a:extLst>
          </p:cNvPr>
          <p:cNvSpPr txBox="1"/>
          <p:nvPr/>
        </p:nvSpPr>
        <p:spPr>
          <a:xfrm>
            <a:off x="1632857" y="6281058"/>
            <a:ext cx="8775159" cy="400110"/>
          </a:xfrm>
          <a:prstGeom prst="rect">
            <a:avLst/>
          </a:prstGeom>
          <a:noFill/>
          <a:ln w="19050">
            <a:solidFill>
              <a:srgbClr val="0070C0"/>
            </a:solidFill>
          </a:ln>
        </p:spPr>
        <p:txBody>
          <a:bodyPr wrap="none" rtlCol="0">
            <a:spAutoFit/>
          </a:bodyPr>
          <a:lstStyle/>
          <a:p>
            <a:pPr algn="l"/>
            <a:r>
              <a:rPr lang="en-US" sz="2000" dirty="0">
                <a:latin typeface="Arial" panose="020B0604020202020204" pitchFamily="34" charset="0"/>
                <a:cs typeface="Arial" panose="020B0604020202020204" pitchFamily="34" charset="0"/>
              </a:rPr>
              <a:t>Lack of seasonal airborne observations limits understanding of these issues</a:t>
            </a:r>
          </a:p>
        </p:txBody>
      </p:sp>
    </p:spTree>
    <p:extLst>
      <p:ext uri="{BB962C8B-B14F-4D97-AF65-F5344CB8AC3E}">
        <p14:creationId xmlns:p14="http://schemas.microsoft.com/office/powerpoint/2010/main" val="30944169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0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3778</TotalTime>
  <Words>631</Words>
  <Application>Microsoft Macintosh PowerPoint</Application>
  <PresentationFormat>Widescreen</PresentationFormat>
  <Paragraphs>83</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Brown</dc:creator>
  <cp:lastModifiedBy>Steve Brown</cp:lastModifiedBy>
  <cp:revision>54</cp:revision>
  <dcterms:created xsi:type="dcterms:W3CDTF">2025-08-14T18:41:16Z</dcterms:created>
  <dcterms:modified xsi:type="dcterms:W3CDTF">2025-08-20T21:10:03Z</dcterms:modified>
</cp:coreProperties>
</file>