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92" r:id="rId3"/>
    <p:sldId id="260" r:id="rId4"/>
    <p:sldId id="283" r:id="rId5"/>
    <p:sldId id="290" r:id="rId6"/>
    <p:sldId id="282" r:id="rId7"/>
    <p:sldId id="284" r:id="rId8"/>
    <p:sldId id="285" r:id="rId9"/>
    <p:sldId id="286" r:id="rId10"/>
    <p:sldId id="287" r:id="rId11"/>
    <p:sldId id="295" r:id="rId12"/>
    <p:sldId id="289" r:id="rId13"/>
    <p:sldId id="291" r:id="rId14"/>
    <p:sldId id="299" r:id="rId15"/>
    <p:sldId id="288" r:id="rId16"/>
    <p:sldId id="294" r:id="rId17"/>
    <p:sldId id="296" r:id="rId18"/>
    <p:sldId id="297" r:id="rId19"/>
    <p:sldId id="298" r:id="rId20"/>
    <p:sldId id="25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BA878F9-7F04-C04E-B470-3184A3AC041D}">
          <p14:sldIdLst>
            <p14:sldId id="256"/>
            <p14:sldId id="292"/>
            <p14:sldId id="260"/>
            <p14:sldId id="283"/>
            <p14:sldId id="290"/>
            <p14:sldId id="282"/>
            <p14:sldId id="284"/>
            <p14:sldId id="285"/>
            <p14:sldId id="286"/>
            <p14:sldId id="287"/>
            <p14:sldId id="295"/>
            <p14:sldId id="289"/>
            <p14:sldId id="291"/>
            <p14:sldId id="299"/>
            <p14:sldId id="288"/>
          </p14:sldIdLst>
        </p14:section>
        <p14:section name="Extra" id="{01B00447-0410-C549-A2AC-9409D9DBCFFA}">
          <p14:sldIdLst>
            <p14:sldId id="294"/>
            <p14:sldId id="296"/>
            <p14:sldId id="297"/>
            <p14:sldId id="298"/>
            <p14:sldId id="2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C08D29-C73B-7848-B044-EF2AAD0E62B2}" v="17" dt="2025-08-20T14:29:43.1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28"/>
    <p:restoredTop sz="86159"/>
  </p:normalViewPr>
  <p:slideViewPr>
    <p:cSldViewPr snapToGrid="0">
      <p:cViewPr varScale="1">
        <p:scale>
          <a:sx n="123" d="100"/>
          <a:sy n="123" d="100"/>
        </p:scale>
        <p:origin x="2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01CC96-03F2-1443-9764-F4CD77AB1847}" type="datetimeFigureOut">
              <a:rPr lang="en-US" smtClean="0"/>
              <a:t>8/15/25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01D85A-364B-EC47-BE17-A13D98BB8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903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At least 10 ozone exceedances, at least 30 PM exceedances of the annual standard of 12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1D85A-364B-EC47-BE17-A13D98BB812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02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 out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1D85A-364B-EC47-BE17-A13D98BB81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54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TEMPO is biased low against Pandora at the highest NO2 and HCHO columns. </a:t>
            </a:r>
          </a:p>
          <a:p>
            <a:pPr lvl="1"/>
            <a:r>
              <a:rPr lang="en-US" dirty="0"/>
              <a:t>Mexico City should be an excellent location to explore high column NO</a:t>
            </a:r>
            <a:r>
              <a:rPr lang="en-US" baseline="-25000" dirty="0"/>
              <a:t>2</a:t>
            </a:r>
            <a:r>
              <a:rPr lang="en-US" dirty="0"/>
              <a:t>.</a:t>
            </a:r>
          </a:p>
          <a:p>
            <a:pPr lvl="1"/>
            <a:endParaRPr lang="en-US" dirty="0"/>
          </a:p>
          <a:p>
            <a:r>
              <a:rPr lang="en-US" dirty="0"/>
              <a:t>High column NO2 and HCHO: </a:t>
            </a:r>
            <a:r>
              <a:rPr lang="en-US" b="1" dirty="0"/>
              <a:t>Atlanta, Baton Rouge</a:t>
            </a:r>
            <a:r>
              <a:rPr lang="en-US" dirty="0"/>
              <a:t>, </a:t>
            </a:r>
            <a:r>
              <a:rPr lang="en-US" b="1" dirty="0"/>
              <a:t>Dallas, Fresno, Houston</a:t>
            </a:r>
            <a:r>
              <a:rPr lang="en-US" dirty="0"/>
              <a:t>, Los Angeles, Louisville, New York, Philadelphia, Washington.</a:t>
            </a:r>
          </a:p>
          <a:p>
            <a:r>
              <a:rPr lang="en-US" dirty="0"/>
              <a:t>AQ model vs </a:t>
            </a:r>
            <a:r>
              <a:rPr lang="en-US" dirty="0" err="1"/>
              <a:t>obs</a:t>
            </a:r>
            <a:r>
              <a:rPr lang="en-US" dirty="0"/>
              <a:t> issues: </a:t>
            </a:r>
            <a:r>
              <a:rPr lang="en-US" b="1" dirty="0"/>
              <a:t>Fresno, </a:t>
            </a:r>
            <a:r>
              <a:rPr lang="en-US" dirty="0"/>
              <a:t>Bakersfield, Palm Springs, Phoenix, El Paso, </a:t>
            </a:r>
            <a:r>
              <a:rPr lang="en-US" b="1" dirty="0"/>
              <a:t>Dallas, Houston, Baton Rouge, Atlanta</a:t>
            </a:r>
          </a:p>
          <a:p>
            <a:endParaRPr lang="en-US" dirty="0"/>
          </a:p>
          <a:p>
            <a:pPr lvl="1"/>
            <a:r>
              <a:rPr lang="en-US" dirty="0"/>
              <a:t>Pandoras in Atlanta (n=3), Dallas (n=1 at Arlington, Texas)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1D85A-364B-EC47-BE17-A13D98BB81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2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1D85A-364B-EC47-BE17-A13D98BB81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07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1D85A-364B-EC47-BE17-A13D98BB81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74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Atlanta is NOx-limited. </a:t>
            </a:r>
            <a:r>
              <a:rPr lang="en-US" dirty="0" err="1"/>
              <a:t>Xiaomeng</a:t>
            </a:r>
            <a:r>
              <a:rPr lang="en-US" dirty="0"/>
              <a:t> Jin - </a:t>
            </a:r>
            <a:r>
              <a:rPr lang="en-US" dirty="0" err="1"/>
              <a:t>EnvironSciTechnol</a:t>
            </a:r>
            <a:r>
              <a:rPr lang="en-US" dirty="0"/>
              <a:t>. 2020 June 02; 54(11): 6518–6529. doi:10.1021/acs.est.9b07785. </a:t>
            </a:r>
          </a:p>
          <a:p>
            <a:r>
              <a:rPr lang="en-US" dirty="0"/>
              <a:t>Decrease in Fresno (-4ppb), Bakersfield (-5 ppb), Palm Springs (-2 ppb), Phoenix (-5 ppb), El Paso (-5 ppb), Dallas (-5 ppb</a:t>
            </a:r>
            <a:r>
              <a:rPr lang="en-US"/>
              <a:t>), Houston (-4 ppb), Baton Rouge (-3 ppb), Atlanta (-5 ppb)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1D85A-364B-EC47-BE17-A13D98BB81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27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Southeast has seen the largest decline in ozone out of all the locations.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1D85A-364B-EC47-BE17-A13D98BB81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72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1D85A-364B-EC47-BE17-A13D98BB81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79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Highest HCHO is in the Southeast.  Highest NO</a:t>
            </a:r>
            <a:r>
              <a:rPr lang="en-US" baseline="-25000" dirty="0"/>
              <a:t>2</a:t>
            </a:r>
            <a:r>
              <a:rPr lang="en-US" dirty="0"/>
              <a:t> is in Mexico City and New York/New Jersey.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1D85A-364B-EC47-BE17-A13D98BB81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243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Big difference in HCHO vs. NO</a:t>
            </a:r>
            <a:r>
              <a:rPr lang="en-US" baseline="-25000" dirty="0"/>
              <a:t>2</a:t>
            </a:r>
            <a:r>
              <a:rPr lang="en-US" dirty="0"/>
              <a:t> rank: Detroit (#30 / #4), Tulsa (#4 / #28), Chicago (#26 / #3), Nashville (#5 /#27)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1D85A-364B-EC47-BE17-A13D98BB81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960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E39A6-D1B8-4E10-02AA-9046FD5CE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AAD5C9-C82F-EF71-77C0-6C8583DB15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730E2E-61C8-6A82-1169-4B5F58BBB1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Big difference in HCHO vs. NO</a:t>
            </a:r>
            <a:r>
              <a:rPr lang="en-US" baseline="-25000" dirty="0"/>
              <a:t>2</a:t>
            </a:r>
            <a:r>
              <a:rPr lang="en-US" dirty="0"/>
              <a:t> rank: Detroit (#30 / #4), Tulsa (#4 / #28), Chicago (#26 / #3), Nashville (#5 /#27)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E98BE5-490E-3338-E15B-283FFBA583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1D85A-364B-EC47-BE17-A13D98BB81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23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841B6-0F41-8F4D-5556-CFAFBFC251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688384-B9FF-BC46-98F1-9072E1C524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26F3C-B6C2-E24D-5000-3CF87136B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F2CC-B313-824D-B9A9-A6DA518FC22B}" type="datetimeFigureOut">
              <a:rPr lang="en-US" smtClean="0"/>
              <a:t>8/15/25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1A951-AA7D-1981-34AE-41FD4D32F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1DE94-B941-39D9-C5C7-304849058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E0876-C287-874F-B78B-6CA6154EE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15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A04E9-A728-0E7C-6866-4B0FBBC73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848DF4-1CC8-F876-BE25-2972EE48C9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FC7A9-020A-901C-2F32-B1D12B34F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F2CC-B313-824D-B9A9-A6DA518FC22B}" type="datetimeFigureOut">
              <a:rPr lang="en-US" smtClean="0"/>
              <a:t>8/15/25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D1455-F112-D09E-1676-369F74ED3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C7F0E-2842-C831-3DF9-255C014EE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E0876-C287-874F-B78B-6CA6154EE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54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670191-FA51-8537-60DA-F3201CBC10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0E3BE2-B734-011A-AAA6-E3F9CE6B51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0BF14-730F-8422-CC57-43F9B0862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F2CC-B313-824D-B9A9-A6DA518FC22B}" type="datetimeFigureOut">
              <a:rPr lang="en-US" smtClean="0"/>
              <a:t>8/15/25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B174E-BADC-DD65-A283-9847575A3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F5E5C-B167-7B32-0939-AC3C5F746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E0876-C287-874F-B78B-6CA6154EE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16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24830-DE06-2D74-2AFC-C9F990FF0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018D2-F6B2-BF5C-938E-C42F743EC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B0F30-C2CF-8034-4096-6A2C68B1F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F2CC-B313-824D-B9A9-A6DA518FC22B}" type="datetimeFigureOut">
              <a:rPr lang="en-US" smtClean="0"/>
              <a:t>8/15/25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12BAB-98D3-92EA-2382-111EB17C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A1D0D-B20E-6122-B2C6-4E6F92594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E0876-C287-874F-B78B-6CA6154EE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31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192EC-6AC2-A6DA-CAF7-0A273ABBC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1EA31D-36EA-4007-7C04-21B9C820D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7164B-E3F1-25E9-CF41-CB0D1CBC5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F2CC-B313-824D-B9A9-A6DA518FC22B}" type="datetimeFigureOut">
              <a:rPr lang="en-US" smtClean="0"/>
              <a:t>8/15/25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98024-D8BC-9104-6A09-1893E495F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6A619-BED8-E0A8-0A2C-F8416773D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E0876-C287-874F-B78B-6CA6154EE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4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AA0C1-526A-AFE3-F570-865328C65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76B29-254C-EEA4-2EF7-5A079E3B42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56D1BC-BAAB-A4E9-91FB-E23525EA3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94B4C9-2A1C-DE55-3604-62CC01B41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F2CC-B313-824D-B9A9-A6DA518FC22B}" type="datetimeFigureOut">
              <a:rPr lang="en-US" smtClean="0"/>
              <a:t>8/15/25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A606DD-15D8-74D2-A5E6-9C45C8E16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D03350-1724-583B-DC61-113ADA0E2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E0876-C287-874F-B78B-6CA6154EE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711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87F91-7494-D254-3B8A-75EF17219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271F4-9FDA-C635-77DF-11A7D3C31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DDFD4C-276F-C44C-E7DE-8FE89F2F3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E934F4-7821-2BC5-72D5-034AD057DB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5A0A76-247F-B7F3-E72A-7924173422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0905FD-3C29-8C81-D176-725B5F9D3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F2CC-B313-824D-B9A9-A6DA518FC22B}" type="datetimeFigureOut">
              <a:rPr lang="en-US" smtClean="0"/>
              <a:t>8/15/25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9BB1DE-A50E-8A8D-7267-0D981AD1B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C7117A-192E-0C43-A452-98CF1272F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E0876-C287-874F-B78B-6CA6154EE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69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34811-E837-0611-D600-641815263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ADA82B-7FAC-C36E-8649-41E212E24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F2CC-B313-824D-B9A9-A6DA518FC22B}" type="datetimeFigureOut">
              <a:rPr lang="en-US" smtClean="0"/>
              <a:t>8/15/25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06FD97-5FEF-F38A-E4B3-7034876A6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E069AA-3A20-86A8-135D-23008B94E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E0876-C287-874F-B78B-6CA6154EE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63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B18490-76EA-3BBD-3390-E385D77D1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F2CC-B313-824D-B9A9-A6DA518FC22B}" type="datetimeFigureOut">
              <a:rPr lang="en-US" smtClean="0"/>
              <a:t>8/15/25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AC3D0C-732E-4C9A-B2A7-2917C4D4B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92E34-BDF9-EB95-5DC7-FFA5DA23D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E0876-C287-874F-B78B-6CA6154EE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285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E4C07-0533-C2AA-68D8-E3B47EE12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23624-9691-1B08-9BB4-211E4905C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BB5BE0-B608-E01D-5244-E738677E92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76F480-DE6E-688F-40DB-296C1F239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F2CC-B313-824D-B9A9-A6DA518FC22B}" type="datetimeFigureOut">
              <a:rPr lang="en-US" smtClean="0"/>
              <a:t>8/15/25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DF510C-4AE4-1B5E-0F16-D30FBE3EE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7AD789-4453-8AD7-0C3D-04E3E962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E0876-C287-874F-B78B-6CA6154EE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81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94E2F-3967-F9ED-FF45-FC8D15569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40473B-6CF7-3ED8-5F1A-BC11C97127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CBB4F0-E916-84AB-9F29-C56392AA02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E0DCDE-0A47-5EA2-F96E-997275C9A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F2CC-B313-824D-B9A9-A6DA518FC22B}" type="datetimeFigureOut">
              <a:rPr lang="en-US" smtClean="0"/>
              <a:t>8/15/25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CC2636-572A-A5F0-B0A7-A4EA95485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992DD2-3369-5F89-ED66-A8624C16C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E0876-C287-874F-B78B-6CA6154EE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383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EC57F-D0CF-8D50-4BAF-2E40CFD5C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E45AAF-30B9-2D15-1B58-2C68ABEA2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FCA0F-F4C0-41E5-8D8A-A81523D55F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1AF2CC-B313-824D-B9A9-A6DA518FC22B}" type="datetimeFigureOut">
              <a:rPr lang="en-US" smtClean="0"/>
              <a:t>8/15/25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84E8F-02BA-63C6-328F-07C551B6C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A6F1F-C11F-F46B-732C-F958407F59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CE0876-C287-874F-B78B-6CA6154EE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15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katherine.travis@nasa.gov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katherine.travis@nasa.gov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ASA - National Aeronautics and Space ...">
            <a:extLst>
              <a:ext uri="{FF2B5EF4-FFF2-40B4-BE49-F238E27FC236}">
                <a16:creationId xmlns:a16="http://schemas.microsoft.com/office/drawing/2014/main" id="{63ED2773-4231-360F-1D39-05E98B1D7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06" y="0"/>
            <a:ext cx="2017755" cy="201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40EBCB-2562-FA6E-DA95-7A3E41692F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Analysis of Summertime Air Quality in Urban Areas in the United States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15006D-160E-DDF3-B007-4566AC2B95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602037"/>
            <a:ext cx="9724845" cy="2686619"/>
          </a:xfrm>
        </p:spPr>
        <p:txBody>
          <a:bodyPr>
            <a:normAutofit/>
          </a:bodyPr>
          <a:lstStyle/>
          <a:p>
            <a:r>
              <a:rPr lang="en-US" sz="2000" dirty="0"/>
              <a:t>TEMPO Science Team Meeting 2025</a:t>
            </a:r>
          </a:p>
          <a:p>
            <a:r>
              <a:rPr lang="en-US" sz="2000" dirty="0"/>
              <a:t>Katherine Travis</a:t>
            </a:r>
            <a:r>
              <a:rPr lang="en-US" sz="2000" baseline="30000" dirty="0"/>
              <a:t>1</a:t>
            </a:r>
            <a:r>
              <a:rPr lang="en-US" sz="2000" dirty="0"/>
              <a:t>, James Crawford</a:t>
            </a:r>
            <a:r>
              <a:rPr lang="en-US" sz="2000" baseline="30000" dirty="0"/>
              <a:t>1</a:t>
            </a:r>
            <a:r>
              <a:rPr lang="en-US" sz="2000" dirty="0"/>
              <a:t>, Laura Judd</a:t>
            </a:r>
            <a:r>
              <a:rPr lang="en-US" sz="2000" baseline="30000" dirty="0"/>
              <a:t>1</a:t>
            </a:r>
            <a:r>
              <a:rPr lang="en-US" sz="2000" dirty="0"/>
              <a:t>, Prajjwal Rawat</a:t>
            </a:r>
            <a:r>
              <a:rPr lang="en-US" sz="2000" baseline="30000" dirty="0"/>
              <a:t>1</a:t>
            </a:r>
            <a:r>
              <a:rPr lang="en-US" sz="2000" dirty="0"/>
              <a:t>, Mary Angelique Demetillo</a:t>
            </a:r>
            <a:r>
              <a:rPr lang="en-US" sz="2000" baseline="30000" dirty="0"/>
              <a:t>1</a:t>
            </a:r>
            <a:r>
              <a:rPr lang="en-US" sz="2000" dirty="0"/>
              <a:t>, Tabitha Lee</a:t>
            </a:r>
            <a:r>
              <a:rPr lang="en-US" sz="2000" baseline="30000" dirty="0"/>
              <a:t>1</a:t>
            </a:r>
            <a:r>
              <a:rPr lang="en-US" sz="2000" dirty="0"/>
              <a:t>,</a:t>
            </a:r>
            <a:r>
              <a:rPr lang="en-US" sz="2000" baseline="30000" dirty="0"/>
              <a:t> </a:t>
            </a:r>
            <a:r>
              <a:rPr lang="en-US" sz="2000" dirty="0"/>
              <a:t>Rachel Mooers</a:t>
            </a:r>
            <a:r>
              <a:rPr lang="en-US" sz="2000" baseline="30000" dirty="0"/>
              <a:t>2</a:t>
            </a:r>
          </a:p>
          <a:p>
            <a:r>
              <a:rPr lang="en-US" sz="2000" dirty="0"/>
              <a:t>NASA Langley Research Center</a:t>
            </a:r>
            <a:r>
              <a:rPr lang="en-US" sz="2000" baseline="30000" dirty="0"/>
              <a:t>1</a:t>
            </a:r>
            <a:r>
              <a:rPr lang="en-US" sz="2000" dirty="0"/>
              <a:t>, Boston University</a:t>
            </a:r>
            <a:r>
              <a:rPr lang="en-US" sz="2000" baseline="30000" dirty="0"/>
              <a:t>2</a:t>
            </a:r>
          </a:p>
          <a:p>
            <a:r>
              <a:rPr lang="en-US" sz="2000" dirty="0">
                <a:hlinkClick r:id="rId3"/>
              </a:rPr>
              <a:t>katherine.travis@nasa.gov</a:t>
            </a:r>
            <a:r>
              <a:rPr lang="en-US" sz="20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C6D920-FD91-2999-3B20-593174FE9878}"/>
              </a:ext>
            </a:extLst>
          </p:cNvPr>
          <p:cNvSpPr txBox="1"/>
          <p:nvPr/>
        </p:nvSpPr>
        <p:spPr>
          <a:xfrm>
            <a:off x="858416" y="6158204"/>
            <a:ext cx="8480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*Thanks to EPA colleagues Jim </a:t>
            </a:r>
            <a:r>
              <a:rPr lang="en-US" dirty="0" err="1"/>
              <a:t>Szykman</a:t>
            </a:r>
            <a:r>
              <a:rPr lang="en-US" dirty="0"/>
              <a:t>, Barron Henderson, Luke Valin for their input</a:t>
            </a:r>
          </a:p>
        </p:txBody>
      </p:sp>
    </p:spTree>
    <p:extLst>
      <p:ext uri="{BB962C8B-B14F-4D97-AF65-F5344CB8AC3E}">
        <p14:creationId xmlns:p14="http://schemas.microsoft.com/office/powerpoint/2010/main" val="3711292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879A3-AF41-5846-4C0C-C2BE8F8B7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468" y="157307"/>
            <a:ext cx="11658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10 cities rank in the top half for both TEMPO HCHO and NO</a:t>
            </a:r>
            <a:r>
              <a:rPr lang="en-US" baseline="-25000" dirty="0"/>
              <a:t>2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5F0583-DD1C-0B9D-86C2-4A5990BD5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887" y="1482870"/>
            <a:ext cx="8650224" cy="45617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B7626D-52DF-ADE0-A86B-C0332F352ADA}"/>
              </a:ext>
            </a:extLst>
          </p:cNvPr>
          <p:cNvSpPr txBox="1"/>
          <p:nvPr/>
        </p:nvSpPr>
        <p:spPr>
          <a:xfrm>
            <a:off x="352147" y="6169709"/>
            <a:ext cx="11487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Atlanta,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Baton Rouge, Dallas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b="1" dirty="0">
                <a:solidFill>
                  <a:srgbClr val="FF0000"/>
                </a:solidFill>
              </a:rPr>
              <a:t>Fresno, Houston, </a:t>
            </a:r>
            <a:r>
              <a:rPr lang="en-US" dirty="0"/>
              <a:t>Los Angeles, Louisville, New York, Philadelphia, Washington.</a:t>
            </a:r>
          </a:p>
        </p:txBody>
      </p:sp>
    </p:spTree>
    <p:extLst>
      <p:ext uri="{BB962C8B-B14F-4D97-AF65-F5344CB8AC3E}">
        <p14:creationId xmlns:p14="http://schemas.microsoft.com/office/powerpoint/2010/main" val="1382352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7A820-A5B5-FBE0-26BA-CAE4BD98F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C5128-0B7D-F24A-A2F0-B3E9562E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64" y="365125"/>
            <a:ext cx="11658600" cy="1325563"/>
          </a:xfrm>
        </p:spPr>
        <p:txBody>
          <a:bodyPr/>
          <a:lstStyle/>
          <a:p>
            <a:pPr algn="ctr"/>
            <a:r>
              <a:rPr lang="en-US" dirty="0"/>
              <a:t>Ranking all cities by TEMPO HCHO and NO</a:t>
            </a:r>
            <a:r>
              <a:rPr lang="en-US" baseline="-25000" dirty="0"/>
              <a:t>2</a:t>
            </a:r>
            <a:r>
              <a:rPr lang="en-US" dirty="0"/>
              <a:t> highlights cities with high values for both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A52759-9696-B607-DBA7-F7EBF472204F}"/>
              </a:ext>
            </a:extLst>
          </p:cNvPr>
          <p:cNvSpPr txBox="1"/>
          <p:nvPr/>
        </p:nvSpPr>
        <p:spPr>
          <a:xfrm>
            <a:off x="368911" y="5527420"/>
            <a:ext cx="1148770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5 cities that overlap with poor model trends: </a:t>
            </a:r>
            <a:r>
              <a:rPr lang="en-US" b="1" dirty="0">
                <a:solidFill>
                  <a:srgbClr val="FF0000"/>
                </a:solidFill>
              </a:rPr>
              <a:t>Atlanta,</a:t>
            </a:r>
            <a:r>
              <a:rPr lang="en-US" dirty="0"/>
              <a:t> </a:t>
            </a:r>
            <a:r>
              <a:rPr lang="en-US" b="1" dirty="0">
                <a:solidFill>
                  <a:schemeClr val="accent6"/>
                </a:solidFill>
              </a:rPr>
              <a:t>Baton Rouge, </a:t>
            </a:r>
            <a:r>
              <a:rPr lang="en-US" b="1" dirty="0">
                <a:solidFill>
                  <a:schemeClr val="accent4"/>
                </a:solidFill>
              </a:rPr>
              <a:t>Dallas</a:t>
            </a:r>
            <a:r>
              <a:rPr lang="en-US" dirty="0">
                <a:solidFill>
                  <a:schemeClr val="accent4"/>
                </a:solidFill>
              </a:rPr>
              <a:t>,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chemeClr val="accent2"/>
                </a:solidFill>
              </a:rPr>
              <a:t>Fresno, </a:t>
            </a:r>
            <a:r>
              <a:rPr lang="en-US" b="1" dirty="0">
                <a:solidFill>
                  <a:schemeClr val="accent5"/>
                </a:solidFill>
              </a:rPr>
              <a:t>Houston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37A0538-06D7-996D-6394-7F4D46E9209D}"/>
              </a:ext>
            </a:extLst>
          </p:cNvPr>
          <p:cNvGrpSpPr/>
          <p:nvPr/>
        </p:nvGrpSpPr>
        <p:grpSpPr>
          <a:xfrm>
            <a:off x="0" y="1842111"/>
            <a:ext cx="12162619" cy="3135134"/>
            <a:chOff x="0" y="1842111"/>
            <a:chExt cx="12162619" cy="313513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F3C7093-0FE4-D8CF-EC56-24408CBE6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51120"/>
            <a:stretch>
              <a:fillRect/>
            </a:stretch>
          </p:blipFill>
          <p:spPr>
            <a:xfrm>
              <a:off x="0" y="1842111"/>
              <a:ext cx="12162619" cy="3135134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3D1B4A4-A01F-3681-2BBD-5EE9F34D5268}"/>
                </a:ext>
              </a:extLst>
            </p:cNvPr>
            <p:cNvSpPr/>
            <p:nvPr/>
          </p:nvSpPr>
          <p:spPr>
            <a:xfrm>
              <a:off x="393711" y="2286000"/>
              <a:ext cx="738898" cy="20781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C23A0D3-FAE4-A587-C092-3334A118BD8B}"/>
                </a:ext>
              </a:extLst>
            </p:cNvPr>
            <p:cNvSpPr/>
            <p:nvPr/>
          </p:nvSpPr>
          <p:spPr>
            <a:xfrm>
              <a:off x="11020147" y="3716482"/>
              <a:ext cx="738898" cy="20781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120400C-06D6-BE70-6E1D-789A2187F9E6}"/>
                </a:ext>
              </a:extLst>
            </p:cNvPr>
            <p:cNvSpPr/>
            <p:nvPr/>
          </p:nvSpPr>
          <p:spPr>
            <a:xfrm>
              <a:off x="29381" y="3221182"/>
              <a:ext cx="1103228" cy="207818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8B3689E-E196-52CB-1F2B-5BB73E1AB22A}"/>
                </a:ext>
              </a:extLst>
            </p:cNvPr>
            <p:cNvSpPr/>
            <p:nvPr/>
          </p:nvSpPr>
          <p:spPr>
            <a:xfrm>
              <a:off x="10936372" y="4769427"/>
              <a:ext cx="1103228" cy="207818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C252567-5507-667C-4D09-FEF1B4D744FC}"/>
                </a:ext>
              </a:extLst>
            </p:cNvPr>
            <p:cNvSpPr/>
            <p:nvPr/>
          </p:nvSpPr>
          <p:spPr>
            <a:xfrm>
              <a:off x="58762" y="3409678"/>
              <a:ext cx="1103228" cy="207818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F26BE93-8BAE-377A-B809-645975FC0DD9}"/>
                </a:ext>
              </a:extLst>
            </p:cNvPr>
            <p:cNvSpPr/>
            <p:nvPr/>
          </p:nvSpPr>
          <p:spPr>
            <a:xfrm>
              <a:off x="10936372" y="4304814"/>
              <a:ext cx="1103228" cy="207818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CF09659-2D70-F19B-B3E4-62F5424CAF00}"/>
                </a:ext>
              </a:extLst>
            </p:cNvPr>
            <p:cNvSpPr/>
            <p:nvPr/>
          </p:nvSpPr>
          <p:spPr>
            <a:xfrm>
              <a:off x="211546" y="4630882"/>
              <a:ext cx="1103228" cy="207818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CFA780D-3904-3268-A65A-1100D82C83B2}"/>
                </a:ext>
              </a:extLst>
            </p:cNvPr>
            <p:cNvSpPr/>
            <p:nvPr/>
          </p:nvSpPr>
          <p:spPr>
            <a:xfrm>
              <a:off x="10936372" y="3864690"/>
              <a:ext cx="1103228" cy="207818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3EAB220-6769-DEFB-A8C8-2B37D56C30F5}"/>
                </a:ext>
              </a:extLst>
            </p:cNvPr>
            <p:cNvSpPr/>
            <p:nvPr/>
          </p:nvSpPr>
          <p:spPr>
            <a:xfrm>
              <a:off x="97246" y="3872889"/>
              <a:ext cx="1103228" cy="207818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B00E413-9135-38B8-FA50-AA5677D712CC}"/>
                </a:ext>
              </a:extLst>
            </p:cNvPr>
            <p:cNvSpPr/>
            <p:nvPr/>
          </p:nvSpPr>
          <p:spPr>
            <a:xfrm>
              <a:off x="10936372" y="4495800"/>
              <a:ext cx="1103228" cy="207818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53D94D3-4350-32B3-297B-847D4441F0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1904"/>
          <a:stretch>
            <a:fillRect/>
          </a:stretch>
        </p:blipFill>
        <p:spPr>
          <a:xfrm>
            <a:off x="2906" y="4981075"/>
            <a:ext cx="12149322" cy="51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63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47150-82B2-56FD-BD78-AF7656FE5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81" y="47977"/>
            <a:ext cx="11688792" cy="1325563"/>
          </a:xfrm>
        </p:spPr>
        <p:txBody>
          <a:bodyPr/>
          <a:lstStyle/>
          <a:p>
            <a:pPr algn="ctr"/>
            <a:r>
              <a:rPr lang="en-US" dirty="0"/>
              <a:t>GEOS-CF has a more pronounced diurnal cycle for column NO</a:t>
            </a:r>
            <a:r>
              <a:rPr lang="en-US" baseline="-25000" dirty="0"/>
              <a:t>2 </a:t>
            </a:r>
            <a:r>
              <a:rPr lang="en-US" dirty="0"/>
              <a:t>in most of the cities</a:t>
            </a:r>
            <a:endParaRPr lang="en-US" baseline="-25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A5D0B5-99F2-C57A-F7E8-9E6C19FA1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497" y="1510500"/>
            <a:ext cx="7544911" cy="50792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8EE7CC-C395-EE79-86E9-743BEDDCB566}"/>
              </a:ext>
            </a:extLst>
          </p:cNvPr>
          <p:cNvSpPr txBox="1"/>
          <p:nvPr/>
        </p:nvSpPr>
        <p:spPr>
          <a:xfrm rot="16200000">
            <a:off x="-310337" y="3457822"/>
            <a:ext cx="1948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2024 June-August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04E6C6-7A61-D749-2F7B-2EA0F123E85E}"/>
              </a:ext>
            </a:extLst>
          </p:cNvPr>
          <p:cNvSpPr txBox="1"/>
          <p:nvPr/>
        </p:nvSpPr>
        <p:spPr>
          <a:xfrm>
            <a:off x="8676408" y="3036498"/>
            <a:ext cx="32021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morning and afternoon hours tend to be exaggerated in the model.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Particularly poor performance occurs in Fresno, Dallas, Baton Rouge, and Atlanta. </a:t>
            </a:r>
          </a:p>
        </p:txBody>
      </p:sp>
    </p:spTree>
    <p:extLst>
      <p:ext uri="{BB962C8B-B14F-4D97-AF65-F5344CB8AC3E}">
        <p14:creationId xmlns:p14="http://schemas.microsoft.com/office/powerpoint/2010/main" val="1607353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7988B5E-E2B8-0BCB-553F-FF1440509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497" y="1468344"/>
            <a:ext cx="7430612" cy="51213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788A28-EB25-C4A0-B8FA-3C8552A53620}"/>
              </a:ext>
            </a:extLst>
          </p:cNvPr>
          <p:cNvSpPr txBox="1"/>
          <p:nvPr/>
        </p:nvSpPr>
        <p:spPr>
          <a:xfrm rot="16200000">
            <a:off x="-310337" y="3457822"/>
            <a:ext cx="1948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2024 June-August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48CB04-293D-09C8-35F9-6AEBCDE4C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3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 surface NO</a:t>
            </a:r>
            <a:r>
              <a:rPr lang="en-US" baseline="-25000" dirty="0"/>
              <a:t>2</a:t>
            </a:r>
            <a:r>
              <a:rPr lang="en-US" dirty="0"/>
              <a:t> comparison shows a similar issue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E480B4-B7A3-8045-993A-A75B892DD69A}"/>
              </a:ext>
            </a:extLst>
          </p:cNvPr>
          <p:cNvSpPr txBox="1"/>
          <p:nvPr/>
        </p:nvSpPr>
        <p:spPr>
          <a:xfrm>
            <a:off x="8676408" y="3036498"/>
            <a:ext cx="32021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morning and afternoon hours tend to be exaggerated in the model.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Particularly poor performance occurs in Fresno, Dallas, Baton Rouge, and Atlanta. </a:t>
            </a:r>
          </a:p>
        </p:txBody>
      </p:sp>
    </p:spTree>
    <p:extLst>
      <p:ext uri="{BB962C8B-B14F-4D97-AF65-F5344CB8AC3E}">
        <p14:creationId xmlns:p14="http://schemas.microsoft.com/office/powerpoint/2010/main" val="2523957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9">
            <a:extLst>
              <a:ext uri="{FF2B5EF4-FFF2-40B4-BE49-F238E27FC236}">
                <a16:creationId xmlns:a16="http://schemas.microsoft.com/office/drawing/2014/main" id="{70E2AE9A-11CF-B97D-E7AF-005B77F53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71" y="435785"/>
            <a:ext cx="7757238" cy="634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260" tIns="40631" rIns="81260" bIns="40631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2133" b="1" dirty="0">
                <a:solidFill>
                  <a:schemeClr val="tx2"/>
                </a:solidFill>
                <a:latin typeface="Titillium Web" panose="00000500000000000000" pitchFamily="2" charset="0"/>
                <a:cs typeface="Arial" pitchFamily="34" charset="0"/>
              </a:rPr>
              <a:t>New York, NY : </a:t>
            </a:r>
            <a:r>
              <a:rPr lang="en-US" sz="2133" dirty="0">
                <a:solidFill>
                  <a:schemeClr val="tx2"/>
                </a:solidFill>
                <a:latin typeface="Titillium Web" panose="00000500000000000000" pitchFamily="2" charset="0"/>
                <a:cs typeface="Arial" pitchFamily="34" charset="0"/>
              </a:rPr>
              <a:t>High average NO</a:t>
            </a:r>
            <a:r>
              <a:rPr lang="en-US" sz="2133" baseline="-25000" dirty="0">
                <a:solidFill>
                  <a:schemeClr val="tx2"/>
                </a:solidFill>
                <a:latin typeface="Titillium Web" panose="00000500000000000000" pitchFamily="2" charset="0"/>
                <a:cs typeface="Arial" pitchFamily="34" charset="0"/>
              </a:rPr>
              <a:t>2</a:t>
            </a:r>
            <a:r>
              <a:rPr lang="en-US" sz="2133" dirty="0">
                <a:solidFill>
                  <a:schemeClr val="tx2"/>
                </a:solidFill>
                <a:latin typeface="Titillium Web" panose="00000500000000000000" pitchFamily="2" charset="0"/>
                <a:cs typeface="Arial" pitchFamily="34" charset="0"/>
              </a:rPr>
              <a:t>,</a:t>
            </a:r>
            <a:r>
              <a:rPr lang="en-US" sz="2133" baseline="-25000" dirty="0">
                <a:solidFill>
                  <a:schemeClr val="tx2"/>
                </a:solidFill>
                <a:latin typeface="Titillium Web" panose="00000500000000000000" pitchFamily="2" charset="0"/>
                <a:cs typeface="Arial" pitchFamily="34" charset="0"/>
              </a:rPr>
              <a:t> </a:t>
            </a:r>
            <a:r>
              <a:rPr lang="en-US" sz="2133" dirty="0">
                <a:solidFill>
                  <a:schemeClr val="tx2"/>
                </a:solidFill>
                <a:latin typeface="Titillium Web" panose="00000500000000000000" pitchFamily="2" charset="0"/>
                <a:cs typeface="Arial" pitchFamily="34" charset="0"/>
              </a:rPr>
              <a:t>largest urban area in the U.S. by population, subject to coastal effects.</a:t>
            </a:r>
          </a:p>
          <a:p>
            <a:pPr algn="just">
              <a:lnSpc>
                <a:spcPct val="110000"/>
              </a:lnSpc>
            </a:pPr>
            <a:endParaRPr lang="en-US" sz="1800" dirty="0">
              <a:latin typeface="Titillium Web" panose="00000500000000000000" pitchFamily="2" charset="0"/>
              <a:cs typeface="Arial" pitchFamily="34" charset="0"/>
            </a:endParaRPr>
          </a:p>
          <a:p>
            <a:pPr algn="just">
              <a:lnSpc>
                <a:spcPct val="110000"/>
              </a:lnSpc>
            </a:pPr>
            <a:r>
              <a:rPr lang="en-US" sz="2133" b="1" dirty="0">
                <a:solidFill>
                  <a:srgbClr val="006600"/>
                </a:solidFill>
                <a:latin typeface="Titillium Web" panose="00000500000000000000" pitchFamily="2" charset="0"/>
                <a:cs typeface="Arial" pitchFamily="34" charset="0"/>
              </a:rPr>
              <a:t>Connecticut: </a:t>
            </a:r>
            <a:r>
              <a:rPr lang="en-US" sz="2133" dirty="0">
                <a:solidFill>
                  <a:srgbClr val="006600"/>
                </a:solidFill>
                <a:latin typeface="Titillium Web" panose="00000500000000000000" pitchFamily="2" charset="0"/>
                <a:cs typeface="Arial" pitchFamily="34" charset="0"/>
              </a:rPr>
              <a:t>Suburban, downwind of NYC, subject to coast effects. TEMPO is biased high compared to coincident Pandora observations (Figure 2 Panels 3-4). </a:t>
            </a:r>
          </a:p>
          <a:p>
            <a:pPr algn="just">
              <a:lnSpc>
                <a:spcPct val="110000"/>
              </a:lnSpc>
            </a:pPr>
            <a:endParaRPr lang="en-US" sz="1800" dirty="0">
              <a:solidFill>
                <a:schemeClr val="accent6">
                  <a:lumMod val="50000"/>
                </a:schemeClr>
              </a:solidFill>
              <a:latin typeface="Titillium Web" panose="00000500000000000000" pitchFamily="2" charset="0"/>
              <a:cs typeface="Arial" pitchFamily="34" charset="0"/>
            </a:endParaRPr>
          </a:p>
          <a:p>
            <a:pPr algn="just">
              <a:lnSpc>
                <a:spcPct val="110000"/>
              </a:lnSpc>
            </a:pPr>
            <a:r>
              <a:rPr lang="en-US" sz="2133" b="1" dirty="0">
                <a:solidFill>
                  <a:schemeClr val="accent6">
                    <a:lumMod val="50000"/>
                  </a:schemeClr>
                </a:solidFill>
                <a:latin typeface="Titillium Web" panose="00000500000000000000" pitchFamily="2" charset="0"/>
                <a:cs typeface="Arial" pitchFamily="34" charset="0"/>
              </a:rPr>
              <a:t>Atlanta, GA: </a:t>
            </a:r>
            <a:r>
              <a:rPr lang="en-US" sz="2133" dirty="0">
                <a:solidFill>
                  <a:schemeClr val="accent6">
                    <a:lumMod val="50000"/>
                  </a:schemeClr>
                </a:solidFill>
                <a:latin typeface="Titillium Web" panose="00000500000000000000" pitchFamily="2" charset="0"/>
                <a:cs typeface="Arial" pitchFamily="34" charset="0"/>
              </a:rPr>
              <a:t>NO</a:t>
            </a:r>
            <a:r>
              <a:rPr lang="en-US" sz="2133" baseline="-25000" dirty="0">
                <a:solidFill>
                  <a:schemeClr val="accent6">
                    <a:lumMod val="50000"/>
                  </a:schemeClr>
                </a:solidFill>
                <a:latin typeface="Titillium Web" panose="00000500000000000000" pitchFamily="2" charset="0"/>
                <a:cs typeface="Arial" pitchFamily="34" charset="0"/>
              </a:rPr>
              <a:t>2</a:t>
            </a:r>
            <a:r>
              <a:rPr lang="en-US" sz="2133" dirty="0">
                <a:solidFill>
                  <a:schemeClr val="accent6">
                    <a:lumMod val="50000"/>
                  </a:schemeClr>
                </a:solidFill>
                <a:latin typeface="Titillium Web" panose="00000500000000000000" pitchFamily="2" charset="0"/>
                <a:cs typeface="Arial" pitchFamily="34" charset="0"/>
              </a:rPr>
              <a:t> pollution from urban sources and high biogenic VOCs. Its flat, inland location provides a chance to study emissions and transport without being confounded by complex topography. </a:t>
            </a:r>
          </a:p>
          <a:p>
            <a:pPr algn="just">
              <a:lnSpc>
                <a:spcPct val="110000"/>
              </a:lnSpc>
            </a:pPr>
            <a:endParaRPr lang="en-US" sz="1800" dirty="0">
              <a:latin typeface="Titillium Web" panose="00000500000000000000" pitchFamily="2" charset="0"/>
              <a:cs typeface="Arial" pitchFamily="34" charset="0"/>
            </a:endParaRPr>
          </a:p>
          <a:p>
            <a:pPr algn="just">
              <a:lnSpc>
                <a:spcPct val="110000"/>
              </a:lnSpc>
            </a:pPr>
            <a:r>
              <a:rPr lang="en-US" sz="2133" b="1" dirty="0">
                <a:solidFill>
                  <a:schemeClr val="accent2">
                    <a:lumMod val="50000"/>
                  </a:schemeClr>
                </a:solidFill>
                <a:latin typeface="Titillium Web" panose="00000500000000000000" pitchFamily="2" charset="0"/>
                <a:cs typeface="Arial" pitchFamily="34" charset="0"/>
              </a:rPr>
              <a:t>Houston, TX: </a:t>
            </a:r>
            <a:r>
              <a:rPr lang="en-US" sz="2133" dirty="0">
                <a:solidFill>
                  <a:schemeClr val="accent2">
                    <a:lumMod val="50000"/>
                  </a:schemeClr>
                </a:solidFill>
                <a:latin typeface="Titillium Web" panose="00000500000000000000" pitchFamily="2" charset="0"/>
                <a:cs typeface="Arial" pitchFamily="34" charset="0"/>
              </a:rPr>
              <a:t>Anthropogenic NO</a:t>
            </a:r>
            <a:r>
              <a:rPr lang="en-US" sz="2133" baseline="-25000" dirty="0">
                <a:solidFill>
                  <a:schemeClr val="accent2">
                    <a:lumMod val="50000"/>
                  </a:schemeClr>
                </a:solidFill>
                <a:latin typeface="Titillium Web" panose="00000500000000000000" pitchFamily="2" charset="0"/>
                <a:cs typeface="Arial" pitchFamily="34" charset="0"/>
              </a:rPr>
              <a:t>2</a:t>
            </a:r>
            <a:r>
              <a:rPr lang="en-US" sz="2133" dirty="0">
                <a:solidFill>
                  <a:schemeClr val="accent2">
                    <a:lumMod val="50000"/>
                  </a:schemeClr>
                </a:solidFill>
                <a:latin typeface="Titillium Web" panose="00000500000000000000" pitchFamily="2" charset="0"/>
                <a:cs typeface="Arial" pitchFamily="34" charset="0"/>
              </a:rPr>
              <a:t> emissions from a variety of sources including automobiles and oil refining. Five local Pandora sites.</a:t>
            </a:r>
            <a:endParaRPr lang="en-US" sz="2133" dirty="0">
              <a:latin typeface="Titillium Web" panose="00000500000000000000" pitchFamily="2" charset="0"/>
              <a:cs typeface="Arial" pitchFamily="34" charset="0"/>
            </a:endParaRPr>
          </a:p>
          <a:p>
            <a:pPr algn="just">
              <a:lnSpc>
                <a:spcPct val="110000"/>
              </a:lnSpc>
            </a:pPr>
            <a:endParaRPr lang="en-US" sz="1800" dirty="0">
              <a:latin typeface="Titillium Web" panose="00000500000000000000" pitchFamily="2" charset="0"/>
              <a:cs typeface="Arial" pitchFamily="34" charset="0"/>
            </a:endParaRPr>
          </a:p>
          <a:p>
            <a:pPr algn="just">
              <a:lnSpc>
                <a:spcPct val="110000"/>
              </a:lnSpc>
            </a:pPr>
            <a:r>
              <a:rPr lang="en-US" sz="2133" b="1" dirty="0">
                <a:solidFill>
                  <a:schemeClr val="accent4">
                    <a:lumMod val="50000"/>
                  </a:schemeClr>
                </a:solidFill>
                <a:latin typeface="Titillium Web" panose="00000500000000000000" pitchFamily="2" charset="0"/>
                <a:cs typeface="Arial" pitchFamily="34" charset="0"/>
              </a:rPr>
              <a:t>Wrightwood and LA Basin, CA: </a:t>
            </a:r>
            <a:r>
              <a:rPr lang="en-US" sz="2133" dirty="0">
                <a:solidFill>
                  <a:schemeClr val="accent4">
                    <a:lumMod val="50000"/>
                  </a:schemeClr>
                </a:solidFill>
                <a:latin typeface="Titillium Web" panose="00000500000000000000" pitchFamily="2" charset="0"/>
                <a:cs typeface="Arial" pitchFamily="34" charset="0"/>
              </a:rPr>
              <a:t>Poor TEMPO performance, possibly because of the terrain, making it a good opportunity to understand TEMPO in a mountainous area. </a:t>
            </a:r>
          </a:p>
        </p:txBody>
      </p:sp>
      <p:pic>
        <p:nvPicPr>
          <p:cNvPr id="5" name="Picture 4" descr="A map of a city&#10;&#10;AI-generated content may be incorrect.">
            <a:extLst>
              <a:ext uri="{FF2B5EF4-FFF2-40B4-BE49-F238E27FC236}">
                <a16:creationId xmlns:a16="http://schemas.microsoft.com/office/drawing/2014/main" id="{20C60E2E-4A8F-4469-E3BF-47EFCCD44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590" y="-162528"/>
            <a:ext cx="2546723" cy="2182905"/>
          </a:xfrm>
          <a:prstGeom prst="rect">
            <a:avLst/>
          </a:prstGeom>
        </p:spPr>
      </p:pic>
      <p:pic>
        <p:nvPicPr>
          <p:cNvPr id="6" name="Picture 5" descr="A screen shot of a computer generated image&#10;&#10;AI-generated content may be incorrect.">
            <a:extLst>
              <a:ext uri="{FF2B5EF4-FFF2-40B4-BE49-F238E27FC236}">
                <a16:creationId xmlns:a16="http://schemas.microsoft.com/office/drawing/2014/main" id="{6920A510-85E8-2910-AEA3-1CB3555E5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44" y="3706953"/>
            <a:ext cx="2444411" cy="2095209"/>
          </a:xfrm>
          <a:prstGeom prst="rect">
            <a:avLst/>
          </a:prstGeom>
        </p:spPr>
      </p:pic>
      <p:pic>
        <p:nvPicPr>
          <p:cNvPr id="7" name="Picture 6" descr="A map of a sea&#10;&#10;AI-generated content may be incorrect.">
            <a:extLst>
              <a:ext uri="{FF2B5EF4-FFF2-40B4-BE49-F238E27FC236}">
                <a16:creationId xmlns:a16="http://schemas.microsoft.com/office/drawing/2014/main" id="{0F7ADAD8-BC0D-BBFF-1EBD-A8493F7D7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277" y="4646760"/>
            <a:ext cx="2546723" cy="2182905"/>
          </a:xfrm>
          <a:prstGeom prst="rect">
            <a:avLst/>
          </a:prstGeom>
        </p:spPr>
      </p:pic>
      <p:pic>
        <p:nvPicPr>
          <p:cNvPr id="8" name="Picture 7" descr="A map of the state of new york&#10;&#10;AI-generated content may be incorrect.">
            <a:extLst>
              <a:ext uri="{FF2B5EF4-FFF2-40B4-BE49-F238E27FC236}">
                <a16:creationId xmlns:a16="http://schemas.microsoft.com/office/drawing/2014/main" id="{99F0A10A-8AD2-8106-7465-457CC9595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675" y="1140609"/>
            <a:ext cx="2444410" cy="2095209"/>
          </a:xfrm>
          <a:prstGeom prst="rect">
            <a:avLst/>
          </a:prstGeom>
        </p:spPr>
      </p:pic>
      <p:pic>
        <p:nvPicPr>
          <p:cNvPr id="9" name="Picture 8" descr="A map of a city&#10;&#10;AI-generated content may be incorrect.">
            <a:extLst>
              <a:ext uri="{FF2B5EF4-FFF2-40B4-BE49-F238E27FC236}">
                <a16:creationId xmlns:a16="http://schemas.microsoft.com/office/drawing/2014/main" id="{16032F7F-C442-5E8C-0E2D-8EF5CBBAFA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335" y="2463855"/>
            <a:ext cx="2546723" cy="21829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A58DC9-AB11-922B-A9D9-4E68A5BB9C7E}"/>
              </a:ext>
            </a:extLst>
          </p:cNvPr>
          <p:cNvSpPr txBox="1"/>
          <p:nvPr/>
        </p:nvSpPr>
        <p:spPr>
          <a:xfrm>
            <a:off x="283340" y="119367"/>
            <a:ext cx="116253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Rachel Mooers: Poster #16 – </a:t>
            </a:r>
            <a:r>
              <a:rPr lang="en-US" sz="1500" i="1" dirty="0"/>
              <a:t>Performance of TEMPO Diurnal Variability compared to Pandora Observations in US Cities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58307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A6529-7D90-90F3-B3D4-9955BF367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82572-74C6-9583-E49E-346864445B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are 34 cities in 21 states with multiple days of high PM</a:t>
            </a:r>
            <a:r>
              <a:rPr lang="en-US" baseline="-25000" dirty="0"/>
              <a:t>2.5</a:t>
            </a:r>
            <a:r>
              <a:rPr lang="en-US" dirty="0"/>
              <a:t> and ozone in 2022 and 2024.</a:t>
            </a:r>
          </a:p>
          <a:p>
            <a:r>
              <a:rPr lang="en-US" b="1" dirty="0"/>
              <a:t>Atlanta, Baton Rouge, Dallas, Fresno, and Houston</a:t>
            </a:r>
            <a:r>
              <a:rPr lang="en-US" dirty="0"/>
              <a:t> have model difficulties capturing the trend and/or magnitude of surface NO</a:t>
            </a:r>
            <a:r>
              <a:rPr lang="en-US" baseline="-25000" dirty="0"/>
              <a:t>2</a:t>
            </a:r>
            <a:r>
              <a:rPr lang="en-US" dirty="0"/>
              <a:t>, ozone, and PM</a:t>
            </a:r>
            <a:r>
              <a:rPr lang="en-US" baseline="-25000" dirty="0"/>
              <a:t>2.5 </a:t>
            </a:r>
            <a:r>
              <a:rPr lang="en-US" dirty="0"/>
              <a:t>and have high TEMPO column NO</a:t>
            </a:r>
            <a:r>
              <a:rPr lang="en-US" baseline="-25000" dirty="0"/>
              <a:t>2</a:t>
            </a:r>
            <a:r>
              <a:rPr lang="en-US" dirty="0"/>
              <a:t> and HCHO.</a:t>
            </a:r>
          </a:p>
          <a:p>
            <a:r>
              <a:rPr lang="en-US" dirty="0"/>
              <a:t>GEOS-CF comparison shows an overly pronounced diel cycle particularly clear in </a:t>
            </a:r>
            <a:r>
              <a:rPr lang="en-US" b="1" dirty="0"/>
              <a:t>Atlanta, Baton Rouge, Dallas, and Fresno</a:t>
            </a:r>
            <a:r>
              <a:rPr lang="en-US" dirty="0"/>
              <a:t>.</a:t>
            </a:r>
          </a:p>
          <a:p>
            <a:r>
              <a:rPr lang="en-US" dirty="0"/>
              <a:t>EPA model (EQUATES) highlights an unresolved community-wide issue of overestimated ozone in the Southeast, underestimated ozone in the West (e.g., Skipper et al., 2024).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D51B7A-CAA8-95D8-1C05-E544B4D1B5CB}"/>
              </a:ext>
            </a:extLst>
          </p:cNvPr>
          <p:cNvSpPr txBox="1"/>
          <p:nvPr/>
        </p:nvSpPr>
        <p:spPr>
          <a:xfrm>
            <a:off x="4280170" y="617696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katherine.travis@nasa.gov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7680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ED9071E-BDB8-9790-8794-719A8C5A5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77" y="123417"/>
            <a:ext cx="4293870" cy="34864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4C401D-C6E4-74A5-1247-58288A437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79" y="3418840"/>
            <a:ext cx="3949700" cy="31373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3DEBD8-C577-B7ED-5056-D69651855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13" y="182712"/>
            <a:ext cx="4071366" cy="33058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80363-92D9-E4B6-8317-5131961FEE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2719" y="81112"/>
            <a:ext cx="4485640" cy="3152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517836-997D-288C-F68F-A40DCDF40D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912" y="3488522"/>
            <a:ext cx="4068421" cy="288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16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77EDB-4203-4EB7-6313-E7A0CD6E0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ogo, company name&#10;&#10;AI-generated content may be incorrect.">
            <a:extLst>
              <a:ext uri="{FF2B5EF4-FFF2-40B4-BE49-F238E27FC236}">
                <a16:creationId xmlns:a16="http://schemas.microsoft.com/office/drawing/2014/main" id="{3CC8D58F-E061-3984-0F6E-CFB558F35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155" y="336634"/>
            <a:ext cx="11159836" cy="596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20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997D6-4D73-4D0F-503D-FA40B9F0F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C4D44-9659-36AB-4A0B-A0548F874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calendar&#10;&#10;AI-generated content may be incorrect.">
            <a:extLst>
              <a:ext uri="{FF2B5EF4-FFF2-40B4-BE49-F238E27FC236}">
                <a16:creationId xmlns:a16="http://schemas.microsoft.com/office/drawing/2014/main" id="{8AB5283A-ABDC-2E4E-60CE-5CCA76D3A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78" y="365125"/>
            <a:ext cx="11473442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44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83434-B980-2B4D-F04B-907E78BA1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88535-2B19-6E76-453C-D83F2D71E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calendar&#10;&#10;AI-generated content may be incorrect.">
            <a:extLst>
              <a:ext uri="{FF2B5EF4-FFF2-40B4-BE49-F238E27FC236}">
                <a16:creationId xmlns:a16="http://schemas.microsoft.com/office/drawing/2014/main" id="{08368F7F-A4AA-FC62-E3AA-1E3CAA12F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155" y="430371"/>
            <a:ext cx="11201400" cy="598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42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13BF79E-F134-BE40-7D91-18F386D4FDFF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Where have there been polluted days between June-August 2022 and 2024?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71FD7B-725C-D787-FED4-73B7557007FF}"/>
              </a:ext>
            </a:extLst>
          </p:cNvPr>
          <p:cNvSpPr txBox="1"/>
          <p:nvPr/>
        </p:nvSpPr>
        <p:spPr>
          <a:xfrm>
            <a:off x="992038" y="6323162"/>
            <a:ext cx="5261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*2023 had too many fires to include in this analysis.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25AA11-CB11-4513-1F49-3A3DADFF4A39}"/>
              </a:ext>
            </a:extLst>
          </p:cNvPr>
          <p:cNvSpPr txBox="1"/>
          <p:nvPr/>
        </p:nvSpPr>
        <p:spPr>
          <a:xfrm>
            <a:off x="2894163" y="5669144"/>
            <a:ext cx="609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 dirty="0"/>
              <a:t>34 Major Cities (&gt;200,000 people) in 21 States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6846A85-9665-F790-37DC-612FBCA7F090}"/>
                  </a:ext>
                </a:extLst>
              </p:cNvPr>
              <p:cNvSpPr txBox="1"/>
              <p:nvPr/>
            </p:nvSpPr>
            <p:spPr>
              <a:xfrm>
                <a:off x="822960" y="1968742"/>
                <a:ext cx="45028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Days with 24-hour average PM</a:t>
                </a:r>
                <a:r>
                  <a:rPr lang="en-US" baseline="-25000" dirty="0"/>
                  <a:t>2.5</a:t>
                </a:r>
                <a:r>
                  <a:rPr lang="en-US" dirty="0"/>
                  <a:t> &gt; 12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g m</a:t>
                </a:r>
                <a:r>
                  <a:rPr lang="en-US" baseline="30000" dirty="0"/>
                  <a:t>-3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6846A85-9665-F790-37DC-612FBCA7F0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" y="1968742"/>
                <a:ext cx="4502899" cy="369332"/>
              </a:xfrm>
              <a:prstGeom prst="rect">
                <a:avLst/>
              </a:prstGeom>
              <a:blipFill>
                <a:blip r:embed="rId3"/>
                <a:stretch>
                  <a:fillRect l="-1124"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F79423D1-6DA3-EFE4-CCC6-92D1B64E7ADC}"/>
              </a:ext>
            </a:extLst>
          </p:cNvPr>
          <p:cNvSpPr txBox="1"/>
          <p:nvPr/>
        </p:nvSpPr>
        <p:spPr>
          <a:xfrm>
            <a:off x="7454819" y="1926419"/>
            <a:ext cx="3335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Days with MDA8 ozone &gt; 70 ppb</a:t>
            </a:r>
            <a:endParaRPr lang="en-US" baseline="30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BA63143-0133-F076-BAD3-EC00C1803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42" y="2492928"/>
            <a:ext cx="12004487" cy="28915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37314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72252-6829-833D-8211-655F9A2FC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Ozone and PM2.5 Non-attainment Areas</a:t>
            </a:r>
          </a:p>
        </p:txBody>
      </p:sp>
      <p:pic>
        <p:nvPicPr>
          <p:cNvPr id="5" name="Picture 4" descr="Graphical user interface&#10;&#10;AI-generated content may be incorrect.">
            <a:extLst>
              <a:ext uri="{FF2B5EF4-FFF2-40B4-BE49-F238E27FC236}">
                <a16:creationId xmlns:a16="http://schemas.microsoft.com/office/drawing/2014/main" id="{B9AB76C6-E175-CFA6-1ED7-3EFCAF31F0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013" t="28108" r="13036" b="8467"/>
          <a:stretch/>
        </p:blipFill>
        <p:spPr>
          <a:xfrm>
            <a:off x="469555" y="1989436"/>
            <a:ext cx="5424618" cy="36975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3F92A1-F8C0-9766-0EC8-8B676C1E9879}"/>
              </a:ext>
            </a:extLst>
          </p:cNvPr>
          <p:cNvSpPr txBox="1"/>
          <p:nvPr/>
        </p:nvSpPr>
        <p:spPr>
          <a:xfrm>
            <a:off x="128609" y="5780689"/>
            <a:ext cx="6106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California, Utah, Colorado, Arizona, Texas, Missouri, Georgia, Illinois/Michigan/Indiana, Ohio, DC/Maryland, Pennsylvania, New York, Connecticut</a:t>
            </a:r>
          </a:p>
        </p:txBody>
      </p:sp>
      <p:pic>
        <p:nvPicPr>
          <p:cNvPr id="10" name="Picture 9" descr="Map&#10;&#10;AI-generated content may be incorrect.">
            <a:extLst>
              <a:ext uri="{FF2B5EF4-FFF2-40B4-BE49-F238E27FC236}">
                <a16:creationId xmlns:a16="http://schemas.microsoft.com/office/drawing/2014/main" id="{134C932E-83AC-72D7-9A38-82D0CA34B6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967" t="34185" r="11924" b="6188"/>
          <a:stretch/>
        </p:blipFill>
        <p:spPr>
          <a:xfrm>
            <a:off x="5894173" y="1989436"/>
            <a:ext cx="5793680" cy="36975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E17E49-7EFF-1792-35FB-37503C7914CA}"/>
              </a:ext>
            </a:extLst>
          </p:cNvPr>
          <p:cNvSpPr txBox="1"/>
          <p:nvPr/>
        </p:nvSpPr>
        <p:spPr>
          <a:xfrm>
            <a:off x="679622" y="5078627"/>
            <a:ext cx="852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Ozone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88F40-C6D1-32B2-20BD-26F71BF9328E}"/>
              </a:ext>
            </a:extLst>
          </p:cNvPr>
          <p:cNvSpPr txBox="1"/>
          <p:nvPr/>
        </p:nvSpPr>
        <p:spPr>
          <a:xfrm>
            <a:off x="5894173" y="5078207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PM2.5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33CB09-1EE3-02BE-C022-710AE552C333}"/>
              </a:ext>
            </a:extLst>
          </p:cNvPr>
          <p:cNvSpPr txBox="1"/>
          <p:nvPr/>
        </p:nvSpPr>
        <p:spPr>
          <a:xfrm>
            <a:off x="5737758" y="5780689"/>
            <a:ext cx="6106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California, Utah, Wisconsin, Michigan, Ohio, Alabama, Tennessee, West Virginia, Pennsylvania, New York, Connecticut </a:t>
            </a:r>
          </a:p>
        </p:txBody>
      </p:sp>
    </p:spTree>
    <p:extLst>
      <p:ext uri="{BB962C8B-B14F-4D97-AF65-F5344CB8AC3E}">
        <p14:creationId xmlns:p14="http://schemas.microsoft.com/office/powerpoint/2010/main" val="814938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00A2-FE41-CF6B-4226-3AFEB0001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12" y="77591"/>
            <a:ext cx="11736945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Which cities with &gt;200,000 people have there been days with both ozone and PM</a:t>
            </a:r>
            <a:r>
              <a:rPr lang="en-US" sz="4000" baseline="-25000" dirty="0"/>
              <a:t>2.5</a:t>
            </a:r>
            <a:r>
              <a:rPr lang="en-US" sz="4000" dirty="0"/>
              <a:t> pollution in 2022 and 2024?</a:t>
            </a:r>
          </a:p>
        </p:txBody>
      </p:sp>
      <p:pic>
        <p:nvPicPr>
          <p:cNvPr id="3" name="Picture 2" descr="A picture containing map&#10;&#10;AI-generated content may be incorrect.">
            <a:extLst>
              <a:ext uri="{FF2B5EF4-FFF2-40B4-BE49-F238E27FC236}">
                <a16:creationId xmlns:a16="http://schemas.microsoft.com/office/drawing/2014/main" id="{7EEFC582-ECAC-D0E7-F692-7607B626C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43" y="1422746"/>
            <a:ext cx="10805857" cy="54352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24735B-13AB-11AB-C3C1-297E4EBBEF1A}"/>
              </a:ext>
            </a:extLst>
          </p:cNvPr>
          <p:cNvSpPr txBox="1"/>
          <p:nvPr/>
        </p:nvSpPr>
        <p:spPr>
          <a:xfrm>
            <a:off x="8596435" y="1150946"/>
            <a:ext cx="292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*excluding 2023 due to fires</a:t>
            </a:r>
          </a:p>
        </p:txBody>
      </p:sp>
    </p:spTree>
    <p:extLst>
      <p:ext uri="{BB962C8B-B14F-4D97-AF65-F5344CB8AC3E}">
        <p14:creationId xmlns:p14="http://schemas.microsoft.com/office/powerpoint/2010/main" val="2288301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609C3-CB41-3ED2-D7F8-219AB6455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Where do modeled trends not match measurements?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F938D6-B370-F089-A8D3-06EC9C0756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8480" y="1825625"/>
            <a:ext cx="5061275" cy="435133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EQUATES: EPA’s Air </a:t>
            </a:r>
            <a:r>
              <a:rPr lang="en-US" b="1" dirty="0" err="1"/>
              <a:t>QUAlity</a:t>
            </a:r>
            <a:r>
              <a:rPr lang="en-US" b="1" dirty="0"/>
              <a:t> </a:t>
            </a:r>
            <a:r>
              <a:rPr lang="en-US" b="1" dirty="0" err="1"/>
              <a:t>TimE</a:t>
            </a:r>
            <a:r>
              <a:rPr lang="en-US" b="1" dirty="0"/>
              <a:t> Series Project</a:t>
            </a:r>
          </a:p>
          <a:p>
            <a:r>
              <a:rPr lang="en-US" dirty="0"/>
              <a:t>2002 – 2019 CONUS model run at 12km using CMAQv5.3.2. </a:t>
            </a:r>
          </a:p>
          <a:p>
            <a:r>
              <a:rPr lang="en-US" dirty="0"/>
              <a:t>Unique in its application of consistent emissions and modeling methodologies across the entire analysis period (Simon et al., 2024 ACP).</a:t>
            </a:r>
          </a:p>
        </p:txBody>
      </p:sp>
      <p:pic>
        <p:nvPicPr>
          <p:cNvPr id="1026" name="Picture 2" descr="Annual total U.S. anthropogenic NOX emissions from the EQUATES CMAQ-ready emissions files for 2002-2019 in millions of short tons broken down by 9 broad source categories: vehicles, electric generating units, uel sources from combustion, industry and other sources, off-road equipment, oil and gas, railroad locomotives (rail), commercial marine vessels (ships), fires, and other sources (including fugitive dust, agriculture, residential wood combustion). Stacked barplot shows a steady decreasing trend with 20">
            <a:extLst>
              <a:ext uri="{FF2B5EF4-FFF2-40B4-BE49-F238E27FC236}">
                <a16:creationId xmlns:a16="http://schemas.microsoft.com/office/drawing/2014/main" id="{714C2851-9CBA-AB5A-5892-FCCD83FE6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747" y="2334984"/>
            <a:ext cx="6574933" cy="384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CFCD66-25A8-22B4-6639-15126AF9F845}"/>
              </a:ext>
            </a:extLst>
          </p:cNvPr>
          <p:cNvSpPr txBox="1"/>
          <p:nvPr/>
        </p:nvSpPr>
        <p:spPr>
          <a:xfrm>
            <a:off x="3719079" y="6311900"/>
            <a:ext cx="3761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https://</a:t>
            </a:r>
            <a:r>
              <a:rPr lang="en-US" u="sng" dirty="0" err="1"/>
              <a:t>www.epa.gov</a:t>
            </a:r>
            <a:r>
              <a:rPr lang="en-US" u="sng" dirty="0"/>
              <a:t>/</a:t>
            </a:r>
            <a:r>
              <a:rPr lang="en-US" u="sng" dirty="0" err="1"/>
              <a:t>cmaq</a:t>
            </a:r>
            <a:r>
              <a:rPr lang="en-US" u="sng" dirty="0"/>
              <a:t>/equates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D9ED67-EE94-01BF-12DE-B717833396C9}"/>
              </a:ext>
            </a:extLst>
          </p:cNvPr>
          <p:cNvSpPr txBox="1"/>
          <p:nvPr/>
        </p:nvSpPr>
        <p:spPr>
          <a:xfrm>
            <a:off x="6036721" y="1965652"/>
            <a:ext cx="4183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Decline in Anthropogenic NO</a:t>
            </a:r>
            <a:r>
              <a:rPr lang="en-US" baseline="-25000" dirty="0"/>
              <a:t>x</a:t>
            </a:r>
            <a:r>
              <a:rPr lang="en-US" dirty="0"/>
              <a:t> Emissions</a:t>
            </a:r>
          </a:p>
        </p:txBody>
      </p:sp>
    </p:spTree>
    <p:extLst>
      <p:ext uri="{BB962C8B-B14F-4D97-AF65-F5344CB8AC3E}">
        <p14:creationId xmlns:p14="http://schemas.microsoft.com/office/powerpoint/2010/main" val="2112844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06F20-95F7-273D-93C0-26BF6B9B0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p&#10;&#10;AI-generated content may be incorrect.">
            <a:extLst>
              <a:ext uri="{FF2B5EF4-FFF2-40B4-BE49-F238E27FC236}">
                <a16:creationId xmlns:a16="http://schemas.microsoft.com/office/drawing/2014/main" id="{01DD236C-0E2F-753B-7838-79A899126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43" y="1206306"/>
            <a:ext cx="11236163" cy="565169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53A62E3-8F68-464F-6692-7E91F8942A97}"/>
              </a:ext>
            </a:extLst>
          </p:cNvPr>
          <p:cNvSpPr/>
          <p:nvPr/>
        </p:nvSpPr>
        <p:spPr>
          <a:xfrm>
            <a:off x="5992427" y="5069150"/>
            <a:ext cx="577049" cy="50602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3C463F0-6E20-1281-61AD-23C7EE5DD9C2}"/>
              </a:ext>
            </a:extLst>
          </p:cNvPr>
          <p:cNvSpPr/>
          <p:nvPr/>
        </p:nvSpPr>
        <p:spPr>
          <a:xfrm>
            <a:off x="1939572" y="3600453"/>
            <a:ext cx="359746" cy="35341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1089691-C1D0-83C9-B11F-6B36E9460CA0}"/>
              </a:ext>
            </a:extLst>
          </p:cNvPr>
          <p:cNvSpPr/>
          <p:nvPr/>
        </p:nvSpPr>
        <p:spPr>
          <a:xfrm>
            <a:off x="3277342" y="4382956"/>
            <a:ext cx="359746" cy="35341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70D8803-78AE-EAB6-51F8-C6E5DA4EDCA6}"/>
              </a:ext>
            </a:extLst>
          </p:cNvPr>
          <p:cNvSpPr/>
          <p:nvPr/>
        </p:nvSpPr>
        <p:spPr>
          <a:xfrm>
            <a:off x="2532923" y="4343764"/>
            <a:ext cx="359746" cy="35341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52008CB-3BF3-74E0-7AC1-945DF0356AE4}"/>
              </a:ext>
            </a:extLst>
          </p:cNvPr>
          <p:cNvSpPr/>
          <p:nvPr/>
        </p:nvSpPr>
        <p:spPr>
          <a:xfrm>
            <a:off x="7988020" y="4349336"/>
            <a:ext cx="359746" cy="35341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48E5336-0E06-ED16-9E39-C35F6DDC115E}"/>
              </a:ext>
            </a:extLst>
          </p:cNvPr>
          <p:cNvSpPr/>
          <p:nvPr/>
        </p:nvSpPr>
        <p:spPr>
          <a:xfrm>
            <a:off x="5812554" y="4526044"/>
            <a:ext cx="359746" cy="35341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1F41F0E-8339-643B-6DDB-40AA56C11E3F}"/>
              </a:ext>
            </a:extLst>
          </p:cNvPr>
          <p:cNvSpPr/>
          <p:nvPr/>
        </p:nvSpPr>
        <p:spPr>
          <a:xfrm>
            <a:off x="4202478" y="4715734"/>
            <a:ext cx="359746" cy="35341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A0470D5-0D7B-BE90-D19A-DDF67F956F65}"/>
              </a:ext>
            </a:extLst>
          </p:cNvPr>
          <p:cNvSpPr/>
          <p:nvPr/>
        </p:nvSpPr>
        <p:spPr>
          <a:xfrm>
            <a:off x="6788260" y="5069150"/>
            <a:ext cx="359746" cy="35341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900E9AE-B1DB-420A-E161-6AD357BDA673}"/>
              </a:ext>
            </a:extLst>
          </p:cNvPr>
          <p:cNvSpPr/>
          <p:nvPr/>
        </p:nvSpPr>
        <p:spPr>
          <a:xfrm>
            <a:off x="2091972" y="3908033"/>
            <a:ext cx="314777" cy="35341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BFB384-E3BC-B9AF-227B-F0C3F717C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12" y="77591"/>
            <a:ext cx="11736945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There are 9 cities with multiple issues in trend and/or magnitude for NO</a:t>
            </a:r>
            <a:r>
              <a:rPr lang="en-US" sz="4000" baseline="-25000" dirty="0"/>
              <a:t>2</a:t>
            </a:r>
            <a:r>
              <a:rPr lang="en-US" sz="4000" dirty="0"/>
              <a:t>, ozone, and PM</a:t>
            </a:r>
            <a:r>
              <a:rPr lang="en-US" sz="4000" baseline="-25000" dirty="0"/>
              <a:t>2.5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23729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6F7E0-BE9F-C353-254F-2C9C2135E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These cities mainly show underestimated NO</a:t>
            </a:r>
            <a:r>
              <a:rPr lang="en-US" baseline="-25000" dirty="0"/>
              <a:t>2</a:t>
            </a:r>
            <a:r>
              <a:rPr lang="en-US" dirty="0"/>
              <a:t> or overly steep trend</a:t>
            </a:r>
            <a:endParaRPr lang="en-US" baseline="-25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396DE5-ED71-632E-A9E6-2C7132B86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375" y="1744005"/>
            <a:ext cx="7330493" cy="38708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7AFB7E-02F7-9768-A880-DECEEBE0FB26}"/>
              </a:ext>
            </a:extLst>
          </p:cNvPr>
          <p:cNvSpPr txBox="1"/>
          <p:nvPr/>
        </p:nvSpPr>
        <p:spPr>
          <a:xfrm>
            <a:off x="204039" y="5808759"/>
            <a:ext cx="11783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Houston has the only consistent overestimate (~3 ppb/50%).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Significant underestimates in 2019: -80% Palm Springs, -50% Atlanta, Phoenix, Baton Rouge, -40% El Paso, Fresno.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Poorly captured trends in Bakersfield, Phoenix, Dallas, and Baton Rouge.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B6ABCD-302D-71A1-A9B5-69851744C517}"/>
              </a:ext>
            </a:extLst>
          </p:cNvPr>
          <p:cNvSpPr txBox="1"/>
          <p:nvPr/>
        </p:nvSpPr>
        <p:spPr>
          <a:xfrm>
            <a:off x="332509" y="3689270"/>
            <a:ext cx="1828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n=number of monitors with &gt; 6 yrs coverage</a:t>
            </a:r>
          </a:p>
        </p:txBody>
      </p:sp>
    </p:spTree>
    <p:extLst>
      <p:ext uri="{BB962C8B-B14F-4D97-AF65-F5344CB8AC3E}">
        <p14:creationId xmlns:p14="http://schemas.microsoft.com/office/powerpoint/2010/main" val="3492094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F1620-A552-38C9-4FCF-2417F2340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64114" cy="1325563"/>
          </a:xfrm>
        </p:spPr>
        <p:txBody>
          <a:bodyPr/>
          <a:lstStyle/>
          <a:p>
            <a:pPr algn="ctr"/>
            <a:r>
              <a:rPr lang="en-US" dirty="0"/>
              <a:t>Eight of these cities have poorly modeled ozone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50C176-9025-B938-643A-177B16557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245" y="1381881"/>
            <a:ext cx="7753509" cy="40942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BB8049-8B5C-8712-0BDF-99A2BDDE71D0}"/>
              </a:ext>
            </a:extLst>
          </p:cNvPr>
          <p:cNvSpPr txBox="1"/>
          <p:nvPr/>
        </p:nvSpPr>
        <p:spPr>
          <a:xfrm>
            <a:off x="98323" y="5476119"/>
            <a:ext cx="12093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Underestimated ozone in Fresno (-11 ppb), Bakersfield (-15 ppb), Palm Springs (-11 ppb), Phoenix  (-6 ppb).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Overestimated ozone in Dallas (5 ppb), Houston (6 ppb), Baton Rouge (9 ppb), Atlanta (7 ppb).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Largest decrease in Atlanta (-16 ppb)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Underestimated ozone in the west/overestimated ozone in the southeast is a long-standing issue. (Skipper et al., 2024)</a:t>
            </a:r>
          </a:p>
        </p:txBody>
      </p:sp>
    </p:spTree>
    <p:extLst>
      <p:ext uri="{BB962C8B-B14F-4D97-AF65-F5344CB8AC3E}">
        <p14:creationId xmlns:p14="http://schemas.microsoft.com/office/powerpoint/2010/main" val="4151399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317C4-74BF-A47C-AFFC-5769B86DB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Daily average PM</a:t>
            </a:r>
            <a:r>
              <a:rPr lang="en-US" baseline="-25000" dirty="0"/>
              <a:t>2.5</a:t>
            </a:r>
            <a:r>
              <a:rPr lang="en-US" dirty="0"/>
              <a:t> is generally biased low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39CDC0-6E6F-C19E-9E8F-1034DCE15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118" y="1448863"/>
            <a:ext cx="7875109" cy="415844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E440AD-B33B-28A7-24EF-4C69CF3CBE6A}"/>
                  </a:ext>
                </a:extLst>
              </p:cNvPr>
              <p:cNvSpPr txBox="1"/>
              <p:nvPr/>
            </p:nvSpPr>
            <p:spPr>
              <a:xfrm>
                <a:off x="97276" y="5746602"/>
                <a:ext cx="1199744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Biases of -50% (El Paso, Bakersfield), -40% (Palm Springs), -30% (Dallas, Fresno), -20% (Houston).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Largest decrease in Atlanta (-10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g m</a:t>
                </a:r>
                <a:r>
                  <a:rPr lang="en-US" baseline="30000" dirty="0"/>
                  <a:t>-3</a:t>
                </a:r>
                <a:r>
                  <a:rPr lang="en-US" dirty="0"/>
                  <a:t>).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Nassau &amp; </a:t>
                </a:r>
                <a:r>
                  <a:rPr lang="en-US" dirty="0" err="1"/>
                  <a:t>Jaeglé</a:t>
                </a:r>
                <a:r>
                  <a:rPr lang="en-US" dirty="0"/>
                  <a:t>, 2025: PM</a:t>
                </a:r>
                <a:r>
                  <a:rPr lang="en-US" baseline="-25000" dirty="0"/>
                  <a:t>2.5</a:t>
                </a:r>
                <a:r>
                  <a:rPr lang="en-US" dirty="0"/>
                  <a:t> declines have stagnated/reversed due to slowing sulfate reductions and increased OA.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E440AD-B33B-28A7-24EF-4C69CF3CBE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76" y="5746602"/>
                <a:ext cx="11997447" cy="923330"/>
              </a:xfrm>
              <a:prstGeom prst="rect">
                <a:avLst/>
              </a:prstGeom>
              <a:blipFill>
                <a:blip r:embed="rId4"/>
                <a:stretch>
                  <a:fillRect l="-317" t="-2703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299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FCE6E-A605-C396-9F99-DEC683055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TEMPO NO</a:t>
            </a:r>
            <a:r>
              <a:rPr lang="en-US" baseline="-25000" dirty="0"/>
              <a:t>2</a:t>
            </a:r>
            <a:r>
              <a:rPr lang="en-US" dirty="0"/>
              <a:t> and HCHO are biased low at high values (&gt;1-1.5E16 </a:t>
            </a:r>
            <a:r>
              <a:rPr lang="en-US" dirty="0" err="1"/>
              <a:t>molec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531DC4-4BBA-A906-B7ED-ED496EB67D39}"/>
              </a:ext>
            </a:extLst>
          </p:cNvPr>
          <p:cNvSpPr txBox="1"/>
          <p:nvPr/>
        </p:nvSpPr>
        <p:spPr>
          <a:xfrm>
            <a:off x="1083013" y="3244334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n=31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2A65A6-6ABA-2B7B-2D72-DB6A3FBB292D}"/>
              </a:ext>
            </a:extLst>
          </p:cNvPr>
          <p:cNvSpPr txBox="1"/>
          <p:nvPr/>
        </p:nvSpPr>
        <p:spPr>
          <a:xfrm>
            <a:off x="6628041" y="3244334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n=21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F41BBE-56AE-17F4-124A-A5652C53A005}"/>
              </a:ext>
            </a:extLst>
          </p:cNvPr>
          <p:cNvSpPr txBox="1"/>
          <p:nvPr/>
        </p:nvSpPr>
        <p:spPr>
          <a:xfrm>
            <a:off x="184276" y="6047623"/>
            <a:ext cx="9538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Rawat et al. submitted – HCHO is biased low by ~20% for values &gt; 1.5×10</a:t>
            </a:r>
            <a:r>
              <a:rPr lang="en-US" baseline="30000" dirty="0"/>
              <a:t>16</a:t>
            </a:r>
            <a:r>
              <a:rPr lang="en-US" dirty="0"/>
              <a:t> molecule cm</a:t>
            </a:r>
            <a:r>
              <a:rPr lang="en-US" baseline="30000" dirty="0"/>
              <a:t>-2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Ghahremanloo</a:t>
            </a:r>
            <a:r>
              <a:rPr lang="en-US" dirty="0"/>
              <a:t> et al., 2025 – NO2 is biased low by ~30% for values &gt; 1.3×10</a:t>
            </a:r>
            <a:r>
              <a:rPr lang="en-US" baseline="30000" dirty="0"/>
              <a:t>16</a:t>
            </a:r>
            <a:r>
              <a:rPr lang="en-US" dirty="0"/>
              <a:t> molecule cm</a:t>
            </a:r>
            <a:r>
              <a:rPr lang="en-US" baseline="30000" dirty="0"/>
              <a:t>-2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2E2A83-4C2F-15B2-C299-36E618E47837}"/>
              </a:ext>
            </a:extLst>
          </p:cNvPr>
          <p:cNvSpPr txBox="1"/>
          <p:nvPr/>
        </p:nvSpPr>
        <p:spPr>
          <a:xfrm>
            <a:off x="184276" y="5646488"/>
            <a:ext cx="7859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Adapted from ongoing reports produced by the EPA (Henderson, 2025).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8EEFF87-2AE8-42EC-2B30-00585CF23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" y="1563810"/>
            <a:ext cx="11713464" cy="409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193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39997</TotalTime>
  <Words>1345</Words>
  <Application>Microsoft Macintosh PowerPoint</Application>
  <PresentationFormat>Widescreen</PresentationFormat>
  <Paragraphs>99</Paragraphs>
  <Slides>20</Slides>
  <Notes>11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Aptos</vt:lpstr>
      <vt:lpstr>Aptos Display</vt:lpstr>
      <vt:lpstr>Arial</vt:lpstr>
      <vt:lpstr>Cambria Math</vt:lpstr>
      <vt:lpstr>Titillium Web</vt:lpstr>
      <vt:lpstr>Office Theme</vt:lpstr>
      <vt:lpstr>Analysis of Summertime Air Quality in Urban Areas in the United States</vt:lpstr>
      <vt:lpstr>PowerPoint Presentation</vt:lpstr>
      <vt:lpstr>Which cities with &gt;200,000 people have there been days with both ozone and PM2.5 pollution in 2022 and 2024?</vt:lpstr>
      <vt:lpstr>Where do modeled trends not match measurements?</vt:lpstr>
      <vt:lpstr>There are 9 cities with multiple issues in trend and/or magnitude for NO2, ozone, and PM2.5</vt:lpstr>
      <vt:lpstr>These cities mainly show underestimated NO2 or overly steep trend</vt:lpstr>
      <vt:lpstr>Eight of these cities have poorly modeled ozone</vt:lpstr>
      <vt:lpstr>Daily average PM2.5 is generally biased low</vt:lpstr>
      <vt:lpstr>TEMPO NO2 and HCHO are biased low at high values (&gt;1-1.5E16 molec cm-2)</vt:lpstr>
      <vt:lpstr>10 cities rank in the top half for both TEMPO HCHO and NO2</vt:lpstr>
      <vt:lpstr>Ranking all cities by TEMPO HCHO and NO2 highlights cities with high values for both</vt:lpstr>
      <vt:lpstr>GEOS-CF has a more pronounced diurnal cycle for column NO2 in most of the cities</vt:lpstr>
      <vt:lpstr>The surface NO2 comparison shows a similar issue</vt:lpstr>
      <vt:lpstr>PowerPoint Presentation</vt:lpstr>
      <vt:lpstr>Conclusions</vt:lpstr>
      <vt:lpstr>PowerPoint Presentation</vt:lpstr>
      <vt:lpstr>PowerPoint Presentation</vt:lpstr>
      <vt:lpstr>PowerPoint Presentation</vt:lpstr>
      <vt:lpstr>PowerPoint Presentation</vt:lpstr>
      <vt:lpstr>Ozone and PM2.5 Non-attainment Areas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Travis, Katherine R. (LARC-E303)</dc:creator>
  <cp:lastModifiedBy>Travis, Katherine R. (LARC-E303)</cp:lastModifiedBy>
  <cp:revision>2</cp:revision>
  <dcterms:created xsi:type="dcterms:W3CDTF">2025-07-10T15:08:37Z</dcterms:created>
  <dcterms:modified xsi:type="dcterms:W3CDTF">2025-08-20T14:35:45Z</dcterms:modified>
</cp:coreProperties>
</file>