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6"/>
  </p:notesMasterIdLst>
  <p:sldIdLst>
    <p:sldId id="256" r:id="rId2"/>
    <p:sldId id="2145706504" r:id="rId3"/>
    <p:sldId id="2145706519" r:id="rId4"/>
    <p:sldId id="2145706494" r:id="rId5"/>
    <p:sldId id="2145706496" r:id="rId6"/>
    <p:sldId id="2145706534" r:id="rId7"/>
    <p:sldId id="2145706508" r:id="rId8"/>
    <p:sldId id="2145706490" r:id="rId9"/>
    <p:sldId id="2145706492" r:id="rId10"/>
    <p:sldId id="2145706503" r:id="rId11"/>
    <p:sldId id="2145706513" r:id="rId12"/>
    <p:sldId id="2145706501" r:id="rId13"/>
    <p:sldId id="2145706509" r:id="rId14"/>
    <p:sldId id="2145706517"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70C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0359"/>
    <p:restoredTop sz="87687"/>
  </p:normalViewPr>
  <p:slideViewPr>
    <p:cSldViewPr snapToGrid="0">
      <p:cViewPr varScale="1">
        <p:scale>
          <a:sx n="52" d="100"/>
          <a:sy n="52" d="100"/>
        </p:scale>
        <p:origin x="200" y="14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0AF1BF0-87C4-1948-A10B-A4580B4D9503}" type="datetimeFigureOut">
              <a:rPr lang="en-US" smtClean="0"/>
              <a:t>8/18/25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4A80DE-5E93-094C-88DA-F8883D5ABD46}" type="slidenum">
              <a:rPr lang="en-US" smtClean="0"/>
              <a:t>‹#›</a:t>
            </a:fld>
            <a:endParaRPr lang="en-US"/>
          </a:p>
        </p:txBody>
      </p:sp>
    </p:spTree>
    <p:extLst>
      <p:ext uri="{BB962C8B-B14F-4D97-AF65-F5344CB8AC3E}">
        <p14:creationId xmlns:p14="http://schemas.microsoft.com/office/powerpoint/2010/main" val="27778427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Dataset and tools require people to build them, operate them</a:t>
            </a:r>
          </a:p>
          <a:p>
            <a:r>
              <a:rPr lang="en-US" dirty="0"/>
              <a:t>-terms: models, risk; acronyms</a:t>
            </a:r>
          </a:p>
          <a:p>
            <a:endParaRPr lang="en-US" dirty="0"/>
          </a:p>
        </p:txBody>
      </p:sp>
      <p:sp>
        <p:nvSpPr>
          <p:cNvPr id="4" name="Slide Number Placeholder 3"/>
          <p:cNvSpPr>
            <a:spLocks noGrp="1"/>
          </p:cNvSpPr>
          <p:nvPr>
            <p:ph type="sldNum" sz="quarter" idx="5"/>
          </p:nvPr>
        </p:nvSpPr>
        <p:spPr/>
        <p:txBody>
          <a:bodyPr/>
          <a:lstStyle/>
          <a:p>
            <a:fld id="{EA4A80DE-5E93-094C-88DA-F8883D5ABD46}" type="slidenum">
              <a:rPr lang="en-US" smtClean="0"/>
              <a:t>2</a:t>
            </a:fld>
            <a:endParaRPr lang="en-US"/>
          </a:p>
        </p:txBody>
      </p:sp>
    </p:spTree>
    <p:extLst>
      <p:ext uri="{BB962C8B-B14F-4D97-AF65-F5344CB8AC3E}">
        <p14:creationId xmlns:p14="http://schemas.microsoft.com/office/powerpoint/2010/main" val="1640219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4A80DE-5E93-094C-88DA-F8883D5ABD46}" type="slidenum">
              <a:rPr lang="en-US" smtClean="0"/>
              <a:t>4</a:t>
            </a:fld>
            <a:endParaRPr lang="en-US"/>
          </a:p>
        </p:txBody>
      </p:sp>
    </p:spTree>
    <p:extLst>
      <p:ext uri="{BB962C8B-B14F-4D97-AF65-F5344CB8AC3E}">
        <p14:creationId xmlns:p14="http://schemas.microsoft.com/office/powerpoint/2010/main" val="41107820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a:t>Private for-profit engagement</a:t>
            </a:r>
          </a:p>
          <a:p>
            <a:pPr lvl="1"/>
            <a:r>
              <a:rPr lang="en-US" dirty="0"/>
              <a:t>Training, tutorials</a:t>
            </a:r>
          </a:p>
          <a:p>
            <a:pPr lvl="1"/>
            <a:r>
              <a:rPr lang="en-US" dirty="0"/>
              <a:t>AI LLM models </a:t>
            </a:r>
            <a:r>
              <a:rPr lang="en-US" dirty="0">
                <a:sym typeface="Wingdings" pitchFamily="2" charset="2"/>
              </a:rPr>
              <a:t> how they direct traffic (or not)</a:t>
            </a:r>
            <a:endParaRPr lang="en-US" dirty="0"/>
          </a:p>
          <a:p>
            <a:endParaRPr lang="en-US" dirty="0"/>
          </a:p>
        </p:txBody>
      </p:sp>
      <p:sp>
        <p:nvSpPr>
          <p:cNvPr id="4" name="Slide Number Placeholder 3"/>
          <p:cNvSpPr>
            <a:spLocks noGrp="1"/>
          </p:cNvSpPr>
          <p:nvPr>
            <p:ph type="sldNum" sz="quarter" idx="5"/>
          </p:nvPr>
        </p:nvSpPr>
        <p:spPr/>
        <p:txBody>
          <a:bodyPr/>
          <a:lstStyle/>
          <a:p>
            <a:fld id="{EA4A80DE-5E93-094C-88DA-F8883D5ABD46}" type="slidenum">
              <a:rPr lang="en-US" smtClean="0"/>
              <a:t>7</a:t>
            </a:fld>
            <a:endParaRPr lang="en-US"/>
          </a:p>
        </p:txBody>
      </p:sp>
    </p:spTree>
    <p:extLst>
      <p:ext uri="{BB962C8B-B14F-4D97-AF65-F5344CB8AC3E}">
        <p14:creationId xmlns:p14="http://schemas.microsoft.com/office/powerpoint/2010/main" val="28046696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a:extLst>
              <a:ext uri="{FF2B5EF4-FFF2-40B4-BE49-F238E27FC236}">
                <a16:creationId xmlns:a16="http://schemas.microsoft.com/office/drawing/2014/main" id="{B102D299-CABA-0E4B-E929-45395E342BA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es Placeholder 2">
            <a:extLst>
              <a:ext uri="{FF2B5EF4-FFF2-40B4-BE49-F238E27FC236}">
                <a16:creationId xmlns:a16="http://schemas.microsoft.com/office/drawing/2014/main" id="{8C930F53-2B02-C02B-1085-DE2838705C3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5124" name="Slide Number Placeholder 3">
            <a:extLst>
              <a:ext uri="{FF2B5EF4-FFF2-40B4-BE49-F238E27FC236}">
                <a16:creationId xmlns:a16="http://schemas.microsoft.com/office/drawing/2014/main" id="{E1EC7EDC-4B79-9999-0990-4C714901C3A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eaLnBrk="0" fontAlgn="base" hangingPunct="0">
              <a:spcBef>
                <a:spcPct val="0"/>
              </a:spcBef>
              <a:spcAft>
                <a:spcPct val="0"/>
              </a:spcAft>
              <a:defRPr>
                <a:solidFill>
                  <a:schemeClr val="tx1"/>
                </a:solidFill>
                <a:latin typeface="Aptos" panose="020B0004020202020204" pitchFamily="34" charset="0"/>
              </a:defRPr>
            </a:lvl6pPr>
            <a:lvl7pPr marL="2971800" indent="-228600" eaLnBrk="0" fontAlgn="base" hangingPunct="0">
              <a:spcBef>
                <a:spcPct val="0"/>
              </a:spcBef>
              <a:spcAft>
                <a:spcPct val="0"/>
              </a:spcAft>
              <a:defRPr>
                <a:solidFill>
                  <a:schemeClr val="tx1"/>
                </a:solidFill>
                <a:latin typeface="Aptos" panose="020B0004020202020204" pitchFamily="34" charset="0"/>
              </a:defRPr>
            </a:lvl7pPr>
            <a:lvl8pPr marL="3429000" indent="-228600" eaLnBrk="0" fontAlgn="base" hangingPunct="0">
              <a:spcBef>
                <a:spcPct val="0"/>
              </a:spcBef>
              <a:spcAft>
                <a:spcPct val="0"/>
              </a:spcAft>
              <a:defRPr>
                <a:solidFill>
                  <a:schemeClr val="tx1"/>
                </a:solidFill>
                <a:latin typeface="Aptos" panose="020B0004020202020204" pitchFamily="34" charset="0"/>
              </a:defRPr>
            </a:lvl8pPr>
            <a:lvl9pPr marL="3886200" indent="-228600" eaLnBrk="0" fontAlgn="base" hangingPunct="0">
              <a:spcBef>
                <a:spcPct val="0"/>
              </a:spcBef>
              <a:spcAft>
                <a:spcPct val="0"/>
              </a:spcAft>
              <a:defRPr>
                <a:solidFill>
                  <a:schemeClr val="tx1"/>
                </a:solidFill>
                <a:latin typeface="Aptos" panose="020B0004020202020204" pitchFamily="34" charset="0"/>
              </a:defRPr>
            </a:lvl9pPr>
          </a:lstStyle>
          <a:p>
            <a:pPr fontAlgn="base">
              <a:spcBef>
                <a:spcPct val="0"/>
              </a:spcBef>
              <a:spcAft>
                <a:spcPct val="0"/>
              </a:spcAft>
            </a:pPr>
            <a:fld id="{9921CCF0-B901-B946-9A13-C00072FF5DB1}" type="slidenum">
              <a:rPr lang="en-US" altLang="en-US" smtClean="0"/>
              <a:pPr fontAlgn="base">
                <a:spcBef>
                  <a:spcPct val="0"/>
                </a:spcBef>
                <a:spcAft>
                  <a:spcPct val="0"/>
                </a:spcAft>
              </a:pPr>
              <a:t>8</a:t>
            </a:fld>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D52606-EBD1-9DC8-3916-18BE4EF8D0F7}"/>
            </a:ext>
          </a:extLst>
        </p:cNvPr>
        <p:cNvGrpSpPr/>
        <p:nvPr/>
      </p:nvGrpSpPr>
      <p:grpSpPr>
        <a:xfrm>
          <a:off x="0" y="0"/>
          <a:ext cx="0" cy="0"/>
          <a:chOff x="0" y="0"/>
          <a:chExt cx="0" cy="0"/>
        </a:xfrm>
      </p:grpSpPr>
      <p:sp>
        <p:nvSpPr>
          <p:cNvPr id="5122" name="Slide Image Placeholder 1">
            <a:extLst>
              <a:ext uri="{FF2B5EF4-FFF2-40B4-BE49-F238E27FC236}">
                <a16:creationId xmlns:a16="http://schemas.microsoft.com/office/drawing/2014/main" id="{4C2C86DB-C578-2FFF-0F52-4DBC8D2B6DD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es Placeholder 2">
            <a:extLst>
              <a:ext uri="{FF2B5EF4-FFF2-40B4-BE49-F238E27FC236}">
                <a16:creationId xmlns:a16="http://schemas.microsoft.com/office/drawing/2014/main" id="{D64A758D-3AE5-22C1-133A-4C98E6441C8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Prescribed burns</a:t>
            </a:r>
          </a:p>
          <a:p>
            <a:r>
              <a:rPr lang="en-US" dirty="0"/>
              <a:t>PM2.5 datasets</a:t>
            </a:r>
          </a:p>
          <a:p>
            <a:r>
              <a:rPr lang="en-US" dirty="0"/>
              <a:t>Wildfire forecasts</a:t>
            </a:r>
          </a:p>
          <a:p>
            <a:r>
              <a:rPr lang="en-US" dirty="0"/>
              <a:t>Diurnal bias in sectorized emissions</a:t>
            </a:r>
          </a:p>
          <a:p>
            <a:r>
              <a:rPr lang="en-US" dirty="0"/>
              <a:t>Understanding ozone events</a:t>
            </a:r>
          </a:p>
          <a:p>
            <a:r>
              <a:rPr lang="en-US" dirty="0"/>
              <a:t>Near real time surface ozone</a:t>
            </a:r>
          </a:p>
          <a:p>
            <a:r>
              <a:rPr lang="en-US" dirty="0"/>
              <a:t>Identifying pollution hotspots relevant to monitor siting</a:t>
            </a:r>
          </a:p>
          <a:p>
            <a:r>
              <a:rPr lang="en-US" dirty="0"/>
              <a:t>Evaluating policy impacts</a:t>
            </a:r>
          </a:p>
          <a:p>
            <a:pPr eaLnBrk="1" hangingPunct="1">
              <a:spcBef>
                <a:spcPct val="0"/>
              </a:spcBef>
            </a:pPr>
            <a:endParaRPr lang="en-US" altLang="en-US" dirty="0"/>
          </a:p>
        </p:txBody>
      </p:sp>
      <p:sp>
        <p:nvSpPr>
          <p:cNvPr id="5124" name="Slide Number Placeholder 3">
            <a:extLst>
              <a:ext uri="{FF2B5EF4-FFF2-40B4-BE49-F238E27FC236}">
                <a16:creationId xmlns:a16="http://schemas.microsoft.com/office/drawing/2014/main" id="{BB1F8191-BAFF-031B-F5A6-09588B18223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eaLnBrk="0" fontAlgn="base" hangingPunct="0">
              <a:spcBef>
                <a:spcPct val="0"/>
              </a:spcBef>
              <a:spcAft>
                <a:spcPct val="0"/>
              </a:spcAft>
              <a:defRPr>
                <a:solidFill>
                  <a:schemeClr val="tx1"/>
                </a:solidFill>
                <a:latin typeface="Aptos" panose="020B0004020202020204" pitchFamily="34" charset="0"/>
              </a:defRPr>
            </a:lvl6pPr>
            <a:lvl7pPr marL="2971800" indent="-228600" eaLnBrk="0" fontAlgn="base" hangingPunct="0">
              <a:spcBef>
                <a:spcPct val="0"/>
              </a:spcBef>
              <a:spcAft>
                <a:spcPct val="0"/>
              </a:spcAft>
              <a:defRPr>
                <a:solidFill>
                  <a:schemeClr val="tx1"/>
                </a:solidFill>
                <a:latin typeface="Aptos" panose="020B0004020202020204" pitchFamily="34" charset="0"/>
              </a:defRPr>
            </a:lvl7pPr>
            <a:lvl8pPr marL="3429000" indent="-228600" eaLnBrk="0" fontAlgn="base" hangingPunct="0">
              <a:spcBef>
                <a:spcPct val="0"/>
              </a:spcBef>
              <a:spcAft>
                <a:spcPct val="0"/>
              </a:spcAft>
              <a:defRPr>
                <a:solidFill>
                  <a:schemeClr val="tx1"/>
                </a:solidFill>
                <a:latin typeface="Aptos" panose="020B0004020202020204" pitchFamily="34" charset="0"/>
              </a:defRPr>
            </a:lvl8pPr>
            <a:lvl9pPr marL="3886200" indent="-228600" eaLnBrk="0" fontAlgn="base" hangingPunct="0">
              <a:spcBef>
                <a:spcPct val="0"/>
              </a:spcBef>
              <a:spcAft>
                <a:spcPct val="0"/>
              </a:spcAft>
              <a:defRPr>
                <a:solidFill>
                  <a:schemeClr val="tx1"/>
                </a:solidFill>
                <a:latin typeface="Aptos" panose="020B0004020202020204" pitchFamily="34" charset="0"/>
              </a:defRPr>
            </a:lvl9pPr>
          </a:lstStyle>
          <a:p>
            <a:pPr fontAlgn="base">
              <a:spcBef>
                <a:spcPct val="0"/>
              </a:spcBef>
              <a:spcAft>
                <a:spcPct val="0"/>
              </a:spcAft>
            </a:pPr>
            <a:fld id="{9921CCF0-B901-B946-9A13-C00072FF5DB1}" type="slidenum">
              <a:rPr lang="en-US" altLang="en-US" smtClean="0"/>
              <a:pPr fontAlgn="base">
                <a:spcBef>
                  <a:spcPct val="0"/>
                </a:spcBef>
                <a:spcAft>
                  <a:spcPct val="0"/>
                </a:spcAft>
              </a:pPr>
              <a:t>9</a:t>
            </a:fld>
            <a:endParaRPr lang="en-US" altLang="en-US"/>
          </a:p>
        </p:txBody>
      </p:sp>
    </p:spTree>
    <p:extLst>
      <p:ext uri="{BB962C8B-B14F-4D97-AF65-F5344CB8AC3E}">
        <p14:creationId xmlns:p14="http://schemas.microsoft.com/office/powerpoint/2010/main" val="20087304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89A64A-887A-EB5A-CA4D-03647E7F57E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E0B2A2-FB24-5A8C-B48D-74CB3AE4572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9C0E421-9702-43E4-22EC-5A416D3AB82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Notes from Monica: Level 3 sensitivity (averaging </a:t>
            </a:r>
            <a:r>
              <a:rPr lang="en-US" dirty="0" err="1"/>
              <a:t>kernal</a:t>
            </a:r>
            <a:r>
              <a:rPr lang="en-US" dirty="0"/>
              <a:t>, AMF); </a:t>
            </a:r>
            <a:r>
              <a:rPr lang="en-US" dirty="0" err="1"/>
              <a:t>regrid</a:t>
            </a:r>
            <a:r>
              <a:rPr lang="en-US" dirty="0"/>
              <a:t> with WHIPS level-2; computational time; and WHIPS does not support TEMPO; would like quantification about viewing angle (stakeholders might not be aware – if only good between 10 and 3) ; vertical sensitivity information for level 3. ; Meteorology is going to mix things surface for the column, not 1:1. - delay wen column sees maximum, and when actually breathing maximum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Morning </a:t>
            </a:r>
            <a:r>
              <a:rPr lang="en-US" dirty="0">
                <a:sym typeface="Wingdings" pitchFamily="2" charset="2"/>
              </a:rPr>
              <a:t> emissions increase </a:t>
            </a:r>
            <a:r>
              <a:rPr lang="en-US" dirty="0">
                <a:solidFill>
                  <a:srgbClr val="00B050"/>
                </a:solidFill>
                <a:sym typeface="Wingdings" pitchFamily="2" charset="2"/>
              </a:rPr>
              <a:t>NO</a:t>
            </a:r>
            <a:r>
              <a:rPr lang="en-US" baseline="-25000" dirty="0">
                <a:solidFill>
                  <a:srgbClr val="00B050"/>
                </a:solidFill>
                <a:sym typeface="Wingdings" pitchFamily="2" charset="2"/>
              </a:rPr>
              <a:t>2</a:t>
            </a:r>
            <a:r>
              <a:rPr lang="en-US" dirty="0">
                <a:solidFill>
                  <a:srgbClr val="00B050"/>
                </a:solidFill>
                <a:sym typeface="Wingdings" pitchFamily="2" charset="2"/>
              </a:rPr>
              <a:t> increase at surface</a:t>
            </a:r>
            <a:r>
              <a:rPr lang="en-US" dirty="0">
                <a:sym typeface="Wingdings" pitchFamily="2" charset="2"/>
              </a:rPr>
              <a:t>,</a:t>
            </a:r>
            <a:br>
              <a:rPr lang="en-US" dirty="0">
                <a:sym typeface="Wingdings" pitchFamily="2" charset="2"/>
              </a:rPr>
            </a:br>
            <a:r>
              <a:rPr lang="en-US" sz="800" dirty="0">
                <a:sym typeface="Wingdings" pitchFamily="2" charset="2"/>
              </a:rPr>
              <a:t> </a:t>
            </a:r>
            <a:br>
              <a:rPr lang="en-US" dirty="0">
                <a:sym typeface="Wingdings" pitchFamily="2" charset="2"/>
              </a:rPr>
            </a:br>
            <a:r>
              <a:rPr lang="en-US" dirty="0">
                <a:solidFill>
                  <a:srgbClr val="7030A0"/>
                </a:solidFill>
                <a:sym typeface="Wingdings" pitchFamily="2" charset="2"/>
              </a:rPr>
              <a:t>PBLH increase </a:t>
            </a:r>
            <a:r>
              <a:rPr lang="en-US" dirty="0">
                <a:sym typeface="Wingdings" pitchFamily="2" charset="2"/>
              </a:rPr>
              <a:t> </a:t>
            </a:r>
            <a:r>
              <a:rPr lang="en-US" dirty="0">
                <a:solidFill>
                  <a:srgbClr val="0070C0"/>
                </a:solidFill>
                <a:sym typeface="Wingdings" pitchFamily="2" charset="2"/>
              </a:rPr>
              <a:t>NO</a:t>
            </a:r>
            <a:r>
              <a:rPr lang="en-US" baseline="-25000" dirty="0">
                <a:solidFill>
                  <a:srgbClr val="0070C0"/>
                </a:solidFill>
                <a:sym typeface="Wingdings" pitchFamily="2" charset="2"/>
              </a:rPr>
              <a:t>2</a:t>
            </a:r>
            <a:r>
              <a:rPr lang="en-US" dirty="0">
                <a:solidFill>
                  <a:srgbClr val="0070C0"/>
                </a:solidFill>
                <a:sym typeface="Wingdings" pitchFamily="2" charset="2"/>
              </a:rPr>
              <a:t> increase in column</a:t>
            </a:r>
            <a:br>
              <a:rPr lang="en-US" dirty="0">
                <a:sym typeface="Wingdings" pitchFamily="2" charset="2"/>
              </a:rPr>
            </a:br>
            <a:r>
              <a:rPr lang="en-US" dirty="0">
                <a:sym typeface="Wingdings" pitchFamily="2" charset="2"/>
              </a:rPr>
              <a:t> </a:t>
            </a:r>
          </a:p>
          <a:p>
            <a:pPr marL="285750" indent="-285750">
              <a:buFont typeface="Wingdings" pitchFamily="2" charset="2"/>
              <a:buChar char="à"/>
            </a:pPr>
            <a:r>
              <a:rPr lang="en-US" dirty="0">
                <a:solidFill>
                  <a:srgbClr val="FF40FF"/>
                </a:solidFill>
                <a:sym typeface="Wingdings" pitchFamily="2" charset="2"/>
              </a:rPr>
              <a:t>column lags surface by 1 – 2 hours</a:t>
            </a:r>
          </a:p>
          <a:p>
            <a:r>
              <a:rPr lang="en-US" dirty="0"/>
              <a:t>Evening</a:t>
            </a:r>
          </a:p>
          <a:p>
            <a:r>
              <a:rPr lang="en-US" dirty="0">
                <a:solidFill>
                  <a:schemeClr val="tx1">
                    <a:lumMod val="50000"/>
                    <a:lumOff val="50000"/>
                  </a:schemeClr>
                </a:solidFill>
                <a:sym typeface="Wingdings" pitchFamily="2" charset="2"/>
              </a:rPr>
              <a:t>emissions decrease</a:t>
            </a:r>
            <a:br>
              <a:rPr lang="en-US" dirty="0">
                <a:solidFill>
                  <a:srgbClr val="FF40FF"/>
                </a:solidFill>
                <a:sym typeface="Wingdings" pitchFamily="2" charset="2"/>
              </a:rPr>
            </a:br>
            <a:r>
              <a:rPr lang="en-US" dirty="0">
                <a:sym typeface="Wingdings" pitchFamily="2" charset="2"/>
              </a:rPr>
              <a:t>photolysis decrease  </a:t>
            </a:r>
            <a:r>
              <a:rPr lang="en-US" dirty="0">
                <a:solidFill>
                  <a:srgbClr val="009193"/>
                </a:solidFill>
                <a:sym typeface="Wingdings" pitchFamily="2" charset="2"/>
              </a:rPr>
              <a:t>NO</a:t>
            </a:r>
            <a:r>
              <a:rPr lang="en-US" baseline="-25000" dirty="0">
                <a:solidFill>
                  <a:srgbClr val="009193"/>
                </a:solidFill>
                <a:sym typeface="Wingdings" pitchFamily="2" charset="2"/>
              </a:rPr>
              <a:t>2</a:t>
            </a:r>
            <a:r>
              <a:rPr lang="en-US" dirty="0">
                <a:solidFill>
                  <a:srgbClr val="009193"/>
                </a:solidFill>
                <a:sym typeface="Wingdings" pitchFamily="2" charset="2"/>
              </a:rPr>
              <a:t> increase (all levels)</a:t>
            </a:r>
            <a:br>
              <a:rPr lang="en-US" dirty="0">
                <a:solidFill>
                  <a:srgbClr val="009193"/>
                </a:solidFill>
                <a:sym typeface="Wingdings" pitchFamily="2" charset="2"/>
              </a:rPr>
            </a:br>
            <a:r>
              <a:rPr lang="en-US" dirty="0">
                <a:solidFill>
                  <a:srgbClr val="7030A0"/>
                </a:solidFill>
                <a:sym typeface="Wingdings" pitchFamily="2" charset="2"/>
              </a:rPr>
              <a:t>PBLH decrease </a:t>
            </a:r>
            <a:r>
              <a:rPr lang="en-US" dirty="0">
                <a:sym typeface="Wingdings" pitchFamily="2" charset="2"/>
              </a:rPr>
              <a:t></a:t>
            </a:r>
            <a:r>
              <a:rPr lang="en-US" dirty="0">
                <a:solidFill>
                  <a:srgbClr val="FF40FF"/>
                </a:solidFill>
                <a:sym typeface="Wingdings" pitchFamily="2" charset="2"/>
              </a:rPr>
              <a:t> </a:t>
            </a:r>
            <a:r>
              <a:rPr lang="en-US" dirty="0">
                <a:solidFill>
                  <a:srgbClr val="00B050"/>
                </a:solidFill>
                <a:sym typeface="Wingdings" pitchFamily="2" charset="2"/>
              </a:rPr>
              <a:t>NO</a:t>
            </a:r>
            <a:r>
              <a:rPr lang="en-US" baseline="-25000" dirty="0">
                <a:solidFill>
                  <a:srgbClr val="00B050"/>
                </a:solidFill>
                <a:sym typeface="Wingdings" pitchFamily="2" charset="2"/>
              </a:rPr>
              <a:t>2</a:t>
            </a:r>
            <a:r>
              <a:rPr lang="en-US" dirty="0">
                <a:solidFill>
                  <a:srgbClr val="00B050"/>
                </a:solidFill>
                <a:sym typeface="Wingdings" pitchFamily="2" charset="2"/>
              </a:rPr>
              <a:t> mixed down to surface</a:t>
            </a:r>
            <a:br>
              <a:rPr lang="en-US" dirty="0">
                <a:solidFill>
                  <a:srgbClr val="FF40FF"/>
                </a:solidFill>
                <a:sym typeface="Wingdings" pitchFamily="2" charset="2"/>
              </a:rPr>
            </a:br>
            <a:br>
              <a:rPr lang="en-US" dirty="0">
                <a:solidFill>
                  <a:srgbClr val="FF40FF"/>
                </a:solidFill>
                <a:sym typeface="Wingdings" pitchFamily="2" charset="2"/>
              </a:rPr>
            </a:br>
            <a:r>
              <a:rPr lang="en-US" dirty="0">
                <a:solidFill>
                  <a:srgbClr val="FF40FF"/>
                </a:solidFill>
                <a:sym typeface="Wingdings" pitchFamily="2" charset="2"/>
              </a:rPr>
              <a:t> surface lags column 1+ hours</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a:extLst>
              <a:ext uri="{FF2B5EF4-FFF2-40B4-BE49-F238E27FC236}">
                <a16:creationId xmlns:a16="http://schemas.microsoft.com/office/drawing/2014/main" id="{C238CBD4-B7D7-C015-61BA-9903044A2B8D}"/>
              </a:ext>
            </a:extLst>
          </p:cNvPr>
          <p:cNvSpPr>
            <a:spLocks noGrp="1"/>
          </p:cNvSpPr>
          <p:nvPr>
            <p:ph type="sldNum" sz="quarter" idx="5"/>
          </p:nvPr>
        </p:nvSpPr>
        <p:spPr/>
        <p:txBody>
          <a:bodyPr/>
          <a:lstStyle/>
          <a:p>
            <a:fld id="{EA4A80DE-5E93-094C-88DA-F8883D5ABD46}" type="slidenum">
              <a:rPr lang="en-US" smtClean="0"/>
              <a:t>11</a:t>
            </a:fld>
            <a:endParaRPr lang="en-US"/>
          </a:p>
        </p:txBody>
      </p:sp>
    </p:spTree>
    <p:extLst>
      <p:ext uri="{BB962C8B-B14F-4D97-AF65-F5344CB8AC3E}">
        <p14:creationId xmlns:p14="http://schemas.microsoft.com/office/powerpoint/2010/main" val="21245836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Hourly AQS measurements at 13:00 and 14:00 local time (LT) were averaged to align with the TROPOMI overpass of ≈13:30 LST. Hourly AQS measurements from 12:00 to 23:00 GMT were compared with hourly TEMPO data for daylight hours. For both the TROPOMI and TEMPO analyses, AQS data were filtered to ensure consistency with satellite data availability. As a result of filtering monitoring data for TROPOMI and TEMPO separately, the subsets of monitor data available for comparison with each instrument differ, even for the same time periods.</a:t>
            </a:r>
          </a:p>
          <a:p>
            <a:endParaRPr lang="en-US" dirty="0"/>
          </a:p>
        </p:txBody>
      </p:sp>
      <p:sp>
        <p:nvSpPr>
          <p:cNvPr id="4" name="Slide Number Placeholder 3"/>
          <p:cNvSpPr>
            <a:spLocks noGrp="1"/>
          </p:cNvSpPr>
          <p:nvPr>
            <p:ph type="sldNum" sz="quarter" idx="5"/>
          </p:nvPr>
        </p:nvSpPr>
        <p:spPr/>
        <p:txBody>
          <a:bodyPr/>
          <a:lstStyle/>
          <a:p>
            <a:fld id="{EA4A80DE-5E93-094C-88DA-F8883D5ABD46}" type="slidenum">
              <a:rPr lang="en-US" smtClean="0"/>
              <a:t>12</a:t>
            </a:fld>
            <a:endParaRPr lang="en-US"/>
          </a:p>
        </p:txBody>
      </p:sp>
    </p:spTree>
    <p:extLst>
      <p:ext uri="{BB962C8B-B14F-4D97-AF65-F5344CB8AC3E}">
        <p14:creationId xmlns:p14="http://schemas.microsoft.com/office/powerpoint/2010/main" val="24513093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B6160A-DBA7-B8B2-2240-965BE6D358E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F58643E-11E4-F0D4-7B56-7BC6B55559E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D0974BF-6D1C-1421-C547-081FAA8EAC9E}"/>
              </a:ext>
            </a:extLst>
          </p:cNvPr>
          <p:cNvSpPr>
            <a:spLocks noGrp="1"/>
          </p:cNvSpPr>
          <p:nvPr>
            <p:ph type="dt" sz="half" idx="10"/>
          </p:nvPr>
        </p:nvSpPr>
        <p:spPr/>
        <p:txBody>
          <a:bodyPr/>
          <a:lstStyle/>
          <a:p>
            <a:fld id="{F2D646D7-AC1C-4D4F-A0DA-EDDE4D9470F5}" type="datetimeFigureOut">
              <a:rPr lang="en-US" smtClean="0"/>
              <a:t>8/18/25</a:t>
            </a:fld>
            <a:endParaRPr lang="en-US"/>
          </a:p>
        </p:txBody>
      </p:sp>
      <p:sp>
        <p:nvSpPr>
          <p:cNvPr id="5" name="Footer Placeholder 4">
            <a:extLst>
              <a:ext uri="{FF2B5EF4-FFF2-40B4-BE49-F238E27FC236}">
                <a16:creationId xmlns:a16="http://schemas.microsoft.com/office/drawing/2014/main" id="{AAE8EEC6-23A8-E359-FD39-D788F8D364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C593D6-E00E-42FC-C8B1-03AD0CC2F362}"/>
              </a:ext>
            </a:extLst>
          </p:cNvPr>
          <p:cNvSpPr>
            <a:spLocks noGrp="1"/>
          </p:cNvSpPr>
          <p:nvPr>
            <p:ph type="sldNum" sz="quarter" idx="12"/>
          </p:nvPr>
        </p:nvSpPr>
        <p:spPr/>
        <p:txBody>
          <a:bodyPr/>
          <a:lstStyle/>
          <a:p>
            <a:fld id="{9E962597-657E-2A44-AF32-7AF8252F090C}" type="slidenum">
              <a:rPr lang="en-US" smtClean="0"/>
              <a:t>‹#›</a:t>
            </a:fld>
            <a:endParaRPr lang="en-US"/>
          </a:p>
        </p:txBody>
      </p:sp>
    </p:spTree>
    <p:extLst>
      <p:ext uri="{BB962C8B-B14F-4D97-AF65-F5344CB8AC3E}">
        <p14:creationId xmlns:p14="http://schemas.microsoft.com/office/powerpoint/2010/main" val="12071687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CFE69C-2779-2ACA-7089-75E8267CE24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2655D32-D784-8BE0-6687-A23349F8520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E1CB225-B1BA-0BE2-65E1-59CAD0ECCF3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10CEF5-5DA4-7093-D2D1-F76D9B6F657F}"/>
              </a:ext>
            </a:extLst>
          </p:cNvPr>
          <p:cNvSpPr>
            <a:spLocks noGrp="1"/>
          </p:cNvSpPr>
          <p:nvPr>
            <p:ph type="dt" sz="half" idx="10"/>
          </p:nvPr>
        </p:nvSpPr>
        <p:spPr/>
        <p:txBody>
          <a:bodyPr/>
          <a:lstStyle/>
          <a:p>
            <a:fld id="{F2D646D7-AC1C-4D4F-A0DA-EDDE4D9470F5}" type="datetimeFigureOut">
              <a:rPr lang="en-US" smtClean="0"/>
              <a:t>8/18/25</a:t>
            </a:fld>
            <a:endParaRPr lang="en-US"/>
          </a:p>
        </p:txBody>
      </p:sp>
      <p:sp>
        <p:nvSpPr>
          <p:cNvPr id="6" name="Footer Placeholder 5">
            <a:extLst>
              <a:ext uri="{FF2B5EF4-FFF2-40B4-BE49-F238E27FC236}">
                <a16:creationId xmlns:a16="http://schemas.microsoft.com/office/drawing/2014/main" id="{9E0D053B-9798-B5C6-C9B2-A4E26304701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0CCCA91-BD55-ED33-3069-FE3CD435B12E}"/>
              </a:ext>
            </a:extLst>
          </p:cNvPr>
          <p:cNvSpPr>
            <a:spLocks noGrp="1"/>
          </p:cNvSpPr>
          <p:nvPr>
            <p:ph type="sldNum" sz="quarter" idx="12"/>
          </p:nvPr>
        </p:nvSpPr>
        <p:spPr/>
        <p:txBody>
          <a:bodyPr/>
          <a:lstStyle/>
          <a:p>
            <a:fld id="{9E962597-657E-2A44-AF32-7AF8252F090C}" type="slidenum">
              <a:rPr lang="en-US" smtClean="0"/>
              <a:t>‹#›</a:t>
            </a:fld>
            <a:endParaRPr lang="en-US"/>
          </a:p>
        </p:txBody>
      </p:sp>
    </p:spTree>
    <p:extLst>
      <p:ext uri="{BB962C8B-B14F-4D97-AF65-F5344CB8AC3E}">
        <p14:creationId xmlns:p14="http://schemas.microsoft.com/office/powerpoint/2010/main" val="27815212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DE68DA-7E87-233E-EBBC-8913B63BB17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9DADAC7-820D-6F0C-FC20-2283D1DCD02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0623B1-5AA5-B44E-D6A9-D548AEBCCC1A}"/>
              </a:ext>
            </a:extLst>
          </p:cNvPr>
          <p:cNvSpPr>
            <a:spLocks noGrp="1"/>
          </p:cNvSpPr>
          <p:nvPr>
            <p:ph type="dt" sz="half" idx="10"/>
          </p:nvPr>
        </p:nvSpPr>
        <p:spPr/>
        <p:txBody>
          <a:bodyPr/>
          <a:lstStyle/>
          <a:p>
            <a:fld id="{F2D646D7-AC1C-4D4F-A0DA-EDDE4D9470F5}" type="datetimeFigureOut">
              <a:rPr lang="en-US" smtClean="0"/>
              <a:t>8/18/25</a:t>
            </a:fld>
            <a:endParaRPr lang="en-US"/>
          </a:p>
        </p:txBody>
      </p:sp>
      <p:sp>
        <p:nvSpPr>
          <p:cNvPr id="5" name="Footer Placeholder 4">
            <a:extLst>
              <a:ext uri="{FF2B5EF4-FFF2-40B4-BE49-F238E27FC236}">
                <a16:creationId xmlns:a16="http://schemas.microsoft.com/office/drawing/2014/main" id="{62BC8012-7E33-1B43-68A1-CC5134FFC4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3BBDAA-A8F4-1BB2-EB33-E8F8CED9688F}"/>
              </a:ext>
            </a:extLst>
          </p:cNvPr>
          <p:cNvSpPr>
            <a:spLocks noGrp="1"/>
          </p:cNvSpPr>
          <p:nvPr>
            <p:ph type="sldNum" sz="quarter" idx="12"/>
          </p:nvPr>
        </p:nvSpPr>
        <p:spPr/>
        <p:txBody>
          <a:bodyPr/>
          <a:lstStyle/>
          <a:p>
            <a:fld id="{9E962597-657E-2A44-AF32-7AF8252F090C}" type="slidenum">
              <a:rPr lang="en-US" smtClean="0"/>
              <a:t>‹#›</a:t>
            </a:fld>
            <a:endParaRPr lang="en-US"/>
          </a:p>
        </p:txBody>
      </p:sp>
    </p:spTree>
    <p:extLst>
      <p:ext uri="{BB962C8B-B14F-4D97-AF65-F5344CB8AC3E}">
        <p14:creationId xmlns:p14="http://schemas.microsoft.com/office/powerpoint/2010/main" val="583649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6BDBACE-605E-5C24-D6E0-1612A751D22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E6978F0-3CC2-AE73-0A66-DB69D07FD01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6CFD71-6F80-C0BE-1227-976A10488E0E}"/>
              </a:ext>
            </a:extLst>
          </p:cNvPr>
          <p:cNvSpPr>
            <a:spLocks noGrp="1"/>
          </p:cNvSpPr>
          <p:nvPr>
            <p:ph type="dt" sz="half" idx="10"/>
          </p:nvPr>
        </p:nvSpPr>
        <p:spPr/>
        <p:txBody>
          <a:bodyPr/>
          <a:lstStyle/>
          <a:p>
            <a:fld id="{F2D646D7-AC1C-4D4F-A0DA-EDDE4D9470F5}" type="datetimeFigureOut">
              <a:rPr lang="en-US" smtClean="0"/>
              <a:t>8/18/25</a:t>
            </a:fld>
            <a:endParaRPr lang="en-US"/>
          </a:p>
        </p:txBody>
      </p:sp>
      <p:sp>
        <p:nvSpPr>
          <p:cNvPr id="5" name="Footer Placeholder 4">
            <a:extLst>
              <a:ext uri="{FF2B5EF4-FFF2-40B4-BE49-F238E27FC236}">
                <a16:creationId xmlns:a16="http://schemas.microsoft.com/office/drawing/2014/main" id="{5EC8FA76-5A06-F4F3-FEB2-1B14DE4168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2B1AB0-4872-B5EC-BC82-860F5391F0C1}"/>
              </a:ext>
            </a:extLst>
          </p:cNvPr>
          <p:cNvSpPr>
            <a:spLocks noGrp="1"/>
          </p:cNvSpPr>
          <p:nvPr>
            <p:ph type="sldNum" sz="quarter" idx="12"/>
          </p:nvPr>
        </p:nvSpPr>
        <p:spPr/>
        <p:txBody>
          <a:bodyPr/>
          <a:lstStyle/>
          <a:p>
            <a:fld id="{9E962597-657E-2A44-AF32-7AF8252F090C}" type="slidenum">
              <a:rPr lang="en-US" smtClean="0"/>
              <a:t>‹#›</a:t>
            </a:fld>
            <a:endParaRPr lang="en-US"/>
          </a:p>
        </p:txBody>
      </p:sp>
    </p:spTree>
    <p:extLst>
      <p:ext uri="{BB962C8B-B14F-4D97-AF65-F5344CB8AC3E}">
        <p14:creationId xmlns:p14="http://schemas.microsoft.com/office/powerpoint/2010/main" val="31514264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normAutofit/>
          </a:bodyPr>
          <a:lstStyle>
            <a:lvl1pPr>
              <a:defRPr sz="2400" b="1">
                <a:latin typeface="Arial" pitchFamily="34" charset="0"/>
                <a:cs typeface="Arial" pitchFamily="34" charset="0"/>
              </a:defRPr>
            </a:lvl1pPr>
          </a:lstStyle>
          <a:p>
            <a:r>
              <a:rPr lang="en-US"/>
              <a:t>Click to edit Master title style</a:t>
            </a:r>
          </a:p>
        </p:txBody>
      </p:sp>
      <p:sp>
        <p:nvSpPr>
          <p:cNvPr id="3" name="Date Placeholder 3">
            <a:extLst>
              <a:ext uri="{FF2B5EF4-FFF2-40B4-BE49-F238E27FC236}">
                <a16:creationId xmlns:a16="http://schemas.microsoft.com/office/drawing/2014/main" id="{F63F5980-F02A-8AA3-A530-A68F6B7DC8DE}"/>
              </a:ext>
            </a:extLst>
          </p:cNvPr>
          <p:cNvSpPr>
            <a:spLocks noGrp="1"/>
          </p:cNvSpPr>
          <p:nvPr>
            <p:ph type="dt" sz="half" idx="10"/>
          </p:nvPr>
        </p:nvSpPr>
        <p:spPr/>
        <p:txBody>
          <a:bodyPr/>
          <a:lstStyle>
            <a:lvl1pPr>
              <a:defRPr>
                <a:solidFill>
                  <a:prstClr val="black">
                    <a:tint val="75000"/>
                  </a:prstClr>
                </a:solidFill>
                <a:latin typeface="Calibri"/>
              </a:defRPr>
            </a:lvl1pPr>
          </a:lstStyle>
          <a:p>
            <a:pPr>
              <a:defRPr/>
            </a:pPr>
            <a:fld id="{E4590C65-E108-5142-A990-0F1FA47536A9}" type="datetimeFigureOut">
              <a:rPr lang="en-US"/>
              <a:pPr>
                <a:defRPr/>
              </a:pPr>
              <a:t>8/18/25</a:t>
            </a:fld>
            <a:endParaRPr lang="en-US"/>
          </a:p>
        </p:txBody>
      </p:sp>
      <p:sp>
        <p:nvSpPr>
          <p:cNvPr id="4" name="Footer Placeholder 4">
            <a:extLst>
              <a:ext uri="{FF2B5EF4-FFF2-40B4-BE49-F238E27FC236}">
                <a16:creationId xmlns:a16="http://schemas.microsoft.com/office/drawing/2014/main" id="{BB5DC291-0896-EADC-EADC-8883F0C74FE1}"/>
              </a:ext>
            </a:extLst>
          </p:cNvPr>
          <p:cNvSpPr>
            <a:spLocks noGrp="1"/>
          </p:cNvSpPr>
          <p:nvPr>
            <p:ph type="ftr" sz="quarter" idx="11"/>
          </p:nvPr>
        </p:nvSpPr>
        <p:spPr/>
        <p:txBody>
          <a:bodyPr/>
          <a:lstStyle>
            <a:lvl1pPr>
              <a:defRPr>
                <a:solidFill>
                  <a:prstClr val="black">
                    <a:tint val="75000"/>
                  </a:prstClr>
                </a:solidFill>
                <a:latin typeface="Calibri"/>
              </a:defRPr>
            </a:lvl1pPr>
          </a:lstStyle>
          <a:p>
            <a:pPr>
              <a:defRPr/>
            </a:pPr>
            <a:endParaRPr lang="en-US"/>
          </a:p>
        </p:txBody>
      </p:sp>
      <p:sp>
        <p:nvSpPr>
          <p:cNvPr id="5" name="Slide Number Placeholder 5">
            <a:extLst>
              <a:ext uri="{FF2B5EF4-FFF2-40B4-BE49-F238E27FC236}">
                <a16:creationId xmlns:a16="http://schemas.microsoft.com/office/drawing/2014/main" id="{AFA00A60-6FED-155B-1EF9-A446C95518CE}"/>
              </a:ext>
            </a:extLst>
          </p:cNvPr>
          <p:cNvSpPr>
            <a:spLocks noGrp="1"/>
          </p:cNvSpPr>
          <p:nvPr>
            <p:ph type="sldNum" sz="quarter" idx="12"/>
          </p:nvPr>
        </p:nvSpPr>
        <p:spPr/>
        <p:txBody>
          <a:bodyPr/>
          <a:lstStyle>
            <a:lvl1pPr>
              <a:defRPr>
                <a:solidFill>
                  <a:prstClr val="black">
                    <a:tint val="75000"/>
                  </a:prstClr>
                </a:solidFill>
                <a:latin typeface="Calibri"/>
              </a:defRPr>
            </a:lvl1pPr>
          </a:lstStyle>
          <a:p>
            <a:pPr>
              <a:defRPr/>
            </a:pPr>
            <a:fld id="{F43FA2AE-8E1D-654F-A55F-2425052A5F86}" type="slidenum">
              <a:rPr lang="en-US"/>
              <a:pPr>
                <a:defRPr/>
              </a:pPr>
              <a:t>‹#›</a:t>
            </a:fld>
            <a:endParaRPr lang="en-US"/>
          </a:p>
        </p:txBody>
      </p:sp>
    </p:spTree>
    <p:extLst>
      <p:ext uri="{BB962C8B-B14F-4D97-AF65-F5344CB8AC3E}">
        <p14:creationId xmlns:p14="http://schemas.microsoft.com/office/powerpoint/2010/main" val="24688482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F4E4A7-932A-BB3D-C228-92B1CFADA20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A407DAF-4860-52FD-D4BA-F4734B150AD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71D8C7-787C-79D9-A985-D6B6FAF70949}"/>
              </a:ext>
            </a:extLst>
          </p:cNvPr>
          <p:cNvSpPr>
            <a:spLocks noGrp="1"/>
          </p:cNvSpPr>
          <p:nvPr>
            <p:ph type="dt" sz="half" idx="10"/>
          </p:nvPr>
        </p:nvSpPr>
        <p:spPr/>
        <p:txBody>
          <a:bodyPr/>
          <a:lstStyle/>
          <a:p>
            <a:fld id="{F2D646D7-AC1C-4D4F-A0DA-EDDE4D9470F5}" type="datetimeFigureOut">
              <a:rPr lang="en-US" smtClean="0"/>
              <a:t>8/18/25</a:t>
            </a:fld>
            <a:endParaRPr lang="en-US"/>
          </a:p>
        </p:txBody>
      </p:sp>
      <p:sp>
        <p:nvSpPr>
          <p:cNvPr id="5" name="Footer Placeholder 4">
            <a:extLst>
              <a:ext uri="{FF2B5EF4-FFF2-40B4-BE49-F238E27FC236}">
                <a16:creationId xmlns:a16="http://schemas.microsoft.com/office/drawing/2014/main" id="{50D1270B-1F2F-C84E-1E19-4E5898190B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87C9D5-0E14-F1DA-59B7-3806B6447E77}"/>
              </a:ext>
            </a:extLst>
          </p:cNvPr>
          <p:cNvSpPr>
            <a:spLocks noGrp="1"/>
          </p:cNvSpPr>
          <p:nvPr>
            <p:ph type="sldNum" sz="quarter" idx="12"/>
          </p:nvPr>
        </p:nvSpPr>
        <p:spPr/>
        <p:txBody>
          <a:bodyPr/>
          <a:lstStyle/>
          <a:p>
            <a:fld id="{9E962597-657E-2A44-AF32-7AF8252F090C}" type="slidenum">
              <a:rPr lang="en-US" smtClean="0"/>
              <a:t>‹#›</a:t>
            </a:fld>
            <a:endParaRPr lang="en-US"/>
          </a:p>
        </p:txBody>
      </p:sp>
    </p:spTree>
    <p:extLst>
      <p:ext uri="{BB962C8B-B14F-4D97-AF65-F5344CB8AC3E}">
        <p14:creationId xmlns:p14="http://schemas.microsoft.com/office/powerpoint/2010/main" val="34206112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E585F31-F645-D601-C595-D363A759E242}"/>
              </a:ext>
            </a:extLst>
          </p:cNvPr>
          <p:cNvSpPr/>
          <p:nvPr userDrawn="1"/>
        </p:nvSpPr>
        <p:spPr>
          <a:xfrm>
            <a:off x="-11430" y="-17012"/>
            <a:ext cx="12203430" cy="1555880"/>
          </a:xfrm>
          <a:prstGeom prst="rect">
            <a:avLst/>
          </a:prstGeom>
          <a:solidFill>
            <a:srgbClr val="255E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Date Placeholder 2">
            <a:extLst>
              <a:ext uri="{FF2B5EF4-FFF2-40B4-BE49-F238E27FC236}">
                <a16:creationId xmlns:a16="http://schemas.microsoft.com/office/drawing/2014/main" id="{F8402925-5043-4455-0854-9F919AA0CA3E}"/>
              </a:ext>
            </a:extLst>
          </p:cNvPr>
          <p:cNvSpPr>
            <a:spLocks noGrp="1"/>
          </p:cNvSpPr>
          <p:nvPr>
            <p:ph type="dt" sz="half" idx="10"/>
          </p:nvPr>
        </p:nvSpPr>
        <p:spPr/>
        <p:txBody>
          <a:bodyPr/>
          <a:lstStyle/>
          <a:p>
            <a:fld id="{F2D646D7-AC1C-4D4F-A0DA-EDDE4D9470F5}" type="datetimeFigureOut">
              <a:rPr lang="en-US" smtClean="0"/>
              <a:t>8/18/25</a:t>
            </a:fld>
            <a:endParaRPr lang="en-US"/>
          </a:p>
        </p:txBody>
      </p:sp>
      <p:sp>
        <p:nvSpPr>
          <p:cNvPr id="4" name="Footer Placeholder 3">
            <a:extLst>
              <a:ext uri="{FF2B5EF4-FFF2-40B4-BE49-F238E27FC236}">
                <a16:creationId xmlns:a16="http://schemas.microsoft.com/office/drawing/2014/main" id="{1EDA2D26-F722-16E6-1619-162B38A4800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31170FE-1286-9B1C-2AAA-3F7A8036DEA3}"/>
              </a:ext>
            </a:extLst>
          </p:cNvPr>
          <p:cNvSpPr>
            <a:spLocks noGrp="1"/>
          </p:cNvSpPr>
          <p:nvPr>
            <p:ph type="sldNum" sz="quarter" idx="12"/>
          </p:nvPr>
        </p:nvSpPr>
        <p:spPr/>
        <p:txBody>
          <a:bodyPr/>
          <a:lstStyle/>
          <a:p>
            <a:fld id="{9E962597-657E-2A44-AF32-7AF8252F090C}" type="slidenum">
              <a:rPr lang="en-US" smtClean="0"/>
              <a:t>‹#›</a:t>
            </a:fld>
            <a:endParaRPr lang="en-US"/>
          </a:p>
        </p:txBody>
      </p:sp>
      <p:sp>
        <p:nvSpPr>
          <p:cNvPr id="6" name="Content Placeholder 2">
            <a:extLst>
              <a:ext uri="{FF2B5EF4-FFF2-40B4-BE49-F238E27FC236}">
                <a16:creationId xmlns:a16="http://schemas.microsoft.com/office/drawing/2014/main" id="{26B09BF5-181D-2F31-C7D1-F93CCF7A541B}"/>
              </a:ext>
            </a:extLst>
          </p:cNvPr>
          <p:cNvSpPr>
            <a:spLocks noGrp="1"/>
          </p:cNvSpPr>
          <p:nvPr>
            <p:ph idx="1"/>
          </p:nvPr>
        </p:nvSpPr>
        <p:spPr>
          <a:xfrm>
            <a:off x="838200" y="1825625"/>
            <a:ext cx="10515600" cy="4351338"/>
          </a:xfrm>
        </p:spPr>
        <p:txBody>
          <a:bodyPr/>
          <a:lstStyle/>
          <a:p>
            <a:endParaRPr lang="en-US" dirty="0"/>
          </a:p>
        </p:txBody>
      </p:sp>
      <p:pic>
        <p:nvPicPr>
          <p:cNvPr id="8" name="Picture 7">
            <a:extLst>
              <a:ext uri="{FF2B5EF4-FFF2-40B4-BE49-F238E27FC236}">
                <a16:creationId xmlns:a16="http://schemas.microsoft.com/office/drawing/2014/main" id="{28A086D1-345B-DFD7-8207-34EB9168995B}"/>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298029" y="196296"/>
            <a:ext cx="1321224" cy="110532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a:extLst>
              <a:ext uri="{FF2B5EF4-FFF2-40B4-BE49-F238E27FC236}">
                <a16:creationId xmlns:a16="http://schemas.microsoft.com/office/drawing/2014/main" id="{6605E860-2011-7DA2-FB9C-A0AB7D602237}"/>
              </a:ext>
            </a:extLst>
          </p:cNvPr>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9719630" y="100774"/>
            <a:ext cx="1287185" cy="129637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A red and white logo&#10;&#10;Description automatically generated">
            <a:extLst>
              <a:ext uri="{FF2B5EF4-FFF2-40B4-BE49-F238E27FC236}">
                <a16:creationId xmlns:a16="http://schemas.microsoft.com/office/drawing/2014/main" id="{3D8EFB51-5C33-CB55-18EB-8435141ABFB6}"/>
              </a:ext>
            </a:extLst>
          </p:cNvPr>
          <p:cNvPicPr>
            <a:picLocks noChangeAspect="1"/>
          </p:cNvPicPr>
          <p:nvPr userDrawn="1"/>
        </p:nvPicPr>
        <p:blipFill>
          <a:blip r:embed="rId4"/>
          <a:stretch>
            <a:fillRect/>
          </a:stretch>
        </p:blipFill>
        <p:spPr>
          <a:xfrm>
            <a:off x="11193803" y="134065"/>
            <a:ext cx="792835" cy="1255372"/>
          </a:xfrm>
          <a:prstGeom prst="rect">
            <a:avLst/>
          </a:prstGeom>
        </p:spPr>
      </p:pic>
      <p:sp>
        <p:nvSpPr>
          <p:cNvPr id="2" name="Title 1">
            <a:extLst>
              <a:ext uri="{FF2B5EF4-FFF2-40B4-BE49-F238E27FC236}">
                <a16:creationId xmlns:a16="http://schemas.microsoft.com/office/drawing/2014/main" id="{A64361E1-1023-FECF-EF39-91949324709A}"/>
              </a:ext>
            </a:extLst>
          </p:cNvPr>
          <p:cNvSpPr>
            <a:spLocks noGrp="1"/>
          </p:cNvSpPr>
          <p:nvPr>
            <p:ph type="title"/>
          </p:nvPr>
        </p:nvSpPr>
        <p:spPr>
          <a:xfrm>
            <a:off x="1676400" y="134065"/>
            <a:ext cx="10515600" cy="1325563"/>
          </a:xfrm>
        </p:spPr>
        <p:txBody>
          <a:bodyPr/>
          <a:lstStyle>
            <a:lvl1pP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42680305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C3DE09-849C-8556-C61D-5A131028615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8E112FC-334A-060B-E990-54F64C517FC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9370927-FA44-F088-C542-125C3E9A961F}"/>
              </a:ext>
            </a:extLst>
          </p:cNvPr>
          <p:cNvSpPr>
            <a:spLocks noGrp="1"/>
          </p:cNvSpPr>
          <p:nvPr>
            <p:ph type="dt" sz="half" idx="10"/>
          </p:nvPr>
        </p:nvSpPr>
        <p:spPr/>
        <p:txBody>
          <a:bodyPr/>
          <a:lstStyle/>
          <a:p>
            <a:fld id="{F2D646D7-AC1C-4D4F-A0DA-EDDE4D9470F5}" type="datetimeFigureOut">
              <a:rPr lang="en-US" smtClean="0"/>
              <a:t>8/18/25</a:t>
            </a:fld>
            <a:endParaRPr lang="en-US"/>
          </a:p>
        </p:txBody>
      </p:sp>
      <p:sp>
        <p:nvSpPr>
          <p:cNvPr id="5" name="Footer Placeholder 4">
            <a:extLst>
              <a:ext uri="{FF2B5EF4-FFF2-40B4-BE49-F238E27FC236}">
                <a16:creationId xmlns:a16="http://schemas.microsoft.com/office/drawing/2014/main" id="{86D339D9-A32F-DF95-338D-17F2753416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099060-C28A-11B4-3737-D0A505F0D6BF}"/>
              </a:ext>
            </a:extLst>
          </p:cNvPr>
          <p:cNvSpPr>
            <a:spLocks noGrp="1"/>
          </p:cNvSpPr>
          <p:nvPr>
            <p:ph type="sldNum" sz="quarter" idx="12"/>
          </p:nvPr>
        </p:nvSpPr>
        <p:spPr/>
        <p:txBody>
          <a:bodyPr/>
          <a:lstStyle/>
          <a:p>
            <a:fld id="{9E962597-657E-2A44-AF32-7AF8252F090C}" type="slidenum">
              <a:rPr lang="en-US" smtClean="0"/>
              <a:t>‹#›</a:t>
            </a:fld>
            <a:endParaRPr lang="en-US"/>
          </a:p>
        </p:txBody>
      </p:sp>
    </p:spTree>
    <p:extLst>
      <p:ext uri="{BB962C8B-B14F-4D97-AF65-F5344CB8AC3E}">
        <p14:creationId xmlns:p14="http://schemas.microsoft.com/office/powerpoint/2010/main" val="25602619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AC583-BECA-CC59-C131-6F0BDE0DE9B7}"/>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7F5558EA-4DDA-ADFA-4171-82E3C55D559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B8A41C3-6CDB-F2D6-213C-09AE4FDB551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2926BE2-7079-4FBE-F982-4179A183FC16}"/>
              </a:ext>
            </a:extLst>
          </p:cNvPr>
          <p:cNvSpPr>
            <a:spLocks noGrp="1"/>
          </p:cNvSpPr>
          <p:nvPr>
            <p:ph type="dt" sz="half" idx="10"/>
          </p:nvPr>
        </p:nvSpPr>
        <p:spPr/>
        <p:txBody>
          <a:bodyPr/>
          <a:lstStyle/>
          <a:p>
            <a:fld id="{F2D646D7-AC1C-4D4F-A0DA-EDDE4D9470F5}" type="datetimeFigureOut">
              <a:rPr lang="en-US" smtClean="0"/>
              <a:t>8/18/25</a:t>
            </a:fld>
            <a:endParaRPr lang="en-US"/>
          </a:p>
        </p:txBody>
      </p:sp>
      <p:sp>
        <p:nvSpPr>
          <p:cNvPr id="6" name="Footer Placeholder 5">
            <a:extLst>
              <a:ext uri="{FF2B5EF4-FFF2-40B4-BE49-F238E27FC236}">
                <a16:creationId xmlns:a16="http://schemas.microsoft.com/office/drawing/2014/main" id="{B5788C36-21EE-F170-91DC-87FCE9BB61C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73E3FDC-C493-C9E6-9EE6-970C5CBD7817}"/>
              </a:ext>
            </a:extLst>
          </p:cNvPr>
          <p:cNvSpPr>
            <a:spLocks noGrp="1"/>
          </p:cNvSpPr>
          <p:nvPr>
            <p:ph type="sldNum" sz="quarter" idx="12"/>
          </p:nvPr>
        </p:nvSpPr>
        <p:spPr/>
        <p:txBody>
          <a:bodyPr/>
          <a:lstStyle/>
          <a:p>
            <a:fld id="{9E962597-657E-2A44-AF32-7AF8252F090C}" type="slidenum">
              <a:rPr lang="en-US" smtClean="0"/>
              <a:t>‹#›</a:t>
            </a:fld>
            <a:endParaRPr lang="en-US"/>
          </a:p>
        </p:txBody>
      </p:sp>
    </p:spTree>
    <p:extLst>
      <p:ext uri="{BB962C8B-B14F-4D97-AF65-F5344CB8AC3E}">
        <p14:creationId xmlns:p14="http://schemas.microsoft.com/office/powerpoint/2010/main" val="197473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592D0D-F5E8-00D6-11C2-088680FDEB0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5205D3B-005F-4F8E-45BB-EEA6B084833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60FB934-4DCA-B96E-D9A4-32E9800609D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1535A52-506A-47E4-14CE-B0B9CE87BF4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BB2E83A-178C-C09B-66B6-37A0856698B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12218C1-BB29-BDD8-0B57-7C6E8460117B}"/>
              </a:ext>
            </a:extLst>
          </p:cNvPr>
          <p:cNvSpPr>
            <a:spLocks noGrp="1"/>
          </p:cNvSpPr>
          <p:nvPr>
            <p:ph type="dt" sz="half" idx="10"/>
          </p:nvPr>
        </p:nvSpPr>
        <p:spPr/>
        <p:txBody>
          <a:bodyPr/>
          <a:lstStyle/>
          <a:p>
            <a:fld id="{F2D646D7-AC1C-4D4F-A0DA-EDDE4D9470F5}" type="datetimeFigureOut">
              <a:rPr lang="en-US" smtClean="0"/>
              <a:t>8/18/25</a:t>
            </a:fld>
            <a:endParaRPr lang="en-US"/>
          </a:p>
        </p:txBody>
      </p:sp>
      <p:sp>
        <p:nvSpPr>
          <p:cNvPr id="8" name="Footer Placeholder 7">
            <a:extLst>
              <a:ext uri="{FF2B5EF4-FFF2-40B4-BE49-F238E27FC236}">
                <a16:creationId xmlns:a16="http://schemas.microsoft.com/office/drawing/2014/main" id="{92B27CFE-050A-7CD6-A55B-DB92BD04386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892CE5D-A4AE-5A58-D94D-C39B3AB28B5E}"/>
              </a:ext>
            </a:extLst>
          </p:cNvPr>
          <p:cNvSpPr>
            <a:spLocks noGrp="1"/>
          </p:cNvSpPr>
          <p:nvPr>
            <p:ph type="sldNum" sz="quarter" idx="12"/>
          </p:nvPr>
        </p:nvSpPr>
        <p:spPr/>
        <p:txBody>
          <a:bodyPr/>
          <a:lstStyle/>
          <a:p>
            <a:fld id="{9E962597-657E-2A44-AF32-7AF8252F090C}" type="slidenum">
              <a:rPr lang="en-US" smtClean="0"/>
              <a:t>‹#›</a:t>
            </a:fld>
            <a:endParaRPr lang="en-US"/>
          </a:p>
        </p:txBody>
      </p:sp>
    </p:spTree>
    <p:extLst>
      <p:ext uri="{BB962C8B-B14F-4D97-AF65-F5344CB8AC3E}">
        <p14:creationId xmlns:p14="http://schemas.microsoft.com/office/powerpoint/2010/main" val="373418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22C913-1091-09F8-B0B3-E6F7EDA66AF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7C7E457-CBB2-6939-A6F7-5623E6DDD889}"/>
              </a:ext>
            </a:extLst>
          </p:cNvPr>
          <p:cNvSpPr>
            <a:spLocks noGrp="1"/>
          </p:cNvSpPr>
          <p:nvPr>
            <p:ph type="dt" sz="half" idx="10"/>
          </p:nvPr>
        </p:nvSpPr>
        <p:spPr/>
        <p:txBody>
          <a:bodyPr/>
          <a:lstStyle/>
          <a:p>
            <a:fld id="{F2D646D7-AC1C-4D4F-A0DA-EDDE4D9470F5}" type="datetimeFigureOut">
              <a:rPr lang="en-US" smtClean="0"/>
              <a:t>8/18/25</a:t>
            </a:fld>
            <a:endParaRPr lang="en-US"/>
          </a:p>
        </p:txBody>
      </p:sp>
      <p:sp>
        <p:nvSpPr>
          <p:cNvPr id="4" name="Footer Placeholder 3">
            <a:extLst>
              <a:ext uri="{FF2B5EF4-FFF2-40B4-BE49-F238E27FC236}">
                <a16:creationId xmlns:a16="http://schemas.microsoft.com/office/drawing/2014/main" id="{D3494D58-C7C1-A5D3-BD1E-237DD12A9E5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F7E99DD-B87D-B2D9-4DC1-F4359A58AE78}"/>
              </a:ext>
            </a:extLst>
          </p:cNvPr>
          <p:cNvSpPr>
            <a:spLocks noGrp="1"/>
          </p:cNvSpPr>
          <p:nvPr>
            <p:ph type="sldNum" sz="quarter" idx="12"/>
          </p:nvPr>
        </p:nvSpPr>
        <p:spPr/>
        <p:txBody>
          <a:bodyPr/>
          <a:lstStyle/>
          <a:p>
            <a:fld id="{9E962597-657E-2A44-AF32-7AF8252F090C}" type="slidenum">
              <a:rPr lang="en-US" smtClean="0"/>
              <a:t>‹#›</a:t>
            </a:fld>
            <a:endParaRPr lang="en-US"/>
          </a:p>
        </p:txBody>
      </p:sp>
    </p:spTree>
    <p:extLst>
      <p:ext uri="{BB962C8B-B14F-4D97-AF65-F5344CB8AC3E}">
        <p14:creationId xmlns:p14="http://schemas.microsoft.com/office/powerpoint/2010/main" val="35846860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AFD57A5-CA79-6413-1F9C-12D702E59EF6}"/>
              </a:ext>
            </a:extLst>
          </p:cNvPr>
          <p:cNvSpPr>
            <a:spLocks noGrp="1"/>
          </p:cNvSpPr>
          <p:nvPr>
            <p:ph type="dt" sz="half" idx="10"/>
          </p:nvPr>
        </p:nvSpPr>
        <p:spPr/>
        <p:txBody>
          <a:bodyPr/>
          <a:lstStyle/>
          <a:p>
            <a:fld id="{F2D646D7-AC1C-4D4F-A0DA-EDDE4D9470F5}" type="datetimeFigureOut">
              <a:rPr lang="en-US" smtClean="0"/>
              <a:t>8/18/25</a:t>
            </a:fld>
            <a:endParaRPr lang="en-US"/>
          </a:p>
        </p:txBody>
      </p:sp>
      <p:sp>
        <p:nvSpPr>
          <p:cNvPr id="3" name="Footer Placeholder 2">
            <a:extLst>
              <a:ext uri="{FF2B5EF4-FFF2-40B4-BE49-F238E27FC236}">
                <a16:creationId xmlns:a16="http://schemas.microsoft.com/office/drawing/2014/main" id="{DCA7C7A5-732B-FD52-4974-E6FD0B2E92B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982AD1C-C6BA-E7C3-3289-7CEF9F084294}"/>
              </a:ext>
            </a:extLst>
          </p:cNvPr>
          <p:cNvSpPr>
            <a:spLocks noGrp="1"/>
          </p:cNvSpPr>
          <p:nvPr>
            <p:ph type="sldNum" sz="quarter" idx="12"/>
          </p:nvPr>
        </p:nvSpPr>
        <p:spPr/>
        <p:txBody>
          <a:bodyPr/>
          <a:lstStyle/>
          <a:p>
            <a:fld id="{9E962597-657E-2A44-AF32-7AF8252F090C}" type="slidenum">
              <a:rPr lang="en-US" smtClean="0"/>
              <a:t>‹#›</a:t>
            </a:fld>
            <a:endParaRPr lang="en-US"/>
          </a:p>
        </p:txBody>
      </p:sp>
    </p:spTree>
    <p:extLst>
      <p:ext uri="{BB962C8B-B14F-4D97-AF65-F5344CB8AC3E}">
        <p14:creationId xmlns:p14="http://schemas.microsoft.com/office/powerpoint/2010/main" val="7629959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82857B-2AF2-E544-34B4-2494F978569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AC56F92-64E2-5BAF-7C39-D7B8EF20456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6563BA4-120A-1580-80F6-C0B7555E8D7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E94C150-958F-6CB4-F3ED-F2E33D02CEBD}"/>
              </a:ext>
            </a:extLst>
          </p:cNvPr>
          <p:cNvSpPr>
            <a:spLocks noGrp="1"/>
          </p:cNvSpPr>
          <p:nvPr>
            <p:ph type="dt" sz="half" idx="10"/>
          </p:nvPr>
        </p:nvSpPr>
        <p:spPr/>
        <p:txBody>
          <a:bodyPr/>
          <a:lstStyle/>
          <a:p>
            <a:fld id="{F2D646D7-AC1C-4D4F-A0DA-EDDE4D9470F5}" type="datetimeFigureOut">
              <a:rPr lang="en-US" smtClean="0"/>
              <a:t>8/18/25</a:t>
            </a:fld>
            <a:endParaRPr lang="en-US"/>
          </a:p>
        </p:txBody>
      </p:sp>
      <p:sp>
        <p:nvSpPr>
          <p:cNvPr id="6" name="Footer Placeholder 5">
            <a:extLst>
              <a:ext uri="{FF2B5EF4-FFF2-40B4-BE49-F238E27FC236}">
                <a16:creationId xmlns:a16="http://schemas.microsoft.com/office/drawing/2014/main" id="{F74B0A14-6417-5734-FDDB-86365F9A6C9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39D1FA4-6480-E97F-D160-E8E38897FE15}"/>
              </a:ext>
            </a:extLst>
          </p:cNvPr>
          <p:cNvSpPr>
            <a:spLocks noGrp="1"/>
          </p:cNvSpPr>
          <p:nvPr>
            <p:ph type="sldNum" sz="quarter" idx="12"/>
          </p:nvPr>
        </p:nvSpPr>
        <p:spPr/>
        <p:txBody>
          <a:bodyPr/>
          <a:lstStyle/>
          <a:p>
            <a:fld id="{9E962597-657E-2A44-AF32-7AF8252F090C}" type="slidenum">
              <a:rPr lang="en-US" smtClean="0"/>
              <a:t>‹#›</a:t>
            </a:fld>
            <a:endParaRPr lang="en-US"/>
          </a:p>
        </p:txBody>
      </p:sp>
    </p:spTree>
    <p:extLst>
      <p:ext uri="{BB962C8B-B14F-4D97-AF65-F5344CB8AC3E}">
        <p14:creationId xmlns:p14="http://schemas.microsoft.com/office/powerpoint/2010/main" val="22835231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B78B2C6-2DC5-36C7-29D3-48551BCD52A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F0FD903-1642-1BF0-A348-2FDD148DA8B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28DC5B-A028-D3BE-C34A-EF8EA2E8E42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2D646D7-AC1C-4D4F-A0DA-EDDE4D9470F5}" type="datetimeFigureOut">
              <a:rPr lang="en-US" smtClean="0"/>
              <a:t>8/18/25</a:t>
            </a:fld>
            <a:endParaRPr lang="en-US"/>
          </a:p>
        </p:txBody>
      </p:sp>
      <p:sp>
        <p:nvSpPr>
          <p:cNvPr id="5" name="Footer Placeholder 4">
            <a:extLst>
              <a:ext uri="{FF2B5EF4-FFF2-40B4-BE49-F238E27FC236}">
                <a16:creationId xmlns:a16="http://schemas.microsoft.com/office/drawing/2014/main" id="{0FB0BD88-998F-2315-F3F3-9B022F8AE11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D0875A42-9649-3D5D-650E-00FB0A51C38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E962597-657E-2A44-AF32-7AF8252F090C}" type="slidenum">
              <a:rPr lang="en-US" smtClean="0"/>
              <a:t>‹#›</a:t>
            </a:fld>
            <a:endParaRPr lang="en-US"/>
          </a:p>
        </p:txBody>
      </p:sp>
    </p:spTree>
    <p:extLst>
      <p:ext uri="{BB962C8B-B14F-4D97-AF65-F5344CB8AC3E}">
        <p14:creationId xmlns:p14="http://schemas.microsoft.com/office/powerpoint/2010/main" val="40989525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https://haqast.org/tempo-applications-for-surface-ozone-tiger-team/" TargetMode="External"/><Relationship Id="rId1" Type="http://schemas.openxmlformats.org/officeDocument/2006/relationships/slideLayout" Target="../slideLayouts/slideLayout3.xml"/><Relationship Id="rId6" Type="http://schemas.openxmlformats.org/officeDocument/2006/relationships/image" Target="../media/image21.jpeg"/><Relationship Id="rId5" Type="http://schemas.openxmlformats.org/officeDocument/2006/relationships/image" Target="../media/image38.png"/><Relationship Id="rId4" Type="http://schemas.openxmlformats.org/officeDocument/2006/relationships/image" Target="../media/image37.png"/></Relationships>
</file>

<file path=ppt/slides/_rels/slide1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40.jpeg"/></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42.jpe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8.png"/><Relationship Id="rId1" Type="http://schemas.openxmlformats.org/officeDocument/2006/relationships/slideLayout" Target="../slideLayouts/slideLayout3.xml"/><Relationship Id="rId6" Type="http://schemas.openxmlformats.org/officeDocument/2006/relationships/image" Target="../media/image45.jpeg"/><Relationship Id="rId5" Type="http://schemas.openxmlformats.org/officeDocument/2006/relationships/image" Target="../media/image44.png"/><Relationship Id="rId4" Type="http://schemas.openxmlformats.org/officeDocument/2006/relationships/image" Target="../media/image43.jpe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6.jpe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10.jpe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12.png"/><Relationship Id="rId4" Type="http://schemas.openxmlformats.org/officeDocument/2006/relationships/hyperlink" Target="https://haqast.org/haqast-st-louis/"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8" Type="http://schemas.openxmlformats.org/officeDocument/2006/relationships/image" Target="../media/image25.jpeg"/><Relationship Id="rId13" Type="http://schemas.openxmlformats.org/officeDocument/2006/relationships/image" Target="../media/image30.png"/><Relationship Id="rId18" Type="http://schemas.openxmlformats.org/officeDocument/2006/relationships/image" Target="../media/image35.jpeg"/><Relationship Id="rId3" Type="http://schemas.openxmlformats.org/officeDocument/2006/relationships/image" Target="../media/image20.jpeg"/><Relationship Id="rId7" Type="http://schemas.openxmlformats.org/officeDocument/2006/relationships/image" Target="../media/image24.png"/><Relationship Id="rId12" Type="http://schemas.openxmlformats.org/officeDocument/2006/relationships/image" Target="../media/image29.png"/><Relationship Id="rId17" Type="http://schemas.openxmlformats.org/officeDocument/2006/relationships/image" Target="../media/image34.jpeg"/><Relationship Id="rId2" Type="http://schemas.openxmlformats.org/officeDocument/2006/relationships/notesSlide" Target="../notesSlides/notesSlide4.xml"/><Relationship Id="rId16" Type="http://schemas.openxmlformats.org/officeDocument/2006/relationships/image" Target="../media/image33.jpeg"/><Relationship Id="rId1" Type="http://schemas.openxmlformats.org/officeDocument/2006/relationships/slideLayout" Target="../slideLayouts/slideLayout13.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jpeg"/><Relationship Id="rId15" Type="http://schemas.openxmlformats.org/officeDocument/2006/relationships/image" Target="../media/image32.jpeg"/><Relationship Id="rId10" Type="http://schemas.openxmlformats.org/officeDocument/2006/relationships/image" Target="../media/image27.png"/><Relationship Id="rId4" Type="http://schemas.openxmlformats.org/officeDocument/2006/relationships/image" Target="../media/image21.jpeg"/><Relationship Id="rId9" Type="http://schemas.openxmlformats.org/officeDocument/2006/relationships/image" Target="../media/image26.png"/><Relationship Id="rId14" Type="http://schemas.openxmlformats.org/officeDocument/2006/relationships/image" Target="../media/image31.jpeg"/></Relationships>
</file>

<file path=ppt/slides/_rels/slide9.xml.rels><?xml version="1.0" encoding="UTF-8" standalone="yes"?>
<Relationships xmlns="http://schemas.openxmlformats.org/package/2006/relationships"><Relationship Id="rId8" Type="http://schemas.openxmlformats.org/officeDocument/2006/relationships/image" Target="../media/image25.jpeg"/><Relationship Id="rId13" Type="http://schemas.openxmlformats.org/officeDocument/2006/relationships/image" Target="../media/image30.png"/><Relationship Id="rId18" Type="http://schemas.openxmlformats.org/officeDocument/2006/relationships/image" Target="../media/image35.jpeg"/><Relationship Id="rId3" Type="http://schemas.openxmlformats.org/officeDocument/2006/relationships/image" Target="../media/image20.jpeg"/><Relationship Id="rId7" Type="http://schemas.openxmlformats.org/officeDocument/2006/relationships/image" Target="../media/image24.png"/><Relationship Id="rId12" Type="http://schemas.openxmlformats.org/officeDocument/2006/relationships/image" Target="../media/image29.png"/><Relationship Id="rId17" Type="http://schemas.openxmlformats.org/officeDocument/2006/relationships/image" Target="../media/image34.jpeg"/><Relationship Id="rId2" Type="http://schemas.openxmlformats.org/officeDocument/2006/relationships/notesSlide" Target="../notesSlides/notesSlide5.xml"/><Relationship Id="rId16" Type="http://schemas.openxmlformats.org/officeDocument/2006/relationships/image" Target="../media/image33.jpeg"/><Relationship Id="rId1" Type="http://schemas.openxmlformats.org/officeDocument/2006/relationships/slideLayout" Target="../slideLayouts/slideLayout13.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jpeg"/><Relationship Id="rId15" Type="http://schemas.openxmlformats.org/officeDocument/2006/relationships/image" Target="../media/image32.jpeg"/><Relationship Id="rId10" Type="http://schemas.openxmlformats.org/officeDocument/2006/relationships/image" Target="../media/image27.png"/><Relationship Id="rId4" Type="http://schemas.openxmlformats.org/officeDocument/2006/relationships/image" Target="../media/image21.jpeg"/><Relationship Id="rId9" Type="http://schemas.openxmlformats.org/officeDocument/2006/relationships/image" Target="../media/image26.png"/><Relationship Id="rId14" Type="http://schemas.openxmlformats.org/officeDocument/2006/relationships/image" Target="../media/image31.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2">
            <a:lumMod val="75000"/>
            <a:lumOff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31E521-B69E-B250-2421-1442DCDB2011}"/>
              </a:ext>
            </a:extLst>
          </p:cNvPr>
          <p:cNvSpPr>
            <a:spLocks noGrp="1"/>
          </p:cNvSpPr>
          <p:nvPr>
            <p:ph type="ctrTitle"/>
          </p:nvPr>
        </p:nvSpPr>
        <p:spPr>
          <a:xfrm>
            <a:off x="1524000" y="1990465"/>
            <a:ext cx="9144000" cy="2387600"/>
          </a:xfrm>
        </p:spPr>
        <p:txBody>
          <a:bodyPr>
            <a:noAutofit/>
          </a:bodyPr>
          <a:lstStyle/>
          <a:p>
            <a:r>
              <a:rPr lang="en-US" sz="4800" dirty="0">
                <a:solidFill>
                  <a:schemeClr val="bg1"/>
                </a:solidFill>
              </a:rPr>
              <a:t>Supporting Decision Needs and Use Cases with TEMPO: </a:t>
            </a:r>
            <a:br>
              <a:rPr lang="en-US" sz="4800" dirty="0">
                <a:solidFill>
                  <a:schemeClr val="bg1"/>
                </a:solidFill>
              </a:rPr>
            </a:br>
            <a:r>
              <a:rPr lang="en-US" sz="4800" dirty="0">
                <a:solidFill>
                  <a:schemeClr val="bg1"/>
                </a:solidFill>
              </a:rPr>
              <a:t>Lessons Learned from NASA Health and Air Quality Applied Sciences Team</a:t>
            </a:r>
          </a:p>
        </p:txBody>
      </p:sp>
      <p:sp>
        <p:nvSpPr>
          <p:cNvPr id="3" name="Subtitle 2">
            <a:extLst>
              <a:ext uri="{FF2B5EF4-FFF2-40B4-BE49-F238E27FC236}">
                <a16:creationId xmlns:a16="http://schemas.microsoft.com/office/drawing/2014/main" id="{4779F9ED-CAE0-DA13-7561-EF2A6B6D71B5}"/>
              </a:ext>
            </a:extLst>
          </p:cNvPr>
          <p:cNvSpPr>
            <a:spLocks noGrp="1"/>
          </p:cNvSpPr>
          <p:nvPr>
            <p:ph type="subTitle" idx="1"/>
          </p:nvPr>
        </p:nvSpPr>
        <p:spPr>
          <a:xfrm>
            <a:off x="1524000" y="4816857"/>
            <a:ext cx="9144000" cy="1655762"/>
          </a:xfrm>
        </p:spPr>
        <p:txBody>
          <a:bodyPr/>
          <a:lstStyle/>
          <a:p>
            <a:r>
              <a:rPr lang="en-US" dirty="0">
                <a:solidFill>
                  <a:schemeClr val="bg1"/>
                </a:solidFill>
              </a:rPr>
              <a:t>Jenny Bratburd, PhD</a:t>
            </a:r>
          </a:p>
          <a:p>
            <a:r>
              <a:rPr lang="en-US" dirty="0">
                <a:solidFill>
                  <a:schemeClr val="bg1"/>
                </a:solidFill>
              </a:rPr>
              <a:t>University of Wisconsin-Madison</a:t>
            </a:r>
          </a:p>
          <a:p>
            <a:r>
              <a:rPr lang="en-US" dirty="0">
                <a:solidFill>
                  <a:schemeClr val="bg1"/>
                </a:solidFill>
              </a:rPr>
              <a:t>21 August 2025</a:t>
            </a:r>
          </a:p>
        </p:txBody>
      </p:sp>
      <p:pic>
        <p:nvPicPr>
          <p:cNvPr id="4" name="Picture 3">
            <a:extLst>
              <a:ext uri="{FF2B5EF4-FFF2-40B4-BE49-F238E27FC236}">
                <a16:creationId xmlns:a16="http://schemas.microsoft.com/office/drawing/2014/main" id="{DF420100-1BE1-8B22-459F-96132FF5CD40}"/>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02776" y="5367295"/>
            <a:ext cx="1321224" cy="110532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878393AC-4BAA-19CC-A128-7D2A76CF4D7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624377" y="5271773"/>
            <a:ext cx="1287185" cy="129637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red and white logo&#10;&#10;Description automatically generated">
            <a:extLst>
              <a:ext uri="{FF2B5EF4-FFF2-40B4-BE49-F238E27FC236}">
                <a16:creationId xmlns:a16="http://schemas.microsoft.com/office/drawing/2014/main" id="{4B8E7A45-BA2A-B4BB-2CCA-80AA76FB5439}"/>
              </a:ext>
            </a:extLst>
          </p:cNvPr>
          <p:cNvPicPr>
            <a:picLocks noChangeAspect="1"/>
          </p:cNvPicPr>
          <p:nvPr/>
        </p:nvPicPr>
        <p:blipFill>
          <a:blip r:embed="rId4"/>
          <a:stretch>
            <a:fillRect/>
          </a:stretch>
        </p:blipFill>
        <p:spPr>
          <a:xfrm>
            <a:off x="11098550" y="5305064"/>
            <a:ext cx="792835" cy="1255372"/>
          </a:xfrm>
          <a:prstGeom prst="rect">
            <a:avLst/>
          </a:prstGeom>
        </p:spPr>
      </p:pic>
    </p:spTree>
    <p:extLst>
      <p:ext uri="{BB962C8B-B14F-4D97-AF65-F5344CB8AC3E}">
        <p14:creationId xmlns:p14="http://schemas.microsoft.com/office/powerpoint/2010/main" val="21927149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A1DB860-C5FC-1830-7861-D2A5314F5113}"/>
              </a:ext>
            </a:extLst>
          </p:cNvPr>
          <p:cNvSpPr>
            <a:spLocks noGrp="1"/>
          </p:cNvSpPr>
          <p:nvPr>
            <p:ph idx="1"/>
          </p:nvPr>
        </p:nvSpPr>
        <p:spPr/>
        <p:txBody>
          <a:bodyPr/>
          <a:lstStyle/>
          <a:p>
            <a:r>
              <a:rPr lang="en-US" dirty="0"/>
              <a:t>How to compare satellite column data with ground-level data, with relevance to air quality management and pollution exposure?</a:t>
            </a:r>
          </a:p>
          <a:p>
            <a:pPr marL="457200" lvl="1" indent="0">
              <a:buNone/>
            </a:pPr>
            <a:endParaRPr lang="en-US" dirty="0"/>
          </a:p>
          <a:p>
            <a:r>
              <a:rPr lang="en-US" dirty="0"/>
              <a:t>Quick guides, tutorials, &amp; training from HAQAST TEMPO Tiger Team: </a:t>
            </a:r>
            <a:r>
              <a:rPr lang="en-US" dirty="0">
                <a:hlinkClick r:id="rId2"/>
              </a:rPr>
              <a:t>https://haqast.org/tempo-applications-for-surface-ozone-tiger-team/</a:t>
            </a:r>
            <a:r>
              <a:rPr lang="en-US" dirty="0"/>
              <a:t> </a:t>
            </a:r>
          </a:p>
        </p:txBody>
      </p:sp>
      <p:sp>
        <p:nvSpPr>
          <p:cNvPr id="3" name="Title 2">
            <a:extLst>
              <a:ext uri="{FF2B5EF4-FFF2-40B4-BE49-F238E27FC236}">
                <a16:creationId xmlns:a16="http://schemas.microsoft.com/office/drawing/2014/main" id="{FA916E53-C64D-18EF-3EDE-6820D03DB490}"/>
              </a:ext>
            </a:extLst>
          </p:cNvPr>
          <p:cNvSpPr>
            <a:spLocks noGrp="1"/>
          </p:cNvSpPr>
          <p:nvPr>
            <p:ph type="title"/>
          </p:nvPr>
        </p:nvSpPr>
        <p:spPr/>
        <p:txBody>
          <a:bodyPr/>
          <a:lstStyle/>
          <a:p>
            <a:r>
              <a:rPr lang="en-US" dirty="0"/>
              <a:t>Comparing TEMPO with surface measurements</a:t>
            </a:r>
          </a:p>
        </p:txBody>
      </p:sp>
      <p:pic>
        <p:nvPicPr>
          <p:cNvPr id="15362" name="Picture 2">
            <a:extLst>
              <a:ext uri="{FF2B5EF4-FFF2-40B4-BE49-F238E27FC236}">
                <a16:creationId xmlns:a16="http://schemas.microsoft.com/office/drawing/2014/main" id="{35D8981F-5E89-E293-BFC2-339CB5ABC8C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4768967"/>
            <a:ext cx="3352801" cy="2085024"/>
          </a:xfrm>
          <a:prstGeom prst="rect">
            <a:avLst/>
          </a:prstGeom>
          <a:noFill/>
          <a:extLst>
            <a:ext uri="{909E8E84-426E-40DD-AFC4-6F175D3DCCD1}">
              <a14:hiddenFill xmlns:a14="http://schemas.microsoft.com/office/drawing/2010/main">
                <a:solidFill>
                  <a:srgbClr val="FFFFFF"/>
                </a:solidFill>
              </a14:hiddenFill>
            </a:ext>
          </a:extLst>
        </p:spPr>
      </p:pic>
      <p:pic>
        <p:nvPicPr>
          <p:cNvPr id="15366" name="Picture 6">
            <a:extLst>
              <a:ext uri="{FF2B5EF4-FFF2-40B4-BE49-F238E27FC236}">
                <a16:creationId xmlns:a16="http://schemas.microsoft.com/office/drawing/2014/main" id="{4E9AECBB-7F82-5AA2-05E1-38FDCC739B1D}"/>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304462" y="4858439"/>
            <a:ext cx="3424003" cy="1995552"/>
          </a:xfrm>
          <a:prstGeom prst="rect">
            <a:avLst/>
          </a:prstGeom>
          <a:noFill/>
          <a:extLst>
            <a:ext uri="{909E8E84-426E-40DD-AFC4-6F175D3DCCD1}">
              <a14:hiddenFill xmlns:a14="http://schemas.microsoft.com/office/drawing/2010/main">
                <a:solidFill>
                  <a:srgbClr val="FFFFFF"/>
                </a:solidFill>
              </a14:hiddenFill>
            </a:ext>
          </a:extLst>
        </p:spPr>
      </p:pic>
      <p:pic>
        <p:nvPicPr>
          <p:cNvPr id="15374" name="Picture 14" descr="Screenshot of the PGN one-pager">
            <a:extLst>
              <a:ext uri="{FF2B5EF4-FFF2-40B4-BE49-F238E27FC236}">
                <a16:creationId xmlns:a16="http://schemas.microsoft.com/office/drawing/2014/main" id="{8ACFA49A-7DF5-50CD-F4E4-1373F9F220DC}"/>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8839200" y="4768967"/>
            <a:ext cx="2752927" cy="277411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1">
            <a:extLst>
              <a:ext uri="{FF2B5EF4-FFF2-40B4-BE49-F238E27FC236}">
                <a16:creationId xmlns:a16="http://schemas.microsoft.com/office/drawing/2014/main" id="{FDB10D5D-D368-5961-6CDE-F2D9E50704A6}"/>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1161018" y="3007890"/>
            <a:ext cx="864182" cy="1084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679EF17F-3DC7-9A8D-FF66-2FB4FB2B2BA6}"/>
              </a:ext>
            </a:extLst>
          </p:cNvPr>
          <p:cNvSpPr txBox="1"/>
          <p:nvPr/>
        </p:nvSpPr>
        <p:spPr>
          <a:xfrm>
            <a:off x="11062751" y="4170470"/>
            <a:ext cx="1058751" cy="276999"/>
          </a:xfrm>
          <a:prstGeom prst="rect">
            <a:avLst/>
          </a:prstGeom>
          <a:noFill/>
        </p:spPr>
        <p:txBody>
          <a:bodyPr wrap="none" rtlCol="0">
            <a:spAutoFit/>
          </a:bodyPr>
          <a:lstStyle/>
          <a:p>
            <a:r>
              <a:rPr lang="en-US" sz="1200" b="1" dirty="0">
                <a:solidFill>
                  <a:prstClr val="black">
                    <a:lumMod val="65000"/>
                    <a:lumOff val="35000"/>
                  </a:prstClr>
                </a:solidFill>
                <a:latin typeface="Avenir Book"/>
                <a:cs typeface="Avenir Book"/>
              </a:rPr>
              <a:t>Arlene Fiore</a:t>
            </a:r>
            <a:endParaRPr lang="en-US" sz="1200" dirty="0"/>
          </a:p>
        </p:txBody>
      </p:sp>
    </p:spTree>
    <p:extLst>
      <p:ext uri="{BB962C8B-B14F-4D97-AF65-F5344CB8AC3E}">
        <p14:creationId xmlns:p14="http://schemas.microsoft.com/office/powerpoint/2010/main" val="22627578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0ED251-4457-CAAA-4F4A-A3F995B175B9}"/>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E92490C-6442-0A6A-300F-DBD250B5F2C6}"/>
              </a:ext>
            </a:extLst>
          </p:cNvPr>
          <p:cNvSpPr>
            <a:spLocks noGrp="1"/>
          </p:cNvSpPr>
          <p:nvPr>
            <p:ph idx="1"/>
          </p:nvPr>
        </p:nvSpPr>
        <p:spPr>
          <a:xfrm>
            <a:off x="7025833" y="1825625"/>
            <a:ext cx="4327966" cy="4721736"/>
          </a:xfrm>
        </p:spPr>
        <p:txBody>
          <a:bodyPr>
            <a:normAutofit/>
          </a:bodyPr>
          <a:lstStyle/>
          <a:p>
            <a:pPr>
              <a:lnSpc>
                <a:spcPct val="100000"/>
              </a:lnSpc>
              <a:spcBef>
                <a:spcPts val="0"/>
              </a:spcBef>
              <a:spcAft>
                <a:spcPts val="600"/>
              </a:spcAft>
            </a:pPr>
            <a:r>
              <a:rPr lang="en-US" sz="2000" dirty="0"/>
              <a:t>Satellite observations of NO</a:t>
            </a:r>
            <a:r>
              <a:rPr lang="en-US" sz="2000" baseline="-25000" dirty="0"/>
              <a:t>2</a:t>
            </a:r>
            <a:r>
              <a:rPr lang="en-US" sz="2000" dirty="0"/>
              <a:t> show column values, which show different hourly patterns than surface monitoring of NO</a:t>
            </a:r>
            <a:r>
              <a:rPr lang="en-US" sz="2000" baseline="-25000" dirty="0"/>
              <a:t>2</a:t>
            </a:r>
            <a:br>
              <a:rPr lang="en-US" sz="2000" baseline="-25000" dirty="0"/>
            </a:br>
            <a:endParaRPr lang="en-US" sz="2000" baseline="-25000" dirty="0"/>
          </a:p>
          <a:p>
            <a:pPr>
              <a:lnSpc>
                <a:spcPct val="100000"/>
              </a:lnSpc>
              <a:spcBef>
                <a:spcPts val="0"/>
              </a:spcBef>
              <a:spcAft>
                <a:spcPts val="600"/>
              </a:spcAft>
            </a:pPr>
            <a:r>
              <a:rPr lang="en-US" sz="2000" dirty="0"/>
              <a:t>Model simulations of column NO</a:t>
            </a:r>
            <a:r>
              <a:rPr lang="en-US" sz="2000" baseline="-25000" dirty="0"/>
              <a:t>2</a:t>
            </a:r>
            <a:r>
              <a:rPr lang="en-US" sz="2000" dirty="0"/>
              <a:t> are sensitive to calculation approach</a:t>
            </a:r>
            <a:br>
              <a:rPr lang="en-US" sz="2000" dirty="0"/>
            </a:br>
            <a:endParaRPr lang="en-US" sz="2000" dirty="0"/>
          </a:p>
          <a:p>
            <a:pPr>
              <a:lnSpc>
                <a:spcPct val="100000"/>
              </a:lnSpc>
              <a:spcBef>
                <a:spcPts val="0"/>
              </a:spcBef>
              <a:spcAft>
                <a:spcPts val="600"/>
              </a:spcAft>
            </a:pPr>
            <a:r>
              <a:rPr lang="en-US" sz="2000" dirty="0"/>
              <a:t>Column NO</a:t>
            </a:r>
            <a:r>
              <a:rPr lang="en-US" sz="2000" baseline="-25000" dirty="0"/>
              <a:t>2</a:t>
            </a:r>
            <a:r>
              <a:rPr lang="en-US" sz="2000" dirty="0"/>
              <a:t> values lag surface NO</a:t>
            </a:r>
            <a:r>
              <a:rPr lang="en-US" sz="2000" baseline="-25000" dirty="0"/>
              <a:t>2</a:t>
            </a:r>
            <a:r>
              <a:rPr lang="en-US" sz="2000" dirty="0"/>
              <a:t> in the morning but lead surface NO</a:t>
            </a:r>
            <a:r>
              <a:rPr lang="en-US" sz="2000" baseline="-25000" dirty="0"/>
              <a:t>2</a:t>
            </a:r>
            <a:r>
              <a:rPr lang="en-US" sz="2000" dirty="0"/>
              <a:t> in the evening</a:t>
            </a:r>
          </a:p>
        </p:txBody>
      </p:sp>
      <p:sp>
        <p:nvSpPr>
          <p:cNvPr id="3" name="Title 2">
            <a:extLst>
              <a:ext uri="{FF2B5EF4-FFF2-40B4-BE49-F238E27FC236}">
                <a16:creationId xmlns:a16="http://schemas.microsoft.com/office/drawing/2014/main" id="{E5BA2BCE-4EEE-524F-0BF8-E798F7CF940C}"/>
              </a:ext>
            </a:extLst>
          </p:cNvPr>
          <p:cNvSpPr>
            <a:spLocks noGrp="1"/>
          </p:cNvSpPr>
          <p:nvPr>
            <p:ph type="title"/>
          </p:nvPr>
        </p:nvSpPr>
        <p:spPr/>
        <p:txBody>
          <a:bodyPr/>
          <a:lstStyle/>
          <a:p>
            <a:r>
              <a:rPr lang="en-US" dirty="0"/>
              <a:t>Modeling Column vs Surface NO</a:t>
            </a:r>
            <a:r>
              <a:rPr lang="en-US" baseline="-25000" dirty="0"/>
              <a:t>2</a:t>
            </a:r>
          </a:p>
        </p:txBody>
      </p:sp>
      <p:sp>
        <p:nvSpPr>
          <p:cNvPr id="4" name="TextBox 3">
            <a:extLst>
              <a:ext uri="{FF2B5EF4-FFF2-40B4-BE49-F238E27FC236}">
                <a16:creationId xmlns:a16="http://schemas.microsoft.com/office/drawing/2014/main" id="{FAFE3A51-DF13-E1F1-5A52-3FCEAD91C9E2}"/>
              </a:ext>
            </a:extLst>
          </p:cNvPr>
          <p:cNvSpPr txBox="1"/>
          <p:nvPr/>
        </p:nvSpPr>
        <p:spPr>
          <a:xfrm>
            <a:off x="347240" y="6547361"/>
            <a:ext cx="3243067" cy="276999"/>
          </a:xfrm>
          <a:prstGeom prst="rect">
            <a:avLst/>
          </a:prstGeom>
          <a:noFill/>
        </p:spPr>
        <p:txBody>
          <a:bodyPr wrap="none" rtlCol="0">
            <a:spAutoFit/>
          </a:bodyPr>
          <a:lstStyle/>
          <a:p>
            <a:r>
              <a:rPr lang="en-US" sz="1200" dirty="0"/>
              <a:t>Harkey and Holloway (2024) JGR Atmospheres</a:t>
            </a:r>
          </a:p>
        </p:txBody>
      </p:sp>
      <p:pic>
        <p:nvPicPr>
          <p:cNvPr id="6" name="Picture 2" descr="Monica Harkey, Ph.D.Researcher">
            <a:extLst>
              <a:ext uri="{FF2B5EF4-FFF2-40B4-BE49-F238E27FC236}">
                <a16:creationId xmlns:a16="http://schemas.microsoft.com/office/drawing/2014/main" id="{54D6F8EC-C65D-FE3C-8C77-01A80E6E44B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518509" y="5345871"/>
            <a:ext cx="1127391" cy="112739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FE8FA272-2CD2-FD9A-E826-2662F496FF92}"/>
              </a:ext>
            </a:extLst>
          </p:cNvPr>
          <p:cNvSpPr txBox="1"/>
          <p:nvPr/>
        </p:nvSpPr>
        <p:spPr>
          <a:xfrm>
            <a:off x="10413944" y="6465872"/>
            <a:ext cx="1336520" cy="307777"/>
          </a:xfrm>
          <a:prstGeom prst="rect">
            <a:avLst/>
          </a:prstGeom>
          <a:noFill/>
        </p:spPr>
        <p:txBody>
          <a:bodyPr wrap="none" rtlCol="0">
            <a:spAutoFit/>
          </a:bodyPr>
          <a:lstStyle/>
          <a:p>
            <a:r>
              <a:rPr lang="en-US" sz="1400" dirty="0"/>
              <a:t>Monica Harkey</a:t>
            </a:r>
          </a:p>
        </p:txBody>
      </p:sp>
      <p:pic>
        <p:nvPicPr>
          <p:cNvPr id="1026" name="Picture 2" descr="Details are in the caption following the image">
            <a:extLst>
              <a:ext uri="{FF2B5EF4-FFF2-40B4-BE49-F238E27FC236}">
                <a16:creationId xmlns:a16="http://schemas.microsoft.com/office/drawing/2014/main" id="{E44A4075-5325-6007-087E-725809BE23AE}"/>
              </a:ext>
            </a:extLst>
          </p:cNvPr>
          <p:cNvPicPr>
            <a:picLocks noChangeAspect="1" noChangeArrowheads="1"/>
          </p:cNvPicPr>
          <p:nvPr/>
        </p:nvPicPr>
        <p:blipFill rotWithShape="1">
          <a:blip r:embed="rId4">
            <a:extLst>
              <a:ext uri="{28A0092B-C50C-407E-A947-70E740481C1C}">
                <a14:useLocalDpi xmlns:a14="http://schemas.microsoft.com/office/drawing/2010/main"/>
              </a:ext>
            </a:extLst>
          </a:blip>
          <a:srcRect/>
          <a:stretch>
            <a:fillRect/>
          </a:stretch>
        </p:blipFill>
        <p:spPr bwMode="auto">
          <a:xfrm>
            <a:off x="181987" y="1720859"/>
            <a:ext cx="6843846" cy="409604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CD92D26-2EA9-8D53-0AE4-6C798F7D33C3}"/>
              </a:ext>
            </a:extLst>
          </p:cNvPr>
          <p:cNvSpPr txBox="1"/>
          <p:nvPr/>
        </p:nvSpPr>
        <p:spPr>
          <a:xfrm>
            <a:off x="4109291" y="1670966"/>
            <a:ext cx="1532214" cy="307777"/>
          </a:xfrm>
          <a:prstGeom prst="rect">
            <a:avLst/>
          </a:prstGeom>
          <a:noFill/>
        </p:spPr>
        <p:txBody>
          <a:bodyPr wrap="none" rtlCol="0">
            <a:spAutoFit/>
          </a:bodyPr>
          <a:lstStyle/>
          <a:p>
            <a:r>
              <a:rPr lang="en-US" sz="1400" dirty="0"/>
              <a:t>July 2019 average</a:t>
            </a:r>
          </a:p>
        </p:txBody>
      </p:sp>
    </p:spTree>
    <p:extLst>
      <p:ext uri="{BB962C8B-B14F-4D97-AF65-F5344CB8AC3E}">
        <p14:creationId xmlns:p14="http://schemas.microsoft.com/office/powerpoint/2010/main" val="20667203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70A17D2-664F-7165-2840-0EF65BC05755}"/>
              </a:ext>
            </a:extLst>
          </p:cNvPr>
          <p:cNvSpPr>
            <a:spLocks noGrp="1"/>
          </p:cNvSpPr>
          <p:nvPr>
            <p:ph idx="1"/>
          </p:nvPr>
        </p:nvSpPr>
        <p:spPr>
          <a:xfrm>
            <a:off x="6268477" y="1724930"/>
            <a:ext cx="5632025" cy="4860505"/>
          </a:xfrm>
        </p:spPr>
        <p:txBody>
          <a:bodyPr>
            <a:normAutofit/>
          </a:bodyPr>
          <a:lstStyle/>
          <a:p>
            <a:r>
              <a:rPr lang="en-US" sz="2000" dirty="0"/>
              <a:t>Comparing distributional alignment among estimates of NO</a:t>
            </a:r>
            <a:r>
              <a:rPr lang="en-US" sz="2000" baseline="-25000" dirty="0"/>
              <a:t>2</a:t>
            </a:r>
            <a:r>
              <a:rPr lang="en-US" sz="2000" dirty="0"/>
              <a:t> abundance from TROPOMI, TEMPO, and ground monitors</a:t>
            </a:r>
          </a:p>
          <a:p>
            <a:pPr lvl="1"/>
            <a:r>
              <a:rPr lang="en-US" sz="2000" dirty="0"/>
              <a:t>Jensen–Shannon divergence (JSD) - smaller number, greater alignment</a:t>
            </a:r>
          </a:p>
          <a:p>
            <a:r>
              <a:rPr lang="en-US" sz="2000" dirty="0"/>
              <a:t>TEMPO consistently aligns more closely with ground-based measurements than TROPOMI</a:t>
            </a:r>
          </a:p>
          <a:p>
            <a:pPr lvl="1"/>
            <a:r>
              <a:rPr lang="en-US" sz="2000" dirty="0"/>
              <a:t>Esp. high-NO</a:t>
            </a:r>
            <a:r>
              <a:rPr lang="en-US" sz="2000" baseline="-25000" dirty="0"/>
              <a:t>2</a:t>
            </a:r>
            <a:r>
              <a:rPr lang="en-US" sz="2000" dirty="0"/>
              <a:t> areas, such as highways and interstates</a:t>
            </a:r>
          </a:p>
          <a:p>
            <a:r>
              <a:rPr lang="en-US" sz="2000" dirty="0"/>
              <a:t>Both satellite instruments show limitations in representing peak concentrations at high-polluting sites</a:t>
            </a:r>
          </a:p>
        </p:txBody>
      </p:sp>
      <p:sp>
        <p:nvSpPr>
          <p:cNvPr id="3" name="Title 2">
            <a:extLst>
              <a:ext uri="{FF2B5EF4-FFF2-40B4-BE49-F238E27FC236}">
                <a16:creationId xmlns:a16="http://schemas.microsoft.com/office/drawing/2014/main" id="{92BCFC58-FD08-2F2B-D9C9-6B1845764738}"/>
              </a:ext>
            </a:extLst>
          </p:cNvPr>
          <p:cNvSpPr>
            <a:spLocks noGrp="1"/>
          </p:cNvSpPr>
          <p:nvPr>
            <p:ph type="title"/>
          </p:nvPr>
        </p:nvSpPr>
        <p:spPr>
          <a:xfrm>
            <a:off x="1676400" y="134065"/>
            <a:ext cx="8115782" cy="1325563"/>
          </a:xfrm>
        </p:spPr>
        <p:txBody>
          <a:bodyPr>
            <a:noAutofit/>
          </a:bodyPr>
          <a:lstStyle/>
          <a:p>
            <a:r>
              <a:rPr lang="en-US" sz="3600" dirty="0"/>
              <a:t>TEMPO aligns more closely than TROPOMI with ground-based measurement</a:t>
            </a:r>
          </a:p>
        </p:txBody>
      </p:sp>
      <p:pic>
        <p:nvPicPr>
          <p:cNvPr id="3074" name="Picture 2">
            <a:extLst>
              <a:ext uri="{FF2B5EF4-FFF2-40B4-BE49-F238E27FC236}">
                <a16:creationId xmlns:a16="http://schemas.microsoft.com/office/drawing/2014/main" id="{46DFBF91-6085-81FF-C2A4-FD979D2CDB8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91497" y="1584509"/>
            <a:ext cx="5804503" cy="527349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4F27396-1FE3-D099-2B38-55966FF1BD29}"/>
              </a:ext>
            </a:extLst>
          </p:cNvPr>
          <p:cNvSpPr txBox="1"/>
          <p:nvPr/>
        </p:nvSpPr>
        <p:spPr>
          <a:xfrm>
            <a:off x="5109617" y="6593800"/>
            <a:ext cx="3843424" cy="276999"/>
          </a:xfrm>
          <a:prstGeom prst="rect">
            <a:avLst/>
          </a:prstGeom>
          <a:noFill/>
        </p:spPr>
        <p:txBody>
          <a:bodyPr wrap="none" rtlCol="0">
            <a:spAutoFit/>
          </a:bodyPr>
          <a:lstStyle/>
          <a:p>
            <a:r>
              <a:rPr lang="en-US" sz="1200" dirty="0"/>
              <a:t>Acker et al. (2025) </a:t>
            </a:r>
            <a:r>
              <a:rPr lang="en-US" sz="1200" i="1" dirty="0"/>
              <a:t>Atmospheric Chemistry and Physics.</a:t>
            </a:r>
            <a:endParaRPr lang="en-US" sz="1200" dirty="0"/>
          </a:p>
        </p:txBody>
      </p:sp>
      <p:pic>
        <p:nvPicPr>
          <p:cNvPr id="5" name="Picture 10" descr="Profile photo of Summer Acker">
            <a:extLst>
              <a:ext uri="{FF2B5EF4-FFF2-40B4-BE49-F238E27FC236}">
                <a16:creationId xmlns:a16="http://schemas.microsoft.com/office/drawing/2014/main" id="{0520E829-A549-0B8D-81F4-901E00D6E0A2}"/>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0857761" y="5270489"/>
            <a:ext cx="1323311" cy="132331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A444A36-7FF6-1918-1953-6BB75929ABF5}"/>
              </a:ext>
            </a:extLst>
          </p:cNvPr>
          <p:cNvSpPr txBox="1"/>
          <p:nvPr/>
        </p:nvSpPr>
        <p:spPr>
          <a:xfrm>
            <a:off x="10857762" y="6593800"/>
            <a:ext cx="1323311" cy="307777"/>
          </a:xfrm>
          <a:prstGeom prst="rect">
            <a:avLst/>
          </a:prstGeom>
          <a:noFill/>
        </p:spPr>
        <p:txBody>
          <a:bodyPr wrap="none" rtlCol="0">
            <a:spAutoFit/>
          </a:bodyPr>
          <a:lstStyle/>
          <a:p>
            <a:r>
              <a:rPr lang="en-US" sz="1400" dirty="0"/>
              <a:t>Summer Acker</a:t>
            </a:r>
          </a:p>
        </p:txBody>
      </p:sp>
    </p:spTree>
    <p:extLst>
      <p:ext uri="{BB962C8B-B14F-4D97-AF65-F5344CB8AC3E}">
        <p14:creationId xmlns:p14="http://schemas.microsoft.com/office/powerpoint/2010/main" val="12217128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C20AA62-BB66-2E08-114A-C5976ABA466D}"/>
              </a:ext>
            </a:extLst>
          </p:cNvPr>
          <p:cNvSpPr>
            <a:spLocks noGrp="1"/>
          </p:cNvSpPr>
          <p:nvPr>
            <p:ph type="title"/>
          </p:nvPr>
        </p:nvSpPr>
        <p:spPr/>
        <p:txBody>
          <a:bodyPr/>
          <a:lstStyle/>
          <a:p>
            <a:r>
              <a:rPr lang="en-US" dirty="0"/>
              <a:t>Conclusions</a:t>
            </a:r>
          </a:p>
        </p:txBody>
      </p:sp>
      <p:pic>
        <p:nvPicPr>
          <p:cNvPr id="4" name="Picture 3">
            <a:extLst>
              <a:ext uri="{FF2B5EF4-FFF2-40B4-BE49-F238E27FC236}">
                <a16:creationId xmlns:a16="http://schemas.microsoft.com/office/drawing/2014/main" id="{C84B7442-38FE-4ABF-D01B-0D7F89E38214}"/>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9553182" y="1836243"/>
            <a:ext cx="2385759" cy="1476315"/>
          </a:xfrm>
          <a:prstGeom prst="rect">
            <a:avLst/>
          </a:prstGeom>
        </p:spPr>
      </p:pic>
      <p:sp>
        <p:nvSpPr>
          <p:cNvPr id="6" name="Content Placeholder 1">
            <a:extLst>
              <a:ext uri="{FF2B5EF4-FFF2-40B4-BE49-F238E27FC236}">
                <a16:creationId xmlns:a16="http://schemas.microsoft.com/office/drawing/2014/main" id="{C8855879-139A-8F8C-2845-99F3BE5768E3}"/>
              </a:ext>
            </a:extLst>
          </p:cNvPr>
          <p:cNvSpPr txBox="1">
            <a:spLocks/>
          </p:cNvSpPr>
          <p:nvPr/>
        </p:nvSpPr>
        <p:spPr>
          <a:xfrm>
            <a:off x="253059" y="1850339"/>
            <a:ext cx="4158303" cy="472173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pPr>
            <a:r>
              <a:rPr lang="en-US" sz="2400" dirty="0"/>
              <a:t>Continued interest from air quality management and health communities on using TEMPO data for new and continuing applications</a:t>
            </a:r>
            <a:br>
              <a:rPr lang="en-US" sz="2400" dirty="0"/>
            </a:br>
            <a:endParaRPr lang="en-US" sz="2400" dirty="0"/>
          </a:p>
          <a:p>
            <a:pPr>
              <a:lnSpc>
                <a:spcPct val="100000"/>
              </a:lnSpc>
              <a:spcBef>
                <a:spcPts val="0"/>
              </a:spcBef>
              <a:spcAft>
                <a:spcPts val="600"/>
              </a:spcAft>
            </a:pPr>
            <a:r>
              <a:rPr lang="en-US" sz="2200" dirty="0"/>
              <a:t>Continued need for</a:t>
            </a:r>
          </a:p>
          <a:p>
            <a:pPr lvl="1">
              <a:lnSpc>
                <a:spcPct val="100000"/>
              </a:lnSpc>
              <a:spcBef>
                <a:spcPts val="0"/>
              </a:spcBef>
              <a:spcAft>
                <a:spcPts val="600"/>
              </a:spcAft>
            </a:pPr>
            <a:r>
              <a:rPr lang="en-US" sz="1800" dirty="0"/>
              <a:t>Quantification and understanding of uncertainties</a:t>
            </a:r>
          </a:p>
          <a:p>
            <a:pPr lvl="1">
              <a:lnSpc>
                <a:spcPct val="100000"/>
              </a:lnSpc>
              <a:spcBef>
                <a:spcPts val="0"/>
              </a:spcBef>
              <a:spcAft>
                <a:spcPts val="600"/>
              </a:spcAft>
            </a:pPr>
            <a:r>
              <a:rPr lang="en-US" sz="1800" dirty="0"/>
              <a:t>Training, tutorials, guides</a:t>
            </a:r>
            <a:endParaRPr lang="en-US" sz="1600" dirty="0"/>
          </a:p>
          <a:p>
            <a:pPr lvl="1">
              <a:lnSpc>
                <a:spcPct val="100000"/>
              </a:lnSpc>
              <a:spcBef>
                <a:spcPts val="0"/>
              </a:spcBef>
              <a:spcAft>
                <a:spcPts val="600"/>
              </a:spcAft>
            </a:pPr>
            <a:r>
              <a:rPr lang="en-US" sz="1800" dirty="0"/>
              <a:t>Trust and collaboration</a:t>
            </a:r>
            <a:endParaRPr lang="en-US" sz="2000" dirty="0"/>
          </a:p>
        </p:txBody>
      </p:sp>
      <p:pic>
        <p:nvPicPr>
          <p:cNvPr id="7" name="Picture 2">
            <a:extLst>
              <a:ext uri="{FF2B5EF4-FFF2-40B4-BE49-F238E27FC236}">
                <a16:creationId xmlns:a16="http://schemas.microsoft.com/office/drawing/2014/main" id="{3DF0D5B1-0C30-381D-555B-B1E46D1031F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390817" y="3936152"/>
            <a:ext cx="3134627" cy="228566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Details are in the caption following the image">
            <a:extLst>
              <a:ext uri="{FF2B5EF4-FFF2-40B4-BE49-F238E27FC236}">
                <a16:creationId xmlns:a16="http://schemas.microsoft.com/office/drawing/2014/main" id="{6F3FB9CA-9CD3-95AA-27FF-FBCBAA0B4E6A}"/>
              </a:ext>
            </a:extLst>
          </p:cNvPr>
          <p:cNvPicPr>
            <a:picLocks noChangeAspect="1" noChangeArrowheads="1"/>
          </p:cNvPicPr>
          <p:nvPr/>
        </p:nvPicPr>
        <p:blipFill rotWithShape="1">
          <a:blip r:embed="rId4">
            <a:extLst>
              <a:ext uri="{28A0092B-C50C-407E-A947-70E740481C1C}">
                <a14:useLocalDpi xmlns:a14="http://schemas.microsoft.com/office/drawing/2010/main"/>
              </a:ext>
            </a:extLst>
          </a:blip>
          <a:srcRect/>
          <a:stretch>
            <a:fillRect/>
          </a:stretch>
        </p:blipFill>
        <p:spPr bwMode="auto">
          <a:xfrm>
            <a:off x="4792078" y="1836243"/>
            <a:ext cx="2332106" cy="170919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a:extLst>
              <a:ext uri="{FF2B5EF4-FFF2-40B4-BE49-F238E27FC236}">
                <a16:creationId xmlns:a16="http://schemas.microsoft.com/office/drawing/2014/main" id="{0CB3F481-235E-009E-0C0F-9636E7977BE5}"/>
              </a:ext>
            </a:extLst>
          </p:cNvPr>
          <p:cNvPicPr>
            <a:picLocks noChangeAspect="1" noChangeArrowheads="1"/>
          </p:cNvPicPr>
          <p:nvPr/>
        </p:nvPicPr>
        <p:blipFill rotWithShape="1">
          <a:blip r:embed="rId5">
            <a:extLst>
              <a:ext uri="{28A0092B-C50C-407E-A947-70E740481C1C}">
                <a14:useLocalDpi xmlns:a14="http://schemas.microsoft.com/office/drawing/2010/main"/>
              </a:ext>
            </a:extLst>
          </a:blip>
          <a:srcRect/>
          <a:stretch>
            <a:fillRect/>
          </a:stretch>
        </p:blipFill>
        <p:spPr bwMode="auto">
          <a:xfrm>
            <a:off x="7124184" y="1688200"/>
            <a:ext cx="1957421" cy="145525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4D7C8F69-EB90-E030-E5D1-BB66826F8563}"/>
              </a:ext>
            </a:extLst>
          </p:cNvPr>
          <p:cNvPicPr>
            <a:picLocks noChangeAspect="1"/>
          </p:cNvPicPr>
          <p:nvPr/>
        </p:nvPicPr>
        <p:blipFill>
          <a:blip r:embed="rId6">
            <a:extLst>
              <a:ext uri="{28A0092B-C50C-407E-A947-70E740481C1C}">
                <a14:useLocalDpi xmlns:a14="http://schemas.microsoft.com/office/drawing/2010/main"/>
              </a:ext>
            </a:extLst>
          </a:blip>
          <a:srcRect/>
          <a:stretch>
            <a:fillRect/>
          </a:stretch>
        </p:blipFill>
        <p:spPr>
          <a:xfrm>
            <a:off x="8102893" y="3936152"/>
            <a:ext cx="3224499" cy="2285666"/>
          </a:xfrm>
          <a:prstGeom prst="rect">
            <a:avLst/>
          </a:prstGeom>
          <a:ln w="57150">
            <a:solidFill>
              <a:schemeClr val="bg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1777884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02661B-E7EF-C315-A69C-424DD706A5D2}"/>
            </a:ext>
          </a:extLst>
        </p:cNvPr>
        <p:cNvGrpSpPr/>
        <p:nvPr/>
      </p:nvGrpSpPr>
      <p:grpSpPr>
        <a:xfrm>
          <a:off x="0" y="0"/>
          <a:ext cx="0" cy="0"/>
          <a:chOff x="0" y="0"/>
          <a:chExt cx="0" cy="0"/>
        </a:xfrm>
      </p:grpSpPr>
      <p:pic>
        <p:nvPicPr>
          <p:cNvPr id="11266" name="Picture 2">
            <a:extLst>
              <a:ext uri="{FF2B5EF4-FFF2-40B4-BE49-F238E27FC236}">
                <a16:creationId xmlns:a16="http://schemas.microsoft.com/office/drawing/2014/main" id="{1DD5EAB3-0E52-54FA-C970-A6A64BC0EE2B}"/>
              </a:ext>
            </a:extLst>
          </p:cNvPr>
          <p:cNvPicPr>
            <a:picLocks noChangeAspect="1" noChangeArrowheads="1"/>
          </p:cNvPicPr>
          <p:nvPr/>
        </p:nvPicPr>
        <p:blipFill rotWithShape="1">
          <a:blip r:embed="rId2">
            <a:extLst>
              <a:ext uri="{28A0092B-C50C-407E-A947-70E740481C1C}">
                <a14:useLocalDpi xmlns:a14="http://schemas.microsoft.com/office/drawing/2010/main"/>
              </a:ext>
            </a:extLst>
          </a:blip>
          <a:srcRect/>
          <a:stretch>
            <a:fillRect/>
          </a:stretch>
        </p:blipFill>
        <p:spPr bwMode="auto">
          <a:xfrm>
            <a:off x="6794339" y="2303362"/>
            <a:ext cx="4815069" cy="4134885"/>
          </a:xfrm>
          <a:prstGeom prst="rect">
            <a:avLst/>
          </a:prstGeom>
          <a:noFill/>
          <a:extLst>
            <a:ext uri="{909E8E84-426E-40DD-AFC4-6F175D3DCCD1}">
              <a14:hiddenFill xmlns:a14="http://schemas.microsoft.com/office/drawing/2010/main">
                <a:solidFill>
                  <a:srgbClr val="FFFFFF"/>
                </a:solidFill>
              </a14:hiddenFill>
            </a:ext>
          </a:extLst>
        </p:spPr>
      </p:pic>
      <p:sp>
        <p:nvSpPr>
          <p:cNvPr id="2" name="Content Placeholder 1">
            <a:extLst>
              <a:ext uri="{FF2B5EF4-FFF2-40B4-BE49-F238E27FC236}">
                <a16:creationId xmlns:a16="http://schemas.microsoft.com/office/drawing/2014/main" id="{04EFE914-B72D-22D1-D8E2-8518508D5E78}"/>
              </a:ext>
            </a:extLst>
          </p:cNvPr>
          <p:cNvSpPr>
            <a:spLocks noGrp="1"/>
          </p:cNvSpPr>
          <p:nvPr>
            <p:ph idx="1"/>
          </p:nvPr>
        </p:nvSpPr>
        <p:spPr>
          <a:xfrm>
            <a:off x="838200" y="1825625"/>
            <a:ext cx="5257800" cy="4351338"/>
          </a:xfrm>
        </p:spPr>
        <p:txBody>
          <a:bodyPr>
            <a:normAutofit/>
          </a:bodyPr>
          <a:lstStyle/>
          <a:p>
            <a:r>
              <a:rPr lang="en-US" dirty="0"/>
              <a:t>HAQAST website</a:t>
            </a:r>
          </a:p>
          <a:p>
            <a:pPr lvl="1"/>
            <a:r>
              <a:rPr lang="en-US" dirty="0" err="1"/>
              <a:t>haqast.org</a:t>
            </a:r>
            <a:endParaRPr lang="en-US" dirty="0"/>
          </a:p>
          <a:p>
            <a:r>
              <a:rPr lang="en-US" dirty="0"/>
              <a:t>HAQAST Meetings </a:t>
            </a:r>
            <a:r>
              <a:rPr lang="en-US" sz="2000" dirty="0"/>
              <a:t>https://</a:t>
            </a:r>
            <a:r>
              <a:rPr lang="en-US" sz="2000" dirty="0" err="1"/>
              <a:t>haqast.org</a:t>
            </a:r>
            <a:r>
              <a:rPr lang="en-US" sz="2000" dirty="0"/>
              <a:t>/</a:t>
            </a:r>
            <a:r>
              <a:rPr lang="en-US" sz="2000" dirty="0" err="1"/>
              <a:t>haqast</a:t>
            </a:r>
            <a:r>
              <a:rPr lang="en-US" sz="2000" dirty="0"/>
              <a:t>-</a:t>
            </a:r>
            <a:r>
              <a:rPr lang="en-US" sz="2000" dirty="0" err="1"/>
              <a:t>st</a:t>
            </a:r>
            <a:r>
              <a:rPr lang="en-US" sz="2000" dirty="0"/>
              <a:t>-louis/</a:t>
            </a:r>
          </a:p>
          <a:p>
            <a:r>
              <a:rPr lang="en-US" dirty="0"/>
              <a:t>Mailing list </a:t>
            </a:r>
            <a:r>
              <a:rPr lang="en-US" sz="2000" dirty="0"/>
              <a:t>https://</a:t>
            </a:r>
            <a:r>
              <a:rPr lang="en-US" sz="2000" dirty="0" err="1"/>
              <a:t>explore.wisc.edu</a:t>
            </a:r>
            <a:r>
              <a:rPr lang="en-US" sz="2000" dirty="0"/>
              <a:t>/</a:t>
            </a:r>
            <a:r>
              <a:rPr lang="en-US" sz="2000" dirty="0" err="1"/>
              <a:t>haqastlanding</a:t>
            </a:r>
            <a:endParaRPr lang="en-US" sz="2000" dirty="0"/>
          </a:p>
          <a:p>
            <a:r>
              <a:rPr lang="en-US" dirty="0"/>
              <a:t>LinkedIn </a:t>
            </a:r>
            <a:r>
              <a:rPr lang="en-US" sz="2000" dirty="0"/>
              <a:t>https://</a:t>
            </a:r>
            <a:r>
              <a:rPr lang="en-US" sz="2000" dirty="0" err="1"/>
              <a:t>www.linkedin.com</a:t>
            </a:r>
            <a:r>
              <a:rPr lang="en-US" sz="2000" dirty="0"/>
              <a:t>/company/</a:t>
            </a:r>
            <a:r>
              <a:rPr lang="en-US" sz="2000" dirty="0" err="1"/>
              <a:t>nasa</a:t>
            </a:r>
            <a:r>
              <a:rPr lang="en-US" sz="2000" dirty="0"/>
              <a:t>-health-and-air-quality-applied-sciences-team</a:t>
            </a:r>
          </a:p>
          <a:p>
            <a:r>
              <a:rPr lang="en-US" dirty="0"/>
              <a:t>Email: </a:t>
            </a:r>
            <a:r>
              <a:rPr lang="en-US" dirty="0" err="1"/>
              <a:t>bratburd@wisc.edu</a:t>
            </a:r>
            <a:endParaRPr lang="en-US" dirty="0"/>
          </a:p>
        </p:txBody>
      </p:sp>
      <p:sp>
        <p:nvSpPr>
          <p:cNvPr id="3" name="Title 2">
            <a:extLst>
              <a:ext uri="{FF2B5EF4-FFF2-40B4-BE49-F238E27FC236}">
                <a16:creationId xmlns:a16="http://schemas.microsoft.com/office/drawing/2014/main" id="{A230D937-BE7D-8564-87C2-01AD28F0C4A5}"/>
              </a:ext>
            </a:extLst>
          </p:cNvPr>
          <p:cNvSpPr>
            <a:spLocks noGrp="1"/>
          </p:cNvSpPr>
          <p:nvPr>
            <p:ph type="title"/>
          </p:nvPr>
        </p:nvSpPr>
        <p:spPr/>
        <p:txBody>
          <a:bodyPr/>
          <a:lstStyle/>
          <a:p>
            <a:r>
              <a:rPr lang="en-US" dirty="0"/>
              <a:t>Opportunities to Engage!</a:t>
            </a:r>
          </a:p>
        </p:txBody>
      </p:sp>
      <p:pic>
        <p:nvPicPr>
          <p:cNvPr id="5" name="Picture 4">
            <a:extLst>
              <a:ext uri="{FF2B5EF4-FFF2-40B4-BE49-F238E27FC236}">
                <a16:creationId xmlns:a16="http://schemas.microsoft.com/office/drawing/2014/main" id="{22FE6F19-63C9-52D8-8CDD-00A5916F44A3}"/>
              </a:ext>
            </a:extLst>
          </p:cNvPr>
          <p:cNvPicPr>
            <a:picLocks noChangeAspect="1"/>
          </p:cNvPicPr>
          <p:nvPr/>
        </p:nvPicPr>
        <p:blipFill>
          <a:blip r:embed="rId3"/>
          <a:stretch>
            <a:fillRect/>
          </a:stretch>
        </p:blipFill>
        <p:spPr>
          <a:xfrm>
            <a:off x="5711579" y="1564341"/>
            <a:ext cx="2715924" cy="2706717"/>
          </a:xfrm>
          <a:prstGeom prst="rect">
            <a:avLst/>
          </a:prstGeom>
        </p:spPr>
      </p:pic>
    </p:spTree>
    <p:extLst>
      <p:ext uri="{BB962C8B-B14F-4D97-AF65-F5344CB8AC3E}">
        <p14:creationId xmlns:p14="http://schemas.microsoft.com/office/powerpoint/2010/main" val="32460342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20" name="Picture 8">
            <a:extLst>
              <a:ext uri="{FF2B5EF4-FFF2-40B4-BE49-F238E27FC236}">
                <a16:creationId xmlns:a16="http://schemas.microsoft.com/office/drawing/2014/main" id="{E4656D30-A3CE-2252-7391-3891B53B2058}"/>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a:stretch>
            <a:fillRect/>
          </a:stretch>
        </p:blipFill>
        <p:spPr bwMode="auto">
          <a:xfrm>
            <a:off x="3857080" y="4266931"/>
            <a:ext cx="2880813" cy="2457004"/>
          </a:xfrm>
          <a:prstGeom prst="rect">
            <a:avLst/>
          </a:prstGeom>
          <a:noFill/>
          <a:ln w="5715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12DB05D4-6A38-BF6A-06A3-E391945808FE}"/>
              </a:ext>
            </a:extLst>
          </p:cNvPr>
          <p:cNvSpPr>
            <a:spLocks noGrp="1"/>
          </p:cNvSpPr>
          <p:nvPr>
            <p:ph type="title"/>
          </p:nvPr>
        </p:nvSpPr>
        <p:spPr/>
        <p:txBody>
          <a:bodyPr>
            <a:normAutofit/>
          </a:bodyPr>
          <a:lstStyle/>
          <a:p>
            <a:r>
              <a:rPr lang="en-US" sz="4800" dirty="0"/>
              <a:t>Building Trust</a:t>
            </a:r>
          </a:p>
        </p:txBody>
      </p:sp>
      <p:pic>
        <p:nvPicPr>
          <p:cNvPr id="13314" name="Picture 2">
            <a:extLst>
              <a:ext uri="{FF2B5EF4-FFF2-40B4-BE49-F238E27FC236}">
                <a16:creationId xmlns:a16="http://schemas.microsoft.com/office/drawing/2014/main" id="{34133EE1-AC68-319C-3640-BBC43DC201D0}"/>
              </a:ext>
            </a:extLst>
          </p:cNvPr>
          <p:cNvPicPr>
            <a:picLocks noChangeAspect="1" noChangeArrowheads="1"/>
          </p:cNvPicPr>
          <p:nvPr/>
        </p:nvPicPr>
        <p:blipFill rotWithShape="1">
          <a:blip r:embed="rId4">
            <a:extLst>
              <a:ext uri="{28A0092B-C50C-407E-A947-70E740481C1C}">
                <a14:useLocalDpi xmlns:a14="http://schemas.microsoft.com/office/drawing/2010/main"/>
              </a:ext>
            </a:extLst>
          </a:blip>
          <a:srcRect/>
          <a:stretch>
            <a:fillRect/>
          </a:stretch>
        </p:blipFill>
        <p:spPr bwMode="auto">
          <a:xfrm>
            <a:off x="3564953" y="1454136"/>
            <a:ext cx="3172940" cy="2623360"/>
          </a:xfrm>
          <a:prstGeom prst="rect">
            <a:avLst/>
          </a:prstGeom>
          <a:noFill/>
          <a:ln w="5715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3316" name="Picture 4">
            <a:extLst>
              <a:ext uri="{FF2B5EF4-FFF2-40B4-BE49-F238E27FC236}">
                <a16:creationId xmlns:a16="http://schemas.microsoft.com/office/drawing/2014/main" id="{3091D291-6834-F13D-8BAF-6F59A9ABDEBB}"/>
              </a:ext>
            </a:extLst>
          </p:cNvPr>
          <p:cNvPicPr>
            <a:picLocks noChangeAspect="1" noChangeArrowheads="1"/>
          </p:cNvPicPr>
          <p:nvPr/>
        </p:nvPicPr>
        <p:blipFill rotWithShape="1">
          <a:blip r:embed="rId5">
            <a:extLst>
              <a:ext uri="{28A0092B-C50C-407E-A947-70E740481C1C}">
                <a14:useLocalDpi xmlns:a14="http://schemas.microsoft.com/office/drawing/2010/main"/>
              </a:ext>
            </a:extLst>
          </a:blip>
          <a:srcRect/>
          <a:stretch>
            <a:fillRect/>
          </a:stretch>
        </p:blipFill>
        <p:spPr bwMode="auto">
          <a:xfrm>
            <a:off x="190855" y="1454136"/>
            <a:ext cx="3172941" cy="2645368"/>
          </a:xfrm>
          <a:prstGeom prst="rect">
            <a:avLst/>
          </a:prstGeom>
          <a:noFill/>
          <a:ln w="5715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3318" name="Picture 6">
            <a:extLst>
              <a:ext uri="{FF2B5EF4-FFF2-40B4-BE49-F238E27FC236}">
                <a16:creationId xmlns:a16="http://schemas.microsoft.com/office/drawing/2014/main" id="{8D33F594-F340-C8CE-4E8F-2B04F2AABBD8}"/>
              </a:ext>
            </a:extLst>
          </p:cNvPr>
          <p:cNvPicPr>
            <a:picLocks noChangeAspect="1" noChangeArrowheads="1"/>
          </p:cNvPicPr>
          <p:nvPr/>
        </p:nvPicPr>
        <p:blipFill rotWithShape="1">
          <a:blip r:embed="rId6">
            <a:extLst>
              <a:ext uri="{28A0092B-C50C-407E-A947-70E740481C1C}">
                <a14:useLocalDpi xmlns:a14="http://schemas.microsoft.com/office/drawing/2010/main"/>
              </a:ext>
            </a:extLst>
          </a:blip>
          <a:srcRect/>
          <a:stretch>
            <a:fillRect/>
          </a:stretch>
        </p:blipFill>
        <p:spPr bwMode="auto">
          <a:xfrm>
            <a:off x="149495" y="4266931"/>
            <a:ext cx="3382317" cy="2457004"/>
          </a:xfrm>
          <a:prstGeom prst="rect">
            <a:avLst/>
          </a:prstGeom>
          <a:noFill/>
          <a:ln w="5715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 name="Content Placeholder 1">
            <a:extLst>
              <a:ext uri="{FF2B5EF4-FFF2-40B4-BE49-F238E27FC236}">
                <a16:creationId xmlns:a16="http://schemas.microsoft.com/office/drawing/2014/main" id="{148ABA34-35FD-19BE-A0B8-499779D17C59}"/>
              </a:ext>
            </a:extLst>
          </p:cNvPr>
          <p:cNvSpPr>
            <a:spLocks noGrp="1"/>
          </p:cNvSpPr>
          <p:nvPr>
            <p:ph idx="1"/>
          </p:nvPr>
        </p:nvSpPr>
        <p:spPr>
          <a:xfrm>
            <a:off x="7259468" y="1740605"/>
            <a:ext cx="4783037" cy="4351338"/>
          </a:xfrm>
        </p:spPr>
        <p:txBody>
          <a:bodyPr>
            <a:normAutofit/>
          </a:bodyPr>
          <a:lstStyle/>
          <a:p>
            <a:r>
              <a:rPr lang="en-US" dirty="0"/>
              <a:t>Data for improved decision-making depends on </a:t>
            </a:r>
          </a:p>
          <a:p>
            <a:pPr lvl="1"/>
            <a:r>
              <a:rPr lang="en-US" dirty="0"/>
              <a:t>Trust, understanding</a:t>
            </a:r>
            <a:br>
              <a:rPr lang="en-US" dirty="0"/>
            </a:br>
            <a:endParaRPr lang="en-US" dirty="0"/>
          </a:p>
          <a:p>
            <a:r>
              <a:rPr lang="en-US" dirty="0"/>
              <a:t>Trust built through</a:t>
            </a:r>
          </a:p>
          <a:p>
            <a:pPr lvl="1"/>
            <a:r>
              <a:rPr lang="en-US" dirty="0"/>
              <a:t>Repeated interactions</a:t>
            </a:r>
          </a:p>
          <a:p>
            <a:pPr lvl="1"/>
            <a:r>
              <a:rPr lang="en-US" dirty="0"/>
              <a:t>Listening</a:t>
            </a:r>
          </a:p>
          <a:p>
            <a:pPr lvl="1"/>
            <a:r>
              <a:rPr lang="en-US" dirty="0"/>
              <a:t>Networks and relationships</a:t>
            </a:r>
          </a:p>
          <a:p>
            <a:endParaRPr lang="en-US" dirty="0"/>
          </a:p>
          <a:p>
            <a:pPr lvl="1"/>
            <a:endParaRPr lang="en-US" dirty="0"/>
          </a:p>
        </p:txBody>
      </p:sp>
    </p:spTree>
    <p:extLst>
      <p:ext uri="{BB962C8B-B14F-4D97-AF65-F5344CB8AC3E}">
        <p14:creationId xmlns:p14="http://schemas.microsoft.com/office/powerpoint/2010/main" val="10521526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502EE0E-0953-0BC8-D8B0-ACAB1CD3E795}"/>
              </a:ext>
            </a:extLst>
          </p:cNvPr>
          <p:cNvSpPr/>
          <p:nvPr/>
        </p:nvSpPr>
        <p:spPr>
          <a:xfrm>
            <a:off x="0" y="0"/>
            <a:ext cx="12290516" cy="1555880"/>
          </a:xfrm>
          <a:prstGeom prst="rect">
            <a:avLst/>
          </a:prstGeom>
          <a:solidFill>
            <a:srgbClr val="255E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4" name="Picture 3">
            <a:extLst>
              <a:ext uri="{FF2B5EF4-FFF2-40B4-BE49-F238E27FC236}">
                <a16:creationId xmlns:a16="http://schemas.microsoft.com/office/drawing/2014/main" id="{B97FE4AE-4BFB-FCB1-C69B-ADD4A01DC55A}"/>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12055" y="4165209"/>
            <a:ext cx="3562733" cy="2692791"/>
          </a:xfrm>
          <a:prstGeom prst="rect">
            <a:avLst/>
          </a:prstGeom>
        </p:spPr>
      </p:pic>
      <p:pic>
        <p:nvPicPr>
          <p:cNvPr id="6" name="Picture 5">
            <a:extLst>
              <a:ext uri="{FF2B5EF4-FFF2-40B4-BE49-F238E27FC236}">
                <a16:creationId xmlns:a16="http://schemas.microsoft.com/office/drawing/2014/main" id="{A8D345CB-DF3D-1849-A3B5-430A3DE22169}"/>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8452005" y="4165209"/>
            <a:ext cx="3727940" cy="2692791"/>
          </a:xfrm>
          <a:prstGeom prst="rect">
            <a:avLst/>
          </a:prstGeom>
        </p:spPr>
      </p:pic>
      <p:sp>
        <p:nvSpPr>
          <p:cNvPr id="2" name="Title 1">
            <a:extLst>
              <a:ext uri="{FF2B5EF4-FFF2-40B4-BE49-F238E27FC236}">
                <a16:creationId xmlns:a16="http://schemas.microsoft.com/office/drawing/2014/main" id="{64FDEEF1-6100-0946-A89A-815354EF3B48}"/>
              </a:ext>
            </a:extLst>
          </p:cNvPr>
          <p:cNvSpPr>
            <a:spLocks noGrp="1"/>
          </p:cNvSpPr>
          <p:nvPr>
            <p:ph type="title"/>
          </p:nvPr>
        </p:nvSpPr>
        <p:spPr>
          <a:xfrm>
            <a:off x="2233597" y="284113"/>
            <a:ext cx="7411678" cy="1132258"/>
          </a:xfrm>
        </p:spPr>
        <p:txBody>
          <a:bodyPr>
            <a:normAutofit fontScale="90000"/>
          </a:bodyPr>
          <a:lstStyle/>
          <a:p>
            <a:r>
              <a:rPr lang="en-US" dirty="0">
                <a:solidFill>
                  <a:schemeClr val="bg1"/>
                </a:solidFill>
              </a:rPr>
              <a:t>The Health and Air Quality Applied Sciences Team </a:t>
            </a:r>
          </a:p>
        </p:txBody>
      </p:sp>
      <p:sp>
        <p:nvSpPr>
          <p:cNvPr id="3" name="Content Placeholder 2">
            <a:extLst>
              <a:ext uri="{FF2B5EF4-FFF2-40B4-BE49-F238E27FC236}">
                <a16:creationId xmlns:a16="http://schemas.microsoft.com/office/drawing/2014/main" id="{176F7AB3-109D-135F-C24B-1B6032BFFC37}"/>
              </a:ext>
            </a:extLst>
          </p:cNvPr>
          <p:cNvSpPr>
            <a:spLocks noGrp="1"/>
          </p:cNvSpPr>
          <p:nvPr>
            <p:ph idx="1"/>
          </p:nvPr>
        </p:nvSpPr>
        <p:spPr>
          <a:xfrm>
            <a:off x="612646" y="1873575"/>
            <a:ext cx="10653579" cy="2096813"/>
          </a:xfrm>
        </p:spPr>
        <p:txBody>
          <a:bodyPr>
            <a:normAutofit/>
          </a:bodyPr>
          <a:lstStyle/>
          <a:p>
            <a:r>
              <a:rPr lang="en-US" dirty="0">
                <a:solidFill>
                  <a:srgbClr val="000000"/>
                </a:solidFill>
              </a:rPr>
              <a:t>D</a:t>
            </a:r>
            <a:r>
              <a:rPr lang="en-US" b="0" i="0" u="none" strike="noStrike" dirty="0">
                <a:solidFill>
                  <a:srgbClr val="000000"/>
                </a:solidFill>
                <a:effectLst/>
              </a:rPr>
              <a:t>ecade-long NASA effort to support </a:t>
            </a:r>
          </a:p>
          <a:p>
            <a:pPr lvl="1"/>
            <a:r>
              <a:rPr lang="en-US" dirty="0">
                <a:solidFill>
                  <a:srgbClr val="000000"/>
                </a:solidFill>
              </a:rPr>
              <a:t>T</a:t>
            </a:r>
            <a:r>
              <a:rPr lang="en-US" b="0" i="0" u="none" strike="noStrike" dirty="0">
                <a:solidFill>
                  <a:srgbClr val="000000"/>
                </a:solidFill>
                <a:effectLst/>
              </a:rPr>
              <a:t>imely, actionable science for real-world health and air quality challenges</a:t>
            </a:r>
          </a:p>
          <a:p>
            <a:pPr lvl="1"/>
            <a:r>
              <a:rPr lang="en-US" dirty="0">
                <a:solidFill>
                  <a:srgbClr val="000000"/>
                </a:solidFill>
              </a:rPr>
              <a:t>C</a:t>
            </a:r>
            <a:r>
              <a:rPr lang="en-US" b="0" i="0" u="none" strike="noStrike" dirty="0">
                <a:solidFill>
                  <a:srgbClr val="000000"/>
                </a:solidFill>
                <a:effectLst/>
              </a:rPr>
              <a:t>ollaboration across sectors, and between researchers and stakeholders</a:t>
            </a:r>
          </a:p>
        </p:txBody>
      </p:sp>
      <p:pic>
        <p:nvPicPr>
          <p:cNvPr id="5" name="Picture 4">
            <a:extLst>
              <a:ext uri="{FF2B5EF4-FFF2-40B4-BE49-F238E27FC236}">
                <a16:creationId xmlns:a16="http://schemas.microsoft.com/office/drawing/2014/main" id="{77455C23-53F7-38E0-F068-2B1EFAA5701F}"/>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4232030" y="4165209"/>
            <a:ext cx="3562733" cy="2692791"/>
          </a:xfrm>
          <a:prstGeom prst="rect">
            <a:avLst/>
          </a:prstGeom>
        </p:spPr>
      </p:pic>
      <p:pic>
        <p:nvPicPr>
          <p:cNvPr id="9" name="Picture 8">
            <a:extLst>
              <a:ext uri="{FF2B5EF4-FFF2-40B4-BE49-F238E27FC236}">
                <a16:creationId xmlns:a16="http://schemas.microsoft.com/office/drawing/2014/main" id="{A4A1A5D1-0FD2-4B7F-3B29-B86D32E8C36E}"/>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75593" y="284113"/>
            <a:ext cx="1296490" cy="107694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a:extLst>
              <a:ext uri="{FF2B5EF4-FFF2-40B4-BE49-F238E27FC236}">
                <a16:creationId xmlns:a16="http://schemas.microsoft.com/office/drawing/2014/main" id="{63FFEAFB-250F-F767-91B2-040A625389C9}"/>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0402493" y="114401"/>
            <a:ext cx="1246658" cy="1246658"/>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1B47916D-A96D-4A3D-9324-C22038429D66}"/>
              </a:ext>
            </a:extLst>
          </p:cNvPr>
          <p:cNvSpPr txBox="1"/>
          <p:nvPr/>
        </p:nvSpPr>
        <p:spPr>
          <a:xfrm>
            <a:off x="9216726" y="3787331"/>
            <a:ext cx="6147580" cy="369332"/>
          </a:xfrm>
          <a:prstGeom prst="rect">
            <a:avLst/>
          </a:prstGeom>
          <a:noFill/>
        </p:spPr>
        <p:txBody>
          <a:bodyPr wrap="square">
            <a:spAutoFit/>
          </a:bodyPr>
          <a:lstStyle/>
          <a:p>
            <a:pPr lvl="1"/>
            <a:r>
              <a:rPr lang="en-US" dirty="0"/>
              <a:t>https://</a:t>
            </a:r>
            <a:r>
              <a:rPr lang="en-US" dirty="0" err="1"/>
              <a:t>haqast.org</a:t>
            </a:r>
            <a:r>
              <a:rPr lang="en-US" dirty="0"/>
              <a:t>/</a:t>
            </a:r>
          </a:p>
        </p:txBody>
      </p:sp>
    </p:spTree>
    <p:extLst>
      <p:ext uri="{BB962C8B-B14F-4D97-AF65-F5344CB8AC3E}">
        <p14:creationId xmlns:p14="http://schemas.microsoft.com/office/powerpoint/2010/main" val="20826265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52AE559-4DE4-ADD2-D9AE-025FCF22EB98}"/>
              </a:ext>
            </a:extLst>
          </p:cNvPr>
          <p:cNvSpPr>
            <a:spLocks noGrp="1"/>
          </p:cNvSpPr>
          <p:nvPr>
            <p:ph idx="1"/>
          </p:nvPr>
        </p:nvSpPr>
        <p:spPr>
          <a:xfrm>
            <a:off x="399865" y="5222359"/>
            <a:ext cx="5696135" cy="806310"/>
          </a:xfrm>
        </p:spPr>
        <p:txBody>
          <a:bodyPr>
            <a:normAutofit lnSpcReduction="10000"/>
          </a:bodyPr>
          <a:lstStyle/>
          <a:p>
            <a:r>
              <a:rPr lang="en-US" dirty="0"/>
              <a:t>Next Meeting: HAQAST St. Louis November 6-7 (hybrid &amp; free)</a:t>
            </a:r>
          </a:p>
        </p:txBody>
      </p:sp>
      <p:pic>
        <p:nvPicPr>
          <p:cNvPr id="7170" name="Picture 2">
            <a:extLst>
              <a:ext uri="{FF2B5EF4-FFF2-40B4-BE49-F238E27FC236}">
                <a16:creationId xmlns:a16="http://schemas.microsoft.com/office/drawing/2014/main" id="{B62B5691-FAA2-6C50-4D26-FFBD9ACB45E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800205" y="1716353"/>
            <a:ext cx="4991930" cy="363994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B885D17-FC1C-180A-46E2-5B30DC7C889A}"/>
              </a:ext>
            </a:extLst>
          </p:cNvPr>
          <p:cNvSpPr txBox="1"/>
          <p:nvPr/>
        </p:nvSpPr>
        <p:spPr>
          <a:xfrm>
            <a:off x="321275" y="1771333"/>
            <a:ext cx="6102926" cy="2862322"/>
          </a:xfrm>
          <a:prstGeom prst="rect">
            <a:avLst/>
          </a:prstGeom>
          <a:noFill/>
        </p:spPr>
        <p:txBody>
          <a:bodyPr wrap="square">
            <a:spAutoFit/>
          </a:bodyPr>
          <a:lstStyle/>
          <a:p>
            <a:r>
              <a:rPr lang="en-US" sz="1800" b="0" i="0" u="none" strike="noStrike" dirty="0">
                <a:solidFill>
                  <a:srgbClr val="000000"/>
                </a:solidFill>
                <a:effectLst/>
              </a:rPr>
              <a:t>“I think being able to attend and present HAQAST meetings has helped make connections between my agency needs and what researchers and NASA staff can provide to not just us but all stakeholders. </a:t>
            </a:r>
            <a:r>
              <a:rPr lang="en-US" dirty="0">
                <a:solidFill>
                  <a:srgbClr val="000000"/>
                </a:solidFill>
              </a:rPr>
              <a:t> </a:t>
            </a:r>
            <a:r>
              <a:rPr lang="en-US" sz="1800" b="0" i="0" u="none" strike="noStrike" dirty="0">
                <a:solidFill>
                  <a:srgbClr val="000000"/>
                </a:solidFill>
                <a:effectLst/>
              </a:rPr>
              <a:t>I have seen over time researchers understanding and using the terms that air quality regulators are familiar with. We have really benefited from satellite fire and smoke data in helping bridge gaps in our ground based monitoring network to keep the public informed of potential health threats in a timely manner.”</a:t>
            </a:r>
          </a:p>
          <a:p>
            <a:r>
              <a:rPr lang="en-US" sz="1800" b="0" i="0" u="none" strike="noStrike" dirty="0">
                <a:solidFill>
                  <a:srgbClr val="000000"/>
                </a:solidFill>
                <a:effectLst/>
              </a:rPr>
              <a:t> – State air quality manager</a:t>
            </a:r>
            <a:endParaRPr lang="en-US" dirty="0"/>
          </a:p>
        </p:txBody>
      </p:sp>
      <p:sp>
        <p:nvSpPr>
          <p:cNvPr id="3" name="Title 2">
            <a:extLst>
              <a:ext uri="{FF2B5EF4-FFF2-40B4-BE49-F238E27FC236}">
                <a16:creationId xmlns:a16="http://schemas.microsoft.com/office/drawing/2014/main" id="{57A96333-9059-37FC-256A-1973E20982E9}"/>
              </a:ext>
            </a:extLst>
          </p:cNvPr>
          <p:cNvSpPr>
            <a:spLocks noGrp="1"/>
          </p:cNvSpPr>
          <p:nvPr>
            <p:ph type="title"/>
          </p:nvPr>
        </p:nvSpPr>
        <p:spPr>
          <a:xfrm>
            <a:off x="1676400" y="134065"/>
            <a:ext cx="10515600" cy="1325563"/>
          </a:xfrm>
        </p:spPr>
        <p:txBody>
          <a:bodyPr>
            <a:normAutofit/>
          </a:bodyPr>
          <a:lstStyle/>
          <a:p>
            <a:r>
              <a:rPr lang="en-US" sz="3600" dirty="0"/>
              <a:t>Building Connections and Understanding</a:t>
            </a:r>
          </a:p>
        </p:txBody>
      </p:sp>
      <p:sp>
        <p:nvSpPr>
          <p:cNvPr id="5" name="TextBox 4">
            <a:extLst>
              <a:ext uri="{FF2B5EF4-FFF2-40B4-BE49-F238E27FC236}">
                <a16:creationId xmlns:a16="http://schemas.microsoft.com/office/drawing/2014/main" id="{48B05605-7743-7051-F07B-0429D42F6C7A}"/>
              </a:ext>
            </a:extLst>
          </p:cNvPr>
          <p:cNvSpPr txBox="1"/>
          <p:nvPr/>
        </p:nvSpPr>
        <p:spPr>
          <a:xfrm>
            <a:off x="31869" y="6488668"/>
            <a:ext cx="3654398" cy="369332"/>
          </a:xfrm>
          <a:prstGeom prst="rect">
            <a:avLst/>
          </a:prstGeom>
          <a:noFill/>
        </p:spPr>
        <p:txBody>
          <a:bodyPr wrap="none" rtlCol="0">
            <a:spAutoFit/>
          </a:bodyPr>
          <a:lstStyle/>
          <a:p>
            <a:r>
              <a:rPr lang="en-US" dirty="0">
                <a:hlinkClick r:id="rId4"/>
              </a:rPr>
              <a:t>https://</a:t>
            </a:r>
            <a:r>
              <a:rPr lang="en-US" dirty="0" err="1">
                <a:hlinkClick r:id="rId4"/>
              </a:rPr>
              <a:t>haqast.org</a:t>
            </a:r>
            <a:r>
              <a:rPr lang="en-US" dirty="0">
                <a:hlinkClick r:id="rId4"/>
              </a:rPr>
              <a:t>/</a:t>
            </a:r>
            <a:r>
              <a:rPr lang="en-US" dirty="0" err="1">
                <a:hlinkClick r:id="rId4"/>
              </a:rPr>
              <a:t>haqast</a:t>
            </a:r>
            <a:r>
              <a:rPr lang="en-US" dirty="0">
                <a:hlinkClick r:id="rId4"/>
              </a:rPr>
              <a:t>-</a:t>
            </a:r>
            <a:r>
              <a:rPr lang="en-US" dirty="0" err="1">
                <a:hlinkClick r:id="rId4"/>
              </a:rPr>
              <a:t>st</a:t>
            </a:r>
            <a:r>
              <a:rPr lang="en-US" dirty="0">
                <a:hlinkClick r:id="rId4"/>
              </a:rPr>
              <a:t>-louis/</a:t>
            </a:r>
            <a:endParaRPr lang="en-US" dirty="0"/>
          </a:p>
        </p:txBody>
      </p:sp>
      <p:pic>
        <p:nvPicPr>
          <p:cNvPr id="6" name="Picture 5">
            <a:extLst>
              <a:ext uri="{FF2B5EF4-FFF2-40B4-BE49-F238E27FC236}">
                <a16:creationId xmlns:a16="http://schemas.microsoft.com/office/drawing/2014/main" id="{A1173C6B-C097-BC3C-1480-159BEBCFCCA4}"/>
              </a:ext>
            </a:extLst>
          </p:cNvPr>
          <p:cNvPicPr>
            <a:picLocks noChangeAspect="1"/>
          </p:cNvPicPr>
          <p:nvPr/>
        </p:nvPicPr>
        <p:blipFill>
          <a:blip r:embed="rId5"/>
          <a:stretch>
            <a:fillRect/>
          </a:stretch>
        </p:blipFill>
        <p:spPr>
          <a:xfrm>
            <a:off x="9662881" y="4310062"/>
            <a:ext cx="2445242" cy="2436953"/>
          </a:xfrm>
          <a:prstGeom prst="rect">
            <a:avLst/>
          </a:prstGeom>
        </p:spPr>
      </p:pic>
    </p:spTree>
    <p:extLst>
      <p:ext uri="{BB962C8B-B14F-4D97-AF65-F5344CB8AC3E}">
        <p14:creationId xmlns:p14="http://schemas.microsoft.com/office/powerpoint/2010/main" val="27661222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ollage of people's faces&#10;&#10;Description automatically generated">
            <a:extLst>
              <a:ext uri="{FF2B5EF4-FFF2-40B4-BE49-F238E27FC236}">
                <a16:creationId xmlns:a16="http://schemas.microsoft.com/office/drawing/2014/main" id="{29687E80-F3CF-026F-B055-98D12E971074}"/>
              </a:ext>
            </a:extLst>
          </p:cNvPr>
          <p:cNvPicPr>
            <a:picLocks noChangeAspect="1"/>
          </p:cNvPicPr>
          <p:nvPr/>
        </p:nvPicPr>
        <p:blipFill>
          <a:blip r:embed="rId2"/>
          <a:stretch>
            <a:fillRect/>
          </a:stretch>
        </p:blipFill>
        <p:spPr>
          <a:xfrm>
            <a:off x="2654951" y="0"/>
            <a:ext cx="9373275" cy="6856783"/>
          </a:xfrm>
          <a:prstGeom prst="rect">
            <a:avLst/>
          </a:prstGeom>
        </p:spPr>
      </p:pic>
      <p:pic>
        <p:nvPicPr>
          <p:cNvPr id="1026" name="Picture 2" descr="Satellite image of Earth with the HAQAST Ambassador logo centered on it.">
            <a:extLst>
              <a:ext uri="{FF2B5EF4-FFF2-40B4-BE49-F238E27FC236}">
                <a16:creationId xmlns:a16="http://schemas.microsoft.com/office/drawing/2014/main" id="{E77E7E9B-9979-EFA9-807A-4A2CEE3F3D88}"/>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a:stretch>
            <a:fillRect/>
          </a:stretch>
        </p:blipFill>
        <p:spPr bwMode="auto">
          <a:xfrm>
            <a:off x="163774" y="218365"/>
            <a:ext cx="2672045" cy="11191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31012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35D0A0D-BC0A-2654-866B-6EB90542898D}"/>
              </a:ext>
            </a:extLst>
          </p:cNvPr>
          <p:cNvSpPr>
            <a:spLocks noGrp="1"/>
          </p:cNvSpPr>
          <p:nvPr>
            <p:ph type="title"/>
          </p:nvPr>
        </p:nvSpPr>
        <p:spPr/>
        <p:txBody>
          <a:bodyPr/>
          <a:lstStyle/>
          <a:p>
            <a:r>
              <a:rPr lang="en-US" dirty="0"/>
              <a:t>Resources to Support Users</a:t>
            </a:r>
          </a:p>
        </p:txBody>
      </p:sp>
      <p:pic>
        <p:nvPicPr>
          <p:cNvPr id="4" name="Google Shape;387;g2f1684f6bad_0_584" descr="A satellite above the earth&#10;&#10;Description automatically generated">
            <a:extLst>
              <a:ext uri="{FF2B5EF4-FFF2-40B4-BE49-F238E27FC236}">
                <a16:creationId xmlns:a16="http://schemas.microsoft.com/office/drawing/2014/main" id="{D6219852-C74A-CD13-4C65-887E42B77076}"/>
              </a:ext>
            </a:extLst>
          </p:cNvPr>
          <p:cNvPicPr preferRelativeResize="0">
            <a:picLocks noChangeAspect="1"/>
          </p:cNvPicPr>
          <p:nvPr/>
        </p:nvPicPr>
        <p:blipFill rotWithShape="1">
          <a:blip r:embed="rId2">
            <a:alphaModFix/>
            <a:extLst>
              <a:ext uri="{28A0092B-C50C-407E-A947-70E740481C1C}">
                <a14:useLocalDpi xmlns:a14="http://schemas.microsoft.com/office/drawing/2010/main"/>
              </a:ext>
            </a:extLst>
          </a:blip>
          <a:srcRect/>
          <a:stretch/>
        </p:blipFill>
        <p:spPr>
          <a:xfrm>
            <a:off x="191997" y="4691179"/>
            <a:ext cx="2299576" cy="1933991"/>
          </a:xfrm>
          <a:prstGeom prst="rect">
            <a:avLst/>
          </a:prstGeom>
          <a:noFill/>
          <a:ln>
            <a:noFill/>
          </a:ln>
        </p:spPr>
      </p:pic>
      <p:pic>
        <p:nvPicPr>
          <p:cNvPr id="5" name="Google Shape;386;g2f1684f6bad_0_584" descr="A satellite image of a cloud of smoke&#10;&#10;Description automatically generated">
            <a:extLst>
              <a:ext uri="{FF2B5EF4-FFF2-40B4-BE49-F238E27FC236}">
                <a16:creationId xmlns:a16="http://schemas.microsoft.com/office/drawing/2014/main" id="{563CEC72-D394-FA5E-7C57-7F5CC725C4A6}"/>
              </a:ext>
            </a:extLst>
          </p:cNvPr>
          <p:cNvPicPr preferRelativeResize="0">
            <a:picLocks noChangeAspect="1"/>
          </p:cNvPicPr>
          <p:nvPr/>
        </p:nvPicPr>
        <p:blipFill rotWithShape="1">
          <a:blip r:embed="rId3">
            <a:alphaModFix/>
          </a:blip>
          <a:srcRect/>
          <a:stretch/>
        </p:blipFill>
        <p:spPr>
          <a:xfrm>
            <a:off x="1000409" y="2692273"/>
            <a:ext cx="2717505" cy="2527281"/>
          </a:xfrm>
          <a:prstGeom prst="rect">
            <a:avLst/>
          </a:prstGeom>
          <a:noFill/>
          <a:ln>
            <a:noFill/>
          </a:ln>
        </p:spPr>
      </p:pic>
      <p:sp>
        <p:nvSpPr>
          <p:cNvPr id="6" name="TextBox 5">
            <a:extLst>
              <a:ext uri="{FF2B5EF4-FFF2-40B4-BE49-F238E27FC236}">
                <a16:creationId xmlns:a16="http://schemas.microsoft.com/office/drawing/2014/main" id="{84A519F3-309C-0663-D6CA-AF54282464E2}"/>
              </a:ext>
            </a:extLst>
          </p:cNvPr>
          <p:cNvSpPr txBox="1"/>
          <p:nvPr/>
        </p:nvSpPr>
        <p:spPr>
          <a:xfrm>
            <a:off x="1153663" y="1984530"/>
            <a:ext cx="1608133"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Short Explainers</a:t>
            </a:r>
          </a:p>
        </p:txBody>
      </p:sp>
      <p:sp>
        <p:nvSpPr>
          <p:cNvPr id="7" name="TextBox 6">
            <a:extLst>
              <a:ext uri="{FF2B5EF4-FFF2-40B4-BE49-F238E27FC236}">
                <a16:creationId xmlns:a16="http://schemas.microsoft.com/office/drawing/2014/main" id="{EA6E2DA9-364A-7272-3D40-ADA25D6B6885}"/>
              </a:ext>
            </a:extLst>
          </p:cNvPr>
          <p:cNvSpPr txBox="1"/>
          <p:nvPr/>
        </p:nvSpPr>
        <p:spPr>
          <a:xfrm>
            <a:off x="5283579" y="1981760"/>
            <a:ext cx="220284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Satellite Data Flowchart</a:t>
            </a:r>
          </a:p>
        </p:txBody>
      </p:sp>
      <p:sp>
        <p:nvSpPr>
          <p:cNvPr id="8" name="TextBox 7">
            <a:extLst>
              <a:ext uri="{FF2B5EF4-FFF2-40B4-BE49-F238E27FC236}">
                <a16:creationId xmlns:a16="http://schemas.microsoft.com/office/drawing/2014/main" id="{34C4D1F7-0049-B9F0-FC28-650F58EBE044}"/>
              </a:ext>
            </a:extLst>
          </p:cNvPr>
          <p:cNvSpPr txBox="1"/>
          <p:nvPr/>
        </p:nvSpPr>
        <p:spPr>
          <a:xfrm>
            <a:off x="6700596" y="6550223"/>
            <a:ext cx="275908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373545"/>
                </a:solidFill>
                <a:effectLst/>
                <a:uLnTx/>
                <a:uFillTx/>
                <a:latin typeface="Arial"/>
                <a:ea typeface="Arial"/>
                <a:cs typeface="Arial"/>
                <a:sym typeface="Arial"/>
              </a:rPr>
              <a:t>https://</a:t>
            </a:r>
            <a:r>
              <a:rPr kumimoji="0" lang="en-US" sz="1400" b="0" i="0" u="none" strike="noStrike" kern="1200" cap="none" spc="0" normalizeH="0" baseline="0" noProof="0" dirty="0" err="1">
                <a:ln>
                  <a:noFill/>
                </a:ln>
                <a:solidFill>
                  <a:srgbClr val="373545"/>
                </a:solidFill>
                <a:effectLst/>
                <a:uLnTx/>
                <a:uFillTx/>
                <a:latin typeface="Arial"/>
                <a:ea typeface="Arial"/>
                <a:cs typeface="Arial"/>
                <a:sym typeface="Arial"/>
              </a:rPr>
              <a:t>haqast.org</a:t>
            </a:r>
            <a:r>
              <a:rPr kumimoji="0" lang="en-US" sz="1400" b="0" i="0" u="none" strike="noStrike" kern="1200" cap="none" spc="0" normalizeH="0" baseline="0" noProof="0" dirty="0">
                <a:ln>
                  <a:noFill/>
                </a:ln>
                <a:solidFill>
                  <a:srgbClr val="373545"/>
                </a:solidFill>
                <a:effectLst/>
                <a:uLnTx/>
                <a:uFillTx/>
                <a:latin typeface="Arial"/>
                <a:ea typeface="Arial"/>
                <a:cs typeface="Arial"/>
                <a:sym typeface="Arial"/>
              </a:rPr>
              <a:t>/data-and-tools</a:t>
            </a: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9" name="Picture 2" descr="ARSET - Satellite Data for Air Quality Environmental Justice and Equity  Applications | NASA Applied Sciences">
            <a:extLst>
              <a:ext uri="{FF2B5EF4-FFF2-40B4-BE49-F238E27FC236}">
                <a16:creationId xmlns:a16="http://schemas.microsoft.com/office/drawing/2014/main" id="{3C92E6BE-F014-AE44-2CCE-F12F77A40C76}"/>
              </a:ext>
            </a:extLst>
          </p:cNvPr>
          <p:cNvPicPr>
            <a:picLocks noChangeAspect="1" noChangeArrowheads="1"/>
          </p:cNvPicPr>
          <p:nvPr/>
        </p:nvPicPr>
        <p:blipFill rotWithShape="1">
          <a:blip r:embed="rId4">
            <a:extLst>
              <a:ext uri="{28A0092B-C50C-407E-A947-70E740481C1C}">
                <a14:useLocalDpi xmlns:a14="http://schemas.microsoft.com/office/drawing/2010/main"/>
              </a:ext>
            </a:extLst>
          </a:blip>
          <a:srcRect/>
          <a:stretch/>
        </p:blipFill>
        <p:spPr bwMode="auto">
          <a:xfrm>
            <a:off x="9706132" y="4305378"/>
            <a:ext cx="2027721" cy="193399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D1516C7D-8561-82A4-2D46-C18727719B37}"/>
              </a:ext>
            </a:extLst>
          </p:cNvPr>
          <p:cNvSpPr txBox="1"/>
          <p:nvPr/>
        </p:nvSpPr>
        <p:spPr>
          <a:xfrm>
            <a:off x="9706132" y="1981759"/>
            <a:ext cx="169469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Training/Tutorials</a:t>
            </a:r>
          </a:p>
        </p:txBody>
      </p:sp>
      <p:pic>
        <p:nvPicPr>
          <p:cNvPr id="11" name="Picture 10">
            <a:extLst>
              <a:ext uri="{FF2B5EF4-FFF2-40B4-BE49-F238E27FC236}">
                <a16:creationId xmlns:a16="http://schemas.microsoft.com/office/drawing/2014/main" id="{8B50CCB7-2B8D-B312-465D-42CEA0731D32}"/>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9607736" y="2692273"/>
            <a:ext cx="2385759" cy="1476315"/>
          </a:xfrm>
          <a:prstGeom prst="rect">
            <a:avLst/>
          </a:prstGeom>
        </p:spPr>
      </p:pic>
      <p:sp>
        <p:nvSpPr>
          <p:cNvPr id="12" name="TextBox 11">
            <a:extLst>
              <a:ext uri="{FF2B5EF4-FFF2-40B4-BE49-F238E27FC236}">
                <a16:creationId xmlns:a16="http://schemas.microsoft.com/office/drawing/2014/main" id="{37610C88-50D3-EB2B-52DD-1CA8BF9B2529}"/>
              </a:ext>
            </a:extLst>
          </p:cNvPr>
          <p:cNvSpPr txBox="1"/>
          <p:nvPr/>
        </p:nvSpPr>
        <p:spPr>
          <a:xfrm>
            <a:off x="3153229" y="3247962"/>
            <a:ext cx="6306456"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a:t>
            </a:r>
          </a:p>
        </p:txBody>
      </p:sp>
      <p:sp>
        <p:nvSpPr>
          <p:cNvPr id="13" name="TextBox 12">
            <a:extLst>
              <a:ext uri="{FF2B5EF4-FFF2-40B4-BE49-F238E27FC236}">
                <a16:creationId xmlns:a16="http://schemas.microsoft.com/office/drawing/2014/main" id="{5F6F8D34-4B96-1DC9-0B95-F194870DDB0C}"/>
              </a:ext>
            </a:extLst>
          </p:cNvPr>
          <p:cNvSpPr txBox="1"/>
          <p:nvPr/>
        </p:nvSpPr>
        <p:spPr>
          <a:xfrm>
            <a:off x="2830286" y="6545943"/>
            <a:ext cx="283071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https://</a:t>
            </a:r>
            <a:r>
              <a:rPr kumimoji="0" lang="en-US" sz="1400" b="0" i="0" u="none" strike="noStrike" kern="1200" cap="none" spc="0" normalizeH="0" baseline="0" noProof="0" dirty="0" err="1">
                <a:ln>
                  <a:noFill/>
                </a:ln>
                <a:solidFill>
                  <a:prstClr val="black"/>
                </a:solidFill>
                <a:effectLst/>
                <a:uLnTx/>
                <a:uFillTx/>
                <a:latin typeface="Aptos" panose="02110004020202020204"/>
                <a:ea typeface="+mn-ea"/>
                <a:cs typeface="+mn-cs"/>
              </a:rPr>
              <a:t>haqast.org</a:t>
            </a: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/getting-started/</a:t>
            </a:r>
          </a:p>
        </p:txBody>
      </p:sp>
      <p:pic>
        <p:nvPicPr>
          <p:cNvPr id="14" name="Picture 2" descr="A diagram of a diagram&#10;&#10;AI-generated content may be incorrect.">
            <a:extLst>
              <a:ext uri="{FF2B5EF4-FFF2-40B4-BE49-F238E27FC236}">
                <a16:creationId xmlns:a16="http://schemas.microsoft.com/office/drawing/2014/main" id="{28B872F9-4F84-E5EB-E9DA-C7654241D83D}"/>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644393" y="2954371"/>
            <a:ext cx="4135754" cy="32281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7103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A5A9FCF-FCA9-4695-CA73-F2CC1D0B4FAA}"/>
              </a:ext>
            </a:extLst>
          </p:cNvPr>
          <p:cNvSpPr>
            <a:spLocks noGrp="1"/>
          </p:cNvSpPr>
          <p:nvPr>
            <p:ph type="title"/>
          </p:nvPr>
        </p:nvSpPr>
        <p:spPr/>
        <p:txBody>
          <a:bodyPr/>
          <a:lstStyle/>
          <a:p>
            <a:r>
              <a:rPr lang="en-US" dirty="0"/>
              <a:t>HAQAST 2025 - 2029</a:t>
            </a:r>
          </a:p>
        </p:txBody>
      </p:sp>
      <p:sp>
        <p:nvSpPr>
          <p:cNvPr id="4" name="Right Arrow 3">
            <a:extLst>
              <a:ext uri="{FF2B5EF4-FFF2-40B4-BE49-F238E27FC236}">
                <a16:creationId xmlns:a16="http://schemas.microsoft.com/office/drawing/2014/main" id="{99E87F7B-F258-867A-0567-42D31FD4B51B}"/>
              </a:ext>
            </a:extLst>
          </p:cNvPr>
          <p:cNvSpPr/>
          <p:nvPr/>
        </p:nvSpPr>
        <p:spPr>
          <a:xfrm>
            <a:off x="838201" y="2476981"/>
            <a:ext cx="9485124" cy="1234482"/>
          </a:xfrm>
          <a:prstGeom prst="rightArrow">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E880F7FB-6870-F017-102D-8C13EBA6A316}"/>
              </a:ext>
            </a:extLst>
          </p:cNvPr>
          <p:cNvSpPr txBox="1"/>
          <p:nvPr/>
        </p:nvSpPr>
        <p:spPr>
          <a:xfrm>
            <a:off x="738098" y="2438144"/>
            <a:ext cx="1876604" cy="369332"/>
          </a:xfrm>
          <a:prstGeom prst="rect">
            <a:avLst/>
          </a:prstGeom>
          <a:noFill/>
        </p:spPr>
        <p:txBody>
          <a:bodyPr wrap="none" rtlCol="0">
            <a:spAutoFit/>
          </a:bodyPr>
          <a:lstStyle/>
          <a:p>
            <a:r>
              <a:rPr lang="en-US" dirty="0"/>
              <a:t>Member projects</a:t>
            </a:r>
          </a:p>
        </p:txBody>
      </p:sp>
      <p:sp>
        <p:nvSpPr>
          <p:cNvPr id="6" name="Right Arrow 5">
            <a:extLst>
              <a:ext uri="{FF2B5EF4-FFF2-40B4-BE49-F238E27FC236}">
                <a16:creationId xmlns:a16="http://schemas.microsoft.com/office/drawing/2014/main" id="{7011FB26-B7E8-C0A7-C46D-9D8749D970CF}"/>
              </a:ext>
            </a:extLst>
          </p:cNvPr>
          <p:cNvSpPr/>
          <p:nvPr/>
        </p:nvSpPr>
        <p:spPr>
          <a:xfrm>
            <a:off x="3222585" y="4499658"/>
            <a:ext cx="2222339" cy="1234482"/>
          </a:xfrm>
          <a:prstGeom prst="rightArrow">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Arrow 6">
            <a:extLst>
              <a:ext uri="{FF2B5EF4-FFF2-40B4-BE49-F238E27FC236}">
                <a16:creationId xmlns:a16="http://schemas.microsoft.com/office/drawing/2014/main" id="{36BF5BB3-8412-B3E2-AAF2-9A50593EC7CC}"/>
              </a:ext>
            </a:extLst>
          </p:cNvPr>
          <p:cNvSpPr/>
          <p:nvPr/>
        </p:nvSpPr>
        <p:spPr>
          <a:xfrm>
            <a:off x="6419128" y="4554638"/>
            <a:ext cx="2222339" cy="1234482"/>
          </a:xfrm>
          <a:prstGeom prst="rightArrow">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F0C6376F-F756-EBF9-7C11-665BA7F5ACBB}"/>
              </a:ext>
            </a:extLst>
          </p:cNvPr>
          <p:cNvSpPr txBox="1"/>
          <p:nvPr/>
        </p:nvSpPr>
        <p:spPr>
          <a:xfrm>
            <a:off x="1676400" y="4874000"/>
            <a:ext cx="1352358" cy="369332"/>
          </a:xfrm>
          <a:prstGeom prst="rect">
            <a:avLst/>
          </a:prstGeom>
          <a:noFill/>
        </p:spPr>
        <p:txBody>
          <a:bodyPr wrap="none" rtlCol="0">
            <a:spAutoFit/>
          </a:bodyPr>
          <a:lstStyle/>
          <a:p>
            <a:r>
              <a:rPr lang="en-US" dirty="0"/>
              <a:t>Tiger Teams</a:t>
            </a:r>
          </a:p>
        </p:txBody>
      </p:sp>
      <p:sp>
        <p:nvSpPr>
          <p:cNvPr id="9" name="Right Arrow 8">
            <a:extLst>
              <a:ext uri="{FF2B5EF4-FFF2-40B4-BE49-F238E27FC236}">
                <a16:creationId xmlns:a16="http://schemas.microsoft.com/office/drawing/2014/main" id="{80AF9E45-47AF-4046-8910-103B62B6B484}"/>
              </a:ext>
            </a:extLst>
          </p:cNvPr>
          <p:cNvSpPr/>
          <p:nvPr/>
        </p:nvSpPr>
        <p:spPr>
          <a:xfrm>
            <a:off x="1365813" y="3674540"/>
            <a:ext cx="2222339" cy="944035"/>
          </a:xfrm>
          <a:prstGeom prst="rightArrow">
            <a:avLst/>
          </a:prstGeom>
          <a:solidFill>
            <a:srgbClr val="0070C0">
              <a:alpha val="38824"/>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5A32280A-E957-561D-AAF6-4D6D70DB6073}"/>
              </a:ext>
            </a:extLst>
          </p:cNvPr>
          <p:cNvSpPr txBox="1"/>
          <p:nvPr/>
        </p:nvSpPr>
        <p:spPr>
          <a:xfrm>
            <a:off x="1365813" y="3597556"/>
            <a:ext cx="1654684" cy="369332"/>
          </a:xfrm>
          <a:prstGeom prst="rect">
            <a:avLst/>
          </a:prstGeom>
          <a:noFill/>
        </p:spPr>
        <p:txBody>
          <a:bodyPr wrap="none" rtlCol="0">
            <a:spAutoFit/>
          </a:bodyPr>
          <a:lstStyle/>
          <a:p>
            <a:r>
              <a:rPr lang="en-US" dirty="0"/>
              <a:t>Affinity Groups</a:t>
            </a:r>
          </a:p>
        </p:txBody>
      </p:sp>
      <p:sp>
        <p:nvSpPr>
          <p:cNvPr id="11" name="Right Arrow 10">
            <a:extLst>
              <a:ext uri="{FF2B5EF4-FFF2-40B4-BE49-F238E27FC236}">
                <a16:creationId xmlns:a16="http://schemas.microsoft.com/office/drawing/2014/main" id="{511CECDF-75B7-DC98-2A86-841994D3CCB9}"/>
              </a:ext>
            </a:extLst>
          </p:cNvPr>
          <p:cNvSpPr/>
          <p:nvPr/>
        </p:nvSpPr>
        <p:spPr>
          <a:xfrm>
            <a:off x="934656" y="5638799"/>
            <a:ext cx="9485124" cy="1136096"/>
          </a:xfrm>
          <a:prstGeom prst="rightArrow">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D72AB050-3685-A1F4-C718-60E8EEA3AA89}"/>
              </a:ext>
            </a:extLst>
          </p:cNvPr>
          <p:cNvSpPr txBox="1"/>
          <p:nvPr/>
        </p:nvSpPr>
        <p:spPr>
          <a:xfrm>
            <a:off x="861986" y="5604350"/>
            <a:ext cx="3055516" cy="369332"/>
          </a:xfrm>
          <a:prstGeom prst="rect">
            <a:avLst/>
          </a:prstGeom>
          <a:noFill/>
        </p:spPr>
        <p:txBody>
          <a:bodyPr wrap="none" rtlCol="0">
            <a:spAutoFit/>
          </a:bodyPr>
          <a:lstStyle/>
          <a:p>
            <a:r>
              <a:rPr lang="en-US" dirty="0"/>
              <a:t>Outreach &amp; communications</a:t>
            </a:r>
          </a:p>
        </p:txBody>
      </p:sp>
      <p:sp>
        <p:nvSpPr>
          <p:cNvPr id="13" name="TextBox 12">
            <a:extLst>
              <a:ext uri="{FF2B5EF4-FFF2-40B4-BE49-F238E27FC236}">
                <a16:creationId xmlns:a16="http://schemas.microsoft.com/office/drawing/2014/main" id="{E6052BC2-6D6D-DD3B-FA85-C690A69E60DE}"/>
              </a:ext>
            </a:extLst>
          </p:cNvPr>
          <p:cNvSpPr txBox="1"/>
          <p:nvPr/>
        </p:nvSpPr>
        <p:spPr>
          <a:xfrm>
            <a:off x="499004" y="1831692"/>
            <a:ext cx="678391" cy="369332"/>
          </a:xfrm>
          <a:prstGeom prst="rect">
            <a:avLst/>
          </a:prstGeom>
          <a:noFill/>
        </p:spPr>
        <p:txBody>
          <a:bodyPr wrap="none" rtlCol="0">
            <a:spAutoFit/>
          </a:bodyPr>
          <a:lstStyle/>
          <a:p>
            <a:r>
              <a:rPr lang="en-US" dirty="0"/>
              <a:t>2025</a:t>
            </a:r>
          </a:p>
        </p:txBody>
      </p:sp>
      <p:sp>
        <p:nvSpPr>
          <p:cNvPr id="14" name="TextBox 13">
            <a:extLst>
              <a:ext uri="{FF2B5EF4-FFF2-40B4-BE49-F238E27FC236}">
                <a16:creationId xmlns:a16="http://schemas.microsoft.com/office/drawing/2014/main" id="{394E12B5-30EB-E0DA-2F52-7B0CD7B8A45D}"/>
              </a:ext>
            </a:extLst>
          </p:cNvPr>
          <p:cNvSpPr txBox="1"/>
          <p:nvPr/>
        </p:nvSpPr>
        <p:spPr>
          <a:xfrm>
            <a:off x="9644933" y="1834932"/>
            <a:ext cx="678391" cy="369332"/>
          </a:xfrm>
          <a:prstGeom prst="rect">
            <a:avLst/>
          </a:prstGeom>
          <a:noFill/>
        </p:spPr>
        <p:txBody>
          <a:bodyPr wrap="none" rtlCol="0">
            <a:spAutoFit/>
          </a:bodyPr>
          <a:lstStyle/>
          <a:p>
            <a:r>
              <a:rPr lang="en-US" dirty="0"/>
              <a:t>2029</a:t>
            </a:r>
          </a:p>
        </p:txBody>
      </p:sp>
      <p:cxnSp>
        <p:nvCxnSpPr>
          <p:cNvPr id="16" name="Straight Connector 15">
            <a:extLst>
              <a:ext uri="{FF2B5EF4-FFF2-40B4-BE49-F238E27FC236}">
                <a16:creationId xmlns:a16="http://schemas.microsoft.com/office/drawing/2014/main" id="{ED2DB0D2-1C10-03CB-43EF-343F9F490409}"/>
              </a:ext>
            </a:extLst>
          </p:cNvPr>
          <p:cNvCxnSpPr>
            <a:stCxn id="13" idx="3"/>
            <a:endCxn id="14" idx="1"/>
          </p:cNvCxnSpPr>
          <p:nvPr/>
        </p:nvCxnSpPr>
        <p:spPr>
          <a:xfrm>
            <a:off x="1177395" y="2016358"/>
            <a:ext cx="8467538" cy="3240"/>
          </a:xfrm>
          <a:prstGeom prst="line">
            <a:avLst/>
          </a:prstGeom>
        </p:spPr>
        <p:style>
          <a:lnRef idx="2">
            <a:schemeClr val="accent1"/>
          </a:lnRef>
          <a:fillRef idx="0">
            <a:schemeClr val="accent1"/>
          </a:fillRef>
          <a:effectRef idx="1">
            <a:schemeClr val="accent1"/>
          </a:effectRef>
          <a:fontRef idx="minor">
            <a:schemeClr val="tx1"/>
          </a:fontRef>
        </p:style>
      </p:cxnSp>
      <p:sp>
        <p:nvSpPr>
          <p:cNvPr id="17" name="Right Arrow 16">
            <a:extLst>
              <a:ext uri="{FF2B5EF4-FFF2-40B4-BE49-F238E27FC236}">
                <a16:creationId xmlns:a16="http://schemas.microsoft.com/office/drawing/2014/main" id="{E67C6115-A839-8429-530D-8DFAD2D3E9AC}"/>
              </a:ext>
            </a:extLst>
          </p:cNvPr>
          <p:cNvSpPr/>
          <p:nvPr/>
        </p:nvSpPr>
        <p:spPr>
          <a:xfrm>
            <a:off x="3688255" y="3674540"/>
            <a:ext cx="2222339" cy="944035"/>
          </a:xfrm>
          <a:prstGeom prst="rightArrow">
            <a:avLst/>
          </a:prstGeom>
          <a:solidFill>
            <a:srgbClr val="0070C0">
              <a:alpha val="38824"/>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Arrow 17">
            <a:extLst>
              <a:ext uri="{FF2B5EF4-FFF2-40B4-BE49-F238E27FC236}">
                <a16:creationId xmlns:a16="http://schemas.microsoft.com/office/drawing/2014/main" id="{DB5168DD-01A0-6F76-AD1E-04BDAC4625BD}"/>
              </a:ext>
            </a:extLst>
          </p:cNvPr>
          <p:cNvSpPr/>
          <p:nvPr/>
        </p:nvSpPr>
        <p:spPr>
          <a:xfrm>
            <a:off x="6096000" y="3674540"/>
            <a:ext cx="2222339" cy="944035"/>
          </a:xfrm>
          <a:prstGeom prst="rightArrow">
            <a:avLst/>
          </a:prstGeom>
          <a:solidFill>
            <a:srgbClr val="0070C0">
              <a:alpha val="38824"/>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503604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EE faculty members appointed to endowed positions">
            <a:extLst>
              <a:ext uri="{FF2B5EF4-FFF2-40B4-BE49-F238E27FC236}">
                <a16:creationId xmlns:a16="http://schemas.microsoft.com/office/drawing/2014/main" id="{38CC2AFD-3FB5-3105-EF92-DAAFEC1D4F7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33650" y="1916113"/>
            <a:ext cx="1182688" cy="146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9" name="Picture 31">
            <a:extLst>
              <a:ext uri="{FF2B5EF4-FFF2-40B4-BE49-F238E27FC236}">
                <a16:creationId xmlns:a16="http://schemas.microsoft.com/office/drawing/2014/main" id="{C0DA900F-C08A-A1AB-27A2-F11CA91218E2}"/>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9213" y="1901825"/>
            <a:ext cx="1166812"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0" name="Picture 29">
            <a:extLst>
              <a:ext uri="{FF2B5EF4-FFF2-40B4-BE49-F238E27FC236}">
                <a16:creationId xmlns:a16="http://schemas.microsoft.com/office/drawing/2014/main" id="{4E43A4D9-FC05-4638-816C-93B0E4EA0694}"/>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963738" y="5056188"/>
            <a:ext cx="1182687"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1" name="Picture 28">
            <a:extLst>
              <a:ext uri="{FF2B5EF4-FFF2-40B4-BE49-F238E27FC236}">
                <a16:creationId xmlns:a16="http://schemas.microsoft.com/office/drawing/2014/main" id="{1B039A99-8BB5-3196-FDB0-58C6E11D88B0}"/>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944688" y="361950"/>
            <a:ext cx="1176337"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2" name="Picture 13">
            <a:extLst>
              <a:ext uri="{FF2B5EF4-FFF2-40B4-BE49-F238E27FC236}">
                <a16:creationId xmlns:a16="http://schemas.microsoft.com/office/drawing/2014/main" id="{B17EB61C-A7C5-CCD2-A7A7-0C98CF6599D0}"/>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3792538" y="3481388"/>
            <a:ext cx="1182687"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3" name="Picture 26">
            <a:extLst>
              <a:ext uri="{FF2B5EF4-FFF2-40B4-BE49-F238E27FC236}">
                <a16:creationId xmlns:a16="http://schemas.microsoft.com/office/drawing/2014/main" id="{C0ECD63D-40F7-BFD5-C6BA-2392B0A18493}"/>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2536825" y="3481388"/>
            <a:ext cx="1184275"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85F29127-E500-0852-8745-E186E9710328}"/>
              </a:ext>
            </a:extLst>
          </p:cNvPr>
          <p:cNvSpPr txBox="1"/>
          <p:nvPr/>
        </p:nvSpPr>
        <p:spPr>
          <a:xfrm>
            <a:off x="5249863" y="1268413"/>
            <a:ext cx="7223125" cy="4686300"/>
          </a:xfrm>
          <a:prstGeom prst="rect">
            <a:avLst/>
          </a:prstGeom>
          <a:noFill/>
        </p:spPr>
        <p:txBody>
          <a:bodyPr>
            <a:spAutoFit/>
          </a:bodyPr>
          <a:lstStyle/>
          <a:p>
            <a:pPr eaLnBrk="1" fontAlgn="auto" hangingPunct="1">
              <a:spcBef>
                <a:spcPts val="0"/>
              </a:spcBef>
              <a:spcAft>
                <a:spcPts val="0"/>
              </a:spcAft>
              <a:defRPr/>
            </a:pPr>
            <a:r>
              <a:rPr lang="en-US" sz="2133" b="1" dirty="0">
                <a:solidFill>
                  <a:prstClr val="black">
                    <a:lumMod val="65000"/>
                    <a:lumOff val="35000"/>
                  </a:prstClr>
                </a:solidFill>
                <a:latin typeface="Avenir Book"/>
                <a:cs typeface="Avenir Book"/>
              </a:rPr>
              <a:t>Tracey Holloway </a:t>
            </a:r>
            <a:r>
              <a:rPr lang="en-US" sz="2133" dirty="0">
                <a:solidFill>
                  <a:prstClr val="black">
                    <a:lumMod val="65000"/>
                    <a:lumOff val="35000"/>
                  </a:prstClr>
                </a:solidFill>
                <a:latin typeface="Avenir Book"/>
                <a:cs typeface="Avenir Book"/>
              </a:rPr>
              <a:t>(Team Lead, UW-Madison)</a:t>
            </a:r>
          </a:p>
          <a:p>
            <a:pPr eaLnBrk="1" fontAlgn="auto" hangingPunct="1">
              <a:spcBef>
                <a:spcPts val="0"/>
              </a:spcBef>
              <a:spcAft>
                <a:spcPts val="0"/>
              </a:spcAft>
              <a:defRPr/>
            </a:pPr>
            <a:r>
              <a:rPr lang="en-US" sz="2133" b="1" dirty="0">
                <a:solidFill>
                  <a:prstClr val="black">
                    <a:lumMod val="65000"/>
                    <a:lumOff val="35000"/>
                  </a:prstClr>
                </a:solidFill>
                <a:latin typeface="Avenir Book"/>
                <a:cs typeface="Avenir Book"/>
              </a:rPr>
              <a:t>Daniel Anderson</a:t>
            </a:r>
            <a:r>
              <a:rPr lang="en-US" sz="1200" b="1" dirty="0">
                <a:solidFill>
                  <a:prstClr val="black">
                    <a:lumMod val="65000"/>
                    <a:lumOff val="35000"/>
                  </a:prstClr>
                </a:solidFill>
                <a:latin typeface="Avenir Book"/>
                <a:cs typeface="Avenir Book"/>
              </a:rPr>
              <a:t> </a:t>
            </a:r>
            <a:r>
              <a:rPr lang="en-US" sz="2000" dirty="0">
                <a:solidFill>
                  <a:prstClr val="black">
                    <a:lumMod val="65000"/>
                    <a:lumOff val="35000"/>
                  </a:prstClr>
                </a:solidFill>
                <a:latin typeface="Avenir Book"/>
                <a:cs typeface="Avenir Book"/>
              </a:rPr>
              <a:t>(University of Maryland Baltimore County)</a:t>
            </a:r>
          </a:p>
          <a:p>
            <a:pPr eaLnBrk="1" fontAlgn="auto" hangingPunct="1">
              <a:spcBef>
                <a:spcPts val="0"/>
              </a:spcBef>
              <a:spcAft>
                <a:spcPts val="0"/>
              </a:spcAft>
              <a:defRPr/>
            </a:pPr>
            <a:r>
              <a:rPr lang="en-US" sz="2133" b="1" dirty="0">
                <a:solidFill>
                  <a:prstClr val="black">
                    <a:lumMod val="65000"/>
                    <a:lumOff val="35000"/>
                  </a:prstClr>
                </a:solidFill>
                <a:latin typeface="Avenir Book"/>
                <a:cs typeface="Avenir Book"/>
              </a:rPr>
              <a:t>Xi Chen </a:t>
            </a:r>
            <a:r>
              <a:rPr lang="en-US" sz="2133" dirty="0">
                <a:solidFill>
                  <a:prstClr val="black">
                    <a:lumMod val="65000"/>
                    <a:lumOff val="35000"/>
                  </a:prstClr>
                </a:solidFill>
                <a:latin typeface="Avenir Book"/>
                <a:cs typeface="Avenir Book"/>
              </a:rPr>
              <a:t>(University of Iowa)</a:t>
            </a:r>
          </a:p>
          <a:p>
            <a:pPr eaLnBrk="1" fontAlgn="auto" hangingPunct="1">
              <a:spcBef>
                <a:spcPts val="0"/>
              </a:spcBef>
              <a:spcAft>
                <a:spcPts val="0"/>
              </a:spcAft>
              <a:defRPr/>
            </a:pPr>
            <a:r>
              <a:rPr lang="en-US" sz="2133" b="1" dirty="0">
                <a:solidFill>
                  <a:prstClr val="black">
                    <a:lumMod val="65000"/>
                    <a:lumOff val="35000"/>
                  </a:prstClr>
                </a:solidFill>
                <a:latin typeface="Avenir Book"/>
                <a:cs typeface="Avenir Book"/>
              </a:rPr>
              <a:t>Arlene Fiore </a:t>
            </a:r>
            <a:r>
              <a:rPr lang="en-US" sz="2133" dirty="0">
                <a:solidFill>
                  <a:prstClr val="black">
                    <a:lumMod val="65000"/>
                    <a:lumOff val="35000"/>
                  </a:prstClr>
                </a:solidFill>
                <a:latin typeface="Avenir Book"/>
                <a:cs typeface="Avenir Book"/>
              </a:rPr>
              <a:t>(Massachusetts Institute of Technology)</a:t>
            </a:r>
          </a:p>
          <a:p>
            <a:pPr eaLnBrk="1" fontAlgn="auto" hangingPunct="1">
              <a:spcBef>
                <a:spcPts val="0"/>
              </a:spcBef>
              <a:spcAft>
                <a:spcPts val="0"/>
              </a:spcAft>
              <a:defRPr/>
            </a:pPr>
            <a:r>
              <a:rPr lang="en-US" sz="2133" b="1" dirty="0">
                <a:solidFill>
                  <a:prstClr val="black">
                    <a:lumMod val="65000"/>
                    <a:lumOff val="35000"/>
                  </a:prstClr>
                </a:solidFill>
                <a:latin typeface="Avenir Book"/>
                <a:cs typeface="Avenir Book"/>
              </a:rPr>
              <a:t>Pawan Gupta </a:t>
            </a:r>
            <a:r>
              <a:rPr lang="en-US" sz="2133" dirty="0">
                <a:solidFill>
                  <a:prstClr val="black">
                    <a:lumMod val="65000"/>
                    <a:lumOff val="35000"/>
                  </a:prstClr>
                </a:solidFill>
                <a:latin typeface="Avenir Book"/>
                <a:cs typeface="Avenir Book"/>
              </a:rPr>
              <a:t>(NASA Goddard)</a:t>
            </a:r>
          </a:p>
          <a:p>
            <a:pPr eaLnBrk="1" fontAlgn="auto" hangingPunct="1">
              <a:spcBef>
                <a:spcPts val="0"/>
              </a:spcBef>
              <a:spcAft>
                <a:spcPts val="0"/>
              </a:spcAft>
              <a:defRPr/>
            </a:pPr>
            <a:r>
              <a:rPr lang="en-US" sz="2133" b="1" dirty="0">
                <a:solidFill>
                  <a:prstClr val="black">
                    <a:lumMod val="65000"/>
                    <a:lumOff val="35000"/>
                  </a:prstClr>
                </a:solidFill>
                <a:latin typeface="Avenir Book"/>
                <a:cs typeface="Avenir Book"/>
              </a:rPr>
              <a:t>Jennifer Kaiser </a:t>
            </a:r>
            <a:r>
              <a:rPr lang="en-US" sz="2133" dirty="0">
                <a:solidFill>
                  <a:prstClr val="black">
                    <a:lumMod val="65000"/>
                    <a:lumOff val="35000"/>
                  </a:prstClr>
                </a:solidFill>
                <a:latin typeface="Avenir Book"/>
                <a:cs typeface="Avenir Book"/>
              </a:rPr>
              <a:t>(Georgia Tech)</a:t>
            </a:r>
          </a:p>
          <a:p>
            <a:pPr eaLnBrk="1" fontAlgn="auto" hangingPunct="1">
              <a:spcBef>
                <a:spcPts val="0"/>
              </a:spcBef>
              <a:spcAft>
                <a:spcPts val="0"/>
              </a:spcAft>
              <a:defRPr/>
            </a:pPr>
            <a:r>
              <a:rPr lang="en-US" sz="2133" b="1" dirty="0">
                <a:solidFill>
                  <a:prstClr val="black">
                    <a:lumMod val="65000"/>
                    <a:lumOff val="35000"/>
                  </a:prstClr>
                </a:solidFill>
                <a:latin typeface="Avenir Book"/>
                <a:cs typeface="Avenir Book"/>
              </a:rPr>
              <a:t>Carl Malings </a:t>
            </a:r>
            <a:r>
              <a:rPr lang="en-US" sz="2133" dirty="0">
                <a:solidFill>
                  <a:prstClr val="black">
                    <a:lumMod val="65000"/>
                    <a:lumOff val="35000"/>
                  </a:prstClr>
                </a:solidFill>
                <a:latin typeface="Avenir Book"/>
                <a:cs typeface="Avenir Book"/>
              </a:rPr>
              <a:t>(Morgan State University)</a:t>
            </a:r>
          </a:p>
          <a:p>
            <a:pPr eaLnBrk="1" fontAlgn="auto" hangingPunct="1">
              <a:spcBef>
                <a:spcPts val="0"/>
              </a:spcBef>
              <a:spcAft>
                <a:spcPts val="0"/>
              </a:spcAft>
              <a:defRPr/>
            </a:pPr>
            <a:r>
              <a:rPr lang="en-US" sz="2133" b="1" dirty="0" err="1">
                <a:solidFill>
                  <a:prstClr val="black">
                    <a:lumMod val="65000"/>
                    <a:lumOff val="35000"/>
                  </a:prstClr>
                </a:solidFill>
                <a:latin typeface="Avenir Book"/>
                <a:cs typeface="Avenir Book"/>
              </a:rPr>
              <a:t>Jingqiu</a:t>
            </a:r>
            <a:r>
              <a:rPr lang="en-US" sz="2133" b="1" dirty="0">
                <a:solidFill>
                  <a:prstClr val="black">
                    <a:lumMod val="65000"/>
                    <a:lumOff val="35000"/>
                  </a:prstClr>
                </a:solidFill>
                <a:latin typeface="Avenir Book"/>
                <a:cs typeface="Avenir Book"/>
              </a:rPr>
              <a:t> Mao </a:t>
            </a:r>
            <a:r>
              <a:rPr lang="en-US" sz="2133" dirty="0">
                <a:solidFill>
                  <a:prstClr val="black">
                    <a:lumMod val="65000"/>
                    <a:lumOff val="35000"/>
                  </a:prstClr>
                </a:solidFill>
                <a:latin typeface="Avenir Book"/>
                <a:cs typeface="Avenir Book"/>
              </a:rPr>
              <a:t>(University of Alaska, Fairbanks)</a:t>
            </a:r>
          </a:p>
          <a:p>
            <a:pPr eaLnBrk="1" fontAlgn="auto" hangingPunct="1">
              <a:spcBef>
                <a:spcPts val="0"/>
              </a:spcBef>
              <a:spcAft>
                <a:spcPts val="0"/>
              </a:spcAft>
              <a:defRPr/>
            </a:pPr>
            <a:r>
              <a:rPr lang="en-US" sz="2133" b="1" dirty="0">
                <a:solidFill>
                  <a:prstClr val="black">
                    <a:lumMod val="65000"/>
                    <a:lumOff val="35000"/>
                  </a:prstClr>
                </a:solidFill>
                <a:latin typeface="Avenir Book"/>
                <a:cs typeface="Avenir Book"/>
              </a:rPr>
              <a:t>Randall Martin </a:t>
            </a:r>
            <a:r>
              <a:rPr lang="en-US" sz="2133" dirty="0">
                <a:solidFill>
                  <a:prstClr val="black">
                    <a:lumMod val="65000"/>
                    <a:lumOff val="35000"/>
                  </a:prstClr>
                </a:solidFill>
                <a:latin typeface="Avenir Book"/>
                <a:cs typeface="Avenir Book"/>
              </a:rPr>
              <a:t>(Washington University)</a:t>
            </a:r>
          </a:p>
          <a:p>
            <a:pPr eaLnBrk="1" fontAlgn="auto" hangingPunct="1">
              <a:spcBef>
                <a:spcPts val="0"/>
              </a:spcBef>
              <a:spcAft>
                <a:spcPts val="0"/>
              </a:spcAft>
              <a:defRPr/>
            </a:pPr>
            <a:r>
              <a:rPr lang="en-US" sz="2133" b="1" dirty="0">
                <a:solidFill>
                  <a:prstClr val="black">
                    <a:lumMod val="65000"/>
                    <a:lumOff val="35000"/>
                  </a:prstClr>
                </a:solidFill>
                <a:latin typeface="Avenir Book"/>
                <a:cs typeface="Avenir Book"/>
              </a:rPr>
              <a:t>Aaron Naeger </a:t>
            </a:r>
            <a:r>
              <a:rPr lang="en-US" sz="2133" dirty="0">
                <a:solidFill>
                  <a:prstClr val="black">
                    <a:lumMod val="65000"/>
                    <a:lumOff val="35000"/>
                  </a:prstClr>
                </a:solidFill>
                <a:latin typeface="Avenir Book"/>
                <a:cs typeface="Avenir Book"/>
              </a:rPr>
              <a:t>(NASA Marshall)</a:t>
            </a:r>
          </a:p>
          <a:p>
            <a:pPr eaLnBrk="1" fontAlgn="auto" hangingPunct="1">
              <a:spcBef>
                <a:spcPts val="0"/>
              </a:spcBef>
              <a:spcAft>
                <a:spcPts val="0"/>
              </a:spcAft>
              <a:defRPr/>
            </a:pPr>
            <a:r>
              <a:rPr lang="en-US" sz="2133" b="1" dirty="0">
                <a:solidFill>
                  <a:prstClr val="black">
                    <a:lumMod val="65000"/>
                    <a:lumOff val="35000"/>
                  </a:prstClr>
                </a:solidFill>
                <a:latin typeface="Avenir Book"/>
                <a:cs typeface="Avenir Book"/>
              </a:rPr>
              <a:t>Jeffrey Pierce </a:t>
            </a:r>
            <a:r>
              <a:rPr lang="en-US" sz="2133" dirty="0">
                <a:solidFill>
                  <a:prstClr val="black">
                    <a:lumMod val="65000"/>
                    <a:lumOff val="35000"/>
                  </a:prstClr>
                </a:solidFill>
                <a:latin typeface="Avenir Book"/>
                <a:cs typeface="Avenir Book"/>
              </a:rPr>
              <a:t>(Colorado State University)</a:t>
            </a:r>
          </a:p>
          <a:p>
            <a:pPr eaLnBrk="1" fontAlgn="auto" hangingPunct="1">
              <a:spcBef>
                <a:spcPts val="0"/>
              </a:spcBef>
              <a:spcAft>
                <a:spcPts val="0"/>
              </a:spcAft>
              <a:defRPr/>
            </a:pPr>
            <a:r>
              <a:rPr lang="en-US" sz="2133" b="1" dirty="0">
                <a:solidFill>
                  <a:prstClr val="black">
                    <a:lumMod val="65000"/>
                    <a:lumOff val="35000"/>
                  </a:prstClr>
                </a:solidFill>
                <a:latin typeface="Avenir Book"/>
                <a:cs typeface="Avenir Book"/>
              </a:rPr>
              <a:t>Amber Soja </a:t>
            </a:r>
            <a:r>
              <a:rPr lang="en-US" sz="2133" dirty="0">
                <a:solidFill>
                  <a:prstClr val="black">
                    <a:lumMod val="65000"/>
                    <a:lumOff val="35000"/>
                  </a:prstClr>
                </a:solidFill>
                <a:latin typeface="Avenir Book"/>
                <a:cs typeface="Avenir Book"/>
              </a:rPr>
              <a:t>(National Institute of Aerospace)</a:t>
            </a:r>
          </a:p>
          <a:p>
            <a:pPr eaLnBrk="1" fontAlgn="auto" hangingPunct="1">
              <a:spcBef>
                <a:spcPts val="0"/>
              </a:spcBef>
              <a:spcAft>
                <a:spcPts val="0"/>
              </a:spcAft>
              <a:defRPr/>
            </a:pPr>
            <a:r>
              <a:rPr lang="en-US" sz="2133" b="1" dirty="0">
                <a:solidFill>
                  <a:prstClr val="black">
                    <a:lumMod val="65000"/>
                    <a:lumOff val="35000"/>
                  </a:prstClr>
                </a:solidFill>
                <a:latin typeface="Avenir Book"/>
                <a:cs typeface="Avenir Book"/>
              </a:rPr>
              <a:t>Travis Toth </a:t>
            </a:r>
            <a:r>
              <a:rPr lang="en-US" sz="2133" dirty="0">
                <a:solidFill>
                  <a:prstClr val="black">
                    <a:lumMod val="65000"/>
                    <a:lumOff val="35000"/>
                  </a:prstClr>
                </a:solidFill>
                <a:latin typeface="Avenir Book"/>
                <a:cs typeface="Avenir Book"/>
              </a:rPr>
              <a:t>(NASA Langley)</a:t>
            </a:r>
          </a:p>
          <a:p>
            <a:pPr eaLnBrk="1" fontAlgn="auto" hangingPunct="1">
              <a:spcBef>
                <a:spcPts val="0"/>
              </a:spcBef>
              <a:spcAft>
                <a:spcPts val="0"/>
              </a:spcAft>
              <a:defRPr/>
            </a:pPr>
            <a:r>
              <a:rPr lang="en-US" sz="2133" b="1" dirty="0">
                <a:solidFill>
                  <a:prstClr val="black">
                    <a:lumMod val="65000"/>
                    <a:lumOff val="35000"/>
                  </a:prstClr>
                </a:solidFill>
                <a:latin typeface="Avenir Book"/>
                <a:cs typeface="Avenir Book"/>
              </a:rPr>
              <a:t>Christopher Uejio </a:t>
            </a:r>
            <a:r>
              <a:rPr lang="en-US" sz="2133" dirty="0">
                <a:solidFill>
                  <a:prstClr val="black">
                    <a:lumMod val="65000"/>
                    <a:lumOff val="35000"/>
                  </a:prstClr>
                </a:solidFill>
                <a:latin typeface="Avenir Book"/>
                <a:cs typeface="Avenir Book"/>
              </a:rPr>
              <a:t>(Florida State University)</a:t>
            </a:r>
          </a:p>
        </p:txBody>
      </p:sp>
      <p:sp>
        <p:nvSpPr>
          <p:cNvPr id="4" name="Title 1">
            <a:extLst>
              <a:ext uri="{FF2B5EF4-FFF2-40B4-BE49-F238E27FC236}">
                <a16:creationId xmlns:a16="http://schemas.microsoft.com/office/drawing/2014/main" id="{3E2DB2E5-FD48-EC33-76F7-50B6CC7EB14D}"/>
              </a:ext>
            </a:extLst>
          </p:cNvPr>
          <p:cNvSpPr>
            <a:spLocks noGrp="1"/>
          </p:cNvSpPr>
          <p:nvPr>
            <p:ph type="ctrTitle"/>
          </p:nvPr>
        </p:nvSpPr>
        <p:spPr>
          <a:xfrm>
            <a:off x="4975225" y="52388"/>
            <a:ext cx="7772400" cy="1196975"/>
          </a:xfrm>
        </p:spPr>
        <p:txBody>
          <a:bodyPr rtlCol="0">
            <a:normAutofit fontScale="90000"/>
          </a:bodyPr>
          <a:lstStyle/>
          <a:p>
            <a:pPr eaLnBrk="1" fontAlgn="auto" hangingPunct="1">
              <a:spcAft>
                <a:spcPts val="0"/>
              </a:spcAft>
              <a:defRPr/>
            </a:pPr>
            <a:r>
              <a:rPr lang="en-US" sz="2667" dirty="0">
                <a:solidFill>
                  <a:schemeClr val="accent1">
                    <a:lumMod val="50000"/>
                  </a:schemeClr>
                </a:solidFill>
                <a:latin typeface="Avenir Book"/>
                <a:cs typeface="Avenir Book"/>
              </a:rPr>
              <a:t>NASA Health and Air Quality </a:t>
            </a:r>
            <a:br>
              <a:rPr lang="en-US" sz="2667" dirty="0">
                <a:solidFill>
                  <a:schemeClr val="accent1">
                    <a:lumMod val="50000"/>
                  </a:schemeClr>
                </a:solidFill>
                <a:latin typeface="Avenir Book"/>
                <a:cs typeface="Avenir Book"/>
              </a:rPr>
            </a:br>
            <a:r>
              <a:rPr lang="en-US" sz="2667" dirty="0">
                <a:solidFill>
                  <a:schemeClr val="accent1">
                    <a:lumMod val="50000"/>
                  </a:schemeClr>
                </a:solidFill>
                <a:latin typeface="Avenir Book"/>
                <a:cs typeface="Avenir Book"/>
              </a:rPr>
              <a:t>Applied Sciences Team Members (HAQAST)</a:t>
            </a:r>
            <a:br>
              <a:rPr lang="en-US" sz="2667" dirty="0">
                <a:solidFill>
                  <a:schemeClr val="accent1">
                    <a:lumMod val="50000"/>
                  </a:schemeClr>
                </a:solidFill>
                <a:latin typeface="Avenir Book"/>
                <a:cs typeface="Avenir Book"/>
              </a:rPr>
            </a:br>
            <a:r>
              <a:rPr lang="en-US" sz="2667" dirty="0">
                <a:solidFill>
                  <a:schemeClr val="accent1">
                    <a:lumMod val="50000"/>
                  </a:schemeClr>
                </a:solidFill>
                <a:latin typeface="Avenir Book"/>
                <a:cs typeface="Avenir Book"/>
              </a:rPr>
              <a:t>2025-2029</a:t>
            </a:r>
          </a:p>
        </p:txBody>
      </p:sp>
      <p:sp>
        <p:nvSpPr>
          <p:cNvPr id="4106" name="TextBox 4">
            <a:extLst>
              <a:ext uri="{FF2B5EF4-FFF2-40B4-BE49-F238E27FC236}">
                <a16:creationId xmlns:a16="http://schemas.microsoft.com/office/drawing/2014/main" id="{3C894951-D94F-6935-971C-050A59BD94B8}"/>
              </a:ext>
            </a:extLst>
          </p:cNvPr>
          <p:cNvSpPr txBox="1">
            <a:spLocks noChangeArrowheads="1"/>
          </p:cNvSpPr>
          <p:nvPr/>
        </p:nvSpPr>
        <p:spPr bwMode="auto">
          <a:xfrm>
            <a:off x="5167313" y="6383338"/>
            <a:ext cx="19383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ptos" panose="020B00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ptos" panose="020B00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ptos" panose="020B00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ptos" panose="020B00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ptos" panose="020B00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9pPr>
          </a:lstStyle>
          <a:p>
            <a:pPr eaLnBrk="1" hangingPunct="1">
              <a:lnSpc>
                <a:spcPct val="100000"/>
              </a:lnSpc>
              <a:spcBef>
                <a:spcPct val="0"/>
              </a:spcBef>
              <a:buFontTx/>
              <a:buNone/>
            </a:pPr>
            <a:r>
              <a:rPr lang="en-US" altLang="en-US" sz="2400" i="1">
                <a:solidFill>
                  <a:srgbClr val="921A1E"/>
                </a:solidFill>
                <a:latin typeface="Avenir Book" panose="02000503020000020003" pitchFamily="2" charset="0"/>
                <a:ea typeface="Avenir Book" panose="02000503020000020003" pitchFamily="2" charset="0"/>
                <a:cs typeface="Avenir Book" panose="02000503020000020003" pitchFamily="2" charset="0"/>
              </a:rPr>
              <a:t>haqast.org</a:t>
            </a:r>
          </a:p>
        </p:txBody>
      </p:sp>
      <p:pic>
        <p:nvPicPr>
          <p:cNvPr id="4107" name="Picture 5" descr="A satellite in the sky&#10;&#10;Description automatically generated with low confidence">
            <a:extLst>
              <a:ext uri="{FF2B5EF4-FFF2-40B4-BE49-F238E27FC236}">
                <a16:creationId xmlns:a16="http://schemas.microsoft.com/office/drawing/2014/main" id="{4F128E6D-78CF-DAD3-4EE7-573E61617F06}"/>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10891838" y="5888038"/>
            <a:ext cx="1058862" cy="91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8" name="Picture 6">
            <a:extLst>
              <a:ext uri="{FF2B5EF4-FFF2-40B4-BE49-F238E27FC236}">
                <a16:creationId xmlns:a16="http://schemas.microsoft.com/office/drawing/2014/main" id="{3F34EDFB-3A10-4C54-3D47-DF5AF25BE902}"/>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8791575" y="5802313"/>
            <a:ext cx="2187575" cy="1093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9" name="Picture 7">
            <a:extLst>
              <a:ext uri="{FF2B5EF4-FFF2-40B4-BE49-F238E27FC236}">
                <a16:creationId xmlns:a16="http://schemas.microsoft.com/office/drawing/2014/main" id="{87763A5E-F203-B743-2EA7-CC10AA6425A9}"/>
              </a:ext>
            </a:extLst>
          </p:cNvPr>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655638" y="344488"/>
            <a:ext cx="1184275"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0" name="Picture 10">
            <a:extLst>
              <a:ext uri="{FF2B5EF4-FFF2-40B4-BE49-F238E27FC236}">
                <a16:creationId xmlns:a16="http://schemas.microsoft.com/office/drawing/2014/main" id="{967DCABB-CDD7-727C-16D4-9951A8A6F015}"/>
              </a:ext>
            </a:extLst>
          </p:cNvPr>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1292225" y="1906588"/>
            <a:ext cx="1182688" cy="146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1" name="Picture 12">
            <a:extLst>
              <a:ext uri="{FF2B5EF4-FFF2-40B4-BE49-F238E27FC236}">
                <a16:creationId xmlns:a16="http://schemas.microsoft.com/office/drawing/2014/main" id="{62878820-0DAD-6A7E-8696-128917705C42}"/>
              </a:ext>
            </a:extLst>
          </p:cNvPr>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49213" y="3481388"/>
            <a:ext cx="1182687"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2" name="Picture 15" descr="A person smiling for the camera&#10;&#10;Description automatically generated with medium confidence">
            <a:extLst>
              <a:ext uri="{FF2B5EF4-FFF2-40B4-BE49-F238E27FC236}">
                <a16:creationId xmlns:a16="http://schemas.microsoft.com/office/drawing/2014/main" id="{A3F9C9DA-81DA-BA5F-B750-92BE152B400A}"/>
              </a:ext>
            </a:extLst>
          </p:cNvPr>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657225" y="5056188"/>
            <a:ext cx="1182688"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3" name="Picture 21">
            <a:extLst>
              <a:ext uri="{FF2B5EF4-FFF2-40B4-BE49-F238E27FC236}">
                <a16:creationId xmlns:a16="http://schemas.microsoft.com/office/drawing/2014/main" id="{D8FCBF55-8BBF-9B85-8036-8E6159D864BB}"/>
              </a:ext>
            </a:extLst>
          </p:cNvPr>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3227388" y="361950"/>
            <a:ext cx="1182687"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4" name="Picture 25" descr="A person wearing glasses&#10;&#10;Description automatically generated with medium confidence">
            <a:extLst>
              <a:ext uri="{FF2B5EF4-FFF2-40B4-BE49-F238E27FC236}">
                <a16:creationId xmlns:a16="http://schemas.microsoft.com/office/drawing/2014/main" id="{D9555B4A-F488-7974-EC7B-97782729FC47}"/>
              </a:ext>
            </a:extLst>
          </p:cNvPr>
          <p:cNvPicPr>
            <a:picLocks noChangeAspect="1" noChangeArrowheads="1"/>
          </p:cNvPicPr>
          <p:nvPr/>
        </p:nvPicPr>
        <p:blipFill>
          <a:blip r:embed="rId16">
            <a:extLst>
              <a:ext uri="{28A0092B-C50C-407E-A947-70E740481C1C}">
                <a14:useLocalDpi xmlns:a14="http://schemas.microsoft.com/office/drawing/2010/main"/>
              </a:ext>
            </a:extLst>
          </a:blip>
          <a:srcRect/>
          <a:stretch>
            <a:fillRect/>
          </a:stretch>
        </p:blipFill>
        <p:spPr bwMode="auto">
          <a:xfrm>
            <a:off x="1292225" y="3481388"/>
            <a:ext cx="1182688"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5" name="Picture 27" descr="A person in a suit smiling&#10;&#10;Description automatically generated with low confidence">
            <a:extLst>
              <a:ext uri="{FF2B5EF4-FFF2-40B4-BE49-F238E27FC236}">
                <a16:creationId xmlns:a16="http://schemas.microsoft.com/office/drawing/2014/main" id="{A4572AD3-1F02-F308-6414-F9BC6310D3CC}"/>
              </a:ext>
            </a:extLst>
          </p:cNvPr>
          <p:cNvPicPr>
            <a:picLocks noChangeAspect="1" noChangeArrowheads="1"/>
          </p:cNvPicPr>
          <p:nvPr/>
        </p:nvPicPr>
        <p:blipFill>
          <a:blip r:embed="rId17">
            <a:extLst>
              <a:ext uri="{28A0092B-C50C-407E-A947-70E740481C1C}">
                <a14:useLocalDpi xmlns:a14="http://schemas.microsoft.com/office/drawing/2010/main"/>
              </a:ext>
            </a:extLst>
          </a:blip>
          <a:srcRect/>
          <a:stretch>
            <a:fillRect/>
          </a:stretch>
        </p:blipFill>
        <p:spPr bwMode="auto">
          <a:xfrm>
            <a:off x="3270250" y="5056188"/>
            <a:ext cx="1182688" cy="146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6" name="Picture 30">
            <a:extLst>
              <a:ext uri="{FF2B5EF4-FFF2-40B4-BE49-F238E27FC236}">
                <a16:creationId xmlns:a16="http://schemas.microsoft.com/office/drawing/2014/main" id="{F29EDC3F-436F-5F0B-6D84-ED304319C6A5}"/>
              </a:ext>
            </a:extLst>
          </p:cNvPr>
          <p:cNvPicPr>
            <a:picLocks noChangeAspect="1" noChangeArrowheads="1"/>
          </p:cNvPicPr>
          <p:nvPr/>
        </p:nvPicPr>
        <p:blipFill>
          <a:blip r:embed="rId18">
            <a:extLst>
              <a:ext uri="{28A0092B-C50C-407E-A947-70E740481C1C}">
                <a14:useLocalDpi xmlns:a14="http://schemas.microsoft.com/office/drawing/2010/main"/>
              </a:ext>
            </a:extLst>
          </a:blip>
          <a:srcRect/>
          <a:stretch>
            <a:fillRect/>
          </a:stretch>
        </p:blipFill>
        <p:spPr bwMode="auto">
          <a:xfrm>
            <a:off x="3792538" y="1916113"/>
            <a:ext cx="1184275" cy="146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E334D9-FAB3-A095-8E00-FA8871DF9E2E}"/>
            </a:ext>
          </a:extLst>
        </p:cNvPr>
        <p:cNvGrpSpPr/>
        <p:nvPr/>
      </p:nvGrpSpPr>
      <p:grpSpPr>
        <a:xfrm>
          <a:off x="0" y="0"/>
          <a:ext cx="0" cy="0"/>
          <a:chOff x="0" y="0"/>
          <a:chExt cx="0" cy="0"/>
        </a:xfrm>
      </p:grpSpPr>
      <p:pic>
        <p:nvPicPr>
          <p:cNvPr id="4098" name="Picture 2" descr="CEE faculty members appointed to endowed positions">
            <a:extLst>
              <a:ext uri="{FF2B5EF4-FFF2-40B4-BE49-F238E27FC236}">
                <a16:creationId xmlns:a16="http://schemas.microsoft.com/office/drawing/2014/main" id="{ED5FFA57-3227-3882-0737-701F6CFF353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33650" y="1916113"/>
            <a:ext cx="1182688" cy="146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9" name="Picture 31">
            <a:extLst>
              <a:ext uri="{FF2B5EF4-FFF2-40B4-BE49-F238E27FC236}">
                <a16:creationId xmlns:a16="http://schemas.microsoft.com/office/drawing/2014/main" id="{3E8CCAA6-F55F-BB8F-5E13-E7CF1C62FB26}"/>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9213" y="1901825"/>
            <a:ext cx="1166812"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0" name="Picture 29">
            <a:extLst>
              <a:ext uri="{FF2B5EF4-FFF2-40B4-BE49-F238E27FC236}">
                <a16:creationId xmlns:a16="http://schemas.microsoft.com/office/drawing/2014/main" id="{72467CD7-5575-B5B9-334F-B789588D0728}"/>
              </a:ext>
            </a:extLst>
          </p:cNvPr>
          <p:cNvPicPr>
            <a:picLocks noChangeAspect="1" noChangeArrowheads="1"/>
          </p:cNvPicPr>
          <p:nvPr/>
        </p:nvPicPr>
        <p:blipFill>
          <a:blip r:embed="rId5">
            <a:alphaModFix/>
            <a:extLst>
              <a:ext uri="{28A0092B-C50C-407E-A947-70E740481C1C}">
                <a14:useLocalDpi xmlns:a14="http://schemas.microsoft.com/office/drawing/2010/main"/>
              </a:ext>
            </a:extLst>
          </a:blip>
          <a:srcRect/>
          <a:stretch>
            <a:fillRect/>
          </a:stretch>
        </p:blipFill>
        <p:spPr bwMode="auto">
          <a:xfrm>
            <a:off x="1963738" y="5056188"/>
            <a:ext cx="1182687"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1" name="Picture 28">
            <a:extLst>
              <a:ext uri="{FF2B5EF4-FFF2-40B4-BE49-F238E27FC236}">
                <a16:creationId xmlns:a16="http://schemas.microsoft.com/office/drawing/2014/main" id="{F2B0BE5B-2D7D-E852-DB18-924C4073D1FC}"/>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944688" y="361950"/>
            <a:ext cx="1176337"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2" name="Picture 13">
            <a:extLst>
              <a:ext uri="{FF2B5EF4-FFF2-40B4-BE49-F238E27FC236}">
                <a16:creationId xmlns:a16="http://schemas.microsoft.com/office/drawing/2014/main" id="{A1CF58A7-3940-24B2-4BED-6EFECB39BDAA}"/>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3792538" y="3481388"/>
            <a:ext cx="1182687"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3" name="Picture 26">
            <a:extLst>
              <a:ext uri="{FF2B5EF4-FFF2-40B4-BE49-F238E27FC236}">
                <a16:creationId xmlns:a16="http://schemas.microsoft.com/office/drawing/2014/main" id="{A3B78FD2-B0A7-8BCE-7B88-90BD3AF41CC7}"/>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2536825" y="3481388"/>
            <a:ext cx="1184275"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94E0467C-B4FC-FF6D-0BF8-37A6D3446C95}"/>
              </a:ext>
            </a:extLst>
          </p:cNvPr>
          <p:cNvSpPr txBox="1"/>
          <p:nvPr/>
        </p:nvSpPr>
        <p:spPr>
          <a:xfrm>
            <a:off x="5249863" y="1268413"/>
            <a:ext cx="7223125" cy="4686300"/>
          </a:xfrm>
          <a:prstGeom prst="rect">
            <a:avLst/>
          </a:prstGeom>
          <a:noFill/>
        </p:spPr>
        <p:txBody>
          <a:bodyPr>
            <a:spAutoFit/>
          </a:bodyPr>
          <a:lstStyle/>
          <a:p>
            <a:pPr eaLnBrk="1" fontAlgn="auto" hangingPunct="1">
              <a:spcBef>
                <a:spcPts val="0"/>
              </a:spcBef>
              <a:spcAft>
                <a:spcPts val="0"/>
              </a:spcAft>
              <a:defRPr/>
            </a:pPr>
            <a:r>
              <a:rPr lang="en-US" sz="2133" b="1" dirty="0">
                <a:solidFill>
                  <a:schemeClr val="tx1">
                    <a:lumMod val="65000"/>
                    <a:lumOff val="35000"/>
                  </a:schemeClr>
                </a:solidFill>
                <a:latin typeface="Avenir Book"/>
                <a:cs typeface="Avenir Book"/>
              </a:rPr>
              <a:t>Tracey Holloway </a:t>
            </a:r>
            <a:r>
              <a:rPr lang="en-US" sz="2133" dirty="0">
                <a:solidFill>
                  <a:schemeClr val="tx1">
                    <a:lumMod val="65000"/>
                    <a:lumOff val="35000"/>
                  </a:schemeClr>
                </a:solidFill>
                <a:latin typeface="Avenir Book"/>
                <a:cs typeface="Avenir Book"/>
              </a:rPr>
              <a:t>(Team Lead, UW-Madison)</a:t>
            </a:r>
          </a:p>
          <a:p>
            <a:pPr eaLnBrk="1" fontAlgn="auto" hangingPunct="1">
              <a:spcBef>
                <a:spcPts val="0"/>
              </a:spcBef>
              <a:spcAft>
                <a:spcPts val="0"/>
              </a:spcAft>
              <a:defRPr/>
            </a:pPr>
            <a:r>
              <a:rPr lang="en-US" sz="2133" b="1" dirty="0">
                <a:solidFill>
                  <a:schemeClr val="tx1">
                    <a:lumMod val="65000"/>
                    <a:lumOff val="35000"/>
                  </a:schemeClr>
                </a:solidFill>
                <a:latin typeface="Avenir Book"/>
                <a:cs typeface="Avenir Book"/>
              </a:rPr>
              <a:t>Daniel Anderson</a:t>
            </a:r>
            <a:r>
              <a:rPr lang="en-US" sz="1200" b="1" dirty="0">
                <a:solidFill>
                  <a:schemeClr val="tx1">
                    <a:lumMod val="65000"/>
                    <a:lumOff val="35000"/>
                  </a:schemeClr>
                </a:solidFill>
                <a:latin typeface="Avenir Book"/>
                <a:cs typeface="Avenir Book"/>
              </a:rPr>
              <a:t> </a:t>
            </a:r>
            <a:r>
              <a:rPr lang="en-US" sz="2000" dirty="0">
                <a:solidFill>
                  <a:schemeClr val="tx1">
                    <a:lumMod val="65000"/>
                    <a:lumOff val="35000"/>
                  </a:schemeClr>
                </a:solidFill>
                <a:latin typeface="Avenir Book"/>
                <a:cs typeface="Avenir Book"/>
              </a:rPr>
              <a:t>(University of Maryland Baltimore County)</a:t>
            </a:r>
          </a:p>
          <a:p>
            <a:pPr eaLnBrk="1" fontAlgn="auto" hangingPunct="1">
              <a:spcBef>
                <a:spcPts val="0"/>
              </a:spcBef>
              <a:spcAft>
                <a:spcPts val="0"/>
              </a:spcAft>
              <a:defRPr/>
            </a:pPr>
            <a:r>
              <a:rPr lang="en-US" sz="2133" b="1" dirty="0">
                <a:solidFill>
                  <a:schemeClr val="tx1">
                    <a:lumMod val="65000"/>
                    <a:lumOff val="35000"/>
                  </a:schemeClr>
                </a:solidFill>
                <a:latin typeface="Avenir Book"/>
                <a:cs typeface="Avenir Book"/>
              </a:rPr>
              <a:t>Xi Chen </a:t>
            </a:r>
            <a:r>
              <a:rPr lang="en-US" sz="2133" dirty="0">
                <a:solidFill>
                  <a:schemeClr val="tx1">
                    <a:lumMod val="65000"/>
                    <a:lumOff val="35000"/>
                  </a:schemeClr>
                </a:solidFill>
                <a:latin typeface="Avenir Book"/>
                <a:cs typeface="Avenir Book"/>
              </a:rPr>
              <a:t>(University of Iowa)</a:t>
            </a:r>
          </a:p>
          <a:p>
            <a:pPr eaLnBrk="1" fontAlgn="auto" hangingPunct="1">
              <a:spcBef>
                <a:spcPts val="0"/>
              </a:spcBef>
              <a:spcAft>
                <a:spcPts val="0"/>
              </a:spcAft>
              <a:defRPr/>
            </a:pPr>
            <a:r>
              <a:rPr lang="en-US" sz="2133" b="1" dirty="0">
                <a:solidFill>
                  <a:schemeClr val="tx1">
                    <a:lumMod val="65000"/>
                    <a:lumOff val="35000"/>
                  </a:schemeClr>
                </a:solidFill>
                <a:latin typeface="Avenir Book"/>
                <a:cs typeface="Avenir Book"/>
              </a:rPr>
              <a:t>Arlene Fiore </a:t>
            </a:r>
            <a:r>
              <a:rPr lang="en-US" sz="2133" dirty="0">
                <a:solidFill>
                  <a:schemeClr val="tx1">
                    <a:lumMod val="65000"/>
                    <a:lumOff val="35000"/>
                  </a:schemeClr>
                </a:solidFill>
                <a:latin typeface="Avenir Book"/>
                <a:cs typeface="Avenir Book"/>
              </a:rPr>
              <a:t>(Massachusetts Institute of Technology)</a:t>
            </a:r>
          </a:p>
          <a:p>
            <a:pPr eaLnBrk="1" fontAlgn="auto" hangingPunct="1">
              <a:spcBef>
                <a:spcPts val="0"/>
              </a:spcBef>
              <a:spcAft>
                <a:spcPts val="0"/>
              </a:spcAft>
              <a:defRPr/>
            </a:pPr>
            <a:r>
              <a:rPr lang="en-US" sz="2133" b="1" dirty="0">
                <a:solidFill>
                  <a:schemeClr val="tx1">
                    <a:lumMod val="65000"/>
                    <a:lumOff val="35000"/>
                  </a:schemeClr>
                </a:solidFill>
                <a:latin typeface="Avenir Book"/>
                <a:cs typeface="Avenir Book"/>
              </a:rPr>
              <a:t>Pawan Gupta </a:t>
            </a:r>
            <a:r>
              <a:rPr lang="en-US" sz="2133" dirty="0">
                <a:solidFill>
                  <a:schemeClr val="tx1">
                    <a:lumMod val="65000"/>
                    <a:lumOff val="35000"/>
                  </a:schemeClr>
                </a:solidFill>
                <a:latin typeface="Avenir Book"/>
                <a:cs typeface="Avenir Book"/>
              </a:rPr>
              <a:t>(NASA Goddard)</a:t>
            </a:r>
          </a:p>
          <a:p>
            <a:pPr eaLnBrk="1" fontAlgn="auto" hangingPunct="1">
              <a:spcBef>
                <a:spcPts val="0"/>
              </a:spcBef>
              <a:spcAft>
                <a:spcPts val="0"/>
              </a:spcAft>
              <a:defRPr/>
            </a:pPr>
            <a:r>
              <a:rPr lang="en-US" sz="2133" b="1" dirty="0">
                <a:solidFill>
                  <a:schemeClr val="tx1">
                    <a:lumMod val="65000"/>
                    <a:lumOff val="35000"/>
                  </a:schemeClr>
                </a:solidFill>
                <a:latin typeface="Avenir Book"/>
                <a:cs typeface="Avenir Book"/>
              </a:rPr>
              <a:t>Jennifer Kaiser </a:t>
            </a:r>
            <a:r>
              <a:rPr lang="en-US" sz="2133" dirty="0">
                <a:solidFill>
                  <a:schemeClr val="tx1">
                    <a:lumMod val="65000"/>
                    <a:lumOff val="35000"/>
                  </a:schemeClr>
                </a:solidFill>
                <a:latin typeface="Avenir Book"/>
                <a:cs typeface="Avenir Book"/>
              </a:rPr>
              <a:t>(Georgia Tech)</a:t>
            </a:r>
          </a:p>
          <a:p>
            <a:pPr eaLnBrk="1" fontAlgn="auto" hangingPunct="1">
              <a:spcBef>
                <a:spcPts val="0"/>
              </a:spcBef>
              <a:spcAft>
                <a:spcPts val="0"/>
              </a:spcAft>
              <a:defRPr/>
            </a:pPr>
            <a:r>
              <a:rPr lang="en-US" sz="2133" b="1" dirty="0">
                <a:solidFill>
                  <a:schemeClr val="tx1">
                    <a:lumMod val="65000"/>
                    <a:lumOff val="35000"/>
                  </a:schemeClr>
                </a:solidFill>
                <a:latin typeface="Avenir Book"/>
                <a:cs typeface="Avenir Book"/>
              </a:rPr>
              <a:t>Carl Malings </a:t>
            </a:r>
            <a:r>
              <a:rPr lang="en-US" sz="2133" dirty="0">
                <a:solidFill>
                  <a:schemeClr val="tx1">
                    <a:lumMod val="65000"/>
                    <a:lumOff val="35000"/>
                  </a:schemeClr>
                </a:solidFill>
                <a:latin typeface="Avenir Book"/>
                <a:cs typeface="Avenir Book"/>
              </a:rPr>
              <a:t>(Morgan State University)</a:t>
            </a:r>
          </a:p>
          <a:p>
            <a:pPr eaLnBrk="1" fontAlgn="auto" hangingPunct="1">
              <a:spcBef>
                <a:spcPts val="0"/>
              </a:spcBef>
              <a:spcAft>
                <a:spcPts val="0"/>
              </a:spcAft>
              <a:defRPr/>
            </a:pPr>
            <a:r>
              <a:rPr lang="en-US" sz="2133" b="1" dirty="0" err="1">
                <a:solidFill>
                  <a:schemeClr val="tx1">
                    <a:lumMod val="65000"/>
                    <a:lumOff val="35000"/>
                  </a:schemeClr>
                </a:solidFill>
                <a:latin typeface="Avenir Book"/>
                <a:cs typeface="Avenir Book"/>
              </a:rPr>
              <a:t>Jingqiu</a:t>
            </a:r>
            <a:r>
              <a:rPr lang="en-US" sz="2133" b="1" dirty="0">
                <a:solidFill>
                  <a:schemeClr val="tx1">
                    <a:lumMod val="65000"/>
                    <a:lumOff val="35000"/>
                  </a:schemeClr>
                </a:solidFill>
                <a:latin typeface="Avenir Book"/>
                <a:cs typeface="Avenir Book"/>
              </a:rPr>
              <a:t> Mao </a:t>
            </a:r>
            <a:r>
              <a:rPr lang="en-US" sz="2133" dirty="0">
                <a:solidFill>
                  <a:schemeClr val="tx1">
                    <a:lumMod val="65000"/>
                    <a:lumOff val="35000"/>
                  </a:schemeClr>
                </a:solidFill>
                <a:latin typeface="Avenir Book"/>
                <a:cs typeface="Avenir Book"/>
              </a:rPr>
              <a:t>(University of Alaska, Fairbanks)</a:t>
            </a:r>
          </a:p>
          <a:p>
            <a:pPr eaLnBrk="1" fontAlgn="auto" hangingPunct="1">
              <a:spcBef>
                <a:spcPts val="0"/>
              </a:spcBef>
              <a:spcAft>
                <a:spcPts val="0"/>
              </a:spcAft>
              <a:defRPr/>
            </a:pPr>
            <a:r>
              <a:rPr lang="en-US" sz="2133" b="1" dirty="0">
                <a:solidFill>
                  <a:schemeClr val="tx1">
                    <a:lumMod val="65000"/>
                    <a:lumOff val="35000"/>
                  </a:schemeClr>
                </a:solidFill>
                <a:latin typeface="Avenir Book"/>
                <a:cs typeface="Avenir Book"/>
              </a:rPr>
              <a:t>Randall Martin </a:t>
            </a:r>
            <a:r>
              <a:rPr lang="en-US" sz="2133" dirty="0">
                <a:solidFill>
                  <a:schemeClr val="tx1">
                    <a:lumMod val="65000"/>
                    <a:lumOff val="35000"/>
                  </a:schemeClr>
                </a:solidFill>
                <a:latin typeface="Avenir Book"/>
                <a:cs typeface="Avenir Book"/>
              </a:rPr>
              <a:t>(Washington University)</a:t>
            </a:r>
          </a:p>
          <a:p>
            <a:pPr eaLnBrk="1" fontAlgn="auto" hangingPunct="1">
              <a:spcBef>
                <a:spcPts val="0"/>
              </a:spcBef>
              <a:spcAft>
                <a:spcPts val="0"/>
              </a:spcAft>
              <a:defRPr/>
            </a:pPr>
            <a:r>
              <a:rPr lang="en-US" sz="2133" b="1" dirty="0">
                <a:solidFill>
                  <a:schemeClr val="tx1">
                    <a:lumMod val="65000"/>
                    <a:lumOff val="35000"/>
                  </a:schemeClr>
                </a:solidFill>
                <a:latin typeface="Avenir Book"/>
                <a:cs typeface="Avenir Book"/>
              </a:rPr>
              <a:t>Aaron Naeger </a:t>
            </a:r>
            <a:r>
              <a:rPr lang="en-US" sz="2133" dirty="0">
                <a:solidFill>
                  <a:schemeClr val="tx1">
                    <a:lumMod val="65000"/>
                    <a:lumOff val="35000"/>
                  </a:schemeClr>
                </a:solidFill>
                <a:latin typeface="Avenir Book"/>
                <a:cs typeface="Avenir Book"/>
              </a:rPr>
              <a:t>(NASA Marshall)</a:t>
            </a:r>
          </a:p>
          <a:p>
            <a:pPr eaLnBrk="1" fontAlgn="auto" hangingPunct="1">
              <a:spcBef>
                <a:spcPts val="0"/>
              </a:spcBef>
              <a:spcAft>
                <a:spcPts val="0"/>
              </a:spcAft>
              <a:defRPr/>
            </a:pPr>
            <a:r>
              <a:rPr lang="en-US" sz="2133" b="1" dirty="0">
                <a:solidFill>
                  <a:schemeClr val="tx1">
                    <a:lumMod val="65000"/>
                    <a:lumOff val="35000"/>
                  </a:schemeClr>
                </a:solidFill>
                <a:latin typeface="Avenir Book"/>
                <a:cs typeface="Avenir Book"/>
              </a:rPr>
              <a:t>Jeffrey Pierce </a:t>
            </a:r>
            <a:r>
              <a:rPr lang="en-US" sz="2133" dirty="0">
                <a:solidFill>
                  <a:schemeClr val="tx1">
                    <a:lumMod val="65000"/>
                    <a:lumOff val="35000"/>
                  </a:schemeClr>
                </a:solidFill>
                <a:latin typeface="Avenir Book"/>
                <a:cs typeface="Avenir Book"/>
              </a:rPr>
              <a:t>(Colorado State University)</a:t>
            </a:r>
          </a:p>
          <a:p>
            <a:pPr eaLnBrk="1" fontAlgn="auto" hangingPunct="1">
              <a:spcBef>
                <a:spcPts val="0"/>
              </a:spcBef>
              <a:spcAft>
                <a:spcPts val="0"/>
              </a:spcAft>
              <a:defRPr/>
            </a:pPr>
            <a:r>
              <a:rPr lang="en-US" sz="2133" b="1" dirty="0">
                <a:solidFill>
                  <a:schemeClr val="tx1">
                    <a:lumMod val="65000"/>
                    <a:lumOff val="35000"/>
                  </a:schemeClr>
                </a:solidFill>
                <a:latin typeface="Avenir Book"/>
                <a:cs typeface="Avenir Book"/>
              </a:rPr>
              <a:t>Amber Soja </a:t>
            </a:r>
            <a:r>
              <a:rPr lang="en-US" sz="2133" dirty="0">
                <a:solidFill>
                  <a:schemeClr val="tx1">
                    <a:lumMod val="65000"/>
                    <a:lumOff val="35000"/>
                  </a:schemeClr>
                </a:solidFill>
                <a:latin typeface="Avenir Book"/>
                <a:cs typeface="Avenir Book"/>
              </a:rPr>
              <a:t>(National Institute of Aerospace)</a:t>
            </a:r>
          </a:p>
          <a:p>
            <a:pPr eaLnBrk="1" fontAlgn="auto" hangingPunct="1">
              <a:spcBef>
                <a:spcPts val="0"/>
              </a:spcBef>
              <a:spcAft>
                <a:spcPts val="0"/>
              </a:spcAft>
              <a:defRPr/>
            </a:pPr>
            <a:r>
              <a:rPr lang="en-US" sz="2133" b="1" dirty="0">
                <a:solidFill>
                  <a:schemeClr val="tx1">
                    <a:lumMod val="65000"/>
                    <a:lumOff val="35000"/>
                  </a:schemeClr>
                </a:solidFill>
                <a:latin typeface="Avenir Book"/>
                <a:cs typeface="Avenir Book"/>
              </a:rPr>
              <a:t>Travis Toth </a:t>
            </a:r>
            <a:r>
              <a:rPr lang="en-US" sz="2133" dirty="0">
                <a:solidFill>
                  <a:schemeClr val="tx1">
                    <a:lumMod val="65000"/>
                    <a:lumOff val="35000"/>
                  </a:schemeClr>
                </a:solidFill>
                <a:latin typeface="Avenir Book"/>
                <a:cs typeface="Avenir Book"/>
              </a:rPr>
              <a:t>(NASA Langley)</a:t>
            </a:r>
          </a:p>
          <a:p>
            <a:pPr eaLnBrk="1" fontAlgn="auto" hangingPunct="1">
              <a:spcBef>
                <a:spcPts val="0"/>
              </a:spcBef>
              <a:spcAft>
                <a:spcPts val="0"/>
              </a:spcAft>
              <a:defRPr/>
            </a:pPr>
            <a:r>
              <a:rPr lang="en-US" sz="2133" b="1" dirty="0">
                <a:solidFill>
                  <a:schemeClr val="tx1">
                    <a:lumMod val="65000"/>
                    <a:lumOff val="35000"/>
                  </a:schemeClr>
                </a:solidFill>
                <a:latin typeface="Avenir Book"/>
                <a:cs typeface="Avenir Book"/>
              </a:rPr>
              <a:t>Christopher Uejio </a:t>
            </a:r>
            <a:r>
              <a:rPr lang="en-US" sz="2133" dirty="0">
                <a:solidFill>
                  <a:schemeClr val="tx1">
                    <a:lumMod val="65000"/>
                    <a:lumOff val="35000"/>
                  </a:schemeClr>
                </a:solidFill>
                <a:latin typeface="Avenir Book"/>
                <a:cs typeface="Avenir Book"/>
              </a:rPr>
              <a:t>(Florida State University)</a:t>
            </a:r>
          </a:p>
        </p:txBody>
      </p:sp>
      <p:sp>
        <p:nvSpPr>
          <p:cNvPr id="4" name="Title 1">
            <a:extLst>
              <a:ext uri="{FF2B5EF4-FFF2-40B4-BE49-F238E27FC236}">
                <a16:creationId xmlns:a16="http://schemas.microsoft.com/office/drawing/2014/main" id="{29C98F88-74E1-7E04-43A7-CDD84DC67EDE}"/>
              </a:ext>
            </a:extLst>
          </p:cNvPr>
          <p:cNvSpPr>
            <a:spLocks noGrp="1"/>
          </p:cNvSpPr>
          <p:nvPr>
            <p:ph type="ctrTitle"/>
          </p:nvPr>
        </p:nvSpPr>
        <p:spPr>
          <a:xfrm>
            <a:off x="4975225" y="52388"/>
            <a:ext cx="7772400" cy="1196975"/>
          </a:xfrm>
        </p:spPr>
        <p:txBody>
          <a:bodyPr rtlCol="0">
            <a:normAutofit fontScale="90000"/>
          </a:bodyPr>
          <a:lstStyle/>
          <a:p>
            <a:pPr eaLnBrk="1" fontAlgn="auto" hangingPunct="1">
              <a:spcAft>
                <a:spcPts val="0"/>
              </a:spcAft>
              <a:defRPr/>
            </a:pPr>
            <a:r>
              <a:rPr lang="en-US" sz="2667" dirty="0">
                <a:solidFill>
                  <a:schemeClr val="accent1">
                    <a:lumMod val="50000"/>
                  </a:schemeClr>
                </a:solidFill>
                <a:latin typeface="Avenir Book"/>
                <a:cs typeface="Avenir Book"/>
              </a:rPr>
              <a:t>NASA Health and Air Quality </a:t>
            </a:r>
            <a:br>
              <a:rPr lang="en-US" sz="2667" dirty="0">
                <a:solidFill>
                  <a:schemeClr val="accent1">
                    <a:lumMod val="50000"/>
                  </a:schemeClr>
                </a:solidFill>
                <a:latin typeface="Avenir Book"/>
                <a:cs typeface="Avenir Book"/>
              </a:rPr>
            </a:br>
            <a:r>
              <a:rPr lang="en-US" sz="2667" dirty="0">
                <a:solidFill>
                  <a:schemeClr val="accent1">
                    <a:lumMod val="50000"/>
                  </a:schemeClr>
                </a:solidFill>
                <a:latin typeface="Avenir Book"/>
                <a:cs typeface="Avenir Book"/>
              </a:rPr>
              <a:t>Applied Sciences Team Members (HAQAST)</a:t>
            </a:r>
            <a:br>
              <a:rPr lang="en-US" sz="2667" dirty="0">
                <a:solidFill>
                  <a:schemeClr val="accent1">
                    <a:lumMod val="50000"/>
                  </a:schemeClr>
                </a:solidFill>
                <a:latin typeface="Avenir Book"/>
                <a:cs typeface="Avenir Book"/>
              </a:rPr>
            </a:br>
            <a:r>
              <a:rPr lang="en-US" sz="2667" dirty="0">
                <a:solidFill>
                  <a:schemeClr val="accent1">
                    <a:lumMod val="50000"/>
                  </a:schemeClr>
                </a:solidFill>
                <a:latin typeface="Avenir Book"/>
                <a:cs typeface="Avenir Book"/>
              </a:rPr>
              <a:t>2025-2029</a:t>
            </a:r>
          </a:p>
        </p:txBody>
      </p:sp>
      <p:sp>
        <p:nvSpPr>
          <p:cNvPr id="4106" name="TextBox 4">
            <a:extLst>
              <a:ext uri="{FF2B5EF4-FFF2-40B4-BE49-F238E27FC236}">
                <a16:creationId xmlns:a16="http://schemas.microsoft.com/office/drawing/2014/main" id="{E1C588C8-EC76-B50F-175D-77985DDE2D89}"/>
              </a:ext>
            </a:extLst>
          </p:cNvPr>
          <p:cNvSpPr txBox="1">
            <a:spLocks noChangeArrowheads="1"/>
          </p:cNvSpPr>
          <p:nvPr/>
        </p:nvSpPr>
        <p:spPr bwMode="auto">
          <a:xfrm>
            <a:off x="5167313" y="6383338"/>
            <a:ext cx="19383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ptos" panose="020B00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ptos" panose="020B00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ptos" panose="020B00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ptos" panose="020B00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ptos" panose="020B00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9pPr>
          </a:lstStyle>
          <a:p>
            <a:pPr eaLnBrk="1" hangingPunct="1">
              <a:lnSpc>
                <a:spcPct val="100000"/>
              </a:lnSpc>
              <a:spcBef>
                <a:spcPct val="0"/>
              </a:spcBef>
              <a:buFontTx/>
              <a:buNone/>
            </a:pPr>
            <a:r>
              <a:rPr lang="en-US" altLang="en-US" sz="2400" i="1">
                <a:solidFill>
                  <a:srgbClr val="921A1E"/>
                </a:solidFill>
                <a:latin typeface="Avenir Book" panose="02000503020000020003" pitchFamily="2" charset="0"/>
                <a:ea typeface="Avenir Book" panose="02000503020000020003" pitchFamily="2" charset="0"/>
                <a:cs typeface="Avenir Book" panose="02000503020000020003" pitchFamily="2" charset="0"/>
              </a:rPr>
              <a:t>haqast.org</a:t>
            </a:r>
          </a:p>
        </p:txBody>
      </p:sp>
      <p:pic>
        <p:nvPicPr>
          <p:cNvPr id="4107" name="Picture 5" descr="A satellite in the sky&#10;&#10;Description automatically generated with low confidence">
            <a:extLst>
              <a:ext uri="{FF2B5EF4-FFF2-40B4-BE49-F238E27FC236}">
                <a16:creationId xmlns:a16="http://schemas.microsoft.com/office/drawing/2014/main" id="{90849369-CC15-CFC0-B00C-4021927B303D}"/>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10891838" y="5888038"/>
            <a:ext cx="1058862" cy="91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8" name="Picture 6">
            <a:extLst>
              <a:ext uri="{FF2B5EF4-FFF2-40B4-BE49-F238E27FC236}">
                <a16:creationId xmlns:a16="http://schemas.microsoft.com/office/drawing/2014/main" id="{D2338094-9648-984C-1063-AC9A5BB61AE1}"/>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8791575" y="5802313"/>
            <a:ext cx="2187575" cy="1093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9" name="Picture 7">
            <a:extLst>
              <a:ext uri="{FF2B5EF4-FFF2-40B4-BE49-F238E27FC236}">
                <a16:creationId xmlns:a16="http://schemas.microsoft.com/office/drawing/2014/main" id="{68F5E479-0C63-6B2D-0BCB-94ECF07088C8}"/>
              </a:ext>
            </a:extLst>
          </p:cNvPr>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655638" y="344488"/>
            <a:ext cx="1184275"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0" name="Picture 10">
            <a:extLst>
              <a:ext uri="{FF2B5EF4-FFF2-40B4-BE49-F238E27FC236}">
                <a16:creationId xmlns:a16="http://schemas.microsoft.com/office/drawing/2014/main" id="{F47098B5-CC29-53BB-25F8-A03618B808F5}"/>
              </a:ext>
            </a:extLst>
          </p:cNvPr>
          <p:cNvPicPr>
            <a:picLocks noChangeAspect="1" noChangeArrowheads="1"/>
          </p:cNvPicPr>
          <p:nvPr/>
        </p:nvPicPr>
        <p:blipFill>
          <a:blip r:embed="rId12">
            <a:alphaModFix/>
            <a:extLst>
              <a:ext uri="{28A0092B-C50C-407E-A947-70E740481C1C}">
                <a14:useLocalDpi xmlns:a14="http://schemas.microsoft.com/office/drawing/2010/main"/>
              </a:ext>
            </a:extLst>
          </a:blip>
          <a:srcRect/>
          <a:stretch>
            <a:fillRect/>
          </a:stretch>
        </p:blipFill>
        <p:spPr bwMode="auto">
          <a:xfrm>
            <a:off x="1292225" y="1906588"/>
            <a:ext cx="1182688" cy="146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1" name="Picture 12">
            <a:extLst>
              <a:ext uri="{FF2B5EF4-FFF2-40B4-BE49-F238E27FC236}">
                <a16:creationId xmlns:a16="http://schemas.microsoft.com/office/drawing/2014/main" id="{90F442B6-8289-406D-7BF5-44953A1739F2}"/>
              </a:ext>
            </a:extLst>
          </p:cNvPr>
          <p:cNvPicPr>
            <a:picLocks noChangeAspect="1" noChangeArrowheads="1"/>
          </p:cNvPicPr>
          <p:nvPr/>
        </p:nvPicPr>
        <p:blipFill>
          <a:blip r:embed="rId13">
            <a:alphaModFix/>
            <a:extLst>
              <a:ext uri="{28A0092B-C50C-407E-A947-70E740481C1C}">
                <a14:useLocalDpi xmlns:a14="http://schemas.microsoft.com/office/drawing/2010/main"/>
              </a:ext>
            </a:extLst>
          </a:blip>
          <a:srcRect/>
          <a:stretch>
            <a:fillRect/>
          </a:stretch>
        </p:blipFill>
        <p:spPr bwMode="auto">
          <a:xfrm>
            <a:off x="49213" y="3481388"/>
            <a:ext cx="1182687"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2" name="Picture 15" descr="A person smiling for the camera&#10;&#10;Description automatically generated with medium confidence">
            <a:extLst>
              <a:ext uri="{FF2B5EF4-FFF2-40B4-BE49-F238E27FC236}">
                <a16:creationId xmlns:a16="http://schemas.microsoft.com/office/drawing/2014/main" id="{6BE4299C-26E7-2D0C-6AA3-4265835DB4E2}"/>
              </a:ext>
            </a:extLst>
          </p:cNvPr>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657225" y="5056188"/>
            <a:ext cx="1182688"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3" name="Picture 21">
            <a:extLst>
              <a:ext uri="{FF2B5EF4-FFF2-40B4-BE49-F238E27FC236}">
                <a16:creationId xmlns:a16="http://schemas.microsoft.com/office/drawing/2014/main" id="{36C05C7A-43FD-A148-0672-8A9B648736B7}"/>
              </a:ext>
            </a:extLst>
          </p:cNvPr>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3227388" y="361950"/>
            <a:ext cx="1182687"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4" name="Picture 25" descr="A person wearing glasses&#10;&#10;Description automatically generated with medium confidence">
            <a:extLst>
              <a:ext uri="{FF2B5EF4-FFF2-40B4-BE49-F238E27FC236}">
                <a16:creationId xmlns:a16="http://schemas.microsoft.com/office/drawing/2014/main" id="{2EB24623-ADA0-9D5F-6994-1F921AFE5458}"/>
              </a:ext>
            </a:extLst>
          </p:cNvPr>
          <p:cNvPicPr>
            <a:picLocks noChangeAspect="1" noChangeArrowheads="1"/>
          </p:cNvPicPr>
          <p:nvPr/>
        </p:nvPicPr>
        <p:blipFill>
          <a:blip r:embed="rId16">
            <a:extLst>
              <a:ext uri="{28A0092B-C50C-407E-A947-70E740481C1C}">
                <a14:useLocalDpi xmlns:a14="http://schemas.microsoft.com/office/drawing/2010/main"/>
              </a:ext>
            </a:extLst>
          </a:blip>
          <a:srcRect/>
          <a:stretch>
            <a:fillRect/>
          </a:stretch>
        </p:blipFill>
        <p:spPr bwMode="auto">
          <a:xfrm>
            <a:off x="1292225" y="3481388"/>
            <a:ext cx="1182688"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5" name="Picture 27" descr="A person in a suit smiling&#10;&#10;Description automatically generated with low confidence">
            <a:extLst>
              <a:ext uri="{FF2B5EF4-FFF2-40B4-BE49-F238E27FC236}">
                <a16:creationId xmlns:a16="http://schemas.microsoft.com/office/drawing/2014/main" id="{CDBA7706-F0A7-A058-C6C6-E25E417CE573}"/>
              </a:ext>
            </a:extLst>
          </p:cNvPr>
          <p:cNvPicPr>
            <a:picLocks noChangeAspect="1" noChangeArrowheads="1"/>
          </p:cNvPicPr>
          <p:nvPr/>
        </p:nvPicPr>
        <p:blipFill>
          <a:blip r:embed="rId17">
            <a:alphaModFix/>
            <a:extLst>
              <a:ext uri="{28A0092B-C50C-407E-A947-70E740481C1C}">
                <a14:useLocalDpi xmlns:a14="http://schemas.microsoft.com/office/drawing/2010/main"/>
              </a:ext>
            </a:extLst>
          </a:blip>
          <a:srcRect/>
          <a:stretch>
            <a:fillRect/>
          </a:stretch>
        </p:blipFill>
        <p:spPr bwMode="auto">
          <a:xfrm>
            <a:off x="3270250" y="5056188"/>
            <a:ext cx="1182688" cy="146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6" name="Picture 30">
            <a:extLst>
              <a:ext uri="{FF2B5EF4-FFF2-40B4-BE49-F238E27FC236}">
                <a16:creationId xmlns:a16="http://schemas.microsoft.com/office/drawing/2014/main" id="{8CDFFD90-EB4C-16F4-2B1E-9749B7604ACB}"/>
              </a:ext>
            </a:extLst>
          </p:cNvPr>
          <p:cNvPicPr>
            <a:picLocks noChangeAspect="1" noChangeArrowheads="1"/>
          </p:cNvPicPr>
          <p:nvPr/>
        </p:nvPicPr>
        <p:blipFill>
          <a:blip r:embed="rId18">
            <a:alphaModFix/>
            <a:extLst>
              <a:ext uri="{28A0092B-C50C-407E-A947-70E740481C1C}">
                <a14:useLocalDpi xmlns:a14="http://schemas.microsoft.com/office/drawing/2010/main"/>
              </a:ext>
            </a:extLst>
          </a:blip>
          <a:srcRect/>
          <a:stretch>
            <a:fillRect/>
          </a:stretch>
        </p:blipFill>
        <p:spPr bwMode="auto">
          <a:xfrm>
            <a:off x="3792538" y="1916113"/>
            <a:ext cx="1184275" cy="146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5-Point Star 1">
            <a:extLst>
              <a:ext uri="{FF2B5EF4-FFF2-40B4-BE49-F238E27FC236}">
                <a16:creationId xmlns:a16="http://schemas.microsoft.com/office/drawing/2014/main" id="{D59297A2-39E6-571D-1672-4E23012E9F21}"/>
              </a:ext>
            </a:extLst>
          </p:cNvPr>
          <p:cNvSpPr>
            <a:spLocks noChangeAspect="1"/>
          </p:cNvSpPr>
          <p:nvPr/>
        </p:nvSpPr>
        <p:spPr>
          <a:xfrm>
            <a:off x="2845023" y="1528192"/>
            <a:ext cx="219456" cy="219456"/>
          </a:xfrm>
          <a:prstGeom prst="star5">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5-Point Star 4">
            <a:extLst>
              <a:ext uri="{FF2B5EF4-FFF2-40B4-BE49-F238E27FC236}">
                <a16:creationId xmlns:a16="http://schemas.microsoft.com/office/drawing/2014/main" id="{44EE9C18-4DD9-6486-06F7-55C02D0CC950}"/>
              </a:ext>
            </a:extLst>
          </p:cNvPr>
          <p:cNvSpPr>
            <a:spLocks noChangeAspect="1"/>
          </p:cNvSpPr>
          <p:nvPr/>
        </p:nvSpPr>
        <p:spPr>
          <a:xfrm>
            <a:off x="3496882" y="3136397"/>
            <a:ext cx="219456" cy="219456"/>
          </a:xfrm>
          <a:prstGeom prst="star5">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5-Point Star 5">
            <a:extLst>
              <a:ext uri="{FF2B5EF4-FFF2-40B4-BE49-F238E27FC236}">
                <a16:creationId xmlns:a16="http://schemas.microsoft.com/office/drawing/2014/main" id="{F18F3629-9DF5-ABE8-4DB1-148778C84EF5}"/>
              </a:ext>
            </a:extLst>
          </p:cNvPr>
          <p:cNvSpPr>
            <a:spLocks noChangeAspect="1"/>
          </p:cNvSpPr>
          <p:nvPr/>
        </p:nvSpPr>
        <p:spPr>
          <a:xfrm>
            <a:off x="1573848" y="1557315"/>
            <a:ext cx="219456" cy="219456"/>
          </a:xfrm>
          <a:prstGeom prst="star5">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5-Point Star 6">
            <a:extLst>
              <a:ext uri="{FF2B5EF4-FFF2-40B4-BE49-F238E27FC236}">
                <a16:creationId xmlns:a16="http://schemas.microsoft.com/office/drawing/2014/main" id="{6EA21673-890C-2B16-7D2D-0C5CA8377F28}"/>
              </a:ext>
            </a:extLst>
          </p:cNvPr>
          <p:cNvSpPr>
            <a:spLocks noChangeAspect="1"/>
          </p:cNvSpPr>
          <p:nvPr/>
        </p:nvSpPr>
        <p:spPr>
          <a:xfrm>
            <a:off x="3496882" y="4679806"/>
            <a:ext cx="219456" cy="219456"/>
          </a:xfrm>
          <a:prstGeom prst="star5">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5-Point Star 7">
            <a:extLst>
              <a:ext uri="{FF2B5EF4-FFF2-40B4-BE49-F238E27FC236}">
                <a16:creationId xmlns:a16="http://schemas.microsoft.com/office/drawing/2014/main" id="{E7D696EC-5603-60A8-B368-F7A314948842}"/>
              </a:ext>
            </a:extLst>
          </p:cNvPr>
          <p:cNvSpPr>
            <a:spLocks noChangeAspect="1"/>
          </p:cNvSpPr>
          <p:nvPr/>
        </p:nvSpPr>
        <p:spPr>
          <a:xfrm>
            <a:off x="4755769" y="4688170"/>
            <a:ext cx="219456" cy="219456"/>
          </a:xfrm>
          <a:prstGeom prst="star5">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5-Point Star 8">
            <a:extLst>
              <a:ext uri="{FF2B5EF4-FFF2-40B4-BE49-F238E27FC236}">
                <a16:creationId xmlns:a16="http://schemas.microsoft.com/office/drawing/2014/main" id="{6EE49778-F349-B38F-0F3F-46C72B4575D9}"/>
              </a:ext>
            </a:extLst>
          </p:cNvPr>
          <p:cNvSpPr>
            <a:spLocks noChangeAspect="1"/>
          </p:cNvSpPr>
          <p:nvPr/>
        </p:nvSpPr>
        <p:spPr>
          <a:xfrm>
            <a:off x="2225707" y="4688170"/>
            <a:ext cx="219456" cy="219456"/>
          </a:xfrm>
          <a:prstGeom prst="star5">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5-Point Star 9">
            <a:extLst>
              <a:ext uri="{FF2B5EF4-FFF2-40B4-BE49-F238E27FC236}">
                <a16:creationId xmlns:a16="http://schemas.microsoft.com/office/drawing/2014/main" id="{698CC5FA-29BD-56AD-4ED3-D7BD68F4C869}"/>
              </a:ext>
            </a:extLst>
          </p:cNvPr>
          <p:cNvSpPr>
            <a:spLocks noChangeAspect="1"/>
          </p:cNvSpPr>
          <p:nvPr/>
        </p:nvSpPr>
        <p:spPr>
          <a:xfrm>
            <a:off x="936663" y="3092385"/>
            <a:ext cx="219456" cy="219456"/>
          </a:xfrm>
          <a:prstGeom prst="star5">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5-Point Star 10">
            <a:extLst>
              <a:ext uri="{FF2B5EF4-FFF2-40B4-BE49-F238E27FC236}">
                <a16:creationId xmlns:a16="http://schemas.microsoft.com/office/drawing/2014/main" id="{9125DD7D-0B08-D3FD-F7DD-2B1CE024955A}"/>
              </a:ext>
            </a:extLst>
          </p:cNvPr>
          <p:cNvSpPr>
            <a:spLocks noChangeAspect="1"/>
          </p:cNvSpPr>
          <p:nvPr/>
        </p:nvSpPr>
        <p:spPr>
          <a:xfrm>
            <a:off x="4180868" y="1555046"/>
            <a:ext cx="219456" cy="219456"/>
          </a:xfrm>
          <a:prstGeom prst="star5">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5-Point Star 11">
            <a:extLst>
              <a:ext uri="{FF2B5EF4-FFF2-40B4-BE49-F238E27FC236}">
                <a16:creationId xmlns:a16="http://schemas.microsoft.com/office/drawing/2014/main" id="{D35B500B-0CEE-7C2B-C5BB-D383B2625344}"/>
              </a:ext>
            </a:extLst>
          </p:cNvPr>
          <p:cNvSpPr>
            <a:spLocks noChangeAspect="1"/>
          </p:cNvSpPr>
          <p:nvPr/>
        </p:nvSpPr>
        <p:spPr>
          <a:xfrm>
            <a:off x="1564999" y="6273610"/>
            <a:ext cx="219456" cy="219456"/>
          </a:xfrm>
          <a:prstGeom prst="star5">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8827421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13254</TotalTime>
  <Words>1084</Words>
  <Application>Microsoft Macintosh PowerPoint</Application>
  <PresentationFormat>Widescreen</PresentationFormat>
  <Paragraphs>129</Paragraphs>
  <Slides>14</Slides>
  <Notes>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14</vt:i4>
      </vt:variant>
    </vt:vector>
  </HeadingPairs>
  <TitlesOfParts>
    <vt:vector size="21" baseType="lpstr">
      <vt:lpstr>Aptos</vt:lpstr>
      <vt:lpstr>Aptos Display</vt:lpstr>
      <vt:lpstr>Arial</vt:lpstr>
      <vt:lpstr>Avenir Book</vt:lpstr>
      <vt:lpstr>Calibri</vt:lpstr>
      <vt:lpstr>Wingdings</vt:lpstr>
      <vt:lpstr>Office Theme</vt:lpstr>
      <vt:lpstr>Supporting Decision Needs and Use Cases with TEMPO:  Lessons Learned from NASA Health and Air Quality Applied Sciences Team</vt:lpstr>
      <vt:lpstr>Building Trust</vt:lpstr>
      <vt:lpstr>The Health and Air Quality Applied Sciences Team </vt:lpstr>
      <vt:lpstr>Building Connections and Understanding</vt:lpstr>
      <vt:lpstr>PowerPoint Presentation</vt:lpstr>
      <vt:lpstr>Resources to Support Users</vt:lpstr>
      <vt:lpstr>HAQAST 2025 - 2029</vt:lpstr>
      <vt:lpstr>NASA Health and Air Quality  Applied Sciences Team Members (HAQAST) 2025-2029</vt:lpstr>
      <vt:lpstr>NASA Health and Air Quality  Applied Sciences Team Members (HAQAST) 2025-2029</vt:lpstr>
      <vt:lpstr>Comparing TEMPO with surface measurements</vt:lpstr>
      <vt:lpstr>Modeling Column vs Surface NO2</vt:lpstr>
      <vt:lpstr>TEMPO aligns more closely than TROPOMI with ground-based measurement</vt:lpstr>
      <vt:lpstr>Conclusions</vt:lpstr>
      <vt:lpstr>Opportunities to Engage!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Jenny Bratburd</dc:creator>
  <cp:lastModifiedBy>Jenny Bratburd</cp:lastModifiedBy>
  <cp:revision>57</cp:revision>
  <dcterms:created xsi:type="dcterms:W3CDTF">2025-08-07T12:03:04Z</dcterms:created>
  <dcterms:modified xsi:type="dcterms:W3CDTF">2025-08-21T03:50:20Z</dcterms:modified>
</cp:coreProperties>
</file>