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1"/>
    <p:sldMasterId id="2147483891" r:id="rId2"/>
    <p:sldMasterId id="2147483930" r:id="rId3"/>
    <p:sldMasterId id="2147483942" r:id="rId4"/>
    <p:sldMasterId id="2147483944" r:id="rId5"/>
    <p:sldMasterId id="2147483948" r:id="rId6"/>
    <p:sldMasterId id="2147483997" r:id="rId7"/>
    <p:sldMasterId id="2147483999" r:id="rId8"/>
    <p:sldMasterId id="2147484022" r:id="rId9"/>
  </p:sldMasterIdLst>
  <p:notesMasterIdLst>
    <p:notesMasterId r:id="rId22"/>
  </p:notesMasterIdLst>
  <p:handoutMasterIdLst>
    <p:handoutMasterId r:id="rId23"/>
  </p:handoutMasterIdLst>
  <p:sldIdLst>
    <p:sldId id="2145706601" r:id="rId10"/>
    <p:sldId id="2145706603" r:id="rId11"/>
    <p:sldId id="2145706620" r:id="rId12"/>
    <p:sldId id="256" r:id="rId13"/>
    <p:sldId id="277" r:id="rId14"/>
    <p:sldId id="260" r:id="rId15"/>
    <p:sldId id="258" r:id="rId16"/>
    <p:sldId id="15982" r:id="rId17"/>
    <p:sldId id="2145706647" r:id="rId18"/>
    <p:sldId id="2145706648" r:id="rId19"/>
    <p:sldId id="2145706646" r:id="rId20"/>
    <p:sldId id="2145706614" r:id="rId21"/>
  </p:sldIdLst>
  <p:sldSz cx="12192000" cy="6858000"/>
  <p:notesSz cx="7010400" cy="9296400"/>
  <p:defaultTextStyle>
    <a:defPPr>
      <a:defRPr lang="en-US"/>
    </a:defPPr>
    <a:lvl1pPr algn="l" rtl="0" fontAlgn="base">
      <a:spcBef>
        <a:spcPct val="0"/>
      </a:spcBef>
      <a:spcAft>
        <a:spcPct val="0"/>
      </a:spcAft>
      <a:defRPr sz="10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10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10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10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1000" kern="1200">
        <a:solidFill>
          <a:schemeClr val="tx1"/>
        </a:solidFill>
        <a:latin typeface="Arial" pitchFamily="34" charset="0"/>
        <a:ea typeface="ＭＳ Ｐゴシック" charset="-128"/>
        <a:cs typeface="+mn-cs"/>
      </a:defRPr>
    </a:lvl5pPr>
    <a:lvl6pPr marL="2286000" algn="l" defTabSz="914400" rtl="0" eaLnBrk="1" latinLnBrk="0" hangingPunct="1">
      <a:defRPr sz="1000" kern="1200">
        <a:solidFill>
          <a:schemeClr val="tx1"/>
        </a:solidFill>
        <a:latin typeface="Arial" pitchFamily="34" charset="0"/>
        <a:ea typeface="ＭＳ Ｐゴシック" charset="-128"/>
        <a:cs typeface="+mn-cs"/>
      </a:defRPr>
    </a:lvl6pPr>
    <a:lvl7pPr marL="2743200" algn="l" defTabSz="914400" rtl="0" eaLnBrk="1" latinLnBrk="0" hangingPunct="1">
      <a:defRPr sz="1000" kern="1200">
        <a:solidFill>
          <a:schemeClr val="tx1"/>
        </a:solidFill>
        <a:latin typeface="Arial" pitchFamily="34" charset="0"/>
        <a:ea typeface="ＭＳ Ｐゴシック" charset="-128"/>
        <a:cs typeface="+mn-cs"/>
      </a:defRPr>
    </a:lvl7pPr>
    <a:lvl8pPr marL="3200400" algn="l" defTabSz="914400" rtl="0" eaLnBrk="1" latinLnBrk="0" hangingPunct="1">
      <a:defRPr sz="1000" kern="1200">
        <a:solidFill>
          <a:schemeClr val="tx1"/>
        </a:solidFill>
        <a:latin typeface="Arial" pitchFamily="34" charset="0"/>
        <a:ea typeface="ＭＳ Ｐゴシック" charset="-128"/>
        <a:cs typeface="+mn-cs"/>
      </a:defRPr>
    </a:lvl8pPr>
    <a:lvl9pPr marL="3657600" algn="l" defTabSz="914400" rtl="0" eaLnBrk="1" latinLnBrk="0" hangingPunct="1">
      <a:defRPr sz="10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49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C00"/>
    <a:srgbClr val="FF5050"/>
    <a:srgbClr val="EBF1E3"/>
    <a:srgbClr val="0000FF"/>
    <a:srgbClr val="0066FF"/>
    <a:srgbClr val="FEFEFE"/>
    <a:srgbClr val="FFE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6839" autoAdjust="0"/>
  </p:normalViewPr>
  <p:slideViewPr>
    <p:cSldViewPr snapToGrid="0">
      <p:cViewPr varScale="1">
        <p:scale>
          <a:sx n="83" d="100"/>
          <a:sy n="83" d="100"/>
        </p:scale>
        <p:origin x="725" y="62"/>
      </p:cViewPr>
      <p:guideLst>
        <p:guide orient="horz" pos="249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3972240" y="0"/>
            <a:ext cx="3038160"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algn="r" defTabSz="918189">
              <a:defRPr sz="1200">
                <a:latin typeface="Times New Roman" pitchFamily="-106" charset="0"/>
                <a:ea typeface="+mn-ea"/>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0" y="8832221"/>
            <a:ext cx="3038161"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3972240" y="8832221"/>
            <a:ext cx="3038160"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algn="r" defTabSz="918189">
              <a:defRPr sz="1200">
                <a:latin typeface="Times New Roman" pitchFamily="18" charset="0"/>
              </a:defRPr>
            </a:lvl1pPr>
          </a:lstStyle>
          <a:p>
            <a:fld id="{1418B786-0F4F-4159-BE69-BE60C9BA4D04}" type="slidenum">
              <a:rPr lang="en-US"/>
              <a:pPr/>
              <a:t>‹#›</a:t>
            </a:fld>
            <a:endParaRPr lang="en-US" dirty="0"/>
          </a:p>
        </p:txBody>
      </p:sp>
    </p:spTree>
    <p:extLst>
      <p:ext uri="{BB962C8B-B14F-4D97-AF65-F5344CB8AC3E}">
        <p14:creationId xmlns:p14="http://schemas.microsoft.com/office/powerpoint/2010/main" val="3832869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634"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1362" y="4416111"/>
            <a:ext cx="5607678" cy="4182419"/>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634"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lgn="r">
              <a:defRPr sz="1200">
                <a:latin typeface="Times New Roman" pitchFamily="18" charset="0"/>
              </a:defRPr>
            </a:lvl1pPr>
          </a:lstStyle>
          <a:p>
            <a:fld id="{95DB0143-848B-43E0-B365-DFA3F0B93F2E}" type="slidenum">
              <a:rPr lang="en-US"/>
              <a:pPr/>
              <a:t>‹#›</a:t>
            </a:fld>
            <a:endParaRPr lang="en-US" dirty="0"/>
          </a:p>
        </p:txBody>
      </p:sp>
    </p:spTree>
    <p:extLst>
      <p:ext uri="{BB962C8B-B14F-4D97-AF65-F5344CB8AC3E}">
        <p14:creationId xmlns:p14="http://schemas.microsoft.com/office/powerpoint/2010/main" val="36384102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813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 Health CoP wins </a:t>
            </a:r>
            <a:r>
              <a:rPr lang="en-US" dirty="0" err="1"/>
              <a:t>AmeriGEO</a:t>
            </a:r>
            <a:r>
              <a:rPr lang="en-US" dirty="0"/>
              <a:t> 2025 Team Excellence Award!</a:t>
            </a:r>
          </a:p>
        </p:txBody>
      </p:sp>
      <p:sp>
        <p:nvSpPr>
          <p:cNvPr id="4" name="Slide Number Placeholder 3"/>
          <p:cNvSpPr>
            <a:spLocks noGrp="1"/>
          </p:cNvSpPr>
          <p:nvPr>
            <p:ph type="sldNum" sz="quarter" idx="5"/>
          </p:nvPr>
        </p:nvSpPr>
        <p:spPr/>
        <p:txBody>
          <a:bodyPr/>
          <a:lstStyle/>
          <a:p>
            <a:fld id="{95DB0143-848B-43E0-B365-DFA3F0B93F2E}" type="slidenum">
              <a:rPr lang="en-US" smtClean="0"/>
              <a:pPr/>
              <a:t>11</a:t>
            </a:fld>
            <a:endParaRPr lang="en-US" dirty="0"/>
          </a:p>
        </p:txBody>
      </p:sp>
    </p:spTree>
    <p:extLst>
      <p:ext uri="{BB962C8B-B14F-4D97-AF65-F5344CB8AC3E}">
        <p14:creationId xmlns:p14="http://schemas.microsoft.com/office/powerpoint/2010/main" val="348479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547FDD-51BC-BD4F-8AA2-C3CC139FEA19}" type="slidenum">
              <a:rPr lang="en-US" smtClean="0"/>
              <a:t>12</a:t>
            </a:fld>
            <a:endParaRPr lang="en-US"/>
          </a:p>
        </p:txBody>
      </p:sp>
    </p:spTree>
    <p:extLst>
      <p:ext uri="{BB962C8B-B14F-4D97-AF65-F5344CB8AC3E}">
        <p14:creationId xmlns:p14="http://schemas.microsoft.com/office/powerpoint/2010/main" val="290201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47FDD-51BC-BD4F-8AA2-C3CC139FE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6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1185A-D5DC-43CB-957D-3E709AE4A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375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82DD3B-8C0E-4EE3-895E-A770BD88C9A5}" type="slidenum">
              <a:rPr lang="en-US" smtClean="0"/>
              <a:t>4</a:t>
            </a:fld>
            <a:endParaRPr lang="en-US"/>
          </a:p>
        </p:txBody>
      </p:sp>
    </p:spTree>
    <p:extLst>
      <p:ext uri="{BB962C8B-B14F-4D97-AF65-F5344CB8AC3E}">
        <p14:creationId xmlns:p14="http://schemas.microsoft.com/office/powerpoint/2010/main" val="22243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Roboto" panose="02000000000000000000" pitchFamily="2" charset="0"/>
              </a:rPr>
              <a:t>Icahn School of Medicine at Mount Sinai (ISMMS)</a:t>
            </a:r>
          </a:p>
          <a:p>
            <a:r>
              <a:rPr lang="en-US" b="0" i="0" dirty="0">
                <a:solidFill>
                  <a:srgbClr val="001D35"/>
                </a:solidFill>
                <a:effectLst/>
                <a:latin typeface="Google Sans"/>
              </a:rPr>
              <a:t>National Autonomous University of Mexico</a:t>
            </a:r>
            <a:r>
              <a:rPr lang="en-US" b="0" i="0" dirty="0">
                <a:solidFill>
                  <a:srgbClr val="474747"/>
                </a:solidFill>
                <a:effectLst/>
                <a:latin typeface="Roboto" panose="02000000000000000000" pitchFamily="2" charset="0"/>
              </a:rPr>
              <a:t> (UNAM)</a:t>
            </a:r>
          </a:p>
          <a:p>
            <a:r>
              <a:rPr lang="en-US" sz="1800" b="0" i="0" u="none" strike="noStrike" baseline="0" dirty="0">
                <a:solidFill>
                  <a:srgbClr val="000000"/>
                </a:solidFill>
                <a:latin typeface="Arial" panose="020B0604020202020204" pitchFamily="34" charset="0"/>
                <a:cs typeface="Arial" panose="020B0604020202020204" pitchFamily="34" charset="0"/>
              </a:rPr>
              <a:t>Environmental Commission of the Megalopolis </a:t>
            </a:r>
            <a:r>
              <a:rPr lang="en-US" sz="1800" b="0" i="0" u="none" strike="noStrike" baseline="0" dirty="0">
                <a:solidFill>
                  <a:srgbClr val="474747"/>
                </a:solidFill>
                <a:effectLst/>
                <a:latin typeface="Arial" panose="020B0604020202020204" pitchFamily="34" charset="0"/>
                <a:cs typeface="Arial" panose="020B0604020202020204" pitchFamily="34" charset="0"/>
              </a:rPr>
              <a:t> </a:t>
            </a:r>
            <a:r>
              <a:rPr lang="en-US" sz="1800" b="0" i="0" u="none" strike="noStrike" baseline="0" dirty="0">
                <a:solidFill>
                  <a:srgbClr val="474747"/>
                </a:solidFill>
                <a:effectLst/>
                <a:latin typeface="Roboto" panose="02000000000000000000" pitchFamily="2" charset="0"/>
              </a:rPr>
              <a:t>(</a:t>
            </a:r>
            <a:r>
              <a:rPr lang="en-US" sz="1800" b="0" i="0" u="none" strike="noStrike" baseline="0" dirty="0" err="1">
                <a:solidFill>
                  <a:srgbClr val="474747"/>
                </a:solidFill>
                <a:effectLst/>
                <a:latin typeface="Roboto" panose="02000000000000000000" pitchFamily="2" charset="0"/>
              </a:rPr>
              <a:t>CAMe</a:t>
            </a:r>
            <a:r>
              <a:rPr lang="en-US" sz="1800" b="0" i="0" u="none" strike="noStrike" baseline="0" dirty="0">
                <a:solidFill>
                  <a:srgbClr val="474747"/>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95DB0143-848B-43E0-B365-DFA3F0B93F2E}" type="slidenum">
              <a:rPr lang="en-US" smtClean="0"/>
              <a:pPr/>
              <a:t>5</a:t>
            </a:fld>
            <a:endParaRPr lang="en-US" dirty="0"/>
          </a:p>
        </p:txBody>
      </p:sp>
    </p:spTree>
    <p:extLst>
      <p:ext uri="{BB962C8B-B14F-4D97-AF65-F5344CB8AC3E}">
        <p14:creationId xmlns:p14="http://schemas.microsoft.com/office/powerpoint/2010/main" val="20574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MJO:  Multi-jurisdictional Organizations </a:t>
            </a:r>
          </a:p>
        </p:txBody>
      </p:sp>
      <p:sp>
        <p:nvSpPr>
          <p:cNvPr id="4" name="Slide Number Placeholder 3"/>
          <p:cNvSpPr>
            <a:spLocks noGrp="1"/>
          </p:cNvSpPr>
          <p:nvPr>
            <p:ph type="sldNum" sz="quarter" idx="5"/>
          </p:nvPr>
        </p:nvSpPr>
        <p:spPr/>
        <p:txBody>
          <a:bodyPr/>
          <a:lstStyle/>
          <a:p>
            <a:fld id="{95DB0143-848B-43E0-B365-DFA3F0B93F2E}" type="slidenum">
              <a:rPr lang="en-US" smtClean="0"/>
              <a:pPr/>
              <a:t>6</a:t>
            </a:fld>
            <a:endParaRPr lang="en-US" dirty="0"/>
          </a:p>
        </p:txBody>
      </p:sp>
    </p:spTree>
    <p:extLst>
      <p:ext uri="{BB962C8B-B14F-4D97-AF65-F5344CB8AC3E}">
        <p14:creationId xmlns:p14="http://schemas.microsoft.com/office/powerpoint/2010/main" val="149105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MDA8:  </a:t>
            </a:r>
            <a:r>
              <a:rPr lang="en-US" b="1" i="0" dirty="0">
                <a:solidFill>
                  <a:srgbClr val="767676"/>
                </a:solidFill>
                <a:effectLst/>
                <a:latin typeface="Arial" panose="020B0604020202020204" pitchFamily="34" charset="0"/>
                <a:cs typeface="Arial" panose="020B0604020202020204" pitchFamily="34" charset="0"/>
              </a:rPr>
              <a:t>Daily maximum 8-hr average</a:t>
            </a:r>
          </a:p>
          <a:p>
            <a:r>
              <a:rPr lang="en-US" b="1" i="0" dirty="0">
                <a:solidFill>
                  <a:srgbClr val="767676"/>
                </a:solidFill>
                <a:effectLst/>
                <a:latin typeface="Arial" panose="020B0604020202020204" pitchFamily="34" charset="0"/>
                <a:cs typeface="Arial" panose="020B0604020202020204" pitchFamily="34" charset="0"/>
              </a:rPr>
              <a:t>CBSAs: Core Based Statistical Areas</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5DB0143-848B-43E0-B365-DFA3F0B93F2E}" type="slidenum">
              <a:rPr lang="en-US" smtClean="0"/>
              <a:pPr/>
              <a:t>7</a:t>
            </a:fld>
            <a:endParaRPr lang="en-US" dirty="0"/>
          </a:p>
        </p:txBody>
      </p:sp>
    </p:spTree>
    <p:extLst>
      <p:ext uri="{BB962C8B-B14F-4D97-AF65-F5344CB8AC3E}">
        <p14:creationId xmlns:p14="http://schemas.microsoft.com/office/powerpoint/2010/main" val="303790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DCA744-DA1F-7C4E-8116-A28A86095D4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9153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DCA744-DA1F-7C4E-8116-A28A86095D4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304470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F1BC-0F23-415E-85A8-1DE7C9369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DE2D1-8BF4-4118-AFB1-979F3057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EF2CB-656E-4A24-9AC6-A83EE1FC948F}"/>
              </a:ext>
            </a:extLst>
          </p:cNvPr>
          <p:cNvSpPr>
            <a:spLocks noGrp="1"/>
          </p:cNvSpPr>
          <p:nvPr>
            <p:ph type="dt" sz="half" idx="10"/>
          </p:nvPr>
        </p:nvSpPr>
        <p:spPr/>
        <p:txBody>
          <a:bodyPr/>
          <a:lstStyle/>
          <a:p>
            <a:fld id="{5675A91B-09DF-4149-A588-238E78107E3C}" type="datetimeFigureOut">
              <a:rPr lang="en-US" smtClean="0"/>
              <a:t>8/20/2025</a:t>
            </a:fld>
            <a:endParaRPr lang="en-US"/>
          </a:p>
        </p:txBody>
      </p:sp>
      <p:sp>
        <p:nvSpPr>
          <p:cNvPr id="5" name="Footer Placeholder 4">
            <a:extLst>
              <a:ext uri="{FF2B5EF4-FFF2-40B4-BE49-F238E27FC236}">
                <a16:creationId xmlns:a16="http://schemas.microsoft.com/office/drawing/2014/main" id="{0301D77C-5880-4A90-99F8-BFB984051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7CE73-DB8B-487D-8F52-8FBEBE7A7C9A}"/>
              </a:ext>
            </a:extLst>
          </p:cNvPr>
          <p:cNvSpPr>
            <a:spLocks noGrp="1"/>
          </p:cNvSpPr>
          <p:nvPr>
            <p:ph type="sldNum" sz="quarter" idx="12"/>
          </p:nvPr>
        </p:nvSpPr>
        <p:spPr/>
        <p:txBody>
          <a:bodyPr/>
          <a:lstStyle/>
          <a:p>
            <a:fld id="{60712DFA-7074-4874-B954-7265799AB784}" type="slidenum">
              <a:rPr lang="en-US" smtClean="0"/>
              <a:t>‹#›</a:t>
            </a:fld>
            <a:endParaRPr lang="en-US"/>
          </a:p>
        </p:txBody>
      </p:sp>
    </p:spTree>
    <p:extLst>
      <p:ext uri="{BB962C8B-B14F-4D97-AF65-F5344CB8AC3E}">
        <p14:creationId xmlns:p14="http://schemas.microsoft.com/office/powerpoint/2010/main" val="396081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8E165F-68C6-4441-B3CC-2B997C178B2C}" type="datetimeFigureOut">
              <a:rPr lang="en-US"/>
              <a:pPr>
                <a:defRPr/>
              </a:pPr>
              <a:t>8/20/2025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BEE1924-205C-49B2-BF6F-0654E0BA0E87}" type="slidenum">
              <a:rPr lang="en-US" altLang="en-US"/>
              <a:pPr>
                <a:defRPr/>
              </a:pPr>
              <a:t>‹#›</a:t>
            </a:fld>
            <a:endParaRPr lang="en-US" altLang="en-US"/>
          </a:p>
        </p:txBody>
      </p:sp>
    </p:spTree>
    <p:extLst>
      <p:ext uri="{BB962C8B-B14F-4D97-AF65-F5344CB8AC3E}">
        <p14:creationId xmlns:p14="http://schemas.microsoft.com/office/powerpoint/2010/main" val="388714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F1BC-0F23-415E-85A8-1DE7C9369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DE2D1-8BF4-4118-AFB1-979F3057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EF2CB-656E-4A24-9AC6-A83EE1FC948F}"/>
              </a:ext>
            </a:extLst>
          </p:cNvPr>
          <p:cNvSpPr>
            <a:spLocks noGrp="1"/>
          </p:cNvSpPr>
          <p:nvPr>
            <p:ph type="dt" sz="half" idx="10"/>
          </p:nvPr>
        </p:nvSpPr>
        <p:spPr/>
        <p:txBody>
          <a:bodyPr/>
          <a:lstStyle/>
          <a:p>
            <a:fld id="{5675A91B-09DF-4149-A588-238E78107E3C}" type="datetimeFigureOut">
              <a:rPr lang="en-US" smtClean="0"/>
              <a:t>8/20/2025</a:t>
            </a:fld>
            <a:endParaRPr lang="en-US"/>
          </a:p>
        </p:txBody>
      </p:sp>
      <p:sp>
        <p:nvSpPr>
          <p:cNvPr id="5" name="Footer Placeholder 4">
            <a:extLst>
              <a:ext uri="{FF2B5EF4-FFF2-40B4-BE49-F238E27FC236}">
                <a16:creationId xmlns:a16="http://schemas.microsoft.com/office/drawing/2014/main" id="{0301D77C-5880-4A90-99F8-BFB984051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7CE73-DB8B-487D-8F52-8FBEBE7A7C9A}"/>
              </a:ext>
            </a:extLst>
          </p:cNvPr>
          <p:cNvSpPr>
            <a:spLocks noGrp="1"/>
          </p:cNvSpPr>
          <p:nvPr>
            <p:ph type="sldNum" sz="quarter" idx="12"/>
          </p:nvPr>
        </p:nvSpPr>
        <p:spPr/>
        <p:txBody>
          <a:bodyPr/>
          <a:lstStyle/>
          <a:p>
            <a:fld id="{60712DFA-7074-4874-B954-7265799AB784}" type="slidenum">
              <a:rPr lang="en-US" smtClean="0"/>
              <a:t>‹#›</a:t>
            </a:fld>
            <a:endParaRPr lang="en-US"/>
          </a:p>
        </p:txBody>
      </p:sp>
    </p:spTree>
    <p:extLst>
      <p:ext uri="{BB962C8B-B14F-4D97-AF65-F5344CB8AC3E}">
        <p14:creationId xmlns:p14="http://schemas.microsoft.com/office/powerpoint/2010/main" val="327784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020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0719-705D-B622-3C32-16E0BE25E4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111BF-77AA-3E42-8B3C-5DA196A1328A}"/>
              </a:ext>
            </a:extLst>
          </p:cNvPr>
          <p:cNvSpPr>
            <a:spLocks noGrp="1"/>
          </p:cNvSpPr>
          <p:nvPr>
            <p:ph type="dt" sz="half" idx="10"/>
          </p:nvPr>
        </p:nvSpPr>
        <p:spPr/>
        <p:txBody>
          <a:bodyPr/>
          <a:lstStyle/>
          <a:p>
            <a:fld id="{E9BCD84F-0BD8-DD49-886C-5EE1C789D44F}" type="datetimeFigureOut">
              <a:rPr lang="en-US" smtClean="0"/>
              <a:t>8/20/2025</a:t>
            </a:fld>
            <a:endParaRPr lang="en-US"/>
          </a:p>
        </p:txBody>
      </p:sp>
      <p:sp>
        <p:nvSpPr>
          <p:cNvPr id="4" name="Footer Placeholder 3">
            <a:extLst>
              <a:ext uri="{FF2B5EF4-FFF2-40B4-BE49-F238E27FC236}">
                <a16:creationId xmlns:a16="http://schemas.microsoft.com/office/drawing/2014/main" id="{C8AE74C4-1E93-7067-D6F6-B022A3CEA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0D6C1-5A71-964E-8942-75FDE881FAF7}"/>
              </a:ext>
            </a:extLst>
          </p:cNvPr>
          <p:cNvSpPr>
            <a:spLocks noGrp="1"/>
          </p:cNvSpPr>
          <p:nvPr>
            <p:ph type="sldNum" sz="quarter" idx="12"/>
          </p:nvPr>
        </p:nvSpPr>
        <p:spPr/>
        <p:txBody>
          <a:bodyPr/>
          <a:lstStyle/>
          <a:p>
            <a:fld id="{D5A2E13D-90F9-064C-9295-6F0596C38C62}" type="slidenum">
              <a:rPr lang="en-US" smtClean="0"/>
              <a:t>‹#›</a:t>
            </a:fld>
            <a:endParaRPr lang="en-US"/>
          </a:p>
        </p:txBody>
      </p:sp>
    </p:spTree>
    <p:extLst>
      <p:ext uri="{BB962C8B-B14F-4D97-AF65-F5344CB8AC3E}">
        <p14:creationId xmlns:p14="http://schemas.microsoft.com/office/powerpoint/2010/main" val="397974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33714"/>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98120" y="390457"/>
            <a:ext cx="11795760" cy="535373"/>
          </a:xfrm>
        </p:spPr>
        <p:txBody>
          <a:bodyPr wrap="square">
            <a:no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98120" y="1648818"/>
            <a:ext cx="11795760" cy="1579920"/>
          </a:xfrm>
        </p:spPr>
        <p:txBody>
          <a:bodyPr wrap="square">
            <a:sp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1AC1096-8DDE-4B29-ACA0-63D5C53E2CDB}" type="datetime1">
              <a:rPr lang="en-US" smtClean="0"/>
              <a:t>8/20/2025</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
        <p:nvSpPr>
          <p:cNvPr id="12" name="Text Placeholder 11">
            <a:extLst>
              <a:ext uri="{FF2B5EF4-FFF2-40B4-BE49-F238E27FC236}">
                <a16:creationId xmlns:a16="http://schemas.microsoft.com/office/drawing/2014/main" id="{0772EF3D-5403-D844-9466-CA7ED41C1A47}"/>
              </a:ext>
            </a:extLst>
          </p:cNvPr>
          <p:cNvSpPr>
            <a:spLocks noGrp="1"/>
          </p:cNvSpPr>
          <p:nvPr>
            <p:ph type="body" sz="quarter" idx="13"/>
          </p:nvPr>
        </p:nvSpPr>
        <p:spPr>
          <a:xfrm>
            <a:off x="198120" y="989744"/>
            <a:ext cx="11795760" cy="532205"/>
          </a:xfrm>
        </p:spPr>
        <p:txBody>
          <a:bodyPr anchor="ctr"/>
          <a:lstStyle>
            <a:lvl1pPr algn="ctr">
              <a:defRPr sz="1200"/>
            </a:lvl1pPr>
            <a:lvl2pPr algn="ctr">
              <a:defRPr sz="1200"/>
            </a:lvl2pPr>
            <a:lvl3pPr algn="ctr">
              <a:defRPr sz="1200"/>
            </a:lvl3pPr>
            <a:lvl4pPr algn="ctr">
              <a:defRPr sz="1200"/>
            </a:lvl4pPr>
            <a:lvl5pPr algn="ct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537036"/>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BE420A-FCC2-4C7D-B1BD-6B51A0473E90}"/>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D0C24643-714E-4954-9F9E-BD6743BECDC7}"/>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1FFA4D7-A313-485E-9CD4-8180E9A2BA56}"/>
              </a:ext>
            </a:extLst>
          </p:cNvPr>
          <p:cNvSpPr>
            <a:spLocks noGrp="1"/>
          </p:cNvSpPr>
          <p:nvPr>
            <p:ph type="sldNum" sz="quarter" idx="12"/>
          </p:nvPr>
        </p:nvSpPr>
        <p:spPr>
          <a:xfrm>
            <a:off x="8737600" y="6243638"/>
            <a:ext cx="2844800" cy="457200"/>
          </a:xfrm>
        </p:spPr>
        <p:txBody>
          <a:bodyPr/>
          <a:lstStyle>
            <a:lvl1pPr>
              <a:defRPr/>
            </a:lvl1pPr>
          </a:lstStyle>
          <a:p>
            <a:pPr>
              <a:defRPr/>
            </a:pPr>
            <a:fld id="{C0D7234A-AA89-4DB2-A514-0670133DC885}" type="slidenum">
              <a:rPr lang="en-US" altLang="en-US"/>
              <a:pPr>
                <a:defRPr/>
              </a:pPr>
              <a:t>‹#›</a:t>
            </a:fld>
            <a:endParaRPr lang="en-US" altLang="en-US"/>
          </a:p>
        </p:txBody>
      </p:sp>
    </p:spTree>
    <p:extLst>
      <p:ext uri="{BB962C8B-B14F-4D97-AF65-F5344CB8AC3E}">
        <p14:creationId xmlns:p14="http://schemas.microsoft.com/office/powerpoint/2010/main" val="161293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3830493"/>
            <a:ext cx="4670991" cy="638934"/>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pic>
        <p:nvPicPr>
          <p:cNvPr id="4" name="Picture 3">
            <a:extLst>
              <a:ext uri="{FF2B5EF4-FFF2-40B4-BE49-F238E27FC236}">
                <a16:creationId xmlns:a16="http://schemas.microsoft.com/office/drawing/2014/main" id="{4D958296-A33C-E5FA-7DD1-810D72BE7FB4}"/>
              </a:ext>
            </a:extLst>
          </p:cNvPr>
          <p:cNvPicPr>
            <a:picLocks noChangeAspect="1"/>
          </p:cNvPicPr>
          <p:nvPr userDrawn="1"/>
        </p:nvPicPr>
        <p:blipFill>
          <a:blip r:embed="rId3"/>
          <a:srcRect/>
          <a:stretch/>
        </p:blipFill>
        <p:spPr>
          <a:xfrm>
            <a:off x="377688" y="346938"/>
            <a:ext cx="2865416" cy="905392"/>
          </a:xfrm>
          <a:prstGeom prst="rect">
            <a:avLst/>
          </a:prstGeom>
        </p:spPr>
      </p:pic>
    </p:spTree>
    <p:extLst>
      <p:ext uri="{BB962C8B-B14F-4D97-AF65-F5344CB8AC3E}">
        <p14:creationId xmlns:p14="http://schemas.microsoft.com/office/powerpoint/2010/main" val="20666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39" name="Picture 38" descr="A galaxy in space&#10;&#10;Description automatically generated with low confidence">
            <a:extLst>
              <a:ext uri="{FF2B5EF4-FFF2-40B4-BE49-F238E27FC236}">
                <a16:creationId xmlns:a16="http://schemas.microsoft.com/office/drawing/2014/main" id="{03EB262C-1F7D-AEEF-A10B-78C7E3D6D140}"/>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1146857" y="0"/>
            <a:ext cx="8729565" cy="6858000"/>
          </a:xfrm>
          <a:prstGeom prst="rect">
            <a:avLst/>
          </a:prstGeom>
        </p:spPr>
      </p:pic>
      <p:sp>
        <p:nvSpPr>
          <p:cNvPr id="26" name="Rectangle 25">
            <a:extLst>
              <a:ext uri="{FF2B5EF4-FFF2-40B4-BE49-F238E27FC236}">
                <a16:creationId xmlns:a16="http://schemas.microsoft.com/office/drawing/2014/main" id="{761C36FC-747A-5B5C-89FE-355C55A4F22E}"/>
              </a:ext>
            </a:extLst>
          </p:cNvPr>
          <p:cNvSpPr/>
          <p:nvPr userDrawn="1"/>
        </p:nvSpPr>
        <p:spPr>
          <a:xfrm>
            <a:off x="2411896" y="0"/>
            <a:ext cx="9780104" cy="6858000"/>
          </a:xfrm>
          <a:prstGeom prst="rect">
            <a:avLst/>
          </a:prstGeom>
          <a:gradFill>
            <a:gsLst>
              <a:gs pos="33000">
                <a:schemeClr val="bg1">
                  <a:alpha val="0"/>
                </a:schemeClr>
              </a:gs>
              <a:gs pos="57000">
                <a:srgbClr val="949DBC"/>
              </a:gs>
              <a:gs pos="73000">
                <a:srgbClr val="949DBC"/>
              </a:gs>
            </a:gsLst>
            <a:lin ang="1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7ABCAB4-2B7F-9832-27BC-DC6AEB035275}"/>
              </a:ext>
            </a:extLst>
          </p:cNvPr>
          <p:cNvSpPr/>
          <p:nvPr userDrawn="1"/>
        </p:nvSpPr>
        <p:spPr>
          <a:xfrm>
            <a:off x="2554941" y="0"/>
            <a:ext cx="9637059" cy="6858000"/>
          </a:xfrm>
          <a:prstGeom prst="rect">
            <a:avLst/>
          </a:prstGeom>
          <a:gradFill>
            <a:gsLst>
              <a:gs pos="89000">
                <a:srgbClr val="FFFFFF">
                  <a:alpha val="0"/>
                </a:srgbClr>
              </a:gs>
              <a:gs pos="0">
                <a:schemeClr val="bg1">
                  <a:alpha val="0"/>
                </a:schemeClr>
              </a:gs>
              <a:gs pos="50000">
                <a:srgbClr val="FFFFFF"/>
              </a:gs>
              <a:gs pos="32000">
                <a:schemeClr val="bg1"/>
              </a:gs>
            </a:gsLst>
            <a:lin ang="12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3FA356E2-D51A-AA3E-0E01-9FF9F7031765}"/>
              </a:ext>
            </a:extLst>
          </p:cNvPr>
          <p:cNvPicPr>
            <a:picLocks noChangeAspect="1"/>
          </p:cNvPicPr>
          <p:nvPr userDrawn="1"/>
        </p:nvPicPr>
        <p:blipFill>
          <a:blip r:embed="rId3"/>
          <a:stretch>
            <a:fillRect/>
          </a:stretch>
        </p:blipFill>
        <p:spPr>
          <a:xfrm>
            <a:off x="5872520" y="2488094"/>
            <a:ext cx="2054087" cy="2054087"/>
          </a:xfrm>
          <a:prstGeom prst="rect">
            <a:avLst/>
          </a:prstGeom>
        </p:spPr>
      </p:pic>
      <p:pic>
        <p:nvPicPr>
          <p:cNvPr id="25" name="Picture 24">
            <a:extLst>
              <a:ext uri="{FF2B5EF4-FFF2-40B4-BE49-F238E27FC236}">
                <a16:creationId xmlns:a16="http://schemas.microsoft.com/office/drawing/2014/main" id="{D5832019-6B98-39C8-E6BD-E8044B91D004}"/>
              </a:ext>
            </a:extLst>
          </p:cNvPr>
          <p:cNvPicPr>
            <a:picLocks noChangeAspect="1"/>
          </p:cNvPicPr>
          <p:nvPr userDrawn="1"/>
        </p:nvPicPr>
        <p:blipFill>
          <a:blip r:embed="rId4"/>
          <a:srcRect/>
          <a:stretch/>
        </p:blipFill>
        <p:spPr>
          <a:xfrm>
            <a:off x="8018399" y="2583994"/>
            <a:ext cx="3598215" cy="1809102"/>
          </a:xfrm>
          <a:prstGeom prst="rect">
            <a:avLst/>
          </a:prstGeom>
        </p:spPr>
      </p:pic>
      <p:pic>
        <p:nvPicPr>
          <p:cNvPr id="10" name="Picture 9" descr="A planet earth with blue and purple colors&#10;&#10;Description automatically generated with medium confidence">
            <a:extLst>
              <a:ext uri="{FF2B5EF4-FFF2-40B4-BE49-F238E27FC236}">
                <a16:creationId xmlns:a16="http://schemas.microsoft.com/office/drawing/2014/main" id="{49E89478-38DB-4102-66E0-D933ED692388}"/>
              </a:ext>
            </a:extLst>
          </p:cNvPr>
          <p:cNvPicPr>
            <a:picLocks/>
          </p:cNvPicPr>
          <p:nvPr userDrawn="1"/>
        </p:nvPicPr>
        <p:blipFill rotWithShape="1">
          <a:blip r:embed="rId5"/>
          <a:srcRect l="50205" t="4749" b="39155"/>
          <a:stretch/>
        </p:blipFill>
        <p:spPr>
          <a:xfrm>
            <a:off x="0" y="0"/>
            <a:ext cx="6087680" cy="6858000"/>
          </a:xfrm>
          <a:prstGeom prst="rect">
            <a:avLst/>
          </a:prstGeom>
        </p:spPr>
      </p:pic>
      <p:sp>
        <p:nvSpPr>
          <p:cNvPr id="3" name="TextBox 2">
            <a:extLst>
              <a:ext uri="{FF2B5EF4-FFF2-40B4-BE49-F238E27FC236}">
                <a16:creationId xmlns:a16="http://schemas.microsoft.com/office/drawing/2014/main" id="{01C3A5E1-5381-1246-0004-B2FAAC40F010}"/>
              </a:ext>
            </a:extLst>
          </p:cNvPr>
          <p:cNvSpPr txBox="1"/>
          <p:nvPr userDrawn="1"/>
        </p:nvSpPr>
        <p:spPr>
          <a:xfrm>
            <a:off x="6104322" y="5568393"/>
            <a:ext cx="4497321" cy="461665"/>
          </a:xfrm>
          <a:prstGeom prst="rect">
            <a:avLst/>
          </a:prstGeom>
          <a:noFill/>
        </p:spPr>
        <p:txBody>
          <a:bodyPr wrap="square" rtlCol="0">
            <a:spAutoFit/>
          </a:bodyPr>
          <a:lstStyle/>
          <a:p>
            <a:r>
              <a:rPr lang="en-US" sz="2400" b="0" i="0" spc="300">
                <a:solidFill>
                  <a:schemeClr val="tx1"/>
                </a:solidFill>
                <a:latin typeface="Helvetica Light" panose="020B0403020202020204" pitchFamily="34" charset="0"/>
              </a:rPr>
              <a:t>Your Home. Our Mission. </a:t>
            </a:r>
          </a:p>
        </p:txBody>
      </p:sp>
      <p:sp>
        <p:nvSpPr>
          <p:cNvPr id="5" name="TextBox 4">
            <a:extLst>
              <a:ext uri="{FF2B5EF4-FFF2-40B4-BE49-F238E27FC236}">
                <a16:creationId xmlns:a16="http://schemas.microsoft.com/office/drawing/2014/main" id="{2D1F7A4A-173C-8730-D94A-BD8EB1247E75}"/>
              </a:ext>
            </a:extLst>
          </p:cNvPr>
          <p:cNvSpPr txBox="1"/>
          <p:nvPr userDrawn="1"/>
        </p:nvSpPr>
        <p:spPr>
          <a:xfrm>
            <a:off x="8167314" y="4341816"/>
            <a:ext cx="2557110" cy="369332"/>
          </a:xfrm>
          <a:prstGeom prst="rect">
            <a:avLst/>
          </a:prstGeom>
          <a:noFill/>
        </p:spPr>
        <p:txBody>
          <a:bodyPr wrap="none" rtlCol="0">
            <a:spAutoFit/>
          </a:bodyPr>
          <a:lstStyle/>
          <a:p>
            <a:r>
              <a:rPr lang="en-US" b="0" i="0" err="1">
                <a:solidFill>
                  <a:schemeClr val="tx1"/>
                </a:solidFill>
                <a:latin typeface="Helvetica" pitchFamily="2" charset="0"/>
              </a:rPr>
              <a:t>science.nasa.gov</a:t>
            </a:r>
            <a:r>
              <a:rPr lang="en-US" b="0" i="0">
                <a:solidFill>
                  <a:schemeClr val="tx1"/>
                </a:solidFill>
                <a:latin typeface="Helvetica" pitchFamily="2" charset="0"/>
              </a:rPr>
              <a:t>/earth</a:t>
            </a:r>
          </a:p>
        </p:txBody>
      </p:sp>
    </p:spTree>
    <p:extLst>
      <p:ext uri="{BB962C8B-B14F-4D97-AF65-F5344CB8AC3E}">
        <p14:creationId xmlns:p14="http://schemas.microsoft.com/office/powerpoint/2010/main" val="354424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7973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8/20/2025</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
        <p:nvSpPr>
          <p:cNvPr id="2" name="Rectangle 1">
            <a:extLst>
              <a:ext uri="{FF2B5EF4-FFF2-40B4-BE49-F238E27FC236}">
                <a16:creationId xmlns:a16="http://schemas.microsoft.com/office/drawing/2014/main" id="{50AA4849-614F-AAD9-6834-D50D3254C359}"/>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alaxy in space&#10;&#10;Description automatically generated with low confidence">
            <a:extLst>
              <a:ext uri="{FF2B5EF4-FFF2-40B4-BE49-F238E27FC236}">
                <a16:creationId xmlns:a16="http://schemas.microsoft.com/office/drawing/2014/main" id="{388385F0-44C8-8DDE-2F85-534FC273CDF2}"/>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0" y="0"/>
            <a:ext cx="8729565" cy="6858000"/>
          </a:xfrm>
          <a:prstGeom prst="rect">
            <a:avLst/>
          </a:prstGeom>
        </p:spPr>
      </p:pic>
      <p:sp>
        <p:nvSpPr>
          <p:cNvPr id="7" name="Rectangle 6">
            <a:extLst>
              <a:ext uri="{FF2B5EF4-FFF2-40B4-BE49-F238E27FC236}">
                <a16:creationId xmlns:a16="http://schemas.microsoft.com/office/drawing/2014/main" id="{9034A7CC-A84E-6173-87CB-DAD972885790}"/>
              </a:ext>
            </a:extLst>
          </p:cNvPr>
          <p:cNvSpPr/>
          <p:nvPr userDrawn="1"/>
        </p:nvSpPr>
        <p:spPr>
          <a:xfrm>
            <a:off x="0" y="0"/>
            <a:ext cx="12192000" cy="6858000"/>
          </a:xfrm>
          <a:prstGeom prst="rect">
            <a:avLst/>
          </a:prstGeom>
          <a:gradFill flip="none" rotWithShape="1">
            <a:gsLst>
              <a:gs pos="76000">
                <a:srgbClr val="133B70">
                  <a:alpha val="77969"/>
                </a:srgbClr>
              </a:gs>
              <a:gs pos="17000">
                <a:srgbClr val="010F23">
                  <a:lumMod val="88000"/>
                  <a:lumOff val="12000"/>
                </a:srgbClr>
              </a:gs>
              <a:gs pos="50000">
                <a:srgbClr val="010F23">
                  <a:lumMod val="86841"/>
                  <a:lumOff val="13159"/>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A16866-225F-6335-C9E1-5A3901281276}"/>
              </a:ext>
            </a:extLst>
          </p:cNvPr>
          <p:cNvSpPr/>
          <p:nvPr userDrawn="1"/>
        </p:nvSpPr>
        <p:spPr>
          <a:xfrm>
            <a:off x="0" y="0"/>
            <a:ext cx="12192000" cy="6858000"/>
          </a:xfrm>
          <a:prstGeom prst="rect">
            <a:avLst/>
          </a:prstGeom>
          <a:gradFill>
            <a:gsLst>
              <a:gs pos="0">
                <a:srgbClr val="633564">
                  <a:alpha val="0"/>
                  <a:lumMod val="0"/>
                </a:srgbClr>
              </a:gs>
              <a:gs pos="99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196949"/>
      </p:ext>
    </p:extLst>
  </p:cSld>
  <p:clrMapOvr>
    <a:masterClrMapping/>
  </p:clrMapOvr>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and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6E0496-166A-A840-A52D-EADC6C0B6BEB}"/>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cap="all"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0862A5-B9BF-49AD-B48A-0A94CACC0B01}"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53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202"/>
          <p:cNvSpPr>
            <a:spLocks noGrp="1" noChangeArrowheads="1"/>
          </p:cNvSpPr>
          <p:nvPr>
            <p:ph type="sldNum" sz="quarter" idx="10"/>
          </p:nvPr>
        </p:nvSpPr>
        <p:spPr/>
        <p:txBody>
          <a:bodyPr/>
          <a:lstStyle>
            <a:lvl1pPr eaLnBrk="0" hangingPunct="0">
              <a:defRPr/>
            </a:lvl1pPr>
          </a:lstStyle>
          <a:p>
            <a:pPr>
              <a:defRPr/>
            </a:pPr>
            <a:fld id="{2F65E52A-A651-4D66-835F-2592319C5294}" type="slidenum">
              <a:rPr lang="en-US" altLang="en-US"/>
              <a:pPr>
                <a:defRPr/>
              </a:pPr>
              <a:t>‹#›</a:t>
            </a:fld>
            <a:endParaRPr lang="en-US" altLang="en-US"/>
          </a:p>
        </p:txBody>
      </p:sp>
    </p:spTree>
    <p:extLst>
      <p:ext uri="{BB962C8B-B14F-4D97-AF65-F5344CB8AC3E}">
        <p14:creationId xmlns:p14="http://schemas.microsoft.com/office/powerpoint/2010/main" val="55295579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theme" Target="../theme/theme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9.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2"/>
            <a:ext cx="2743200" cy="365125"/>
          </a:xfrm>
          <a:prstGeom prst="rect">
            <a:avLst/>
          </a:prstGeom>
        </p:spPr>
        <p:txBody>
          <a:bodyPr/>
          <a:lstStyle>
            <a:lvl1pPr algn="r">
              <a:defRPr sz="900">
                <a:solidFill>
                  <a:srgbClr val="39699C"/>
                </a:solidFill>
              </a:defRPr>
            </a:lvl1pPr>
          </a:lstStyle>
          <a:p>
            <a:pPr fontAlgn="auto">
              <a:spcBef>
                <a:spcPts val="0"/>
              </a:spcBef>
              <a:spcAft>
                <a:spcPts val="0"/>
              </a:spcAft>
            </a:pPr>
            <a:fld id="{170862A5-B9BF-49AD-B48A-0A94CACC0B01}" type="slidenum">
              <a:rPr lang="en-US" smtClean="0">
                <a:latin typeface="Calibri"/>
                <a:ea typeface="+mn-ea"/>
              </a:rPr>
              <a:pPr fontAlgn="auto">
                <a:spcBef>
                  <a:spcPts val="0"/>
                </a:spcBef>
                <a:spcAft>
                  <a:spcPts val="0"/>
                </a:spcAft>
              </a:pPr>
              <a:t>‹#›</a:t>
            </a:fld>
            <a:endParaRPr lang="en-US">
              <a:latin typeface="Calibri"/>
              <a:ea typeface="+mn-ea"/>
            </a:endParaRPr>
          </a:p>
        </p:txBody>
      </p:sp>
    </p:spTree>
    <p:extLst>
      <p:ext uri="{BB962C8B-B14F-4D97-AF65-F5344CB8AC3E}">
        <p14:creationId xmlns:p14="http://schemas.microsoft.com/office/powerpoint/2010/main" val="3602610778"/>
      </p:ext>
    </p:extLst>
  </p:cSld>
  <p:clrMap bg1="lt1" tx1="dk1" bg2="lt2" tx2="dk2" accent1="accent1" accent2="accent2" accent3="accent3" accent4="accent4" accent5="accent5" accent6="accent6" hlink="hlink" folHlink="folHlink"/>
  <p:sldLayoutIdLst>
    <p:sldLayoutId id="214748403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b="1" i="0" kern="1200">
          <a:solidFill>
            <a:schemeClr val="accent1">
              <a:lumMod val="50000"/>
            </a:schemeClr>
          </a:solidFill>
          <a:latin typeface="Arial Narrow" charset="0"/>
          <a:ea typeface="Arial Narrow" charset="0"/>
          <a:cs typeface="Arial Narrow"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accent1">
              <a:lumMod val="50000"/>
            </a:schemeClr>
          </a:solidFill>
          <a:latin typeface="Arial Narrow" charset="0"/>
          <a:ea typeface="Arial Narrow" charset="0"/>
          <a:cs typeface="Arial Narrow" charset="0"/>
        </a:defRPr>
      </a:lvl1pPr>
      <a:lvl2pPr marL="514350" indent="-171450" algn="l" defTabSz="685800" rtl="0" eaLnBrk="1" latinLnBrk="0" hangingPunct="1">
        <a:lnSpc>
          <a:spcPct val="90000"/>
        </a:lnSpc>
        <a:spcBef>
          <a:spcPts val="375"/>
        </a:spcBef>
        <a:buFont typeface="Arial"/>
        <a:buChar char="•"/>
        <a:defRPr sz="1800" kern="1200">
          <a:solidFill>
            <a:schemeClr val="accent1">
              <a:lumMod val="50000"/>
            </a:schemeClr>
          </a:solidFill>
          <a:latin typeface="Arial Narrow" charset="0"/>
          <a:ea typeface="Arial Narrow" charset="0"/>
          <a:cs typeface="Arial Narrow" charset="0"/>
        </a:defRPr>
      </a:lvl2pPr>
      <a:lvl3pPr marL="857250" indent="-171450" algn="l" defTabSz="685800" rtl="0" eaLnBrk="1" latinLnBrk="0" hangingPunct="1">
        <a:lnSpc>
          <a:spcPct val="90000"/>
        </a:lnSpc>
        <a:spcBef>
          <a:spcPts val="375"/>
        </a:spcBef>
        <a:buFont typeface="Arial"/>
        <a:buChar char="•"/>
        <a:defRPr sz="1500" kern="1200">
          <a:solidFill>
            <a:schemeClr val="accent1">
              <a:lumMod val="50000"/>
            </a:schemeClr>
          </a:solidFill>
          <a:latin typeface="Arial Narrow" charset="0"/>
          <a:ea typeface="Arial Narrow" charset="0"/>
          <a:cs typeface="Arial Narrow" charset="0"/>
        </a:defRPr>
      </a:lvl3pPr>
      <a:lvl4pPr marL="12001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4pPr>
      <a:lvl5pPr marL="15430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t="11644" r="12241" b="14793"/>
          <a:stretch>
            <a:fillRect/>
          </a:stretch>
        </p:blipFill>
        <p:spPr bwMode="auto">
          <a:xfrm>
            <a:off x="0" y="846138"/>
            <a:ext cx="12192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8"/>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altLang="en-US" sz="1000">
              <a:solidFill>
                <a:srgbClr val="000000"/>
              </a:solidFill>
              <a:latin typeface="Arial" charset="0"/>
              <a:ea typeface="MS PGothic" pitchFamily="34" charset="-128"/>
            </a:endParaRPr>
          </a:p>
        </p:txBody>
      </p:sp>
      <p:sp>
        <p:nvSpPr>
          <p:cNvPr id="13514" name="Rectangle 202"/>
          <p:cNvSpPr>
            <a:spLocks noGrp="1" noChangeArrowheads="1"/>
          </p:cNvSpPr>
          <p:nvPr>
            <p:ph type="sldNum" sz="quarter" idx="4"/>
          </p:nvPr>
        </p:nvSpPr>
        <p:spPr bwMode="auto">
          <a:xfrm>
            <a:off x="9012767" y="614997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a:solidFill>
                  <a:srgbClr val="000000"/>
                </a:solidFill>
                <a:latin typeface="Arial" panose="020B0604020202020204" pitchFamily="34" charset="0"/>
                <a:ea typeface="MS PGothic" panose="020B0600070205080204" pitchFamily="34" charset="-128"/>
              </a:defRPr>
            </a:lvl1pPr>
          </a:lstStyle>
          <a:p>
            <a:pPr>
              <a:defRPr/>
            </a:pPr>
            <a:fld id="{2D92B28E-8F30-45FF-A5B5-398B093ADD27}" type="slidenum">
              <a:rPr lang="en-US" altLang="en-US"/>
              <a:pPr>
                <a:defRPr/>
              </a:pPr>
              <a:t>‹#›</a:t>
            </a:fld>
            <a:endParaRPr lang="en-US" altLang="en-US"/>
          </a:p>
        </p:txBody>
      </p:sp>
      <p:sp>
        <p:nvSpPr>
          <p:cNvPr id="8" name="Rectangle 7"/>
          <p:cNvSpPr/>
          <p:nvPr/>
        </p:nvSpPr>
        <p:spPr>
          <a:xfrm>
            <a:off x="0" y="7939"/>
            <a:ext cx="12192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solidFill>
                <a:srgbClr val="FFFFFF"/>
              </a:solidFill>
            </a:endParaRPr>
          </a:p>
        </p:txBody>
      </p:sp>
      <p:pic>
        <p:nvPicPr>
          <p:cNvPr id="12294"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234" y="98426"/>
            <a:ext cx="103293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75029"/>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anose="02020603050405020304"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8">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8/20/2025</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2283919161"/>
      </p:ext>
    </p:extLst>
  </p:cSld>
  <p:clrMap bg1="lt1" tx1="dk1" bg2="lt2" tx2="dk2" accent1="accent1" accent2="accent2" accent3="accent3" accent4="accent4" accent5="accent5" accent6="accent6" hlink="hlink" folHlink="folHlink"/>
  <p:sldLayoutIdLst>
    <p:sldLayoutId id="2147484031" r:id="rId1"/>
    <p:sldLayoutId id="2147484044" r:id="rId2"/>
    <p:sldLayoutId id="2147484057" r:id="rId3"/>
    <p:sldLayoutId id="2147484059" r:id="rId4"/>
    <p:sldLayoutId id="2147484061" r:id="rId5"/>
    <p:sldLayoutId id="214748406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2">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8/20/2025</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215218164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2">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8/20/2025</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395245847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2">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8/20/2025</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1668430217"/>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81190186"/>
      </p:ext>
    </p:extLst>
  </p:cSld>
  <p:clrMap bg1="lt1" tx1="dk1" bg2="lt2" tx2="dk2" accent1="accent1" accent2="accent2" accent3="accent3" accent4="accent4" accent5="accent5" accent6="accent6" hlink="hlink" folHlink="folHlink"/>
  <p:sldLayoutIdLst>
    <p:sldLayoutId id="214748399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2">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charset="-128"/>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charset="-128"/>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solidFill>
                  <a:srgbClr val="E7E6E6"/>
                </a:solidFill>
                <a:ea typeface="ＭＳ Ｐゴシック" charset="-128"/>
              </a:rPr>
              <a:pPr/>
              <a:t>8/20/2025</a:t>
            </a:fld>
            <a:endParaRPr lang="en-US" dirty="0">
              <a:solidFill>
                <a:srgbClr val="E7E6E6"/>
              </a:solidFill>
              <a:ea typeface="ＭＳ Ｐゴシック" charset="-128"/>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ea typeface="ＭＳ Ｐゴシック" charset="-128"/>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ea typeface="ＭＳ Ｐゴシック" charset="-128"/>
              </a:rPr>
              <a:pPr/>
              <a:t>‹#›</a:t>
            </a:fld>
            <a:endParaRPr lang="en-US" dirty="0">
              <a:ea typeface="ＭＳ Ｐゴシック" charset="-128"/>
            </a:endParaRPr>
          </a:p>
        </p:txBody>
      </p:sp>
    </p:spTree>
    <p:extLst>
      <p:ext uri="{BB962C8B-B14F-4D97-AF65-F5344CB8AC3E}">
        <p14:creationId xmlns:p14="http://schemas.microsoft.com/office/powerpoint/2010/main" val="312653107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2"/>
            <a:ext cx="2743200" cy="365125"/>
          </a:xfrm>
          <a:prstGeom prst="rect">
            <a:avLst/>
          </a:prstGeom>
        </p:spPr>
        <p:txBody>
          <a:bodyPr/>
          <a:lstStyle>
            <a:lvl1pPr algn="r">
              <a:defRPr sz="900">
                <a:solidFill>
                  <a:srgbClr val="39699C"/>
                </a:solidFill>
              </a:defRPr>
            </a:lvl1pPr>
          </a:lstStyle>
          <a:p>
            <a:pPr fontAlgn="auto">
              <a:spcBef>
                <a:spcPts val="0"/>
              </a:spcBef>
              <a:spcAft>
                <a:spcPts val="0"/>
              </a:spcAft>
            </a:pPr>
            <a:fld id="{170862A5-B9BF-49AD-B48A-0A94CACC0B01}" type="slidenum">
              <a:rPr lang="en-US" smtClean="0">
                <a:latin typeface="Calibri"/>
                <a:ea typeface="+mn-ea"/>
              </a:rPr>
              <a:pPr fontAlgn="auto">
                <a:spcBef>
                  <a:spcPts val="0"/>
                </a:spcBef>
                <a:spcAft>
                  <a:spcPts val="0"/>
                </a:spcAft>
              </a:pPr>
              <a:t>‹#›</a:t>
            </a:fld>
            <a:endParaRPr lang="en-US">
              <a:latin typeface="Calibri"/>
              <a:ea typeface="+mn-ea"/>
            </a:endParaRPr>
          </a:p>
        </p:txBody>
      </p:sp>
    </p:spTree>
    <p:extLst>
      <p:ext uri="{BB962C8B-B14F-4D97-AF65-F5344CB8AC3E}">
        <p14:creationId xmlns:p14="http://schemas.microsoft.com/office/powerpoint/2010/main" val="1048448191"/>
      </p:ext>
    </p:extLst>
  </p:cSld>
  <p:clrMap bg1="lt1" tx1="dk1" bg2="lt2" tx2="dk2" accent1="accent1" accent2="accent2" accent3="accent3" accent4="accent4" accent5="accent5" accent6="accent6" hlink="hlink" folHlink="folHlink"/>
  <p:sldLayoutIdLst>
    <p:sldLayoutId id="2147484023" r:id="rId1"/>
    <p:sldLayoutId id="2147484039" r:id="rId2"/>
    <p:sldLayoutId id="2147484049" r:id="rId3"/>
    <p:sldLayoutId id="2147484060" r:id="rId4"/>
    <p:sldLayoutId id="214748406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b="1" i="0" kern="1200">
          <a:solidFill>
            <a:schemeClr val="accent1">
              <a:lumMod val="50000"/>
            </a:schemeClr>
          </a:solidFill>
          <a:latin typeface="Arial Narrow" charset="0"/>
          <a:ea typeface="Arial Narrow" charset="0"/>
          <a:cs typeface="Arial Narrow"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accent1">
              <a:lumMod val="50000"/>
            </a:schemeClr>
          </a:solidFill>
          <a:latin typeface="Arial Narrow" charset="0"/>
          <a:ea typeface="Arial Narrow" charset="0"/>
          <a:cs typeface="Arial Narrow" charset="0"/>
        </a:defRPr>
      </a:lvl1pPr>
      <a:lvl2pPr marL="514350" indent="-171450" algn="l" defTabSz="685800" rtl="0" eaLnBrk="1" latinLnBrk="0" hangingPunct="1">
        <a:lnSpc>
          <a:spcPct val="90000"/>
        </a:lnSpc>
        <a:spcBef>
          <a:spcPts val="375"/>
        </a:spcBef>
        <a:buFont typeface="Arial"/>
        <a:buChar char="•"/>
        <a:defRPr sz="1800" kern="1200">
          <a:solidFill>
            <a:schemeClr val="accent1">
              <a:lumMod val="50000"/>
            </a:schemeClr>
          </a:solidFill>
          <a:latin typeface="Arial Narrow" charset="0"/>
          <a:ea typeface="Arial Narrow" charset="0"/>
          <a:cs typeface="Arial Narrow" charset="0"/>
        </a:defRPr>
      </a:lvl2pPr>
      <a:lvl3pPr marL="857250" indent="-171450" algn="l" defTabSz="685800" rtl="0" eaLnBrk="1" latinLnBrk="0" hangingPunct="1">
        <a:lnSpc>
          <a:spcPct val="90000"/>
        </a:lnSpc>
        <a:spcBef>
          <a:spcPts val="375"/>
        </a:spcBef>
        <a:buFont typeface="Arial"/>
        <a:buChar char="•"/>
        <a:defRPr sz="1500" kern="1200">
          <a:solidFill>
            <a:schemeClr val="accent1">
              <a:lumMod val="50000"/>
            </a:schemeClr>
          </a:solidFill>
          <a:latin typeface="Arial Narrow" charset="0"/>
          <a:ea typeface="Arial Narrow" charset="0"/>
          <a:cs typeface="Arial Narrow" charset="0"/>
        </a:defRPr>
      </a:lvl3pPr>
      <a:lvl4pPr marL="12001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4pPr>
      <a:lvl5pPr marL="15430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hyperlink" Target="https://www.geohealthcop.org/"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jpeg"/><Relationship Id="rId18" Type="http://schemas.openxmlformats.org/officeDocument/2006/relationships/hyperlink" Target="https://appliedsciences.nasa.gov/" TargetMode="Externa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hyperlink" Target="https://haqast.org/" TargetMode="External"/><Relationship Id="rId4" Type="http://schemas.openxmlformats.org/officeDocument/2006/relationships/hyperlink" Target="https://haqast.org/tiger-tea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539999" y="4952093"/>
            <a:ext cx="4955732" cy="2021066"/>
          </a:xfrm>
        </p:spPr>
        <p:txBody>
          <a:bodyPr vert="horz" wrap="square" lIns="91440" tIns="45720" rIns="91440" bIns="45720" rtlCol="0" anchor="t">
            <a:spAutoFit/>
          </a:bodyPr>
          <a:lstStyle/>
          <a:p>
            <a:pPr>
              <a:spcBef>
                <a:spcPts val="400"/>
              </a:spcBef>
            </a:pPr>
            <a:r>
              <a:rPr lang="en-US" sz="2000" dirty="0">
                <a:solidFill>
                  <a:schemeClr val="tx1"/>
                </a:solidFill>
              </a:rPr>
              <a:t>John Haynes, MS</a:t>
            </a:r>
          </a:p>
          <a:p>
            <a:pPr>
              <a:spcBef>
                <a:spcPts val="400"/>
              </a:spcBef>
            </a:pPr>
            <a:r>
              <a:rPr lang="en-US" sz="1200" b="0" dirty="0">
                <a:solidFill>
                  <a:schemeClr val="tx1"/>
                </a:solidFill>
              </a:rPr>
              <a:t>jhaynes@nasa.gov</a:t>
            </a:r>
          </a:p>
          <a:p>
            <a:pPr>
              <a:spcBef>
                <a:spcPts val="600"/>
              </a:spcBef>
            </a:pPr>
            <a:r>
              <a:rPr lang="en-US" sz="1200" b="0" dirty="0">
                <a:solidFill>
                  <a:schemeClr val="tx1"/>
                </a:solidFill>
              </a:rPr>
              <a:t>Program Manager, Health and Air Quality</a:t>
            </a:r>
          </a:p>
          <a:p>
            <a:pPr>
              <a:spcBef>
                <a:spcPts val="600"/>
              </a:spcBef>
            </a:pPr>
            <a:r>
              <a:rPr lang="en-US" sz="1200" b="0" dirty="0">
                <a:solidFill>
                  <a:schemeClr val="tx1"/>
                </a:solidFill>
              </a:rPr>
              <a:t>Program Applications Lead, TEMPO</a:t>
            </a:r>
          </a:p>
          <a:p>
            <a:pPr>
              <a:spcBef>
                <a:spcPts val="600"/>
              </a:spcBef>
            </a:pPr>
            <a:r>
              <a:rPr lang="en-US" sz="1200" b="0" dirty="0">
                <a:solidFill>
                  <a:schemeClr val="tx1"/>
                </a:solidFill>
              </a:rPr>
              <a:t>Earth Action</a:t>
            </a:r>
          </a:p>
          <a:p>
            <a:pPr>
              <a:spcBef>
                <a:spcPts val="600"/>
              </a:spcBef>
            </a:pPr>
            <a:r>
              <a:rPr lang="en-US" sz="1200" b="0" dirty="0">
                <a:solidFill>
                  <a:schemeClr val="tx1"/>
                </a:solidFill>
              </a:rPr>
              <a:t>Earth Science Division</a:t>
            </a:r>
          </a:p>
          <a:p>
            <a:pPr>
              <a:spcBef>
                <a:spcPts val="600"/>
              </a:spcBef>
            </a:pPr>
            <a:r>
              <a:rPr lang="en-US" sz="1200" b="0" dirty="0">
                <a:solidFill>
                  <a:schemeClr val="tx1"/>
                </a:solidFill>
              </a:rPr>
              <a:t>NASA Science Mission Directorate</a:t>
            </a:r>
          </a:p>
        </p:txBody>
      </p:sp>
      <p:pic>
        <p:nvPicPr>
          <p:cNvPr id="2" name="Picture 1">
            <a:extLst>
              <a:ext uri="{FF2B5EF4-FFF2-40B4-BE49-F238E27FC236}">
                <a16:creationId xmlns:a16="http://schemas.microsoft.com/office/drawing/2014/main" id="{C20AFA0E-817D-A995-9C98-8E37C11258EA}"/>
              </a:ext>
            </a:extLst>
          </p:cNvPr>
          <p:cNvPicPr>
            <a:picLocks noChangeAspect="1"/>
          </p:cNvPicPr>
          <p:nvPr/>
        </p:nvPicPr>
        <p:blipFill>
          <a:blip r:embed="rId3"/>
          <a:srcRect/>
          <a:stretch/>
        </p:blipFill>
        <p:spPr>
          <a:xfrm>
            <a:off x="449599" y="1787502"/>
            <a:ext cx="4251609" cy="2137614"/>
          </a:xfrm>
          <a:prstGeom prst="rect">
            <a:avLst/>
          </a:prstGeom>
        </p:spPr>
      </p:pic>
      <p:sp>
        <p:nvSpPr>
          <p:cNvPr id="3" name="TextBox 2">
            <a:extLst>
              <a:ext uri="{FF2B5EF4-FFF2-40B4-BE49-F238E27FC236}">
                <a16:creationId xmlns:a16="http://schemas.microsoft.com/office/drawing/2014/main" id="{BC4BE89A-D285-9844-2374-C765372006D3}"/>
              </a:ext>
            </a:extLst>
          </p:cNvPr>
          <p:cNvSpPr txBox="1"/>
          <p:nvPr/>
        </p:nvSpPr>
        <p:spPr>
          <a:xfrm>
            <a:off x="539999" y="3825012"/>
            <a:ext cx="5052279" cy="1015663"/>
          </a:xfrm>
          <a:prstGeom prst="rect">
            <a:avLst/>
          </a:prstGeom>
          <a:noFill/>
        </p:spPr>
        <p:txBody>
          <a:bodyPr wrap="square" rtlCol="0">
            <a:spAutoFit/>
          </a:bodyPr>
          <a:lstStyle/>
          <a:p>
            <a:r>
              <a:rPr lang="en-US" sz="1600" b="1" dirty="0">
                <a:solidFill>
                  <a:srgbClr val="000000"/>
                </a:solidFill>
                <a:ea typeface="Calibri" panose="020F0502020204030204" pitchFamily="34" charset="0"/>
                <a:cs typeface="Arial" panose="020B0604020202020204" pitchFamily="34" charset="0"/>
              </a:rPr>
              <a:t>TEMPO/</a:t>
            </a:r>
            <a:r>
              <a:rPr lang="en-US" sz="1600" b="1" dirty="0" err="1">
                <a:solidFill>
                  <a:srgbClr val="000000"/>
                </a:solidFill>
                <a:ea typeface="Calibri" panose="020F0502020204030204" pitchFamily="34" charset="0"/>
                <a:cs typeface="Arial" panose="020B0604020202020204" pitchFamily="34" charset="0"/>
              </a:rPr>
              <a:t>GeoXO</a:t>
            </a:r>
            <a:r>
              <a:rPr lang="en-US" sz="1600" b="1" dirty="0">
                <a:solidFill>
                  <a:srgbClr val="000000"/>
                </a:solidFill>
                <a:ea typeface="Calibri" panose="020F0502020204030204" pitchFamily="34" charset="0"/>
                <a:cs typeface="Arial" panose="020B0604020202020204" pitchFamily="34" charset="0"/>
              </a:rPr>
              <a:t> ACX Joint Science Team Meeting</a:t>
            </a:r>
          </a:p>
          <a:p>
            <a:endParaRPr lang="en-US" sz="1600" b="1" dirty="0">
              <a:solidFill>
                <a:srgbClr val="000000"/>
              </a:solidFill>
              <a:ea typeface="Calibri" panose="020F0502020204030204" pitchFamily="34" charset="0"/>
              <a:cs typeface="Arial" panose="020B0604020202020204" pitchFamily="34" charset="0"/>
            </a:endParaRPr>
          </a:p>
          <a:p>
            <a:r>
              <a:rPr lang="en-US" sz="1400" b="1" dirty="0">
                <a:cs typeface="Arial" panose="020B0604020202020204" pitchFamily="34" charset="0"/>
              </a:rPr>
              <a:t>Applications of TEMPO Data in the NASA HAQ Program</a:t>
            </a:r>
          </a:p>
          <a:p>
            <a:r>
              <a:rPr lang="en-US" sz="1400" dirty="0"/>
              <a:t>August 21, 2025</a:t>
            </a:r>
          </a:p>
        </p:txBody>
      </p:sp>
    </p:spTree>
    <p:extLst>
      <p:ext uri="{BB962C8B-B14F-4D97-AF65-F5344CB8AC3E}">
        <p14:creationId xmlns:p14="http://schemas.microsoft.com/office/powerpoint/2010/main" val="212245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330200" y="2022040"/>
            <a:ext cx="11531600" cy="426270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rgbClr val="000000"/>
                </a:solidFill>
                <a:ea typeface="Source Sans Pro"/>
                <a:cs typeface="Arial" panose="020B0604020202020204" pitchFamily="34" charset="0"/>
                <a:sym typeface="Source Sans Pro"/>
              </a:rPr>
              <a:t>A </a:t>
            </a:r>
            <a:r>
              <a:rPr lang="en-US" sz="2400" b="1" i="0" u="none" strike="noStrike" cap="none" dirty="0">
                <a:solidFill>
                  <a:schemeClr val="dk1"/>
                </a:solidFill>
                <a:ea typeface="Source Sans Pro"/>
                <a:cs typeface="Arial" panose="020B0604020202020204" pitchFamily="34" charset="0"/>
                <a:sym typeface="Source Sans Pro"/>
              </a:rPr>
              <a:t>multi-agency effort to support air quality information data management and services by advancing the value, completeness, transparency, and accessibility of air quality information needed for decision-making at the local, state, and regional scale.</a:t>
            </a:r>
            <a:endParaRPr dirty="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ea typeface="Source Sans Pro"/>
                <a:cs typeface="Arial" panose="020B0604020202020204" pitchFamily="34" charset="0"/>
                <a:sym typeface="Source Sans Pro"/>
              </a:rPr>
              <a:t>What is it? </a:t>
            </a:r>
            <a:r>
              <a:rPr lang="en-US" sz="2400" b="0" i="0" u="none" strike="noStrike" cap="none" dirty="0">
                <a:solidFill>
                  <a:schemeClr val="dk1"/>
                </a:solidFill>
                <a:ea typeface="Source Sans Pro"/>
                <a:cs typeface="Arial" panose="020B0604020202020204" pitchFamily="34" charset="0"/>
                <a:sym typeface="Source Sans Pro"/>
              </a:rPr>
              <a:t>An online portal with datasets and services integrated at </a:t>
            </a:r>
            <a:r>
              <a:rPr lang="en-US" sz="2400" b="1" i="0" u="none" strike="noStrike" cap="none" dirty="0">
                <a:solidFill>
                  <a:schemeClr val="dk1"/>
                </a:solidFill>
                <a:ea typeface="Source Sans Pro"/>
                <a:cs typeface="Arial" panose="020B0604020202020204" pitchFamily="34" charset="0"/>
                <a:sym typeface="Source Sans Pro"/>
              </a:rPr>
              <a:t>earth.gov </a:t>
            </a:r>
            <a:r>
              <a:rPr lang="en-US" sz="2400" b="0" i="0" u="none" strike="noStrike" cap="none" dirty="0">
                <a:solidFill>
                  <a:schemeClr val="dk1"/>
                </a:solidFill>
                <a:ea typeface="Source Sans Pro"/>
                <a:cs typeface="Arial" panose="020B0604020202020204" pitchFamily="34" charset="0"/>
                <a:sym typeface="Source Sans Pro"/>
              </a:rPr>
              <a:t>to increase efficiency </a:t>
            </a:r>
            <a:r>
              <a:rPr lang="en-US" sz="2400" dirty="0">
                <a:solidFill>
                  <a:schemeClr val="dk1"/>
                </a:solidFill>
                <a:ea typeface="Source Sans Pro"/>
                <a:cs typeface="Arial" panose="020B0604020202020204" pitchFamily="34" charset="0"/>
                <a:sym typeface="Source Sans Pro"/>
              </a:rPr>
              <a:t>of</a:t>
            </a:r>
            <a:r>
              <a:rPr lang="en-US" sz="2400" b="0" i="0" u="none" strike="noStrike" cap="none" dirty="0">
                <a:solidFill>
                  <a:schemeClr val="dk1"/>
                </a:solidFill>
                <a:ea typeface="Source Sans Pro"/>
                <a:cs typeface="Arial" panose="020B0604020202020204" pitchFamily="34" charset="0"/>
                <a:sym typeface="Source Sans Pro"/>
              </a:rPr>
              <a:t> the most critical information for air quality decision makers.</a:t>
            </a:r>
            <a:endParaRPr dirty="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ea typeface="Source Sans Pro"/>
                <a:cs typeface="Arial" panose="020B0604020202020204" pitchFamily="34" charset="0"/>
                <a:sym typeface="Source Sans Pro"/>
              </a:rPr>
              <a:t>Stakeholders</a:t>
            </a:r>
            <a:r>
              <a:rPr lang="en-US" sz="2400" b="0" i="0" u="none" strike="noStrike" cap="none" dirty="0">
                <a:solidFill>
                  <a:schemeClr val="dk1"/>
                </a:solidFill>
                <a:ea typeface="Source Sans Pro"/>
                <a:cs typeface="Arial" panose="020B0604020202020204" pitchFamily="34" charset="0"/>
                <a:sym typeface="Source Sans Pro"/>
              </a:rPr>
              <a:t>: Local, State, and Regional Air Quality Managers</a:t>
            </a:r>
            <a:endParaRPr sz="2400" b="1" i="0" u="none" strike="noStrike" cap="none" dirty="0">
              <a:solidFill>
                <a:srgbClr val="000000"/>
              </a:solidFill>
              <a:ea typeface="Source Sans Pro"/>
              <a:cs typeface="Arial" panose="020B0604020202020204" pitchFamily="34" charset="0"/>
              <a:sym typeface="Source Sans Pro"/>
            </a:endParaRPr>
          </a:p>
          <a:p>
            <a:pPr marL="228600" marR="0" lvl="0" indent="-228600" algn="l" rtl="0">
              <a:lnSpc>
                <a:spcPct val="90000"/>
              </a:lnSpc>
              <a:spcBef>
                <a:spcPts val="1000"/>
              </a:spcBef>
              <a:spcAft>
                <a:spcPts val="0"/>
              </a:spcAft>
              <a:buClr>
                <a:srgbClr val="000000"/>
              </a:buClr>
              <a:buSzPts val="2400"/>
              <a:buFont typeface="Arial"/>
              <a:buChar char="•"/>
            </a:pPr>
            <a:r>
              <a:rPr lang="en-US" sz="2400" b="1" i="0" u="none" strike="noStrike" cap="none" dirty="0">
                <a:solidFill>
                  <a:srgbClr val="000000"/>
                </a:solidFill>
                <a:ea typeface="Source Sans Pro"/>
                <a:cs typeface="Arial" panose="020B0604020202020204" pitchFamily="34" charset="0"/>
                <a:sym typeface="Source Sans Pro"/>
              </a:rPr>
              <a:t>Goal: </a:t>
            </a:r>
            <a:r>
              <a:rPr lang="en-US" sz="2400" b="0" i="0" u="none" strike="noStrike" cap="none" dirty="0">
                <a:solidFill>
                  <a:srgbClr val="000000"/>
                </a:solidFill>
                <a:ea typeface="Source Sans Pro"/>
                <a:cs typeface="Arial" panose="020B0604020202020204" pitchFamily="34" charset="0"/>
                <a:sym typeface="Source Sans Pro"/>
              </a:rPr>
              <a:t>P</a:t>
            </a:r>
            <a:r>
              <a:rPr lang="en-US" sz="2400" b="0" i="0" u="none" strike="noStrike" cap="none" dirty="0">
                <a:solidFill>
                  <a:schemeClr val="dk1"/>
                </a:solidFill>
                <a:ea typeface="Source Sans Pro"/>
                <a:cs typeface="Arial" panose="020B0604020202020204" pitchFamily="34" charset="0"/>
                <a:sym typeface="Source Sans Pro"/>
              </a:rPr>
              <a:t>rotect the nation’s health and economy, while also advancing US scientific and technological leadership.  </a:t>
            </a:r>
          </a:p>
          <a:p>
            <a:pPr marL="228600" marR="0" lvl="0" indent="-228600" algn="l" rtl="0">
              <a:lnSpc>
                <a:spcPct val="90000"/>
              </a:lnSpc>
              <a:spcBef>
                <a:spcPts val="1000"/>
              </a:spcBef>
              <a:spcAft>
                <a:spcPts val="0"/>
              </a:spcAft>
              <a:buClr>
                <a:srgbClr val="000000"/>
              </a:buClr>
              <a:buSzPts val="2400"/>
              <a:buFont typeface="Arial"/>
              <a:buChar char="•"/>
            </a:pPr>
            <a:r>
              <a:rPr lang="en-US" sz="2400" b="1" dirty="0">
                <a:solidFill>
                  <a:schemeClr val="dk1"/>
                </a:solidFill>
                <a:ea typeface="Source Sans Pro"/>
                <a:cs typeface="Arial" panose="020B0604020202020204" pitchFamily="34" charset="0"/>
                <a:sym typeface="Source Sans Pro"/>
              </a:rPr>
              <a:t>NASA Leads:  </a:t>
            </a:r>
            <a:r>
              <a:rPr lang="en-US" sz="2400" dirty="0">
                <a:solidFill>
                  <a:schemeClr val="dk1"/>
                </a:solidFill>
                <a:ea typeface="Source Sans Pro"/>
                <a:cs typeface="Arial" panose="020B0604020202020204" pitchFamily="34" charset="0"/>
                <a:sym typeface="Source Sans Pro"/>
              </a:rPr>
              <a:t>John Haynes* (HQ), Emma Knowland* (HQ), Laura Judd* (</a:t>
            </a:r>
            <a:r>
              <a:rPr lang="en-US" sz="2400" dirty="0" err="1">
                <a:solidFill>
                  <a:schemeClr val="dk1"/>
                </a:solidFill>
                <a:ea typeface="Source Sans Pro"/>
                <a:cs typeface="Arial" panose="020B0604020202020204" pitchFamily="34" charset="0"/>
                <a:sym typeface="Source Sans Pro"/>
              </a:rPr>
              <a:t>LaRC</a:t>
            </a:r>
            <a:r>
              <a:rPr lang="en-US" sz="2400" dirty="0">
                <a:solidFill>
                  <a:schemeClr val="dk1"/>
                </a:solidFill>
                <a:ea typeface="Source Sans Pro"/>
                <a:cs typeface="Arial" panose="020B0604020202020204" pitchFamily="34" charset="0"/>
                <a:sym typeface="Source Sans Pro"/>
              </a:rPr>
              <a:t>)</a:t>
            </a:r>
            <a:endParaRPr lang="en-US" sz="2400" b="0" i="0" u="none" strike="noStrike" cap="none" dirty="0">
              <a:solidFill>
                <a:schemeClr val="dk1"/>
              </a:solidFill>
              <a:ea typeface="Source Sans Pro"/>
              <a:cs typeface="Arial" panose="020B0604020202020204" pitchFamily="34" charset="0"/>
              <a:sym typeface="Source Sans Pro"/>
            </a:endParaRPr>
          </a:p>
          <a:p>
            <a:pPr marL="228600" marR="0" lvl="0" indent="-228600" algn="l" rtl="0">
              <a:lnSpc>
                <a:spcPct val="90000"/>
              </a:lnSpc>
              <a:spcBef>
                <a:spcPts val="1000"/>
              </a:spcBef>
              <a:spcAft>
                <a:spcPts val="0"/>
              </a:spcAft>
              <a:buClr>
                <a:srgbClr val="000000"/>
              </a:buClr>
              <a:buSzPts val="2400"/>
              <a:buFont typeface="Arial"/>
              <a:buChar char="•"/>
            </a:pPr>
            <a:r>
              <a:rPr lang="en-US" sz="2400" b="1" dirty="0">
                <a:solidFill>
                  <a:schemeClr val="dk1"/>
                </a:solidFill>
                <a:ea typeface="Source Sans Pro"/>
                <a:cs typeface="Arial" panose="020B0604020202020204" pitchFamily="34" charset="0"/>
                <a:sym typeface="Source Sans Pro"/>
              </a:rPr>
              <a:t>NASA Centers:  </a:t>
            </a:r>
            <a:r>
              <a:rPr lang="en-US" sz="2400" dirty="0">
                <a:solidFill>
                  <a:schemeClr val="dk1"/>
                </a:solidFill>
                <a:ea typeface="Source Sans Pro"/>
                <a:cs typeface="Arial" panose="020B0604020202020204" pitchFamily="34" charset="0"/>
                <a:sym typeface="Source Sans Pro"/>
              </a:rPr>
              <a:t>GSFC, MSFC, JPL</a:t>
            </a:r>
            <a:endParaRPr lang="en-US" sz="2400" b="0" i="0" u="none" strike="noStrike" cap="none" dirty="0">
              <a:solidFill>
                <a:schemeClr val="dk1"/>
              </a:solidFill>
              <a:ea typeface="Source Sans Pro"/>
              <a:cs typeface="Arial" panose="020B0604020202020204" pitchFamily="34" charset="0"/>
              <a:sym typeface="Source Sans Pro"/>
            </a:endParaRPr>
          </a:p>
          <a:p>
            <a:pPr marL="228600" marR="0" lvl="0" indent="-228600" algn="l" rtl="0">
              <a:lnSpc>
                <a:spcPct val="90000"/>
              </a:lnSpc>
              <a:spcBef>
                <a:spcPts val="1000"/>
              </a:spcBef>
              <a:spcAft>
                <a:spcPts val="0"/>
              </a:spcAft>
              <a:buClr>
                <a:srgbClr val="000000"/>
              </a:buClr>
              <a:buSzPts val="2400"/>
              <a:buFont typeface="Arial"/>
              <a:buChar char="•"/>
            </a:pPr>
            <a:r>
              <a:rPr lang="en-US" sz="2400" b="1" dirty="0">
                <a:solidFill>
                  <a:schemeClr val="dk1"/>
                </a:solidFill>
                <a:ea typeface="Source Sans Pro"/>
                <a:cs typeface="Arial" panose="020B0604020202020204" pitchFamily="34" charset="0"/>
                <a:sym typeface="Source Sans Pro"/>
              </a:rPr>
              <a:t>Launch:</a:t>
            </a:r>
            <a:r>
              <a:rPr lang="en-US" sz="2400" dirty="0">
                <a:solidFill>
                  <a:schemeClr val="dk1"/>
                </a:solidFill>
                <a:ea typeface="Source Sans Pro"/>
                <a:cs typeface="Arial" panose="020B0604020202020204" pitchFamily="34" charset="0"/>
                <a:sym typeface="Source Sans Pro"/>
              </a:rPr>
              <a:t>  Planned for FY26 Q4</a:t>
            </a:r>
            <a:endParaRPr dirty="0">
              <a:cs typeface="Arial" panose="020B0604020202020204" pitchFamily="34" charset="0"/>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dirty="0">
              <a:solidFill>
                <a:schemeClr val="dk1"/>
              </a:solidFill>
              <a:latin typeface="Source Sans Pro"/>
              <a:ea typeface="Source Sans Pro"/>
              <a:cs typeface="Source Sans Pro"/>
              <a:sym typeface="Source Sans Pro"/>
            </a:endParaRPr>
          </a:p>
          <a:p>
            <a:pPr marL="342900" marR="0" lvl="0" indent="-114300" algn="l" rtl="0">
              <a:lnSpc>
                <a:spcPct val="90000"/>
              </a:lnSpc>
              <a:spcBef>
                <a:spcPts val="1000"/>
              </a:spcBef>
              <a:spcAft>
                <a:spcPts val="0"/>
              </a:spcAft>
              <a:buClr>
                <a:schemeClr val="dk1"/>
              </a:buClr>
              <a:buSzPts val="3600"/>
              <a:buFont typeface="Arial"/>
              <a:buNone/>
            </a:pPr>
            <a:endParaRPr sz="3600" b="0" i="0" u="none" strike="noStrike" cap="none" dirty="0">
              <a:solidFill>
                <a:schemeClr val="dk1"/>
              </a:solidFill>
              <a:latin typeface="Source Sans Pro"/>
              <a:ea typeface="Source Sans Pro"/>
              <a:cs typeface="Source Sans Pro"/>
              <a:sym typeface="Source Sans Pro"/>
            </a:endParaRPr>
          </a:p>
          <a:p>
            <a:pPr marL="228600" marR="0" lvl="0" indent="0" algn="l" rtl="0">
              <a:lnSpc>
                <a:spcPct val="90000"/>
              </a:lnSpc>
              <a:spcBef>
                <a:spcPts val="1000"/>
              </a:spcBef>
              <a:spcAft>
                <a:spcPts val="0"/>
              </a:spcAft>
              <a:buClr>
                <a:schemeClr val="dk1"/>
              </a:buClr>
              <a:buSzPts val="3600"/>
              <a:buFont typeface="Arial"/>
              <a:buNone/>
            </a:pPr>
            <a:endParaRPr sz="3600" b="0" i="0" u="none" strike="noStrike" cap="none" dirty="0">
              <a:solidFill>
                <a:schemeClr val="dk1"/>
              </a:solidFill>
              <a:latin typeface="Source Sans Pro"/>
              <a:ea typeface="Source Sans Pro"/>
              <a:cs typeface="Source Sans Pro"/>
              <a:sym typeface="Source Sans Pro"/>
            </a:endParaRPr>
          </a:p>
        </p:txBody>
      </p:sp>
      <p:sp>
        <p:nvSpPr>
          <p:cNvPr id="89" name="Google Shape;89;p1"/>
          <p:cNvSpPr txBox="1">
            <a:spLocks noGrp="1"/>
          </p:cNvSpPr>
          <p:nvPr>
            <p:ph type="body" idx="1"/>
          </p:nvPr>
        </p:nvSpPr>
        <p:spPr>
          <a:xfrm>
            <a:off x="447456" y="1410395"/>
            <a:ext cx="11744543" cy="5042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i="1" dirty="0">
                <a:latin typeface="Arial" panose="020B0604020202020204" pitchFamily="34" charset="0"/>
                <a:ea typeface="Source Sans Pro"/>
                <a:cs typeface="Arial" panose="020B0604020202020204" pitchFamily="34" charset="0"/>
                <a:sym typeface="Source Sans Pro"/>
              </a:rPr>
              <a:t>The Air quality Information Resource for the United States</a:t>
            </a:r>
            <a:endParaRPr dirty="0">
              <a:latin typeface="Arial" panose="020B0604020202020204" pitchFamily="34" charset="0"/>
              <a:cs typeface="Arial" panose="020B0604020202020204" pitchFamily="34" charset="0"/>
            </a:endParaRPr>
          </a:p>
          <a:p>
            <a:pPr marL="228600" lvl="0" indent="-50800" algn="l" rtl="0">
              <a:lnSpc>
                <a:spcPct val="90000"/>
              </a:lnSpc>
              <a:spcBef>
                <a:spcPts val="1000"/>
              </a:spcBef>
              <a:spcAft>
                <a:spcPts val="0"/>
              </a:spcAft>
              <a:buClr>
                <a:schemeClr val="dk1"/>
              </a:buClr>
              <a:buSzPts val="2800"/>
              <a:buNone/>
            </a:pPr>
            <a:endParaRPr b="1" dirty="0">
              <a:latin typeface="Source Sans Pro"/>
              <a:ea typeface="Source Sans Pro"/>
              <a:cs typeface="Source Sans Pro"/>
              <a:sym typeface="Source Sans Pro"/>
            </a:endParaRPr>
          </a:p>
        </p:txBody>
      </p:sp>
      <p:sp>
        <p:nvSpPr>
          <p:cNvPr id="90" name="Google Shape;90;p1"/>
          <p:cNvSpPr txBox="1">
            <a:spLocks noGrp="1"/>
          </p:cNvSpPr>
          <p:nvPr>
            <p:ph type="title"/>
          </p:nvPr>
        </p:nvSpPr>
        <p:spPr>
          <a:xfrm>
            <a:off x="447455" y="931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600"/>
              <a:buFont typeface="Source Sans Pro"/>
              <a:buNone/>
            </a:pPr>
            <a:r>
              <a:rPr lang="en-US" sz="6600" b="1" dirty="0">
                <a:latin typeface="Arial" panose="020B0604020202020204" pitchFamily="34" charset="0"/>
                <a:ea typeface="Source Sans Pro"/>
                <a:cs typeface="Arial" panose="020B0604020202020204" pitchFamily="34" charset="0"/>
                <a:sym typeface="Source Sans Pro"/>
              </a:rPr>
              <a:t>AIR4US</a:t>
            </a:r>
            <a:endParaRPr dirty="0">
              <a:latin typeface="Arial" panose="020B0604020202020204" pitchFamily="34" charset="0"/>
              <a:cs typeface="Arial" panose="020B0604020202020204" pitchFamily="34" charset="0"/>
            </a:endParaRPr>
          </a:p>
        </p:txBody>
      </p:sp>
      <p:cxnSp>
        <p:nvCxnSpPr>
          <p:cNvPr id="91" name="Google Shape;91;p1"/>
          <p:cNvCxnSpPr/>
          <p:nvPr/>
        </p:nvCxnSpPr>
        <p:spPr>
          <a:xfrm>
            <a:off x="0" y="1310187"/>
            <a:ext cx="12192000" cy="0"/>
          </a:xfrm>
          <a:prstGeom prst="straightConnector1">
            <a:avLst/>
          </a:prstGeom>
          <a:noFill/>
          <a:ln w="63500" cap="flat" cmpd="sng">
            <a:solidFill>
              <a:srgbClr val="00B050"/>
            </a:solidFill>
            <a:prstDash val="solid"/>
            <a:miter lim="800000"/>
            <a:headEnd type="none" w="sm" len="sm"/>
            <a:tailEnd type="none" w="sm" len="sm"/>
          </a:ln>
        </p:spPr>
      </p:cxnSp>
      <p:cxnSp>
        <p:nvCxnSpPr>
          <p:cNvPr id="92" name="Google Shape;92;p1"/>
          <p:cNvCxnSpPr/>
          <p:nvPr/>
        </p:nvCxnSpPr>
        <p:spPr>
          <a:xfrm>
            <a:off x="0" y="1913524"/>
            <a:ext cx="12192000" cy="0"/>
          </a:xfrm>
          <a:prstGeom prst="straightConnector1">
            <a:avLst/>
          </a:prstGeom>
          <a:noFill/>
          <a:ln w="63500" cap="flat" cmpd="sng">
            <a:solidFill>
              <a:srgbClr val="00B050"/>
            </a:solidFill>
            <a:prstDash val="solid"/>
            <a:miter lim="800000"/>
            <a:headEnd type="none" w="sm" len="sm"/>
            <a:tailEnd type="none" w="sm" len="sm"/>
          </a:ln>
        </p:spPr>
      </p:cxnSp>
      <p:pic>
        <p:nvPicPr>
          <p:cNvPr id="93" name="Google Shape;93;p1" descr="NASA Logo | NASA Global Precipitation Measurement Mission"/>
          <p:cNvPicPr preferRelativeResize="0"/>
          <p:nvPr/>
        </p:nvPicPr>
        <p:blipFill rotWithShape="1">
          <a:blip r:embed="rId3">
            <a:alphaModFix/>
          </a:blip>
          <a:srcRect/>
          <a:stretch/>
        </p:blipFill>
        <p:spPr>
          <a:xfrm>
            <a:off x="10721976" y="231024"/>
            <a:ext cx="1022567" cy="8547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B22A07A-2B1D-7D17-80A0-8E5D4C77969C}"/>
              </a:ext>
            </a:extLst>
          </p:cNvPr>
          <p:cNvSpPr txBox="1"/>
          <p:nvPr/>
        </p:nvSpPr>
        <p:spPr>
          <a:xfrm>
            <a:off x="0" y="0"/>
            <a:ext cx="5486400" cy="7145079"/>
          </a:xfrm>
          <a:prstGeom prst="rect">
            <a:avLst/>
          </a:prstGeom>
          <a:solidFill>
            <a:srgbClr val="DAB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5" name="Title 1">
            <a:extLst>
              <a:ext uri="{FF2B5EF4-FFF2-40B4-BE49-F238E27FC236}">
                <a16:creationId xmlns:a16="http://schemas.microsoft.com/office/drawing/2014/main" id="{8F51FDC8-D85A-4F91-B7F3-4B428861C511}"/>
              </a:ext>
            </a:extLst>
          </p:cNvPr>
          <p:cNvSpPr>
            <a:spLocks noGrp="1"/>
          </p:cNvSpPr>
          <p:nvPr>
            <p:ph type="title"/>
          </p:nvPr>
        </p:nvSpPr>
        <p:spPr>
          <a:xfrm>
            <a:off x="1055869" y="337001"/>
            <a:ext cx="4059747" cy="677354"/>
          </a:xfrm>
        </p:spPr>
        <p:txBody>
          <a:bodyPr>
            <a:noAutofit/>
          </a:bodyPr>
          <a:lstStyle/>
          <a:p>
            <a:pPr algn="ctr"/>
            <a:r>
              <a:rPr lang="en-US" sz="2800" b="1" dirty="0">
                <a:solidFill>
                  <a:schemeClr val="tx1"/>
                </a:solidFill>
                <a:latin typeface="Arial" panose="020B0604020202020204" pitchFamily="34" charset="0"/>
                <a:cs typeface="Arial" panose="020B0604020202020204" pitchFamily="34" charset="0"/>
              </a:rPr>
              <a:t>NASA Applied Remote Sensing Training Program (ARSET)</a:t>
            </a:r>
          </a:p>
        </p:txBody>
      </p:sp>
      <p:sp>
        <p:nvSpPr>
          <p:cNvPr id="7" name="TextBox 6">
            <a:extLst>
              <a:ext uri="{FF2B5EF4-FFF2-40B4-BE49-F238E27FC236}">
                <a16:creationId xmlns:a16="http://schemas.microsoft.com/office/drawing/2014/main" id="{383207DD-3A77-4928-9501-D0EF0A6C0EEE}"/>
              </a:ext>
            </a:extLst>
          </p:cNvPr>
          <p:cNvSpPr txBox="1"/>
          <p:nvPr/>
        </p:nvSpPr>
        <p:spPr>
          <a:xfrm>
            <a:off x="150620" y="1403363"/>
            <a:ext cx="53357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Courses with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lectures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hands-on guided computer exercises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on how to access, interpret, and use NASA satellite images for decision-support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pic>
        <p:nvPicPr>
          <p:cNvPr id="3" name="Picture 2" descr="A map of the united states&#10;&#10;Description automatically generated">
            <a:extLst>
              <a:ext uri="{FF2B5EF4-FFF2-40B4-BE49-F238E27FC236}">
                <a16:creationId xmlns:a16="http://schemas.microsoft.com/office/drawing/2014/main" id="{83336F40-ECBA-C4F7-7D9A-107235763178}"/>
              </a:ext>
            </a:extLst>
          </p:cNvPr>
          <p:cNvPicPr>
            <a:picLocks noChangeAspect="1"/>
          </p:cNvPicPr>
          <p:nvPr/>
        </p:nvPicPr>
        <p:blipFill>
          <a:blip r:embed="rId3"/>
          <a:stretch>
            <a:fillRect/>
          </a:stretch>
        </p:blipFill>
        <p:spPr>
          <a:xfrm>
            <a:off x="224729" y="5006823"/>
            <a:ext cx="2170446" cy="1736357"/>
          </a:xfrm>
          <a:prstGeom prst="rect">
            <a:avLst/>
          </a:prstGeom>
        </p:spPr>
      </p:pic>
      <p:pic>
        <p:nvPicPr>
          <p:cNvPr id="2" name="Picture 1">
            <a:extLst>
              <a:ext uri="{FF2B5EF4-FFF2-40B4-BE49-F238E27FC236}">
                <a16:creationId xmlns:a16="http://schemas.microsoft.com/office/drawing/2014/main" id="{A7CBC08F-0C77-BEAB-B992-12230F3063CA}"/>
              </a:ext>
            </a:extLst>
          </p:cNvPr>
          <p:cNvPicPr>
            <a:picLocks noChangeAspect="1"/>
          </p:cNvPicPr>
          <p:nvPr/>
        </p:nvPicPr>
        <p:blipFill>
          <a:blip r:embed="rId4"/>
          <a:stretch>
            <a:fillRect/>
          </a:stretch>
        </p:blipFill>
        <p:spPr>
          <a:xfrm>
            <a:off x="2949756" y="4990515"/>
            <a:ext cx="2171701" cy="1737360"/>
          </a:xfrm>
          <a:prstGeom prst="rect">
            <a:avLst/>
          </a:prstGeom>
        </p:spPr>
      </p:pic>
      <p:sp>
        <p:nvSpPr>
          <p:cNvPr id="12" name="TextBox 11">
            <a:extLst>
              <a:ext uri="{FF2B5EF4-FFF2-40B4-BE49-F238E27FC236}">
                <a16:creationId xmlns:a16="http://schemas.microsoft.com/office/drawing/2014/main" id="{6B4101DB-3345-488A-04EB-27CBADC6C127}"/>
              </a:ext>
            </a:extLst>
          </p:cNvPr>
          <p:cNvSpPr txBox="1"/>
          <p:nvPr/>
        </p:nvSpPr>
        <p:spPr>
          <a:xfrm>
            <a:off x="2743200" y="6109444"/>
            <a:ext cx="2625512" cy="615553"/>
          </a:xfrm>
          <a:prstGeom prst="rect">
            <a:avLst/>
          </a:prstGeom>
          <a:solidFill>
            <a:schemeClr val="bg1">
              <a:alpha val="56000"/>
            </a:schemeClr>
          </a:solidFill>
          <a:effectLst>
            <a:softEdge rad="635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cs typeface="Arial" panose="020B0604020202020204" pitchFamily="34" charset="0"/>
              </a:rPr>
              <a:t>Assessing Waterborne Disease Risk</a:t>
            </a:r>
          </a:p>
        </p:txBody>
      </p:sp>
      <p:sp>
        <p:nvSpPr>
          <p:cNvPr id="8" name="TextBox 7">
            <a:extLst>
              <a:ext uri="{FF2B5EF4-FFF2-40B4-BE49-F238E27FC236}">
                <a16:creationId xmlns:a16="http://schemas.microsoft.com/office/drawing/2014/main" id="{44715E06-68F1-B8C7-05B3-B148D7F613C4}"/>
              </a:ext>
            </a:extLst>
          </p:cNvPr>
          <p:cNvSpPr txBox="1"/>
          <p:nvPr/>
        </p:nvSpPr>
        <p:spPr>
          <a:xfrm>
            <a:off x="209350" y="6109444"/>
            <a:ext cx="2185825" cy="615553"/>
          </a:xfrm>
          <a:prstGeom prst="rect">
            <a:avLst/>
          </a:prstGeom>
          <a:solidFill>
            <a:schemeClr val="bg1">
              <a:alpha val="56000"/>
            </a:schemeClr>
          </a:solidFill>
          <a:effectLst>
            <a:softEdge rad="635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cs typeface="Arial" panose="020B0604020202020204" pitchFamily="34" charset="0"/>
              </a:rPr>
              <a:t>Measuring Air Pollution</a:t>
            </a:r>
          </a:p>
        </p:txBody>
      </p:sp>
      <p:pic>
        <p:nvPicPr>
          <p:cNvPr id="13" name="Google Shape;631;p3" descr="Macintosh HD:Users:sgupta13:Desktop:GEO:website:logo:logo.003 transparent background.png">
            <a:extLst>
              <a:ext uri="{FF2B5EF4-FFF2-40B4-BE49-F238E27FC236}">
                <a16:creationId xmlns:a16="http://schemas.microsoft.com/office/drawing/2014/main" id="{14C3ADB0-5AEF-556C-E164-AF412CFBF55A}"/>
              </a:ext>
            </a:extLst>
          </p:cNvPr>
          <p:cNvPicPr preferRelativeResize="0"/>
          <p:nvPr/>
        </p:nvPicPr>
        <p:blipFill rotWithShape="1">
          <a:blip r:embed="rId5">
            <a:alphaModFix/>
          </a:blip>
          <a:srcRect/>
          <a:stretch/>
        </p:blipFill>
        <p:spPr>
          <a:xfrm>
            <a:off x="8478389" y="0"/>
            <a:ext cx="3688212" cy="1102621"/>
          </a:xfrm>
          <a:prstGeom prst="rect">
            <a:avLst/>
          </a:prstGeom>
          <a:noFill/>
          <a:ln>
            <a:noFill/>
          </a:ln>
        </p:spPr>
      </p:pic>
      <p:pic>
        <p:nvPicPr>
          <p:cNvPr id="33" name="Google Shape;632;p3" descr="GEO logo">
            <a:extLst>
              <a:ext uri="{FF2B5EF4-FFF2-40B4-BE49-F238E27FC236}">
                <a16:creationId xmlns:a16="http://schemas.microsoft.com/office/drawing/2014/main" id="{74A31216-C1B3-21E9-56AD-9B7C94B9324D}"/>
              </a:ext>
            </a:extLst>
          </p:cNvPr>
          <p:cNvPicPr preferRelativeResize="0"/>
          <p:nvPr/>
        </p:nvPicPr>
        <p:blipFill rotWithShape="1">
          <a:blip r:embed="rId6">
            <a:alphaModFix/>
          </a:blip>
          <a:srcRect/>
          <a:stretch/>
        </p:blipFill>
        <p:spPr>
          <a:xfrm>
            <a:off x="5637020" y="157684"/>
            <a:ext cx="3598848" cy="824136"/>
          </a:xfrm>
          <a:prstGeom prst="rect">
            <a:avLst/>
          </a:prstGeom>
          <a:noFill/>
          <a:ln>
            <a:noFill/>
          </a:ln>
        </p:spPr>
      </p:pic>
      <p:sp>
        <p:nvSpPr>
          <p:cNvPr id="35" name="Google Shape;627;p3">
            <a:extLst>
              <a:ext uri="{FF2B5EF4-FFF2-40B4-BE49-F238E27FC236}">
                <a16:creationId xmlns:a16="http://schemas.microsoft.com/office/drawing/2014/main" id="{7A5482AF-9028-4C0E-CEC8-B2928C304B41}"/>
              </a:ext>
            </a:extLst>
          </p:cNvPr>
          <p:cNvSpPr txBox="1">
            <a:spLocks/>
          </p:cNvSpPr>
          <p:nvPr/>
        </p:nvSpPr>
        <p:spPr>
          <a:xfrm>
            <a:off x="5486398" y="1283580"/>
            <a:ext cx="6715245" cy="944995"/>
          </a:xfrm>
          <a:prstGeom prst="rect">
            <a:avLst/>
          </a:prstGeom>
          <a:solidFill>
            <a:srgbClr val="FEE599"/>
          </a:solid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800"/>
              <a:buFont typeface="Arial"/>
              <a:buNone/>
            </a:pPr>
            <a:r>
              <a:rPr lang="en-US" sz="2800" b="1" dirty="0">
                <a:latin typeface="Arial"/>
                <a:ea typeface="Arial"/>
                <a:cs typeface="Arial"/>
                <a:sym typeface="Arial"/>
              </a:rPr>
              <a:t>Improving Health Decision-Making Using Environmental Observations</a:t>
            </a:r>
            <a:endParaRPr lang="en-US" dirty="0"/>
          </a:p>
        </p:txBody>
      </p:sp>
      <p:sp>
        <p:nvSpPr>
          <p:cNvPr id="36" name="Google Shape;628;p3">
            <a:extLst>
              <a:ext uri="{FF2B5EF4-FFF2-40B4-BE49-F238E27FC236}">
                <a16:creationId xmlns:a16="http://schemas.microsoft.com/office/drawing/2014/main" id="{4A57CDB0-ECF2-A353-7825-AB1A1D6ACBD9}"/>
              </a:ext>
            </a:extLst>
          </p:cNvPr>
          <p:cNvSpPr txBox="1"/>
          <p:nvPr/>
        </p:nvSpPr>
        <p:spPr>
          <a:xfrm>
            <a:off x="5451356" y="2231344"/>
            <a:ext cx="6715245"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0" u="none" strike="noStrike" kern="1200" cap="none" spc="0" normalizeH="0" baseline="0" noProof="0" dirty="0">
                <a:ln>
                  <a:noFill/>
                </a:ln>
                <a:solidFill>
                  <a:srgbClr val="000000"/>
                </a:solidFill>
                <a:effectLst/>
                <a:uLnTx/>
                <a:uFillTx/>
                <a:latin typeface="Arial"/>
                <a:ea typeface="Arial"/>
                <a:cs typeface="Arial"/>
                <a:sym typeface="Arial"/>
              </a:rPr>
              <a:t>Global network of governments, organizations, and observers, who seek to use Earth observation data to improve health decision-making at the international, regional, country, and district levels </a:t>
            </a:r>
            <a:endParaRPr kumimoji="0"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descr="A picture containing calendar&#10;&#10;Description automatically generated">
            <a:extLst>
              <a:ext uri="{FF2B5EF4-FFF2-40B4-BE49-F238E27FC236}">
                <a16:creationId xmlns:a16="http://schemas.microsoft.com/office/drawing/2014/main" id="{24537733-1048-705D-F0BF-3E285303908B}"/>
              </a:ext>
            </a:extLst>
          </p:cNvPr>
          <p:cNvPicPr>
            <a:picLocks noChangeAspect="1"/>
          </p:cNvPicPr>
          <p:nvPr/>
        </p:nvPicPr>
        <p:blipFill>
          <a:blip r:embed="rId7"/>
          <a:stretch>
            <a:fillRect/>
          </a:stretch>
        </p:blipFill>
        <p:spPr>
          <a:xfrm>
            <a:off x="6545481" y="4257441"/>
            <a:ext cx="4617934" cy="1907458"/>
          </a:xfrm>
          <a:prstGeom prst="rect">
            <a:avLst/>
          </a:prstGeom>
        </p:spPr>
      </p:pic>
      <p:sp>
        <p:nvSpPr>
          <p:cNvPr id="38" name="TextBox 37">
            <a:extLst>
              <a:ext uri="{FF2B5EF4-FFF2-40B4-BE49-F238E27FC236}">
                <a16:creationId xmlns:a16="http://schemas.microsoft.com/office/drawing/2014/main" id="{C888F2F7-1590-C7E6-EAC0-4E4C9A3482C9}"/>
              </a:ext>
            </a:extLst>
          </p:cNvPr>
          <p:cNvSpPr txBox="1"/>
          <p:nvPr/>
        </p:nvSpPr>
        <p:spPr>
          <a:xfrm>
            <a:off x="6301346" y="6252044"/>
            <a:ext cx="510620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hlinkClick r:id="rId8"/>
              </a:rPr>
              <a:t>https://www.geohealthcop.org/</a:t>
            </a:r>
            <a:r>
              <a:rPr lang="en-US" sz="2800" dirty="0">
                <a:latin typeface="Arial" panose="020B0604020202020204" pitchFamily="34" charset="0"/>
                <a:cs typeface="Arial" panose="020B0604020202020204" pitchFamily="34" charset="0"/>
              </a:rPr>
              <a:t> </a:t>
            </a:r>
          </a:p>
        </p:txBody>
      </p:sp>
      <p:sp>
        <p:nvSpPr>
          <p:cNvPr id="40" name="AutoShape 2" descr="Fundamentals Banner">
            <a:extLst>
              <a:ext uri="{FF2B5EF4-FFF2-40B4-BE49-F238E27FC236}">
                <a16:creationId xmlns:a16="http://schemas.microsoft.com/office/drawing/2014/main" id="{9CA243F3-7253-F1F5-1FBD-C8F96CE32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40">
            <a:extLst>
              <a:ext uri="{FF2B5EF4-FFF2-40B4-BE49-F238E27FC236}">
                <a16:creationId xmlns:a16="http://schemas.microsoft.com/office/drawing/2014/main" id="{E7ACD31B-293A-316B-6699-FF189756E9D5}"/>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2926555" y="3146963"/>
            <a:ext cx="2218101" cy="1737360"/>
          </a:xfrm>
          <a:prstGeom prst="rect">
            <a:avLst/>
          </a:prstGeom>
        </p:spPr>
      </p:pic>
      <p:sp>
        <p:nvSpPr>
          <p:cNvPr id="42" name="TextBox 41">
            <a:extLst>
              <a:ext uri="{FF2B5EF4-FFF2-40B4-BE49-F238E27FC236}">
                <a16:creationId xmlns:a16="http://schemas.microsoft.com/office/drawing/2014/main" id="{14300455-BA8E-0BFF-6FE6-B7DE8A2B3AFF}"/>
              </a:ext>
            </a:extLst>
          </p:cNvPr>
          <p:cNvSpPr txBox="1"/>
          <p:nvPr/>
        </p:nvSpPr>
        <p:spPr>
          <a:xfrm>
            <a:off x="2897515" y="4271831"/>
            <a:ext cx="2218101" cy="615553"/>
          </a:xfrm>
          <a:prstGeom prst="rect">
            <a:avLst/>
          </a:prstGeom>
          <a:solidFill>
            <a:schemeClr val="bg1">
              <a:alpha val="56000"/>
            </a:schemeClr>
          </a:solidFill>
          <a:effectLst>
            <a:softEdge rad="635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cs typeface="Arial" panose="020B0604020202020204" pitchFamily="34" charset="0"/>
              </a:rPr>
              <a:t>Monitoring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cs typeface="Arial" panose="020B0604020202020204" pitchFamily="34" charset="0"/>
              </a:rPr>
              <a:t>Wildfire Risk</a:t>
            </a:r>
          </a:p>
        </p:txBody>
      </p:sp>
      <p:pic>
        <p:nvPicPr>
          <p:cNvPr id="43" name="Picture 42">
            <a:extLst>
              <a:ext uri="{FF2B5EF4-FFF2-40B4-BE49-F238E27FC236}">
                <a16:creationId xmlns:a16="http://schemas.microsoft.com/office/drawing/2014/main" id="{BFFEFCCA-98B4-9C71-8244-8357E3E9817D}"/>
              </a:ext>
            </a:extLst>
          </p:cNvPr>
          <p:cNvPicPr>
            <a:picLocks noChangeAspect="1"/>
          </p:cNvPicPr>
          <p:nvPr/>
        </p:nvPicPr>
        <p:blipFill>
          <a:blip r:embed="rId10"/>
          <a:stretch>
            <a:fillRect/>
          </a:stretch>
        </p:blipFill>
        <p:spPr>
          <a:xfrm>
            <a:off x="232551" y="3150024"/>
            <a:ext cx="2171700" cy="1737360"/>
          </a:xfrm>
          <a:prstGeom prst="rect">
            <a:avLst/>
          </a:prstGeom>
        </p:spPr>
      </p:pic>
      <p:sp>
        <p:nvSpPr>
          <p:cNvPr id="44" name="TextBox 43">
            <a:extLst>
              <a:ext uri="{FF2B5EF4-FFF2-40B4-BE49-F238E27FC236}">
                <a16:creationId xmlns:a16="http://schemas.microsoft.com/office/drawing/2014/main" id="{D3AC1666-A869-42A3-16D6-AE15E516BD27}"/>
              </a:ext>
            </a:extLst>
          </p:cNvPr>
          <p:cNvSpPr txBox="1"/>
          <p:nvPr/>
        </p:nvSpPr>
        <p:spPr>
          <a:xfrm>
            <a:off x="209350" y="4268770"/>
            <a:ext cx="2218101" cy="615553"/>
          </a:xfrm>
          <a:prstGeom prst="rect">
            <a:avLst/>
          </a:prstGeom>
          <a:solidFill>
            <a:schemeClr val="bg1">
              <a:alpha val="56000"/>
            </a:schemeClr>
          </a:solidFill>
          <a:effectLst>
            <a:softEdge rad="635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cs typeface="Arial" panose="020B0604020202020204" pitchFamily="34" charset="0"/>
              </a:rPr>
              <a:t>Fundamentals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cs typeface="Arial" panose="020B0604020202020204" pitchFamily="34" charset="0"/>
              </a:rPr>
              <a:t>Remote Sensing</a:t>
            </a:r>
            <a:endParaRPr kumimoji="0" lang="en-US" sz="1700" b="1" i="0" u="none" strike="noStrike" kern="1200" cap="none" spc="0" normalizeH="0" baseline="0" noProof="0" dirty="0">
              <a:ln>
                <a:noFill/>
              </a:ln>
              <a:effectLst/>
              <a:uLnTx/>
              <a:uFillTx/>
              <a:cs typeface="Arial" panose="020B0604020202020204" pitchFamily="34" charset="0"/>
            </a:endParaRPr>
          </a:p>
        </p:txBody>
      </p:sp>
      <p:pic>
        <p:nvPicPr>
          <p:cNvPr id="6" name="Picture 5">
            <a:extLst>
              <a:ext uri="{FF2B5EF4-FFF2-40B4-BE49-F238E27FC236}">
                <a16:creationId xmlns:a16="http://schemas.microsoft.com/office/drawing/2014/main" id="{BCEE6072-A30F-1DD5-2ED1-CA8DF6373F2E}"/>
              </a:ext>
            </a:extLst>
          </p:cNvPr>
          <p:cNvPicPr>
            <a:picLocks noChangeAspect="1"/>
          </p:cNvPicPr>
          <p:nvPr/>
        </p:nvPicPr>
        <p:blipFill>
          <a:blip r:embed="rId11"/>
          <a:stretch>
            <a:fillRect/>
          </a:stretch>
        </p:blipFill>
        <p:spPr>
          <a:xfrm>
            <a:off x="92623" y="178242"/>
            <a:ext cx="913142" cy="926063"/>
          </a:xfrm>
          <a:prstGeom prst="rect">
            <a:avLst/>
          </a:prstGeom>
        </p:spPr>
      </p:pic>
    </p:spTree>
    <p:extLst>
      <p:ext uri="{BB962C8B-B14F-4D97-AF65-F5344CB8AC3E}">
        <p14:creationId xmlns:p14="http://schemas.microsoft.com/office/powerpoint/2010/main" val="132765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9311A-012F-5AE5-A751-D18B734BB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65CBF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65CBF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9DD3074-AD12-0004-982E-421353BED45C}"/>
              </a:ext>
            </a:extLst>
          </p:cNvPr>
          <p:cNvPicPr>
            <a:picLocks noChangeAspect="1"/>
          </p:cNvPicPr>
          <p:nvPr/>
        </p:nvPicPr>
        <p:blipFill rotWithShape="1">
          <a:blip r:embed="rId3"/>
          <a:srcRect t="7459" b="9207"/>
          <a:stretch/>
        </p:blipFill>
        <p:spPr>
          <a:xfrm>
            <a:off x="3065113" y="2690916"/>
            <a:ext cx="914400" cy="914400"/>
          </a:xfrm>
          <a:prstGeom prst="rect">
            <a:avLst/>
          </a:prstGeom>
        </p:spPr>
      </p:pic>
      <p:pic>
        <p:nvPicPr>
          <p:cNvPr id="6" name="Picture 5">
            <a:extLst>
              <a:ext uri="{FF2B5EF4-FFF2-40B4-BE49-F238E27FC236}">
                <a16:creationId xmlns:a16="http://schemas.microsoft.com/office/drawing/2014/main" id="{493A89C7-7B34-832E-F46C-E0BFA6132DD9}"/>
              </a:ext>
            </a:extLst>
          </p:cNvPr>
          <p:cNvPicPr>
            <a:picLocks noChangeAspect="1"/>
          </p:cNvPicPr>
          <p:nvPr/>
        </p:nvPicPr>
        <p:blipFill rotWithShape="1">
          <a:blip r:embed="rId4"/>
          <a:srcRect t="7460" b="9208"/>
          <a:stretch/>
        </p:blipFill>
        <p:spPr>
          <a:xfrm>
            <a:off x="5076725" y="2706072"/>
            <a:ext cx="914400" cy="914400"/>
          </a:xfrm>
          <a:prstGeom prst="rect">
            <a:avLst/>
          </a:prstGeom>
        </p:spPr>
      </p:pic>
      <p:pic>
        <p:nvPicPr>
          <p:cNvPr id="7" name="Picture 6">
            <a:extLst>
              <a:ext uri="{FF2B5EF4-FFF2-40B4-BE49-F238E27FC236}">
                <a16:creationId xmlns:a16="http://schemas.microsoft.com/office/drawing/2014/main" id="{99D204C0-8CFC-1262-BEAA-3420534410BF}"/>
              </a:ext>
            </a:extLst>
          </p:cNvPr>
          <p:cNvPicPr>
            <a:picLocks noChangeAspect="1"/>
          </p:cNvPicPr>
          <p:nvPr/>
        </p:nvPicPr>
        <p:blipFill>
          <a:blip r:embed="rId5"/>
          <a:srcRect/>
          <a:stretch/>
        </p:blipFill>
        <p:spPr>
          <a:xfrm>
            <a:off x="3065113" y="4586478"/>
            <a:ext cx="914400" cy="1097280"/>
          </a:xfrm>
          <a:prstGeom prst="rect">
            <a:avLst/>
          </a:prstGeom>
        </p:spPr>
      </p:pic>
      <p:sp>
        <p:nvSpPr>
          <p:cNvPr id="8" name="TextBox 7">
            <a:extLst>
              <a:ext uri="{FF2B5EF4-FFF2-40B4-BE49-F238E27FC236}">
                <a16:creationId xmlns:a16="http://schemas.microsoft.com/office/drawing/2014/main" id="{27135E1E-6972-DCA8-49A3-D5EBA3EBB0CE}"/>
              </a:ext>
            </a:extLst>
          </p:cNvPr>
          <p:cNvSpPr txBox="1"/>
          <p:nvPr/>
        </p:nvSpPr>
        <p:spPr>
          <a:xfrm>
            <a:off x="2700806" y="5661325"/>
            <a:ext cx="16430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and </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Air Quality</a:t>
            </a:r>
          </a:p>
        </p:txBody>
      </p:sp>
      <p:sp>
        <p:nvSpPr>
          <p:cNvPr id="9" name="TextBox 8">
            <a:extLst>
              <a:ext uri="{FF2B5EF4-FFF2-40B4-BE49-F238E27FC236}">
                <a16:creationId xmlns:a16="http://schemas.microsoft.com/office/drawing/2014/main" id="{E78F793C-960A-CAED-CE3B-1A343BE1E7F2}"/>
              </a:ext>
            </a:extLst>
          </p:cNvPr>
          <p:cNvSpPr txBox="1"/>
          <p:nvPr/>
        </p:nvSpPr>
        <p:spPr>
          <a:xfrm>
            <a:off x="6691290" y="5661325"/>
            <a:ext cx="17650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Water </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sp>
        <p:nvSpPr>
          <p:cNvPr id="10" name="TextBox 9">
            <a:extLst>
              <a:ext uri="{FF2B5EF4-FFF2-40B4-BE49-F238E27FC236}">
                <a16:creationId xmlns:a16="http://schemas.microsoft.com/office/drawing/2014/main" id="{D8E2E2BD-346D-3D72-E02A-10E881CFEE0C}"/>
              </a:ext>
            </a:extLst>
          </p:cNvPr>
          <p:cNvSpPr txBox="1"/>
          <p:nvPr/>
        </p:nvSpPr>
        <p:spPr>
          <a:xfrm>
            <a:off x="4633870" y="3626905"/>
            <a:ext cx="18001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Ecological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Conservation</a:t>
            </a:r>
          </a:p>
        </p:txBody>
      </p:sp>
      <p:pic>
        <p:nvPicPr>
          <p:cNvPr id="11" name="Picture 10">
            <a:extLst>
              <a:ext uri="{FF2B5EF4-FFF2-40B4-BE49-F238E27FC236}">
                <a16:creationId xmlns:a16="http://schemas.microsoft.com/office/drawing/2014/main" id="{F05C92B3-7549-0732-4A53-CCD635C84EB8}"/>
              </a:ext>
            </a:extLst>
          </p:cNvPr>
          <p:cNvPicPr>
            <a:picLocks noChangeAspect="1"/>
          </p:cNvPicPr>
          <p:nvPr/>
        </p:nvPicPr>
        <p:blipFill>
          <a:blip r:embed="rId6"/>
          <a:srcRect/>
          <a:stretch/>
        </p:blipFill>
        <p:spPr>
          <a:xfrm>
            <a:off x="3068387" y="561719"/>
            <a:ext cx="914400" cy="1097280"/>
          </a:xfrm>
          <a:prstGeom prst="rect">
            <a:avLst/>
          </a:prstGeom>
        </p:spPr>
      </p:pic>
      <p:sp>
        <p:nvSpPr>
          <p:cNvPr id="12" name="TextBox 11">
            <a:extLst>
              <a:ext uri="{FF2B5EF4-FFF2-40B4-BE49-F238E27FC236}">
                <a16:creationId xmlns:a16="http://schemas.microsoft.com/office/drawing/2014/main" id="{47A1BE9F-4A74-0E6B-A69F-405D61424434}"/>
              </a:ext>
            </a:extLst>
          </p:cNvPr>
          <p:cNvSpPr txBox="1"/>
          <p:nvPr/>
        </p:nvSpPr>
        <p:spPr>
          <a:xfrm>
            <a:off x="2732611" y="1686696"/>
            <a:ext cx="15794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Agriculture</a:t>
            </a:r>
          </a:p>
        </p:txBody>
      </p:sp>
      <p:sp>
        <p:nvSpPr>
          <p:cNvPr id="13" name="TextBox 12">
            <a:extLst>
              <a:ext uri="{FF2B5EF4-FFF2-40B4-BE49-F238E27FC236}">
                <a16:creationId xmlns:a16="http://schemas.microsoft.com/office/drawing/2014/main" id="{28CCE578-4661-72B0-7BB0-F3E6E953222D}"/>
              </a:ext>
            </a:extLst>
          </p:cNvPr>
          <p:cNvSpPr txBox="1"/>
          <p:nvPr/>
        </p:nvSpPr>
        <p:spPr>
          <a:xfrm>
            <a:off x="2949419" y="3750015"/>
            <a:ext cx="11457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p:txBody>
      </p:sp>
      <p:pic>
        <p:nvPicPr>
          <p:cNvPr id="14" name="Picture 13">
            <a:extLst>
              <a:ext uri="{FF2B5EF4-FFF2-40B4-BE49-F238E27FC236}">
                <a16:creationId xmlns:a16="http://schemas.microsoft.com/office/drawing/2014/main" id="{A80F2054-CC2D-1AA3-B81A-33AFF3499413}"/>
              </a:ext>
            </a:extLst>
          </p:cNvPr>
          <p:cNvPicPr>
            <a:picLocks/>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11258" y="2700393"/>
            <a:ext cx="914400" cy="914400"/>
          </a:xfrm>
          <a:prstGeom prst="rect">
            <a:avLst/>
          </a:prstGeom>
          <a:noFill/>
        </p:spPr>
      </p:pic>
      <p:sp>
        <p:nvSpPr>
          <p:cNvPr id="15" name="TextBox 14">
            <a:extLst>
              <a:ext uri="{FF2B5EF4-FFF2-40B4-BE49-F238E27FC236}">
                <a16:creationId xmlns:a16="http://schemas.microsoft.com/office/drawing/2014/main" id="{27AC46BF-8B9F-4D33-C3B7-28324F779915}"/>
              </a:ext>
            </a:extLst>
          </p:cNvPr>
          <p:cNvSpPr txBox="1"/>
          <p:nvPr/>
        </p:nvSpPr>
        <p:spPr>
          <a:xfrm>
            <a:off x="6685918" y="3626905"/>
            <a:ext cx="17650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 and Infrastructure</a:t>
            </a:r>
          </a:p>
        </p:txBody>
      </p:sp>
      <p:pic>
        <p:nvPicPr>
          <p:cNvPr id="18" name="Picture 17">
            <a:extLst>
              <a:ext uri="{FF2B5EF4-FFF2-40B4-BE49-F238E27FC236}">
                <a16:creationId xmlns:a16="http://schemas.microsoft.com/office/drawing/2014/main" id="{89039E5D-2D10-B100-5D45-33DB6EC07E00}"/>
              </a:ext>
            </a:extLst>
          </p:cNvPr>
          <p:cNvPicPr>
            <a:picLocks noChangeAspect="1"/>
          </p:cNvPicPr>
          <p:nvPr/>
        </p:nvPicPr>
        <p:blipFill>
          <a:blip r:embed="rId9"/>
          <a:srcRect/>
          <a:stretch/>
        </p:blipFill>
        <p:spPr>
          <a:xfrm>
            <a:off x="5043511" y="521933"/>
            <a:ext cx="914400" cy="1097280"/>
          </a:xfrm>
          <a:prstGeom prst="rect">
            <a:avLst/>
          </a:prstGeom>
        </p:spPr>
      </p:pic>
      <p:sp>
        <p:nvSpPr>
          <p:cNvPr id="19" name="TextBox 18">
            <a:extLst>
              <a:ext uri="{FF2B5EF4-FFF2-40B4-BE49-F238E27FC236}">
                <a16:creationId xmlns:a16="http://schemas.microsoft.com/office/drawing/2014/main" id="{94D1279F-75DC-AF95-95CD-131B24A3A135}"/>
              </a:ext>
            </a:extLst>
          </p:cNvPr>
          <p:cNvSpPr txBox="1"/>
          <p:nvPr/>
        </p:nvSpPr>
        <p:spPr>
          <a:xfrm>
            <a:off x="4618170" y="1619213"/>
            <a:ext cx="17650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Capacity </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a:t>
            </a:r>
          </a:p>
        </p:txBody>
      </p:sp>
      <p:pic>
        <p:nvPicPr>
          <p:cNvPr id="22" name="Picture 21">
            <a:extLst>
              <a:ext uri="{FF2B5EF4-FFF2-40B4-BE49-F238E27FC236}">
                <a16:creationId xmlns:a16="http://schemas.microsoft.com/office/drawing/2014/main" id="{28655FD7-B67E-C193-0B9A-D81A4419D159}"/>
              </a:ext>
            </a:extLst>
          </p:cNvPr>
          <p:cNvPicPr>
            <a:picLocks noChangeAspect="1"/>
          </p:cNvPicPr>
          <p:nvPr/>
        </p:nvPicPr>
        <p:blipFill rotWithShape="1">
          <a:blip r:embed="rId10"/>
          <a:srcRect t="7459" b="6697"/>
          <a:stretch/>
        </p:blipFill>
        <p:spPr>
          <a:xfrm>
            <a:off x="7116630" y="4698274"/>
            <a:ext cx="914400" cy="941942"/>
          </a:xfrm>
          <a:prstGeom prst="rect">
            <a:avLst/>
          </a:prstGeom>
        </p:spPr>
      </p:pic>
      <p:pic>
        <p:nvPicPr>
          <p:cNvPr id="23" name="Picture 2">
            <a:extLst>
              <a:ext uri="{FF2B5EF4-FFF2-40B4-BE49-F238E27FC236}">
                <a16:creationId xmlns:a16="http://schemas.microsoft.com/office/drawing/2014/main" id="{E71D02A0-338C-57E5-6D29-B3B5F42A125F}"/>
              </a:ext>
            </a:extLst>
          </p:cNvPr>
          <p:cNvPicPr>
            <a:picLocks noChangeAspect="1" noChangeArrowheads="1"/>
          </p:cNvPicPr>
          <p:nvPr/>
        </p:nvPicPr>
        <p:blipFill>
          <a:blip r:embed="rId11"/>
          <a:srcRect/>
          <a:stretch/>
        </p:blipFill>
        <p:spPr bwMode="auto">
          <a:xfrm>
            <a:off x="6983960" y="523516"/>
            <a:ext cx="914400" cy="10972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16C9CA4-8994-B28E-6B20-9F43710FEB91}"/>
              </a:ext>
            </a:extLst>
          </p:cNvPr>
          <p:cNvSpPr txBox="1"/>
          <p:nvPr/>
        </p:nvSpPr>
        <p:spPr>
          <a:xfrm>
            <a:off x="6576134" y="1789455"/>
            <a:ext cx="17300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Wildland Fires</a:t>
            </a:r>
          </a:p>
        </p:txBody>
      </p:sp>
      <p:pic>
        <p:nvPicPr>
          <p:cNvPr id="26" name="Picture 25" descr="A planet with orange and green colors&#10;&#10;Description automatically generated with medium confidence">
            <a:extLst>
              <a:ext uri="{FF2B5EF4-FFF2-40B4-BE49-F238E27FC236}">
                <a16:creationId xmlns:a16="http://schemas.microsoft.com/office/drawing/2014/main" id="{932F511A-4645-11B1-11B7-4DFF466D6868}"/>
              </a:ext>
            </a:extLst>
          </p:cNvPr>
          <p:cNvPicPr>
            <a:picLocks noChangeAspect="1"/>
          </p:cNvPicPr>
          <p:nvPr/>
        </p:nvPicPr>
        <p:blipFill rotWithShape="1">
          <a:blip r:embed="rId12"/>
          <a:srcRect l="6764" t="6956" r="8164" b="9565"/>
          <a:stretch/>
        </p:blipFill>
        <p:spPr>
          <a:xfrm>
            <a:off x="9013447" y="505196"/>
            <a:ext cx="1118235" cy="1104084"/>
          </a:xfrm>
          <a:prstGeom prst="ellipse">
            <a:avLst/>
          </a:prstGeom>
        </p:spPr>
      </p:pic>
      <p:sp>
        <p:nvSpPr>
          <p:cNvPr id="27" name="TextBox 26">
            <a:extLst>
              <a:ext uri="{FF2B5EF4-FFF2-40B4-BE49-F238E27FC236}">
                <a16:creationId xmlns:a16="http://schemas.microsoft.com/office/drawing/2014/main" id="{BFC21075-F167-6D63-80D1-C310E986C9E8}"/>
              </a:ext>
            </a:extLst>
          </p:cNvPr>
          <p:cNvSpPr txBox="1"/>
          <p:nvPr/>
        </p:nvSpPr>
        <p:spPr>
          <a:xfrm>
            <a:off x="8751057" y="1777030"/>
            <a:ext cx="16430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Greenhouse Gas Center</a:t>
            </a:r>
          </a:p>
        </p:txBody>
      </p:sp>
      <p:pic>
        <p:nvPicPr>
          <p:cNvPr id="33" name="Picture 32" descr="A group of kids looking at a screen&#10;&#10;Description automatically generated">
            <a:extLst>
              <a:ext uri="{FF2B5EF4-FFF2-40B4-BE49-F238E27FC236}">
                <a16:creationId xmlns:a16="http://schemas.microsoft.com/office/drawing/2014/main" id="{D07563E6-D6BF-7427-08FF-93D1ADFBBF49}"/>
              </a:ext>
            </a:extLst>
          </p:cNvPr>
          <p:cNvPicPr>
            <a:picLocks noChangeAspect="1"/>
          </p:cNvPicPr>
          <p:nvPr/>
        </p:nvPicPr>
        <p:blipFill rotWithShape="1">
          <a:blip r:embed="rId13"/>
          <a:srcRect l="18262" t="874" r="18262" b="-874"/>
          <a:stretch/>
        </p:blipFill>
        <p:spPr>
          <a:xfrm>
            <a:off x="10746993" y="2633104"/>
            <a:ext cx="1024128" cy="1030478"/>
          </a:xfrm>
          <a:prstGeom prst="ellipse">
            <a:avLst/>
          </a:prstGeom>
        </p:spPr>
      </p:pic>
      <p:sp>
        <p:nvSpPr>
          <p:cNvPr id="34" name="TextBox 33">
            <a:extLst>
              <a:ext uri="{FF2B5EF4-FFF2-40B4-BE49-F238E27FC236}">
                <a16:creationId xmlns:a16="http://schemas.microsoft.com/office/drawing/2014/main" id="{9032027A-25EA-E67C-04F4-E5BF057392A5}"/>
              </a:ext>
            </a:extLst>
          </p:cNvPr>
          <p:cNvSpPr txBox="1"/>
          <p:nvPr/>
        </p:nvSpPr>
        <p:spPr>
          <a:xfrm>
            <a:off x="10361555" y="3683709"/>
            <a:ext cx="17950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Information Center</a:t>
            </a:r>
          </a:p>
        </p:txBody>
      </p:sp>
      <p:pic>
        <p:nvPicPr>
          <p:cNvPr id="35" name="Picture 34">
            <a:extLst>
              <a:ext uri="{FF2B5EF4-FFF2-40B4-BE49-F238E27FC236}">
                <a16:creationId xmlns:a16="http://schemas.microsoft.com/office/drawing/2014/main" id="{B8D073C6-5D3A-B92B-F83E-9BFA4661648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060500" y="2565644"/>
            <a:ext cx="1024128" cy="1030478"/>
          </a:xfrm>
          <a:prstGeom prst="rect">
            <a:avLst/>
          </a:prstGeom>
        </p:spPr>
      </p:pic>
      <p:sp>
        <p:nvSpPr>
          <p:cNvPr id="38" name="TextBox 37">
            <a:extLst>
              <a:ext uri="{FF2B5EF4-FFF2-40B4-BE49-F238E27FC236}">
                <a16:creationId xmlns:a16="http://schemas.microsoft.com/office/drawing/2014/main" id="{043EE77D-EAF8-06E0-D882-B59FD2034C95}"/>
              </a:ext>
            </a:extLst>
          </p:cNvPr>
          <p:cNvSpPr txBox="1"/>
          <p:nvPr/>
        </p:nvSpPr>
        <p:spPr>
          <a:xfrm>
            <a:off x="8751057" y="3683709"/>
            <a:ext cx="1643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Commercial </a:t>
            </a:r>
            <a:r>
              <a:rPr kumimoji="0" lang="en-US" sz="1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SmallSat</a:t>
            </a: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Data Acquisition</a:t>
            </a:r>
          </a:p>
        </p:txBody>
      </p:sp>
      <p:pic>
        <p:nvPicPr>
          <p:cNvPr id="40" name="Picture 39" descr="A planet earth with a rainbow flag on top&#10;&#10;Description automatically generated">
            <a:extLst>
              <a:ext uri="{FF2B5EF4-FFF2-40B4-BE49-F238E27FC236}">
                <a16:creationId xmlns:a16="http://schemas.microsoft.com/office/drawing/2014/main" id="{3C389069-D17E-3C3D-DBF5-6C614B77D563}"/>
              </a:ext>
            </a:extLst>
          </p:cNvPr>
          <p:cNvPicPr>
            <a:picLocks noChangeAspect="1"/>
          </p:cNvPicPr>
          <p:nvPr/>
        </p:nvPicPr>
        <p:blipFill rotWithShape="1">
          <a:blip r:embed="rId15"/>
          <a:srcRect l="12548" r="12548"/>
          <a:stretch/>
        </p:blipFill>
        <p:spPr>
          <a:xfrm>
            <a:off x="10746993" y="583203"/>
            <a:ext cx="1024128" cy="1030478"/>
          </a:xfrm>
          <a:prstGeom prst="ellipse">
            <a:avLst/>
          </a:prstGeom>
        </p:spPr>
      </p:pic>
      <p:sp>
        <p:nvSpPr>
          <p:cNvPr id="41" name="TextBox 40">
            <a:extLst>
              <a:ext uri="{FF2B5EF4-FFF2-40B4-BE49-F238E27FC236}">
                <a16:creationId xmlns:a16="http://schemas.microsoft.com/office/drawing/2014/main" id="{5C8EB206-2D36-6721-AF00-431FF57A3DA9}"/>
              </a:ext>
            </a:extLst>
          </p:cNvPr>
          <p:cNvSpPr txBox="1"/>
          <p:nvPr/>
        </p:nvSpPr>
        <p:spPr>
          <a:xfrm>
            <a:off x="10440865" y="1773195"/>
            <a:ext cx="17559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Satellite Needs Working Group</a:t>
            </a:r>
          </a:p>
        </p:txBody>
      </p:sp>
      <p:grpSp>
        <p:nvGrpSpPr>
          <p:cNvPr id="20" name="Group 19">
            <a:extLst>
              <a:ext uri="{FF2B5EF4-FFF2-40B4-BE49-F238E27FC236}">
                <a16:creationId xmlns:a16="http://schemas.microsoft.com/office/drawing/2014/main" id="{24AFB2AC-98A3-3D57-A020-2885C6BB8FB7}"/>
              </a:ext>
            </a:extLst>
          </p:cNvPr>
          <p:cNvGrpSpPr/>
          <p:nvPr/>
        </p:nvGrpSpPr>
        <p:grpSpPr>
          <a:xfrm>
            <a:off x="215914" y="678775"/>
            <a:ext cx="2879690" cy="1750810"/>
            <a:chOff x="186886" y="199813"/>
            <a:chExt cx="2879690" cy="1750810"/>
          </a:xfrm>
        </p:grpSpPr>
        <p:pic>
          <p:nvPicPr>
            <p:cNvPr id="42" name="Picture 41" descr="A black background with white text&#10;&#10;Description automatically generated with low confidence">
              <a:extLst>
                <a:ext uri="{FF2B5EF4-FFF2-40B4-BE49-F238E27FC236}">
                  <a16:creationId xmlns:a16="http://schemas.microsoft.com/office/drawing/2014/main" id="{1F8C9CE2-8C03-D530-D405-63C1FAACF655}"/>
                </a:ext>
              </a:extLst>
            </p:cNvPr>
            <p:cNvPicPr>
              <a:picLocks noChangeAspect="1"/>
            </p:cNvPicPr>
            <p:nvPr/>
          </p:nvPicPr>
          <p:blipFill>
            <a:blip r:embed="rId16"/>
            <a:stretch>
              <a:fillRect/>
            </a:stretch>
          </p:blipFill>
          <p:spPr>
            <a:xfrm>
              <a:off x="186886" y="199813"/>
              <a:ext cx="2505716" cy="1259819"/>
            </a:xfrm>
            <a:prstGeom prst="rect">
              <a:avLst/>
            </a:prstGeom>
          </p:spPr>
        </p:pic>
        <p:sp>
          <p:nvSpPr>
            <p:cNvPr id="43" name="TextBox 42">
              <a:extLst>
                <a:ext uri="{FF2B5EF4-FFF2-40B4-BE49-F238E27FC236}">
                  <a16:creationId xmlns:a16="http://schemas.microsoft.com/office/drawing/2014/main" id="{30EEE3AD-CCDB-E877-B2B5-1E6A52311344}"/>
                </a:ext>
              </a:extLst>
            </p:cNvPr>
            <p:cNvSpPr txBox="1"/>
            <p:nvPr/>
          </p:nvSpPr>
          <p:spPr>
            <a:xfrm>
              <a:off x="186886" y="1304292"/>
              <a:ext cx="2879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ACTION</a:t>
              </a:r>
            </a:p>
          </p:txBody>
        </p:sp>
      </p:grpSp>
      <p:sp>
        <p:nvSpPr>
          <p:cNvPr id="44" name="TextBox 43">
            <a:extLst>
              <a:ext uri="{FF2B5EF4-FFF2-40B4-BE49-F238E27FC236}">
                <a16:creationId xmlns:a16="http://schemas.microsoft.com/office/drawing/2014/main" id="{344262B9-1E96-5A54-2016-D13AD4C96B94}"/>
              </a:ext>
            </a:extLst>
          </p:cNvPr>
          <p:cNvSpPr txBox="1"/>
          <p:nvPr/>
        </p:nvSpPr>
        <p:spPr>
          <a:xfrm>
            <a:off x="268949" y="2867953"/>
            <a:ext cx="2202962" cy="372563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Empowering communities across the world to find solutions to the challenges they face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descr="A black and white logo&#10;&#10;Description automatically generated with low confidence">
            <a:extLst>
              <a:ext uri="{FF2B5EF4-FFF2-40B4-BE49-F238E27FC236}">
                <a16:creationId xmlns:a16="http://schemas.microsoft.com/office/drawing/2014/main" id="{9D75549C-F336-0D30-52D7-5EA8F14FA8D8}"/>
              </a:ext>
            </a:extLst>
          </p:cNvPr>
          <p:cNvPicPr>
            <a:picLocks noChangeAspect="1"/>
          </p:cNvPicPr>
          <p:nvPr/>
        </p:nvPicPr>
        <p:blipFill>
          <a:blip r:embed="rId17"/>
          <a:stretch>
            <a:fillRect/>
          </a:stretch>
        </p:blipFill>
        <p:spPr>
          <a:xfrm>
            <a:off x="5043511" y="4698274"/>
            <a:ext cx="914400" cy="914400"/>
          </a:xfrm>
          <a:prstGeom prst="rect">
            <a:avLst/>
          </a:prstGeom>
        </p:spPr>
      </p:pic>
      <p:sp>
        <p:nvSpPr>
          <p:cNvPr id="25" name="TextBox 24">
            <a:extLst>
              <a:ext uri="{FF2B5EF4-FFF2-40B4-BE49-F238E27FC236}">
                <a16:creationId xmlns:a16="http://schemas.microsoft.com/office/drawing/2014/main" id="{0DEED8EA-1385-0E7B-023E-1AA3D790E697}"/>
              </a:ext>
            </a:extLst>
          </p:cNvPr>
          <p:cNvSpPr txBox="1"/>
          <p:nvPr/>
        </p:nvSpPr>
        <p:spPr>
          <a:xfrm>
            <a:off x="4711009" y="5618353"/>
            <a:ext cx="15794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Mission Engagement</a:t>
            </a:r>
          </a:p>
        </p:txBody>
      </p:sp>
      <p:sp>
        <p:nvSpPr>
          <p:cNvPr id="3" name="Google Shape;431;p11">
            <a:extLst>
              <a:ext uri="{FF2B5EF4-FFF2-40B4-BE49-F238E27FC236}">
                <a16:creationId xmlns:a16="http://schemas.microsoft.com/office/drawing/2014/main" id="{A7F6E2CC-0F8C-AEE7-6651-CA44EC46D03A}"/>
              </a:ext>
            </a:extLst>
          </p:cNvPr>
          <p:cNvSpPr txBox="1"/>
          <p:nvPr/>
        </p:nvSpPr>
        <p:spPr>
          <a:xfrm>
            <a:off x="-1" y="6451638"/>
            <a:ext cx="12192000" cy="400069"/>
          </a:xfrm>
          <a:prstGeom prst="rect">
            <a:avLst/>
          </a:prstGeom>
          <a:solidFill>
            <a:srgbClr val="FEE59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Website:  </a:t>
            </a:r>
            <a:r>
              <a:rPr lang="en-US" sz="2000" b="1" u="sng" dirty="0">
                <a:solidFill>
                  <a:schemeClr val="dk1"/>
                </a:solidFill>
                <a:latin typeface="Arial"/>
                <a:ea typeface="Arial"/>
                <a:cs typeface="Arial"/>
                <a:sym typeface="Arial"/>
                <a:hlinkClick r:id="rId18"/>
              </a:rPr>
              <a:t>https://appliedsciences.nasa.gov/</a:t>
            </a:r>
            <a:r>
              <a:rPr lang="en-US" sz="2000" b="1" u="sng" dirty="0">
                <a:solidFill>
                  <a:schemeClr val="dk1"/>
                </a:solidFill>
                <a:latin typeface="Arial"/>
                <a:ea typeface="Arial"/>
                <a:cs typeface="Arial"/>
                <a:sym typeface="Arial"/>
              </a:rPr>
              <a:t> </a:t>
            </a:r>
            <a:endParaRPr dirty="0"/>
          </a:p>
        </p:txBody>
      </p:sp>
    </p:spTree>
    <p:extLst>
      <p:ext uri="{BB962C8B-B14F-4D97-AF65-F5344CB8AC3E}">
        <p14:creationId xmlns:p14="http://schemas.microsoft.com/office/powerpoint/2010/main" val="3900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Qr code&#10;&#10;Description automatically generated">
            <a:extLst>
              <a:ext uri="{FF2B5EF4-FFF2-40B4-BE49-F238E27FC236}">
                <a16:creationId xmlns:a16="http://schemas.microsoft.com/office/drawing/2014/main" id="{6F94CB2D-B484-10B3-1E28-E5DE4C8EC0F4}"/>
              </a:ext>
            </a:extLst>
          </p:cNvPr>
          <p:cNvPicPr>
            <a:picLocks noChangeAspect="1"/>
          </p:cNvPicPr>
          <p:nvPr/>
        </p:nvPicPr>
        <p:blipFill>
          <a:blip r:embed="rId3"/>
          <a:stretch>
            <a:fillRect/>
          </a:stretch>
        </p:blipFill>
        <p:spPr>
          <a:xfrm>
            <a:off x="11056374" y="-26766"/>
            <a:ext cx="1128984" cy="1128984"/>
          </a:xfrm>
          <a:prstGeom prst="rect">
            <a:avLst/>
          </a:prstGeom>
        </p:spPr>
      </p:pic>
      <p:sp>
        <p:nvSpPr>
          <p:cNvPr id="10" name="Content Placeholder 2">
            <a:extLst>
              <a:ext uri="{FF2B5EF4-FFF2-40B4-BE49-F238E27FC236}">
                <a16:creationId xmlns:a16="http://schemas.microsoft.com/office/drawing/2014/main" id="{320BE2D1-6EBA-1AC2-1DF8-6ECC69480C81}"/>
              </a:ext>
            </a:extLst>
          </p:cNvPr>
          <p:cNvSpPr>
            <a:spLocks noGrp="1"/>
          </p:cNvSpPr>
          <p:nvPr>
            <p:ph idx="1"/>
          </p:nvPr>
        </p:nvSpPr>
        <p:spPr>
          <a:xfrm>
            <a:off x="154197" y="1161187"/>
            <a:ext cx="9208178" cy="4681620"/>
          </a:xfrm>
        </p:spPr>
        <p:txBody>
          <a:bodyPr>
            <a:normAutofit/>
          </a:bodyPr>
          <a:lstStyle/>
          <a:p>
            <a:pPr marL="0" indent="0">
              <a:buNone/>
              <a:defRPr/>
            </a:pPr>
            <a:r>
              <a:rPr lang="en-US" sz="2800" b="1" dirty="0">
                <a:latin typeface="Arial" panose="020B0604020202020204" pitchFamily="34" charset="0"/>
                <a:cs typeface="Arial" panose="020B0604020202020204" pitchFamily="34" charset="0"/>
              </a:rPr>
              <a:t>We support the use of Earth observation data in air quality management and public health applications, including: </a:t>
            </a:r>
          </a:p>
          <a:p>
            <a:pPr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Infectious diseases and environmental health</a:t>
            </a:r>
          </a:p>
          <a:p>
            <a:pPr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Toxic and pathogenic exposures and health-related hazards</a:t>
            </a:r>
          </a:p>
          <a:p>
            <a:pPr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Implementation of air quality standards, policies, and regulations</a:t>
            </a:r>
          </a:p>
          <a:p>
            <a:pPr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Effects of climate change on public health and air quality</a:t>
            </a:r>
          </a:p>
        </p:txBody>
      </p:sp>
      <p:sp>
        <p:nvSpPr>
          <p:cNvPr id="11" name="TextBox 10">
            <a:extLst>
              <a:ext uri="{FF2B5EF4-FFF2-40B4-BE49-F238E27FC236}">
                <a16:creationId xmlns:a16="http://schemas.microsoft.com/office/drawing/2014/main" id="{8E1CF447-9CFE-27A4-A9C7-EE0E9942DFBB}"/>
              </a:ext>
            </a:extLst>
          </p:cNvPr>
          <p:cNvSpPr txBox="1"/>
          <p:nvPr/>
        </p:nvSpPr>
        <p:spPr>
          <a:xfrm>
            <a:off x="5502907" y="5310230"/>
            <a:ext cx="6482515"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ＭＳ Ｐゴシック" charset="-128"/>
                <a:cs typeface="+mn-cs"/>
              </a:rPr>
              <a:t>Major Partners include International (e.g., GEO, WHO, UNICEF, PAHO), Federal (e.g., CDC, EPA, NIH, NOAA), State (e.g., South Dakota, California, Texas), and Private sectors (e.g., </a:t>
            </a:r>
            <a:r>
              <a:rPr lang="en-US" sz="1800" i="1" dirty="0">
                <a:solidFill>
                  <a:prstClr val="black"/>
                </a:solidFill>
              </a:rPr>
              <a:t>Google</a:t>
            </a:r>
            <a:r>
              <a:rPr kumimoji="0" lang="en-US" sz="1800" b="0" i="1" u="none" strike="noStrike" kern="1200" cap="none" spc="0" normalizeH="0" baseline="0" noProof="0" dirty="0">
                <a:ln>
                  <a:noFill/>
                </a:ln>
                <a:solidFill>
                  <a:prstClr val="black"/>
                </a:solidFill>
                <a:effectLst/>
                <a:uLnTx/>
                <a:uFillTx/>
                <a:latin typeface="Arial" pitchFamily="34" charset="0"/>
                <a:ea typeface="ＭＳ Ｐゴシック" charset="-128"/>
                <a:cs typeface="+mn-cs"/>
              </a:rPr>
              <a:t>, Moore Foundation).</a:t>
            </a:r>
          </a:p>
        </p:txBody>
      </p:sp>
      <p:pic>
        <p:nvPicPr>
          <p:cNvPr id="13" name="Picture 12">
            <a:extLst>
              <a:ext uri="{FF2B5EF4-FFF2-40B4-BE49-F238E27FC236}">
                <a16:creationId xmlns:a16="http://schemas.microsoft.com/office/drawing/2014/main" id="{7E05F82C-E4B8-BDE8-F0E9-F8291A0F7AF8}"/>
              </a:ext>
            </a:extLst>
          </p:cNvPr>
          <p:cNvPicPr>
            <a:picLocks noChangeAspect="1"/>
          </p:cNvPicPr>
          <p:nvPr/>
        </p:nvPicPr>
        <p:blipFill>
          <a:blip r:embed="rId4"/>
          <a:stretch>
            <a:fillRect/>
          </a:stretch>
        </p:blipFill>
        <p:spPr>
          <a:xfrm>
            <a:off x="154197" y="4231302"/>
            <a:ext cx="4625295" cy="2595775"/>
          </a:xfrm>
          <a:prstGeom prst="rect">
            <a:avLst/>
          </a:prstGeom>
          <a:ln w="12700">
            <a:noFill/>
          </a:ln>
        </p:spPr>
      </p:pic>
      <p:sp>
        <p:nvSpPr>
          <p:cNvPr id="14" name="Title 1">
            <a:extLst>
              <a:ext uri="{FF2B5EF4-FFF2-40B4-BE49-F238E27FC236}">
                <a16:creationId xmlns:a16="http://schemas.microsoft.com/office/drawing/2014/main" id="{4CCE7DF1-0D1C-D7B5-D4B9-20C76275DB67}"/>
              </a:ext>
            </a:extLst>
          </p:cNvPr>
          <p:cNvSpPr>
            <a:spLocks noGrp="1"/>
          </p:cNvSpPr>
          <p:nvPr>
            <p:ph type="title"/>
          </p:nvPr>
        </p:nvSpPr>
        <p:spPr>
          <a:xfrm>
            <a:off x="1985745" y="52896"/>
            <a:ext cx="8272890" cy="1088020"/>
          </a:xfrm>
        </p:spPr>
        <p:txBody>
          <a:bodyPr>
            <a:noAutofit/>
          </a:bodyPr>
          <a:lstStyle/>
          <a:p>
            <a:pPr algn="ctr"/>
            <a:r>
              <a:rPr lang="en-US" sz="3600" b="1" dirty="0">
                <a:latin typeface="Arial" panose="020B0604020202020204" pitchFamily="34" charset="0"/>
                <a:cs typeface="Arial" panose="020B0604020202020204" pitchFamily="34" charset="0"/>
              </a:rPr>
              <a:t>NASA Health and Air Quality Applications</a:t>
            </a:r>
          </a:p>
        </p:txBody>
      </p:sp>
      <p:pic>
        <p:nvPicPr>
          <p:cNvPr id="2" name="Picture 1">
            <a:extLst>
              <a:ext uri="{FF2B5EF4-FFF2-40B4-BE49-F238E27FC236}">
                <a16:creationId xmlns:a16="http://schemas.microsoft.com/office/drawing/2014/main" id="{33C18A67-B206-FF35-7C3A-1E58C79D549C}"/>
              </a:ext>
            </a:extLst>
          </p:cNvPr>
          <p:cNvPicPr>
            <a:picLocks noChangeAspect="1"/>
          </p:cNvPicPr>
          <p:nvPr/>
        </p:nvPicPr>
        <p:blipFill>
          <a:blip r:embed="rId5"/>
          <a:stretch>
            <a:fillRect/>
          </a:stretch>
        </p:blipFill>
        <p:spPr>
          <a:xfrm>
            <a:off x="9480109" y="1170938"/>
            <a:ext cx="2522825" cy="1665064"/>
          </a:xfrm>
          <a:prstGeom prst="rect">
            <a:avLst/>
          </a:prstGeom>
          <a:ln w="12700">
            <a:solidFill>
              <a:schemeClr val="tx1"/>
            </a:solidFill>
          </a:ln>
        </p:spPr>
      </p:pic>
      <p:sp>
        <p:nvSpPr>
          <p:cNvPr id="3" name="TextBox 2">
            <a:extLst>
              <a:ext uri="{FF2B5EF4-FFF2-40B4-BE49-F238E27FC236}">
                <a16:creationId xmlns:a16="http://schemas.microsoft.com/office/drawing/2014/main" id="{69710DA1-ED4B-8DD2-5ABB-3109ECF2ECF1}"/>
              </a:ext>
            </a:extLst>
          </p:cNvPr>
          <p:cNvSpPr txBox="1"/>
          <p:nvPr/>
        </p:nvSpPr>
        <p:spPr>
          <a:xfrm>
            <a:off x="10578468" y="1161187"/>
            <a:ext cx="15176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solidFill>
                <a:effectLst>
                  <a:outerShdw blurRad="50800" dist="38100" dir="13500000" algn="br" rotWithShape="0">
                    <a:prstClr val="black">
                      <a:alpha val="40000"/>
                    </a:prstClr>
                  </a:outerShdw>
                </a:effectLst>
                <a:uLnTx/>
                <a:uFillTx/>
                <a:latin typeface="Arial" panose="020B0604020202020204" pitchFamily="34" charset="0"/>
                <a:cs typeface="Arial" panose="020B0604020202020204" pitchFamily="34" charset="0"/>
              </a:rPr>
              <a:t>Aedes aegypti</a:t>
            </a:r>
            <a:endParaRPr kumimoji="0" lang="en-US" sz="1400" b="0" u="none" strike="noStrike" kern="1200" cap="none" spc="0" normalizeH="0" baseline="0" noProof="0" dirty="0">
              <a:ln>
                <a:noFill/>
              </a:ln>
              <a:solidFill>
                <a:schemeClr val="bg1"/>
              </a:solidFill>
              <a:effectLst>
                <a:outerShdw blurRad="50800" dist="38100" dir="13500000" algn="br"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7BABB39-46F2-2E2D-7EF1-D9E3E50D91B9}"/>
              </a:ext>
            </a:extLst>
          </p:cNvPr>
          <p:cNvPicPr>
            <a:picLocks noChangeAspect="1"/>
          </p:cNvPicPr>
          <p:nvPr/>
        </p:nvPicPr>
        <p:blipFill>
          <a:blip r:embed="rId6"/>
          <a:stretch>
            <a:fillRect/>
          </a:stretch>
        </p:blipFill>
        <p:spPr>
          <a:xfrm>
            <a:off x="9480109" y="3150552"/>
            <a:ext cx="2557694" cy="1704837"/>
          </a:xfrm>
          <a:prstGeom prst="rect">
            <a:avLst/>
          </a:prstGeom>
          <a:ln w="12700">
            <a:solidFill>
              <a:schemeClr val="tx1"/>
            </a:solidFill>
          </a:ln>
        </p:spPr>
      </p:pic>
      <p:sp>
        <p:nvSpPr>
          <p:cNvPr id="6" name="TextBox 5">
            <a:extLst>
              <a:ext uri="{FF2B5EF4-FFF2-40B4-BE49-F238E27FC236}">
                <a16:creationId xmlns:a16="http://schemas.microsoft.com/office/drawing/2014/main" id="{EFF211DE-2A7B-FD5E-91E6-0AF015EE4EAA}"/>
              </a:ext>
            </a:extLst>
          </p:cNvPr>
          <p:cNvSpPr txBox="1"/>
          <p:nvPr/>
        </p:nvSpPr>
        <p:spPr>
          <a:xfrm>
            <a:off x="9020716" y="4517590"/>
            <a:ext cx="2964706" cy="307777"/>
          </a:xfrm>
          <a:prstGeom prst="rect">
            <a:avLst/>
          </a:prstGeom>
          <a:noFill/>
        </p:spPr>
        <p:txBody>
          <a:bodyPr wrap="square" rtlCol="0">
            <a:spAutoFit/>
          </a:bodyPr>
          <a:lstStyle/>
          <a:p>
            <a:pPr lvl="0" algn="ctr" fontAlgn="auto">
              <a:spcBef>
                <a:spcPts val="0"/>
              </a:spcBef>
              <a:spcAft>
                <a:spcPts val="0"/>
              </a:spcAft>
              <a:defRPr/>
            </a:pPr>
            <a:r>
              <a:rPr kumimoji="0" lang="en-US" sz="1400" i="1" u="none" strike="noStrike" kern="1200" cap="none" spc="0" normalizeH="0" baseline="0" noProof="0" dirty="0">
                <a:ln>
                  <a:noFill/>
                </a:ln>
                <a:solidFill>
                  <a:schemeClr val="bg1"/>
                </a:solidFill>
                <a:effectLst>
                  <a:outerShdw blurRad="50800" dist="38100" dir="13500000" algn="br" rotWithShape="0">
                    <a:prstClr val="black">
                      <a:alpha val="40000"/>
                    </a:prstClr>
                  </a:outerShdw>
                </a:effectLst>
                <a:uLnTx/>
                <a:uFillTx/>
                <a:cs typeface="Arial" panose="020B0604020202020204" pitchFamily="34" charset="0"/>
              </a:rPr>
              <a:t>Dust </a:t>
            </a:r>
            <a:r>
              <a:rPr lang="en-US" sz="1400" i="1" dirty="0">
                <a:solidFill>
                  <a:schemeClr val="bg1"/>
                </a:solidFill>
                <a:effectLst>
                  <a:outerShdw blurRad="50800" dist="38100" dir="13500000" algn="br" rotWithShape="0">
                    <a:prstClr val="black">
                      <a:alpha val="40000"/>
                    </a:prstClr>
                  </a:outerShdw>
                </a:effectLst>
                <a:cs typeface="Arial" panose="020B0604020202020204" pitchFamily="34" charset="0"/>
              </a:rPr>
              <a:t>plume over TX/NM</a:t>
            </a:r>
            <a:endParaRPr kumimoji="0" lang="en-US" sz="1400" u="none" strike="noStrike" kern="1200" cap="none" spc="0" normalizeH="0" baseline="0" noProof="0" dirty="0">
              <a:ln>
                <a:noFill/>
              </a:ln>
              <a:solidFill>
                <a:schemeClr val="bg1"/>
              </a:solidFill>
              <a:effectLst>
                <a:outerShdw blurRad="50800" dist="38100" dir="13500000" algn="br" rotWithShape="0">
                  <a:prstClr val="black">
                    <a:alpha val="40000"/>
                  </a:prstClr>
                </a:outerShdw>
              </a:effectLst>
              <a:uLnTx/>
              <a:uFillTx/>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F098CA37-A83A-60BB-5A78-BE0586E508BF}"/>
              </a:ext>
            </a:extLst>
          </p:cNvPr>
          <p:cNvPicPr>
            <a:picLocks noChangeAspect="1"/>
          </p:cNvPicPr>
          <p:nvPr/>
        </p:nvPicPr>
        <p:blipFill>
          <a:blip r:embed="rId7"/>
          <a:stretch>
            <a:fillRect/>
          </a:stretch>
        </p:blipFill>
        <p:spPr>
          <a:xfrm>
            <a:off x="206578" y="113323"/>
            <a:ext cx="943226" cy="1088020"/>
          </a:xfrm>
          <a:prstGeom prst="rect">
            <a:avLst/>
          </a:prstGeom>
        </p:spPr>
      </p:pic>
      <p:cxnSp>
        <p:nvCxnSpPr>
          <p:cNvPr id="7" name="Straight Connector 6">
            <a:extLst>
              <a:ext uri="{FF2B5EF4-FFF2-40B4-BE49-F238E27FC236}">
                <a16:creationId xmlns:a16="http://schemas.microsoft.com/office/drawing/2014/main" id="{819419D8-DD74-73CA-13A1-8DAB02AD81B7}"/>
              </a:ext>
            </a:extLst>
          </p:cNvPr>
          <p:cNvCxnSpPr>
            <a:cxnSpLocks/>
          </p:cNvCxnSpPr>
          <p:nvPr/>
        </p:nvCxnSpPr>
        <p:spPr>
          <a:xfrm flipV="1">
            <a:off x="148288" y="1067812"/>
            <a:ext cx="11947805" cy="29963"/>
          </a:xfrm>
          <a:prstGeom prst="line">
            <a:avLst/>
          </a:prstGeom>
          <a:ln w="38100">
            <a:solidFill>
              <a:srgbClr val="8E5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4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7B745E7F-FEA8-3674-A93B-4BB85741FEC3}"/>
              </a:ext>
            </a:extLst>
          </p:cNvPr>
          <p:cNvSpPr txBox="1">
            <a:spLocks/>
          </p:cNvSpPr>
          <p:nvPr/>
        </p:nvSpPr>
        <p:spPr>
          <a:xfrm>
            <a:off x="292640" y="1900822"/>
            <a:ext cx="11131981" cy="47258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Arial" panose="020B0604020202020204" pitchFamily="34" charset="0"/>
                <a:cs typeface="Arial" panose="020B0604020202020204" pitchFamily="34" charset="0"/>
              </a:rPr>
              <a:t>Project PI &amp; Team: </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Dr. Tracey Holloway (PI, U. of WI); Dr. Randall Martin &amp; Dr. Chi Li (Co-Is, WUSL); Summer Acker &amp; Chandler Wells (interns, U. of WI); Dr. Viral Shah* (NASA GSFC) &amp; Dr. Jenny Bratburd* (U. of  WI) (collaborators)</a:t>
            </a:r>
          </a:p>
          <a:p>
            <a:pPr algn="l">
              <a:lnSpc>
                <a:spcPct val="100000"/>
              </a:lnSpc>
            </a:pPr>
            <a:r>
              <a:rPr lang="en-US" sz="2000" b="1" dirty="0">
                <a:latin typeface="Arial" panose="020B0604020202020204" pitchFamily="34" charset="0"/>
                <a:cs typeface="Arial" panose="020B0604020202020204" pitchFamily="34" charset="0"/>
              </a:rPr>
              <a:t>Stakeholders:</a:t>
            </a:r>
            <a:endParaRPr lang="en-US" altLang="en-US" sz="2000" b="1" dirty="0">
              <a:latin typeface="Arial" panose="020B0604020202020204" pitchFamily="34" charset="0"/>
              <a:ea typeface="ＭＳ Ｐゴシック" panose="020B0600070205080204" pitchFamily="34" charset="-128"/>
              <a:cs typeface="Arial" panose="020B0604020202020204" pitchFamily="34" charset="0"/>
            </a:endParaRPr>
          </a:p>
          <a:p>
            <a:pPr algn="l">
              <a:lnSpc>
                <a:spcPct val="100000"/>
              </a:lnSpc>
              <a:spcBef>
                <a:spcPts val="0"/>
              </a:spcBef>
              <a:defRPr/>
            </a:pPr>
            <a:endParaRPr lang="en-US" altLang="en-US" sz="20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a:p>
            <a:pPr algn="l">
              <a:lnSpc>
                <a:spcPct val="100000"/>
              </a:lnSpc>
              <a:spcBef>
                <a:spcPts val="0"/>
              </a:spcBef>
              <a:defRPr/>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Project Summary: </a:t>
            </a:r>
            <a:r>
              <a:rPr lang="en-US" altLang="en-US" sz="20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rPr>
              <a:t> </a:t>
            </a:r>
          </a:p>
          <a:p>
            <a:pPr marL="342900" indent="-342900" algn="l">
              <a:lnSpc>
                <a:spcPct val="100000"/>
              </a:lnSpc>
              <a:spcBef>
                <a:spcPts val="0"/>
              </a:spcBef>
              <a:buFont typeface="Arial" panose="020B0604020202020204" pitchFamily="34" charset="0"/>
              <a:buChar char="•"/>
              <a:defRP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Develop new U.S.-specific satellite-derived PM</a:t>
            </a:r>
            <a:r>
              <a:rPr lang="en-US" altLang="en-US" sz="2000" baseline="-25000" dirty="0">
                <a:latin typeface="Arial" panose="020B0604020202020204" pitchFamily="34" charset="0"/>
                <a:ea typeface="ＭＳ Ｐゴシック" panose="020B0600070205080204" pitchFamily="34" charset="-128"/>
                <a:cs typeface="Arial" panose="020B0604020202020204" pitchFamily="34" charset="0"/>
              </a:rPr>
              <a:t>2.5</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product with novel deep learning algorithms</a:t>
            </a:r>
          </a:p>
          <a:p>
            <a:pPr marL="342900" indent="-342900" algn="l">
              <a:lnSpc>
                <a:spcPct val="100000"/>
              </a:lnSpc>
              <a:spcBef>
                <a:spcPts val="0"/>
              </a:spcBef>
              <a:buFont typeface="Arial" panose="020B0604020202020204" pitchFamily="34" charset="0"/>
              <a:buChar char="•"/>
              <a:defRPr/>
            </a:pPr>
            <a:r>
              <a:rPr kumimoji="0" lang="en-US" altLang="en-US" sz="20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Calculate  satellite-derived annual PM₂.₅ estimates for ~80% of U.S. counties lacking monitors</a:t>
            </a:r>
          </a:p>
          <a:p>
            <a:pPr marL="342900" indent="-342900" algn="l">
              <a:lnSpc>
                <a:spcPct val="100000"/>
              </a:lnSpc>
              <a:spcBef>
                <a:spcPts val="0"/>
              </a:spcBef>
              <a:buFont typeface="Arial" panose="020B0604020202020204" pitchFamily="34" charset="0"/>
              <a:buChar char="•"/>
              <a:defRP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Automate and document workflows </a:t>
            </a:r>
          </a:p>
          <a:p>
            <a:pPr marL="0" lvl="1" algn="l">
              <a:lnSpc>
                <a:spcPct val="100000"/>
              </a:lnSpc>
              <a:spcBef>
                <a:spcPts val="0"/>
              </a:spcBef>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Stakeholder Engagement Plan: </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Monthly meetings or as preferred by stakeholder partners; on-ramp for new partners through HAQAST; co-authorship of manuscripts (two with ALA in review)</a:t>
            </a:r>
            <a:endParaRPr lang="en-US" altLang="en-US" sz="2000" b="1" dirty="0">
              <a:latin typeface="Arial" panose="020B0604020202020204" pitchFamily="34" charset="0"/>
              <a:ea typeface="ＭＳ Ｐゴシック" panose="020B0600070205080204" pitchFamily="34" charset="-128"/>
              <a:cs typeface="Arial" panose="020B0604020202020204" pitchFamily="34" charset="0"/>
            </a:endParaRPr>
          </a:p>
          <a:p>
            <a:pPr algn="l">
              <a:lnSpc>
                <a:spcPct val="100000"/>
              </a:lnSpc>
              <a:spcBef>
                <a:spcPts val="0"/>
              </a:spcBef>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Earth Observations/Tools:</a:t>
            </a:r>
            <a:r>
              <a:rPr lang="en-US" altLang="en-US" sz="20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a:latin typeface="Arial" panose="020B0604020202020204" pitchFamily="34" charset="0"/>
                <a:cs typeface="Arial" panose="020B0604020202020204" pitchFamily="34" charset="0"/>
              </a:rPr>
              <a:t>AOD data from MODIS, VIIRS, MISR, PACE; aerosol properties from HARP2 and </a:t>
            </a:r>
            <a:r>
              <a:rPr lang="en-US" altLang="en-US" sz="2000" b="1" dirty="0">
                <a:latin typeface="Arial" panose="020B0604020202020204" pitchFamily="34" charset="0"/>
                <a:cs typeface="Arial" panose="020B0604020202020204" pitchFamily="34" charset="0"/>
              </a:rPr>
              <a:t>TEMPO</a:t>
            </a:r>
            <a:r>
              <a:rPr lang="en-US" altLang="en-US" sz="2000" dirty="0">
                <a:latin typeface="Arial" panose="020B0604020202020204" pitchFamily="34" charset="0"/>
                <a:cs typeface="Arial" panose="020B0604020202020204" pitchFamily="34" charset="0"/>
              </a:rPr>
              <a:t> </a:t>
            </a:r>
          </a:p>
          <a:p>
            <a:pPr algn="l">
              <a:lnSpc>
                <a:spcPct val="100000"/>
              </a:lnSpc>
              <a:spcBef>
                <a:spcPts val="0"/>
              </a:spcBef>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Geographic Scope: </a:t>
            </a:r>
            <a:r>
              <a:rPr lang="en-US" altLang="en-US" sz="2000" dirty="0">
                <a:latin typeface="Arial" panose="020B0604020202020204" pitchFamily="34" charset="0"/>
                <a:cs typeface="Arial" panose="020B0604020202020204" pitchFamily="34" charset="0"/>
              </a:rPr>
              <a:t>USA</a:t>
            </a:r>
          </a:p>
          <a:p>
            <a:pPr algn="l">
              <a:lnSpc>
                <a:spcPct val="100000"/>
              </a:lnSpc>
              <a:spcBef>
                <a:spcPts val="0"/>
              </a:spcBef>
            </a:pPr>
            <a:r>
              <a:rPr lang="en-US" sz="2000" b="1" dirty="0">
                <a:latin typeface="Arial" panose="020B0604020202020204" pitchFamily="34" charset="0"/>
                <a:ea typeface="ＭＳ Ｐゴシック" panose="020B0600070205080204" pitchFamily="34" charset="-128"/>
                <a:cs typeface="Arial" panose="020B0604020202020204" pitchFamily="34" charset="0"/>
              </a:rPr>
              <a:t>Current ARL: </a:t>
            </a:r>
            <a:r>
              <a:rPr lang="en-US" sz="2000" dirty="0">
                <a:latin typeface="Arial" panose="020B0604020202020204" pitchFamily="34" charset="0"/>
                <a:ea typeface="ＭＳ Ｐゴシック" panose="020B0600070205080204" pitchFamily="34" charset="-128"/>
                <a:cs typeface="Arial" panose="020B0604020202020204" pitchFamily="34" charset="0"/>
              </a:rPr>
              <a:t>6 	 </a:t>
            </a:r>
            <a:r>
              <a:rPr lang="en-US" sz="2000" b="1" dirty="0">
                <a:latin typeface="Arial" panose="020B0604020202020204" pitchFamily="34" charset="0"/>
                <a:ea typeface="ＭＳ Ｐゴシック" panose="020B0600070205080204" pitchFamily="34" charset="-128"/>
                <a:cs typeface="Arial" panose="020B0604020202020204" pitchFamily="34" charset="0"/>
              </a:rPr>
              <a:t>Goal ARL: </a:t>
            </a:r>
            <a:r>
              <a:rPr lang="en-US" sz="2000" dirty="0">
                <a:latin typeface="Arial" panose="020B0604020202020204" pitchFamily="34" charset="0"/>
                <a:ea typeface="ＭＳ Ｐゴシック" panose="020B0600070205080204" pitchFamily="34" charset="-128"/>
                <a:cs typeface="Arial" panose="020B0604020202020204" pitchFamily="34" charset="0"/>
              </a:rPr>
              <a:t>8-9</a:t>
            </a:r>
          </a:p>
          <a:p>
            <a:pPr marL="342900" indent="-342900" algn="l">
              <a:lnSpc>
                <a:spcPct val="100000"/>
              </a:lnSpc>
              <a:spcBef>
                <a:spcPts val="0"/>
              </a:spcBef>
              <a:buFont typeface="Arial" panose="020B0604020202020204" pitchFamily="34" charset="0"/>
              <a:buChar char="•"/>
              <a:defRPr/>
            </a:pPr>
            <a:endParaRPr kumimoji="0" lang="en-US" altLang="en-US" sz="2000" b="0" i="0" u="none" strike="noStrike" kern="1200" cap="none" spc="0" normalizeH="0" baseline="0" noProof="0" dirty="0">
              <a:ln>
                <a:noFill/>
              </a:ln>
              <a:solidFill>
                <a:prstClr val="black">
                  <a:lumMod val="65000"/>
                  <a:lumOff val="35000"/>
                </a:prstClr>
              </a:solidFill>
              <a:effectLst/>
              <a:uLnTx/>
              <a:uFillTx/>
              <a:latin typeface="Aptos" panose="02110004020202020204"/>
              <a:ea typeface="ＭＳ Ｐゴシック" panose="020B0600070205080204" pitchFamily="34" charset="-128"/>
              <a:cs typeface="+mn-cs"/>
            </a:endParaRPr>
          </a:p>
          <a:p>
            <a:pPr lvl="1" algn="l">
              <a:lnSpc>
                <a:spcPct val="100000"/>
              </a:lnSpc>
            </a:pPr>
            <a:endParaRPr lang="en-US" sz="1200" dirty="0"/>
          </a:p>
        </p:txBody>
      </p:sp>
      <p:pic>
        <p:nvPicPr>
          <p:cNvPr id="5" name="Picture 4">
            <a:extLst>
              <a:ext uri="{FF2B5EF4-FFF2-40B4-BE49-F238E27FC236}">
                <a16:creationId xmlns:a16="http://schemas.microsoft.com/office/drawing/2014/main" id="{E018E568-702C-6B26-9E2C-C89B18B242BD}"/>
              </a:ext>
            </a:extLst>
          </p:cNvPr>
          <p:cNvPicPr>
            <a:picLocks noChangeAspect="1"/>
          </p:cNvPicPr>
          <p:nvPr/>
        </p:nvPicPr>
        <p:blipFill>
          <a:blip r:embed="rId3"/>
          <a:stretch>
            <a:fillRect/>
          </a:stretch>
        </p:blipFill>
        <p:spPr>
          <a:xfrm>
            <a:off x="9398753" y="313484"/>
            <a:ext cx="2578100" cy="558800"/>
          </a:xfrm>
          <a:prstGeom prst="rect">
            <a:avLst/>
          </a:prstGeom>
        </p:spPr>
      </p:pic>
      <p:sp>
        <p:nvSpPr>
          <p:cNvPr id="7" name="Title 6">
            <a:extLst>
              <a:ext uri="{FF2B5EF4-FFF2-40B4-BE49-F238E27FC236}">
                <a16:creationId xmlns:a16="http://schemas.microsoft.com/office/drawing/2014/main" id="{27E60F86-8F2C-2FFC-5940-7096919EE5FF}"/>
              </a:ext>
            </a:extLst>
          </p:cNvPr>
          <p:cNvSpPr>
            <a:spLocks noGrp="1"/>
          </p:cNvSpPr>
          <p:nvPr>
            <p:ph type="title"/>
          </p:nvPr>
        </p:nvSpPr>
        <p:spPr>
          <a:xfrm>
            <a:off x="236274" y="52189"/>
            <a:ext cx="9074727" cy="1325563"/>
          </a:xfrm>
        </p:spPr>
        <p:txBody>
          <a:bodyPr>
            <a:normAutofit fontScale="90000"/>
          </a:bodyPr>
          <a:lstStyle/>
          <a:p>
            <a:pPr>
              <a:lnSpc>
                <a:spcPct val="100000"/>
              </a:lnSpc>
            </a:pPr>
            <a:r>
              <a:rPr lang="en-US" sz="3800" b="1" dirty="0">
                <a:solidFill>
                  <a:schemeClr val="tx1"/>
                </a:solidFill>
                <a:latin typeface="Arial" panose="020B0604020202020204" pitchFamily="34" charset="0"/>
                <a:cs typeface="Arial" panose="020B0604020202020204" pitchFamily="34" charset="0"/>
              </a:rPr>
              <a:t>ROSES 24 HAQ: Satellite-Derived PM</a:t>
            </a:r>
            <a:r>
              <a:rPr lang="en-US" sz="3800" b="1" baseline="-25000" dirty="0">
                <a:solidFill>
                  <a:schemeClr val="tx1"/>
                </a:solidFill>
                <a:latin typeface="Arial" panose="020B0604020202020204" pitchFamily="34" charset="0"/>
                <a:cs typeface="Arial" panose="020B0604020202020204" pitchFamily="34" charset="0"/>
              </a:rPr>
              <a:t>2.5</a:t>
            </a:r>
            <a:r>
              <a:rPr lang="en-US" sz="3800" b="1" dirty="0">
                <a:solidFill>
                  <a:schemeClr val="tx1"/>
                </a:solidFill>
                <a:latin typeface="Arial" panose="020B0604020202020204" pitchFamily="34" charset="0"/>
                <a:cs typeface="Arial" panose="020B0604020202020204" pitchFamily="34" charset="0"/>
              </a:rPr>
              <a:t> to Support Public Health Outreach in the U.S.</a:t>
            </a:r>
          </a:p>
        </p:txBody>
      </p:sp>
      <p:cxnSp>
        <p:nvCxnSpPr>
          <p:cNvPr id="9" name="Straight Connector 8">
            <a:extLst>
              <a:ext uri="{FF2B5EF4-FFF2-40B4-BE49-F238E27FC236}">
                <a16:creationId xmlns:a16="http://schemas.microsoft.com/office/drawing/2014/main" id="{06B626E2-F5D2-5B8A-EF4E-F9EF32F203C6}"/>
              </a:ext>
            </a:extLst>
          </p:cNvPr>
          <p:cNvCxnSpPr/>
          <p:nvPr/>
        </p:nvCxnSpPr>
        <p:spPr>
          <a:xfrm>
            <a:off x="0" y="1510155"/>
            <a:ext cx="12192000" cy="0"/>
          </a:xfrm>
          <a:prstGeom prst="line">
            <a:avLst/>
          </a:prstGeom>
          <a:ln w="38100">
            <a:solidFill>
              <a:srgbClr val="7030A0"/>
            </a:solidFill>
            <a:prstDash val="lgDashDotDot"/>
          </a:ln>
        </p:spPr>
        <p:style>
          <a:lnRef idx="2">
            <a:schemeClr val="accent1"/>
          </a:lnRef>
          <a:fillRef idx="0">
            <a:schemeClr val="accent1"/>
          </a:fillRef>
          <a:effectRef idx="1">
            <a:schemeClr val="accent1"/>
          </a:effectRef>
          <a:fontRef idx="minor">
            <a:schemeClr val="tx1"/>
          </a:fontRef>
        </p:style>
      </p:cxnSp>
      <p:pic>
        <p:nvPicPr>
          <p:cNvPr id="2" name="Picture 1" descr="A red and black logo&#10;&#10;AI-generated content may be incorrect.">
            <a:extLst>
              <a:ext uri="{FF2B5EF4-FFF2-40B4-BE49-F238E27FC236}">
                <a16:creationId xmlns:a16="http://schemas.microsoft.com/office/drawing/2014/main" id="{C590FFF9-0EB4-87FE-4B50-8AD31EABB07F}"/>
              </a:ext>
            </a:extLst>
          </p:cNvPr>
          <p:cNvPicPr>
            <a:picLocks noChangeAspect="1"/>
          </p:cNvPicPr>
          <p:nvPr/>
        </p:nvPicPr>
        <p:blipFill>
          <a:blip r:embed="rId4"/>
          <a:stretch>
            <a:fillRect/>
          </a:stretch>
        </p:blipFill>
        <p:spPr>
          <a:xfrm>
            <a:off x="6287174" y="2966885"/>
            <a:ext cx="1825206" cy="615511"/>
          </a:xfrm>
          <a:prstGeom prst="rect">
            <a:avLst/>
          </a:prstGeom>
        </p:spPr>
      </p:pic>
      <p:pic>
        <p:nvPicPr>
          <p:cNvPr id="3" name="Picture 2" descr="A black and white text&#10;&#10;AI-generated content may be incorrect.">
            <a:extLst>
              <a:ext uri="{FF2B5EF4-FFF2-40B4-BE49-F238E27FC236}">
                <a16:creationId xmlns:a16="http://schemas.microsoft.com/office/drawing/2014/main" id="{4698F4BE-D5AC-B450-7CF8-CB9C30A832D3}"/>
              </a:ext>
            </a:extLst>
          </p:cNvPr>
          <p:cNvPicPr>
            <a:picLocks noChangeAspect="1"/>
          </p:cNvPicPr>
          <p:nvPr/>
        </p:nvPicPr>
        <p:blipFill>
          <a:blip r:embed="rId5"/>
          <a:stretch>
            <a:fillRect/>
          </a:stretch>
        </p:blipFill>
        <p:spPr>
          <a:xfrm>
            <a:off x="8340058" y="3094285"/>
            <a:ext cx="1698417" cy="411866"/>
          </a:xfrm>
          <a:prstGeom prst="rect">
            <a:avLst/>
          </a:prstGeom>
        </p:spPr>
      </p:pic>
      <p:pic>
        <p:nvPicPr>
          <p:cNvPr id="6" name="Picture 5" descr="A logo with black text&#10;&#10;AI-generated content may be incorrect.">
            <a:extLst>
              <a:ext uri="{FF2B5EF4-FFF2-40B4-BE49-F238E27FC236}">
                <a16:creationId xmlns:a16="http://schemas.microsoft.com/office/drawing/2014/main" id="{2AA34E72-D1E3-9EAF-24D4-3293BE52CEA6}"/>
              </a:ext>
            </a:extLst>
          </p:cNvPr>
          <p:cNvPicPr>
            <a:picLocks noChangeAspect="1"/>
          </p:cNvPicPr>
          <p:nvPr/>
        </p:nvPicPr>
        <p:blipFill>
          <a:blip r:embed="rId6"/>
          <a:srcRect t="31803" b="32131"/>
          <a:stretch>
            <a:fillRect/>
          </a:stretch>
        </p:blipFill>
        <p:spPr>
          <a:xfrm>
            <a:off x="2576618" y="2965879"/>
            <a:ext cx="2099483" cy="567899"/>
          </a:xfrm>
          <a:prstGeom prst="rect">
            <a:avLst/>
          </a:prstGeom>
        </p:spPr>
      </p:pic>
      <p:pic>
        <p:nvPicPr>
          <p:cNvPr id="8" name="Picture 2" descr="EPA Logo Black and White – Brands Logos">
            <a:extLst>
              <a:ext uri="{FF2B5EF4-FFF2-40B4-BE49-F238E27FC236}">
                <a16:creationId xmlns:a16="http://schemas.microsoft.com/office/drawing/2014/main" id="{64D9B3FE-5BFE-7F7C-4669-03257F27CE8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11522" y="3085782"/>
            <a:ext cx="1349055" cy="39459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FD145A83-1F67-6053-610B-6B2F38E2845B}"/>
              </a:ext>
            </a:extLst>
          </p:cNvPr>
          <p:cNvSpPr txBox="1">
            <a:spLocks/>
          </p:cNvSpPr>
          <p:nvPr/>
        </p:nvSpPr>
        <p:spPr>
          <a:xfrm>
            <a:off x="6095999" y="1532174"/>
            <a:ext cx="5880853" cy="52736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00000"/>
              </a:lnSpc>
              <a:buFont typeface="Arial" panose="020B0604020202020204" pitchFamily="34" charset="0"/>
              <a:buChar char="•"/>
            </a:pPr>
            <a:endParaRPr lang="en-US" sz="1200" dirty="0">
              <a:solidFill>
                <a:schemeClr val="tx1">
                  <a:lumMod val="65000"/>
                  <a:lumOff val="35000"/>
                </a:schemeClr>
              </a:solidFill>
              <a:ea typeface="ＭＳ Ｐゴシック" panose="020B0600070205080204" pitchFamily="34" charset="-128"/>
            </a:endParaRPr>
          </a:p>
          <a:p>
            <a:pPr marL="800100" lvl="1" indent="-342900" algn="l">
              <a:lnSpc>
                <a:spcPct val="100000"/>
              </a:lnSpc>
              <a:buFont typeface="Arial" panose="020B0604020202020204" pitchFamily="34" charset="0"/>
              <a:buChar char="•"/>
            </a:pPr>
            <a:endParaRPr lang="en-US" sz="1200" dirty="0"/>
          </a:p>
        </p:txBody>
      </p:sp>
      <p:sp>
        <p:nvSpPr>
          <p:cNvPr id="15" name="Rectangle 14">
            <a:extLst>
              <a:ext uri="{FF2B5EF4-FFF2-40B4-BE49-F238E27FC236}">
                <a16:creationId xmlns:a16="http://schemas.microsoft.com/office/drawing/2014/main" id="{4CFF2879-F117-2DBE-400D-30BD8B00122E}"/>
              </a:ext>
            </a:extLst>
          </p:cNvPr>
          <p:cNvSpPr/>
          <p:nvPr/>
        </p:nvSpPr>
        <p:spPr>
          <a:xfrm>
            <a:off x="0" y="6125299"/>
            <a:ext cx="5998464" cy="7327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722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B99644C-0B73-67AC-7680-3571207D4BEA}"/>
              </a:ext>
            </a:extLst>
          </p:cNvPr>
          <p:cNvSpPr txBox="1">
            <a:spLocks/>
          </p:cNvSpPr>
          <p:nvPr/>
        </p:nvSpPr>
        <p:spPr>
          <a:xfrm>
            <a:off x="0" y="1195402"/>
            <a:ext cx="10326255" cy="56673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Project Team: </a:t>
            </a:r>
            <a:r>
              <a:rPr lang="en-US" altLang="en-US" sz="1450" dirty="0">
                <a:latin typeface="Arial" panose="020B0604020202020204" pitchFamily="34" charset="0"/>
                <a:ea typeface="ＭＳ Ｐゴシック" panose="020B0600070205080204" pitchFamily="34" charset="-128"/>
                <a:cs typeface="Arial" panose="020B0604020202020204" pitchFamily="34" charset="0"/>
              </a:rPr>
              <a:t>PI </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Ivan Gutierrez-Avila (ISMMS), Co-PI Allan Just (Brown), Co-PI Aaron Naeger* (NASA MSFC),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Elena Colicino (ISMMS), and Kelley Murphy (UAH). Local site collaborators: Michel Grutter (UNAM)</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Stakeholders: </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Horacio Riojas (Collaborative Center WHO-PAHO-INSP, Mexico) and Victor H. P</a:t>
            </a:r>
            <a:r>
              <a:rPr kumimoji="0" lang="es-MX"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á</a:t>
            </a:r>
            <a:r>
              <a:rPr kumimoji="0" lang="en-US" altLang="en-US" sz="1450" i="0" u="none" strike="noStrike" kern="1200" cap="none" spc="0" normalizeH="0" baseline="0" noProof="0" dirty="0" err="1">
                <a:ln>
                  <a:noFill/>
                </a:ln>
                <a:effectLst/>
                <a:uLnTx/>
                <a:uFillTx/>
                <a:latin typeface="Arial" panose="020B0604020202020204" pitchFamily="34" charset="0"/>
                <a:ea typeface="ＭＳ Ｐゴシック" panose="020B0600070205080204" pitchFamily="34" charset="-128"/>
                <a:cs typeface="Arial" panose="020B0604020202020204" pitchFamily="34" charset="0"/>
              </a:rPr>
              <a:t>ramo</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50" i="0" u="none" strike="noStrike" kern="1200" cap="none" spc="0" normalizeH="0" baseline="0" noProof="0" dirty="0" err="1">
                <a:ln>
                  <a:noFill/>
                </a:ln>
                <a:effectLst/>
                <a:uLnTx/>
                <a:uFillTx/>
                <a:latin typeface="Arial" panose="020B0604020202020204" pitchFamily="34" charset="0"/>
                <a:ea typeface="ＭＳ Ｐゴシック" panose="020B0600070205080204" pitchFamily="34" charset="-128"/>
                <a:cs typeface="Arial" panose="020B0604020202020204" pitchFamily="34" charset="0"/>
              </a:rPr>
              <a:t>CAMe</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Project Summary:</a:t>
            </a:r>
          </a:p>
          <a:p>
            <a:pPr marL="8001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Integrate new Earth observations into exposure estimates (PM</a:t>
            </a:r>
            <a:r>
              <a:rPr kumimoji="0" lang="en-US" altLang="en-US" sz="1450" i="0" u="none" strike="noStrike" kern="1200" cap="none" spc="0" normalizeH="0" baseline="-2500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2.5</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O</a:t>
            </a:r>
            <a:r>
              <a:rPr kumimoji="0" lang="en-US" altLang="en-US" sz="1450" i="0" u="none" strike="noStrike" kern="1200" cap="none" spc="0" normalizeH="0" baseline="-2500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SO</a:t>
            </a:r>
            <a:r>
              <a:rPr kumimoji="0" lang="en-US" altLang="en-US" sz="1450" i="0" u="none" strike="noStrike" kern="1200" cap="none" spc="0" normalizeH="0" baseline="-2500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NO</a:t>
            </a:r>
            <a:r>
              <a:rPr kumimoji="0" lang="en-US" altLang="en-US" sz="1450" i="0" u="none" strike="noStrike" kern="1200" cap="none" spc="0" normalizeH="0" baseline="-2500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for Central Mexico.</a:t>
            </a:r>
          </a:p>
          <a:p>
            <a:pPr marL="8001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Construct epidemiologic models to estimate Concentration-Response Functions (ER, hospital discharges and mortality) for air quality management.</a:t>
            </a:r>
          </a:p>
          <a:p>
            <a:pPr marL="8001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Leverage new geostationary observations for epidemiologic models of air pollution mixtures and sub-daily variation </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1450" i="0" u="sng"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Concentration Response Functions will inform health impact assessments for the Program to Improve Air Quality (PROAIRE).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Stakeholder Engagement Plan: </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In person and virtual workshops.</a:t>
            </a:r>
          </a:p>
          <a:p>
            <a:pPr marL="342900" indent="-342900" algn="l" fontAlgn="auto">
              <a:lnSpc>
                <a:spcPct val="100000"/>
              </a:lnSpc>
              <a:spcAft>
                <a:spcPts val="0"/>
              </a:spcAft>
              <a:buFont typeface="Arial" panose="020B0604020202020204" pitchFamily="34" charset="0"/>
              <a:buChar char="•"/>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Earth Observations/Tools: </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AOD (MODIS, VIIRS, ABI, and forthcoming data from OCI and </a:t>
            </a: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TEMPO</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NO₂, O₃, SO₂ (</a:t>
            </a: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TEMPO</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and TROPOMI); MERRA-2 and GEOS-CF; ground-based Pandora (trace gases) and AERONET (AOD) stations for validation. </a:t>
            </a:r>
            <a:r>
              <a:rPr lang="en-US" sz="1450" kern="100" dirty="0">
                <a:effectLst/>
                <a:latin typeface="Arial" panose="020B0604020202020204" pitchFamily="34" charset="0"/>
                <a:ea typeface="Aptos" panose="020B0004020202020204" pitchFamily="34" charset="0"/>
                <a:cs typeface="Arial" panose="020B0604020202020204" pitchFamily="34" charset="0"/>
              </a:rPr>
              <a:t>Synergy with EVS-4 Hemispheric Airborne Measurements of Air Quality (HAMAQ) campaign (2028).</a:t>
            </a:r>
            <a:endPar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Geographic Scope: </a:t>
            </a:r>
            <a:r>
              <a:rPr kumimoji="0" lang="en-US" alt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Cluster of 11 metro areas from, including the Mexico City Metropolitan Area (MCMA), ~40 million people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5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Current/Goal ARL: </a:t>
            </a:r>
            <a:r>
              <a:rPr kumimoji="0" 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Current: Level of 3 with viability established and major components, Tasks 1 &amp; 2</a:t>
            </a:r>
            <a:r>
              <a:rPr lang="en-US" sz="1450" dirty="0">
                <a:latin typeface="Arial" panose="020B0604020202020204" pitchFamily="34" charset="0"/>
                <a:ea typeface="ＭＳ Ｐゴシック" panose="020B0600070205080204" pitchFamily="34" charset="-128"/>
                <a:cs typeface="Arial" panose="020B0604020202020204" pitchFamily="34" charset="0"/>
              </a:rPr>
              <a:t> </a:t>
            </a:r>
            <a:r>
              <a:rPr kumimoji="0" lang="en-US" sz="145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are at ARL 4. Goal: ARL 7</a:t>
            </a:r>
            <a:endParaRPr kumimoji="0" lang="en-US" sz="145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18E568-702C-6B26-9E2C-C89B18B242BD}"/>
              </a:ext>
            </a:extLst>
          </p:cNvPr>
          <p:cNvPicPr>
            <a:picLocks noChangeAspect="1"/>
          </p:cNvPicPr>
          <p:nvPr/>
        </p:nvPicPr>
        <p:blipFill>
          <a:blip r:embed="rId3"/>
          <a:stretch>
            <a:fillRect/>
          </a:stretch>
        </p:blipFill>
        <p:spPr>
          <a:xfrm>
            <a:off x="9398753" y="313484"/>
            <a:ext cx="2578100" cy="558800"/>
          </a:xfrm>
          <a:prstGeom prst="rect">
            <a:avLst/>
          </a:prstGeom>
        </p:spPr>
      </p:pic>
      <p:sp>
        <p:nvSpPr>
          <p:cNvPr id="7" name="Title 6">
            <a:extLst>
              <a:ext uri="{FF2B5EF4-FFF2-40B4-BE49-F238E27FC236}">
                <a16:creationId xmlns:a16="http://schemas.microsoft.com/office/drawing/2014/main" id="{27E60F86-8F2C-2FFC-5940-7096919EE5FF}"/>
              </a:ext>
            </a:extLst>
          </p:cNvPr>
          <p:cNvSpPr>
            <a:spLocks noGrp="1"/>
          </p:cNvSpPr>
          <p:nvPr>
            <p:ph type="title"/>
          </p:nvPr>
        </p:nvSpPr>
        <p:spPr>
          <a:xfrm>
            <a:off x="0" y="0"/>
            <a:ext cx="9398753" cy="1325563"/>
          </a:xfrm>
        </p:spPr>
        <p:txBody>
          <a:bodyPr>
            <a:normAutofit/>
          </a:bodyPr>
          <a:lstStyle/>
          <a:p>
            <a:r>
              <a:rPr lang="en-US" sz="1800" b="1" dirty="0">
                <a:solidFill>
                  <a:schemeClr val="tx1"/>
                </a:solidFill>
                <a:latin typeface="Arial" panose="020B0604020202020204" pitchFamily="34" charset="0"/>
                <a:cs typeface="Arial" panose="020B0604020202020204" pitchFamily="34" charset="0"/>
              </a:rPr>
              <a:t>ROSES 24 HAQ:  Health impacts of air pollution mixtures and sub-daily variation: epidemiological support for Mexican air quality planning with satellite data and massive registries</a:t>
            </a:r>
          </a:p>
        </p:txBody>
      </p:sp>
      <p:cxnSp>
        <p:nvCxnSpPr>
          <p:cNvPr id="9" name="Straight Connector 8">
            <a:extLst>
              <a:ext uri="{FF2B5EF4-FFF2-40B4-BE49-F238E27FC236}">
                <a16:creationId xmlns:a16="http://schemas.microsoft.com/office/drawing/2014/main" id="{06B626E2-F5D2-5B8A-EF4E-F9EF32F203C6}"/>
              </a:ext>
            </a:extLst>
          </p:cNvPr>
          <p:cNvCxnSpPr/>
          <p:nvPr/>
        </p:nvCxnSpPr>
        <p:spPr>
          <a:xfrm>
            <a:off x="0" y="1145754"/>
            <a:ext cx="12192000" cy="0"/>
          </a:xfrm>
          <a:prstGeom prst="line">
            <a:avLst/>
          </a:prstGeom>
          <a:ln w="38100">
            <a:solidFill>
              <a:srgbClr val="7030A0"/>
            </a:solidFill>
            <a:prstDash val="lgDashDotDot"/>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10407692" y="1259399"/>
            <a:ext cx="1784308" cy="5391296"/>
          </a:xfrm>
          <a:prstGeom prst="rect">
            <a:avLst/>
          </a:prstGeom>
        </p:spPr>
      </p:pic>
    </p:spTree>
    <p:extLst>
      <p:ext uri="{BB962C8B-B14F-4D97-AF65-F5344CB8AC3E}">
        <p14:creationId xmlns:p14="http://schemas.microsoft.com/office/powerpoint/2010/main" val="282769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5BC0-139B-FE6E-59C5-F5F9B8513523}"/>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F98B70C3-4D98-6B0A-A579-34B7AF6339DC}"/>
              </a:ext>
            </a:extLst>
          </p:cNvPr>
          <p:cNvSpPr txBox="1">
            <a:spLocks/>
          </p:cNvSpPr>
          <p:nvPr/>
        </p:nvSpPr>
        <p:spPr>
          <a:xfrm>
            <a:off x="172203" y="1310288"/>
            <a:ext cx="10515600" cy="7077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Project PI and team:</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altLang="en-US" sz="1600" b="1" i="0" u="none" strike="noStrike" kern="1200" cap="none" spc="0" normalizeH="0" baseline="0" noProof="0" dirty="0">
              <a:ln>
                <a:noFill/>
              </a:ln>
              <a:solidFill>
                <a:prstClr val="black"/>
              </a:solidFill>
              <a:effectLst/>
              <a:uLnTx/>
              <a:uFillTx/>
              <a:latin typeface="News Gothic MT" panose="020B0503020103020203" pitchFamily="34" charset="0"/>
              <a:ea typeface="ＭＳ Ｐゴシック" panose="020B0600070205080204" pitchFamily="34" charset="-128"/>
              <a:cs typeface="+mn-cs"/>
            </a:endParaRPr>
          </a:p>
          <a:p>
            <a:pPr marL="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1800" b="1" i="0" u="none" strike="noStrike" kern="1200" cap="none" spc="0" normalizeH="0" baseline="0" noProof="0" dirty="0">
              <a:ln>
                <a:noFill/>
              </a:ln>
              <a:solidFill>
                <a:srgbClr val="0033CC"/>
              </a:solidFill>
              <a:effectLst/>
              <a:uLnTx/>
              <a:uFillTx/>
              <a:latin typeface="News Gothic MT" panose="020B0503020103020203" pitchFamily="34" charset="0"/>
              <a:ea typeface="ＭＳ Ｐゴシック" panose="020B0600070205080204" pitchFamily="34" charset="-128"/>
              <a:cs typeface="+mn-cs"/>
            </a:endParaRPr>
          </a:p>
          <a:p>
            <a:pPr marL="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1400" b="1" i="0" u="none" strike="noStrike" kern="1200" cap="none" spc="0" normalizeH="0" baseline="0" noProof="0" dirty="0">
              <a:ln>
                <a:noFill/>
              </a:ln>
              <a:solidFill>
                <a:prstClr val="black"/>
              </a:solidFill>
              <a:effectLst/>
              <a:uLnTx/>
              <a:uFillTx/>
              <a:latin typeface="News Gothic MT" panose="020B0503020103020203" pitchFamily="34" charset="0"/>
              <a:ea typeface="ＭＳ Ｐゴシック" panose="020B0600070205080204" pitchFamily="34" charset="-128"/>
              <a:cs typeface="+mn-cs"/>
            </a:endParaRPr>
          </a:p>
        </p:txBody>
      </p:sp>
      <p:sp>
        <p:nvSpPr>
          <p:cNvPr id="7" name="Title 6">
            <a:extLst>
              <a:ext uri="{FF2B5EF4-FFF2-40B4-BE49-F238E27FC236}">
                <a16:creationId xmlns:a16="http://schemas.microsoft.com/office/drawing/2014/main" id="{CA23ABE8-3B10-31A6-6478-C738744CA0F8}"/>
              </a:ext>
            </a:extLst>
          </p:cNvPr>
          <p:cNvSpPr>
            <a:spLocks noGrp="1"/>
          </p:cNvSpPr>
          <p:nvPr>
            <p:ph type="title"/>
          </p:nvPr>
        </p:nvSpPr>
        <p:spPr>
          <a:xfrm>
            <a:off x="0" y="1"/>
            <a:ext cx="9260378" cy="1145754"/>
          </a:xfrm>
        </p:spPr>
        <p:txBody>
          <a:bodyPr>
            <a:normAutofit/>
          </a:bodyPr>
          <a:lstStyle/>
          <a:p>
            <a:pPr fontAlgn="base"/>
            <a:r>
              <a:rPr lang="en-US" sz="2400" b="1" dirty="0">
                <a:solidFill>
                  <a:schemeClr val="tx1"/>
                </a:solidFill>
                <a:latin typeface="Arial" panose="020B0604020202020204" pitchFamily="34" charset="0"/>
                <a:cs typeface="Arial" panose="020B0604020202020204" pitchFamily="34" charset="0"/>
              </a:rPr>
              <a:t>ROSES 24 HAQ:  Rapid Assessment of Smoke impacts on </a:t>
            </a:r>
            <a:r>
              <a:rPr lang="en-US" sz="2400" b="1" dirty="0" err="1">
                <a:solidFill>
                  <a:schemeClr val="tx1"/>
                </a:solidFill>
                <a:latin typeface="Arial" panose="020B0604020202020204" pitchFamily="34" charset="0"/>
                <a:cs typeface="Arial" panose="020B0604020202020204" pitchFamily="34" charset="0"/>
              </a:rPr>
              <a:t>OZone</a:t>
            </a:r>
            <a:r>
              <a:rPr lang="en-US" sz="2400" b="1" dirty="0">
                <a:solidFill>
                  <a:schemeClr val="tx1"/>
                </a:solidFill>
                <a:latin typeface="Arial" panose="020B0604020202020204" pitchFamily="34" charset="0"/>
                <a:cs typeface="Arial" panose="020B0604020202020204" pitchFamily="34" charset="0"/>
              </a:rPr>
              <a:t> and PM for all U.S. Regions- Air Quality  (RAZOR-AQ) </a:t>
            </a:r>
            <a:endParaRPr lang="en-US" sz="2400" dirty="0">
              <a:solidFill>
                <a:schemeClr val="tx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4197F3E4-9E5D-1CAA-C5A7-CA2F410C4EEB}"/>
              </a:ext>
            </a:extLst>
          </p:cNvPr>
          <p:cNvCxnSpPr/>
          <p:nvPr/>
        </p:nvCxnSpPr>
        <p:spPr>
          <a:xfrm>
            <a:off x="0" y="1145754"/>
            <a:ext cx="12192000" cy="0"/>
          </a:xfrm>
          <a:prstGeom prst="line">
            <a:avLst/>
          </a:prstGeom>
          <a:ln w="38100">
            <a:solidFill>
              <a:srgbClr val="7030A0"/>
            </a:solidFill>
            <a:prstDash val="lgDashDotDot"/>
          </a:ln>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17DD7D5A-F318-39B5-65D9-4CDAB5A4E1B4}"/>
              </a:ext>
            </a:extLst>
          </p:cNvPr>
          <p:cNvGraphicFramePr>
            <a:graphicFrameLocks noGrp="1"/>
          </p:cNvGraphicFramePr>
          <p:nvPr>
            <p:extLst>
              <p:ext uri="{D42A27DB-BD31-4B8C-83A1-F6EECF244321}">
                <p14:modId xmlns:p14="http://schemas.microsoft.com/office/powerpoint/2010/main" val="1345177560"/>
              </p:ext>
            </p:extLst>
          </p:nvPr>
        </p:nvGraphicFramePr>
        <p:xfrm>
          <a:off x="2977126" y="3884272"/>
          <a:ext cx="8393513" cy="2877507"/>
        </p:xfrm>
        <a:graphic>
          <a:graphicData uri="http://schemas.openxmlformats.org/drawingml/2006/table">
            <a:tbl>
              <a:tblPr firstRow="1" firstCol="1" bandRow="1">
                <a:tableStyleId>{5C22544A-7EE6-4342-B048-85BDC9FD1C3A}</a:tableStyleId>
              </a:tblPr>
              <a:tblGrid>
                <a:gridCol w="2314273">
                  <a:extLst>
                    <a:ext uri="{9D8B030D-6E8A-4147-A177-3AD203B41FA5}">
                      <a16:colId xmlns:a16="http://schemas.microsoft.com/office/drawing/2014/main" val="1231771523"/>
                    </a:ext>
                  </a:extLst>
                </a:gridCol>
                <a:gridCol w="6079240">
                  <a:extLst>
                    <a:ext uri="{9D8B030D-6E8A-4147-A177-3AD203B41FA5}">
                      <a16:colId xmlns:a16="http://schemas.microsoft.com/office/drawing/2014/main" val="677487126"/>
                    </a:ext>
                  </a:extLst>
                </a:gridCol>
              </a:tblGrid>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Melissa Maestas</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South Coast Air Quality Management District (AQMD)</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09420865"/>
                  </a:ext>
                </a:extLst>
              </a:tr>
              <a:tr h="0">
                <a:tc>
                  <a:txBody>
                    <a:bodyPr/>
                    <a:lstStyle/>
                    <a:p>
                      <a:pPr marL="0" marR="0">
                        <a:lnSpc>
                          <a:spcPct val="115000"/>
                        </a:lnSpc>
                        <a:spcAft>
                          <a:spcPts val="800"/>
                        </a:spcAft>
                        <a:buNone/>
                      </a:pPr>
                      <a:r>
                        <a:rPr lang="en-US" sz="1400" u="none" baseline="0" dirty="0">
                          <a:solidFill>
                            <a:schemeClr val="tx1"/>
                          </a:solidFill>
                          <a:latin typeface="Arial" panose="020B0604020202020204" pitchFamily="34" charset="0"/>
                          <a:cs typeface="Arial" panose="020B0604020202020204" pitchFamily="34" charset="0"/>
                        </a:rPr>
                        <a:t>Heather Simon</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EPA-OAR</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04922480"/>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Ranil </a:t>
                      </a:r>
                      <a:r>
                        <a:rPr lang="en-US" sz="1400" u="none" dirty="0" err="1">
                          <a:solidFill>
                            <a:schemeClr val="tx1"/>
                          </a:solidFill>
                          <a:latin typeface="Arial" panose="020B0604020202020204" pitchFamily="34" charset="0"/>
                          <a:cs typeface="Arial" panose="020B0604020202020204" pitchFamily="34" charset="0"/>
                        </a:rPr>
                        <a:t>Dhammapala</a:t>
                      </a:r>
                      <a:endParaRPr lang="en-US" sz="1400" u="none" dirty="0">
                        <a:solidFill>
                          <a:schemeClr val="tx1"/>
                        </a:solidFill>
                        <a:latin typeface="Arial" panose="020B0604020202020204" pitchFamily="34" charset="0"/>
                        <a:cs typeface="Arial" panose="020B0604020202020204" pitchFamily="34" charset="0"/>
                      </a:endParaRP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South Coast Air Quality Management District (AQMD)</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74816642"/>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Byeong-</a:t>
                      </a:r>
                      <a:r>
                        <a:rPr lang="en-US" sz="1400" u="none" dirty="0" err="1">
                          <a:solidFill>
                            <a:schemeClr val="tx1"/>
                          </a:solidFill>
                          <a:latin typeface="Arial" panose="020B0604020202020204" pitchFamily="34" charset="0"/>
                          <a:cs typeface="Arial" panose="020B0604020202020204" pitchFamily="34" charset="0"/>
                        </a:rPr>
                        <a:t>Uk</a:t>
                      </a:r>
                      <a:r>
                        <a:rPr lang="en-US" sz="1400" u="none" dirty="0">
                          <a:solidFill>
                            <a:schemeClr val="tx1"/>
                          </a:solidFill>
                          <a:latin typeface="Arial" panose="020B0604020202020204" pitchFamily="34" charset="0"/>
                          <a:cs typeface="Arial" panose="020B0604020202020204" pitchFamily="34" charset="0"/>
                        </a:rPr>
                        <a:t> Kim*</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i="0" u="none" kern="1200" dirty="0">
                          <a:solidFill>
                            <a:schemeClr val="dk1"/>
                          </a:solidFill>
                          <a:effectLst/>
                          <a:latin typeface="Arial" panose="020B0604020202020204" pitchFamily="34" charset="0"/>
                          <a:ea typeface="+mn-ea"/>
                          <a:cs typeface="Arial" panose="020B0604020202020204" pitchFamily="34" charset="0"/>
                        </a:rPr>
                        <a:t>Georgia Dept. of Natural Resources. </a:t>
                      </a:r>
                      <a:endPar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04009498"/>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Zach Adelman</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i="0" u="none" kern="1200" dirty="0">
                          <a:solidFill>
                            <a:schemeClr val="dk1"/>
                          </a:solidFill>
                          <a:effectLst/>
                          <a:latin typeface="Arial" panose="020B0604020202020204" pitchFamily="34" charset="0"/>
                          <a:ea typeface="+mn-ea"/>
                          <a:cs typeface="Arial" panose="020B0604020202020204" pitchFamily="34" charset="0"/>
                        </a:rPr>
                        <a:t>Lake Michigan Air Directors Consortium (LADCO)</a:t>
                      </a:r>
                      <a:endPar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84235257"/>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Scott Landes</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Colorado Department of Public Health and Environment (CDPHE)</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92646444"/>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Beth Friedman</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WA Department of Ecology (DOE)</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9374112"/>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Barron Henderson*</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EPA-ORD</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13718614"/>
                  </a:ext>
                </a:extLst>
              </a:tr>
              <a:tr h="0">
                <a:tc>
                  <a:txBody>
                    <a:bodyPr/>
                    <a:lstStyle/>
                    <a:p>
                      <a:pPr marL="0" marR="0">
                        <a:lnSpc>
                          <a:spcPct val="115000"/>
                        </a:lnSpc>
                        <a:spcAft>
                          <a:spcPts val="800"/>
                        </a:spcAft>
                        <a:buNone/>
                      </a:pPr>
                      <a:r>
                        <a:rPr lang="en-US" sz="1400" u="none" dirty="0">
                          <a:solidFill>
                            <a:schemeClr val="tx1"/>
                          </a:solidFill>
                          <a:latin typeface="Arial" panose="020B0604020202020204" pitchFamily="34" charset="0"/>
                          <a:cs typeface="Arial" panose="020B0604020202020204" pitchFamily="34" charset="0"/>
                        </a:rPr>
                        <a:t>Matthew Densberger</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u="none"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CA Air Resources Board (CARB)</a:t>
                      </a:r>
                    </a:p>
                  </a:txBody>
                  <a:tcPr marL="95250"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85773948"/>
                  </a:ext>
                </a:extLst>
              </a:tr>
            </a:tbl>
          </a:graphicData>
        </a:graphic>
      </p:graphicFrame>
      <p:graphicFrame>
        <p:nvGraphicFramePr>
          <p:cNvPr id="6" name="Table 5">
            <a:extLst>
              <a:ext uri="{FF2B5EF4-FFF2-40B4-BE49-F238E27FC236}">
                <a16:creationId xmlns:a16="http://schemas.microsoft.com/office/drawing/2014/main" id="{10615A86-BB85-8FA2-B411-B61069DCB5F4}"/>
              </a:ext>
            </a:extLst>
          </p:cNvPr>
          <p:cNvGraphicFramePr>
            <a:graphicFrameLocks noGrp="1"/>
          </p:cNvGraphicFramePr>
          <p:nvPr>
            <p:extLst>
              <p:ext uri="{D42A27DB-BD31-4B8C-83A1-F6EECF244321}">
                <p14:modId xmlns:p14="http://schemas.microsoft.com/office/powerpoint/2010/main" val="2156790243"/>
              </p:ext>
            </p:extLst>
          </p:nvPr>
        </p:nvGraphicFramePr>
        <p:xfrm>
          <a:off x="2977126" y="1316782"/>
          <a:ext cx="8104316" cy="2018762"/>
        </p:xfrm>
        <a:graphic>
          <a:graphicData uri="http://schemas.openxmlformats.org/drawingml/2006/table">
            <a:tbl>
              <a:tblPr firstRow="1" bandRow="1">
                <a:tableStyleId>{5C22544A-7EE6-4342-B048-85BDC9FD1C3A}</a:tableStyleId>
              </a:tblPr>
              <a:tblGrid>
                <a:gridCol w="2253307">
                  <a:extLst>
                    <a:ext uri="{9D8B030D-6E8A-4147-A177-3AD203B41FA5}">
                      <a16:colId xmlns:a16="http://schemas.microsoft.com/office/drawing/2014/main" val="3913905326"/>
                    </a:ext>
                  </a:extLst>
                </a:gridCol>
                <a:gridCol w="5851009">
                  <a:extLst>
                    <a:ext uri="{9D8B030D-6E8A-4147-A177-3AD203B41FA5}">
                      <a16:colId xmlns:a16="http://schemas.microsoft.com/office/drawing/2014/main" val="3674429614"/>
                    </a:ext>
                  </a:extLst>
                </a:gridCol>
              </a:tblGrid>
              <a:tr h="34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baseline="0" dirty="0">
                          <a:solidFill>
                            <a:schemeClr val="tx1"/>
                          </a:solidFill>
                          <a:latin typeface="Arial" panose="020B0604020202020204" pitchFamily="34" charset="0"/>
                          <a:cs typeface="Arial" panose="020B0604020202020204" pitchFamily="34" charset="0"/>
                        </a:rPr>
                        <a:t>PI:   Dan Jaffe</a:t>
                      </a:r>
                      <a:endParaRPr lang="en-US" sz="1400" b="1" u="none"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400" b="1" u="none" dirty="0">
                          <a:solidFill>
                            <a:schemeClr val="tx1"/>
                          </a:solidFill>
                          <a:latin typeface="Arial" panose="020B0604020202020204" pitchFamily="34" charset="0"/>
                          <a:cs typeface="Arial" panose="020B0604020202020204" pitchFamily="34" charset="0"/>
                        </a:rPr>
                        <a:t>University of Washington (UW)</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05007036"/>
                  </a:ext>
                </a:extLst>
              </a:tr>
              <a:tr h="337932">
                <a:tc>
                  <a:txBody>
                    <a:bodyPr/>
                    <a:lstStyle/>
                    <a:p>
                      <a:pPr algn="ctr"/>
                      <a:r>
                        <a:rPr lang="en-US" sz="1400" b="1" u="none" dirty="0" err="1">
                          <a:solidFill>
                            <a:schemeClr val="tx1"/>
                          </a:solidFill>
                          <a:latin typeface="Arial" panose="020B0604020202020204" pitchFamily="34" charset="0"/>
                          <a:cs typeface="Arial" panose="020B0604020202020204" pitchFamily="34" charset="0"/>
                        </a:rPr>
                        <a:t>Haebum</a:t>
                      </a:r>
                      <a:r>
                        <a:rPr lang="en-US" sz="1400" b="1" u="none" dirty="0">
                          <a:solidFill>
                            <a:schemeClr val="tx1"/>
                          </a:solidFill>
                          <a:latin typeface="Arial" panose="020B0604020202020204" pitchFamily="34" charset="0"/>
                          <a:cs typeface="Arial" panose="020B0604020202020204" pitchFamily="34" charset="0"/>
                        </a:rPr>
                        <a:t> Lee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tx1"/>
                          </a:solidFill>
                          <a:latin typeface="Arial" panose="020B0604020202020204" pitchFamily="34" charset="0"/>
                          <a:cs typeface="Arial" panose="020B0604020202020204" pitchFamily="34" charset="0"/>
                        </a:rPr>
                        <a:t>University of Washington (UW)</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85152120"/>
                  </a:ext>
                </a:extLst>
              </a:tr>
              <a:tr h="332794">
                <a:tc>
                  <a:txBody>
                    <a:bodyPr/>
                    <a:lstStyle/>
                    <a:p>
                      <a:pPr algn="ctr"/>
                      <a:r>
                        <a:rPr lang="en-US" sz="1400" b="1" u="none" baseline="0" dirty="0">
                          <a:solidFill>
                            <a:schemeClr val="tx1"/>
                          </a:solidFill>
                          <a:latin typeface="Arial" panose="020B0604020202020204" pitchFamily="34" charset="0"/>
                          <a:cs typeface="Arial" panose="020B0604020202020204" pitchFamily="34" charset="0"/>
                        </a:rPr>
                        <a:t>Katelynn O’Dell</a:t>
                      </a:r>
                      <a:endParaRPr lang="en-US" sz="1400" b="1" u="none"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tx1"/>
                          </a:solidFill>
                          <a:latin typeface="Arial" panose="020B0604020202020204" pitchFamily="34" charset="0"/>
                          <a:cs typeface="Arial" panose="020B0604020202020204" pitchFamily="34" charset="0"/>
                        </a:rPr>
                        <a:t>Climate Strategies LLC</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11069918"/>
                  </a:ext>
                </a:extLst>
              </a:tr>
              <a:tr h="273698">
                <a:tc>
                  <a:txBody>
                    <a:bodyPr/>
                    <a:lstStyle/>
                    <a:p>
                      <a:pPr algn="ctr"/>
                      <a:r>
                        <a:rPr lang="en-US" sz="1400" b="1" u="none" dirty="0">
                          <a:solidFill>
                            <a:schemeClr val="tx1"/>
                          </a:solidFill>
                          <a:latin typeface="Arial" panose="020B0604020202020204" pitchFamily="34" charset="0"/>
                          <a:cs typeface="Arial" panose="020B0604020202020204" pitchFamily="34" charset="0"/>
                        </a:rPr>
                        <a:t>Min Zhong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400" b="1" u="none" dirty="0">
                          <a:solidFill>
                            <a:schemeClr val="tx1"/>
                          </a:solidFill>
                          <a:latin typeface="Arial" panose="020B0604020202020204" pitchFamily="34" charset="0"/>
                          <a:cs typeface="Arial" panose="020B0604020202020204" pitchFamily="34" charset="0"/>
                        </a:rPr>
                        <a:t>PA Department of Environmental Protection</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12093746"/>
                  </a:ext>
                </a:extLst>
              </a:tr>
              <a:tr h="337932">
                <a:tc>
                  <a:txBody>
                    <a:bodyPr/>
                    <a:lstStyle/>
                    <a:p>
                      <a:pPr algn="ctr"/>
                      <a:r>
                        <a:rPr lang="en-US" sz="1400" b="1" u="none" dirty="0">
                          <a:solidFill>
                            <a:schemeClr val="tx1"/>
                          </a:solidFill>
                          <a:latin typeface="Arial" panose="020B0604020202020204" pitchFamily="34" charset="0"/>
                          <a:cs typeface="Arial" panose="020B0604020202020204" pitchFamily="34" charset="0"/>
                        </a:rPr>
                        <a:t>Mary Uhl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tx1"/>
                          </a:solidFill>
                          <a:latin typeface="Arial" panose="020B0604020202020204" pitchFamily="34" charset="0"/>
                          <a:cs typeface="Arial" panose="020B0604020202020204" pitchFamily="34" charset="0"/>
                        </a:rPr>
                        <a:t>Western States Air Resources Council (WESTAR)</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68620258"/>
                  </a:ext>
                </a:extLst>
              </a:tr>
              <a:tr h="362233">
                <a:tc>
                  <a:txBody>
                    <a:bodyPr/>
                    <a:lstStyle/>
                    <a:p>
                      <a:pPr algn="ctr"/>
                      <a:r>
                        <a:rPr lang="en-US" sz="1400" b="1" u="none" dirty="0">
                          <a:solidFill>
                            <a:schemeClr val="tx1"/>
                          </a:solidFill>
                          <a:latin typeface="Arial" panose="020B0604020202020204" pitchFamily="34" charset="0"/>
                          <a:cs typeface="Arial" panose="020B0604020202020204" pitchFamily="34" charset="0"/>
                        </a:rPr>
                        <a:t>Daniel Goldberg*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tx1"/>
                          </a:solidFill>
                          <a:latin typeface="Arial" panose="020B0604020202020204" pitchFamily="34" charset="0"/>
                          <a:cs typeface="Arial" panose="020B0604020202020204" pitchFamily="34" charset="0"/>
                        </a:rPr>
                        <a:t>George Washington University (GWU)</a:t>
                      </a:r>
                      <a:endParaRPr lang="en-US" sz="140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63185139"/>
                  </a:ext>
                </a:extLst>
              </a:tr>
            </a:tbl>
          </a:graphicData>
        </a:graphic>
      </p:graphicFrame>
      <p:sp>
        <p:nvSpPr>
          <p:cNvPr id="14" name="TextBox 13">
            <a:extLst>
              <a:ext uri="{FF2B5EF4-FFF2-40B4-BE49-F238E27FC236}">
                <a16:creationId xmlns:a16="http://schemas.microsoft.com/office/drawing/2014/main" id="{81DD66DC-9E71-0224-B3FE-D097B78D6628}"/>
              </a:ext>
            </a:extLst>
          </p:cNvPr>
          <p:cNvSpPr txBox="1"/>
          <p:nvPr/>
        </p:nvSpPr>
        <p:spPr>
          <a:xfrm>
            <a:off x="172203" y="3304445"/>
            <a:ext cx="11558549"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effectLst/>
                <a:uLnTx/>
                <a:uFillTx/>
                <a:ea typeface="ＭＳ Ｐゴシック" panose="020B0600070205080204" pitchFamily="34" charset="-128"/>
                <a:cs typeface="Arial" panose="020B0604020202020204" pitchFamily="34" charset="0"/>
              </a:rPr>
              <a:t>Stakeholder Engagement:   </a:t>
            </a:r>
            <a:r>
              <a:rPr kumimoji="0" lang="en-US" altLang="en-US" sz="1800" i="0" u="none" strike="noStrike" kern="1200" cap="none" spc="0" normalizeH="0" baseline="0" noProof="0" dirty="0">
                <a:ln>
                  <a:noFill/>
                </a:ln>
                <a:effectLst/>
                <a:uLnTx/>
                <a:uFillTx/>
                <a:ea typeface="ＭＳ Ｐゴシック" panose="020B0600070205080204" pitchFamily="34" charset="-128"/>
                <a:cs typeface="Arial" panose="020B0604020202020204" pitchFamily="34" charset="0"/>
              </a:rPr>
              <a:t>States, MJOs, EPA and health scientists  (monthly or quarterly team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0033CC"/>
              </a:solidFill>
              <a:effectLst/>
              <a:uLnTx/>
              <a:uFillTx/>
              <a:latin typeface="News Gothic MT" panose="020B0503020103020203"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effectLst/>
                <a:uLnTx/>
                <a:uFillTx/>
                <a:ea typeface="ＭＳ Ｐゴシック" panose="020B0600070205080204" pitchFamily="34" charset="-128"/>
                <a:cs typeface="Arial" panose="020B0604020202020204" pitchFamily="34" charset="0"/>
              </a:rPr>
              <a:t>Steering committee:</a:t>
            </a:r>
            <a:endParaRPr kumimoji="0" lang="en-US" sz="2000" b="0" i="0" u="none" strike="noStrike" kern="1200" cap="none" spc="0" normalizeH="0" baseline="0" noProof="0" dirty="0">
              <a:ln>
                <a:noFill/>
              </a:ln>
              <a:effectLst/>
              <a:uLnTx/>
              <a:uFillTx/>
              <a:ea typeface="+mn-ea"/>
              <a:cs typeface="Arial" panose="020B0604020202020204" pitchFamily="34" charset="0"/>
            </a:endParaRPr>
          </a:p>
        </p:txBody>
      </p:sp>
      <p:pic>
        <p:nvPicPr>
          <p:cNvPr id="2" name="Picture 1">
            <a:extLst>
              <a:ext uri="{FF2B5EF4-FFF2-40B4-BE49-F238E27FC236}">
                <a16:creationId xmlns:a16="http://schemas.microsoft.com/office/drawing/2014/main" id="{F260A3D9-0E4D-8D5C-25BA-E0AB6CE116A3}"/>
              </a:ext>
            </a:extLst>
          </p:cNvPr>
          <p:cNvPicPr>
            <a:picLocks noChangeAspect="1"/>
          </p:cNvPicPr>
          <p:nvPr/>
        </p:nvPicPr>
        <p:blipFill>
          <a:blip r:embed="rId3"/>
          <a:stretch>
            <a:fillRect/>
          </a:stretch>
        </p:blipFill>
        <p:spPr>
          <a:xfrm>
            <a:off x="9195553" y="293478"/>
            <a:ext cx="2578100" cy="558800"/>
          </a:xfrm>
          <a:prstGeom prst="rect">
            <a:avLst/>
          </a:prstGeom>
        </p:spPr>
      </p:pic>
    </p:spTree>
    <p:extLst>
      <p:ext uri="{BB962C8B-B14F-4D97-AF65-F5344CB8AC3E}">
        <p14:creationId xmlns:p14="http://schemas.microsoft.com/office/powerpoint/2010/main" val="117175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AB5C-EA7E-7377-1960-79DA9A767A10}"/>
              </a:ext>
            </a:extLst>
          </p:cNvPr>
          <p:cNvSpPr>
            <a:spLocks noGrp="1"/>
          </p:cNvSpPr>
          <p:nvPr>
            <p:ph type="title"/>
          </p:nvPr>
        </p:nvSpPr>
        <p:spPr>
          <a:xfrm>
            <a:off x="79513" y="565909"/>
            <a:ext cx="11815969" cy="2863091"/>
          </a:xfrm>
        </p:spPr>
        <p:txBody>
          <a:bodyPr>
            <a:noAutofit/>
          </a:bodyPr>
          <a:lstStyle/>
          <a:p>
            <a:pPr>
              <a:lnSpc>
                <a:spcPts val="3000"/>
              </a:lnSpc>
              <a:spcAft>
                <a:spcPts val="600"/>
              </a:spcAft>
              <a:buFont typeface="+mj-lt"/>
              <a:buAutoNum type="arabicPeriod"/>
            </a:pPr>
            <a:r>
              <a:rPr lang="en-US" sz="1600" b="0" dirty="0">
                <a:solidFill>
                  <a:schemeClr val="tx1"/>
                </a:solidFill>
                <a:latin typeface="Arial" panose="020B0604020202020204" pitchFamily="34" charset="0"/>
                <a:cs typeface="Arial" panose="020B0604020202020204" pitchFamily="34" charset="0"/>
              </a:rPr>
              <a:t>  </a:t>
            </a:r>
            <a:r>
              <a:rPr lang="en-US" sz="1600" b="0" u="sng" dirty="0">
                <a:solidFill>
                  <a:schemeClr val="tx1"/>
                </a:solidFill>
                <a:latin typeface="Arial" panose="020B0604020202020204" pitchFamily="34" charset="0"/>
                <a:cs typeface="Arial" panose="020B0604020202020204" pitchFamily="34" charset="0"/>
              </a:rPr>
              <a:t>Identify surface smoke impacts </a:t>
            </a:r>
            <a:r>
              <a:rPr lang="en-US" sz="1600" b="0" dirty="0">
                <a:solidFill>
                  <a:schemeClr val="tx1"/>
                </a:solidFill>
                <a:latin typeface="Arial" panose="020B0604020202020204" pitchFamily="34" charset="0"/>
                <a:cs typeface="Arial" panose="020B0604020202020204" pitchFamily="34" charset="0"/>
              </a:rPr>
              <a:t>on daily PM</a:t>
            </a:r>
            <a:r>
              <a:rPr lang="en-US" sz="1600" b="0" baseline="-25000" dirty="0">
                <a:solidFill>
                  <a:schemeClr val="tx1"/>
                </a:solidFill>
                <a:latin typeface="Arial" panose="020B0604020202020204" pitchFamily="34" charset="0"/>
                <a:cs typeface="Arial" panose="020B0604020202020204" pitchFamily="34" charset="0"/>
              </a:rPr>
              <a:t>2.5</a:t>
            </a:r>
            <a:r>
              <a:rPr lang="en-US" sz="1600" b="0" dirty="0">
                <a:solidFill>
                  <a:schemeClr val="tx1"/>
                </a:solidFill>
                <a:latin typeface="Arial" panose="020B0604020202020204" pitchFamily="34" charset="0"/>
                <a:cs typeface="Arial" panose="020B0604020202020204" pitchFamily="34" charset="0"/>
              </a:rPr>
              <a:t> at every regulatory AQ monitor in the US;</a:t>
            </a:r>
            <a:br>
              <a:rPr lang="en-US" sz="1600" b="0" dirty="0">
                <a:solidFill>
                  <a:schemeClr val="tx1"/>
                </a:solidFill>
                <a:latin typeface="Arial" panose="020B0604020202020204" pitchFamily="34" charset="0"/>
                <a:cs typeface="Arial" panose="020B0604020202020204" pitchFamily="34" charset="0"/>
              </a:rPr>
            </a:br>
            <a:r>
              <a:rPr lang="en-US" sz="1600" b="0" dirty="0">
                <a:solidFill>
                  <a:schemeClr val="tx1"/>
                </a:solidFill>
                <a:latin typeface="Arial" panose="020B0604020202020204" pitchFamily="34" charset="0"/>
                <a:cs typeface="Arial" panose="020B0604020202020204" pitchFamily="34" charset="0"/>
              </a:rPr>
              <a:t>2.  Develop </a:t>
            </a:r>
            <a:r>
              <a:rPr lang="en-US" sz="1600" b="0" u="sng" dirty="0">
                <a:solidFill>
                  <a:schemeClr val="tx1"/>
                </a:solidFill>
                <a:latin typeface="Arial" panose="020B0604020202020204" pitchFamily="34" charset="0"/>
                <a:cs typeface="Arial" panose="020B0604020202020204" pitchFamily="34" charset="0"/>
              </a:rPr>
              <a:t>interpretable</a:t>
            </a:r>
            <a:r>
              <a:rPr lang="en-US" sz="1600" b="0" dirty="0">
                <a:solidFill>
                  <a:schemeClr val="tx1"/>
                </a:solidFill>
                <a:latin typeface="Arial" panose="020B0604020202020204" pitchFamily="34" charset="0"/>
                <a:cs typeface="Arial" panose="020B0604020202020204" pitchFamily="34" charset="0"/>
              </a:rPr>
              <a:t> machine learning models to hindcast the MDA8 O</a:t>
            </a:r>
            <a:r>
              <a:rPr lang="en-US" sz="1600" b="0" baseline="-25000" dirty="0">
                <a:solidFill>
                  <a:schemeClr val="tx1"/>
                </a:solidFill>
                <a:latin typeface="Arial" panose="020B0604020202020204" pitchFamily="34" charset="0"/>
                <a:cs typeface="Arial" panose="020B0604020202020204" pitchFamily="34" charset="0"/>
              </a:rPr>
              <a:t>3</a:t>
            </a:r>
            <a:r>
              <a:rPr lang="en-US" sz="1600" b="0" dirty="0">
                <a:solidFill>
                  <a:schemeClr val="tx1"/>
                </a:solidFill>
                <a:latin typeface="Arial" panose="020B0604020202020204" pitchFamily="34" charset="0"/>
                <a:cs typeface="Arial" panose="020B0604020202020204" pitchFamily="34" charset="0"/>
              </a:rPr>
              <a:t> for every regulatory AQ monitor in the U.S. for every day and use this to estimate smoke impacts on the MDA8;</a:t>
            </a:r>
            <a:br>
              <a:rPr lang="en-US" sz="1600" b="0" dirty="0">
                <a:solidFill>
                  <a:schemeClr val="tx1"/>
                </a:solidFill>
                <a:latin typeface="Arial" panose="020B0604020202020204" pitchFamily="34" charset="0"/>
                <a:cs typeface="Arial" panose="020B0604020202020204" pitchFamily="34" charset="0"/>
              </a:rPr>
            </a:br>
            <a:r>
              <a:rPr lang="en-US" sz="1600" b="0" dirty="0">
                <a:solidFill>
                  <a:schemeClr val="tx1"/>
                </a:solidFill>
                <a:latin typeface="Arial" panose="020B0604020202020204" pitchFamily="34" charset="0"/>
                <a:cs typeface="Arial" panose="020B0604020202020204" pitchFamily="34" charset="0"/>
              </a:rPr>
              <a:t>3.  Provide a database and </a:t>
            </a:r>
            <a:r>
              <a:rPr lang="en-US" sz="1600" b="0" u="sng" dirty="0">
                <a:solidFill>
                  <a:schemeClr val="tx1"/>
                </a:solidFill>
                <a:latin typeface="Arial" panose="020B0604020202020204" pitchFamily="34" charset="0"/>
                <a:cs typeface="Arial" panose="020B0604020202020204" pitchFamily="34" charset="0"/>
              </a:rPr>
              <a:t>R-shiny app </a:t>
            </a:r>
            <a:r>
              <a:rPr lang="en-US" sz="1600" b="0" dirty="0">
                <a:solidFill>
                  <a:schemeClr val="tx1"/>
                </a:solidFill>
                <a:latin typeface="Arial" panose="020B0604020202020204" pitchFamily="34" charset="0"/>
                <a:cs typeface="Arial" panose="020B0604020202020204" pitchFamily="34" charset="0"/>
              </a:rPr>
              <a:t>of the daily estimate of the PM</a:t>
            </a:r>
            <a:r>
              <a:rPr lang="en-US" sz="1600" b="0" baseline="-25000" dirty="0">
                <a:solidFill>
                  <a:schemeClr val="tx1"/>
                </a:solidFill>
                <a:latin typeface="Arial" panose="020B0604020202020204" pitchFamily="34" charset="0"/>
                <a:cs typeface="Arial" panose="020B0604020202020204" pitchFamily="34" charset="0"/>
              </a:rPr>
              <a:t>2.5</a:t>
            </a:r>
            <a:r>
              <a:rPr lang="en-US" sz="1600" b="0" dirty="0">
                <a:solidFill>
                  <a:schemeClr val="tx1"/>
                </a:solidFill>
                <a:latin typeface="Arial" panose="020B0604020202020204" pitchFamily="34" charset="0"/>
                <a:cs typeface="Arial" panose="020B0604020202020204" pitchFamily="34" charset="0"/>
              </a:rPr>
              <a:t> and O</a:t>
            </a:r>
            <a:r>
              <a:rPr lang="en-US" sz="1600" b="0" baseline="-25000" dirty="0">
                <a:solidFill>
                  <a:schemeClr val="tx1"/>
                </a:solidFill>
                <a:latin typeface="Arial" panose="020B0604020202020204" pitchFamily="34" charset="0"/>
                <a:cs typeface="Arial" panose="020B0604020202020204" pitchFamily="34" charset="0"/>
              </a:rPr>
              <a:t>3</a:t>
            </a:r>
            <a:r>
              <a:rPr lang="en-US" sz="1600" b="0" dirty="0">
                <a:solidFill>
                  <a:schemeClr val="tx1"/>
                </a:solidFill>
                <a:latin typeface="Arial" panose="020B0604020202020204" pitchFamily="34" charset="0"/>
                <a:cs typeface="Arial" panose="020B0604020202020204" pitchFamily="34" charset="0"/>
              </a:rPr>
              <a:t> enhancements due to smoke;</a:t>
            </a:r>
            <a:br>
              <a:rPr lang="en-US" sz="1600" b="0" dirty="0">
                <a:solidFill>
                  <a:schemeClr val="tx1"/>
                </a:solidFill>
                <a:latin typeface="Arial" panose="020B0604020202020204" pitchFamily="34" charset="0"/>
                <a:cs typeface="Arial" panose="020B0604020202020204" pitchFamily="34" charset="0"/>
              </a:rPr>
            </a:br>
            <a:r>
              <a:rPr lang="en-US" sz="1600" b="0" dirty="0">
                <a:solidFill>
                  <a:schemeClr val="tx1"/>
                </a:solidFill>
                <a:latin typeface="Arial" panose="020B0604020202020204" pitchFamily="34" charset="0"/>
                <a:cs typeface="Arial" panose="020B0604020202020204" pitchFamily="34" charset="0"/>
              </a:rPr>
              <a:t>4.  </a:t>
            </a:r>
            <a:r>
              <a:rPr lang="en-US" sz="1600" b="0" u="sng" dirty="0">
                <a:solidFill>
                  <a:schemeClr val="tx1"/>
                </a:solidFill>
                <a:latin typeface="Arial" panose="020B0604020202020204" pitchFamily="34" charset="0"/>
                <a:cs typeface="Arial" panose="020B0604020202020204" pitchFamily="34" charset="0"/>
              </a:rPr>
              <a:t>Estimate health outcomes </a:t>
            </a:r>
            <a:r>
              <a:rPr lang="en-US" sz="1600" b="0" dirty="0">
                <a:solidFill>
                  <a:schemeClr val="tx1"/>
                </a:solidFill>
                <a:latin typeface="Arial" panose="020B0604020202020204" pitchFamily="34" charset="0"/>
                <a:cs typeface="Arial" panose="020B0604020202020204" pitchFamily="34" charset="0"/>
              </a:rPr>
              <a:t>from non-smoke and smoke PM</a:t>
            </a:r>
            <a:r>
              <a:rPr lang="en-US" sz="1600" b="0" baseline="-25000" dirty="0">
                <a:solidFill>
                  <a:schemeClr val="tx1"/>
                </a:solidFill>
                <a:latin typeface="Arial" panose="020B0604020202020204" pitchFamily="34" charset="0"/>
                <a:cs typeface="Arial" panose="020B0604020202020204" pitchFamily="34" charset="0"/>
              </a:rPr>
              <a:t>2.5</a:t>
            </a:r>
            <a:r>
              <a:rPr lang="en-US" sz="1600" b="0" dirty="0">
                <a:solidFill>
                  <a:schemeClr val="tx1"/>
                </a:solidFill>
                <a:latin typeface="Arial" panose="020B0604020202020204" pitchFamily="34" charset="0"/>
                <a:cs typeface="Arial" panose="020B0604020202020204" pitchFamily="34" charset="0"/>
              </a:rPr>
              <a:t> and O</a:t>
            </a:r>
            <a:r>
              <a:rPr lang="en-US" sz="1600" b="0" baseline="-25000" dirty="0">
                <a:solidFill>
                  <a:schemeClr val="tx1"/>
                </a:solidFill>
                <a:latin typeface="Arial" panose="020B0604020202020204" pitchFamily="34" charset="0"/>
                <a:cs typeface="Arial" panose="020B0604020202020204" pitchFamily="34" charset="0"/>
              </a:rPr>
              <a:t>3</a:t>
            </a:r>
            <a:r>
              <a:rPr lang="en-US" sz="1600" b="0" dirty="0">
                <a:solidFill>
                  <a:schemeClr val="tx1"/>
                </a:solidFill>
                <a:latin typeface="Arial" panose="020B0604020202020204" pitchFamily="34" charset="0"/>
                <a:cs typeface="Arial" panose="020B0604020202020204" pitchFamily="34" charset="0"/>
              </a:rPr>
              <a:t> for all CBSAs in the US;</a:t>
            </a:r>
            <a:br>
              <a:rPr lang="en-US" sz="1600" b="0" dirty="0">
                <a:solidFill>
                  <a:schemeClr val="tx1"/>
                </a:solidFill>
                <a:latin typeface="Arial" panose="020B0604020202020204" pitchFamily="34" charset="0"/>
                <a:cs typeface="Arial" panose="020B0604020202020204" pitchFamily="34" charset="0"/>
              </a:rPr>
            </a:br>
            <a:r>
              <a:rPr lang="en-US" sz="1600" b="0" dirty="0">
                <a:solidFill>
                  <a:schemeClr val="tx1"/>
                </a:solidFill>
                <a:latin typeface="Arial" panose="020B0604020202020204" pitchFamily="34" charset="0"/>
                <a:cs typeface="Arial" panose="020B0604020202020204" pitchFamily="34" charset="0"/>
              </a:rPr>
              <a:t>5.  </a:t>
            </a:r>
            <a:r>
              <a:rPr lang="en-US" sz="1600" b="0" u="sng" dirty="0">
                <a:solidFill>
                  <a:schemeClr val="tx1"/>
                </a:solidFill>
                <a:latin typeface="Arial" panose="020B0604020202020204" pitchFamily="34" charset="0"/>
                <a:cs typeface="Arial" panose="020B0604020202020204" pitchFamily="34" charset="0"/>
              </a:rPr>
              <a:t>Support federal, state, local and tribal efforts </a:t>
            </a:r>
            <a:r>
              <a:rPr lang="en-US" sz="1600" b="0" dirty="0">
                <a:solidFill>
                  <a:schemeClr val="tx1"/>
                </a:solidFill>
                <a:latin typeface="Arial" panose="020B0604020202020204" pitchFamily="34" charset="0"/>
                <a:cs typeface="Arial" panose="020B0604020202020204" pitchFamily="34" charset="0"/>
              </a:rPr>
              <a:t>to reduce the public’s exposure to smoke and meet statutory requirements for identification of exceptional events. </a:t>
            </a:r>
          </a:p>
        </p:txBody>
      </p:sp>
      <p:sp>
        <p:nvSpPr>
          <p:cNvPr id="4" name="TextBox 3">
            <a:extLst>
              <a:ext uri="{FF2B5EF4-FFF2-40B4-BE49-F238E27FC236}">
                <a16:creationId xmlns:a16="http://schemas.microsoft.com/office/drawing/2014/main" id="{08E5DE29-DBEE-6C6C-6025-0B8F97472343}"/>
              </a:ext>
            </a:extLst>
          </p:cNvPr>
          <p:cNvSpPr txBox="1"/>
          <p:nvPr/>
        </p:nvSpPr>
        <p:spPr>
          <a:xfrm>
            <a:off x="79513" y="5534561"/>
            <a:ext cx="1141757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cs typeface="Arial" panose="020B0604020202020204" pitchFamily="34" charset="0"/>
              </a:rPr>
              <a:t>ARL:</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Current ARL: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3 (Feasibility study and some characterization completed)</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Goal ARL: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7 (Application Prototype in Partner’s Decision Making)</a:t>
            </a:r>
          </a:p>
        </p:txBody>
      </p:sp>
      <p:sp>
        <p:nvSpPr>
          <p:cNvPr id="5" name="TextBox 4">
            <a:extLst>
              <a:ext uri="{FF2B5EF4-FFF2-40B4-BE49-F238E27FC236}">
                <a16:creationId xmlns:a16="http://schemas.microsoft.com/office/drawing/2014/main" id="{63E45F88-88E2-9B6C-7387-CA07E4316088}"/>
              </a:ext>
            </a:extLst>
          </p:cNvPr>
          <p:cNvSpPr txBox="1"/>
          <p:nvPr/>
        </p:nvSpPr>
        <p:spPr>
          <a:xfrm>
            <a:off x="0" y="115878"/>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cs typeface="Arial" panose="020B0604020202020204" pitchFamily="34" charset="0"/>
              </a:rPr>
              <a:t>Project Goals:</a:t>
            </a:r>
          </a:p>
        </p:txBody>
      </p:sp>
      <p:sp>
        <p:nvSpPr>
          <p:cNvPr id="6" name="TextBox 5">
            <a:extLst>
              <a:ext uri="{FF2B5EF4-FFF2-40B4-BE49-F238E27FC236}">
                <a16:creationId xmlns:a16="http://schemas.microsoft.com/office/drawing/2014/main" id="{176197E4-B3D2-F91B-0B05-D99D4D93CE4D}"/>
              </a:ext>
            </a:extLst>
          </p:cNvPr>
          <p:cNvSpPr txBox="1"/>
          <p:nvPr/>
        </p:nvSpPr>
        <p:spPr>
          <a:xfrm>
            <a:off x="79513" y="3338930"/>
            <a:ext cx="13265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cs typeface="Arial" panose="020B0604020202020204" pitchFamily="34" charset="0"/>
              </a:rPr>
              <a:t>Earth Observations:</a:t>
            </a:r>
          </a:p>
        </p:txBody>
      </p:sp>
      <p:sp>
        <p:nvSpPr>
          <p:cNvPr id="8" name="TextBox 7">
            <a:extLst>
              <a:ext uri="{FF2B5EF4-FFF2-40B4-BE49-F238E27FC236}">
                <a16:creationId xmlns:a16="http://schemas.microsoft.com/office/drawing/2014/main" id="{B4290F4C-A339-97C2-7576-367F14972355}"/>
              </a:ext>
            </a:extLst>
          </p:cNvPr>
          <p:cNvSpPr txBox="1"/>
          <p:nvPr/>
        </p:nvSpPr>
        <p:spPr>
          <a:xfrm>
            <a:off x="79513" y="3710524"/>
            <a:ext cx="10990193" cy="1938992"/>
          </a:xfrm>
          <a:prstGeom prst="rect">
            <a:avLst/>
          </a:prstGeom>
          <a:noFill/>
        </p:spPr>
        <p:txBody>
          <a:bodyPr wrap="square">
            <a:spAutoFit/>
          </a:bodyPr>
          <a:lstStyle/>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Surface AQ observations</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NOAA HMS Fire and Smoke Product</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AOD from </a:t>
            </a:r>
            <a:r>
              <a:rPr kumimoji="0" lang="en-US" sz="2000" b="1" i="0" u="none" strike="noStrike" kern="1200" cap="none" spc="0" normalizeH="0" baseline="0" noProof="0" dirty="0">
                <a:ln>
                  <a:noFill/>
                </a:ln>
                <a:solidFill>
                  <a:prstClr val="black"/>
                </a:solidFill>
                <a:effectLst/>
                <a:uLnTx/>
                <a:uFillTx/>
                <a:ea typeface="+mn-ea"/>
                <a:cs typeface="Arial" panose="020B0604020202020204" pitchFamily="34" charset="0"/>
              </a:rPr>
              <a:t>TEMPO</a:t>
            </a: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 and GOES instruments</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MERRA-2</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TROPOMI satellite products</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Other </a:t>
            </a:r>
            <a:r>
              <a:rPr kumimoji="0" lang="en-US" sz="2000" b="1" i="0" u="none" strike="noStrike" kern="1200" cap="none" spc="0" normalizeH="0" baseline="0" noProof="0" dirty="0">
                <a:ln>
                  <a:noFill/>
                </a:ln>
                <a:solidFill>
                  <a:prstClr val="black"/>
                </a:solidFill>
                <a:effectLst/>
                <a:uLnTx/>
                <a:uFillTx/>
                <a:ea typeface="+mn-ea"/>
                <a:cs typeface="Arial" panose="020B0604020202020204" pitchFamily="34" charset="0"/>
              </a:rPr>
              <a:t>TEMPO</a:t>
            </a: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 satellite products</a:t>
            </a:r>
            <a:endParaRPr kumimoji="0" lang="en-US" sz="180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Picture 2">
            <a:extLst>
              <a:ext uri="{FF2B5EF4-FFF2-40B4-BE49-F238E27FC236}">
                <a16:creationId xmlns:a16="http://schemas.microsoft.com/office/drawing/2014/main" id="{ECE75399-B2BC-A3DF-72C3-E141CE398805}"/>
              </a:ext>
            </a:extLst>
          </p:cNvPr>
          <p:cNvPicPr>
            <a:picLocks noChangeAspect="1"/>
          </p:cNvPicPr>
          <p:nvPr/>
        </p:nvPicPr>
        <p:blipFill>
          <a:blip r:embed="rId3"/>
          <a:stretch>
            <a:fillRect/>
          </a:stretch>
        </p:blipFill>
        <p:spPr>
          <a:xfrm>
            <a:off x="9195553" y="145747"/>
            <a:ext cx="2578100" cy="558800"/>
          </a:xfrm>
          <a:prstGeom prst="rect">
            <a:avLst/>
          </a:prstGeom>
        </p:spPr>
      </p:pic>
    </p:spTree>
    <p:extLst>
      <p:ext uri="{BB962C8B-B14F-4D97-AF65-F5344CB8AC3E}">
        <p14:creationId xmlns:p14="http://schemas.microsoft.com/office/powerpoint/2010/main" val="112015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DAD3D-0693-D740-AB2E-B4ABBAA0C5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68" y="-35511"/>
            <a:ext cx="1211166" cy="1078532"/>
          </a:xfrm>
          <a:prstGeom prst="rect">
            <a:avLst/>
          </a:prstGeom>
        </p:spPr>
      </p:pic>
      <p:cxnSp>
        <p:nvCxnSpPr>
          <p:cNvPr id="3" name="Straight Connector 2">
            <a:extLst>
              <a:ext uri="{FF2B5EF4-FFF2-40B4-BE49-F238E27FC236}">
                <a16:creationId xmlns:a16="http://schemas.microsoft.com/office/drawing/2014/main" id="{C8A65137-3753-F741-B317-554528151A08}"/>
              </a:ext>
            </a:extLst>
          </p:cNvPr>
          <p:cNvCxnSpPr>
            <a:cxnSpLocks/>
          </p:cNvCxnSpPr>
          <p:nvPr/>
        </p:nvCxnSpPr>
        <p:spPr>
          <a:xfrm>
            <a:off x="1378634" y="969229"/>
            <a:ext cx="10142806" cy="0"/>
          </a:xfrm>
          <a:prstGeom prst="line">
            <a:avLst/>
          </a:prstGeom>
          <a:ln w="38100">
            <a:solidFill>
              <a:srgbClr val="FF321E"/>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4F518836-A46F-3545-8F80-082A0DC087A4}"/>
              </a:ext>
            </a:extLst>
          </p:cNvPr>
          <p:cNvSpPr txBox="1">
            <a:spLocks/>
          </p:cNvSpPr>
          <p:nvPr/>
        </p:nvSpPr>
        <p:spPr>
          <a:xfrm>
            <a:off x="561975" y="1121396"/>
            <a:ext cx="11630025" cy="5290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lang="en-US" sz="2200" dirty="0">
                <a:solidFill>
                  <a:prstClr val="black"/>
                </a:solidFill>
                <a:latin typeface="Arial" panose="020B0604020202020204" pitchFamily="34" charset="0"/>
                <a:cs typeface="Arial" panose="020B0604020202020204" pitchFamily="34" charset="0"/>
              </a:rPr>
              <a:t>Entering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its </a:t>
            </a:r>
            <a:r>
              <a:rPr lang="en-US" sz="2200" dirty="0">
                <a:solidFill>
                  <a:prstClr val="black"/>
                </a:solidFill>
                <a:latin typeface="Arial" panose="020B0604020202020204" pitchFamily="34" charset="0"/>
                <a:cs typeface="Arial" panose="020B0604020202020204" pitchFamily="34" charset="0"/>
              </a:rPr>
              <a:t>4</a:t>
            </a:r>
            <a:r>
              <a:rPr lang="en-US" sz="2200" baseline="30000" dirty="0">
                <a:solidFill>
                  <a:prstClr val="black"/>
                </a:solidFill>
                <a:latin typeface="Arial" panose="020B0604020202020204" pitchFamily="34" charset="0"/>
                <a:cs typeface="Arial" panose="020B0604020202020204" pitchFamily="34" charset="0"/>
              </a:rPr>
              <a:t>th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Generation (2025-2029).</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14 Members/PIs selected in June 2025 in response to ROSES 2024 HAQAST.</a:t>
            </a: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Team Lead -- Tracey Holloway (U. of Wisconsin).</a:t>
            </a: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lang="en-US" sz="2200" dirty="0">
                <a:solidFill>
                  <a:prstClr val="black"/>
                </a:solidFill>
                <a:latin typeface="Arial" panose="020B0604020202020204" pitchFamily="34" charset="0"/>
                <a:cs typeface="Arial" panose="020B0604020202020204" pitchFamily="34" charset="0"/>
              </a:rPr>
              <a:t>Public meetings held semi-annually.  Last meeting was the HAQAST Showcase in Washington, DC (January 2025)</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Core projects to be executed by each PI.</a:t>
            </a: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unique feature of HAQAST is Tiger Teams (TTs).  TTs are short-term, high-impact collaborative efforts between HAQAST members and public stakeholders to identify and solve critical problems using NASA data and products.  Details of </a:t>
            </a:r>
            <a:r>
              <a:rPr lang="en-US" sz="2200" dirty="0">
                <a:solidFill>
                  <a:prstClr val="black"/>
                </a:solidFill>
                <a:latin typeface="Arial" panose="020B0604020202020204" pitchFamily="34" charset="0"/>
                <a:cs typeface="Arial" panose="020B0604020202020204" pitchFamily="34" charset="0"/>
              </a:rPr>
              <a:t>past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TTs can be found here: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hlinkClick r:id="rId4"/>
              </a:rPr>
              <a:t>https://haqast.org/tiger-teams/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lang="en-US" sz="2200" dirty="0">
                <a:solidFill>
                  <a:prstClr val="black"/>
                </a:solidFill>
                <a:latin typeface="Arial" panose="020B0604020202020204" pitchFamily="34" charset="0"/>
                <a:cs typeface="Arial" panose="020B0604020202020204" pitchFamily="34" charset="0"/>
              </a:rPr>
              <a:t>TT topics have included extreme heat/wildfires, oil and gas emissions, and supporting TEMPO applications for surface ozone.</a:t>
            </a: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lang="en-US" sz="2200" dirty="0">
                <a:solidFill>
                  <a:prstClr val="black"/>
                </a:solidFill>
                <a:latin typeface="Arial" panose="020B0604020202020204" pitchFamily="34" charset="0"/>
                <a:cs typeface="Arial" panose="020B0604020202020204" pitchFamily="34" charset="0"/>
              </a:rPr>
              <a:t>Next public meeting is November 6-7, 2025, in St. Louis, MO (also virtual).</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285750" marR="0" lvl="0"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hlinkClick r:id="rId5"/>
              </a:rPr>
              <a:t>https://haqast.org/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12" name="Title 1">
            <a:extLst>
              <a:ext uri="{FF2B5EF4-FFF2-40B4-BE49-F238E27FC236}">
                <a16:creationId xmlns:a16="http://schemas.microsoft.com/office/drawing/2014/main" id="{849D5E19-8E29-0544-AA7A-41B8DAE95A81}"/>
              </a:ext>
            </a:extLst>
          </p:cNvPr>
          <p:cNvSpPr txBox="1">
            <a:spLocks/>
          </p:cNvSpPr>
          <p:nvPr/>
        </p:nvSpPr>
        <p:spPr>
          <a:xfrm>
            <a:off x="1032217" y="50045"/>
            <a:ext cx="10127566"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000" b="1" dirty="0">
                <a:latin typeface="Arial" panose="020B0604020202020204" pitchFamily="34" charset="0"/>
                <a:cs typeface="Arial" panose="020B0604020202020204" pitchFamily="34" charset="0"/>
              </a:rPr>
              <a:t>NASA </a:t>
            </a:r>
            <a:r>
              <a:rPr kumimoji="0" lang="en-US" sz="3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Health and Air Quality Applied Sciences Team (HAQAST)</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pic>
        <p:nvPicPr>
          <p:cNvPr id="4" name="Picture 3">
            <a:extLst>
              <a:ext uri="{FF2B5EF4-FFF2-40B4-BE49-F238E27FC236}">
                <a16:creationId xmlns:a16="http://schemas.microsoft.com/office/drawing/2014/main" id="{DA3578C2-3F27-D640-AC73-ACB4345D47F8}"/>
              </a:ext>
            </a:extLst>
          </p:cNvPr>
          <p:cNvPicPr>
            <a:picLocks noChangeAspect="1"/>
          </p:cNvPicPr>
          <p:nvPr/>
        </p:nvPicPr>
        <p:blipFill>
          <a:blip r:embed="rId6"/>
          <a:stretch>
            <a:fillRect/>
          </a:stretch>
        </p:blipFill>
        <p:spPr>
          <a:xfrm>
            <a:off x="2944382" y="5810396"/>
            <a:ext cx="6691269" cy="901958"/>
          </a:xfrm>
          <a:prstGeom prst="rect">
            <a:avLst/>
          </a:prstGeom>
        </p:spPr>
      </p:pic>
    </p:spTree>
    <p:extLst>
      <p:ext uri="{BB962C8B-B14F-4D97-AF65-F5344CB8AC3E}">
        <p14:creationId xmlns:p14="http://schemas.microsoft.com/office/powerpoint/2010/main" val="1333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DAD3D-0693-D740-AB2E-B4ABBAA0C5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68" y="-35511"/>
            <a:ext cx="1211166" cy="1078532"/>
          </a:xfrm>
          <a:prstGeom prst="rect">
            <a:avLst/>
          </a:prstGeom>
        </p:spPr>
      </p:pic>
      <p:cxnSp>
        <p:nvCxnSpPr>
          <p:cNvPr id="3" name="Straight Connector 2">
            <a:extLst>
              <a:ext uri="{FF2B5EF4-FFF2-40B4-BE49-F238E27FC236}">
                <a16:creationId xmlns:a16="http://schemas.microsoft.com/office/drawing/2014/main" id="{C8A65137-3753-F741-B317-554528151A08}"/>
              </a:ext>
            </a:extLst>
          </p:cNvPr>
          <p:cNvCxnSpPr>
            <a:cxnSpLocks/>
          </p:cNvCxnSpPr>
          <p:nvPr/>
        </p:nvCxnSpPr>
        <p:spPr>
          <a:xfrm>
            <a:off x="1378634" y="969229"/>
            <a:ext cx="10142806" cy="0"/>
          </a:xfrm>
          <a:prstGeom prst="line">
            <a:avLst/>
          </a:prstGeom>
          <a:ln w="38100">
            <a:solidFill>
              <a:srgbClr val="FF321E"/>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4F518836-A46F-3545-8F80-082A0DC087A4}"/>
              </a:ext>
            </a:extLst>
          </p:cNvPr>
          <p:cNvSpPr txBox="1">
            <a:spLocks/>
          </p:cNvSpPr>
          <p:nvPr/>
        </p:nvSpPr>
        <p:spPr>
          <a:xfrm>
            <a:off x="561975" y="1121396"/>
            <a:ext cx="11630025" cy="5290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12" name="Title 1">
            <a:extLst>
              <a:ext uri="{FF2B5EF4-FFF2-40B4-BE49-F238E27FC236}">
                <a16:creationId xmlns:a16="http://schemas.microsoft.com/office/drawing/2014/main" id="{849D5E19-8E29-0544-AA7A-41B8DAE95A81}"/>
              </a:ext>
            </a:extLst>
          </p:cNvPr>
          <p:cNvSpPr txBox="1">
            <a:spLocks/>
          </p:cNvSpPr>
          <p:nvPr/>
        </p:nvSpPr>
        <p:spPr>
          <a:xfrm>
            <a:off x="967154" y="258618"/>
            <a:ext cx="10965766"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000" b="1" dirty="0">
                <a:latin typeface="Arial" panose="020B0604020202020204" pitchFamily="34" charset="0"/>
                <a:cs typeface="Arial" panose="020B0604020202020204" pitchFamily="34" charset="0"/>
              </a:rPr>
              <a:t>HAQAST Core Projects Significantly Leveraging TEMPO</a:t>
            </a:r>
            <a:endParaRPr kumimoji="0" lang="en-US" sz="3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6" name="TextBox 5">
            <a:extLst>
              <a:ext uri="{FF2B5EF4-FFF2-40B4-BE49-F238E27FC236}">
                <a16:creationId xmlns:a16="http://schemas.microsoft.com/office/drawing/2014/main" id="{C2B7BEE1-5101-DAD0-3363-EE5A6AD7CBD8}"/>
              </a:ext>
            </a:extLst>
          </p:cNvPr>
          <p:cNvSpPr txBox="1"/>
          <p:nvPr/>
        </p:nvSpPr>
        <p:spPr>
          <a:xfrm>
            <a:off x="680836" y="1043021"/>
            <a:ext cx="10830328" cy="5827173"/>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Tracey Holloway (U. of WI):</a:t>
            </a:r>
            <a:r>
              <a:rPr lang="en-US" sz="1800" kern="100" dirty="0">
                <a:effectLst/>
                <a:ea typeface="Aptos" panose="020B0004020202020204" pitchFamily="34" charset="0"/>
                <a:cs typeface="Arial" panose="020B0604020202020204" pitchFamily="34" charset="0"/>
              </a:rPr>
              <a:t>  Advancing Satellite Data for Health and Air Quality Management Across Scales</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Daniel Anderson (UMBC):</a:t>
            </a:r>
            <a:r>
              <a:rPr lang="en-US" sz="1800" kern="100" dirty="0">
                <a:effectLst/>
                <a:ea typeface="Aptos" panose="020B0004020202020204" pitchFamily="34" charset="0"/>
                <a:cs typeface="Arial" panose="020B0604020202020204" pitchFamily="34" charset="0"/>
              </a:rPr>
              <a:t>  Determining near real time surface ozone concentrations from TEMPO and machine learning: A feasibility study</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Xi Chen (U. of IA):</a:t>
            </a:r>
            <a:r>
              <a:rPr lang="en-US" sz="1800" kern="100" dirty="0">
                <a:effectLst/>
                <a:ea typeface="Aptos" panose="020B0004020202020204" pitchFamily="34" charset="0"/>
                <a:cs typeface="Arial" panose="020B0604020202020204" pitchFamily="34" charset="0"/>
              </a:rPr>
              <a:t>  Support Air Quality and Public Health Management in Wildfires: Satellite and Machine Learning Based Air Quality Forecast</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Arlene Fiore* (MIT):</a:t>
            </a:r>
            <a:r>
              <a:rPr lang="en-US" sz="1800" kern="100" dirty="0">
                <a:effectLst/>
                <a:ea typeface="Aptos" panose="020B0004020202020204" pitchFamily="34" charset="0"/>
                <a:cs typeface="Arial" panose="020B0604020202020204" pitchFamily="34" charset="0"/>
              </a:rPr>
              <a:t>  New urban-to-global viewpoints on air pollution for public policy and health applications</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Jen Kaiser* (GA Tech):</a:t>
            </a:r>
            <a:r>
              <a:rPr lang="en-US" sz="1800" kern="100" dirty="0">
                <a:effectLst/>
                <a:ea typeface="Aptos" panose="020B0004020202020204" pitchFamily="34" charset="0"/>
                <a:cs typeface="Arial" panose="020B0604020202020204" pitchFamily="34" charset="0"/>
              </a:rPr>
              <a:t>  Using Earth Observations to Investigate Diurnal Bias in Sectorized Emissions, and its Impact on Simulating Exposure of Air Pollution and Implications for Control Strategy Design and Public Health Assessment</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Randall Martin (WUSL):</a:t>
            </a:r>
            <a:r>
              <a:rPr lang="en-US" sz="1800" kern="100" dirty="0">
                <a:effectLst/>
                <a:ea typeface="Aptos" panose="020B0004020202020204" pitchFamily="34" charset="0"/>
                <a:cs typeface="Arial" panose="020B0604020202020204" pitchFamily="34" charset="0"/>
              </a:rPr>
              <a:t>  Advancing Satellite-derived Fine Particulate Matter Data to Support the Health and Air Quality Management Communities</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Jeffrey Pierce (CSU):</a:t>
            </a:r>
            <a:r>
              <a:rPr lang="en-US" sz="1800" kern="100" dirty="0">
                <a:effectLst/>
                <a:ea typeface="Aptos" panose="020B0004020202020204" pitchFamily="34" charset="0"/>
                <a:cs typeface="Arial" panose="020B0604020202020204" pitchFamily="34" charset="0"/>
              </a:rPr>
              <a:t>  Leveraging satellites and low-cost monitors to strengthen air pollution and health decision making in under-monitored regions</a:t>
            </a:r>
          </a:p>
          <a:p>
            <a:pPr marL="0" marR="0">
              <a:lnSpc>
                <a:spcPct val="107000"/>
              </a:lnSpc>
              <a:spcBef>
                <a:spcPts val="0"/>
              </a:spcBef>
              <a:spcAft>
                <a:spcPts val="800"/>
              </a:spcAft>
            </a:pPr>
            <a:r>
              <a:rPr lang="en-US" sz="1800" b="1" kern="100" dirty="0">
                <a:effectLst/>
                <a:ea typeface="Aptos" panose="020B0004020202020204" pitchFamily="34" charset="0"/>
                <a:cs typeface="Arial" panose="020B0604020202020204" pitchFamily="34" charset="0"/>
              </a:rPr>
              <a:t>Aaron Naeger* (NASA MSFC):</a:t>
            </a:r>
            <a:r>
              <a:rPr lang="en-US" sz="1800" kern="100" dirty="0">
                <a:effectLst/>
                <a:ea typeface="Aptos" panose="020B0004020202020204" pitchFamily="34" charset="0"/>
                <a:cs typeface="Arial" panose="020B0604020202020204" pitchFamily="34" charset="0"/>
              </a:rPr>
              <a:t>  Supporting the Health and Air Quality Management Communities by Advancing Satellite-based Fine Particulate Matter Estimates for Applications across Multiple Scales</a:t>
            </a:r>
          </a:p>
        </p:txBody>
      </p:sp>
    </p:spTree>
    <p:extLst>
      <p:ext uri="{BB962C8B-B14F-4D97-AF65-F5344CB8AC3E}">
        <p14:creationId xmlns:p14="http://schemas.microsoft.com/office/powerpoint/2010/main" val="2098658827"/>
      </p:ext>
    </p:extLst>
  </p:cSld>
  <p:clrMapOvr>
    <a:masterClrMapping/>
  </p:clrMapOvr>
</p:sld>
</file>

<file path=ppt/theme/theme1.xml><?xml version="1.0" encoding="utf-8"?>
<a:theme xmlns:a="http://schemas.openxmlformats.org/drawingml/2006/main" name="2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olca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8.xml><?xml version="1.0" encoding="utf-8"?>
<a:theme xmlns:a="http://schemas.openxmlformats.org/drawingml/2006/main" name="2_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24275</TotalTime>
  <Words>1757</Words>
  <Application>Microsoft Office PowerPoint</Application>
  <PresentationFormat>Widescreen</PresentationFormat>
  <Paragraphs>168</Paragraphs>
  <Slides>12</Slides>
  <Notes>12</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12</vt:i4>
      </vt:variant>
    </vt:vector>
  </HeadingPairs>
  <TitlesOfParts>
    <vt:vector size="34" baseType="lpstr">
      <vt:lpstr>ＭＳ Ｐゴシック</vt:lpstr>
      <vt:lpstr>Aptos</vt:lpstr>
      <vt:lpstr>Arial</vt:lpstr>
      <vt:lpstr>Arial Narrow</vt:lpstr>
      <vt:lpstr>Calibri</vt:lpstr>
      <vt:lpstr>Garamond</vt:lpstr>
      <vt:lpstr>Georgia</vt:lpstr>
      <vt:lpstr>Google Sans</vt:lpstr>
      <vt:lpstr>News Gothic MT</vt:lpstr>
      <vt:lpstr>Roboto</vt:lpstr>
      <vt:lpstr>Source Sans Pro</vt:lpstr>
      <vt:lpstr>Times</vt:lpstr>
      <vt:lpstr>Times New Roman</vt:lpstr>
      <vt:lpstr>2_Theme2</vt:lpstr>
      <vt:lpstr>13_Blank</vt:lpstr>
      <vt:lpstr>5_Office Theme</vt:lpstr>
      <vt:lpstr>volcano</vt:lpstr>
      <vt:lpstr>water2</vt:lpstr>
      <vt:lpstr>africa</vt:lpstr>
      <vt:lpstr>1_Theme2</vt:lpstr>
      <vt:lpstr>2_water2</vt:lpstr>
      <vt:lpstr>3_Theme2</vt:lpstr>
      <vt:lpstr>PowerPoint Presentation</vt:lpstr>
      <vt:lpstr>PowerPoint Presentation</vt:lpstr>
      <vt:lpstr>NASA Health and Air Quality Applications</vt:lpstr>
      <vt:lpstr>ROSES 24 HAQ: Satellite-Derived PM2.5 to Support Public Health Outreach in the U.S.</vt:lpstr>
      <vt:lpstr>ROSES 24 HAQ:  Health impacts of air pollution mixtures and sub-daily variation: epidemiological support for Mexican air quality planning with satellite data and massive registries</vt:lpstr>
      <vt:lpstr>ROSES 24 HAQ:  Rapid Assessment of Smoke impacts on OZone and PM for all U.S. Regions- Air Quality  (RAZOR-AQ) </vt:lpstr>
      <vt:lpstr>  Identify surface smoke impacts on daily PM2.5 at every regulatory AQ monitor in the US; 2.  Develop interpretable machine learning models to hindcast the MDA8 O3 for every regulatory AQ monitor in the U.S. for every day and use this to estimate smoke impacts on the MDA8; 3.  Provide a database and R-shiny app of the daily estimate of the PM2.5 and O3 enhancements due to smoke; 4.  Estimate health outcomes from non-smoke and smoke PM2.5 and O3 for all CBSAs in the US; 5.  Support federal, state, local and tribal efforts to reduce the public’s exposure to smoke and meet statutory requirements for identification of exceptional events. </vt:lpstr>
      <vt:lpstr>PowerPoint Presentation</vt:lpstr>
      <vt:lpstr>PowerPoint Presentation</vt:lpstr>
      <vt:lpstr>AIR4US</vt:lpstr>
      <vt:lpstr>NASA Applied Remote Sensing Training Program (ARSET)</vt:lpstr>
      <vt:lpstr>PowerPoint Presentation</vt:lpstr>
    </vt:vector>
  </TitlesOfParts>
  <Company>Jet Propulsion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Financial Charts for Reviews</dc:title>
  <dc:creator>Geller, Gary N (388F)</dc:creator>
  <cp:lastModifiedBy>Haynes, John A. (HQ-DK000)</cp:lastModifiedBy>
  <cp:revision>1303</cp:revision>
  <cp:lastPrinted>2007-03-13T23:06:41Z</cp:lastPrinted>
  <dcterms:created xsi:type="dcterms:W3CDTF">2012-07-11T19:18:53Z</dcterms:created>
  <dcterms:modified xsi:type="dcterms:W3CDTF">2025-08-20T21:34:57Z</dcterms:modified>
</cp:coreProperties>
</file>