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553" r:id="rId2"/>
    <p:sldId id="554" r:id="rId3"/>
    <p:sldId id="518" r:id="rId4"/>
    <p:sldId id="519" r:id="rId5"/>
    <p:sldId id="567" r:id="rId6"/>
    <p:sldId id="565" r:id="rId7"/>
    <p:sldId id="557" r:id="rId8"/>
    <p:sldId id="559" r:id="rId9"/>
    <p:sldId id="568" r:id="rId10"/>
    <p:sldId id="563" r:id="rId11"/>
    <p:sldId id="536" r:id="rId12"/>
    <p:sldId id="572" r:id="rId13"/>
    <p:sldId id="573" r:id="rId14"/>
    <p:sldId id="569" r:id="rId15"/>
    <p:sldId id="5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28" userDrawn="1">
          <p15:clr>
            <a:srgbClr val="A4A3A4"/>
          </p15:clr>
        </p15:guide>
        <p15:guide id="4" pos="2012" userDrawn="1">
          <p15:clr>
            <a:srgbClr val="A4A3A4"/>
          </p15:clr>
        </p15:guide>
        <p15:guide id="5" pos="3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DFF"/>
    <a:srgbClr val="0432FF"/>
    <a:srgbClr val="8D2E69"/>
    <a:srgbClr val="7B7B7B"/>
    <a:srgbClr val="DF536B"/>
    <a:srgbClr val="0C0C0C"/>
    <a:srgbClr val="FF9300"/>
    <a:srgbClr val="00B14F"/>
    <a:srgbClr val="D24D65"/>
    <a:srgbClr val="1F7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53"/>
    <p:restoredTop sz="88904"/>
  </p:normalViewPr>
  <p:slideViewPr>
    <p:cSldViewPr snapToGrid="0" showGuides="1">
      <p:cViewPr varScale="1">
        <p:scale>
          <a:sx n="108" d="100"/>
          <a:sy n="108" d="100"/>
        </p:scale>
        <p:origin x="584" y="184"/>
      </p:cViewPr>
      <p:guideLst>
        <p:guide orient="horz" pos="2832"/>
        <p:guide pos="3840"/>
        <p:guide pos="1128"/>
        <p:guide pos="2012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B9122-3F5D-F44B-A59D-BAC9E04AF97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0720-153F-7F42-B646-5F90190B2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2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18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shows that using the full range of the spectrum from the UV/VIS to TIR will give us a more complete understanding of the composition of the troposphere. </a:t>
            </a:r>
          </a:p>
          <a:p>
            <a:r>
              <a:rPr lang="en-US" dirty="0"/>
              <a:t>As a community, we will benefit from coordinated efforts to study key atmospheric chemicals detected in different regions of the spectrum. </a:t>
            </a:r>
          </a:p>
          <a:p>
            <a:r>
              <a:rPr lang="en-US" dirty="0"/>
              <a:t>For example, TIR measurements in a geostationary satellite will provide better constraints on NH3 diurnal variability and provide more </a:t>
            </a:r>
            <a:r>
              <a:rPr lang="en-US" dirty="0" err="1"/>
              <a:t>infromation</a:t>
            </a:r>
            <a:r>
              <a:rPr lang="en-US" dirty="0"/>
              <a:t> about its role in air pollution as a precursor for aerosols.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2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17607-4176-AA2B-1348-513727D84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7F1EC-AA12-60A8-B3A8-E579596D1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711AF-200E-7795-7353-76F92568C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2E0D5-F3E0-753B-77BF-9A8CB11B5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DEB91-8A80-0C44-82B8-C65C5C51DB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06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77E2A-026C-9C4A-9D00-1471F9FE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F4E69D-FABD-6776-8230-A38C6C41D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93AD6-0941-A3DD-500C-EA91CEE7B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E7904-AF98-9C77-2E93-B7C7307BC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E2CA7-53A8-B948-A876-D1F1A99F2C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15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E2CA7-53A8-B948-A876-D1F1A99F2C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1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D1D16-4281-4A58-9342-B66874A25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6E202-0ABB-6527-1B22-EF0281EB4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E63DC-D224-A82E-C1C5-8EB5EA120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4FCFB-1DC7-5CB4-7A10-BF55EF70B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DEB91-8A80-0C44-82B8-C65C5C51DB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87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6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3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69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20720-153F-7F42-B646-5F90190B28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9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90A6-EAF8-FEB5-6097-882A14D4B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DF025-6CD1-A455-CDCC-1AF23739B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0058D-D966-81D5-F667-5E4A6C8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F6AD4-4866-3A11-9570-02D688DA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2B1CB-7051-651A-DC14-008288C3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9041F-F254-7BBA-FEAB-015608E7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4C33F-9576-7771-223E-2E00128C5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422C7-7738-32CE-5382-65EF1D6E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200D-54B0-7693-EFFE-4DA91313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7623-7E31-099D-D931-B7A1703D0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7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4E8CB-1960-F24C-8F51-D1450B70F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1CD382-0E86-CED4-79AE-980E44F43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C638E-1F67-54E0-B1B0-B178A5C5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099F7-5190-23C7-A743-DC0FF43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EA525-BB5B-DB5A-9FB2-C6817045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9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544B-4DBE-5663-D521-FCCF5128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8504-26AF-EE70-0BED-3D16976C0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D9362-B15C-8023-F83C-4C897FAC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A76DB-25FD-C93F-B348-32F85681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233C9-6294-D136-A8B5-BB0950B1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9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2B7D-2174-5C75-0FBF-5F16B423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09C7A-FDA1-6F41-FF04-0E1FFBE1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1E1BD-0E1A-06BD-2842-01A0B278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A1D43-69EE-D90A-D66C-46B52E93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E8B2C-9893-E055-498B-C534CE83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C9E76-85DD-E8E1-DED4-37FCC600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F4C35-1DF3-225D-081A-F627D7018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13F12-8D64-6474-A86A-F93CB0743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A13EE-2320-EFFC-97CE-55D5DF31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A31CA-7C1E-C560-1BC3-5A1D43F87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8A0D1-900E-65FD-70A7-5B41EE5C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D3F-B771-F3A2-B56E-A70DD269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C4485-8751-0C7F-6409-DB67A543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DAE5D-B326-A392-4BB9-37ABFF287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71EAD-90D9-8FBD-BF77-695CCA5C4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DE98E-0C82-AD93-2B3E-35DA18368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D846F6-2976-4EDD-A7BC-2DC187C5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8B6E7D-441E-F8EE-D6AD-7D339E58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0B0D9-E60A-F874-CEB0-85FA6376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6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56433-A777-F3FE-FEDA-8591470A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1F4D7-CDEB-6432-CEAE-2C9C13FA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96765-54DF-E8A2-478F-60FC54A2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23300-37A6-96B3-1DBD-B12F964D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5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A874F-1755-E09E-0D23-A8796B34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F7694-10D5-981D-10D6-3CD0A6E8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06131-5C4C-0BF3-BD5A-F5346538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FE64-19A7-F926-89CE-CA64BEBF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D7D2F-15E3-8F69-A531-B913AC4EC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7FFC0-2EC6-8965-0626-AD9844185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3BDBC-E134-43F6-6756-9DFE9D2F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6FCCC-CCA5-C9B2-22D7-40B4628E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01F27-8EC8-3125-B960-E1B37F82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0C43F-7ADD-6A89-7CF2-D8B7FF9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8F030E-FAB8-64CC-72D3-E140BA767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13F62-3850-6024-5BD5-C1FCF85BC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2ADB1-5D22-0960-5E64-C835B77E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A4497-C31F-84B1-0679-C4B787BB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72042-D8C4-A819-F72E-B1A45577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4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608D67-FBA1-E95E-9750-80094F42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DAD3A-9653-24EF-BDD7-40882BE09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8B6A8-24A0-E3CF-1DFF-0CF7CD653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B8843-5C98-384C-B766-ECB4C5EFAB1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96E0B-AFF0-D013-16A6-6CD183CE7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FA307-DF1F-8CF4-790C-7A3EE56FA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5F5E-CDDA-9E42-A209-8F63B98AA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tiff"/><Relationship Id="rId4" Type="http://schemas.openxmlformats.org/officeDocument/2006/relationships/image" Target="../media/image13.emf"/><Relationship Id="rId9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8D5A51-8EEF-A0FF-DC96-DCAE1A287034}"/>
              </a:ext>
            </a:extLst>
          </p:cNvPr>
          <p:cNvSpPr txBox="1"/>
          <p:nvPr/>
        </p:nvSpPr>
        <p:spPr>
          <a:xfrm>
            <a:off x="2825621" y="0"/>
            <a:ext cx="938897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VOC observations from CrIS: Opportunities for GXS, synergy with TEMPO/ACX</a:t>
            </a:r>
            <a:endParaRPr lang="en-US" sz="3600" b="1" dirty="0">
              <a:solidFill>
                <a:schemeClr val="bg1"/>
              </a:solidFill>
              <a:latin typeface="Avenir Book" panose="0200050302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Joint Polar Satellite System | NESDIS | National Environmental ...">
            <a:extLst>
              <a:ext uri="{FF2B5EF4-FFF2-40B4-BE49-F238E27FC236}">
                <a16:creationId xmlns:a16="http://schemas.microsoft.com/office/drawing/2014/main" id="{422DB322-219A-7721-A3FD-8DE36DEAC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8" t="2" r="10901"/>
          <a:stretch>
            <a:fillRect/>
          </a:stretch>
        </p:blipFill>
        <p:spPr bwMode="auto">
          <a:xfrm>
            <a:off x="4762500" y="10"/>
            <a:ext cx="74279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F6DB6B-6B9A-31F4-9297-AED85776ACE8}"/>
              </a:ext>
            </a:extLst>
          </p:cNvPr>
          <p:cNvSpPr txBox="1"/>
          <p:nvPr/>
        </p:nvSpPr>
        <p:spPr>
          <a:xfrm>
            <a:off x="0" y="169277"/>
            <a:ext cx="5683001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effectLst/>
                <a:latin typeface="Avenir Book" panose="02000503020000020003" pitchFamily="2" charset="0"/>
              </a:rPr>
              <a:t>VOC observations from </a:t>
            </a:r>
            <a:r>
              <a:rPr lang="en-US" sz="3200" b="1" i="0" dirty="0" err="1">
                <a:effectLst/>
                <a:latin typeface="Avenir Book" panose="02000503020000020003" pitchFamily="2" charset="0"/>
              </a:rPr>
              <a:t>CrIS</a:t>
            </a:r>
            <a:r>
              <a:rPr lang="en-US" sz="3200" b="1" i="0" dirty="0">
                <a:effectLst/>
                <a:latin typeface="Avenir Book" panose="02000503020000020003" pitchFamily="2" charset="0"/>
              </a:rPr>
              <a:t>: Opportunities for GXS, synergy with TEMPO/ACX</a:t>
            </a:r>
            <a:endParaRPr lang="en-US" sz="3200" b="1" dirty="0">
              <a:latin typeface="Avenir Book" panose="0200050302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F9BA2B-E608-9327-459F-4F611B0F791F}"/>
              </a:ext>
            </a:extLst>
          </p:cNvPr>
          <p:cNvGrpSpPr/>
          <p:nvPr/>
        </p:nvGrpSpPr>
        <p:grpSpPr>
          <a:xfrm>
            <a:off x="690129" y="6092307"/>
            <a:ext cx="4270983" cy="765683"/>
            <a:chOff x="8278511" y="6134292"/>
            <a:chExt cx="4270983" cy="7656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751FC0-4877-F311-6252-6D4BAD265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78511" y="6134292"/>
              <a:ext cx="4270983" cy="765683"/>
              <a:chOff x="250122" y="5316979"/>
              <a:chExt cx="5371233" cy="962930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11D5089D-BE87-8EC2-F60B-974BD62DB2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8530"/>
              <a:stretch/>
            </p:blipFill>
            <p:spPr bwMode="auto">
              <a:xfrm>
                <a:off x="2270111" y="5535232"/>
                <a:ext cx="2291448" cy="6338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1" descr="MCwdmkD2D-RGB">
                <a:extLst>
                  <a:ext uri="{FF2B5EF4-FFF2-40B4-BE49-F238E27FC236}">
                    <a16:creationId xmlns:a16="http://schemas.microsoft.com/office/drawing/2014/main" id="{98A46521-5F8F-CA95-93B2-AD4BCDAB38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25360" t="-4307" r="28058" b="68453"/>
              <a:stretch/>
            </p:blipFill>
            <p:spPr bwMode="auto">
              <a:xfrm>
                <a:off x="250122" y="5438931"/>
                <a:ext cx="1153180" cy="696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6">
                <a:extLst>
                  <a:ext uri="{FF2B5EF4-FFF2-40B4-BE49-F238E27FC236}">
                    <a16:creationId xmlns:a16="http://schemas.microsoft.com/office/drawing/2014/main" id="{61632D18-473B-E66C-2710-0F5A105324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5489" y="5316979"/>
                <a:ext cx="1925866" cy="962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Not sure this belongs, but I I've always been enamored with the logo of NOAA,  the National Oceanographic and Atmospheric Administration : r/logodesign">
              <a:extLst>
                <a:ext uri="{FF2B5EF4-FFF2-40B4-BE49-F238E27FC236}">
                  <a16:creationId xmlns:a16="http://schemas.microsoft.com/office/drawing/2014/main" id="{49DCBFBE-9320-CA34-CB17-6C0C2FBBA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886" y="6207015"/>
              <a:ext cx="619912" cy="61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B772F94-42D7-15EC-3160-2C0C9EB539DF}"/>
              </a:ext>
            </a:extLst>
          </p:cNvPr>
          <p:cNvSpPr txBox="1"/>
          <p:nvPr/>
        </p:nvSpPr>
        <p:spPr>
          <a:xfrm>
            <a:off x="501923" y="4172968"/>
            <a:ext cx="401160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1 University of Minnesota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/>
                <a:latin typeface="Avenir Boo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2 NASA Jet Propulsion Laboratory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707F27-0E17-39C3-568D-08B81AFFCF2C}"/>
              </a:ext>
            </a:extLst>
          </p:cNvPr>
          <p:cNvSpPr txBox="1"/>
          <p:nvPr/>
        </p:nvSpPr>
        <p:spPr>
          <a:xfrm>
            <a:off x="501923" y="2455816"/>
            <a:ext cx="4011603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000" dirty="0">
                <a:latin typeface="Avenir Book" panose="02000503020000020003" pitchFamily="2" charset="0"/>
                <a:cs typeface="Helvetica" charset="0"/>
              </a:rPr>
              <a:t>Julieta Juncosa Calahorrano</a:t>
            </a:r>
            <a:r>
              <a:rPr lang="en-US" sz="2000" baseline="30000" dirty="0">
                <a:latin typeface="Avenir Book" panose="02000503020000020003" pitchFamily="2" charset="0"/>
                <a:cs typeface="Helvetica" charset="0"/>
              </a:rPr>
              <a:t>1</a:t>
            </a:r>
            <a:r>
              <a:rPr lang="en-US" sz="2000" dirty="0">
                <a:latin typeface="Avenir Book" panose="02000503020000020003" pitchFamily="2" charset="0"/>
                <a:cs typeface="Helvetica" charset="0"/>
              </a:rPr>
              <a:t>, Dylan B. Millet</a:t>
            </a:r>
            <a:r>
              <a:rPr lang="en-US" sz="2000" baseline="30000" dirty="0">
                <a:latin typeface="Avenir Book" panose="02000503020000020003" pitchFamily="2" charset="0"/>
                <a:cs typeface="Helvetica" charset="0"/>
              </a:rPr>
              <a:t>1</a:t>
            </a:r>
            <a:r>
              <a:rPr lang="en-US" sz="2000" dirty="0">
                <a:latin typeface="Avenir Book" panose="02000503020000020003" pitchFamily="2" charset="0"/>
                <a:cs typeface="Helvetica" charset="0"/>
              </a:rPr>
              <a:t>, Kelley C. Wells</a:t>
            </a:r>
            <a:r>
              <a:rPr lang="en-US" sz="2000" baseline="30000" dirty="0">
                <a:latin typeface="Avenir Book" panose="02000503020000020003" pitchFamily="2" charset="0"/>
                <a:cs typeface="Helvetica" charset="0"/>
              </a:rPr>
              <a:t>1</a:t>
            </a:r>
            <a:r>
              <a:rPr lang="en-US" sz="2000" dirty="0">
                <a:latin typeface="Avenir Book" panose="02000503020000020003" pitchFamily="2" charset="0"/>
                <a:cs typeface="Helvetica" charset="0"/>
              </a:rPr>
              <a:t>, </a:t>
            </a:r>
            <a:r>
              <a:rPr lang="en-US" sz="2000" dirty="0" err="1">
                <a:latin typeface="Avenir Book" panose="02000503020000020003" pitchFamily="2" charset="0"/>
                <a:cs typeface="Helvetica" charset="0"/>
              </a:rPr>
              <a:t>Chengyuan</a:t>
            </a:r>
            <a:r>
              <a:rPr lang="en-US" sz="2000" dirty="0">
                <a:latin typeface="Avenir Book" panose="02000503020000020003" pitchFamily="2" charset="0"/>
                <a:cs typeface="Helvetica" charset="0"/>
              </a:rPr>
              <a:t> Hu</a:t>
            </a:r>
            <a:r>
              <a:rPr lang="en-US" sz="2000" baseline="30000" dirty="0">
                <a:latin typeface="Avenir Book" panose="02000503020000020003" pitchFamily="2" charset="0"/>
                <a:cs typeface="Helvetica" charset="0"/>
              </a:rPr>
              <a:t>1</a:t>
            </a:r>
            <a:r>
              <a:rPr lang="en-US" sz="2000" dirty="0">
                <a:latin typeface="Avenir Book" panose="02000503020000020003" pitchFamily="2" charset="0"/>
                <a:cs typeface="Helvetica" charset="0"/>
              </a:rPr>
              <a:t>, Jared F. Brewer</a:t>
            </a:r>
            <a:r>
              <a:rPr lang="en-US" sz="2000" baseline="30000" dirty="0">
                <a:latin typeface="Avenir Book" panose="02000503020000020003" pitchFamily="2" charset="0"/>
                <a:cs typeface="Helvetica" charset="0"/>
              </a:rPr>
              <a:t>1</a:t>
            </a:r>
            <a:r>
              <a:rPr lang="en-US" sz="2000" dirty="0">
                <a:latin typeface="Avenir Book" panose="02000503020000020003" pitchFamily="2" charset="0"/>
                <a:cs typeface="Helvetica" charset="0"/>
              </a:rPr>
              <a:t>, and Vivienne H. Payne</a:t>
            </a:r>
            <a:r>
              <a:rPr lang="en-US" sz="2000" baseline="30000" dirty="0">
                <a:latin typeface="Avenir Book" panose="02000503020000020003" pitchFamily="2" charset="0"/>
                <a:cs typeface="Helvetica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9E405F-708D-FB92-3AA0-44D75B8EEBD4}"/>
              </a:ext>
            </a:extLst>
          </p:cNvPr>
          <p:cNvSpPr/>
          <p:nvPr/>
        </p:nvSpPr>
        <p:spPr>
          <a:xfrm>
            <a:off x="54338" y="5573351"/>
            <a:ext cx="4906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  <a:cs typeface="Helvetica"/>
              </a:rPr>
              <a:t>TEMPO/</a:t>
            </a:r>
            <a:r>
              <a:rPr lang="en-US" sz="2000" dirty="0" err="1">
                <a:latin typeface="Avenir Book" panose="02000503020000020003" pitchFamily="2" charset="0"/>
                <a:cs typeface="Helvetica"/>
              </a:rPr>
              <a:t>GeoXO</a:t>
            </a:r>
            <a:r>
              <a:rPr lang="en-US" sz="2000" dirty="0">
                <a:latin typeface="Avenir Book" panose="02000503020000020003" pitchFamily="2" charset="0"/>
                <a:cs typeface="Helvetica"/>
              </a:rPr>
              <a:t> ACX  Meeting, 08/2025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76E707-801C-CD90-5813-0B5EAC1A4044}"/>
              </a:ext>
            </a:extLst>
          </p:cNvPr>
          <p:cNvSpPr/>
          <p:nvPr/>
        </p:nvSpPr>
        <p:spPr>
          <a:xfrm>
            <a:off x="9715500" y="0"/>
            <a:ext cx="24990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venir Book" panose="02000503020000020003" pitchFamily="2" charset="0"/>
                <a:cs typeface="Helvetica"/>
              </a:rPr>
              <a:t>Joint Polar Satellite System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32E59-6AB2-851E-CC94-8C976C0E0F38}"/>
              </a:ext>
            </a:extLst>
          </p:cNvPr>
          <p:cNvSpPr/>
          <p:nvPr/>
        </p:nvSpPr>
        <p:spPr>
          <a:xfrm>
            <a:off x="10210161" y="276999"/>
            <a:ext cx="20164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venir Book" panose="02000503020000020003" pitchFamily="2" charset="0"/>
                <a:cs typeface="Helvetica"/>
              </a:rPr>
              <a:t>From NESDIS NOAA</a:t>
            </a:r>
          </a:p>
        </p:txBody>
      </p:sp>
    </p:spTree>
    <p:extLst>
      <p:ext uri="{BB962C8B-B14F-4D97-AF65-F5344CB8AC3E}">
        <p14:creationId xmlns:p14="http://schemas.microsoft.com/office/powerpoint/2010/main" val="422426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CF15C95-269A-7B0D-8FC7-FA65FD6EFD60}"/>
              </a:ext>
            </a:extLst>
          </p:cNvPr>
          <p:cNvSpPr txBox="1"/>
          <p:nvPr/>
        </p:nvSpPr>
        <p:spPr>
          <a:xfrm>
            <a:off x="8980248" y="3920792"/>
            <a:ext cx="300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S-HIS detects VOCs enhancements in the Sheridan fire plume on three days.</a:t>
            </a:r>
          </a:p>
        </p:txBody>
      </p:sp>
      <p:pic>
        <p:nvPicPr>
          <p:cNvPr id="20" name="Picture 19" descr="A graph of a graph with numbers and symbols&#10;&#10;AI-generated content may be incorrect.">
            <a:extLst>
              <a:ext uri="{FF2B5EF4-FFF2-40B4-BE49-F238E27FC236}">
                <a16:creationId xmlns:a16="http://schemas.microsoft.com/office/drawing/2014/main" id="{22E63AD1-4485-2D46-B9F7-9F7B3BEFF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10" y="2590292"/>
            <a:ext cx="3173572" cy="26677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1E8F65-E61A-6208-A731-1159344E4681}"/>
              </a:ext>
            </a:extLst>
          </p:cNvPr>
          <p:cNvSpPr/>
          <p:nvPr/>
        </p:nvSpPr>
        <p:spPr>
          <a:xfrm>
            <a:off x="332111" y="21331"/>
            <a:ext cx="105331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latin typeface="Avenir Book" panose="02000503020000020003" pitchFamily="2" charset="0"/>
                <a:cs typeface="Calibri" panose="020F0502020204030204" pitchFamily="34" charset="0"/>
              </a:rPr>
              <a:t>We are extending these retrieval capabilities to airborne observations from the S-HIS* instrument.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316C29-42FB-AF57-7AD3-D6C000FA8EF9}"/>
              </a:ext>
            </a:extLst>
          </p:cNvPr>
          <p:cNvGrpSpPr>
            <a:grpSpLocks noChangeAspect="1"/>
          </p:cNvGrpSpPr>
          <p:nvPr/>
        </p:nvGrpSpPr>
        <p:grpSpPr>
          <a:xfrm>
            <a:off x="332110" y="1320331"/>
            <a:ext cx="2404566" cy="2306214"/>
            <a:chOff x="826299" y="1253619"/>
            <a:chExt cx="2607834" cy="2501168"/>
          </a:xfrm>
        </p:grpSpPr>
        <p:pic>
          <p:nvPicPr>
            <p:cNvPr id="1028" name="Picture 4" descr="ER-2 High-Altitude Airborne Science Aircraft - NASA">
              <a:extLst>
                <a:ext uri="{FF2B5EF4-FFF2-40B4-BE49-F238E27FC236}">
                  <a16:creationId xmlns:a16="http://schemas.microsoft.com/office/drawing/2014/main" id="{1F6D4868-6D7C-3DFE-0AA4-58E2801ECE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7" r="5613"/>
            <a:stretch>
              <a:fillRect/>
            </a:stretch>
          </p:blipFill>
          <p:spPr bwMode="auto">
            <a:xfrm>
              <a:off x="826299" y="1253619"/>
              <a:ext cx="2607834" cy="2501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19CCAD-954B-FE7A-9F1E-26DFB7B2ED71}"/>
                </a:ext>
              </a:extLst>
            </p:cNvPr>
            <p:cNvSpPr txBox="1"/>
            <p:nvPr/>
          </p:nvSpPr>
          <p:spPr>
            <a:xfrm>
              <a:off x="1968804" y="1253619"/>
              <a:ext cx="1465328" cy="424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NASA ER2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43BCF84-B9CF-3A16-CCF3-E11E0BD28658}"/>
              </a:ext>
            </a:extLst>
          </p:cNvPr>
          <p:cNvSpPr txBox="1"/>
          <p:nvPr/>
        </p:nvSpPr>
        <p:spPr>
          <a:xfrm>
            <a:off x="3954331" y="5808330"/>
            <a:ext cx="2607834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Scanning high-resolution interferometer sounder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DAD8D5-4421-0948-C28F-2CAE6CF5CB17}"/>
              </a:ext>
            </a:extLst>
          </p:cNvPr>
          <p:cNvGrpSpPr/>
          <p:nvPr/>
        </p:nvGrpSpPr>
        <p:grpSpPr>
          <a:xfrm>
            <a:off x="319501" y="3756224"/>
            <a:ext cx="2417175" cy="2480506"/>
            <a:chOff x="393550" y="3743265"/>
            <a:chExt cx="2607834" cy="260783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1834452-9CBB-635B-B499-086F687F4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50" y="3743265"/>
              <a:ext cx="2607834" cy="260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D923E1-0E62-8861-D302-99C55B01E23E}"/>
                </a:ext>
              </a:extLst>
            </p:cNvPr>
            <p:cNvSpPr/>
            <p:nvPr/>
          </p:nvSpPr>
          <p:spPr>
            <a:xfrm>
              <a:off x="393550" y="5694806"/>
              <a:ext cx="2607834" cy="65629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*Scanning High-Resolution Interferometer Sounder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2AA214-119B-0D14-8634-FF47D7E69198}"/>
              </a:ext>
            </a:extLst>
          </p:cNvPr>
          <p:cNvSpPr txBox="1"/>
          <p:nvPr/>
        </p:nvSpPr>
        <p:spPr>
          <a:xfrm>
            <a:off x="294819" y="6408352"/>
            <a:ext cx="2554990" cy="30777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From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airbornescience.nasa.gov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8EAAA5-68B3-127B-4270-F68708CF0B8F}"/>
              </a:ext>
            </a:extLst>
          </p:cNvPr>
          <p:cNvSpPr txBox="1"/>
          <p:nvPr/>
        </p:nvSpPr>
        <p:spPr>
          <a:xfrm>
            <a:off x="2832908" y="6566018"/>
            <a:ext cx="18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[Hu, et al., in prep]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E8404-D3C3-5514-9145-4C8DA867234E}"/>
              </a:ext>
            </a:extLst>
          </p:cNvPr>
          <p:cNvSpPr txBox="1"/>
          <p:nvPr/>
        </p:nvSpPr>
        <p:spPr>
          <a:xfrm>
            <a:off x="2878565" y="1323000"/>
            <a:ext cx="4100745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 Book" panose="02000503020000020003" pitchFamily="2" charset="0"/>
              </a:rPr>
              <a:t>Typical observing altitude ~20 km</a:t>
            </a:r>
          </a:p>
          <a:p>
            <a:r>
              <a:rPr lang="en-US" sz="1600" b="1" dirty="0">
                <a:latin typeface="Avenir Book" panose="02000503020000020003" pitchFamily="2" charset="0"/>
              </a:rPr>
              <a:t>0.5 cm</a:t>
            </a:r>
            <a:r>
              <a:rPr lang="en-US" sz="1600" b="1" baseline="30000" dirty="0">
                <a:latin typeface="Avenir Book" panose="02000503020000020003" pitchFamily="2" charset="0"/>
              </a:rPr>
              <a:t>-1</a:t>
            </a:r>
            <a:r>
              <a:rPr lang="en-US" sz="1600" b="1" dirty="0">
                <a:latin typeface="Avenir Book" panose="02000503020000020003" pitchFamily="2" charset="0"/>
              </a:rPr>
              <a:t> spectral resolution</a:t>
            </a:r>
          </a:p>
          <a:p>
            <a:r>
              <a:rPr lang="en-US" sz="1600" b="1" dirty="0">
                <a:latin typeface="Avenir Book" panose="02000503020000020003" pitchFamily="2" charset="0"/>
              </a:rPr>
              <a:t>Field of view extending ±45° from nadir</a:t>
            </a:r>
          </a:p>
          <a:p>
            <a:r>
              <a:rPr lang="en-US" sz="1600" b="1" dirty="0">
                <a:latin typeface="Avenir Book" panose="02000503020000020003" pitchFamily="2" charset="0"/>
              </a:rPr>
              <a:t>~2 km footprint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4F504F-5452-7269-0F2F-F466954F5409}"/>
              </a:ext>
            </a:extLst>
          </p:cNvPr>
          <p:cNvSpPr txBox="1"/>
          <p:nvPr/>
        </p:nvSpPr>
        <p:spPr>
          <a:xfrm>
            <a:off x="8906841" y="5331134"/>
            <a:ext cx="3173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S-HIS methanol (and ethene) retrievals show good agreement with </a:t>
            </a:r>
            <a:r>
              <a:rPr lang="en-US" sz="1600" dirty="0" err="1">
                <a:latin typeface="Avenir Book" panose="02000503020000020003" pitchFamily="2" charset="0"/>
              </a:rPr>
              <a:t>CrIS</a:t>
            </a:r>
            <a:r>
              <a:rPr lang="en-US" sz="1600" dirty="0">
                <a:latin typeface="Avenir Book" panose="02000503020000020003" pitchFamily="2" charset="0"/>
              </a:rPr>
              <a:t> retrievals in the Williams Flats fire smoke plume.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DEB1B1-88FF-65D0-C1BF-EDF77FAA1C89}"/>
              </a:ext>
            </a:extLst>
          </p:cNvPr>
          <p:cNvSpPr txBox="1"/>
          <p:nvPr/>
        </p:nvSpPr>
        <p:spPr>
          <a:xfrm>
            <a:off x="1326776" y="720725"/>
            <a:ext cx="898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S-HIS was deployed onboard the NASA ER2 to observed wildfires during FIREX-AQ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CC32E-5955-1E2A-8CAE-EDA867A3F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5224" y="-13426"/>
            <a:ext cx="1118234" cy="1266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A24EBA-0709-4F6F-9BA0-28D2E884F23C}"/>
              </a:ext>
            </a:extLst>
          </p:cNvPr>
          <p:cNvSpPr txBox="1"/>
          <p:nvPr/>
        </p:nvSpPr>
        <p:spPr>
          <a:xfrm>
            <a:off x="10590559" y="1218052"/>
            <a:ext cx="166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Chengyuan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Hu</a:t>
            </a:r>
          </a:p>
        </p:txBody>
      </p:sp>
      <p:pic>
        <p:nvPicPr>
          <p:cNvPr id="12" name="Picture 11" descr="A group of images of different cities&#10;&#10;AI-generated content may be incorrect.">
            <a:extLst>
              <a:ext uri="{FF2B5EF4-FFF2-40B4-BE49-F238E27FC236}">
                <a16:creationId xmlns:a16="http://schemas.microsoft.com/office/drawing/2014/main" id="{6DDCB4EC-A624-ED4B-9008-724898717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809" y="2722937"/>
            <a:ext cx="5943899" cy="37991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7E2A03-CEAC-99FB-B082-2450AD379E4A}"/>
              </a:ext>
            </a:extLst>
          </p:cNvPr>
          <p:cNvSpPr/>
          <p:nvPr/>
        </p:nvSpPr>
        <p:spPr>
          <a:xfrm>
            <a:off x="8856026" y="1711493"/>
            <a:ext cx="3287562" cy="486478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CC1002-00A8-F1A7-7420-B722B569C105}"/>
              </a:ext>
            </a:extLst>
          </p:cNvPr>
          <p:cNvSpPr/>
          <p:nvPr/>
        </p:nvSpPr>
        <p:spPr>
          <a:xfrm>
            <a:off x="2881321" y="2668725"/>
            <a:ext cx="5832815" cy="390755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1CD606-3F9A-11B2-710A-84B137FC727F}"/>
              </a:ext>
            </a:extLst>
          </p:cNvPr>
          <p:cNvSpPr txBox="1"/>
          <p:nvPr/>
        </p:nvSpPr>
        <p:spPr>
          <a:xfrm>
            <a:off x="9223143" y="1906306"/>
            <a:ext cx="286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Plume sampled at a similar overpass time to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CrIS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18" grpId="0" animBg="1"/>
      <p:bldP spid="19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F6993A0-8E0F-1974-8F29-175C401AFA89}"/>
              </a:ext>
            </a:extLst>
          </p:cNvPr>
          <p:cNvSpPr txBox="1"/>
          <p:nvPr/>
        </p:nvSpPr>
        <p:spPr>
          <a:xfrm>
            <a:off x="6715857" y="5937963"/>
            <a:ext cx="54761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venir Book" panose="02000503020000020003" pitchFamily="2" charset="0"/>
              </a:rPr>
              <a:t>[Millet et al., </a:t>
            </a:r>
            <a:r>
              <a:rPr lang="en-US" sz="1600" i="1" dirty="0">
                <a:latin typeface="Avenir Book" panose="02000503020000020003" pitchFamily="2" charset="0"/>
              </a:rPr>
              <a:t>AGU Advances</a:t>
            </a:r>
            <a:r>
              <a:rPr lang="en-US" sz="1600" dirty="0">
                <a:latin typeface="Avenir Book" panose="02000503020000020003" pitchFamily="2" charset="0"/>
              </a:rPr>
              <a:t>,</a:t>
            </a:r>
            <a:r>
              <a:rPr lang="en-US" sz="1600" i="1" dirty="0">
                <a:latin typeface="Avenir Book" panose="02000503020000020003" pitchFamily="2" charset="0"/>
              </a:rPr>
              <a:t> </a:t>
            </a:r>
            <a:r>
              <a:rPr lang="en-US" sz="1600" dirty="0">
                <a:latin typeface="Avenir Book" panose="02000503020000020003" pitchFamily="2" charset="0"/>
              </a:rPr>
              <a:t>2024]</a:t>
            </a:r>
            <a:endParaRPr lang="en-US" sz="1600" dirty="0"/>
          </a:p>
        </p:txBody>
      </p:sp>
      <p:pic>
        <p:nvPicPr>
          <p:cNvPr id="4" name="Picture 3" descr="A map of the world with different types of air pollution&#10;&#10;Description automatically generated">
            <a:extLst>
              <a:ext uri="{FF2B5EF4-FFF2-40B4-BE49-F238E27FC236}">
                <a16:creationId xmlns:a16="http://schemas.microsoft.com/office/drawing/2014/main" id="{F5592C9F-87C2-7C7E-CB4E-22BB03D72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82"/>
          <a:stretch/>
        </p:blipFill>
        <p:spPr>
          <a:xfrm>
            <a:off x="148381" y="1691049"/>
            <a:ext cx="12043619" cy="4204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42967-E251-0DE3-7961-31641060F779}"/>
              </a:ext>
            </a:extLst>
          </p:cNvPr>
          <p:cNvSpPr txBox="1"/>
          <p:nvPr/>
        </p:nvSpPr>
        <p:spPr>
          <a:xfrm>
            <a:off x="-1" y="45434"/>
            <a:ext cx="11037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latin typeface="Avenir Book" panose="02000503020000020003" pitchFamily="2" charset="0"/>
              </a:rPr>
              <a:t>Measurements from UV through TIR are needed to monitor the tropospheric chemicals relevant to air pollution, the biosphere, and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A1A38-1D77-599F-36DC-5CBFABEB6267}"/>
              </a:ext>
            </a:extLst>
          </p:cNvPr>
          <p:cNvSpPr txBox="1"/>
          <p:nvPr/>
        </p:nvSpPr>
        <p:spPr>
          <a:xfrm>
            <a:off x="1793800" y="827704"/>
            <a:ext cx="8604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i="1" spc="50" dirty="0">
                <a:solidFill>
                  <a:srgbClr val="0432FF"/>
                </a:solidFill>
                <a:latin typeface="Helvetica" pitchFamily="2" charset="0"/>
                <a:ea typeface="Helvetica Neue" charset="0"/>
                <a:cs typeface="Helvetica Neue" charset="0"/>
              </a:rPr>
              <a:t>A range of key atmospheric chemicals are observable from space in the thermal IR … and are complementary to those detected in the UV/Vis.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8A1EC-D76A-3CA8-4745-1D3620ABB925}"/>
              </a:ext>
            </a:extLst>
          </p:cNvPr>
          <p:cNvSpPr txBox="1"/>
          <p:nvPr/>
        </p:nvSpPr>
        <p:spPr>
          <a:xfrm>
            <a:off x="148381" y="5981569"/>
            <a:ext cx="47571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Dylan Millet: dbm@umn.edu</a:t>
            </a:r>
          </a:p>
          <a:p>
            <a:r>
              <a:rPr lang="en-US" sz="1600" dirty="0">
                <a:latin typeface="Avenir Book" panose="02000503020000020003" pitchFamily="2" charset="0"/>
              </a:rPr>
              <a:t>Kelley Well: kcw@umn.edu</a:t>
            </a:r>
          </a:p>
          <a:p>
            <a:r>
              <a:rPr lang="en-US" sz="1600" dirty="0">
                <a:latin typeface="Avenir Book" panose="02000503020000020003" pitchFamily="2" charset="0"/>
              </a:rPr>
              <a:t>Julieta Juncosa Calahorrano: junco004@umn.edu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CF4CD-6F0B-53DA-9EEE-34E216622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4568" y="12968"/>
            <a:ext cx="1267432" cy="1461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0C34E1-34E3-5B51-7255-892CE4800343}"/>
              </a:ext>
            </a:extLst>
          </p:cNvPr>
          <p:cNvSpPr txBox="1"/>
          <p:nvPr/>
        </p:nvSpPr>
        <p:spPr>
          <a:xfrm>
            <a:off x="10881537" y="1454518"/>
            <a:ext cx="126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Dylan Millet</a:t>
            </a:r>
          </a:p>
        </p:txBody>
      </p:sp>
    </p:spTree>
    <p:extLst>
      <p:ext uri="{BB962C8B-B14F-4D97-AF65-F5344CB8AC3E}">
        <p14:creationId xmlns:p14="http://schemas.microsoft.com/office/powerpoint/2010/main" val="174117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0A509-EEA6-52CF-F385-63E57BD2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93C7C-4D26-3CCB-11B5-EC8EA357F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7E3E4A5-6FF5-887E-0508-792EABACA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2757" y="358775"/>
            <a:ext cx="61341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6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D0F2A-E5DD-BF62-A029-EA54C9CAF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7FF86-2D81-AB38-AE14-3D386B1AADEE}"/>
              </a:ext>
            </a:extLst>
          </p:cNvPr>
          <p:cNvSpPr/>
          <p:nvPr/>
        </p:nvSpPr>
        <p:spPr>
          <a:xfrm>
            <a:off x="76200" y="266744"/>
            <a:ext cx="1203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  <a:cs typeface="Calibri" panose="020F0502020204030204" pitchFamily="34" charset="0"/>
              </a:rPr>
              <a:t>Updated Retrieval of Organics from </a:t>
            </a:r>
            <a:r>
              <a:rPr lang="en-US" sz="2400" b="1" dirty="0" err="1">
                <a:latin typeface="Avenir Book" panose="02000503020000020003" pitchFamily="2" charset="0"/>
                <a:cs typeface="Calibri" panose="020F0502020204030204" pitchFamily="34" charset="0"/>
              </a:rPr>
              <a:t>CrIS</a:t>
            </a:r>
            <a:r>
              <a:rPr lang="en-US" sz="2400" b="1" dirty="0">
                <a:latin typeface="Avenir Book" panose="02000503020000020003" pitchFamily="2" charset="0"/>
                <a:cs typeface="Calibri" panose="020F0502020204030204" pitchFamily="34" charset="0"/>
              </a:rPr>
              <a:t> Radiances (ROCRv2)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C051E47-C281-00AD-042C-C45E31041929}"/>
              </a:ext>
            </a:extLst>
          </p:cNvPr>
          <p:cNvSpPr txBox="1"/>
          <p:nvPr/>
        </p:nvSpPr>
        <p:spPr>
          <a:xfrm>
            <a:off x="6913878" y="1646095"/>
            <a:ext cx="4873342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Book" panose="02000503020000020003" pitchFamily="2" charset="0"/>
              </a:rPr>
              <a:t>ROCRv2 uses a feedforward neural network to relate the HRI to the column density as a function of the atmospheric state</a:t>
            </a:r>
          </a:p>
          <a:p>
            <a:pPr algn="ctr"/>
            <a:endParaRPr lang="en-US" sz="1600" dirty="0">
              <a:latin typeface="Avenir Book" panose="02000503020000020003" pitchFamily="2" charset="0"/>
            </a:endParaRP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i="1" dirty="0">
                <a:latin typeface="Avenir Book" panose="02000503020000020003" pitchFamily="2" charset="0"/>
              </a:rPr>
              <a:t>incorporates P</a:t>
            </a:r>
            <a:r>
              <a:rPr lang="en-US" sz="1600" i="1" baseline="-25000" dirty="0">
                <a:latin typeface="Avenir Book" panose="02000503020000020003" pitchFamily="2" charset="0"/>
              </a:rPr>
              <a:t>90</a:t>
            </a:r>
            <a:r>
              <a:rPr lang="en-US" sz="1600" i="1" dirty="0">
                <a:latin typeface="Avenir Book" panose="02000503020000020003" pitchFamily="2" charset="0"/>
              </a:rPr>
              <a:t> as an explicit predictor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i="1" dirty="0">
                <a:latin typeface="Avenir Book" panose="02000503020000020003" pitchFamily="2" charset="0"/>
              </a:rPr>
              <a:t>retrieval can then be adapted to any observational or model constraint on the VOC vertical distribution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i="1" dirty="0">
                <a:latin typeface="Avenir Book" panose="02000503020000020003" pitchFamily="2" charset="0"/>
              </a:rPr>
              <a:t>allows internally consistent comparisons for evaluation, source quantification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46AA9A4-F2B2-37E6-8304-3EAC8C3956E0}"/>
              </a:ext>
            </a:extLst>
          </p:cNvPr>
          <p:cNvGrpSpPr/>
          <p:nvPr/>
        </p:nvGrpSpPr>
        <p:grpSpPr>
          <a:xfrm>
            <a:off x="607220" y="1175481"/>
            <a:ext cx="5907400" cy="3054237"/>
            <a:chOff x="708553" y="2204828"/>
            <a:chExt cx="4995241" cy="24522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19722B-7A1C-3E5A-6C66-42DB9AF7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553" y="2204828"/>
              <a:ext cx="1654161" cy="770912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2C23D3-58F0-49AD-3566-2CCAFFE8F6B6}"/>
                </a:ext>
              </a:extLst>
            </p:cNvPr>
            <p:cNvSpPr txBox="1"/>
            <p:nvPr/>
          </p:nvSpPr>
          <p:spPr>
            <a:xfrm>
              <a:off x="767077" y="2641558"/>
              <a:ext cx="496449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HRI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ECFF4F-4445-5991-9F8E-25B88722A5E5}"/>
                </a:ext>
              </a:extLst>
            </p:cNvPr>
            <p:cNvSpPr txBox="1"/>
            <p:nvPr/>
          </p:nvSpPr>
          <p:spPr>
            <a:xfrm>
              <a:off x="734973" y="4025696"/>
              <a:ext cx="1624746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Satellite view angle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7BBC98-8632-E6A8-7966-51F781F9F151}"/>
                </a:ext>
              </a:extLst>
            </p:cNvPr>
            <p:cNvSpPr txBox="1"/>
            <p:nvPr/>
          </p:nvSpPr>
          <p:spPr>
            <a:xfrm>
              <a:off x="734975" y="3010090"/>
              <a:ext cx="162474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Temp (</a:t>
              </a:r>
              <a:r>
                <a:rPr lang="en-US" sz="1200" b="1" dirty="0" err="1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sfc</a:t>
              </a: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, 4 atm)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94447A-3C4C-95D0-1A5F-C986A9BE9F31}"/>
                </a:ext>
              </a:extLst>
            </p:cNvPr>
            <p:cNvSpPr txBox="1"/>
            <p:nvPr/>
          </p:nvSpPr>
          <p:spPr>
            <a:xfrm>
              <a:off x="734975" y="3355849"/>
              <a:ext cx="1618937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H</a:t>
              </a:r>
              <a:r>
                <a:rPr lang="en-US" sz="1200" b="1" baseline="-25000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2</a:t>
              </a: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O vapor column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BD97D-ED30-6ED9-109E-EF11377E20F3}"/>
                </a:ext>
              </a:extLst>
            </p:cNvPr>
            <p:cNvSpPr txBox="1"/>
            <p:nvPr/>
          </p:nvSpPr>
          <p:spPr>
            <a:xfrm>
              <a:off x="734973" y="3688183"/>
              <a:ext cx="1618939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Surface pressure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985352-5F2B-C20A-6B00-3B25F8FEB4A7}"/>
                </a:ext>
              </a:extLst>
            </p:cNvPr>
            <p:cNvSpPr/>
            <p:nvPr/>
          </p:nvSpPr>
          <p:spPr>
            <a:xfrm>
              <a:off x="3178295" y="2406006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8C44BD-3092-459E-CBDA-5E844DC7D883}"/>
                </a:ext>
              </a:extLst>
            </p:cNvPr>
            <p:cNvSpPr/>
            <p:nvPr/>
          </p:nvSpPr>
          <p:spPr>
            <a:xfrm>
              <a:off x="3193425" y="3981098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F0EE6B-AE50-3E9C-6A88-974CF1BD49B3}"/>
                </a:ext>
              </a:extLst>
            </p:cNvPr>
            <p:cNvSpPr/>
            <p:nvPr/>
          </p:nvSpPr>
          <p:spPr>
            <a:xfrm>
              <a:off x="3188365" y="2792711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86C380B-7FD5-3DBD-93AA-20556C20B2DC}"/>
                </a:ext>
              </a:extLst>
            </p:cNvPr>
            <p:cNvSpPr/>
            <p:nvPr/>
          </p:nvSpPr>
          <p:spPr>
            <a:xfrm>
              <a:off x="3189240" y="3180239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9BD4D3-9D43-62BC-F19E-57EF8C6DBFA3}"/>
                </a:ext>
              </a:extLst>
            </p:cNvPr>
            <p:cNvSpPr/>
            <p:nvPr/>
          </p:nvSpPr>
          <p:spPr>
            <a:xfrm>
              <a:off x="3198424" y="3580796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790D954-11DE-B84F-DE58-FCC728EA52AA}"/>
                </a:ext>
              </a:extLst>
            </p:cNvPr>
            <p:cNvSpPr/>
            <p:nvPr/>
          </p:nvSpPr>
          <p:spPr>
            <a:xfrm>
              <a:off x="4248258" y="3019422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38D585E-D8FC-AB0A-885E-B8A42D74959F}"/>
                </a:ext>
              </a:extLst>
            </p:cNvPr>
            <p:cNvSpPr/>
            <p:nvPr/>
          </p:nvSpPr>
          <p:spPr>
            <a:xfrm>
              <a:off x="4247892" y="3531598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489C4CD-7797-499E-59E6-E950F0268041}"/>
                </a:ext>
              </a:extLst>
            </p:cNvPr>
            <p:cNvCxnSpPr>
              <a:cxnSpLocks/>
              <a:stCxn id="4" idx="3"/>
              <a:endCxn id="10" idx="2"/>
            </p:cNvCxnSpPr>
            <p:nvPr/>
          </p:nvCxnSpPr>
          <p:spPr>
            <a:xfrm flipV="1">
              <a:off x="2362714" y="2547805"/>
              <a:ext cx="815581" cy="4247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0B36A80-FEDA-2915-4E72-DE9E854E059D}"/>
                </a:ext>
              </a:extLst>
            </p:cNvPr>
            <p:cNvCxnSpPr>
              <a:cxnSpLocks/>
              <a:stCxn id="4" idx="3"/>
              <a:endCxn id="12" idx="2"/>
            </p:cNvCxnSpPr>
            <p:nvPr/>
          </p:nvCxnSpPr>
          <p:spPr>
            <a:xfrm>
              <a:off x="2362714" y="2590284"/>
              <a:ext cx="825651" cy="34422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D72FB3D-3228-53A1-3B71-86DADEB8BDDA}"/>
                </a:ext>
              </a:extLst>
            </p:cNvPr>
            <p:cNvCxnSpPr>
              <a:cxnSpLocks/>
              <a:stCxn id="4" idx="3"/>
              <a:endCxn id="13" idx="2"/>
            </p:cNvCxnSpPr>
            <p:nvPr/>
          </p:nvCxnSpPr>
          <p:spPr>
            <a:xfrm>
              <a:off x="2362714" y="2590284"/>
              <a:ext cx="826526" cy="73175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10246A1-75DB-541F-2727-D2E9EBAC08E7}"/>
                </a:ext>
              </a:extLst>
            </p:cNvPr>
            <p:cNvCxnSpPr>
              <a:cxnSpLocks/>
              <a:stCxn id="4" idx="3"/>
              <a:endCxn id="14" idx="2"/>
            </p:cNvCxnSpPr>
            <p:nvPr/>
          </p:nvCxnSpPr>
          <p:spPr>
            <a:xfrm>
              <a:off x="2362714" y="2590284"/>
              <a:ext cx="835710" cy="113231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365790-3C06-F410-B2F3-110B46C3581B}"/>
                </a:ext>
              </a:extLst>
            </p:cNvPr>
            <p:cNvCxnSpPr>
              <a:cxnSpLocks/>
              <a:stCxn id="4" idx="3"/>
              <a:endCxn id="11" idx="2"/>
            </p:cNvCxnSpPr>
            <p:nvPr/>
          </p:nvCxnSpPr>
          <p:spPr>
            <a:xfrm>
              <a:off x="2362714" y="2590284"/>
              <a:ext cx="830711" cy="153261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AA753D1-DB00-90CB-C9E1-3CAC9931AD55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4544847" y="3199440"/>
              <a:ext cx="264179" cy="46175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9FC4736-7FCC-D49A-C94C-CEEB9CB9A2B3}"/>
                </a:ext>
              </a:extLst>
            </p:cNvPr>
            <p:cNvCxnSpPr>
              <a:cxnSpLocks/>
              <a:stCxn id="7" idx="3"/>
              <a:endCxn id="11" idx="2"/>
            </p:cNvCxnSpPr>
            <p:nvPr/>
          </p:nvCxnSpPr>
          <p:spPr>
            <a:xfrm>
              <a:off x="2359720" y="3148590"/>
              <a:ext cx="833705" cy="97430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68BDD84-1F08-FA93-FAB4-5DE52A6855A0}"/>
                </a:ext>
              </a:extLst>
            </p:cNvPr>
            <p:cNvCxnSpPr>
              <a:cxnSpLocks/>
              <a:stCxn id="8" idx="3"/>
              <a:endCxn id="10" idx="2"/>
            </p:cNvCxnSpPr>
            <p:nvPr/>
          </p:nvCxnSpPr>
          <p:spPr>
            <a:xfrm flipV="1">
              <a:off x="2353912" y="2547805"/>
              <a:ext cx="824383" cy="94654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2C2AF99-7356-E7C5-7C85-79A837D5AF3F}"/>
                </a:ext>
              </a:extLst>
            </p:cNvPr>
            <p:cNvCxnSpPr>
              <a:cxnSpLocks/>
              <a:stCxn id="9" idx="3"/>
              <a:endCxn id="10" idx="2"/>
            </p:cNvCxnSpPr>
            <p:nvPr/>
          </p:nvCxnSpPr>
          <p:spPr>
            <a:xfrm flipV="1">
              <a:off x="2353912" y="2547805"/>
              <a:ext cx="824383" cy="127887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711BF6B-618B-3070-DB4E-C5C3F86F21C5}"/>
                </a:ext>
              </a:extLst>
            </p:cNvPr>
            <p:cNvCxnSpPr>
              <a:cxnSpLocks/>
              <a:stCxn id="9" idx="3"/>
              <a:endCxn id="12" idx="2"/>
            </p:cNvCxnSpPr>
            <p:nvPr/>
          </p:nvCxnSpPr>
          <p:spPr>
            <a:xfrm flipV="1">
              <a:off x="2353912" y="2934510"/>
              <a:ext cx="834453" cy="89217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E0FA253-47E1-CE68-ACCA-5262532438D9}"/>
                </a:ext>
              </a:extLst>
            </p:cNvPr>
            <p:cNvCxnSpPr>
              <a:cxnSpLocks/>
              <a:stCxn id="9" idx="3"/>
              <a:endCxn id="13" idx="2"/>
            </p:cNvCxnSpPr>
            <p:nvPr/>
          </p:nvCxnSpPr>
          <p:spPr>
            <a:xfrm flipV="1">
              <a:off x="2353912" y="3322038"/>
              <a:ext cx="835328" cy="50464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1B361A6-A34E-BEEA-81CA-024DB84B3EDE}"/>
                </a:ext>
              </a:extLst>
            </p:cNvPr>
            <p:cNvCxnSpPr>
              <a:cxnSpLocks/>
              <a:stCxn id="9" idx="3"/>
              <a:endCxn id="11" idx="2"/>
            </p:cNvCxnSpPr>
            <p:nvPr/>
          </p:nvCxnSpPr>
          <p:spPr>
            <a:xfrm>
              <a:off x="2353912" y="3826683"/>
              <a:ext cx="839513" cy="29621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14E522A-E770-2CE2-2B3F-41187CC6509D}"/>
                </a:ext>
              </a:extLst>
            </p:cNvPr>
            <p:cNvCxnSpPr>
              <a:cxnSpLocks/>
              <a:stCxn id="6" idx="3"/>
              <a:endCxn id="10" idx="2"/>
            </p:cNvCxnSpPr>
            <p:nvPr/>
          </p:nvCxnSpPr>
          <p:spPr>
            <a:xfrm flipV="1">
              <a:off x="2359719" y="2547805"/>
              <a:ext cx="818576" cy="161639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0D0BF6C-3063-C3EA-27C8-D847EE59D3B1}"/>
                </a:ext>
              </a:extLst>
            </p:cNvPr>
            <p:cNvCxnSpPr>
              <a:cxnSpLocks/>
              <a:stCxn id="6" idx="3"/>
              <a:endCxn id="13" idx="2"/>
            </p:cNvCxnSpPr>
            <p:nvPr/>
          </p:nvCxnSpPr>
          <p:spPr>
            <a:xfrm flipV="1">
              <a:off x="2359719" y="3322038"/>
              <a:ext cx="829521" cy="84215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10418C-9997-20CE-1562-E5C59C545694}"/>
                </a:ext>
              </a:extLst>
            </p:cNvPr>
            <p:cNvCxnSpPr>
              <a:cxnSpLocks/>
              <a:stCxn id="6" idx="3"/>
              <a:endCxn id="11" idx="2"/>
            </p:cNvCxnSpPr>
            <p:nvPr/>
          </p:nvCxnSpPr>
          <p:spPr>
            <a:xfrm flipV="1">
              <a:off x="2359719" y="4122897"/>
              <a:ext cx="833706" cy="4129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8C39E10-1F15-0BA7-666E-1495FB2ACC46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3477179" y="2547805"/>
              <a:ext cx="771079" cy="61341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D3FE049-90E3-EF44-D376-725FAD425485}"/>
                </a:ext>
              </a:extLst>
            </p:cNvPr>
            <p:cNvCxnSpPr>
              <a:cxnSpLocks/>
              <a:stCxn id="10" idx="6"/>
              <a:endCxn id="16" idx="2"/>
            </p:cNvCxnSpPr>
            <p:nvPr/>
          </p:nvCxnSpPr>
          <p:spPr>
            <a:xfrm>
              <a:off x="3477179" y="2547805"/>
              <a:ext cx="770713" cy="112559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70E683F-8E8E-3982-DB61-396333FA91DE}"/>
                </a:ext>
              </a:extLst>
            </p:cNvPr>
            <p:cNvCxnSpPr>
              <a:cxnSpLocks/>
              <a:stCxn id="12" idx="6"/>
              <a:endCxn id="15" idx="2"/>
            </p:cNvCxnSpPr>
            <p:nvPr/>
          </p:nvCxnSpPr>
          <p:spPr>
            <a:xfrm>
              <a:off x="3487249" y="2934510"/>
              <a:ext cx="761009" cy="22671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9E8DD29-967A-E17E-7531-9C9A4CCCF13B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>
              <a:off x="3487249" y="2934510"/>
              <a:ext cx="760643" cy="73888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8AA485C-723C-B78E-5D58-96F7850FD098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 flipV="1">
              <a:off x="3488124" y="3161221"/>
              <a:ext cx="760134" cy="16081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9E3F542-9268-A0C4-3062-4FCA73390F7A}"/>
                </a:ext>
              </a:extLst>
            </p:cNvPr>
            <p:cNvCxnSpPr>
              <a:cxnSpLocks/>
              <a:stCxn id="13" idx="6"/>
              <a:endCxn id="16" idx="2"/>
            </p:cNvCxnSpPr>
            <p:nvPr/>
          </p:nvCxnSpPr>
          <p:spPr>
            <a:xfrm>
              <a:off x="3488124" y="3322038"/>
              <a:ext cx="759768" cy="35135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417E366-BB7A-8034-70A4-74980504FD52}"/>
                </a:ext>
              </a:extLst>
            </p:cNvPr>
            <p:cNvCxnSpPr>
              <a:cxnSpLocks/>
              <a:stCxn id="14" idx="6"/>
              <a:endCxn id="15" idx="2"/>
            </p:cNvCxnSpPr>
            <p:nvPr/>
          </p:nvCxnSpPr>
          <p:spPr>
            <a:xfrm flipV="1">
              <a:off x="3497308" y="3161221"/>
              <a:ext cx="750950" cy="56137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15CD87F-4FCA-75A2-C342-F552CDE6691E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 flipV="1">
              <a:off x="3497308" y="3673397"/>
              <a:ext cx="750584" cy="4919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AAF7E28-2339-2396-1A18-B3808412DDF1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 flipV="1">
              <a:off x="3492309" y="3161221"/>
              <a:ext cx="755949" cy="96167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60C0E73-426F-9D49-4506-07119EBC28D5}"/>
                </a:ext>
              </a:extLst>
            </p:cNvPr>
            <p:cNvCxnSpPr>
              <a:cxnSpLocks/>
              <a:stCxn id="11" idx="6"/>
              <a:endCxn id="16" idx="2"/>
            </p:cNvCxnSpPr>
            <p:nvPr/>
          </p:nvCxnSpPr>
          <p:spPr>
            <a:xfrm flipV="1">
              <a:off x="3492309" y="3673397"/>
              <a:ext cx="755583" cy="44950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A7249DF-88B2-F8C6-B97D-5FA0ECEEB1C0}"/>
                </a:ext>
              </a:extLst>
            </p:cNvPr>
            <p:cNvCxnSpPr>
              <a:cxnSpLocks/>
              <a:stCxn id="7" idx="3"/>
              <a:endCxn id="10" idx="2"/>
            </p:cNvCxnSpPr>
            <p:nvPr/>
          </p:nvCxnSpPr>
          <p:spPr>
            <a:xfrm flipV="1">
              <a:off x="2359720" y="2547805"/>
              <a:ext cx="818575" cy="60078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4A96848-DE7F-12FC-D65D-D07E73C11FAF}"/>
                </a:ext>
              </a:extLst>
            </p:cNvPr>
            <p:cNvCxnSpPr>
              <a:cxnSpLocks/>
              <a:stCxn id="7" idx="3"/>
              <a:endCxn id="12" idx="2"/>
            </p:cNvCxnSpPr>
            <p:nvPr/>
          </p:nvCxnSpPr>
          <p:spPr>
            <a:xfrm flipV="1">
              <a:off x="2359720" y="2934510"/>
              <a:ext cx="828645" cy="21408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226221-AE89-9DCA-D915-A859809ED405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2359720" y="3148590"/>
              <a:ext cx="829520" cy="17344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BF2E4D-CE5D-C027-C23D-92BAF99E6056}"/>
                </a:ext>
              </a:extLst>
            </p:cNvPr>
            <p:cNvCxnSpPr>
              <a:cxnSpLocks/>
              <a:stCxn id="7" idx="3"/>
              <a:endCxn id="14" idx="2"/>
            </p:cNvCxnSpPr>
            <p:nvPr/>
          </p:nvCxnSpPr>
          <p:spPr>
            <a:xfrm>
              <a:off x="2359720" y="3148590"/>
              <a:ext cx="838704" cy="57400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41599AE-C299-3BC6-85EA-AC38A779181F}"/>
                </a:ext>
              </a:extLst>
            </p:cNvPr>
            <p:cNvCxnSpPr>
              <a:cxnSpLocks/>
              <a:stCxn id="7" idx="3"/>
              <a:endCxn id="11" idx="2"/>
            </p:cNvCxnSpPr>
            <p:nvPr/>
          </p:nvCxnSpPr>
          <p:spPr>
            <a:xfrm>
              <a:off x="2359720" y="3148590"/>
              <a:ext cx="833705" cy="97430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BEFF81B-163E-A1CC-937F-8F6B9D721142}"/>
                </a:ext>
              </a:extLst>
            </p:cNvPr>
            <p:cNvCxnSpPr>
              <a:cxnSpLocks/>
              <a:stCxn id="8" idx="3"/>
              <a:endCxn id="12" idx="2"/>
            </p:cNvCxnSpPr>
            <p:nvPr/>
          </p:nvCxnSpPr>
          <p:spPr>
            <a:xfrm flipV="1">
              <a:off x="2353912" y="2934510"/>
              <a:ext cx="834453" cy="55983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4D91394-C2EC-C2D1-EF2F-1AFEBDD3B405}"/>
                </a:ext>
              </a:extLst>
            </p:cNvPr>
            <p:cNvCxnSpPr>
              <a:cxnSpLocks/>
              <a:stCxn id="8" idx="3"/>
              <a:endCxn id="13" idx="2"/>
            </p:cNvCxnSpPr>
            <p:nvPr/>
          </p:nvCxnSpPr>
          <p:spPr>
            <a:xfrm flipV="1">
              <a:off x="2353912" y="3322038"/>
              <a:ext cx="835328" cy="17231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FECF281-A917-2D3C-1212-232F91900494}"/>
                </a:ext>
              </a:extLst>
            </p:cNvPr>
            <p:cNvCxnSpPr>
              <a:cxnSpLocks/>
              <a:stCxn id="8" idx="3"/>
              <a:endCxn id="14" idx="2"/>
            </p:cNvCxnSpPr>
            <p:nvPr/>
          </p:nvCxnSpPr>
          <p:spPr>
            <a:xfrm>
              <a:off x="2353912" y="3494349"/>
              <a:ext cx="844512" cy="22824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E00C189-6729-817F-F946-B98F6A77B076}"/>
                </a:ext>
              </a:extLst>
            </p:cNvPr>
            <p:cNvCxnSpPr>
              <a:cxnSpLocks/>
              <a:stCxn id="8" idx="3"/>
              <a:endCxn id="11" idx="2"/>
            </p:cNvCxnSpPr>
            <p:nvPr/>
          </p:nvCxnSpPr>
          <p:spPr>
            <a:xfrm>
              <a:off x="2353912" y="3494349"/>
              <a:ext cx="839513" cy="62854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CA5FED1-E664-1031-98A2-45B7DF18704B}"/>
                </a:ext>
              </a:extLst>
            </p:cNvPr>
            <p:cNvCxnSpPr>
              <a:cxnSpLocks/>
              <a:stCxn id="9" idx="3"/>
              <a:endCxn id="14" idx="2"/>
            </p:cNvCxnSpPr>
            <p:nvPr/>
          </p:nvCxnSpPr>
          <p:spPr>
            <a:xfrm flipV="1">
              <a:off x="2353912" y="3722595"/>
              <a:ext cx="844512" cy="10408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E9C27E-577E-3F3A-52B7-0121EC3651E5}"/>
                </a:ext>
              </a:extLst>
            </p:cNvPr>
            <p:cNvCxnSpPr>
              <a:cxnSpLocks/>
              <a:stCxn id="6" idx="3"/>
              <a:endCxn id="12" idx="2"/>
            </p:cNvCxnSpPr>
            <p:nvPr/>
          </p:nvCxnSpPr>
          <p:spPr>
            <a:xfrm flipV="1">
              <a:off x="2359719" y="2934510"/>
              <a:ext cx="828646" cy="122968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DDE349C-FB22-6922-A814-C8D609F71201}"/>
                </a:ext>
              </a:extLst>
            </p:cNvPr>
            <p:cNvCxnSpPr>
              <a:cxnSpLocks/>
              <a:stCxn id="6" idx="3"/>
              <a:endCxn id="14" idx="2"/>
            </p:cNvCxnSpPr>
            <p:nvPr/>
          </p:nvCxnSpPr>
          <p:spPr>
            <a:xfrm flipV="1">
              <a:off x="2359719" y="3722595"/>
              <a:ext cx="838705" cy="44160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2FD1B4-CE46-15C3-7FBD-5D21B267FEF8}"/>
                </a:ext>
              </a:extLst>
            </p:cNvPr>
            <p:cNvSpPr txBox="1"/>
            <p:nvPr/>
          </p:nvSpPr>
          <p:spPr>
            <a:xfrm>
              <a:off x="734972" y="4371455"/>
              <a:ext cx="161060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P90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2662DE6-4F28-4D77-8D77-C017F6418CA6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2345577" y="4509955"/>
              <a:ext cx="830693" cy="911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550B0DB-3C56-4A4B-8333-1119ABA06076}"/>
                </a:ext>
              </a:extLst>
            </p:cNvPr>
            <p:cNvCxnSpPr>
              <a:cxnSpLocks/>
              <a:stCxn id="54" idx="3"/>
              <a:endCxn id="11" idx="2"/>
            </p:cNvCxnSpPr>
            <p:nvPr/>
          </p:nvCxnSpPr>
          <p:spPr>
            <a:xfrm flipV="1">
              <a:off x="2345577" y="4122897"/>
              <a:ext cx="847848" cy="38705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D969DFD-E2F3-75ED-7C13-F674EFC7B07B}"/>
                </a:ext>
              </a:extLst>
            </p:cNvPr>
            <p:cNvCxnSpPr>
              <a:cxnSpLocks/>
              <a:stCxn id="54" idx="3"/>
              <a:endCxn id="14" idx="2"/>
            </p:cNvCxnSpPr>
            <p:nvPr/>
          </p:nvCxnSpPr>
          <p:spPr>
            <a:xfrm flipV="1">
              <a:off x="2345577" y="3722595"/>
              <a:ext cx="852847" cy="78736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BE0E696-5825-E323-1AC5-5FA00645D8A5}"/>
                </a:ext>
              </a:extLst>
            </p:cNvPr>
            <p:cNvCxnSpPr>
              <a:cxnSpLocks/>
              <a:stCxn id="54" idx="3"/>
              <a:endCxn id="13" idx="2"/>
            </p:cNvCxnSpPr>
            <p:nvPr/>
          </p:nvCxnSpPr>
          <p:spPr>
            <a:xfrm flipV="1">
              <a:off x="2345577" y="3322038"/>
              <a:ext cx="843663" cy="118791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95D5B80-DEC6-A2FE-4DA3-1F56C260F468}"/>
                </a:ext>
              </a:extLst>
            </p:cNvPr>
            <p:cNvCxnSpPr>
              <a:cxnSpLocks/>
              <a:stCxn id="54" idx="3"/>
              <a:endCxn id="12" idx="2"/>
            </p:cNvCxnSpPr>
            <p:nvPr/>
          </p:nvCxnSpPr>
          <p:spPr>
            <a:xfrm flipV="1">
              <a:off x="2345577" y="2934510"/>
              <a:ext cx="842788" cy="157544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2B1B49A-2106-F7C8-3320-1D8A413A7D53}"/>
                </a:ext>
              </a:extLst>
            </p:cNvPr>
            <p:cNvCxnSpPr>
              <a:cxnSpLocks/>
              <a:stCxn id="54" idx="3"/>
              <a:endCxn id="10" idx="2"/>
            </p:cNvCxnSpPr>
            <p:nvPr/>
          </p:nvCxnSpPr>
          <p:spPr>
            <a:xfrm flipV="1">
              <a:off x="2345577" y="2547805"/>
              <a:ext cx="832718" cy="196215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C6EB2D6-9EC7-223A-92B3-9A6747A4C37D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2362714" y="2590284"/>
              <a:ext cx="813556" cy="192879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C035BF3-8EED-B0FE-618B-75C1AB9187A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359720" y="3148590"/>
              <a:ext cx="816550" cy="137048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66FFF6C-1685-1A02-C6D0-D0ADAE1A3DD5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53912" y="3494349"/>
              <a:ext cx="822358" cy="102472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9E4B115-C386-39DA-E12A-C8E7543E3C4E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2353912" y="3826683"/>
              <a:ext cx="822358" cy="69239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7E402BE-BBDD-461A-3384-C0FA56BDCC18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359719" y="4164196"/>
              <a:ext cx="816551" cy="35487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A5DB2E6-D989-55E3-373F-9EDBEEC749E3}"/>
                </a:ext>
              </a:extLst>
            </p:cNvPr>
            <p:cNvSpPr txBox="1"/>
            <p:nvPr/>
          </p:nvSpPr>
          <p:spPr>
            <a:xfrm>
              <a:off x="4809026" y="3430357"/>
              <a:ext cx="894768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Column density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1C54F97-0D54-0AE1-6321-6814DD8C39B0}"/>
                </a:ext>
              </a:extLst>
            </p:cNvPr>
            <p:cNvSpPr/>
            <p:nvPr/>
          </p:nvSpPr>
          <p:spPr>
            <a:xfrm>
              <a:off x="4247890" y="4147343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F4AF96A-C297-F5CF-C125-A0B2DD3148FC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V="1">
              <a:off x="3506470" y="3161221"/>
              <a:ext cx="741788" cy="135785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2299F73-F4DF-C485-F96F-84244B931C55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506470" y="3673397"/>
              <a:ext cx="741422" cy="84567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E5299CE-9DBB-B189-7BBB-C18EB940E5F9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V="1">
              <a:off x="3506470" y="4289142"/>
              <a:ext cx="741420" cy="2299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11357F9-7A10-7EF9-7ADA-2601D1B58C60}"/>
                </a:ext>
              </a:extLst>
            </p:cNvPr>
            <p:cNvCxnSpPr>
              <a:cxnSpLocks/>
              <a:stCxn id="68" idx="7"/>
            </p:cNvCxnSpPr>
            <p:nvPr/>
          </p:nvCxnSpPr>
          <p:spPr>
            <a:xfrm flipV="1">
              <a:off x="4503003" y="3672423"/>
              <a:ext cx="309863" cy="51645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F859DF2-00FC-318D-3267-60C26ED9F5E3}"/>
                </a:ext>
              </a:extLst>
            </p:cNvPr>
            <p:cNvCxnSpPr>
              <a:cxnSpLocks/>
              <a:stCxn id="10" idx="6"/>
              <a:endCxn id="68" idx="2"/>
            </p:cNvCxnSpPr>
            <p:nvPr/>
          </p:nvCxnSpPr>
          <p:spPr>
            <a:xfrm>
              <a:off x="3477179" y="2547805"/>
              <a:ext cx="770711" cy="174133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F4CB910-BC1B-3EE4-7E1B-B21AFB3D13D7}"/>
                </a:ext>
              </a:extLst>
            </p:cNvPr>
            <p:cNvCxnSpPr>
              <a:cxnSpLocks/>
              <a:stCxn id="12" idx="6"/>
              <a:endCxn id="68" idx="2"/>
            </p:cNvCxnSpPr>
            <p:nvPr/>
          </p:nvCxnSpPr>
          <p:spPr>
            <a:xfrm>
              <a:off x="3487249" y="2934510"/>
              <a:ext cx="760641" cy="13546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4EDE027-215E-61C2-44A2-B9F0BD4B4513}"/>
                </a:ext>
              </a:extLst>
            </p:cNvPr>
            <p:cNvCxnSpPr>
              <a:cxnSpLocks/>
              <a:stCxn id="13" idx="6"/>
              <a:endCxn id="68" idx="2"/>
            </p:cNvCxnSpPr>
            <p:nvPr/>
          </p:nvCxnSpPr>
          <p:spPr>
            <a:xfrm>
              <a:off x="3488124" y="3322038"/>
              <a:ext cx="759766" cy="96710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3E3CAA2-EB8A-5B38-5D81-B409EB944305}"/>
                </a:ext>
              </a:extLst>
            </p:cNvPr>
            <p:cNvCxnSpPr>
              <a:cxnSpLocks/>
              <a:stCxn id="14" idx="6"/>
              <a:endCxn id="68" idx="2"/>
            </p:cNvCxnSpPr>
            <p:nvPr/>
          </p:nvCxnSpPr>
          <p:spPr>
            <a:xfrm>
              <a:off x="3497308" y="3722595"/>
              <a:ext cx="750582" cy="56654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A209939-1890-7919-4A70-0B43D54D261E}"/>
                </a:ext>
              </a:extLst>
            </p:cNvPr>
            <p:cNvCxnSpPr>
              <a:cxnSpLocks/>
              <a:stCxn id="11" idx="6"/>
              <a:endCxn id="68" idx="2"/>
            </p:cNvCxnSpPr>
            <p:nvPr/>
          </p:nvCxnSpPr>
          <p:spPr>
            <a:xfrm>
              <a:off x="3492309" y="4122897"/>
              <a:ext cx="755581" cy="16624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32C1CE9-921D-B0D5-C156-82472255C4FF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>
              <a:off x="4546776" y="3673397"/>
              <a:ext cx="272012" cy="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7AE9D4D-6CF6-7056-0C44-93666C8859B7}"/>
                </a:ext>
              </a:extLst>
            </p:cNvPr>
            <p:cNvSpPr/>
            <p:nvPr/>
          </p:nvSpPr>
          <p:spPr>
            <a:xfrm>
              <a:off x="3185805" y="4373528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05C70B3A-1823-1BF0-0503-8E4F1064E165}"/>
              </a:ext>
            </a:extLst>
          </p:cNvPr>
          <p:cNvSpPr txBox="1"/>
          <p:nvPr/>
        </p:nvSpPr>
        <p:spPr>
          <a:xfrm>
            <a:off x="9924722" y="6421979"/>
            <a:ext cx="18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[Wells et al.,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2025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E3354-5E82-3556-B621-5DAAF7612DFA}"/>
              </a:ext>
            </a:extLst>
          </p:cNvPr>
          <p:cNvSpPr txBox="1"/>
          <p:nvPr/>
        </p:nvSpPr>
        <p:spPr>
          <a:xfrm>
            <a:off x="446703" y="4698173"/>
            <a:ext cx="646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VOC spectral signal (HRI): most important predictor</a:t>
            </a:r>
          </a:p>
          <a:p>
            <a:r>
              <a:rPr lang="en-US" sz="1600" i="1" dirty="0">
                <a:solidFill>
                  <a:srgbClr val="FF0000"/>
                </a:solidFill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en-US" sz="1600" i="1" dirty="0">
                <a:solidFill>
                  <a:srgbClr val="FF0000"/>
                </a:solidFill>
                <a:latin typeface="Avenir Book" panose="02000503020000020003" pitchFamily="2" charset="0"/>
              </a:rPr>
              <a:t>especially when concentrations enhanced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F9042F-F85F-1EA3-6CD2-72BF0EB9FBD5}"/>
              </a:ext>
            </a:extLst>
          </p:cNvPr>
          <p:cNvSpPr txBox="1"/>
          <p:nvPr/>
        </p:nvSpPr>
        <p:spPr>
          <a:xfrm>
            <a:off x="446703" y="5334387"/>
            <a:ext cx="650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P90: next in importance</a:t>
            </a:r>
          </a:p>
          <a:p>
            <a:r>
              <a:rPr lang="en-US" sz="1550" i="1" dirty="0">
                <a:latin typeface="Avenir Book" panose="02000503020000020003" pitchFamily="2" charset="0"/>
              </a:rPr>
              <a:t>Retrieval mainly determined by VOC amount &amp; its vertical distribution</a:t>
            </a:r>
            <a:endParaRPr lang="en-US" sz="1550" dirty="0">
              <a:latin typeface="Avenir Book" panose="02000503020000020003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A2E8F7-F81D-5632-01F6-771AC1D1E34F}"/>
              </a:ext>
            </a:extLst>
          </p:cNvPr>
          <p:cNvSpPr txBox="1"/>
          <p:nvPr/>
        </p:nvSpPr>
        <p:spPr>
          <a:xfrm>
            <a:off x="446703" y="5934671"/>
            <a:ext cx="638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venir Book" panose="02000503020000020003" pitchFamily="2" charset="0"/>
              </a:rPr>
              <a:t>Temperature inputs: modest impacts individually, collectively important given nature of TIR measurement</a:t>
            </a:r>
          </a:p>
        </p:txBody>
      </p:sp>
    </p:spTree>
    <p:extLst>
      <p:ext uri="{BB962C8B-B14F-4D97-AF65-F5344CB8AC3E}">
        <p14:creationId xmlns:p14="http://schemas.microsoft.com/office/powerpoint/2010/main" val="170448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83F35-06C0-A679-2052-2B0DD9210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0C6117-7BE1-3FCD-8F36-1E5003461298}"/>
              </a:ext>
            </a:extLst>
          </p:cNvPr>
          <p:cNvSpPr/>
          <p:nvPr/>
        </p:nvSpPr>
        <p:spPr>
          <a:xfrm>
            <a:off x="-81643" y="116811"/>
            <a:ext cx="1235528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latin typeface="Avenir Book" panose="02000503020000020003" pitchFamily="2" charset="0"/>
                <a:cs typeface="Calibri" panose="020F0502020204030204" pitchFamily="34" charset="0"/>
              </a:rPr>
              <a:t>We observe tight HRI:HRI correlations between VOCs with similar vertical sensitivity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E5C3-0F81-F135-5570-E97FBA5C80F4}"/>
              </a:ext>
            </a:extLst>
          </p:cNvPr>
          <p:cNvSpPr txBox="1"/>
          <p:nvPr/>
        </p:nvSpPr>
        <p:spPr>
          <a:xfrm>
            <a:off x="225912" y="544604"/>
            <a:ext cx="1165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Plume injection height is one of the most challenging parameters to model. We leverage VOC with similar vertical sensitivities to derive </a:t>
            </a:r>
            <a:r>
              <a:rPr lang="en-US" dirty="0" err="1">
                <a:solidFill>
                  <a:srgbClr val="0432FF"/>
                </a:solidFill>
                <a:latin typeface="Avenir Book" panose="02000503020000020003" pitchFamily="2" charset="0"/>
              </a:rPr>
              <a:t>column:column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relationships from HRI:HRI relationships.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CEC3EF-18A5-65B7-902C-0B2AD4BC4754}"/>
              </a:ext>
            </a:extLst>
          </p:cNvPr>
          <p:cNvGrpSpPr/>
          <p:nvPr/>
        </p:nvGrpSpPr>
        <p:grpSpPr>
          <a:xfrm>
            <a:off x="152397" y="1201784"/>
            <a:ext cx="3591718" cy="3052481"/>
            <a:chOff x="152397" y="1201784"/>
            <a:chExt cx="3591718" cy="30524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C74FFD5-EE0A-0C5B-AEBF-483B041340D7}"/>
                </a:ext>
              </a:extLst>
            </p:cNvPr>
            <p:cNvGrpSpPr/>
            <p:nvPr/>
          </p:nvGrpSpPr>
          <p:grpSpPr>
            <a:xfrm>
              <a:off x="152397" y="1201784"/>
              <a:ext cx="3591718" cy="3052481"/>
              <a:chOff x="106912" y="1190935"/>
              <a:chExt cx="3591718" cy="3052481"/>
            </a:xfrm>
          </p:grpSpPr>
          <p:pic>
            <p:nvPicPr>
              <p:cNvPr id="4" name="Picture 11">
                <a:extLst>
                  <a:ext uri="{FF2B5EF4-FFF2-40B4-BE49-F238E27FC236}">
                    <a16:creationId xmlns:a16="http://schemas.microsoft.com/office/drawing/2014/main" id="{BB954473-042B-F12A-CF48-E4366262C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15" r="1247" b="6283"/>
              <a:stretch>
                <a:fillRect/>
              </a:stretch>
            </p:blipFill>
            <p:spPr bwMode="auto">
              <a:xfrm>
                <a:off x="664150" y="1190935"/>
                <a:ext cx="3034480" cy="281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66439C-F8B6-6114-60FB-8CE9641FE2F8}"/>
                  </a:ext>
                </a:extLst>
              </p:cNvPr>
              <p:cNvSpPr txBox="1"/>
              <p:nvPr/>
            </p:nvSpPr>
            <p:spPr>
              <a:xfrm>
                <a:off x="2148903" y="3507948"/>
                <a:ext cx="1549727" cy="323165"/>
              </a:xfrm>
              <a:prstGeom prst="rect">
                <a:avLst/>
              </a:prstGeom>
              <a:solidFill>
                <a:schemeClr val="bg1">
                  <a:alpha val="50147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i="1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Synthetic data</a:t>
                </a:r>
                <a:endParaRPr lang="en-US" sz="1500" b="1" i="1" dirty="0"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07BFA9-529C-42F9-CC20-91A66CAC7A92}"/>
                  </a:ext>
                </a:extLst>
              </p:cNvPr>
              <p:cNvSpPr txBox="1"/>
              <p:nvPr/>
            </p:nvSpPr>
            <p:spPr>
              <a:xfrm>
                <a:off x="1115552" y="3951028"/>
                <a:ext cx="24711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Normalized sensitivity (HRI:Ω)</a:t>
                </a:r>
                <a:endPara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FAA6CF-B044-09CE-0D1D-10707571F132}"/>
                  </a:ext>
                </a:extLst>
              </p:cNvPr>
              <p:cNvSpPr txBox="1"/>
              <p:nvPr/>
            </p:nvSpPr>
            <p:spPr>
              <a:xfrm>
                <a:off x="106912" y="2300244"/>
                <a:ext cx="67623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P90</a:t>
                </a:r>
              </a:p>
              <a:p>
                <a:pPr algn="ctr"/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(</a:t>
                </a:r>
                <a:r>
                  <a:rPr lang="en-US" sz="1300" dirty="0" err="1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hPa</a:t>
                </a:r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)</a:t>
                </a:r>
                <a:endPara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9E0D59-4561-8485-AB9A-22F682629D20}"/>
                </a:ext>
              </a:extLst>
            </p:cNvPr>
            <p:cNvSpPr/>
            <p:nvPr/>
          </p:nvSpPr>
          <p:spPr>
            <a:xfrm>
              <a:off x="1153521" y="1279761"/>
              <a:ext cx="789580" cy="786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F37727"/>
                  </a:solidFill>
                </a:rPr>
                <a:t>Methanol</a:t>
              </a:r>
            </a:p>
            <a:p>
              <a:r>
                <a:rPr lang="en-US" sz="1200" dirty="0">
                  <a:solidFill>
                    <a:srgbClr val="FF69B4"/>
                  </a:solidFill>
                </a:rPr>
                <a:t>Ethene</a:t>
              </a:r>
            </a:p>
            <a:p>
              <a:r>
                <a:rPr lang="en-US" sz="1200" dirty="0">
                  <a:solidFill>
                    <a:srgbClr val="1F78B4"/>
                  </a:solidFill>
                </a:rPr>
                <a:t>Ethyne</a:t>
              </a:r>
            </a:p>
            <a:p>
              <a:r>
                <a:rPr lang="en-US" sz="1200" dirty="0">
                  <a:solidFill>
                    <a:srgbClr val="33A02C"/>
                  </a:solidFill>
                </a:rPr>
                <a:t>HCN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40C4D82-BAC1-8BC8-1AF6-3D2E42FA2ED8}"/>
              </a:ext>
            </a:extLst>
          </p:cNvPr>
          <p:cNvSpPr txBox="1"/>
          <p:nvPr/>
        </p:nvSpPr>
        <p:spPr>
          <a:xfrm>
            <a:off x="4648995" y="1291140"/>
            <a:ext cx="2866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B5E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Ethyne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dirty="0">
                <a:solidFill>
                  <a:srgbClr val="3DA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similarly steep vertical sensitivities - they are detected most strongly when lofted in the atmosphere.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D7C8D-3C84-C0EF-64D6-FC6536EDE5EC}"/>
              </a:ext>
            </a:extLst>
          </p:cNvPr>
          <p:cNvSpPr txBox="1"/>
          <p:nvPr/>
        </p:nvSpPr>
        <p:spPr>
          <a:xfrm>
            <a:off x="4605453" y="2792687"/>
            <a:ext cx="29074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DF5A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dirty="0">
                <a:solidFill>
                  <a:srgbClr val="CF4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ethene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weaker (and comparable to each other) vertical sensitivities.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3EA30-FE7B-1017-2F32-1236513306CD}"/>
              </a:ext>
            </a:extLst>
          </p:cNvPr>
          <p:cNvSpPr txBox="1"/>
          <p:nvPr/>
        </p:nvSpPr>
        <p:spPr>
          <a:xfrm>
            <a:off x="8571115" y="1740018"/>
            <a:ext cx="31024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1500" dirty="0">
                <a:solidFill>
                  <a:srgbClr val="FA1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injection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Pole Creek fire plume is </a:t>
            </a:r>
            <a:r>
              <a:rPr lang="en-US" sz="1500" dirty="0">
                <a:solidFill>
                  <a:srgbClr val="FFB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lifted orographically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it is transported through the Uinta Range. As the topography changes, the </a:t>
            </a:r>
            <a:r>
              <a:rPr lang="en-US" sz="1500" dirty="0">
                <a:solidFill>
                  <a:srgbClr val="02D1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plume subsides.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DD56E2-B909-B550-43F8-3846B1F806CC}"/>
              </a:ext>
            </a:extLst>
          </p:cNvPr>
          <p:cNvGrpSpPr/>
          <p:nvPr/>
        </p:nvGrpSpPr>
        <p:grpSpPr>
          <a:xfrm>
            <a:off x="4682336" y="1263953"/>
            <a:ext cx="2924269" cy="2596125"/>
            <a:chOff x="4599827" y="1279761"/>
            <a:chExt cx="2924269" cy="259612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12F40A4-EC79-6DB5-0A69-46EF768C7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82" y="1279761"/>
              <a:ext cx="2900584" cy="2596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068EAA-F0E7-A982-7FB4-E29CC8232120}"/>
                </a:ext>
              </a:extLst>
            </p:cNvPr>
            <p:cNvSpPr txBox="1"/>
            <p:nvPr/>
          </p:nvSpPr>
          <p:spPr>
            <a:xfrm>
              <a:off x="6001214" y="3548711"/>
              <a:ext cx="15228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i="1" dirty="0" err="1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CrIS</a:t>
              </a:r>
              <a:r>
                <a:rPr lang="en-US" sz="1500" b="1" i="1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 retrievals</a:t>
              </a:r>
              <a:endParaRPr lang="en-US" sz="1500" b="1" i="1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32BBBE-68B6-0304-22C2-A35B88CA9BD4}"/>
                </a:ext>
              </a:extLst>
            </p:cNvPr>
            <p:cNvSpPr/>
            <p:nvPr/>
          </p:nvSpPr>
          <p:spPr>
            <a:xfrm>
              <a:off x="4599827" y="1291141"/>
              <a:ext cx="1115174" cy="643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FA1300"/>
                  </a:solidFill>
                </a:rPr>
                <a:t>&lt; 103 km</a:t>
              </a:r>
            </a:p>
            <a:p>
              <a:r>
                <a:rPr lang="en-US" sz="1200" dirty="0">
                  <a:solidFill>
                    <a:srgbClr val="E7A201"/>
                  </a:solidFill>
                </a:rPr>
                <a:t>103 – 170 km</a:t>
              </a:r>
            </a:p>
            <a:p>
              <a:r>
                <a:rPr lang="en-US" sz="1200" dirty="0">
                  <a:solidFill>
                    <a:srgbClr val="05DEF0"/>
                  </a:solidFill>
                </a:rPr>
                <a:t>&gt; 170 km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5DAF57-27B5-0875-18DB-6A64544C6E02}"/>
              </a:ext>
            </a:extLst>
          </p:cNvPr>
          <p:cNvGrpSpPr/>
          <p:nvPr/>
        </p:nvGrpSpPr>
        <p:grpSpPr>
          <a:xfrm>
            <a:off x="3114794" y="4505252"/>
            <a:ext cx="2560164" cy="2173531"/>
            <a:chOff x="3114794" y="4505252"/>
            <a:chExt cx="2560164" cy="21735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4ADD44-9F34-DDCC-16C9-46C1A1FDC675}"/>
                </a:ext>
              </a:extLst>
            </p:cNvPr>
            <p:cNvGrpSpPr/>
            <p:nvPr/>
          </p:nvGrpSpPr>
          <p:grpSpPr>
            <a:xfrm>
              <a:off x="3114794" y="4505252"/>
              <a:ext cx="2560164" cy="2173531"/>
              <a:chOff x="3114794" y="4505252"/>
              <a:chExt cx="2560164" cy="217353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01F22157-23A9-F0C5-D310-B9DF44D3D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50" t="56911" r="7620" b="4500"/>
              <a:stretch>
                <a:fillRect/>
              </a:stretch>
            </p:blipFill>
            <p:spPr bwMode="auto">
              <a:xfrm>
                <a:off x="3508335" y="4505252"/>
                <a:ext cx="2166623" cy="197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D97B89-0323-C906-A490-3C826C09F0E6}"/>
                  </a:ext>
                </a:extLst>
              </p:cNvPr>
              <p:cNvSpPr txBox="1"/>
              <p:nvPr/>
            </p:nvSpPr>
            <p:spPr>
              <a:xfrm>
                <a:off x="3114794" y="5227582"/>
                <a:ext cx="561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33A02C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HCN</a:t>
                </a:r>
              </a:p>
              <a:p>
                <a:pPr algn="ctr"/>
                <a:r>
                  <a:rPr lang="en-US" sz="1200" dirty="0">
                    <a:solidFill>
                      <a:srgbClr val="33A02C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HRI</a:t>
                </a:r>
                <a:endParaRPr lang="en-US" sz="1200" dirty="0">
                  <a:solidFill>
                    <a:srgbClr val="33A02C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524AC8-6010-2384-2C59-5FF065608169}"/>
                  </a:ext>
                </a:extLst>
              </p:cNvPr>
              <p:cNvSpPr txBox="1"/>
              <p:nvPr/>
            </p:nvSpPr>
            <p:spPr>
              <a:xfrm>
                <a:off x="4206512" y="6401784"/>
                <a:ext cx="10074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Ethyne HRI</a:t>
                </a:r>
                <a:endParaRPr lang="en-US" sz="1200" dirty="0">
                  <a:solidFill>
                    <a:srgbClr val="1F78B4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0A3CF7-BFBE-1280-A98B-C6BFD75B7ADC}"/>
                </a:ext>
              </a:extLst>
            </p:cNvPr>
            <p:cNvSpPr txBox="1"/>
            <p:nvPr/>
          </p:nvSpPr>
          <p:spPr>
            <a:xfrm>
              <a:off x="4667496" y="5458415"/>
              <a:ext cx="1007462" cy="8309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Slopes (SE)</a:t>
              </a:r>
            </a:p>
            <a:p>
              <a:r>
                <a:rPr lang="en-US" sz="1200" dirty="0">
                  <a:solidFill>
                    <a:srgbClr val="FA1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0.61 (0.12)</a:t>
              </a:r>
            </a:p>
            <a:p>
              <a:r>
                <a:rPr lang="en-US" sz="1200" dirty="0">
                  <a:solidFill>
                    <a:srgbClr val="FFB4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0.66 (0.29)</a:t>
              </a:r>
            </a:p>
            <a:p>
              <a:r>
                <a:rPr lang="en-US" sz="1200" dirty="0">
                  <a:solidFill>
                    <a:srgbClr val="04DFF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0.76 (0.18)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65E8E6-75CE-C8E3-3687-18051819EFA9}"/>
              </a:ext>
            </a:extLst>
          </p:cNvPr>
          <p:cNvGrpSpPr/>
          <p:nvPr/>
        </p:nvGrpSpPr>
        <p:grpSpPr>
          <a:xfrm>
            <a:off x="247063" y="4477958"/>
            <a:ext cx="2984251" cy="2185437"/>
            <a:chOff x="247063" y="4477958"/>
            <a:chExt cx="2984251" cy="218543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0D4A54-6C1B-C501-778A-9924CF60F3EB}"/>
                </a:ext>
              </a:extLst>
            </p:cNvPr>
            <p:cNvGrpSpPr/>
            <p:nvPr/>
          </p:nvGrpSpPr>
          <p:grpSpPr>
            <a:xfrm>
              <a:off x="247063" y="4477958"/>
              <a:ext cx="2720222" cy="2182773"/>
              <a:chOff x="247063" y="4477958"/>
              <a:chExt cx="2720222" cy="21827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69D762B-37E6-3BE5-DEC3-A78A9E40E8FD}"/>
                  </a:ext>
                </a:extLst>
              </p:cNvPr>
              <p:cNvGrpSpPr/>
              <p:nvPr/>
            </p:nvGrpSpPr>
            <p:grpSpPr>
              <a:xfrm>
                <a:off x="247063" y="4477958"/>
                <a:ext cx="2720222" cy="2182773"/>
                <a:chOff x="247063" y="4477958"/>
                <a:chExt cx="2720222" cy="2182773"/>
              </a:xfrm>
            </p:grpSpPr>
            <p:pic>
              <p:nvPicPr>
                <p:cNvPr id="8" name="Picture 2">
                  <a:extLst>
                    <a:ext uri="{FF2B5EF4-FFF2-40B4-BE49-F238E27FC236}">
                      <a16:creationId xmlns:a16="http://schemas.microsoft.com/office/drawing/2014/main" id="{6D38BCD7-4E03-E0DC-69BD-3839A17E0F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91" t="9519" r="53630" b="51740"/>
                <a:stretch>
                  <a:fillRect/>
                </a:stretch>
              </p:blipFill>
              <p:spPr bwMode="auto">
                <a:xfrm>
                  <a:off x="761265" y="4477958"/>
                  <a:ext cx="2206020" cy="2002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8E90FA3-2F43-2F62-2043-09ED8F6BC404}"/>
                    </a:ext>
                  </a:extLst>
                </p:cNvPr>
                <p:cNvSpPr/>
                <p:nvPr/>
              </p:nvSpPr>
              <p:spPr>
                <a:xfrm>
                  <a:off x="1035482" y="4543546"/>
                  <a:ext cx="1158906" cy="5835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rgbClr val="FA1300"/>
                      </a:solidFill>
                    </a:rPr>
                    <a:t>&lt; 103 km</a:t>
                  </a:r>
                </a:p>
                <a:p>
                  <a:r>
                    <a:rPr lang="en-US" sz="1200" dirty="0">
                      <a:solidFill>
                        <a:srgbClr val="E7A201"/>
                      </a:solidFill>
                    </a:rPr>
                    <a:t>103 – 170 km</a:t>
                  </a:r>
                </a:p>
                <a:p>
                  <a:r>
                    <a:rPr lang="en-US" sz="1200" dirty="0">
                      <a:solidFill>
                        <a:srgbClr val="05DEF0"/>
                      </a:solidFill>
                    </a:rPr>
                    <a:t>&gt; 170 km 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ECA8D5F-2990-44B6-08CA-77F28FEB3D44}"/>
                    </a:ext>
                  </a:extLst>
                </p:cNvPr>
                <p:cNvSpPr txBox="1"/>
                <p:nvPr/>
              </p:nvSpPr>
              <p:spPr>
                <a:xfrm>
                  <a:off x="1339850" y="6383732"/>
                  <a:ext cx="12168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F37727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Methanol HRI</a:t>
                  </a:r>
                  <a:endParaRPr lang="en-US" sz="1200" dirty="0">
                    <a:solidFill>
                      <a:srgbClr val="F37727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A1CBA19-FA0A-05D7-0309-A2802B63727C}"/>
                    </a:ext>
                  </a:extLst>
                </p:cNvPr>
                <p:cNvSpPr txBox="1"/>
                <p:nvPr/>
              </p:nvSpPr>
              <p:spPr>
                <a:xfrm>
                  <a:off x="247063" y="5205400"/>
                  <a:ext cx="67623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FF69B4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Ethene</a:t>
                  </a:r>
                </a:p>
                <a:p>
                  <a:pPr algn="ctr"/>
                  <a:r>
                    <a:rPr lang="en-US" sz="1200" dirty="0">
                      <a:solidFill>
                        <a:srgbClr val="FF69B4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HRI</a:t>
                  </a:r>
                  <a:endParaRPr lang="en-US" sz="1200" dirty="0">
                    <a:solidFill>
                      <a:srgbClr val="FF69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7EF56F4-A83F-0747-10B1-9E69B648CBFD}"/>
                  </a:ext>
                </a:extLst>
              </p:cNvPr>
              <p:cNvSpPr txBox="1"/>
              <p:nvPr/>
            </p:nvSpPr>
            <p:spPr>
              <a:xfrm>
                <a:off x="1959823" y="5492802"/>
                <a:ext cx="1007462" cy="8309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Slopes (SE)*</a:t>
                </a:r>
              </a:p>
              <a:p>
                <a:r>
                  <a:rPr lang="en-US" sz="1200" dirty="0">
                    <a:solidFill>
                      <a:srgbClr val="FA1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1.74 (0.11)</a:t>
                </a:r>
              </a:p>
              <a:p>
                <a:r>
                  <a:rPr lang="en-US" sz="1200" dirty="0">
                    <a:solidFill>
                      <a:srgbClr val="FFB4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1.69 (0.26)</a:t>
                </a:r>
              </a:p>
              <a:p>
                <a:r>
                  <a:rPr lang="en-US" sz="1200" dirty="0">
                    <a:solidFill>
                      <a:srgbClr val="04DF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1.56 (0.15)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112683-D4CB-BFE6-C91A-BCE798D00F01}"/>
                </a:ext>
              </a:extLst>
            </p:cNvPr>
            <p:cNvSpPr txBox="1"/>
            <p:nvPr/>
          </p:nvSpPr>
          <p:spPr>
            <a:xfrm>
              <a:off x="2501601" y="6417174"/>
              <a:ext cx="729713" cy="246221"/>
            </a:xfrm>
            <a:prstGeom prst="rect">
              <a:avLst/>
            </a:prstGeom>
            <a:solidFill>
              <a:schemeClr val="bg1">
                <a:alpha val="5014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*HRI:HRI</a:t>
              </a:r>
              <a:endParaRPr lang="en-US" sz="1000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772EEE5-304A-47D6-538C-0E1682A1592E}"/>
              </a:ext>
            </a:extLst>
          </p:cNvPr>
          <p:cNvSpPr/>
          <p:nvPr/>
        </p:nvSpPr>
        <p:spPr>
          <a:xfrm>
            <a:off x="225912" y="4372072"/>
            <a:ext cx="11710583" cy="240739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DA402B-C121-F7BA-A0EE-BD40E7784A84}"/>
              </a:ext>
            </a:extLst>
          </p:cNvPr>
          <p:cNvSpPr txBox="1"/>
          <p:nvPr/>
        </p:nvSpPr>
        <p:spPr>
          <a:xfrm>
            <a:off x="9054262" y="4413690"/>
            <a:ext cx="283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 pairs with 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vertical sensitivities show statistically consistent HRI:HRI ratios during plume altitude change.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03C2CD-D278-E133-5DBB-524335327630}"/>
              </a:ext>
            </a:extLst>
          </p:cNvPr>
          <p:cNvSpPr/>
          <p:nvPr/>
        </p:nvSpPr>
        <p:spPr>
          <a:xfrm>
            <a:off x="302801" y="4432237"/>
            <a:ext cx="5566611" cy="22632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7D80CA-9E09-0B5A-9988-A3E24DE72D3E}"/>
              </a:ext>
            </a:extLst>
          </p:cNvPr>
          <p:cNvSpPr/>
          <p:nvPr/>
        </p:nvSpPr>
        <p:spPr>
          <a:xfrm>
            <a:off x="6174151" y="4432237"/>
            <a:ext cx="2621745" cy="22632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96D78A-78E7-51E3-0484-1AC7EEE40D7D}"/>
              </a:ext>
            </a:extLst>
          </p:cNvPr>
          <p:cNvSpPr txBox="1"/>
          <p:nvPr/>
        </p:nvSpPr>
        <p:spPr>
          <a:xfrm>
            <a:off x="9054262" y="5613656"/>
            <a:ext cx="283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 pairs with different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sensitivities show a change in HRI:HRI ratios during plume altitude change.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299BC58-4E76-56B9-3F1F-AA035F14C436}"/>
              </a:ext>
            </a:extLst>
          </p:cNvPr>
          <p:cNvCxnSpPr/>
          <p:nvPr/>
        </p:nvCxnSpPr>
        <p:spPr>
          <a:xfrm>
            <a:off x="10503017" y="5891524"/>
            <a:ext cx="67950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334D16-5160-7DE3-062C-10B303683341}"/>
              </a:ext>
            </a:extLst>
          </p:cNvPr>
          <p:cNvGrpSpPr/>
          <p:nvPr/>
        </p:nvGrpSpPr>
        <p:grpSpPr>
          <a:xfrm>
            <a:off x="6088709" y="4471412"/>
            <a:ext cx="2873080" cy="2126570"/>
            <a:chOff x="6088709" y="4471412"/>
            <a:chExt cx="2873080" cy="21265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C17C4A6-76DF-79D5-78EB-895550702798}"/>
                </a:ext>
              </a:extLst>
            </p:cNvPr>
            <p:cNvGrpSpPr/>
            <p:nvPr/>
          </p:nvGrpSpPr>
          <p:grpSpPr>
            <a:xfrm>
              <a:off x="6088709" y="4471412"/>
              <a:ext cx="2873080" cy="2126570"/>
              <a:chOff x="6088709" y="4471412"/>
              <a:chExt cx="2873080" cy="212657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7DA9F751-1935-F7D4-24C1-4A8BD719E7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23" t="9715" r="7559" b="52326"/>
              <a:stretch>
                <a:fillRect/>
              </a:stretch>
            </p:blipFill>
            <p:spPr bwMode="auto">
              <a:xfrm>
                <a:off x="6722058" y="4471412"/>
                <a:ext cx="2003558" cy="1849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0F4B16C-1F18-9999-7BBE-B119F8AE86D7}"/>
                  </a:ext>
                </a:extLst>
              </p:cNvPr>
              <p:cNvSpPr txBox="1"/>
              <p:nvPr/>
            </p:nvSpPr>
            <p:spPr>
              <a:xfrm>
                <a:off x="7132996" y="6320983"/>
                <a:ext cx="12168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37727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Methanol HRI</a:t>
                </a:r>
                <a:endParaRPr lang="en-US" sz="1200" dirty="0">
                  <a:solidFill>
                    <a:srgbClr val="F37727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8B53E8E-1D3E-F79D-91D8-5E766361094E}"/>
                  </a:ext>
                </a:extLst>
              </p:cNvPr>
              <p:cNvSpPr txBox="1"/>
              <p:nvPr/>
            </p:nvSpPr>
            <p:spPr>
              <a:xfrm>
                <a:off x="6088709" y="5227583"/>
                <a:ext cx="6762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Ethyne</a:t>
                </a:r>
              </a:p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HRI</a:t>
                </a:r>
                <a:endParaRPr lang="en-US" sz="1200" dirty="0">
                  <a:solidFill>
                    <a:srgbClr val="1F78B4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FA9985-A65E-FE18-A6A3-987DF97D9962}"/>
                  </a:ext>
                </a:extLst>
              </p:cNvPr>
              <p:cNvSpPr txBox="1"/>
              <p:nvPr/>
            </p:nvSpPr>
            <p:spPr>
              <a:xfrm>
                <a:off x="7867544" y="5363157"/>
                <a:ext cx="1094245" cy="8309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Slopes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(SE)</a:t>
                </a:r>
              </a:p>
              <a:p>
                <a:r>
                  <a:rPr lang="en-US" sz="1200" dirty="0">
                    <a:solidFill>
                      <a:srgbClr val="FA1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0.27 (0.03)</a:t>
                </a:r>
              </a:p>
              <a:p>
                <a:r>
                  <a:rPr lang="en-US" sz="1200" dirty="0">
                    <a:solidFill>
                      <a:srgbClr val="FFB4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0.47 (0.06)</a:t>
                </a:r>
              </a:p>
              <a:p>
                <a:r>
                  <a:rPr lang="en-US" sz="1200" dirty="0">
                    <a:solidFill>
                      <a:srgbClr val="04DF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0.34 (0.06)</a:t>
                </a: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C5A393E-C8E1-E545-BCFB-661CBF80CC24}"/>
                </a:ext>
              </a:extLst>
            </p:cNvPr>
            <p:cNvSpPr/>
            <p:nvPr/>
          </p:nvSpPr>
          <p:spPr>
            <a:xfrm>
              <a:off x="6901980" y="4500875"/>
              <a:ext cx="1066362" cy="636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FA1300"/>
                  </a:solidFill>
                </a:rPr>
                <a:t>&lt; 103 km</a:t>
              </a:r>
            </a:p>
            <a:p>
              <a:r>
                <a:rPr lang="en-US" sz="1200" dirty="0">
                  <a:solidFill>
                    <a:srgbClr val="E7A201"/>
                  </a:solidFill>
                </a:rPr>
                <a:t>103 – 170 km</a:t>
              </a:r>
            </a:p>
            <a:p>
              <a:r>
                <a:rPr lang="en-US" sz="1200" dirty="0">
                  <a:solidFill>
                    <a:srgbClr val="05DEF0"/>
                  </a:solidFill>
                </a:rPr>
                <a:t>&gt; 170 km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1605A5-A666-4B5B-3FD9-62F9F79E85AB}"/>
              </a:ext>
            </a:extLst>
          </p:cNvPr>
          <p:cNvGrpSpPr/>
          <p:nvPr/>
        </p:nvGrpSpPr>
        <p:grpSpPr>
          <a:xfrm>
            <a:off x="7836426" y="1245626"/>
            <a:ext cx="4048206" cy="3053428"/>
            <a:chOff x="7836427" y="1290063"/>
            <a:chExt cx="4048206" cy="3053428"/>
          </a:xfrm>
        </p:grpSpPr>
        <p:pic>
          <p:nvPicPr>
            <p:cNvPr id="6" name="Picture 5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0914CB45-7A0E-648B-3BB6-56F4E3AA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101" t="14193" r="10232" b="7016"/>
            <a:stretch>
              <a:fillRect/>
            </a:stretch>
          </p:blipFill>
          <p:spPr>
            <a:xfrm>
              <a:off x="8529407" y="1290063"/>
              <a:ext cx="3227898" cy="278932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2F4F54-2EB3-0193-CBDB-C898F098C44E}"/>
                </a:ext>
              </a:extLst>
            </p:cNvPr>
            <p:cNvSpPr txBox="1"/>
            <p:nvPr/>
          </p:nvSpPr>
          <p:spPr>
            <a:xfrm>
              <a:off x="10127614" y="1342695"/>
              <a:ext cx="1704105" cy="553998"/>
            </a:xfrm>
            <a:prstGeom prst="rect">
              <a:avLst/>
            </a:prstGeom>
            <a:solidFill>
              <a:schemeClr val="bg1">
                <a:alpha val="4808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i="1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GEOS-Chem vertical profiles</a:t>
              </a:r>
              <a:endParaRPr lang="en-US" sz="1500" b="1" i="1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06DB24-C706-252C-C75E-AA75CA6BD911}"/>
                </a:ext>
              </a:extLst>
            </p:cNvPr>
            <p:cNvSpPr txBox="1"/>
            <p:nvPr/>
          </p:nvSpPr>
          <p:spPr>
            <a:xfrm>
              <a:off x="8782205" y="4051103"/>
              <a:ext cx="310242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Methanol column density (</a:t>
              </a:r>
              <a:r>
                <a:rPr lang="en-US" sz="1300" dirty="0" err="1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molec</a:t>
              </a:r>
              <a:r>
                <a: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 cm</a:t>
              </a:r>
              <a:r>
                <a:rPr lang="en-US" sz="1300" baseline="300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-2</a:t>
              </a:r>
              <a:r>
                <a: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)</a:t>
              </a:r>
              <a:endParaRPr lang="en-US" sz="1300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F38DB5-B21C-7EA4-B9DD-1EFEDCD1919B}"/>
                </a:ext>
              </a:extLst>
            </p:cNvPr>
            <p:cNvSpPr txBox="1"/>
            <p:nvPr/>
          </p:nvSpPr>
          <p:spPr>
            <a:xfrm>
              <a:off x="7836427" y="2442331"/>
              <a:ext cx="8216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Pressure</a:t>
              </a:r>
            </a:p>
            <a:p>
              <a:pPr algn="ctr"/>
              <a:r>
                <a: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(</a:t>
              </a:r>
              <a:r>
                <a:rPr lang="en-US" sz="1300" dirty="0" err="1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hPa</a:t>
              </a:r>
              <a:r>
                <a: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)</a:t>
              </a:r>
              <a:endParaRPr lang="en-US" sz="1300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2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7" grpId="0" animBg="1"/>
      <p:bldP spid="39" grpId="0"/>
      <p:bldP spid="40" grpId="0" animBg="1"/>
      <p:bldP spid="43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DC0D310D-3079-97E8-642A-F52C0839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"/>
          <a:stretch>
            <a:fillRect/>
          </a:stretch>
        </p:blipFill>
        <p:spPr>
          <a:xfrm>
            <a:off x="1022691" y="2109372"/>
            <a:ext cx="10146617" cy="3461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80C304-830F-EE6E-E7F1-2605D177F09B}"/>
              </a:ext>
            </a:extLst>
          </p:cNvPr>
          <p:cNvSpPr txBox="1"/>
          <p:nvPr/>
        </p:nvSpPr>
        <p:spPr>
          <a:xfrm>
            <a:off x="5693165" y="5548101"/>
            <a:ext cx="54761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venir Book" panose="02000503020000020003" pitchFamily="2" charset="0"/>
              </a:rPr>
              <a:t>[Millet et al., </a:t>
            </a:r>
            <a:r>
              <a:rPr lang="en-US" sz="1600" i="1" dirty="0">
                <a:latin typeface="Avenir Book" panose="02000503020000020003" pitchFamily="2" charset="0"/>
              </a:rPr>
              <a:t>AGU Advances</a:t>
            </a:r>
            <a:r>
              <a:rPr lang="en-US" sz="1600" dirty="0">
                <a:latin typeface="Avenir Book" panose="02000503020000020003" pitchFamily="2" charset="0"/>
              </a:rPr>
              <a:t>,</a:t>
            </a:r>
            <a:r>
              <a:rPr lang="en-US" sz="1600" i="1" dirty="0">
                <a:latin typeface="Avenir Book" panose="02000503020000020003" pitchFamily="2" charset="0"/>
              </a:rPr>
              <a:t> </a:t>
            </a:r>
            <a:r>
              <a:rPr lang="en-US" sz="1600" dirty="0">
                <a:latin typeface="Avenir Book" panose="02000503020000020003" pitchFamily="2" charset="0"/>
              </a:rPr>
              <a:t>2024]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A0CB9-98A2-1DD8-A345-5FCFAF56A327}"/>
              </a:ext>
            </a:extLst>
          </p:cNvPr>
          <p:cNvSpPr txBox="1"/>
          <p:nvPr/>
        </p:nvSpPr>
        <p:spPr>
          <a:xfrm>
            <a:off x="882483" y="309625"/>
            <a:ext cx="10921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/>
                <a:latin typeface="Avenir Book" panose="02000503020000020003" pitchFamily="2" charset="0"/>
              </a:rPr>
              <a:t>CrIS</a:t>
            </a:r>
            <a:r>
              <a:rPr lang="en-US" sz="2400" b="1" dirty="0">
                <a:latin typeface="Avenir Book" panose="02000503020000020003" pitchFamily="2" charset="0"/>
              </a:rPr>
              <a:t>-like instruments in geostationary satellites can provide high-resolution (spatial and temporal) on isoprene, ammonia, PAN</a:t>
            </a:r>
            <a:endParaRPr lang="en-US" sz="2400" b="1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14E8FE-B2FA-068D-10BE-061873D48E00}"/>
              </a:ext>
            </a:extLst>
          </p:cNvPr>
          <p:cNvSpPr txBox="1"/>
          <p:nvPr/>
        </p:nvSpPr>
        <p:spPr>
          <a:xfrm>
            <a:off x="3048897" y="1140622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 pitchFamily="2" charset="0"/>
              </a:rPr>
              <a:t>Complementing the emerging UV/Vis air quality constellation (GEMS, TEMPO, Sentinel-4)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572820-BB43-2039-45D6-7F8248579851}"/>
              </a:ext>
            </a:extLst>
          </p:cNvPr>
          <p:cNvSpPr txBox="1"/>
          <p:nvPr/>
        </p:nvSpPr>
        <p:spPr>
          <a:xfrm>
            <a:off x="2291380" y="3429000"/>
            <a:ext cx="3442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8D2E6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810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2" descr="Joint Polar Satellite System | NESDIS | National Environmental ...">
            <a:extLst>
              <a:ext uri="{FF2B5EF4-FFF2-40B4-BE49-F238E27FC236}">
                <a16:creationId xmlns:a16="http://schemas.microsoft.com/office/drawing/2014/main" id="{AF212DFA-0F69-2858-7FCD-E8C5EDEF6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 b="6904"/>
          <a:stretch>
            <a:fillRect/>
          </a:stretch>
        </p:blipFill>
        <p:spPr bwMode="auto">
          <a:xfrm>
            <a:off x="1146814" y="1159795"/>
            <a:ext cx="9898372" cy="55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E22659-DA7B-789E-33A4-737F51781D84}"/>
              </a:ext>
            </a:extLst>
          </p:cNvPr>
          <p:cNvSpPr txBox="1"/>
          <p:nvPr/>
        </p:nvSpPr>
        <p:spPr>
          <a:xfrm>
            <a:off x="8479786" y="627420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2011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953322-2D7A-D200-A627-2841EEF4447D}"/>
              </a:ext>
            </a:extLst>
          </p:cNvPr>
          <p:cNvSpPr txBox="1"/>
          <p:nvPr/>
        </p:nvSpPr>
        <p:spPr>
          <a:xfrm>
            <a:off x="8911586" y="3547714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76DFE-8DB8-BDCA-D301-3E5845D351BA}"/>
              </a:ext>
            </a:extLst>
          </p:cNvPr>
          <p:cNvSpPr txBox="1"/>
          <p:nvPr/>
        </p:nvSpPr>
        <p:spPr>
          <a:xfrm>
            <a:off x="6365748" y="2175458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2032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E559C-7DA4-1748-0CCF-0CF8B75D5C44}"/>
              </a:ext>
            </a:extLst>
          </p:cNvPr>
          <p:cNvSpPr txBox="1"/>
          <p:nvPr/>
        </p:nvSpPr>
        <p:spPr>
          <a:xfrm>
            <a:off x="4511548" y="1439719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2027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A62A79-D402-32B3-A121-6E4CDF664E4A}"/>
              </a:ext>
            </a:extLst>
          </p:cNvPr>
          <p:cNvSpPr txBox="1"/>
          <p:nvPr/>
        </p:nvSpPr>
        <p:spPr>
          <a:xfrm>
            <a:off x="8572501" y="5218469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511735-A075-2E3A-DB1E-9529B91997B8}"/>
              </a:ext>
            </a:extLst>
          </p:cNvPr>
          <p:cNvSpPr txBox="1"/>
          <p:nvPr/>
        </p:nvSpPr>
        <p:spPr>
          <a:xfrm>
            <a:off x="9155177" y="1164428"/>
            <a:ext cx="108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In orbit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41A0B-DFAE-A3C3-57E0-100E0D06F98A}"/>
              </a:ext>
            </a:extLst>
          </p:cNvPr>
          <p:cNvSpPr txBox="1"/>
          <p:nvPr/>
        </p:nvSpPr>
        <p:spPr>
          <a:xfrm>
            <a:off x="9156701" y="1439719"/>
            <a:ext cx="187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Future missions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36BABA-3871-5643-A700-802796E31B0B}"/>
              </a:ext>
            </a:extLst>
          </p:cNvPr>
          <p:cNvSpPr txBox="1"/>
          <p:nvPr/>
        </p:nvSpPr>
        <p:spPr>
          <a:xfrm>
            <a:off x="570028" y="131402"/>
            <a:ext cx="1159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/>
                <a:latin typeface="Avenir Book" panose="02000503020000020003" pitchFamily="2" charset="0"/>
              </a:rPr>
              <a:t>The Cross-track Infrared Sounders (</a:t>
            </a:r>
            <a:r>
              <a:rPr lang="en-US" sz="2000" b="1" dirty="0" err="1">
                <a:effectLst/>
                <a:latin typeface="Avenir Book" panose="02000503020000020003" pitchFamily="2" charset="0"/>
              </a:rPr>
              <a:t>CrIS</a:t>
            </a:r>
            <a:r>
              <a:rPr lang="en-US" sz="2000" b="1" dirty="0">
                <a:latin typeface="Avenir Book" panose="02000503020000020003" pitchFamily="2" charset="0"/>
              </a:rPr>
              <a:t>) are an identical series of IR sounders on board the Suomi-NPP, NOAA-20, &amp; NOAA-21 satellites with future launches planned on JPSS-3 &amp; JPSS-4.</a:t>
            </a:r>
            <a:endParaRPr lang="en-US" sz="2000" b="1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3B1EF5-F35B-96B1-A504-2CB0B7ECD53A}"/>
              </a:ext>
            </a:extLst>
          </p:cNvPr>
          <p:cNvSpPr/>
          <p:nvPr/>
        </p:nvSpPr>
        <p:spPr>
          <a:xfrm>
            <a:off x="1199137" y="4814768"/>
            <a:ext cx="5578849" cy="1828764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0.625 cm</a:t>
            </a:r>
            <a:r>
              <a:rPr lang="en-US" sz="1600" baseline="30000" dirty="0">
                <a:latin typeface="Helvetica" pitchFamily="2" charset="0"/>
              </a:rPr>
              <a:t>-1</a:t>
            </a:r>
            <a:r>
              <a:rPr lang="en-US" sz="1600" dirty="0">
                <a:latin typeface="Helvetica" pitchFamily="2" charset="0"/>
              </a:rPr>
              <a:t> resolution in LWIR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Extremely low noise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14 km nadir footprint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~1:30 am/pm LT overpass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à"/>
            </a:pPr>
            <a:r>
              <a:rPr lang="en-US" sz="1600" i="1" dirty="0">
                <a:latin typeface="Helvetica" pitchFamily="2" charset="0"/>
                <a:sym typeface="Wingdings" pitchFamily="2" charset="2"/>
              </a:rPr>
              <a:t>peak </a:t>
            </a:r>
            <a:r>
              <a:rPr lang="en-US" sz="1600" i="1" dirty="0">
                <a:latin typeface="Helvetica" pitchFamily="2" charset="0"/>
              </a:rPr>
              <a:t>thermal contrast, vertical mixing, BVOC emissions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à"/>
            </a:pPr>
            <a:r>
              <a:rPr lang="en-US" sz="1600" i="1" dirty="0">
                <a:latin typeface="Helvetica" pitchFamily="2" charset="0"/>
              </a:rPr>
              <a:t>Near global coverage twice/day (8.7M spectra/day)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F3478-3929-BD03-3C8F-4CE5E007B23C}"/>
              </a:ext>
            </a:extLst>
          </p:cNvPr>
          <p:cNvSpPr txBox="1"/>
          <p:nvPr/>
        </p:nvSpPr>
        <p:spPr>
          <a:xfrm>
            <a:off x="273882" y="786024"/>
            <a:ext cx="1147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Continuity for isoprene, ammonia, PAN, methanol, and other VOCs to 2038.</a:t>
            </a:r>
          </a:p>
        </p:txBody>
      </p:sp>
    </p:spTree>
    <p:extLst>
      <p:ext uri="{BB962C8B-B14F-4D97-AF65-F5344CB8AC3E}">
        <p14:creationId xmlns:p14="http://schemas.microsoft.com/office/powerpoint/2010/main" val="40124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8446E7-C96C-307A-2849-2BC7D308CDEF}"/>
              </a:ext>
            </a:extLst>
          </p:cNvPr>
          <p:cNvSpPr/>
          <p:nvPr/>
        </p:nvSpPr>
        <p:spPr>
          <a:xfrm>
            <a:off x="0" y="11665"/>
            <a:ext cx="10945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Several important volatile organic compounds (VOCs) are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 measurable in the thermal IR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762DC8-0825-976E-96AA-C6AC63A4EB60}"/>
              </a:ext>
            </a:extLst>
          </p:cNvPr>
          <p:cNvSpPr txBox="1"/>
          <p:nvPr/>
        </p:nvSpPr>
        <p:spPr>
          <a:xfrm>
            <a:off x="281755" y="771719"/>
            <a:ext cx="1038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Tracers for understanding biogenic, pyrogenic, anthropogenic emissions and changes over time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7659E3-DD5F-C79B-ADD1-7A3A48FE0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12044"/>
              </p:ext>
            </p:extLst>
          </p:nvPr>
        </p:nvGraphicFramePr>
        <p:xfrm>
          <a:off x="112779" y="1189551"/>
          <a:ext cx="5433453" cy="1841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771">
                  <a:extLst>
                    <a:ext uri="{9D8B030D-6E8A-4147-A177-3AD203B41FA5}">
                      <a16:colId xmlns:a16="http://schemas.microsoft.com/office/drawing/2014/main" val="1462433124"/>
                    </a:ext>
                  </a:extLst>
                </a:gridCol>
                <a:gridCol w="976621">
                  <a:extLst>
                    <a:ext uri="{9D8B030D-6E8A-4147-A177-3AD203B41FA5}">
                      <a16:colId xmlns:a16="http://schemas.microsoft.com/office/drawing/2014/main" val="1714083881"/>
                    </a:ext>
                  </a:extLst>
                </a:gridCol>
                <a:gridCol w="596348">
                  <a:extLst>
                    <a:ext uri="{9D8B030D-6E8A-4147-A177-3AD203B41FA5}">
                      <a16:colId xmlns:a16="http://schemas.microsoft.com/office/drawing/2014/main" val="258563083"/>
                    </a:ext>
                  </a:extLst>
                </a:gridCol>
                <a:gridCol w="1630017">
                  <a:extLst>
                    <a:ext uri="{9D8B030D-6E8A-4147-A177-3AD203B41FA5}">
                      <a16:colId xmlns:a16="http://schemas.microsoft.com/office/drawing/2014/main" val="3455809604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val="1230419304"/>
                    </a:ext>
                  </a:extLst>
                </a:gridCol>
              </a:tblGrid>
              <a:tr h="28974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Helvetica" pitchFamily="2" charset="0"/>
                      </a:endParaRP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 pitchFamily="2" charset="0"/>
                        </a:rPr>
                        <a:t>Biogenic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 pitchFamily="2" charset="0"/>
                        </a:rPr>
                        <a:t>Fires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 pitchFamily="2" charset="0"/>
                        </a:rPr>
                        <a:t>Anthropogenic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 pitchFamily="2" charset="0"/>
                        </a:rPr>
                        <a:t>Lifetime (d)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983429"/>
                  </a:ext>
                </a:extLst>
              </a:tr>
              <a:tr h="2510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Isoprene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pitchFamily="2" charset="0"/>
                      </a:endParaRP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pitchFamily="2" charset="0"/>
                      </a:endParaRP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&lt; 0.1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053832"/>
                  </a:ext>
                </a:extLst>
              </a:tr>
              <a:tr h="25032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Methanol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13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994523"/>
                  </a:ext>
                </a:extLst>
              </a:tr>
              <a:tr h="25032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Ethane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pitchFamily="2" charset="0"/>
                      </a:endParaRP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45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059119"/>
                  </a:ext>
                </a:extLst>
              </a:tr>
              <a:tr h="27137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Ethene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1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7677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Ethyne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pitchFamily="2" charset="0"/>
                      </a:endParaRP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13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199089"/>
                  </a:ext>
                </a:extLst>
              </a:tr>
              <a:tr h="2697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HCN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Helvetica" pitchFamily="2" charset="0"/>
                      </a:endParaRP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itchFamily="2" charset="0"/>
                        </a:rPr>
                        <a:t>X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pitchFamily="2" charset="0"/>
                      </a:endParaRP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150</a:t>
                      </a:r>
                    </a:p>
                  </a:txBody>
                  <a:tcPr marL="9144" marR="9144"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1580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EF1F233-0231-3E51-9FCB-5AF55A3DFF3F}"/>
              </a:ext>
            </a:extLst>
          </p:cNvPr>
          <p:cNvSpPr txBox="1"/>
          <p:nvPr/>
        </p:nvSpPr>
        <p:spPr>
          <a:xfrm>
            <a:off x="38057" y="3025391"/>
            <a:ext cx="550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All exhibit clear spectral signatures in the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CrIS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 radiances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8AA4EE-E879-BB2B-94D4-DA0CF2828E26}"/>
              </a:ext>
            </a:extLst>
          </p:cNvPr>
          <p:cNvSpPr txBox="1"/>
          <p:nvPr/>
        </p:nvSpPr>
        <p:spPr>
          <a:xfrm>
            <a:off x="10787678" y="1357528"/>
            <a:ext cx="1404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Kelley Wells</a:t>
            </a:r>
          </a:p>
        </p:txBody>
      </p:sp>
      <p:pic>
        <p:nvPicPr>
          <p:cNvPr id="21" name="Picture 20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B94945A1-EAD9-5FAC-D145-26966C6AD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0" t="12330" r="17754"/>
          <a:stretch/>
        </p:blipFill>
        <p:spPr>
          <a:xfrm>
            <a:off x="10988656" y="42178"/>
            <a:ext cx="1127144" cy="132036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F5E4958-432C-6B53-136A-11437161FD99}"/>
              </a:ext>
            </a:extLst>
          </p:cNvPr>
          <p:cNvGrpSpPr/>
          <p:nvPr/>
        </p:nvGrpSpPr>
        <p:grpSpPr>
          <a:xfrm>
            <a:off x="73196" y="3733736"/>
            <a:ext cx="11756853" cy="3044421"/>
            <a:chOff x="73196" y="3733736"/>
            <a:chExt cx="11756853" cy="3044421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D5831B86-9997-B622-3824-533A953787EA}"/>
                </a:ext>
              </a:extLst>
            </p:cNvPr>
            <p:cNvSpPr/>
            <p:nvPr/>
          </p:nvSpPr>
          <p:spPr>
            <a:xfrm>
              <a:off x="5916129" y="6271579"/>
              <a:ext cx="647207" cy="328531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720281-AD65-5EE0-0E9F-45F22291B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8" t="51657" r="8403" b="14533"/>
            <a:stretch/>
          </p:blipFill>
          <p:spPr>
            <a:xfrm>
              <a:off x="469766" y="4038600"/>
              <a:ext cx="5338070" cy="271669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92CB16-1947-BE2A-E0A4-AF5B42A3A153}"/>
                </a:ext>
              </a:extLst>
            </p:cNvPr>
            <p:cNvSpPr txBox="1"/>
            <p:nvPr/>
          </p:nvSpPr>
          <p:spPr>
            <a:xfrm>
              <a:off x="6700409" y="6145603"/>
              <a:ext cx="466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In-plume – out-of-plume spectral difference illustrates detection of these VOCs</a:t>
              </a:r>
            </a:p>
          </p:txBody>
        </p:sp>
        <p:sp>
          <p:nvSpPr>
            <p:cNvPr id="22" name="L-Shape 21">
              <a:extLst>
                <a:ext uri="{FF2B5EF4-FFF2-40B4-BE49-F238E27FC236}">
                  <a16:creationId xmlns:a16="http://schemas.microsoft.com/office/drawing/2014/main" id="{EFCDFDF9-47CB-EF5A-1E44-C4CB1B7C279D}"/>
                </a:ext>
              </a:extLst>
            </p:cNvPr>
            <p:cNvSpPr/>
            <p:nvPr/>
          </p:nvSpPr>
          <p:spPr>
            <a:xfrm>
              <a:off x="76200" y="3733736"/>
              <a:ext cx="11753849" cy="3044421"/>
            </a:xfrm>
            <a:prstGeom prst="corner">
              <a:avLst>
                <a:gd name="adj1" fmla="val 24580"/>
                <a:gd name="adj2" fmla="val 198196"/>
              </a:avLst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9D6E3D-7575-0FCC-0858-2B15E1D8ED67}"/>
                </a:ext>
              </a:extLst>
            </p:cNvPr>
            <p:cNvSpPr txBox="1"/>
            <p:nvPr/>
          </p:nvSpPr>
          <p:spPr>
            <a:xfrm rot="20233755">
              <a:off x="2225673" y="4517874"/>
              <a:ext cx="114165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Glycoaldehyde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365FBF-F43F-787E-2164-86DEB0AFCD45}"/>
                </a:ext>
              </a:extLst>
            </p:cNvPr>
            <p:cNvSpPr txBox="1"/>
            <p:nvPr/>
          </p:nvSpPr>
          <p:spPr>
            <a:xfrm rot="20233755">
              <a:off x="3505340" y="5040249"/>
              <a:ext cx="6559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Ethene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DFC9C4-11FB-3503-B57B-54C1913B9F03}"/>
                </a:ext>
              </a:extLst>
            </p:cNvPr>
            <p:cNvSpPr txBox="1"/>
            <p:nvPr/>
          </p:nvSpPr>
          <p:spPr>
            <a:xfrm rot="20233755">
              <a:off x="4204210" y="5568260"/>
              <a:ext cx="8034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Methanol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F493B6-15B0-BF69-C44A-B7F0474A4AB0}"/>
                </a:ext>
              </a:extLst>
            </p:cNvPr>
            <p:cNvSpPr txBox="1"/>
            <p:nvPr/>
          </p:nvSpPr>
          <p:spPr>
            <a:xfrm rot="20233755">
              <a:off x="1287007" y="5953329"/>
              <a:ext cx="6559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Ethyne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1D380D-FECF-67BB-23C6-3E0BC5479C03}"/>
                </a:ext>
              </a:extLst>
            </p:cNvPr>
            <p:cNvSpPr txBox="1"/>
            <p:nvPr/>
          </p:nvSpPr>
          <p:spPr>
            <a:xfrm rot="20233755">
              <a:off x="1324854" y="5003870"/>
              <a:ext cx="4924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HCN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37CB40-F275-854E-36B0-B3CAC1A6D466}"/>
                </a:ext>
              </a:extLst>
            </p:cNvPr>
            <p:cNvSpPr/>
            <p:nvPr/>
          </p:nvSpPr>
          <p:spPr>
            <a:xfrm>
              <a:off x="1303001" y="4668552"/>
              <a:ext cx="315657" cy="1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BEF28B3-C8A2-E136-501E-DD8DD773CE9D}"/>
                </a:ext>
              </a:extLst>
            </p:cNvPr>
            <p:cNvSpPr/>
            <p:nvPr/>
          </p:nvSpPr>
          <p:spPr>
            <a:xfrm>
              <a:off x="1273832" y="5793893"/>
              <a:ext cx="536148" cy="1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AEBF7F-F7DE-7546-2A5A-4F754E9FB848}"/>
                </a:ext>
              </a:extLst>
            </p:cNvPr>
            <p:cNvSpPr/>
            <p:nvPr/>
          </p:nvSpPr>
          <p:spPr>
            <a:xfrm>
              <a:off x="3485783" y="4720564"/>
              <a:ext cx="536148" cy="1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9C3646-91E0-35B4-75DF-A07F08E03093}"/>
                </a:ext>
              </a:extLst>
            </p:cNvPr>
            <p:cNvSpPr/>
            <p:nvPr/>
          </p:nvSpPr>
          <p:spPr>
            <a:xfrm>
              <a:off x="4097888" y="5223747"/>
              <a:ext cx="760171" cy="1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645EBB-D774-9034-0642-7C82F475C7DF}"/>
                </a:ext>
              </a:extLst>
            </p:cNvPr>
            <p:cNvSpPr txBox="1"/>
            <p:nvPr/>
          </p:nvSpPr>
          <p:spPr>
            <a:xfrm rot="20233755">
              <a:off x="2694976" y="4032571"/>
              <a:ext cx="63350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Ethane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4FBBCE6-8111-2644-A8BD-381FEEEDF573}"/>
                </a:ext>
              </a:extLst>
            </p:cNvPr>
            <p:cNvSpPr txBox="1"/>
            <p:nvPr/>
          </p:nvSpPr>
          <p:spPr>
            <a:xfrm>
              <a:off x="3642004" y="5973841"/>
              <a:ext cx="2274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Australian fire plume, 01/2020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0AB90E-AF2B-FC44-E09B-089A8EED0795}"/>
                </a:ext>
              </a:extLst>
            </p:cNvPr>
            <p:cNvSpPr txBox="1"/>
            <p:nvPr/>
          </p:nvSpPr>
          <p:spPr>
            <a:xfrm>
              <a:off x="73196" y="3734937"/>
              <a:ext cx="62498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In-plume / out-of-plume spectral difference measured by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CrIS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3D991BF-3434-FDDA-C77E-7BA2A2BA0D80}"/>
              </a:ext>
            </a:extLst>
          </p:cNvPr>
          <p:cNvGrpSpPr/>
          <p:nvPr/>
        </p:nvGrpSpPr>
        <p:grpSpPr>
          <a:xfrm>
            <a:off x="6144232" y="2601360"/>
            <a:ext cx="6154993" cy="3124333"/>
            <a:chOff x="6144232" y="2601360"/>
            <a:chExt cx="6154993" cy="31243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D572F7-31A8-4D4F-FADC-F236C0C772D1}"/>
                </a:ext>
              </a:extLst>
            </p:cNvPr>
            <p:cNvGrpSpPr/>
            <p:nvPr/>
          </p:nvGrpSpPr>
          <p:grpSpPr>
            <a:xfrm>
              <a:off x="6144232" y="2601360"/>
              <a:ext cx="6154993" cy="3124333"/>
              <a:chOff x="6144232" y="2601360"/>
              <a:chExt cx="6154993" cy="312433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544F63-4465-6115-3817-D35DFBAF657A}"/>
                  </a:ext>
                </a:extLst>
              </p:cNvPr>
              <p:cNvSpPr txBox="1"/>
              <p:nvPr/>
            </p:nvSpPr>
            <p:spPr>
              <a:xfrm>
                <a:off x="6144232" y="2601360"/>
                <a:ext cx="6047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We have recently developed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CrIS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 retrievals for these species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15FB9C-E46A-FF59-BDE4-34F339E818AF}"/>
                  </a:ext>
                </a:extLst>
              </p:cNvPr>
              <p:cNvSpPr txBox="1"/>
              <p:nvPr/>
            </p:nvSpPr>
            <p:spPr>
              <a:xfrm>
                <a:off x="6435047" y="3098313"/>
                <a:ext cx="573772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Helvetica" charset="0"/>
                    <a:cs typeface="Helvetica" charset="0"/>
                  </a:rPr>
                  <a:t>Retrievals employ the HRI to quantify the spectral signal for each VOC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à"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Covers broad spectral range, provides high sensitivity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à"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Reduced sensitivity to interferences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HRI metric originally developed and applied by IASI team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FB18C46E-0FD9-8E2B-EFB0-77DD946FB61D}"/>
                      </a:ext>
                    </a:extLst>
                  </p:cNvPr>
                  <p:cNvSpPr txBox="1"/>
                  <p:nvPr/>
                </p:nvSpPr>
                <p:spPr>
                  <a:xfrm>
                    <a:off x="9028849" y="4536393"/>
                    <a:ext cx="3270376" cy="1189300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oMath>
                    </a14:m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rPr>
                      <a:t>: Measured spectrum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e>
                        </m:acc>
                      </m:oMath>
                    </a14:m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rPr>
                      <a:t>: Background spectrum (measured)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𝑲</m:t>
                        </m:r>
                      </m:oMath>
                    </a14:m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rPr>
                      <a:t>: Spectral Jacobian (modeled)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𝐒</m:t>
                            </m:r>
                          </m:e>
                          <m:sub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sub>
                        </m:sSub>
                      </m:oMath>
                    </a14:m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rPr>
                      <a:t>: Background spectral covariance (measured)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FB18C46E-0FD9-8E2B-EFB0-77DD946FB6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8849" y="4536393"/>
                    <a:ext cx="3270376" cy="11893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86" t="-1064" b="-4255"/>
                    </a:stretch>
                  </a:blipFill>
                  <a:ln w="28575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E26793F-837D-4564-76FD-782E872BC7B0}"/>
                    </a:ext>
                  </a:extLst>
                </p:cNvPr>
                <p:cNvSpPr txBox="1"/>
                <p:nvPr/>
              </p:nvSpPr>
              <p:spPr>
                <a:xfrm>
                  <a:off x="6641071" y="4606648"/>
                  <a:ext cx="2162002" cy="9080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𝐻𝑅𝐼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18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𝐒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−1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𝒚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0" lang="en-US" sz="18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sz="18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𝒚</m:t>
                                    </m:r>
                                  </m:e>
                                </m:acc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𝐒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−1</m:t>
                                    </m:r>
                                  </m:sup>
                                </m:sSubSup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𝑲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E26793F-837D-4564-76FD-782E872BC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1071" y="4606648"/>
                  <a:ext cx="2162002" cy="908069"/>
                </a:xfrm>
                <a:prstGeom prst="rect">
                  <a:avLst/>
                </a:prstGeom>
                <a:blipFill>
                  <a:blip r:embed="rId6"/>
                  <a:stretch>
                    <a:fillRect l="-17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36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8446E7-C96C-307A-2849-2BC7D308CDEF}"/>
              </a:ext>
            </a:extLst>
          </p:cNvPr>
          <p:cNvSpPr/>
          <p:nvPr/>
        </p:nvSpPr>
        <p:spPr>
          <a:xfrm>
            <a:off x="76200" y="8325"/>
            <a:ext cx="1203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  <a:cs typeface="Calibri" panose="020F0502020204030204" pitchFamily="34" charset="0"/>
              </a:rPr>
              <a:t>The HRI maps the VOC signal detected by </a:t>
            </a:r>
            <a:r>
              <a:rPr lang="en-US" sz="2400" b="1" dirty="0" err="1">
                <a:latin typeface="Avenir Book" panose="02000503020000020003" pitchFamily="2" charset="0"/>
                <a:cs typeface="Calibri" panose="020F0502020204030204" pitchFamily="34" charset="0"/>
              </a:rPr>
              <a:t>CrIS</a:t>
            </a:r>
            <a:r>
              <a:rPr lang="en-US" sz="2400" b="1" dirty="0">
                <a:latin typeface="Avenir Book" panose="02000503020000020003" pitchFamily="2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5B18D-73C5-8958-747B-64CE59321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57"/>
          <a:stretch/>
        </p:blipFill>
        <p:spPr>
          <a:xfrm>
            <a:off x="407605" y="1071472"/>
            <a:ext cx="5136203" cy="3331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6A65E1-8A19-AB74-BE9A-120597AE2228}"/>
              </a:ext>
            </a:extLst>
          </p:cNvPr>
          <p:cNvSpPr txBox="1"/>
          <p:nvPr/>
        </p:nvSpPr>
        <p:spPr>
          <a:xfrm>
            <a:off x="822588" y="567886"/>
            <a:ext cx="4127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Book" panose="02000503020000020003" pitchFamily="2" charset="0"/>
              </a:rPr>
              <a:t>VOC signals in Australian fire plume (1/2020) as measured by </a:t>
            </a:r>
            <a:r>
              <a:rPr lang="en-US" sz="1600" b="1" dirty="0" err="1">
                <a:latin typeface="Avenir Book" panose="02000503020000020003" pitchFamily="2" charset="0"/>
              </a:rPr>
              <a:t>CrIS</a:t>
            </a:r>
            <a:endParaRPr lang="en-US" sz="1600" b="1" dirty="0">
              <a:latin typeface="Avenir Book" panose="02000503020000020003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D30219-71C8-F04A-AEDA-AC9DBE9A595E}"/>
              </a:ext>
            </a:extLst>
          </p:cNvPr>
          <p:cNvSpPr txBox="1"/>
          <p:nvPr/>
        </p:nvSpPr>
        <p:spPr>
          <a:xfrm>
            <a:off x="1613549" y="4661786"/>
            <a:ext cx="414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… but the strength of this signal depends on environmental factors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48E9AFF-9319-5642-8913-5BAF740750FD}"/>
              </a:ext>
            </a:extLst>
          </p:cNvPr>
          <p:cNvSpPr txBox="1"/>
          <p:nvPr/>
        </p:nvSpPr>
        <p:spPr>
          <a:xfrm>
            <a:off x="1673807" y="5368947"/>
            <a:ext cx="3869999" cy="140038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446088" algn="l"/>
              </a:tabLst>
            </a:pPr>
            <a:r>
              <a:rPr lang="en-US" sz="1600" dirty="0">
                <a:latin typeface="Avenir Book" panose="02000503020000020003" pitchFamily="2" charset="0"/>
                <a:sym typeface="Wingdings" pitchFamily="2" charset="2"/>
              </a:rPr>
              <a:t>In particular, TIR retrievals depend on the thermal contrast between the Earth’s surface and the absorber</a:t>
            </a:r>
          </a:p>
          <a:p>
            <a:pPr marL="285750" indent="-285750">
              <a:buFont typeface="Wingdings" pitchFamily="2" charset="2"/>
              <a:buChar char="à"/>
              <a:tabLst>
                <a:tab pos="446088" algn="l"/>
              </a:tabLst>
            </a:pPr>
            <a:r>
              <a:rPr lang="en-US" sz="1600" i="1" dirty="0">
                <a:latin typeface="Avenir Book" panose="02000503020000020003" pitchFamily="2" charset="0"/>
                <a:sym typeface="Wingdings" pitchFamily="2" charset="2"/>
              </a:rPr>
              <a:t>And therefore on the vertical location of the VOC in the atmosphere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D9D0C4A-81F7-3C02-6767-47618B4925BD}"/>
              </a:ext>
            </a:extLst>
          </p:cNvPr>
          <p:cNvGrpSpPr/>
          <p:nvPr/>
        </p:nvGrpSpPr>
        <p:grpSpPr>
          <a:xfrm>
            <a:off x="-8885" y="4673833"/>
            <a:ext cx="1566749" cy="1844449"/>
            <a:chOff x="407562" y="4724645"/>
            <a:chExt cx="1566749" cy="1844449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15842FB-6C6D-37AF-8DEC-A9538EB53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575" y="4724645"/>
              <a:ext cx="1084736" cy="861925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433597F-96D5-2C3D-6595-011248F14BC3}"/>
                </a:ext>
              </a:extLst>
            </p:cNvPr>
            <p:cNvGrpSpPr/>
            <p:nvPr/>
          </p:nvGrpSpPr>
          <p:grpSpPr>
            <a:xfrm>
              <a:off x="407562" y="5298778"/>
              <a:ext cx="1001043" cy="1256298"/>
              <a:chOff x="800813" y="5408257"/>
              <a:chExt cx="1001043" cy="1256298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7C6714D7-CFE8-E150-84FE-E7265640CD92}"/>
                  </a:ext>
                </a:extLst>
              </p:cNvPr>
              <p:cNvGrpSpPr/>
              <p:nvPr/>
            </p:nvGrpSpPr>
            <p:grpSpPr>
              <a:xfrm>
                <a:off x="800813" y="5408257"/>
                <a:ext cx="1001043" cy="1096582"/>
                <a:chOff x="21325" y="2146312"/>
                <a:chExt cx="1001043" cy="109658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 Box 19">
                      <a:extLst>
                        <a:ext uri="{FF2B5EF4-FFF2-40B4-BE49-F238E27FC236}">
                          <a16:creationId xmlns:a16="http://schemas.microsoft.com/office/drawing/2014/main" id="{3DC926F5-6FBE-56EB-4C3E-8E256934C14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8412" y="2915304"/>
                      <a:ext cx="792653" cy="32759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  <m:sup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400" b="1" i="1" dirty="0">
                        <a:solidFill>
                          <a:srgbClr val="FF0000"/>
                        </a:solidFill>
                        <a:latin typeface="Helvetica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1" name="Text Box 19">
                      <a:extLst>
                        <a:ext uri="{FF2B5EF4-FFF2-40B4-BE49-F238E27FC236}">
                          <a16:creationId xmlns:a16="http://schemas.microsoft.com/office/drawing/2014/main" id="{3DC926F5-6FBE-56EB-4C3E-8E256934C14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138412" y="2915304"/>
                      <a:ext cx="792653" cy="32759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11111"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 Box 21">
                      <a:extLst>
                        <a:ext uri="{FF2B5EF4-FFF2-40B4-BE49-F238E27FC236}">
                          <a16:creationId xmlns:a16="http://schemas.microsoft.com/office/drawing/2014/main" id="{EAA0CBD9-DE98-AE8F-D696-C5E367131B4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325" y="2146312"/>
                      <a:ext cx="1001043" cy="32759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  <m:sup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sub>
                            </m:sSub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oMath>
                        </m:oMathPara>
                      </a14:m>
                      <a:endParaRPr lang="en-US" sz="1400" b="1" i="1" dirty="0">
                        <a:solidFill>
                          <a:srgbClr val="FF0000"/>
                        </a:solidFill>
                        <a:latin typeface="Avenir Book" panose="02000503020000020003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2" name="Text Box 21">
                      <a:extLst>
                        <a:ext uri="{FF2B5EF4-FFF2-40B4-BE49-F238E27FC236}">
                          <a16:creationId xmlns:a16="http://schemas.microsoft.com/office/drawing/2014/main" id="{EAA0CBD9-DE98-AE8F-D696-C5E367131B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1325" y="2146312"/>
                      <a:ext cx="1001043" cy="32759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704"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3" name="Line 18">
                  <a:extLst>
                    <a:ext uri="{FF2B5EF4-FFF2-40B4-BE49-F238E27FC236}">
                      <a16:creationId xmlns:a16="http://schemas.microsoft.com/office/drawing/2014/main" id="{B7A85B91-5BA4-EBD7-32B4-4B4DF9F27E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96780" y="2255017"/>
                  <a:ext cx="0" cy="43520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dirty="0">
                    <a:solidFill>
                      <a:srgbClr val="0432FF"/>
                    </a:solidFill>
                    <a:latin typeface="Helvetica" charset="0"/>
                  </a:endParaRPr>
                </a:p>
              </p:txBody>
            </p:sp>
          </p:grpSp>
          <p:sp>
            <p:nvSpPr>
              <p:cNvPr id="99" name="Line 18">
                <a:extLst>
                  <a:ext uri="{FF2B5EF4-FFF2-40B4-BE49-F238E27FC236}">
                    <a16:creationId xmlns:a16="http://schemas.microsoft.com/office/drawing/2014/main" id="{45A0C364-46B3-FD69-2010-9E8436945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6268" y="6229346"/>
                <a:ext cx="0" cy="4352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dirty="0">
                  <a:solidFill>
                    <a:srgbClr val="0432FF"/>
                  </a:solidFill>
                  <a:latin typeface="Helvetica" charset="0"/>
                </a:endParaRPr>
              </a:p>
            </p:txBody>
          </p:sp>
        </p:grpSp>
        <p:sp>
          <p:nvSpPr>
            <p:cNvPr id="86" name="Line 49">
              <a:extLst>
                <a:ext uri="{FF2B5EF4-FFF2-40B4-BE49-F238E27FC236}">
                  <a16:creationId xmlns:a16="http://schemas.microsoft.com/office/drawing/2014/main" id="{E104D2A4-2BCD-6102-32C8-0B64C9242D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103" y="6569094"/>
              <a:ext cx="1436114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5">
              <a:extLst>
                <a:ext uri="{FF2B5EF4-FFF2-40B4-BE49-F238E27FC236}">
                  <a16:creationId xmlns:a16="http://schemas.microsoft.com/office/drawing/2014/main" id="{00AA3E49-21B7-A3A6-1A28-637EBE261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576" y="5809032"/>
              <a:ext cx="828883" cy="304800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absorber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FAB57612-C00A-4E94-791F-2FFC6255288D}"/>
              </a:ext>
            </a:extLst>
          </p:cNvPr>
          <p:cNvSpPr txBox="1"/>
          <p:nvPr/>
        </p:nvSpPr>
        <p:spPr>
          <a:xfrm>
            <a:off x="6095999" y="5922864"/>
            <a:ext cx="5688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venir Book" panose="02000503020000020003" pitchFamily="2" charset="0"/>
                <a:ea typeface="Helvetica" charset="0"/>
                <a:cs typeface="Helvetica" charset="0"/>
                <a:sym typeface="Wingdings" pitchFamily="2" charset="2"/>
              </a:rPr>
              <a:t>Vertical dependence is stronger for HCN, ethyne</a:t>
            </a:r>
          </a:p>
          <a:p>
            <a:pPr algn="ctr"/>
            <a:r>
              <a:rPr lang="en-US" sz="1600" i="1" dirty="0">
                <a:latin typeface="Avenir Book" panose="02000503020000020003" pitchFamily="2" charset="0"/>
                <a:ea typeface="Helvetica" charset="0"/>
                <a:cs typeface="Helvetica" charset="0"/>
                <a:sym typeface="Wingdings" pitchFamily="2" charset="2"/>
              </a:rPr>
              <a:t>due to CO</a:t>
            </a:r>
            <a:r>
              <a:rPr lang="en-US" sz="1600" i="1" baseline="-25000" dirty="0">
                <a:latin typeface="Avenir Book" panose="02000503020000020003" pitchFamily="2" charset="0"/>
                <a:ea typeface="Helvetica" charset="0"/>
                <a:cs typeface="Helvetica" charset="0"/>
                <a:sym typeface="Wingdings" pitchFamily="2" charset="2"/>
              </a:rPr>
              <a:t>2</a:t>
            </a:r>
            <a:r>
              <a:rPr lang="en-US" sz="1600" i="1" dirty="0">
                <a:latin typeface="Avenir Book" panose="02000503020000020003" pitchFamily="2" charset="0"/>
                <a:ea typeface="Helvetica" charset="0"/>
                <a:cs typeface="Helvetica" charset="0"/>
                <a:sym typeface="Wingdings" pitchFamily="2" charset="2"/>
              </a:rPr>
              <a:t> effects</a:t>
            </a:r>
            <a:br>
              <a:rPr lang="en-US" sz="1600" b="1" i="1" dirty="0">
                <a:latin typeface="Avenir Book" panose="02000503020000020003" pitchFamily="2" charset="0"/>
                <a:ea typeface="Helvetica" charset="0"/>
                <a:cs typeface="Helvetica" charset="0"/>
                <a:sym typeface="Wingdings" pitchFamily="2" charset="2"/>
              </a:rPr>
            </a:br>
            <a:r>
              <a:rPr lang="en-US" sz="1600" b="1" i="1" dirty="0">
                <a:latin typeface="Avenir Book" panose="02000503020000020003" pitchFamily="2" charset="0"/>
                <a:ea typeface="Helvetica" charset="0"/>
                <a:cs typeface="Helvetica" charset="0"/>
                <a:sym typeface="Wingdings" pitchFamily="2" charset="2"/>
              </a:rPr>
              <a:t>Weaker for methanol, ethene, isoprene</a:t>
            </a:r>
            <a:endParaRPr lang="en-US" sz="1600" b="1" i="1" dirty="0">
              <a:latin typeface="Avenir Book" panose="02000503020000020003" pitchFamily="2" charset="0"/>
              <a:ea typeface="Helvetica" charset="0"/>
              <a:cs typeface="Helvetica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85A2473-AFFD-D0F0-9E24-D99CA62DACE6}"/>
              </a:ext>
            </a:extLst>
          </p:cNvPr>
          <p:cNvGrpSpPr/>
          <p:nvPr/>
        </p:nvGrpSpPr>
        <p:grpSpPr>
          <a:xfrm>
            <a:off x="6095999" y="567886"/>
            <a:ext cx="5688396" cy="5101843"/>
            <a:chOff x="6095999" y="567886"/>
            <a:chExt cx="5688396" cy="5101843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EFBBE7A-336D-A341-8635-648A9C92EF4E}"/>
                </a:ext>
              </a:extLst>
            </p:cNvPr>
            <p:cNvSpPr txBox="1"/>
            <p:nvPr/>
          </p:nvSpPr>
          <p:spPr>
            <a:xfrm>
              <a:off x="6585097" y="590158"/>
              <a:ext cx="4620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HRI:column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 relationship simulated by LBLRTM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D719EB9-8A47-2B56-37FB-71E51DE41B2B}"/>
                </a:ext>
              </a:extLst>
            </p:cNvPr>
            <p:cNvSpPr txBox="1"/>
            <p:nvPr/>
          </p:nvSpPr>
          <p:spPr>
            <a:xfrm>
              <a:off x="6095999" y="5331175"/>
              <a:ext cx="56883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P</a:t>
              </a:r>
              <a:r>
                <a:rPr lang="en-US" sz="1600" i="1" baseline="-25000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90</a:t>
              </a: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 = pressure below which 90% of the column resides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A295206-D3CE-9964-24C0-03F8FEB0331D}"/>
                </a:ext>
              </a:extLst>
            </p:cNvPr>
            <p:cNvGrpSpPr/>
            <p:nvPr/>
          </p:nvGrpSpPr>
          <p:grpSpPr>
            <a:xfrm>
              <a:off x="6271468" y="910369"/>
              <a:ext cx="5387045" cy="4250477"/>
              <a:chOff x="6148465" y="954057"/>
              <a:chExt cx="5387045" cy="4250477"/>
            </a:xfrm>
          </p:grpSpPr>
          <p:pic>
            <p:nvPicPr>
              <p:cNvPr id="105" name="Picture 104" descr="A screenshot of a screen shot of a graph&#10;&#10;Description automatically generated">
                <a:extLst>
                  <a:ext uri="{FF2B5EF4-FFF2-40B4-BE49-F238E27FC236}">
                    <a16:creationId xmlns:a16="http://schemas.microsoft.com/office/drawing/2014/main" id="{A8F347BB-3316-FEAE-9F58-46770AB0AF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321" t="6021" b="33624"/>
              <a:stretch/>
            </p:blipFill>
            <p:spPr>
              <a:xfrm>
                <a:off x="6225455" y="954057"/>
                <a:ext cx="5257752" cy="4219597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275B15C-0480-BCF3-03DC-BE74B6FED3DA}"/>
                  </a:ext>
                </a:extLst>
              </p:cNvPr>
              <p:cNvSpPr txBox="1"/>
              <p:nvPr/>
            </p:nvSpPr>
            <p:spPr>
              <a:xfrm>
                <a:off x="6639608" y="1045276"/>
                <a:ext cx="700502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Avenir Book" panose="02000503020000020003" pitchFamily="2" charset="0"/>
                  </a:rPr>
                  <a:t>HCN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3A6E924-C6CF-3A7D-C2EC-230FAD6C7756}"/>
                  </a:ext>
                </a:extLst>
              </p:cNvPr>
              <p:cNvSpPr txBox="1"/>
              <p:nvPr/>
            </p:nvSpPr>
            <p:spPr>
              <a:xfrm>
                <a:off x="8962270" y="1046756"/>
                <a:ext cx="918441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Avenir Book" panose="02000503020000020003" pitchFamily="2" charset="0"/>
                  </a:rPr>
                  <a:t>Ethyne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BA7B6E-EF30-7C04-6507-2B5F4A050168}"/>
                  </a:ext>
                </a:extLst>
              </p:cNvPr>
              <p:cNvSpPr txBox="1"/>
              <p:nvPr/>
            </p:nvSpPr>
            <p:spPr>
              <a:xfrm>
                <a:off x="6639608" y="3159956"/>
                <a:ext cx="918441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Avenir Book" panose="02000503020000020003" pitchFamily="2" charset="0"/>
                  </a:rPr>
                  <a:t>Ethene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6BC2831-3644-4DC9-7E7B-1D31DEBD3EF9}"/>
                  </a:ext>
                </a:extLst>
              </p:cNvPr>
              <p:cNvSpPr txBox="1"/>
              <p:nvPr/>
            </p:nvSpPr>
            <p:spPr>
              <a:xfrm>
                <a:off x="8975638" y="3155699"/>
                <a:ext cx="1132661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Avenir Book" panose="02000503020000020003" pitchFamily="2" charset="0"/>
                  </a:rPr>
                  <a:t>Methanol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FC9654FB-C31F-5B7C-DBEC-7B3DC5D9FB55}"/>
                  </a:ext>
                </a:extLst>
              </p:cNvPr>
              <p:cNvSpPr txBox="1"/>
              <p:nvPr/>
            </p:nvSpPr>
            <p:spPr>
              <a:xfrm rot="5400000">
                <a:off x="10774566" y="1672611"/>
                <a:ext cx="1154008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P</a:t>
                </a:r>
                <a:r>
                  <a:rPr lang="en-US" sz="1200" baseline="-25000" dirty="0">
                    <a:latin typeface="Avenir Book" panose="02000503020000020003" pitchFamily="2" charset="0"/>
                  </a:rPr>
                  <a:t>90</a:t>
                </a:r>
                <a:r>
                  <a:rPr lang="en-US" sz="1200" dirty="0">
                    <a:latin typeface="Avenir Book" panose="02000503020000020003" pitchFamily="2" charset="0"/>
                  </a:rPr>
                  <a:t> (</a:t>
                </a:r>
                <a:r>
                  <a:rPr lang="en-US" sz="1200" dirty="0" err="1">
                    <a:latin typeface="Avenir Book" panose="02000503020000020003" pitchFamily="2" charset="0"/>
                  </a:rPr>
                  <a:t>hPa</a:t>
                </a:r>
                <a:r>
                  <a:rPr lang="en-US" sz="1200" dirty="0"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745AD0F-836A-3247-ED0A-B9FE9961F5EC}"/>
                  </a:ext>
                </a:extLst>
              </p:cNvPr>
              <p:cNvSpPr txBox="1"/>
              <p:nvPr/>
            </p:nvSpPr>
            <p:spPr>
              <a:xfrm>
                <a:off x="6602852" y="4927535"/>
                <a:ext cx="1891341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Column (</a:t>
                </a:r>
                <a:r>
                  <a:rPr lang="en-US" sz="1200" dirty="0" err="1">
                    <a:latin typeface="Avenir Book" panose="02000503020000020003" pitchFamily="2" charset="0"/>
                  </a:rPr>
                  <a:t>molec</a:t>
                </a:r>
                <a:r>
                  <a:rPr lang="en-US" sz="1200" dirty="0">
                    <a:latin typeface="Avenir Book" panose="02000503020000020003" pitchFamily="2" charset="0"/>
                  </a:rPr>
                  <a:t>/cm</a:t>
                </a:r>
                <a:r>
                  <a:rPr lang="en-US" sz="1200" baseline="30000" dirty="0">
                    <a:latin typeface="Avenir Book" panose="02000503020000020003" pitchFamily="2" charset="0"/>
                  </a:rPr>
                  <a:t>2</a:t>
                </a:r>
                <a:r>
                  <a:rPr lang="en-US" sz="1200" dirty="0"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49CA5DE-B173-F949-CDD6-C13D51804F6E}"/>
                  </a:ext>
                </a:extLst>
              </p:cNvPr>
              <p:cNvSpPr txBox="1"/>
              <p:nvPr/>
            </p:nvSpPr>
            <p:spPr>
              <a:xfrm rot="16200000">
                <a:off x="5937307" y="3782251"/>
                <a:ext cx="700502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HRI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3100EDF-A33A-8750-1C2E-9C80294BBC4E}"/>
                  </a:ext>
                </a:extLst>
              </p:cNvPr>
              <p:cNvSpPr txBox="1"/>
              <p:nvPr/>
            </p:nvSpPr>
            <p:spPr>
              <a:xfrm>
                <a:off x="6602852" y="2807420"/>
                <a:ext cx="1891341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Column (</a:t>
                </a:r>
                <a:r>
                  <a:rPr lang="en-US" sz="1200" dirty="0" err="1">
                    <a:latin typeface="Avenir Book" panose="02000503020000020003" pitchFamily="2" charset="0"/>
                  </a:rPr>
                  <a:t>molec</a:t>
                </a:r>
                <a:r>
                  <a:rPr lang="en-US" sz="1200" dirty="0">
                    <a:latin typeface="Avenir Book" panose="02000503020000020003" pitchFamily="2" charset="0"/>
                  </a:rPr>
                  <a:t>/cm</a:t>
                </a:r>
                <a:r>
                  <a:rPr lang="en-US" sz="1200" baseline="30000" dirty="0">
                    <a:latin typeface="Avenir Book" panose="02000503020000020003" pitchFamily="2" charset="0"/>
                  </a:rPr>
                  <a:t>2</a:t>
                </a:r>
                <a:r>
                  <a:rPr lang="en-US" sz="1200" dirty="0"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C593BE94-98EA-FDAB-5F39-CF9F8E7A40AF}"/>
                  </a:ext>
                </a:extLst>
              </p:cNvPr>
              <p:cNvSpPr txBox="1"/>
              <p:nvPr/>
            </p:nvSpPr>
            <p:spPr>
              <a:xfrm>
                <a:off x="8964790" y="2807420"/>
                <a:ext cx="1891341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Column (</a:t>
                </a:r>
                <a:r>
                  <a:rPr lang="en-US" sz="1200" dirty="0" err="1">
                    <a:latin typeface="Avenir Book" panose="02000503020000020003" pitchFamily="2" charset="0"/>
                  </a:rPr>
                  <a:t>molec</a:t>
                </a:r>
                <a:r>
                  <a:rPr lang="en-US" sz="1200" dirty="0">
                    <a:latin typeface="Avenir Book" panose="02000503020000020003" pitchFamily="2" charset="0"/>
                  </a:rPr>
                  <a:t>/cm</a:t>
                </a:r>
                <a:r>
                  <a:rPr lang="en-US" sz="1200" baseline="30000" dirty="0">
                    <a:latin typeface="Avenir Book" panose="02000503020000020003" pitchFamily="2" charset="0"/>
                  </a:rPr>
                  <a:t>2</a:t>
                </a:r>
                <a:r>
                  <a:rPr lang="en-US" sz="1200" dirty="0"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59A42E-971F-0E4E-7C32-C4EDCA1CA6C8}"/>
                  </a:ext>
                </a:extLst>
              </p:cNvPr>
              <p:cNvSpPr txBox="1"/>
              <p:nvPr/>
            </p:nvSpPr>
            <p:spPr>
              <a:xfrm rot="5400000">
                <a:off x="10820007" y="3754383"/>
                <a:ext cx="1154008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P</a:t>
                </a:r>
                <a:r>
                  <a:rPr lang="en-US" sz="1200" baseline="-25000" dirty="0">
                    <a:latin typeface="Avenir Book" panose="02000503020000020003" pitchFamily="2" charset="0"/>
                  </a:rPr>
                  <a:t>90</a:t>
                </a:r>
                <a:r>
                  <a:rPr lang="en-US" sz="1200" dirty="0">
                    <a:latin typeface="Avenir Book" panose="02000503020000020003" pitchFamily="2" charset="0"/>
                  </a:rPr>
                  <a:t> (</a:t>
                </a:r>
                <a:r>
                  <a:rPr lang="en-US" sz="1200" dirty="0" err="1">
                    <a:latin typeface="Avenir Book" panose="02000503020000020003" pitchFamily="2" charset="0"/>
                  </a:rPr>
                  <a:t>hPa</a:t>
                </a:r>
                <a:r>
                  <a:rPr lang="en-US" sz="1200" dirty="0"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289C820-77AD-1C6E-2D4F-8A7EA53B49F2}"/>
                  </a:ext>
                </a:extLst>
              </p:cNvPr>
              <p:cNvSpPr txBox="1"/>
              <p:nvPr/>
            </p:nvSpPr>
            <p:spPr>
              <a:xfrm rot="16200000">
                <a:off x="5936714" y="1672610"/>
                <a:ext cx="700502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HRI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5FD88A13-95F8-7499-D8AF-7178A0B7C442}"/>
                  </a:ext>
                </a:extLst>
              </p:cNvPr>
              <p:cNvSpPr txBox="1"/>
              <p:nvPr/>
            </p:nvSpPr>
            <p:spPr>
              <a:xfrm>
                <a:off x="8964790" y="4927535"/>
                <a:ext cx="2021262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venir Book" panose="02000503020000020003" pitchFamily="2" charset="0"/>
                  </a:rPr>
                  <a:t>Column (</a:t>
                </a:r>
                <a:r>
                  <a:rPr lang="en-US" sz="1200" dirty="0" err="1">
                    <a:latin typeface="Avenir Book" panose="02000503020000020003" pitchFamily="2" charset="0"/>
                  </a:rPr>
                  <a:t>molec</a:t>
                </a:r>
                <a:r>
                  <a:rPr lang="en-US" sz="1200" dirty="0">
                    <a:latin typeface="Avenir Book" panose="02000503020000020003" pitchFamily="2" charset="0"/>
                  </a:rPr>
                  <a:t>/cm</a:t>
                </a:r>
                <a:r>
                  <a:rPr lang="en-US" sz="1200" baseline="30000" dirty="0">
                    <a:latin typeface="Avenir Book" panose="02000503020000020003" pitchFamily="2" charset="0"/>
                  </a:rPr>
                  <a:t>2</a:t>
                </a:r>
                <a:r>
                  <a:rPr lang="en-US" sz="1200" dirty="0">
                    <a:latin typeface="Avenir Book" panose="02000503020000020003" pitchFamily="2" charset="0"/>
                  </a:rPr>
                  <a:t>)</a:t>
                </a:r>
              </a:p>
            </p:txBody>
          </p:sp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E7C16A5-B44F-ECB3-F6AF-332E2F5FD854}"/>
                </a:ext>
              </a:extLst>
            </p:cNvPr>
            <p:cNvSpPr/>
            <p:nvPr/>
          </p:nvSpPr>
          <p:spPr>
            <a:xfrm>
              <a:off x="6096000" y="567886"/>
              <a:ext cx="5688395" cy="5099695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82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04" grpId="0"/>
      <p:bldP spid="1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90A44-D112-20AA-231B-F77B460E4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00461D-0FB9-F20E-6FD8-5A72DD1E9C06}"/>
              </a:ext>
            </a:extLst>
          </p:cNvPr>
          <p:cNvSpPr/>
          <p:nvPr/>
        </p:nvSpPr>
        <p:spPr>
          <a:xfrm>
            <a:off x="76200" y="266744"/>
            <a:ext cx="1203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  <a:cs typeface="Calibri" panose="020F0502020204030204" pitchFamily="34" charset="0"/>
              </a:rPr>
              <a:t>Updated Retrieval of Organics from </a:t>
            </a:r>
            <a:r>
              <a:rPr lang="en-US" sz="2400" b="1" dirty="0" err="1">
                <a:latin typeface="Avenir Book" panose="02000503020000020003" pitchFamily="2" charset="0"/>
                <a:cs typeface="Calibri" panose="020F0502020204030204" pitchFamily="34" charset="0"/>
              </a:rPr>
              <a:t>CrIS</a:t>
            </a:r>
            <a:r>
              <a:rPr lang="en-US" sz="2400" b="1" dirty="0">
                <a:latin typeface="Avenir Book" panose="02000503020000020003" pitchFamily="2" charset="0"/>
                <a:cs typeface="Calibri" panose="020F0502020204030204" pitchFamily="34" charset="0"/>
              </a:rPr>
              <a:t> Radiances (ROCRv2)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532F653-B6F9-A448-7E44-2069ABFE78C2}"/>
              </a:ext>
            </a:extLst>
          </p:cNvPr>
          <p:cNvSpPr txBox="1"/>
          <p:nvPr/>
        </p:nvSpPr>
        <p:spPr>
          <a:xfrm>
            <a:off x="6913878" y="2518689"/>
            <a:ext cx="4873342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Book" panose="02000503020000020003" pitchFamily="2" charset="0"/>
              </a:rPr>
              <a:t>ROCRv2 uses a feedforward neural network to relate the HRI to the column density as a function of the atmospheric state</a:t>
            </a:r>
          </a:p>
          <a:p>
            <a:pPr algn="ctr"/>
            <a:endParaRPr lang="en-US" sz="1600" dirty="0">
              <a:latin typeface="Avenir Book" panose="02000503020000020003" pitchFamily="2" charset="0"/>
            </a:endParaRP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i="1" dirty="0">
                <a:latin typeface="Avenir Book" panose="02000503020000020003" pitchFamily="2" charset="0"/>
              </a:rPr>
              <a:t>incorporates P</a:t>
            </a:r>
            <a:r>
              <a:rPr lang="en-US" sz="1600" i="1" baseline="-25000" dirty="0">
                <a:latin typeface="Avenir Book" panose="02000503020000020003" pitchFamily="2" charset="0"/>
              </a:rPr>
              <a:t>90</a:t>
            </a:r>
            <a:r>
              <a:rPr lang="en-US" sz="1600" i="1" dirty="0">
                <a:latin typeface="Avenir Book" panose="02000503020000020003" pitchFamily="2" charset="0"/>
              </a:rPr>
              <a:t> as an explicit predictor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i="1" dirty="0">
                <a:latin typeface="Avenir Book" panose="02000503020000020003" pitchFamily="2" charset="0"/>
              </a:rPr>
              <a:t>retrieval can then be adapted to any observational or model constraint on the VOC vertical distribution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i="1" dirty="0">
                <a:latin typeface="Avenir Book" panose="02000503020000020003" pitchFamily="2" charset="0"/>
              </a:rPr>
              <a:t>allows internally consistent comparisons for evaluation, source quantification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5254604-D938-0768-4E64-DD8314A6EA45}"/>
              </a:ext>
            </a:extLst>
          </p:cNvPr>
          <p:cNvGrpSpPr/>
          <p:nvPr/>
        </p:nvGrpSpPr>
        <p:grpSpPr>
          <a:xfrm>
            <a:off x="607220" y="2048075"/>
            <a:ext cx="5907400" cy="3054237"/>
            <a:chOff x="708553" y="2204828"/>
            <a:chExt cx="4995241" cy="24522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4D052F-D909-49BB-BB52-C391E5071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553" y="2204828"/>
              <a:ext cx="1654161" cy="770912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FBA8EF-FA4F-CDFF-D984-60E386D620A3}"/>
                </a:ext>
              </a:extLst>
            </p:cNvPr>
            <p:cNvSpPr txBox="1"/>
            <p:nvPr/>
          </p:nvSpPr>
          <p:spPr>
            <a:xfrm>
              <a:off x="767077" y="2641558"/>
              <a:ext cx="496449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HRI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26A718-D910-0AC4-37C6-DD7AEE2C730C}"/>
                </a:ext>
              </a:extLst>
            </p:cNvPr>
            <p:cNvSpPr txBox="1"/>
            <p:nvPr/>
          </p:nvSpPr>
          <p:spPr>
            <a:xfrm>
              <a:off x="734973" y="4025696"/>
              <a:ext cx="1624746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Satellite view angle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42E248-C0EF-8FFD-6F13-231F4623F3CC}"/>
                </a:ext>
              </a:extLst>
            </p:cNvPr>
            <p:cNvSpPr txBox="1"/>
            <p:nvPr/>
          </p:nvSpPr>
          <p:spPr>
            <a:xfrm>
              <a:off x="734975" y="3010090"/>
              <a:ext cx="162474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Temp (</a:t>
              </a:r>
              <a:r>
                <a:rPr lang="en-US" sz="1200" b="1" dirty="0" err="1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sfc</a:t>
              </a: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, 4 atm)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5067CB-6758-7B7F-223C-027E9F969E73}"/>
                </a:ext>
              </a:extLst>
            </p:cNvPr>
            <p:cNvSpPr txBox="1"/>
            <p:nvPr/>
          </p:nvSpPr>
          <p:spPr>
            <a:xfrm>
              <a:off x="734975" y="3355849"/>
              <a:ext cx="1618937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H</a:t>
              </a:r>
              <a:r>
                <a:rPr lang="en-US" sz="1200" b="1" baseline="-25000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2</a:t>
              </a: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O vapor column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08DD5C-909E-CB91-2C82-1CC3F4982965}"/>
                </a:ext>
              </a:extLst>
            </p:cNvPr>
            <p:cNvSpPr txBox="1"/>
            <p:nvPr/>
          </p:nvSpPr>
          <p:spPr>
            <a:xfrm>
              <a:off x="734973" y="3688183"/>
              <a:ext cx="1618939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Surface pressure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EEA6F8-8062-6B01-2C14-40F79C622688}"/>
                </a:ext>
              </a:extLst>
            </p:cNvPr>
            <p:cNvSpPr/>
            <p:nvPr/>
          </p:nvSpPr>
          <p:spPr>
            <a:xfrm>
              <a:off x="3178295" y="2406006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30D799-B907-E815-4B5E-97FDD9D1ADD5}"/>
                </a:ext>
              </a:extLst>
            </p:cNvPr>
            <p:cNvSpPr/>
            <p:nvPr/>
          </p:nvSpPr>
          <p:spPr>
            <a:xfrm>
              <a:off x="3193425" y="3981098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B49C586-D16B-E3E9-204E-CB0C76A2F82F}"/>
                </a:ext>
              </a:extLst>
            </p:cNvPr>
            <p:cNvSpPr/>
            <p:nvPr/>
          </p:nvSpPr>
          <p:spPr>
            <a:xfrm>
              <a:off x="3188365" y="2792711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84337E-F1EA-E081-9291-28DB5A365A4E}"/>
                </a:ext>
              </a:extLst>
            </p:cNvPr>
            <p:cNvSpPr/>
            <p:nvPr/>
          </p:nvSpPr>
          <p:spPr>
            <a:xfrm>
              <a:off x="3189240" y="3180239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9AD6CA-C927-12CC-ED70-BD3B4E66E74C}"/>
                </a:ext>
              </a:extLst>
            </p:cNvPr>
            <p:cNvSpPr/>
            <p:nvPr/>
          </p:nvSpPr>
          <p:spPr>
            <a:xfrm>
              <a:off x="3198424" y="3580796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1614DC-2182-95E5-1F07-7B3F00539087}"/>
                </a:ext>
              </a:extLst>
            </p:cNvPr>
            <p:cNvSpPr/>
            <p:nvPr/>
          </p:nvSpPr>
          <p:spPr>
            <a:xfrm>
              <a:off x="4248258" y="3019422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3E6950-4385-8D89-5A56-157246DA7BA3}"/>
                </a:ext>
              </a:extLst>
            </p:cNvPr>
            <p:cNvSpPr/>
            <p:nvPr/>
          </p:nvSpPr>
          <p:spPr>
            <a:xfrm>
              <a:off x="4247892" y="3531598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4774488-29B1-6093-15E8-B136AC8AB721}"/>
                </a:ext>
              </a:extLst>
            </p:cNvPr>
            <p:cNvCxnSpPr>
              <a:cxnSpLocks/>
              <a:stCxn id="4" idx="3"/>
              <a:endCxn id="10" idx="2"/>
            </p:cNvCxnSpPr>
            <p:nvPr/>
          </p:nvCxnSpPr>
          <p:spPr>
            <a:xfrm flipV="1">
              <a:off x="2362714" y="2547805"/>
              <a:ext cx="815581" cy="4247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C3B0345-EB6D-E6FC-0FE1-52D07A65BF82}"/>
                </a:ext>
              </a:extLst>
            </p:cNvPr>
            <p:cNvCxnSpPr>
              <a:cxnSpLocks/>
              <a:stCxn id="4" idx="3"/>
              <a:endCxn id="12" idx="2"/>
            </p:cNvCxnSpPr>
            <p:nvPr/>
          </p:nvCxnSpPr>
          <p:spPr>
            <a:xfrm>
              <a:off x="2362714" y="2590284"/>
              <a:ext cx="825651" cy="34422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139B181-8AF3-D756-17B2-8372522E4D85}"/>
                </a:ext>
              </a:extLst>
            </p:cNvPr>
            <p:cNvCxnSpPr>
              <a:cxnSpLocks/>
              <a:stCxn id="4" idx="3"/>
              <a:endCxn id="13" idx="2"/>
            </p:cNvCxnSpPr>
            <p:nvPr/>
          </p:nvCxnSpPr>
          <p:spPr>
            <a:xfrm>
              <a:off x="2362714" y="2590284"/>
              <a:ext cx="826526" cy="73175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53CC30A-D0C7-C033-9751-098909E4A2AA}"/>
                </a:ext>
              </a:extLst>
            </p:cNvPr>
            <p:cNvCxnSpPr>
              <a:cxnSpLocks/>
              <a:stCxn id="4" idx="3"/>
              <a:endCxn id="14" idx="2"/>
            </p:cNvCxnSpPr>
            <p:nvPr/>
          </p:nvCxnSpPr>
          <p:spPr>
            <a:xfrm>
              <a:off x="2362714" y="2590284"/>
              <a:ext cx="835710" cy="113231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0019333-9544-4D70-E643-B4775EFDA680}"/>
                </a:ext>
              </a:extLst>
            </p:cNvPr>
            <p:cNvCxnSpPr>
              <a:cxnSpLocks/>
              <a:stCxn id="4" idx="3"/>
              <a:endCxn id="11" idx="2"/>
            </p:cNvCxnSpPr>
            <p:nvPr/>
          </p:nvCxnSpPr>
          <p:spPr>
            <a:xfrm>
              <a:off x="2362714" y="2590284"/>
              <a:ext cx="830711" cy="153261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F26A8FB-F2DE-AE63-6478-4B75624FF47A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4544847" y="3199440"/>
              <a:ext cx="264179" cy="46175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735C8BD-7A1E-0683-9670-3D874FE7C6A8}"/>
                </a:ext>
              </a:extLst>
            </p:cNvPr>
            <p:cNvCxnSpPr>
              <a:cxnSpLocks/>
              <a:stCxn id="7" idx="3"/>
              <a:endCxn id="11" idx="2"/>
            </p:cNvCxnSpPr>
            <p:nvPr/>
          </p:nvCxnSpPr>
          <p:spPr>
            <a:xfrm>
              <a:off x="2359720" y="3148590"/>
              <a:ext cx="833705" cy="97430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A591D5F-A5A1-F9E2-C2DA-7F596E825E4B}"/>
                </a:ext>
              </a:extLst>
            </p:cNvPr>
            <p:cNvCxnSpPr>
              <a:cxnSpLocks/>
              <a:stCxn id="8" idx="3"/>
              <a:endCxn id="10" idx="2"/>
            </p:cNvCxnSpPr>
            <p:nvPr/>
          </p:nvCxnSpPr>
          <p:spPr>
            <a:xfrm flipV="1">
              <a:off x="2353912" y="2547805"/>
              <a:ext cx="824383" cy="94654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A2FC0DC-FB5B-8E9C-C86C-BAD2E8696350}"/>
                </a:ext>
              </a:extLst>
            </p:cNvPr>
            <p:cNvCxnSpPr>
              <a:cxnSpLocks/>
              <a:stCxn id="9" idx="3"/>
              <a:endCxn id="10" idx="2"/>
            </p:cNvCxnSpPr>
            <p:nvPr/>
          </p:nvCxnSpPr>
          <p:spPr>
            <a:xfrm flipV="1">
              <a:off x="2353912" y="2547805"/>
              <a:ext cx="824383" cy="127887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0BEFEB-4F7E-9BDE-16FE-17B9828F4739}"/>
                </a:ext>
              </a:extLst>
            </p:cNvPr>
            <p:cNvCxnSpPr>
              <a:cxnSpLocks/>
              <a:stCxn id="9" idx="3"/>
              <a:endCxn id="12" idx="2"/>
            </p:cNvCxnSpPr>
            <p:nvPr/>
          </p:nvCxnSpPr>
          <p:spPr>
            <a:xfrm flipV="1">
              <a:off x="2353912" y="2934510"/>
              <a:ext cx="834453" cy="89217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8290280-23BC-8267-D190-93EDD2600DE1}"/>
                </a:ext>
              </a:extLst>
            </p:cNvPr>
            <p:cNvCxnSpPr>
              <a:cxnSpLocks/>
              <a:stCxn id="9" idx="3"/>
              <a:endCxn id="13" idx="2"/>
            </p:cNvCxnSpPr>
            <p:nvPr/>
          </p:nvCxnSpPr>
          <p:spPr>
            <a:xfrm flipV="1">
              <a:off x="2353912" y="3322038"/>
              <a:ext cx="835328" cy="50464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7A27CE6-F044-939C-3C51-A74B6AD74201}"/>
                </a:ext>
              </a:extLst>
            </p:cNvPr>
            <p:cNvCxnSpPr>
              <a:cxnSpLocks/>
              <a:stCxn id="9" idx="3"/>
              <a:endCxn id="11" idx="2"/>
            </p:cNvCxnSpPr>
            <p:nvPr/>
          </p:nvCxnSpPr>
          <p:spPr>
            <a:xfrm>
              <a:off x="2353912" y="3826683"/>
              <a:ext cx="839513" cy="29621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670E223-14B4-6185-7281-89B7A6EFC11F}"/>
                </a:ext>
              </a:extLst>
            </p:cNvPr>
            <p:cNvCxnSpPr>
              <a:cxnSpLocks/>
              <a:stCxn id="6" idx="3"/>
              <a:endCxn id="10" idx="2"/>
            </p:cNvCxnSpPr>
            <p:nvPr/>
          </p:nvCxnSpPr>
          <p:spPr>
            <a:xfrm flipV="1">
              <a:off x="2359719" y="2547805"/>
              <a:ext cx="818576" cy="161639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413B301-97B2-2084-D86C-3300B1B0C781}"/>
                </a:ext>
              </a:extLst>
            </p:cNvPr>
            <p:cNvCxnSpPr>
              <a:cxnSpLocks/>
              <a:stCxn id="6" idx="3"/>
              <a:endCxn id="13" idx="2"/>
            </p:cNvCxnSpPr>
            <p:nvPr/>
          </p:nvCxnSpPr>
          <p:spPr>
            <a:xfrm flipV="1">
              <a:off x="2359719" y="3322038"/>
              <a:ext cx="829521" cy="84215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FC609D9-9877-CEC0-3421-9DBC24E44F6E}"/>
                </a:ext>
              </a:extLst>
            </p:cNvPr>
            <p:cNvCxnSpPr>
              <a:cxnSpLocks/>
              <a:stCxn id="6" idx="3"/>
              <a:endCxn id="11" idx="2"/>
            </p:cNvCxnSpPr>
            <p:nvPr/>
          </p:nvCxnSpPr>
          <p:spPr>
            <a:xfrm flipV="1">
              <a:off x="2359719" y="4122897"/>
              <a:ext cx="833706" cy="4129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D363E22-23D5-453C-841E-675AD60CD868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3477179" y="2547805"/>
              <a:ext cx="771079" cy="61341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66BEFB3-3412-F588-9BEE-5E94413196FE}"/>
                </a:ext>
              </a:extLst>
            </p:cNvPr>
            <p:cNvCxnSpPr>
              <a:cxnSpLocks/>
              <a:stCxn id="10" idx="6"/>
              <a:endCxn id="16" idx="2"/>
            </p:cNvCxnSpPr>
            <p:nvPr/>
          </p:nvCxnSpPr>
          <p:spPr>
            <a:xfrm>
              <a:off x="3477179" y="2547805"/>
              <a:ext cx="770713" cy="112559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A73E7BD-E400-679A-6B8D-6DB8E47C9A59}"/>
                </a:ext>
              </a:extLst>
            </p:cNvPr>
            <p:cNvCxnSpPr>
              <a:cxnSpLocks/>
              <a:stCxn id="12" idx="6"/>
              <a:endCxn id="15" idx="2"/>
            </p:cNvCxnSpPr>
            <p:nvPr/>
          </p:nvCxnSpPr>
          <p:spPr>
            <a:xfrm>
              <a:off x="3487249" y="2934510"/>
              <a:ext cx="761009" cy="22671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205ACAD-11FB-BCAC-C0C1-61B28AEB0C9B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>
              <a:off x="3487249" y="2934510"/>
              <a:ext cx="760643" cy="73888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4789524-44F3-9744-5556-FBB63DFAAA54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 flipV="1">
              <a:off x="3488124" y="3161221"/>
              <a:ext cx="760134" cy="16081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1C4BA1D-959C-BC17-3FC9-8D95F1E12C72}"/>
                </a:ext>
              </a:extLst>
            </p:cNvPr>
            <p:cNvCxnSpPr>
              <a:cxnSpLocks/>
              <a:stCxn id="13" idx="6"/>
              <a:endCxn id="16" idx="2"/>
            </p:cNvCxnSpPr>
            <p:nvPr/>
          </p:nvCxnSpPr>
          <p:spPr>
            <a:xfrm>
              <a:off x="3488124" y="3322038"/>
              <a:ext cx="759768" cy="35135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8E2DA78-F352-80EF-532A-C83EC53F71D4}"/>
                </a:ext>
              </a:extLst>
            </p:cNvPr>
            <p:cNvCxnSpPr>
              <a:cxnSpLocks/>
              <a:stCxn id="14" idx="6"/>
              <a:endCxn id="15" idx="2"/>
            </p:cNvCxnSpPr>
            <p:nvPr/>
          </p:nvCxnSpPr>
          <p:spPr>
            <a:xfrm flipV="1">
              <a:off x="3497308" y="3161221"/>
              <a:ext cx="750950" cy="56137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70BB4EF-81FA-5CDB-3AE0-1604B2B4EFB0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 flipV="1">
              <a:off x="3497308" y="3673397"/>
              <a:ext cx="750584" cy="4919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CC59D47-C96E-4EB6-D88E-8C8E16EF1926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 flipV="1">
              <a:off x="3492309" y="3161221"/>
              <a:ext cx="755949" cy="96167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E0A2FB3-9EF7-9EAC-DAFD-57E6D6520823}"/>
                </a:ext>
              </a:extLst>
            </p:cNvPr>
            <p:cNvCxnSpPr>
              <a:cxnSpLocks/>
              <a:stCxn id="11" idx="6"/>
              <a:endCxn id="16" idx="2"/>
            </p:cNvCxnSpPr>
            <p:nvPr/>
          </p:nvCxnSpPr>
          <p:spPr>
            <a:xfrm flipV="1">
              <a:off x="3492309" y="3673397"/>
              <a:ext cx="755583" cy="44950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F4B88CC-9927-87A1-2A23-148C6E00EEAC}"/>
                </a:ext>
              </a:extLst>
            </p:cNvPr>
            <p:cNvCxnSpPr>
              <a:cxnSpLocks/>
              <a:stCxn id="7" idx="3"/>
              <a:endCxn id="10" idx="2"/>
            </p:cNvCxnSpPr>
            <p:nvPr/>
          </p:nvCxnSpPr>
          <p:spPr>
            <a:xfrm flipV="1">
              <a:off x="2359720" y="2547805"/>
              <a:ext cx="818575" cy="60078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247904-475A-47FF-E25D-023E374CC7C8}"/>
                </a:ext>
              </a:extLst>
            </p:cNvPr>
            <p:cNvCxnSpPr>
              <a:cxnSpLocks/>
              <a:stCxn id="7" idx="3"/>
              <a:endCxn id="12" idx="2"/>
            </p:cNvCxnSpPr>
            <p:nvPr/>
          </p:nvCxnSpPr>
          <p:spPr>
            <a:xfrm flipV="1">
              <a:off x="2359720" y="2934510"/>
              <a:ext cx="828645" cy="21408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EB7D367-0E8A-94F5-9B17-264EDE4F3C40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2359720" y="3148590"/>
              <a:ext cx="829520" cy="17344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F08C1F-26DD-0F9A-85C0-1CBB7E4208D9}"/>
                </a:ext>
              </a:extLst>
            </p:cNvPr>
            <p:cNvCxnSpPr>
              <a:cxnSpLocks/>
              <a:stCxn id="7" idx="3"/>
              <a:endCxn id="14" idx="2"/>
            </p:cNvCxnSpPr>
            <p:nvPr/>
          </p:nvCxnSpPr>
          <p:spPr>
            <a:xfrm>
              <a:off x="2359720" y="3148590"/>
              <a:ext cx="838704" cy="57400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A2D1289-9741-F860-73AF-198AE3DB2230}"/>
                </a:ext>
              </a:extLst>
            </p:cNvPr>
            <p:cNvCxnSpPr>
              <a:cxnSpLocks/>
              <a:stCxn id="7" idx="3"/>
              <a:endCxn id="11" idx="2"/>
            </p:cNvCxnSpPr>
            <p:nvPr/>
          </p:nvCxnSpPr>
          <p:spPr>
            <a:xfrm>
              <a:off x="2359720" y="3148590"/>
              <a:ext cx="833705" cy="97430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2BB075B-DDBE-EFC5-957F-87CC0F27738D}"/>
                </a:ext>
              </a:extLst>
            </p:cNvPr>
            <p:cNvCxnSpPr>
              <a:cxnSpLocks/>
              <a:stCxn id="8" idx="3"/>
              <a:endCxn id="12" idx="2"/>
            </p:cNvCxnSpPr>
            <p:nvPr/>
          </p:nvCxnSpPr>
          <p:spPr>
            <a:xfrm flipV="1">
              <a:off x="2353912" y="2934510"/>
              <a:ext cx="834453" cy="55983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5AFFB5E-E702-72F8-4C50-C3F24A838321}"/>
                </a:ext>
              </a:extLst>
            </p:cNvPr>
            <p:cNvCxnSpPr>
              <a:cxnSpLocks/>
              <a:stCxn id="8" idx="3"/>
              <a:endCxn id="13" idx="2"/>
            </p:cNvCxnSpPr>
            <p:nvPr/>
          </p:nvCxnSpPr>
          <p:spPr>
            <a:xfrm flipV="1">
              <a:off x="2353912" y="3322038"/>
              <a:ext cx="835328" cy="17231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6D02F29-D978-82D3-3F04-9877FD8DE2F2}"/>
                </a:ext>
              </a:extLst>
            </p:cNvPr>
            <p:cNvCxnSpPr>
              <a:cxnSpLocks/>
              <a:stCxn id="8" idx="3"/>
              <a:endCxn id="14" idx="2"/>
            </p:cNvCxnSpPr>
            <p:nvPr/>
          </p:nvCxnSpPr>
          <p:spPr>
            <a:xfrm>
              <a:off x="2353912" y="3494349"/>
              <a:ext cx="844512" cy="22824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2199DEE-89D6-9FB7-12AF-412FAC63320F}"/>
                </a:ext>
              </a:extLst>
            </p:cNvPr>
            <p:cNvCxnSpPr>
              <a:cxnSpLocks/>
              <a:stCxn id="8" idx="3"/>
              <a:endCxn id="11" idx="2"/>
            </p:cNvCxnSpPr>
            <p:nvPr/>
          </p:nvCxnSpPr>
          <p:spPr>
            <a:xfrm>
              <a:off x="2353912" y="3494349"/>
              <a:ext cx="839513" cy="62854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FD398FE-897E-1AB1-EC2F-0898AE73F267}"/>
                </a:ext>
              </a:extLst>
            </p:cNvPr>
            <p:cNvCxnSpPr>
              <a:cxnSpLocks/>
              <a:stCxn id="9" idx="3"/>
              <a:endCxn id="14" idx="2"/>
            </p:cNvCxnSpPr>
            <p:nvPr/>
          </p:nvCxnSpPr>
          <p:spPr>
            <a:xfrm flipV="1">
              <a:off x="2353912" y="3722595"/>
              <a:ext cx="844512" cy="10408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125AA3E-C442-C148-918D-3B320CBBFE2D}"/>
                </a:ext>
              </a:extLst>
            </p:cNvPr>
            <p:cNvCxnSpPr>
              <a:cxnSpLocks/>
              <a:stCxn id="6" idx="3"/>
              <a:endCxn id="12" idx="2"/>
            </p:cNvCxnSpPr>
            <p:nvPr/>
          </p:nvCxnSpPr>
          <p:spPr>
            <a:xfrm flipV="1">
              <a:off x="2359719" y="2934510"/>
              <a:ext cx="828646" cy="122968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287288A-3F39-E910-FF6D-FD7E04FEB484}"/>
                </a:ext>
              </a:extLst>
            </p:cNvPr>
            <p:cNvCxnSpPr>
              <a:cxnSpLocks/>
              <a:stCxn id="6" idx="3"/>
              <a:endCxn id="14" idx="2"/>
            </p:cNvCxnSpPr>
            <p:nvPr/>
          </p:nvCxnSpPr>
          <p:spPr>
            <a:xfrm flipV="1">
              <a:off x="2359719" y="3722595"/>
              <a:ext cx="838705" cy="44160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3EDB3E-59FB-C766-C92E-1D8D56B47EE3}"/>
                </a:ext>
              </a:extLst>
            </p:cNvPr>
            <p:cNvSpPr txBox="1"/>
            <p:nvPr/>
          </p:nvSpPr>
          <p:spPr>
            <a:xfrm>
              <a:off x="734972" y="4371455"/>
              <a:ext cx="161060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P90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7C4C923-5BE4-3987-1DC0-A975BB3DD01C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2345577" y="4509955"/>
              <a:ext cx="830693" cy="911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56E6BEC-E8FA-E38F-E0BD-F7F9278F3A40}"/>
                </a:ext>
              </a:extLst>
            </p:cNvPr>
            <p:cNvCxnSpPr>
              <a:cxnSpLocks/>
              <a:stCxn id="54" idx="3"/>
              <a:endCxn id="11" idx="2"/>
            </p:cNvCxnSpPr>
            <p:nvPr/>
          </p:nvCxnSpPr>
          <p:spPr>
            <a:xfrm flipV="1">
              <a:off x="2345577" y="4122897"/>
              <a:ext cx="847848" cy="38705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CD8BE52-CC71-E524-D8B3-FC48A10A3236}"/>
                </a:ext>
              </a:extLst>
            </p:cNvPr>
            <p:cNvCxnSpPr>
              <a:cxnSpLocks/>
              <a:stCxn id="54" idx="3"/>
              <a:endCxn id="14" idx="2"/>
            </p:cNvCxnSpPr>
            <p:nvPr/>
          </p:nvCxnSpPr>
          <p:spPr>
            <a:xfrm flipV="1">
              <a:off x="2345577" y="3722595"/>
              <a:ext cx="852847" cy="78736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FAE0C90-5330-3486-3CB5-9BD71FE5CBE0}"/>
                </a:ext>
              </a:extLst>
            </p:cNvPr>
            <p:cNvCxnSpPr>
              <a:cxnSpLocks/>
              <a:stCxn id="54" idx="3"/>
              <a:endCxn id="13" idx="2"/>
            </p:cNvCxnSpPr>
            <p:nvPr/>
          </p:nvCxnSpPr>
          <p:spPr>
            <a:xfrm flipV="1">
              <a:off x="2345577" y="3322038"/>
              <a:ext cx="843663" cy="118791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2442122-749D-6DEA-4E63-D8570ADA2EF1}"/>
                </a:ext>
              </a:extLst>
            </p:cNvPr>
            <p:cNvCxnSpPr>
              <a:cxnSpLocks/>
              <a:stCxn id="54" idx="3"/>
              <a:endCxn id="12" idx="2"/>
            </p:cNvCxnSpPr>
            <p:nvPr/>
          </p:nvCxnSpPr>
          <p:spPr>
            <a:xfrm flipV="1">
              <a:off x="2345577" y="2934510"/>
              <a:ext cx="842788" cy="157544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FFA75CB-58AB-E775-9178-9ABDB1B16986}"/>
                </a:ext>
              </a:extLst>
            </p:cNvPr>
            <p:cNvCxnSpPr>
              <a:cxnSpLocks/>
              <a:stCxn id="54" idx="3"/>
              <a:endCxn id="10" idx="2"/>
            </p:cNvCxnSpPr>
            <p:nvPr/>
          </p:nvCxnSpPr>
          <p:spPr>
            <a:xfrm flipV="1">
              <a:off x="2345577" y="2547805"/>
              <a:ext cx="832718" cy="196215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A69EA28-AC98-ABDB-47D5-78C3F1AC6E3B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2362714" y="2590284"/>
              <a:ext cx="813556" cy="192879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6D66326-C61D-8395-8842-7F701422CDE9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359720" y="3148590"/>
              <a:ext cx="816550" cy="137048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8B65BC9-1D9E-968A-13FD-680929EBFD3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53912" y="3494349"/>
              <a:ext cx="822358" cy="102472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C771B80-A7A2-4C0E-7EFA-1EC4CC216EB4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2353912" y="3826683"/>
              <a:ext cx="822358" cy="69239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4BD4F6E-2B34-8650-795E-5792B491EB9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359719" y="4164196"/>
              <a:ext cx="816551" cy="35487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6795BCC-F81B-F4CA-FA79-BF34E6302AD1}"/>
                </a:ext>
              </a:extLst>
            </p:cNvPr>
            <p:cNvSpPr txBox="1"/>
            <p:nvPr/>
          </p:nvSpPr>
          <p:spPr>
            <a:xfrm>
              <a:off x="4809026" y="3430357"/>
              <a:ext cx="894768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Column density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3BD1357-D4CC-310A-CA7D-9347D28AE430}"/>
                </a:ext>
              </a:extLst>
            </p:cNvPr>
            <p:cNvSpPr/>
            <p:nvPr/>
          </p:nvSpPr>
          <p:spPr>
            <a:xfrm>
              <a:off x="4247890" y="4147343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13BD852-371D-F8CA-11E6-32AAC4A7633C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V="1">
              <a:off x="3506470" y="3161221"/>
              <a:ext cx="741788" cy="135785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82796C7-A9E7-5BCB-743C-8D9C765F3CB1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506470" y="3673397"/>
              <a:ext cx="741422" cy="84567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C406C11-FB43-116B-C363-5538EC2382BA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V="1">
              <a:off x="3506470" y="4289142"/>
              <a:ext cx="741420" cy="2299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8F37623-4E63-337C-CC29-7B50A9F336F4}"/>
                </a:ext>
              </a:extLst>
            </p:cNvPr>
            <p:cNvCxnSpPr>
              <a:cxnSpLocks/>
              <a:stCxn id="68" idx="7"/>
            </p:cNvCxnSpPr>
            <p:nvPr/>
          </p:nvCxnSpPr>
          <p:spPr>
            <a:xfrm flipV="1">
              <a:off x="4503003" y="3672423"/>
              <a:ext cx="309863" cy="51645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242A3A9-380C-CA4C-41E5-A89827545AD1}"/>
                </a:ext>
              </a:extLst>
            </p:cNvPr>
            <p:cNvCxnSpPr>
              <a:cxnSpLocks/>
              <a:stCxn id="10" idx="6"/>
              <a:endCxn id="68" idx="2"/>
            </p:cNvCxnSpPr>
            <p:nvPr/>
          </p:nvCxnSpPr>
          <p:spPr>
            <a:xfrm>
              <a:off x="3477179" y="2547805"/>
              <a:ext cx="770711" cy="174133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9F592FA-6F8F-CF9B-0148-72C960140DC8}"/>
                </a:ext>
              </a:extLst>
            </p:cNvPr>
            <p:cNvCxnSpPr>
              <a:cxnSpLocks/>
              <a:stCxn id="12" idx="6"/>
              <a:endCxn id="68" idx="2"/>
            </p:cNvCxnSpPr>
            <p:nvPr/>
          </p:nvCxnSpPr>
          <p:spPr>
            <a:xfrm>
              <a:off x="3487249" y="2934510"/>
              <a:ext cx="760641" cy="13546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DF552A9-096F-C808-E0D7-AE901450ADBC}"/>
                </a:ext>
              </a:extLst>
            </p:cNvPr>
            <p:cNvCxnSpPr>
              <a:cxnSpLocks/>
              <a:stCxn id="13" idx="6"/>
              <a:endCxn id="68" idx="2"/>
            </p:cNvCxnSpPr>
            <p:nvPr/>
          </p:nvCxnSpPr>
          <p:spPr>
            <a:xfrm>
              <a:off x="3488124" y="3322038"/>
              <a:ext cx="759766" cy="96710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CDA194A-1030-85FE-9ED8-5DF4F12676EF}"/>
                </a:ext>
              </a:extLst>
            </p:cNvPr>
            <p:cNvCxnSpPr>
              <a:cxnSpLocks/>
              <a:stCxn id="14" idx="6"/>
              <a:endCxn id="68" idx="2"/>
            </p:cNvCxnSpPr>
            <p:nvPr/>
          </p:nvCxnSpPr>
          <p:spPr>
            <a:xfrm>
              <a:off x="3497308" y="3722595"/>
              <a:ext cx="750582" cy="56654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2A9EA224-6C77-37C9-EA36-A31C21C786D3}"/>
                </a:ext>
              </a:extLst>
            </p:cNvPr>
            <p:cNvCxnSpPr>
              <a:cxnSpLocks/>
              <a:stCxn id="11" idx="6"/>
              <a:endCxn id="68" idx="2"/>
            </p:cNvCxnSpPr>
            <p:nvPr/>
          </p:nvCxnSpPr>
          <p:spPr>
            <a:xfrm>
              <a:off x="3492309" y="4122897"/>
              <a:ext cx="755581" cy="16624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839A466-924A-C2CA-1C70-398D8CD1C019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>
              <a:off x="4546776" y="3673397"/>
              <a:ext cx="272012" cy="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83381FF-3B71-1542-36CF-46E958FB5F4F}"/>
                </a:ext>
              </a:extLst>
            </p:cNvPr>
            <p:cNvSpPr/>
            <p:nvPr/>
          </p:nvSpPr>
          <p:spPr>
            <a:xfrm>
              <a:off x="3185805" y="4373528"/>
              <a:ext cx="298884" cy="283598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97151D90-3EE3-0E79-4E09-25D0A704605F}"/>
              </a:ext>
            </a:extLst>
          </p:cNvPr>
          <p:cNvSpPr txBox="1"/>
          <p:nvPr/>
        </p:nvSpPr>
        <p:spPr>
          <a:xfrm>
            <a:off x="9924722" y="6421979"/>
            <a:ext cx="18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[Wells et al.,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2025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9569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3F67CF-7BA1-EEA7-9C9B-43C512FFC576}"/>
              </a:ext>
            </a:extLst>
          </p:cNvPr>
          <p:cNvSpPr/>
          <p:nvPr/>
        </p:nvSpPr>
        <p:spPr>
          <a:xfrm>
            <a:off x="96683" y="73891"/>
            <a:ext cx="1203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  <a:cs typeface="Calibri" panose="020F0502020204030204" pitchFamily="34" charset="0"/>
              </a:rPr>
              <a:t>We are building a harmonized decadal record of isoprene and methanol to study the impact of climate variability on these VOCs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40D8E-50C7-F153-72FF-FD863BFEFAD5}"/>
              </a:ext>
            </a:extLst>
          </p:cNvPr>
          <p:cNvSpPr txBox="1"/>
          <p:nvPr/>
        </p:nvSpPr>
        <p:spPr>
          <a:xfrm>
            <a:off x="381127" y="811386"/>
            <a:ext cx="1171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Our retrieval shows temporal and spatial consistency between the three </a:t>
            </a:r>
            <a:r>
              <a:rPr lang="en-US" dirty="0" err="1">
                <a:solidFill>
                  <a:srgbClr val="0432FF"/>
                </a:solidFill>
                <a:latin typeface="Avenir Book" panose="02000503020000020003" pitchFamily="2" charset="0"/>
              </a:rPr>
              <a:t>CrIS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instruments on board Suomi-NPP, NOAA-20, and NOAA-21, and we expect to keep the same consistency with </a:t>
            </a:r>
            <a:r>
              <a:rPr lang="en-US" dirty="0" err="1">
                <a:solidFill>
                  <a:srgbClr val="0432FF"/>
                </a:solidFill>
                <a:latin typeface="Avenir Book" panose="02000503020000020003" pitchFamily="2" charset="0"/>
              </a:rPr>
              <a:t>CrIS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instruments onboard JPSS3/4.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9E02D7-9AC7-00E9-5BBD-4757B7F75DB5}"/>
              </a:ext>
            </a:extLst>
          </p:cNvPr>
          <p:cNvSpPr txBox="1"/>
          <p:nvPr/>
        </p:nvSpPr>
        <p:spPr>
          <a:xfrm>
            <a:off x="96683" y="3943076"/>
            <a:ext cx="4955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Detector-to-detector differences and instrument-specific ANN are employed to build the decadal record.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6182000-B93A-6245-E481-FC76BBC831CC}"/>
              </a:ext>
            </a:extLst>
          </p:cNvPr>
          <p:cNvGrpSpPr/>
          <p:nvPr/>
        </p:nvGrpSpPr>
        <p:grpSpPr>
          <a:xfrm>
            <a:off x="4858597" y="4321031"/>
            <a:ext cx="6943660" cy="2502909"/>
            <a:chOff x="4858597" y="4122381"/>
            <a:chExt cx="6943660" cy="250290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107FCEE-C018-25C8-19DF-3A6D117CDBEE}"/>
                </a:ext>
              </a:extLst>
            </p:cNvPr>
            <p:cNvSpPr txBox="1"/>
            <p:nvPr/>
          </p:nvSpPr>
          <p:spPr>
            <a:xfrm>
              <a:off x="5003521" y="4179259"/>
              <a:ext cx="323189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Methanol columns (</a:t>
              </a:r>
              <a:r>
                <a:rPr lang="en-US" sz="1500" b="1" dirty="0">
                  <a:solidFill>
                    <a:srgbClr val="00B14F"/>
                  </a:solidFill>
                  <a:latin typeface="Helvetica" charset="0"/>
                  <a:ea typeface="Helvetica" charset="0"/>
                  <a:cs typeface="Helvetica" charset="0"/>
                </a:rPr>
                <a:t>SNPP</a:t>
              </a: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, 2018)</a:t>
              </a:r>
              <a:endParaRPr lang="en-US" sz="1500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39F703-ACED-654D-1067-B1C7291699F0}"/>
                </a:ext>
              </a:extLst>
            </p:cNvPr>
            <p:cNvSpPr txBox="1"/>
            <p:nvPr/>
          </p:nvSpPr>
          <p:spPr>
            <a:xfrm>
              <a:off x="8316838" y="4122381"/>
              <a:ext cx="348541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Methanol columns (</a:t>
              </a:r>
              <a:r>
                <a:rPr lang="en-US" sz="1500" b="1" dirty="0">
                  <a:solidFill>
                    <a:srgbClr val="FF9300"/>
                  </a:solidFill>
                  <a:latin typeface="Helvetica" charset="0"/>
                  <a:ea typeface="Helvetica" charset="0"/>
                  <a:cs typeface="Helvetica" charset="0"/>
                </a:rPr>
                <a:t>NOAA-20</a:t>
              </a: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, 2018)</a:t>
              </a:r>
              <a:endParaRPr lang="en-US" sz="1500" b="1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FBF0278-ECB0-4BED-FB5A-08CC8740E9AE}"/>
                </a:ext>
              </a:extLst>
            </p:cNvPr>
            <p:cNvGrpSpPr/>
            <p:nvPr/>
          </p:nvGrpSpPr>
          <p:grpSpPr>
            <a:xfrm>
              <a:off x="4858597" y="4427683"/>
              <a:ext cx="3512541" cy="1858124"/>
              <a:chOff x="4858597" y="3998406"/>
              <a:chExt cx="3512541" cy="185812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561D8AE-84B8-95DF-C07B-B034CE1282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948" b="35048"/>
              <a:stretch/>
            </p:blipFill>
            <p:spPr>
              <a:xfrm>
                <a:off x="4858597" y="3998406"/>
                <a:ext cx="3512541" cy="1858124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CF8181D-A6D8-A09D-7DD6-A264883E5B1B}"/>
                  </a:ext>
                </a:extLst>
              </p:cNvPr>
              <p:cNvSpPr txBox="1"/>
              <p:nvPr/>
            </p:nvSpPr>
            <p:spPr>
              <a:xfrm>
                <a:off x="5098403" y="4552675"/>
                <a:ext cx="512979" cy="25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  <a:latin typeface="Helvetica" pitchFamily="2" charset="0"/>
                  </a:rPr>
                  <a:t>Apr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6981FDA-270E-F9C3-9EB8-5281F0B89453}"/>
                  </a:ext>
                </a:extLst>
              </p:cNvPr>
              <p:cNvSpPr txBox="1"/>
              <p:nvPr/>
            </p:nvSpPr>
            <p:spPr>
              <a:xfrm>
                <a:off x="6585904" y="4552675"/>
                <a:ext cx="512979" cy="25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  <a:latin typeface="Helvetica" pitchFamily="2" charset="0"/>
                  </a:rPr>
                  <a:t>Jul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54C2221-8290-DA7F-71C9-66FAD2498998}"/>
                  </a:ext>
                </a:extLst>
              </p:cNvPr>
              <p:cNvSpPr txBox="1"/>
              <p:nvPr/>
            </p:nvSpPr>
            <p:spPr>
              <a:xfrm>
                <a:off x="5098403" y="5489985"/>
                <a:ext cx="546079" cy="25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  <a:latin typeface="Helvetica" pitchFamily="2" charset="0"/>
                  </a:rPr>
                  <a:t>Sep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BFF3FF0-CE95-F705-246A-D1BE37819705}"/>
                  </a:ext>
                </a:extLst>
              </p:cNvPr>
              <p:cNvSpPr txBox="1"/>
              <p:nvPr/>
            </p:nvSpPr>
            <p:spPr>
              <a:xfrm>
                <a:off x="6595391" y="5496113"/>
                <a:ext cx="546079" cy="25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  <a:latin typeface="Helvetica" pitchFamily="2" charset="0"/>
                  </a:rPr>
                  <a:t>Dec</a:t>
                </a:r>
              </a:p>
            </p:txBody>
          </p: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A2E3A66-B404-19B4-35AF-06FE0B2B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882" t="17051" r="5280" b="61021"/>
            <a:stretch>
              <a:fillRect/>
            </a:stretch>
          </p:blipFill>
          <p:spPr>
            <a:xfrm>
              <a:off x="8516021" y="4472008"/>
              <a:ext cx="3061162" cy="84305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891F31F-178F-02BF-066E-22929D26E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1578" b="35447"/>
            <a:stretch>
              <a:fillRect/>
            </a:stretch>
          </p:blipFill>
          <p:spPr>
            <a:xfrm>
              <a:off x="8235419" y="5399751"/>
              <a:ext cx="3512541" cy="873355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D6EFE40-9650-1F29-8CFD-4121BD3DA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77" t="67796" r="51981" b="28082"/>
            <a:stretch>
              <a:fillRect/>
            </a:stretch>
          </p:blipFill>
          <p:spPr>
            <a:xfrm>
              <a:off x="5687555" y="6288561"/>
              <a:ext cx="1976682" cy="33672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147A63E-EA20-F2AA-428E-D5B567776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77" t="67796" r="51981" b="28082"/>
            <a:stretch>
              <a:fillRect/>
            </a:stretch>
          </p:blipFill>
          <p:spPr>
            <a:xfrm>
              <a:off x="9127430" y="6288561"/>
              <a:ext cx="1976682" cy="336729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4B0A54A-EFAB-6274-4233-3D2639A53D40}"/>
                </a:ext>
              </a:extLst>
            </p:cNvPr>
            <p:cNvSpPr txBox="1"/>
            <p:nvPr/>
          </p:nvSpPr>
          <p:spPr>
            <a:xfrm>
              <a:off x="8491026" y="4981952"/>
              <a:ext cx="5129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Apr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329750B-DD80-AF4B-98FD-EFDCAFAE4BF7}"/>
                </a:ext>
              </a:extLst>
            </p:cNvPr>
            <p:cNvSpPr txBox="1"/>
            <p:nvPr/>
          </p:nvSpPr>
          <p:spPr>
            <a:xfrm>
              <a:off x="9978527" y="4981952"/>
              <a:ext cx="5129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Jul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8DF8E80-62C1-7073-6CAB-042D38E680CD}"/>
                </a:ext>
              </a:extLst>
            </p:cNvPr>
            <p:cNvSpPr txBox="1"/>
            <p:nvPr/>
          </p:nvSpPr>
          <p:spPr>
            <a:xfrm>
              <a:off x="8491026" y="5919262"/>
              <a:ext cx="5460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Sep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21BD4D0-9D38-944E-1861-4B5B4E2979C4}"/>
                </a:ext>
              </a:extLst>
            </p:cNvPr>
            <p:cNvSpPr txBox="1"/>
            <p:nvPr/>
          </p:nvSpPr>
          <p:spPr>
            <a:xfrm>
              <a:off x="9988014" y="5925390"/>
              <a:ext cx="5460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Dec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115EF25-C6E8-6054-2596-650D6652DED7}"/>
              </a:ext>
            </a:extLst>
          </p:cNvPr>
          <p:cNvGrpSpPr/>
          <p:nvPr/>
        </p:nvGrpSpPr>
        <p:grpSpPr>
          <a:xfrm>
            <a:off x="4858597" y="1495958"/>
            <a:ext cx="6920290" cy="2509968"/>
            <a:chOff x="4858597" y="1538101"/>
            <a:chExt cx="6920290" cy="250996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F50B40-959F-B3B1-C22D-D45C3A512348}"/>
                </a:ext>
              </a:extLst>
            </p:cNvPr>
            <p:cNvSpPr txBox="1"/>
            <p:nvPr/>
          </p:nvSpPr>
          <p:spPr>
            <a:xfrm>
              <a:off x="5151067" y="1538101"/>
              <a:ext cx="310828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Isoprene columns (</a:t>
              </a:r>
              <a:r>
                <a:rPr lang="en-US" sz="1500" b="1" dirty="0">
                  <a:solidFill>
                    <a:srgbClr val="00B14F"/>
                  </a:solidFill>
                  <a:latin typeface="Helvetica" charset="0"/>
                  <a:ea typeface="Helvetica" charset="0"/>
                  <a:cs typeface="Helvetica" charset="0"/>
                </a:rPr>
                <a:t>SNPP</a:t>
              </a: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, 2018)</a:t>
              </a:r>
              <a:endParaRPr lang="en-US" sz="1500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7916BE-581B-A5B5-B428-5E28B1ECE56D}"/>
                </a:ext>
              </a:extLst>
            </p:cNvPr>
            <p:cNvSpPr txBox="1"/>
            <p:nvPr/>
          </p:nvSpPr>
          <p:spPr>
            <a:xfrm>
              <a:off x="8372189" y="1539824"/>
              <a:ext cx="337471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Isoprene columns (</a:t>
              </a:r>
              <a:r>
                <a:rPr lang="en-US" sz="1500" b="1" dirty="0">
                  <a:solidFill>
                    <a:srgbClr val="FF9300"/>
                  </a:solidFill>
                  <a:latin typeface="Helvetica" charset="0"/>
                  <a:ea typeface="Helvetica" charset="0"/>
                  <a:cs typeface="Helvetica" charset="0"/>
                </a:rPr>
                <a:t>NOAA-20</a:t>
              </a: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, 2018)</a:t>
              </a:r>
              <a:endParaRPr lang="en-US" sz="1500" b="1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578407C-5575-7B6B-F121-9CEDE7BF0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6825" b="35569"/>
            <a:stretch/>
          </p:blipFill>
          <p:spPr>
            <a:xfrm>
              <a:off x="8293468" y="1876879"/>
              <a:ext cx="3485419" cy="17911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5C61B5-BC36-2B95-FE36-A0369093E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6000" b="35048"/>
            <a:stretch/>
          </p:blipFill>
          <p:spPr>
            <a:xfrm>
              <a:off x="4858597" y="1825618"/>
              <a:ext cx="3516244" cy="18581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AC30D29-7509-0045-8F98-090B07327AEB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13514" t="67638" r="51628" b="28071"/>
            <a:stretch>
              <a:fillRect/>
            </a:stretch>
          </p:blipFill>
          <p:spPr>
            <a:xfrm>
              <a:off x="5664556" y="3682309"/>
              <a:ext cx="2081304" cy="36576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13B0CD-0D65-0AEA-7168-8F819236D6D5}"/>
                </a:ext>
              </a:extLst>
            </p:cNvPr>
            <p:cNvSpPr txBox="1"/>
            <p:nvPr/>
          </p:nvSpPr>
          <p:spPr>
            <a:xfrm>
              <a:off x="5098403" y="2349803"/>
              <a:ext cx="5129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Apr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46D30EA-881B-454D-64B4-1D78F1A0D010}"/>
                </a:ext>
              </a:extLst>
            </p:cNvPr>
            <p:cNvSpPr txBox="1"/>
            <p:nvPr/>
          </p:nvSpPr>
          <p:spPr>
            <a:xfrm>
              <a:off x="6585904" y="2349803"/>
              <a:ext cx="5129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Jul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732E1C4-CD94-BFBC-0F29-B4A49A80FA74}"/>
                </a:ext>
              </a:extLst>
            </p:cNvPr>
            <p:cNvSpPr txBox="1"/>
            <p:nvPr/>
          </p:nvSpPr>
          <p:spPr>
            <a:xfrm>
              <a:off x="5098403" y="3287113"/>
              <a:ext cx="5460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Sep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22D891C-4533-9355-EB29-60B0D14ADC05}"/>
                </a:ext>
              </a:extLst>
            </p:cNvPr>
            <p:cNvSpPr txBox="1"/>
            <p:nvPr/>
          </p:nvSpPr>
          <p:spPr>
            <a:xfrm>
              <a:off x="6595391" y="3293241"/>
              <a:ext cx="5460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Dec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3E66816-EA4B-0CFC-6E47-0D70D0F8EB38}"/>
                </a:ext>
              </a:extLst>
            </p:cNvPr>
            <p:cNvSpPr txBox="1"/>
            <p:nvPr/>
          </p:nvSpPr>
          <p:spPr>
            <a:xfrm>
              <a:off x="8533274" y="2353399"/>
              <a:ext cx="5129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Apr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AB5E35B-EA17-1FDB-199A-D5E51EF2D5C0}"/>
                </a:ext>
              </a:extLst>
            </p:cNvPr>
            <p:cNvSpPr txBox="1"/>
            <p:nvPr/>
          </p:nvSpPr>
          <p:spPr>
            <a:xfrm>
              <a:off x="10020775" y="2353399"/>
              <a:ext cx="5129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Jul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0066FDB-9044-EC08-FAA7-1A45609C022D}"/>
                </a:ext>
              </a:extLst>
            </p:cNvPr>
            <p:cNvSpPr txBox="1"/>
            <p:nvPr/>
          </p:nvSpPr>
          <p:spPr>
            <a:xfrm>
              <a:off x="8533274" y="3290709"/>
              <a:ext cx="5460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Sep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9EB5F76-5387-878E-EAD4-0BE857145ED2}"/>
                </a:ext>
              </a:extLst>
            </p:cNvPr>
            <p:cNvSpPr txBox="1"/>
            <p:nvPr/>
          </p:nvSpPr>
          <p:spPr>
            <a:xfrm>
              <a:off x="10030262" y="3296837"/>
              <a:ext cx="546079" cy="2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Dec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82A84EC-2C21-9441-A026-7F9C5052108E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13514" t="67638" r="51628" b="28071"/>
            <a:stretch>
              <a:fillRect/>
            </a:stretch>
          </p:blipFill>
          <p:spPr>
            <a:xfrm>
              <a:off x="9088882" y="3682309"/>
              <a:ext cx="2081304" cy="36576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12561CE-AB96-1D23-5FDC-FF5A9C3A306D}"/>
              </a:ext>
            </a:extLst>
          </p:cNvPr>
          <p:cNvGrpSpPr/>
          <p:nvPr/>
        </p:nvGrpSpPr>
        <p:grpSpPr>
          <a:xfrm>
            <a:off x="487749" y="1486702"/>
            <a:ext cx="4151966" cy="2497926"/>
            <a:chOff x="487749" y="1486702"/>
            <a:chExt cx="4151966" cy="2497926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95275B5-2E09-7D8A-DE86-317C6F2C865E}"/>
                </a:ext>
              </a:extLst>
            </p:cNvPr>
            <p:cNvGrpSpPr/>
            <p:nvPr/>
          </p:nvGrpSpPr>
          <p:grpSpPr>
            <a:xfrm>
              <a:off x="493252" y="1486702"/>
              <a:ext cx="3796086" cy="2274062"/>
              <a:chOff x="468925" y="1561352"/>
              <a:chExt cx="3796086" cy="227406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232DBA3-0563-7AAD-EDA6-A1DA23628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4193"/>
              <a:stretch>
                <a:fillRect/>
              </a:stretch>
            </p:blipFill>
            <p:spPr>
              <a:xfrm>
                <a:off x="779724" y="1875603"/>
                <a:ext cx="3485287" cy="195981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A5DC80-FD32-591B-B197-FB1235C60ED4}"/>
                  </a:ext>
                </a:extLst>
              </p:cNvPr>
              <p:cNvSpPr txBox="1"/>
              <p:nvPr/>
            </p:nvSpPr>
            <p:spPr>
              <a:xfrm>
                <a:off x="965735" y="1936929"/>
                <a:ext cx="2352848" cy="53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B050"/>
                    </a:solidFill>
                    <a:latin typeface="Helvetica" pitchFamily="2" charset="0"/>
                  </a:rPr>
                  <a:t>SNPP</a:t>
                </a:r>
                <a:r>
                  <a:rPr lang="en-US" sz="1500" b="1" dirty="0">
                    <a:solidFill>
                      <a:srgbClr val="0432FF"/>
                    </a:solidFill>
                    <a:latin typeface="Helvetica" pitchFamily="2" charset="0"/>
                  </a:rPr>
                  <a:t>    </a:t>
                </a:r>
                <a:r>
                  <a:rPr lang="en-US" sz="1500" b="1" dirty="0">
                    <a:solidFill>
                      <a:srgbClr val="FF9300"/>
                    </a:solidFill>
                    <a:latin typeface="Helvetica" pitchFamily="2" charset="0"/>
                  </a:rPr>
                  <a:t>NOAA-20</a:t>
                </a:r>
                <a:r>
                  <a:rPr lang="en-US" sz="1500" b="1" dirty="0">
                    <a:solidFill>
                      <a:srgbClr val="0432FF"/>
                    </a:solidFill>
                    <a:latin typeface="Helvetica" pitchFamily="2" charset="0"/>
                  </a:rPr>
                  <a:t>    </a:t>
                </a:r>
                <a:r>
                  <a:rPr lang="en-US" sz="1500" b="1" dirty="0">
                    <a:solidFill>
                      <a:srgbClr val="00FDFF"/>
                    </a:solidFill>
                    <a:latin typeface="Helvetica" pitchFamily="2" charset="0"/>
                  </a:rPr>
                  <a:t>NOAA-21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CE0485-8E1C-23DC-EB70-88AE387FDC09}"/>
                  </a:ext>
                </a:extLst>
              </p:cNvPr>
              <p:cNvSpPr txBox="1"/>
              <p:nvPr/>
            </p:nvSpPr>
            <p:spPr>
              <a:xfrm>
                <a:off x="856771" y="1561352"/>
                <a:ext cx="3408240" cy="314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Helvetica" charset="0"/>
                    <a:ea typeface="Helvetica" charset="0"/>
                    <a:cs typeface="Helvetica" charset="0"/>
                    <a:sym typeface="Wingdings" pitchFamily="2" charset="2"/>
                  </a:rPr>
                  <a:t>Post-adjustment signal (Amazonia)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718C32-1F54-F396-D4A8-2C8FA25ECCCF}"/>
                  </a:ext>
                </a:extLst>
              </p:cNvPr>
              <p:cNvSpPr txBox="1"/>
              <p:nvPr/>
            </p:nvSpPr>
            <p:spPr>
              <a:xfrm rot="16200000">
                <a:off x="-269928" y="2598021"/>
                <a:ext cx="1788505" cy="3108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Helvetica" charset="0"/>
                    <a:ea typeface="Helvetica" charset="0"/>
                    <a:cs typeface="Helvetica" charset="0"/>
                    <a:sym typeface="Wingdings" pitchFamily="2" charset="2"/>
                  </a:rPr>
                  <a:t>Isoprene HRI</a:t>
                </a:r>
                <a:endParaRPr lang="en-US" sz="15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8D05AE4-6432-116C-993C-C95B6F0B1137}"/>
                </a:ext>
              </a:extLst>
            </p:cNvPr>
            <p:cNvSpPr txBox="1"/>
            <p:nvPr/>
          </p:nvSpPr>
          <p:spPr>
            <a:xfrm>
              <a:off x="487749" y="3651042"/>
              <a:ext cx="6121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  <a:sym typeface="Wingdings" pitchFamily="2" charset="2"/>
                </a:rPr>
                <a:t>2012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F76EFC4-2333-8CCF-1975-32D49A12A830}"/>
                </a:ext>
              </a:extLst>
            </p:cNvPr>
            <p:cNvSpPr txBox="1"/>
            <p:nvPr/>
          </p:nvSpPr>
          <p:spPr>
            <a:xfrm>
              <a:off x="4027531" y="3661463"/>
              <a:ext cx="6121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  <a:sym typeface="Wingdings" pitchFamily="2" charset="2"/>
                </a:rPr>
                <a:t>2025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31A9A6C-E768-FD45-6A8C-948DC590E442}"/>
              </a:ext>
            </a:extLst>
          </p:cNvPr>
          <p:cNvGrpSpPr/>
          <p:nvPr/>
        </p:nvGrpSpPr>
        <p:grpSpPr>
          <a:xfrm>
            <a:off x="347347" y="4539491"/>
            <a:ext cx="4183107" cy="2212132"/>
            <a:chOff x="347347" y="4539491"/>
            <a:chExt cx="4183107" cy="2212132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CA3B985-C92E-6AFE-2F7C-58E0910616B7}"/>
                </a:ext>
              </a:extLst>
            </p:cNvPr>
            <p:cNvGrpSpPr/>
            <p:nvPr/>
          </p:nvGrpSpPr>
          <p:grpSpPr>
            <a:xfrm>
              <a:off x="369183" y="4539491"/>
              <a:ext cx="3796953" cy="1975839"/>
              <a:chOff x="380220" y="4441056"/>
              <a:chExt cx="3796953" cy="197583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F3EA930-C9E8-20CC-7B8C-00FF348CA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4601"/>
              <a:stretch>
                <a:fillRect/>
              </a:stretch>
            </p:blipFill>
            <p:spPr>
              <a:xfrm>
                <a:off x="740971" y="4441056"/>
                <a:ext cx="3436202" cy="197583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199484-1C8B-DD34-ADA9-ACB3ECF56416}"/>
                  </a:ext>
                </a:extLst>
              </p:cNvPr>
              <p:cNvSpPr txBox="1"/>
              <p:nvPr/>
            </p:nvSpPr>
            <p:spPr>
              <a:xfrm rot="16200000">
                <a:off x="-357710" y="5223469"/>
                <a:ext cx="1786659" cy="3108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Helvetica" charset="0"/>
                    <a:ea typeface="Helvetica" charset="0"/>
                    <a:cs typeface="Helvetica" charset="0"/>
                    <a:sym typeface="Wingdings" pitchFamily="2" charset="2"/>
                  </a:rPr>
                  <a:t>Methanol HRI</a:t>
                </a:r>
                <a:endParaRPr lang="en-US" sz="1500" b="1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A831807-C121-189C-2058-668048F15606}"/>
                </a:ext>
              </a:extLst>
            </p:cNvPr>
            <p:cNvSpPr txBox="1"/>
            <p:nvPr/>
          </p:nvSpPr>
          <p:spPr>
            <a:xfrm>
              <a:off x="347347" y="6428458"/>
              <a:ext cx="6121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  <a:sym typeface="Wingdings" pitchFamily="2" charset="2"/>
                </a:rPr>
                <a:t>2012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30F74DC-D8F0-821A-5C4A-8182FB2C9702}"/>
                </a:ext>
              </a:extLst>
            </p:cNvPr>
            <p:cNvSpPr txBox="1"/>
            <p:nvPr/>
          </p:nvSpPr>
          <p:spPr>
            <a:xfrm>
              <a:off x="3918270" y="6419015"/>
              <a:ext cx="6121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  <a:sym typeface="Wingdings" pitchFamily="2" charset="2"/>
                </a:rPr>
                <a:t>2025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809B45D-8B30-D4BA-0522-8FCB11CF2CDF}"/>
              </a:ext>
            </a:extLst>
          </p:cNvPr>
          <p:cNvSpPr txBox="1"/>
          <p:nvPr/>
        </p:nvSpPr>
        <p:spPr>
          <a:xfrm>
            <a:off x="1155421" y="6541603"/>
            <a:ext cx="2055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[Wells et al.,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in prep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701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87AEA-B2E8-F425-1AC1-770FE055D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151F0D-C37A-0C36-1221-A636CB9A1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289" y="2112601"/>
            <a:ext cx="5199289" cy="354531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3E320EF-6DFC-D3C6-DB53-7E4BD635C773}"/>
              </a:ext>
            </a:extLst>
          </p:cNvPr>
          <p:cNvSpPr/>
          <p:nvPr/>
        </p:nvSpPr>
        <p:spPr>
          <a:xfrm>
            <a:off x="0" y="116188"/>
            <a:ext cx="123552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Avenir Book" panose="02000503020000020003" pitchFamily="2" charset="0"/>
                <a:cs typeface="Calibri" panose="020F0502020204030204" pitchFamily="34" charset="0"/>
              </a:rPr>
              <a:t>GXS observations would enable the detection of some of the most abundant VOCs in smoke.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CBAC9B-1A1B-7944-C251-A74F5A41467B}"/>
              </a:ext>
            </a:extLst>
          </p:cNvPr>
          <p:cNvSpPr txBox="1"/>
          <p:nvPr/>
        </p:nvSpPr>
        <p:spPr>
          <a:xfrm>
            <a:off x="761271" y="1325881"/>
            <a:ext cx="541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Book" panose="02000503020000020003" pitchFamily="2" charset="0"/>
              </a:rPr>
              <a:t>Observations from the Western Wildfire Experiment for Cloud Chemistry, Aerosol Absorption, and Nitrogen (WE-CAN)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4A082-9036-5FA7-4C03-0E7507DB94F8}"/>
              </a:ext>
            </a:extLst>
          </p:cNvPr>
          <p:cNvSpPr txBox="1"/>
          <p:nvPr/>
        </p:nvSpPr>
        <p:spPr>
          <a:xfrm>
            <a:off x="4256775" y="6441084"/>
            <a:ext cx="2020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[Permar et al.,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2021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]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1C6C40-A759-A339-B5CD-41A9EA77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0" y="2156878"/>
            <a:ext cx="5876880" cy="37824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63391CC-7E2D-5EBB-6D12-C4BF418469CE}"/>
              </a:ext>
            </a:extLst>
          </p:cNvPr>
          <p:cNvGrpSpPr/>
          <p:nvPr/>
        </p:nvGrpSpPr>
        <p:grpSpPr>
          <a:xfrm>
            <a:off x="4326901" y="3413754"/>
            <a:ext cx="1333500" cy="1330228"/>
            <a:chOff x="4326901" y="3413754"/>
            <a:chExt cx="1333500" cy="133022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DD85911-A011-CB91-8EC8-56C1DCF42B87}"/>
                </a:ext>
              </a:extLst>
            </p:cNvPr>
            <p:cNvCxnSpPr/>
            <p:nvPr/>
          </p:nvCxnSpPr>
          <p:spPr>
            <a:xfrm>
              <a:off x="4326901" y="3413754"/>
              <a:ext cx="1333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FF00502-5DDD-380C-A2CD-61C603D71FCC}"/>
                </a:ext>
              </a:extLst>
            </p:cNvPr>
            <p:cNvCxnSpPr>
              <a:cxnSpLocks/>
            </p:cNvCxnSpPr>
            <p:nvPr/>
          </p:nvCxnSpPr>
          <p:spPr>
            <a:xfrm>
              <a:off x="4326901" y="3570182"/>
              <a:ext cx="725154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EF5822C-55D2-0CB6-2774-FCC29DEC7A2B}"/>
                </a:ext>
              </a:extLst>
            </p:cNvPr>
            <p:cNvCxnSpPr>
              <a:cxnSpLocks/>
            </p:cNvCxnSpPr>
            <p:nvPr/>
          </p:nvCxnSpPr>
          <p:spPr>
            <a:xfrm>
              <a:off x="4326901" y="3905025"/>
              <a:ext cx="8001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2E9DBC8-AFF2-6AEF-D6CF-90F12266A0B9}"/>
                </a:ext>
              </a:extLst>
            </p:cNvPr>
            <p:cNvCxnSpPr>
              <a:cxnSpLocks/>
            </p:cNvCxnSpPr>
            <p:nvPr/>
          </p:nvCxnSpPr>
          <p:spPr>
            <a:xfrm>
              <a:off x="4326901" y="4066879"/>
              <a:ext cx="48908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CAA23A1-598E-C54A-884A-5BC976F14D13}"/>
                </a:ext>
              </a:extLst>
            </p:cNvPr>
            <p:cNvCxnSpPr>
              <a:cxnSpLocks/>
            </p:cNvCxnSpPr>
            <p:nvPr/>
          </p:nvCxnSpPr>
          <p:spPr>
            <a:xfrm>
              <a:off x="4345951" y="4390849"/>
              <a:ext cx="7463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5421F9E-5378-CAC2-A35D-F5DBBF0F82CF}"/>
                </a:ext>
              </a:extLst>
            </p:cNvPr>
            <p:cNvCxnSpPr>
              <a:cxnSpLocks/>
            </p:cNvCxnSpPr>
            <p:nvPr/>
          </p:nvCxnSpPr>
          <p:spPr>
            <a:xfrm>
              <a:off x="4345951" y="4242234"/>
              <a:ext cx="99210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12120B-62B9-674B-7742-B9C9354B6DDC}"/>
                </a:ext>
              </a:extLst>
            </p:cNvPr>
            <p:cNvCxnSpPr>
              <a:cxnSpLocks/>
            </p:cNvCxnSpPr>
            <p:nvPr/>
          </p:nvCxnSpPr>
          <p:spPr>
            <a:xfrm>
              <a:off x="4345951" y="4566182"/>
              <a:ext cx="90751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60C96B3-BFFA-5F0A-7D05-ECFA78BDF7B1}"/>
                </a:ext>
              </a:extLst>
            </p:cNvPr>
            <p:cNvCxnSpPr>
              <a:cxnSpLocks/>
            </p:cNvCxnSpPr>
            <p:nvPr/>
          </p:nvCxnSpPr>
          <p:spPr>
            <a:xfrm>
              <a:off x="4345950" y="4743982"/>
              <a:ext cx="81307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EBBFBAA-8AAD-8E17-A266-41A686C47264}"/>
              </a:ext>
            </a:extLst>
          </p:cNvPr>
          <p:cNvSpPr txBox="1"/>
          <p:nvPr/>
        </p:nvSpPr>
        <p:spPr>
          <a:xfrm>
            <a:off x="865556" y="556032"/>
            <a:ext cx="104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Geostationary observations with high spatial resolution will map the diurnal variability of fires, advancing our understanding of biomass burning emissions and impacts.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527DD5-624F-AB01-0F73-FE4254FD2A4A}"/>
              </a:ext>
            </a:extLst>
          </p:cNvPr>
          <p:cNvSpPr txBox="1"/>
          <p:nvPr/>
        </p:nvSpPr>
        <p:spPr>
          <a:xfrm>
            <a:off x="7370625" y="1375554"/>
            <a:ext cx="4127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VOC enhancements in the Pole Creek fire plume (Sep 13, 2018) as measured by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CrIS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FEE55D-DF42-7EFD-477F-0329724B201F}"/>
              </a:ext>
            </a:extLst>
          </p:cNvPr>
          <p:cNvGrpSpPr/>
          <p:nvPr/>
        </p:nvGrpSpPr>
        <p:grpSpPr>
          <a:xfrm>
            <a:off x="6652231" y="2010001"/>
            <a:ext cx="5232400" cy="3947248"/>
            <a:chOff x="6652231" y="2010001"/>
            <a:chExt cx="5232400" cy="39472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1D4373-75DD-F729-3A50-73100BDB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90" t="50071" r="501" b="3572"/>
            <a:stretch>
              <a:fillRect/>
            </a:stretch>
          </p:blipFill>
          <p:spPr>
            <a:xfrm>
              <a:off x="6652231" y="3874236"/>
              <a:ext cx="5232400" cy="177472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2471AE-5A7B-D6E7-94D0-563511AE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64" r="1053" b="53643"/>
            <a:stretch>
              <a:fillRect/>
            </a:stretch>
          </p:blipFill>
          <p:spPr>
            <a:xfrm>
              <a:off x="6652231" y="2010001"/>
              <a:ext cx="5199289" cy="17747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0E38B7-3F0C-7AB6-9EF7-39B3CF6DA21F}"/>
                </a:ext>
              </a:extLst>
            </p:cNvPr>
            <p:cNvSpPr txBox="1"/>
            <p:nvPr/>
          </p:nvSpPr>
          <p:spPr>
            <a:xfrm>
              <a:off x="6887320" y="2070969"/>
              <a:ext cx="1230017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DF5A04"/>
                  </a:solidFill>
                </a:rPr>
                <a:t>a) Methanol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D557CE-DDCB-FAD4-8B97-3DFDB566E65E}"/>
                </a:ext>
              </a:extLst>
            </p:cNvPr>
            <p:cNvSpPr txBox="1"/>
            <p:nvPr/>
          </p:nvSpPr>
          <p:spPr>
            <a:xfrm>
              <a:off x="9541560" y="2070969"/>
              <a:ext cx="999184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F4B9C"/>
                  </a:solidFill>
                </a:rPr>
                <a:t>b) Ethene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58FACD-72B5-6222-918C-3B17799B650C}"/>
                </a:ext>
              </a:extLst>
            </p:cNvPr>
            <p:cNvSpPr txBox="1"/>
            <p:nvPr/>
          </p:nvSpPr>
          <p:spPr>
            <a:xfrm>
              <a:off x="6887320" y="3964501"/>
              <a:ext cx="966611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B5EA4"/>
                  </a:solidFill>
                </a:rPr>
                <a:t>c) Ethyne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C996B8-E712-7006-0D55-60A290BA026F}"/>
                </a:ext>
              </a:extLst>
            </p:cNvPr>
            <p:cNvSpPr txBox="1"/>
            <p:nvPr/>
          </p:nvSpPr>
          <p:spPr>
            <a:xfrm>
              <a:off x="9541560" y="3908561"/>
              <a:ext cx="779381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3DA156"/>
                  </a:solidFill>
                </a:rPr>
                <a:t>d) HCN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427782-A0E6-A877-F336-145FF7F10EBE}"/>
                </a:ext>
              </a:extLst>
            </p:cNvPr>
            <p:cNvSpPr txBox="1"/>
            <p:nvPr/>
          </p:nvSpPr>
          <p:spPr>
            <a:xfrm>
              <a:off x="7641531" y="5618695"/>
              <a:ext cx="508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HRI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E736CD-51DA-983E-969B-3EC9E6B9241A}"/>
                </a:ext>
              </a:extLst>
            </p:cNvPr>
            <p:cNvSpPr txBox="1"/>
            <p:nvPr/>
          </p:nvSpPr>
          <p:spPr>
            <a:xfrm>
              <a:off x="10379850" y="5600783"/>
              <a:ext cx="508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HRI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E32D8-18FF-D33C-3C0A-2558A3C0523A}"/>
              </a:ext>
            </a:extLst>
          </p:cNvPr>
          <p:cNvSpPr/>
          <p:nvPr/>
        </p:nvSpPr>
        <p:spPr>
          <a:xfrm>
            <a:off x="6466769" y="1325881"/>
            <a:ext cx="5469726" cy="463136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833E5-9DDA-9F63-825B-A7CAB40779B3}"/>
              </a:ext>
            </a:extLst>
          </p:cNvPr>
          <p:cNvSpPr txBox="1"/>
          <p:nvPr/>
        </p:nvSpPr>
        <p:spPr>
          <a:xfrm>
            <a:off x="597973" y="5984692"/>
            <a:ext cx="3332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Detectable in the Thermal Infrared</a:t>
            </a:r>
          </a:p>
          <a:p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Detectable in the UV-VIS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4BDC8C-2A2B-7EB3-72B7-7DEFF139011B}"/>
              </a:ext>
            </a:extLst>
          </p:cNvPr>
          <p:cNvSpPr txBox="1"/>
          <p:nvPr/>
        </p:nvSpPr>
        <p:spPr>
          <a:xfrm>
            <a:off x="8610230" y="6472092"/>
            <a:ext cx="3539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[Juncosa Calahorrano, et al., in prep]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DB10BF-3D82-C4B3-AD8B-735DBF463B2D}"/>
              </a:ext>
            </a:extLst>
          </p:cNvPr>
          <p:cNvSpPr txBox="1"/>
          <p:nvPr/>
        </p:nvSpPr>
        <p:spPr>
          <a:xfrm>
            <a:off x="6277393" y="5983364"/>
            <a:ext cx="2412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Native footprint (14 km)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0C3FD-9CDF-72BB-56CB-B84CA28F0283}"/>
              </a:ext>
            </a:extLst>
          </p:cNvPr>
          <p:cNvSpPr/>
          <p:nvPr/>
        </p:nvSpPr>
        <p:spPr>
          <a:xfrm>
            <a:off x="6652231" y="3784729"/>
            <a:ext cx="5232400" cy="89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/>
      <p:bldP spid="22" grpId="0"/>
      <p:bldP spid="14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2423C7-46AB-F2B3-22EC-F281AC878609}"/>
              </a:ext>
            </a:extLst>
          </p:cNvPr>
          <p:cNvSpPr/>
          <p:nvPr/>
        </p:nvSpPr>
        <p:spPr>
          <a:xfrm>
            <a:off x="-81643" y="116811"/>
            <a:ext cx="1235528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latin typeface="Avenir Book" panose="02000503020000020003" pitchFamily="2" charset="0"/>
                <a:cs typeface="Calibri" panose="020F0502020204030204" pitchFamily="34" charset="0"/>
              </a:rPr>
              <a:t>We observe tight spectral correlations between VOCs with similar vertical sensitivity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25AF9-0EF7-DACD-0F90-5AFBA595BEEF}"/>
              </a:ext>
            </a:extLst>
          </p:cNvPr>
          <p:cNvSpPr txBox="1"/>
          <p:nvPr/>
        </p:nvSpPr>
        <p:spPr>
          <a:xfrm>
            <a:off x="225912" y="544604"/>
            <a:ext cx="1165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Plume injection height is one of the most challenging parameters to model. We leverage VOC with similar vertical sensitivities to derive </a:t>
            </a:r>
            <a:r>
              <a:rPr lang="en-US" dirty="0" err="1">
                <a:solidFill>
                  <a:srgbClr val="0432FF"/>
                </a:solidFill>
                <a:latin typeface="Avenir Book" panose="02000503020000020003" pitchFamily="2" charset="0"/>
              </a:rPr>
              <a:t>column:column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relationships from HRI:HRI relationships.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4C3A71-2C8A-4F1F-84EC-45AACBA28B8B}"/>
              </a:ext>
            </a:extLst>
          </p:cNvPr>
          <p:cNvGrpSpPr/>
          <p:nvPr/>
        </p:nvGrpSpPr>
        <p:grpSpPr>
          <a:xfrm>
            <a:off x="152397" y="1201784"/>
            <a:ext cx="3591718" cy="3052481"/>
            <a:chOff x="152397" y="1201784"/>
            <a:chExt cx="3591718" cy="30524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2276E69-252B-9BD6-7ADD-B3EEBA53112C}"/>
                </a:ext>
              </a:extLst>
            </p:cNvPr>
            <p:cNvGrpSpPr/>
            <p:nvPr/>
          </p:nvGrpSpPr>
          <p:grpSpPr>
            <a:xfrm>
              <a:off x="152397" y="1201784"/>
              <a:ext cx="3591718" cy="3052481"/>
              <a:chOff x="106912" y="1190935"/>
              <a:chExt cx="3591718" cy="3052481"/>
            </a:xfrm>
          </p:grpSpPr>
          <p:pic>
            <p:nvPicPr>
              <p:cNvPr id="4" name="Picture 11">
                <a:extLst>
                  <a:ext uri="{FF2B5EF4-FFF2-40B4-BE49-F238E27FC236}">
                    <a16:creationId xmlns:a16="http://schemas.microsoft.com/office/drawing/2014/main" id="{338EAA69-F442-2168-C505-429997A92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15" r="1247" b="6283"/>
              <a:stretch>
                <a:fillRect/>
              </a:stretch>
            </p:blipFill>
            <p:spPr bwMode="auto">
              <a:xfrm>
                <a:off x="664150" y="1190935"/>
                <a:ext cx="3034480" cy="281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8B696F-362B-AE99-860B-4317E9E5EE6C}"/>
                  </a:ext>
                </a:extLst>
              </p:cNvPr>
              <p:cNvSpPr txBox="1"/>
              <p:nvPr/>
            </p:nvSpPr>
            <p:spPr>
              <a:xfrm>
                <a:off x="2148903" y="3507948"/>
                <a:ext cx="1549727" cy="323165"/>
              </a:xfrm>
              <a:prstGeom prst="rect">
                <a:avLst/>
              </a:prstGeom>
              <a:solidFill>
                <a:schemeClr val="bg1">
                  <a:alpha val="50147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i="1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Synthetic data</a:t>
                </a:r>
                <a:endParaRPr lang="en-US" sz="1500" b="1" i="1" dirty="0"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9A5A4D-9BF5-CCDF-6417-73E822788AE2}"/>
                  </a:ext>
                </a:extLst>
              </p:cNvPr>
              <p:cNvSpPr txBox="1"/>
              <p:nvPr/>
            </p:nvSpPr>
            <p:spPr>
              <a:xfrm>
                <a:off x="1115552" y="3951028"/>
                <a:ext cx="24711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Normalized sensitivity (HRI:Ω)</a:t>
                </a:r>
                <a:endPara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D5753D-CC58-E067-B9BA-F1BE26427FB5}"/>
                  </a:ext>
                </a:extLst>
              </p:cNvPr>
              <p:cNvSpPr txBox="1"/>
              <p:nvPr/>
            </p:nvSpPr>
            <p:spPr>
              <a:xfrm>
                <a:off x="106912" y="2300244"/>
                <a:ext cx="67623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P90</a:t>
                </a:r>
              </a:p>
              <a:p>
                <a:pPr algn="ctr"/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(</a:t>
                </a:r>
                <a:r>
                  <a:rPr lang="en-US" sz="1300" dirty="0" err="1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hPa</a:t>
                </a:r>
                <a:r>
                  <a:rPr lang="en-US" sz="1300" dirty="0"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)</a:t>
                </a:r>
                <a:endParaRPr lang="en-US" sz="1300" dirty="0"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8E203B-E99B-ADBF-22FA-BEDD714EDFAE}"/>
                </a:ext>
              </a:extLst>
            </p:cNvPr>
            <p:cNvSpPr/>
            <p:nvPr/>
          </p:nvSpPr>
          <p:spPr>
            <a:xfrm>
              <a:off x="1153521" y="1279761"/>
              <a:ext cx="789580" cy="786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F37727"/>
                  </a:solidFill>
                </a:rPr>
                <a:t>Methanol</a:t>
              </a:r>
            </a:p>
            <a:p>
              <a:r>
                <a:rPr lang="en-US" sz="1200" dirty="0">
                  <a:solidFill>
                    <a:srgbClr val="FF69B4"/>
                  </a:solidFill>
                </a:rPr>
                <a:t>Ethene</a:t>
              </a:r>
            </a:p>
            <a:p>
              <a:r>
                <a:rPr lang="en-US" sz="1200" dirty="0">
                  <a:solidFill>
                    <a:srgbClr val="1F78B4"/>
                  </a:solidFill>
                </a:rPr>
                <a:t>Ethyne</a:t>
              </a:r>
            </a:p>
            <a:p>
              <a:r>
                <a:rPr lang="en-US" sz="1200" dirty="0">
                  <a:solidFill>
                    <a:srgbClr val="33A02C"/>
                  </a:solidFill>
                </a:rPr>
                <a:t>HCN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4DC95A-ABC1-F965-D6AE-965DEEB1FF37}"/>
              </a:ext>
            </a:extLst>
          </p:cNvPr>
          <p:cNvSpPr txBox="1"/>
          <p:nvPr/>
        </p:nvSpPr>
        <p:spPr>
          <a:xfrm>
            <a:off x="4648995" y="1291140"/>
            <a:ext cx="2866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B5E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Ethyne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dirty="0">
                <a:solidFill>
                  <a:srgbClr val="3DA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similarly steep vertical sensitivities - they are detected most strongly when lofted in the atmosphere.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8CB15-9935-66BD-2AFD-6DE17B25ACCC}"/>
              </a:ext>
            </a:extLst>
          </p:cNvPr>
          <p:cNvSpPr txBox="1"/>
          <p:nvPr/>
        </p:nvSpPr>
        <p:spPr>
          <a:xfrm>
            <a:off x="4605453" y="2792687"/>
            <a:ext cx="29074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DF5A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dirty="0">
                <a:solidFill>
                  <a:srgbClr val="CF4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ethene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weaker (and comparable to each other) vertical sensitivities.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6857E9-D560-DAA7-14AB-B7673458CE15}"/>
              </a:ext>
            </a:extLst>
          </p:cNvPr>
          <p:cNvSpPr txBox="1"/>
          <p:nvPr/>
        </p:nvSpPr>
        <p:spPr>
          <a:xfrm>
            <a:off x="8571115" y="1740018"/>
            <a:ext cx="31024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1500" dirty="0">
                <a:solidFill>
                  <a:srgbClr val="FA1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injection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Pole Creek fire plume is </a:t>
            </a:r>
            <a:r>
              <a:rPr lang="en-US" sz="1500" dirty="0">
                <a:solidFill>
                  <a:srgbClr val="FFB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lifted orographically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it is transported through the Uinta Range. As the topography changes, the </a:t>
            </a:r>
            <a:r>
              <a:rPr lang="en-US" sz="1500" dirty="0">
                <a:solidFill>
                  <a:srgbClr val="02D1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plume subsides.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17FA19-7D4B-7842-F3B5-2CF120992F7F}"/>
              </a:ext>
            </a:extLst>
          </p:cNvPr>
          <p:cNvGrpSpPr/>
          <p:nvPr/>
        </p:nvGrpSpPr>
        <p:grpSpPr>
          <a:xfrm>
            <a:off x="4682336" y="1263953"/>
            <a:ext cx="2924269" cy="2596125"/>
            <a:chOff x="4599827" y="1279761"/>
            <a:chExt cx="2924269" cy="259612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CDD80FE-325E-8401-62B7-8ECF9C1E0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82" y="1279761"/>
              <a:ext cx="2900584" cy="2596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7ABF92-96FD-65EB-EA0A-0C5A9CF1F6E0}"/>
                </a:ext>
              </a:extLst>
            </p:cNvPr>
            <p:cNvSpPr txBox="1"/>
            <p:nvPr/>
          </p:nvSpPr>
          <p:spPr>
            <a:xfrm>
              <a:off x="6001214" y="3548711"/>
              <a:ext cx="15228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i="1" dirty="0" err="1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CrIS</a:t>
              </a:r>
              <a:r>
                <a:rPr lang="en-US" sz="1500" b="1" i="1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 retrievals</a:t>
              </a:r>
              <a:endParaRPr lang="en-US" sz="1500" b="1" i="1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A487B5-1895-6A7C-C1E2-C2DCEF63BA5A}"/>
                </a:ext>
              </a:extLst>
            </p:cNvPr>
            <p:cNvSpPr/>
            <p:nvPr/>
          </p:nvSpPr>
          <p:spPr>
            <a:xfrm>
              <a:off x="4599827" y="1291141"/>
              <a:ext cx="1115174" cy="643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FA1300"/>
                  </a:solidFill>
                </a:rPr>
                <a:t>&lt; 103 km</a:t>
              </a:r>
            </a:p>
            <a:p>
              <a:r>
                <a:rPr lang="en-US" sz="1200" dirty="0">
                  <a:solidFill>
                    <a:srgbClr val="E7A201"/>
                  </a:solidFill>
                </a:rPr>
                <a:t>103 – 170 km</a:t>
              </a:r>
            </a:p>
            <a:p>
              <a:r>
                <a:rPr lang="en-US" sz="1200" dirty="0">
                  <a:solidFill>
                    <a:srgbClr val="05DEF0"/>
                  </a:solidFill>
                </a:rPr>
                <a:t>&gt; 170 km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BD4C41A-181C-FA9E-D6F2-70499D6AECAF}"/>
              </a:ext>
            </a:extLst>
          </p:cNvPr>
          <p:cNvGrpSpPr/>
          <p:nvPr/>
        </p:nvGrpSpPr>
        <p:grpSpPr>
          <a:xfrm>
            <a:off x="3114794" y="4505252"/>
            <a:ext cx="2560164" cy="2173531"/>
            <a:chOff x="3114794" y="4505252"/>
            <a:chExt cx="2560164" cy="21735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88C9B2-303B-6152-5934-2D90FF40D8E2}"/>
                </a:ext>
              </a:extLst>
            </p:cNvPr>
            <p:cNvGrpSpPr/>
            <p:nvPr/>
          </p:nvGrpSpPr>
          <p:grpSpPr>
            <a:xfrm>
              <a:off x="3114794" y="4505252"/>
              <a:ext cx="2560164" cy="2173531"/>
              <a:chOff x="3114794" y="4505252"/>
              <a:chExt cx="2560164" cy="217353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EB5889AF-70FC-71D9-6F6D-9DB96F3F4F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50" t="56911" r="7620" b="4500"/>
              <a:stretch>
                <a:fillRect/>
              </a:stretch>
            </p:blipFill>
            <p:spPr bwMode="auto">
              <a:xfrm>
                <a:off x="3508335" y="4505252"/>
                <a:ext cx="2166623" cy="197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F515AF-285C-ABC6-CD64-44B6C9C9CF58}"/>
                  </a:ext>
                </a:extLst>
              </p:cNvPr>
              <p:cNvSpPr txBox="1"/>
              <p:nvPr/>
            </p:nvSpPr>
            <p:spPr>
              <a:xfrm>
                <a:off x="3114794" y="5227582"/>
                <a:ext cx="561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33A02C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HCN</a:t>
                </a:r>
              </a:p>
              <a:p>
                <a:pPr algn="ctr"/>
                <a:r>
                  <a:rPr lang="en-US" sz="1200" dirty="0">
                    <a:solidFill>
                      <a:srgbClr val="33A02C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HRI</a:t>
                </a:r>
                <a:endParaRPr lang="en-US" sz="1200" dirty="0">
                  <a:solidFill>
                    <a:srgbClr val="33A02C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5AC849-0C14-11C4-BFE2-738A7FA0930B}"/>
                  </a:ext>
                </a:extLst>
              </p:cNvPr>
              <p:cNvSpPr txBox="1"/>
              <p:nvPr/>
            </p:nvSpPr>
            <p:spPr>
              <a:xfrm>
                <a:off x="4206512" y="6401784"/>
                <a:ext cx="10074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Ethyne HRI</a:t>
                </a:r>
                <a:endParaRPr lang="en-US" sz="1200" dirty="0">
                  <a:solidFill>
                    <a:srgbClr val="1F78B4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D745B4-A40A-3BA8-546B-6F819DAC9D9C}"/>
                </a:ext>
              </a:extLst>
            </p:cNvPr>
            <p:cNvSpPr txBox="1"/>
            <p:nvPr/>
          </p:nvSpPr>
          <p:spPr>
            <a:xfrm>
              <a:off x="4667496" y="5458415"/>
              <a:ext cx="1007462" cy="8309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Slopes (SE)</a:t>
              </a:r>
            </a:p>
            <a:p>
              <a:r>
                <a:rPr lang="en-US" sz="1200" dirty="0">
                  <a:solidFill>
                    <a:srgbClr val="FA1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0.61 (0.12)</a:t>
              </a:r>
            </a:p>
            <a:p>
              <a:r>
                <a:rPr lang="en-US" sz="1200" dirty="0">
                  <a:solidFill>
                    <a:srgbClr val="FFB4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0.66 (0.29)</a:t>
              </a:r>
            </a:p>
            <a:p>
              <a:r>
                <a:rPr lang="en-US" sz="1200" dirty="0">
                  <a:solidFill>
                    <a:srgbClr val="04DFF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0.76 (0.18)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5A484C-358F-E145-2384-2A3521831B72}"/>
              </a:ext>
            </a:extLst>
          </p:cNvPr>
          <p:cNvGrpSpPr/>
          <p:nvPr/>
        </p:nvGrpSpPr>
        <p:grpSpPr>
          <a:xfrm>
            <a:off x="247063" y="4477958"/>
            <a:ext cx="2984251" cy="2185437"/>
            <a:chOff x="247063" y="4477958"/>
            <a:chExt cx="2984251" cy="218543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311300-8647-85F4-B81D-4DEB104E56E0}"/>
                </a:ext>
              </a:extLst>
            </p:cNvPr>
            <p:cNvGrpSpPr/>
            <p:nvPr/>
          </p:nvGrpSpPr>
          <p:grpSpPr>
            <a:xfrm>
              <a:off x="247063" y="4477958"/>
              <a:ext cx="2720222" cy="2182773"/>
              <a:chOff x="247063" y="4477958"/>
              <a:chExt cx="2720222" cy="21827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3670F3B-5FEA-9EF0-E069-B7C700083B21}"/>
                  </a:ext>
                </a:extLst>
              </p:cNvPr>
              <p:cNvGrpSpPr/>
              <p:nvPr/>
            </p:nvGrpSpPr>
            <p:grpSpPr>
              <a:xfrm>
                <a:off x="247063" y="4477958"/>
                <a:ext cx="2720222" cy="2182773"/>
                <a:chOff x="247063" y="4477958"/>
                <a:chExt cx="2720222" cy="2182773"/>
              </a:xfrm>
            </p:grpSpPr>
            <p:pic>
              <p:nvPicPr>
                <p:cNvPr id="8" name="Picture 2">
                  <a:extLst>
                    <a:ext uri="{FF2B5EF4-FFF2-40B4-BE49-F238E27FC236}">
                      <a16:creationId xmlns:a16="http://schemas.microsoft.com/office/drawing/2014/main" id="{346196D9-5E92-D878-B3E6-CB0DDD6CC7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91" t="9519" r="53630" b="51740"/>
                <a:stretch>
                  <a:fillRect/>
                </a:stretch>
              </p:blipFill>
              <p:spPr bwMode="auto">
                <a:xfrm>
                  <a:off x="761265" y="4477958"/>
                  <a:ext cx="2206020" cy="2002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396ECC2-441D-3607-4C5D-291B341C98BD}"/>
                    </a:ext>
                  </a:extLst>
                </p:cNvPr>
                <p:cNvSpPr/>
                <p:nvPr/>
              </p:nvSpPr>
              <p:spPr>
                <a:xfrm>
                  <a:off x="1035482" y="4543546"/>
                  <a:ext cx="1158906" cy="5835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rgbClr val="FA1300"/>
                      </a:solidFill>
                    </a:rPr>
                    <a:t>&lt; 103 km</a:t>
                  </a:r>
                </a:p>
                <a:p>
                  <a:r>
                    <a:rPr lang="en-US" sz="1200" dirty="0">
                      <a:solidFill>
                        <a:srgbClr val="E7A201"/>
                      </a:solidFill>
                    </a:rPr>
                    <a:t>103 – 170 km</a:t>
                  </a:r>
                </a:p>
                <a:p>
                  <a:r>
                    <a:rPr lang="en-US" sz="1200" dirty="0">
                      <a:solidFill>
                        <a:srgbClr val="05DEF0"/>
                      </a:solidFill>
                    </a:rPr>
                    <a:t>&gt; 170 km 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76160BE-F537-63DB-DEE6-562F373466BB}"/>
                    </a:ext>
                  </a:extLst>
                </p:cNvPr>
                <p:cNvSpPr txBox="1"/>
                <p:nvPr/>
              </p:nvSpPr>
              <p:spPr>
                <a:xfrm>
                  <a:off x="1339850" y="6383732"/>
                  <a:ext cx="12168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F37727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Methanol HRI</a:t>
                  </a:r>
                  <a:endParaRPr lang="en-US" sz="1200" dirty="0">
                    <a:solidFill>
                      <a:srgbClr val="F37727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DBDEAC0-745F-C351-0A5D-7846F3D3B4F1}"/>
                    </a:ext>
                  </a:extLst>
                </p:cNvPr>
                <p:cNvSpPr txBox="1"/>
                <p:nvPr/>
              </p:nvSpPr>
              <p:spPr>
                <a:xfrm>
                  <a:off x="247063" y="5205400"/>
                  <a:ext cx="67623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FF69B4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Ethene</a:t>
                  </a:r>
                </a:p>
                <a:p>
                  <a:pPr algn="ctr"/>
                  <a:r>
                    <a:rPr lang="en-US" sz="1200" dirty="0">
                      <a:solidFill>
                        <a:srgbClr val="FF69B4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HRI</a:t>
                  </a:r>
                  <a:endParaRPr lang="en-US" sz="1200" dirty="0">
                    <a:solidFill>
                      <a:srgbClr val="FF69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791EFF-B5B9-FB31-8A7D-E97EC869DA52}"/>
                  </a:ext>
                </a:extLst>
              </p:cNvPr>
              <p:cNvSpPr txBox="1"/>
              <p:nvPr/>
            </p:nvSpPr>
            <p:spPr>
              <a:xfrm>
                <a:off x="1959823" y="5492802"/>
                <a:ext cx="1007462" cy="8309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Slopes (SE)*</a:t>
                </a:r>
              </a:p>
              <a:p>
                <a:r>
                  <a:rPr lang="en-US" sz="1200" dirty="0">
                    <a:solidFill>
                      <a:srgbClr val="FA1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1.74 (0.11)</a:t>
                </a:r>
              </a:p>
              <a:p>
                <a:r>
                  <a:rPr lang="en-US" sz="1200" dirty="0">
                    <a:solidFill>
                      <a:srgbClr val="FFB4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1.69 (0.26)</a:t>
                </a:r>
              </a:p>
              <a:p>
                <a:r>
                  <a:rPr lang="en-US" sz="1200" dirty="0">
                    <a:solidFill>
                      <a:srgbClr val="04DF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1.56 (0.15)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AB996D-875B-4605-594E-3CA5D997569F}"/>
                </a:ext>
              </a:extLst>
            </p:cNvPr>
            <p:cNvSpPr txBox="1"/>
            <p:nvPr/>
          </p:nvSpPr>
          <p:spPr>
            <a:xfrm>
              <a:off x="2501601" y="6417174"/>
              <a:ext cx="729713" cy="246221"/>
            </a:xfrm>
            <a:prstGeom prst="rect">
              <a:avLst/>
            </a:prstGeom>
            <a:solidFill>
              <a:schemeClr val="bg1">
                <a:alpha val="5014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*HRI:HRI</a:t>
              </a:r>
              <a:endParaRPr lang="en-US" sz="1000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5241678-21C6-589A-B004-F6B5D7A8358C}"/>
              </a:ext>
            </a:extLst>
          </p:cNvPr>
          <p:cNvSpPr/>
          <p:nvPr/>
        </p:nvSpPr>
        <p:spPr>
          <a:xfrm>
            <a:off x="225912" y="4372072"/>
            <a:ext cx="11710583" cy="240739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D743A2-0893-FD31-30DB-EA8B546591D2}"/>
              </a:ext>
            </a:extLst>
          </p:cNvPr>
          <p:cNvSpPr txBox="1"/>
          <p:nvPr/>
        </p:nvSpPr>
        <p:spPr>
          <a:xfrm>
            <a:off x="9054262" y="4413690"/>
            <a:ext cx="283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 pairs with 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vertical sensitivities show statistically consistent HRI:HRI ratios during plume altitude change.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4F11D7-1EFB-A053-2472-11C85BA9DAD9}"/>
              </a:ext>
            </a:extLst>
          </p:cNvPr>
          <p:cNvSpPr/>
          <p:nvPr/>
        </p:nvSpPr>
        <p:spPr>
          <a:xfrm>
            <a:off x="302801" y="4432237"/>
            <a:ext cx="5566611" cy="22632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897635-AE57-D4F4-D7AD-D80F73E4A403}"/>
              </a:ext>
            </a:extLst>
          </p:cNvPr>
          <p:cNvSpPr/>
          <p:nvPr/>
        </p:nvSpPr>
        <p:spPr>
          <a:xfrm>
            <a:off x="6174151" y="4432237"/>
            <a:ext cx="2621745" cy="22632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D82DA6-2536-616C-541A-D4BAAF3F1521}"/>
              </a:ext>
            </a:extLst>
          </p:cNvPr>
          <p:cNvSpPr txBox="1"/>
          <p:nvPr/>
        </p:nvSpPr>
        <p:spPr>
          <a:xfrm>
            <a:off x="9054262" y="5613656"/>
            <a:ext cx="283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 pairs with different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sensitivities show a change in HRI:HRI ratios during plume altitude change.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EEE660E-A041-8337-809D-2A8FA0E5ECE2}"/>
              </a:ext>
            </a:extLst>
          </p:cNvPr>
          <p:cNvCxnSpPr/>
          <p:nvPr/>
        </p:nvCxnSpPr>
        <p:spPr>
          <a:xfrm>
            <a:off x="10503017" y="5891524"/>
            <a:ext cx="67950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2F0805-9811-DA44-2521-97CBFCDA38B8}"/>
              </a:ext>
            </a:extLst>
          </p:cNvPr>
          <p:cNvGrpSpPr/>
          <p:nvPr/>
        </p:nvGrpSpPr>
        <p:grpSpPr>
          <a:xfrm>
            <a:off x="6088709" y="4471412"/>
            <a:ext cx="2873080" cy="2126570"/>
            <a:chOff x="6088709" y="4471412"/>
            <a:chExt cx="2873080" cy="21265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104EEAF-6C8A-B190-B437-F07BB1098EFB}"/>
                </a:ext>
              </a:extLst>
            </p:cNvPr>
            <p:cNvGrpSpPr/>
            <p:nvPr/>
          </p:nvGrpSpPr>
          <p:grpSpPr>
            <a:xfrm>
              <a:off x="6088709" y="4471412"/>
              <a:ext cx="2873080" cy="2126570"/>
              <a:chOff x="6088709" y="4471412"/>
              <a:chExt cx="2873080" cy="212657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F2A5E11C-8D05-D4A3-8907-A6C188E3F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23" t="9715" r="7559" b="52326"/>
              <a:stretch>
                <a:fillRect/>
              </a:stretch>
            </p:blipFill>
            <p:spPr bwMode="auto">
              <a:xfrm>
                <a:off x="6722058" y="4471412"/>
                <a:ext cx="2003558" cy="1849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9672C2-FB13-B8AF-8BA7-88E1FDC573F7}"/>
                  </a:ext>
                </a:extLst>
              </p:cNvPr>
              <p:cNvSpPr txBox="1"/>
              <p:nvPr/>
            </p:nvSpPr>
            <p:spPr>
              <a:xfrm>
                <a:off x="7132996" y="6320983"/>
                <a:ext cx="12168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37727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Methanol HRI</a:t>
                </a:r>
                <a:endParaRPr lang="en-US" sz="1200" dirty="0">
                  <a:solidFill>
                    <a:srgbClr val="F37727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2FF2D0-CEF5-3E29-18ED-9536FFB818BF}"/>
                  </a:ext>
                </a:extLst>
              </p:cNvPr>
              <p:cNvSpPr txBox="1"/>
              <p:nvPr/>
            </p:nvSpPr>
            <p:spPr>
              <a:xfrm>
                <a:off x="6088709" y="5227583"/>
                <a:ext cx="6762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Ethyne</a:t>
                </a:r>
              </a:p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HRI</a:t>
                </a:r>
                <a:endParaRPr lang="en-US" sz="1200" dirty="0">
                  <a:solidFill>
                    <a:srgbClr val="1F78B4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502132-F8BD-D3DF-C199-29C3DA116DB7}"/>
                  </a:ext>
                </a:extLst>
              </p:cNvPr>
              <p:cNvSpPr txBox="1"/>
              <p:nvPr/>
            </p:nvSpPr>
            <p:spPr>
              <a:xfrm>
                <a:off x="7867544" y="5363157"/>
                <a:ext cx="1094245" cy="8309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Slopes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(SE)</a:t>
                </a:r>
              </a:p>
              <a:p>
                <a:r>
                  <a:rPr lang="en-US" sz="1200" dirty="0">
                    <a:solidFill>
                      <a:srgbClr val="FA1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0.27 (0.03)</a:t>
                </a:r>
              </a:p>
              <a:p>
                <a:r>
                  <a:rPr lang="en-US" sz="1200" dirty="0">
                    <a:solidFill>
                      <a:srgbClr val="FFB4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0.47 (0.06)</a:t>
                </a:r>
              </a:p>
              <a:p>
                <a:r>
                  <a:rPr lang="en-US" sz="1200" dirty="0">
                    <a:solidFill>
                      <a:srgbClr val="04DF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0.34 (0.06)</a:t>
                </a: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9F9C567-B4BD-53A0-D377-AD1A0CEE6FB5}"/>
                </a:ext>
              </a:extLst>
            </p:cNvPr>
            <p:cNvSpPr/>
            <p:nvPr/>
          </p:nvSpPr>
          <p:spPr>
            <a:xfrm>
              <a:off x="6901980" y="4500875"/>
              <a:ext cx="1066362" cy="636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FA1300"/>
                  </a:solidFill>
                </a:rPr>
                <a:t>&lt; 103 km</a:t>
              </a:r>
            </a:p>
            <a:p>
              <a:r>
                <a:rPr lang="en-US" sz="1200" dirty="0">
                  <a:solidFill>
                    <a:srgbClr val="E7A201"/>
                  </a:solidFill>
                </a:rPr>
                <a:t>103 – 170 km</a:t>
              </a:r>
            </a:p>
            <a:p>
              <a:r>
                <a:rPr lang="en-US" sz="1200" dirty="0">
                  <a:solidFill>
                    <a:srgbClr val="05DEF0"/>
                  </a:solidFill>
                </a:rPr>
                <a:t>&gt; 170 km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67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7" grpId="0" animBg="1"/>
      <p:bldP spid="39" grpId="0"/>
      <p:bldP spid="40" grpId="0" animBg="1"/>
      <p:bldP spid="43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71F5B-5B73-70A7-4616-6DD697CB7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F26A9-0712-F092-8213-D9A900314FF7}"/>
              </a:ext>
            </a:extLst>
          </p:cNvPr>
          <p:cNvSpPr/>
          <p:nvPr/>
        </p:nvSpPr>
        <p:spPr>
          <a:xfrm>
            <a:off x="-81643" y="116811"/>
            <a:ext cx="1235528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latin typeface="Avenir Book" panose="02000503020000020003" pitchFamily="2" charset="0"/>
                <a:cs typeface="Calibri" panose="020F0502020204030204" pitchFamily="34" charset="0"/>
              </a:rPr>
              <a:t>We observe tight spectral correlations between VOCs with similar vertical sensitivity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93A33-62FB-7653-AF79-A007A35A2DE9}"/>
              </a:ext>
            </a:extLst>
          </p:cNvPr>
          <p:cNvSpPr txBox="1"/>
          <p:nvPr/>
        </p:nvSpPr>
        <p:spPr>
          <a:xfrm>
            <a:off x="225912" y="544604"/>
            <a:ext cx="1165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Plume injection height is one of the most challenging parameters to model. We leverage VOC with similar vertical sensitivities to derive </a:t>
            </a:r>
            <a:r>
              <a:rPr lang="en-US" dirty="0" err="1">
                <a:solidFill>
                  <a:srgbClr val="0432FF"/>
                </a:solidFill>
                <a:latin typeface="Avenir Book" panose="02000503020000020003" pitchFamily="2" charset="0"/>
              </a:rPr>
              <a:t>column:column</a:t>
            </a: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 relationships from HRI:HRI relationships.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197A96-1715-9EC6-766A-7C15C2B725FA}"/>
              </a:ext>
            </a:extLst>
          </p:cNvPr>
          <p:cNvGrpSpPr/>
          <p:nvPr/>
        </p:nvGrpSpPr>
        <p:grpSpPr>
          <a:xfrm>
            <a:off x="3114794" y="4505252"/>
            <a:ext cx="2560164" cy="2173531"/>
            <a:chOff x="3114794" y="4505252"/>
            <a:chExt cx="2560164" cy="21735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589B735-263A-08CF-0C5A-3A728E8F704D}"/>
                </a:ext>
              </a:extLst>
            </p:cNvPr>
            <p:cNvGrpSpPr/>
            <p:nvPr/>
          </p:nvGrpSpPr>
          <p:grpSpPr>
            <a:xfrm>
              <a:off x="3114794" y="4505252"/>
              <a:ext cx="2560164" cy="2173531"/>
              <a:chOff x="3114794" y="4505252"/>
              <a:chExt cx="2560164" cy="217353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3F9B2E4F-2A7F-E84B-11FA-FE26C44800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50" t="56911" r="7620" b="4500"/>
              <a:stretch>
                <a:fillRect/>
              </a:stretch>
            </p:blipFill>
            <p:spPr bwMode="auto">
              <a:xfrm>
                <a:off x="3508335" y="4505252"/>
                <a:ext cx="2166623" cy="197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DE5427-A201-80F2-ABCB-A0E0587BBA2A}"/>
                  </a:ext>
                </a:extLst>
              </p:cNvPr>
              <p:cNvSpPr txBox="1"/>
              <p:nvPr/>
            </p:nvSpPr>
            <p:spPr>
              <a:xfrm>
                <a:off x="3114794" y="5227582"/>
                <a:ext cx="561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33A02C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HCN</a:t>
                </a:r>
              </a:p>
              <a:p>
                <a:pPr algn="ctr"/>
                <a:r>
                  <a:rPr lang="en-US" sz="1200" dirty="0">
                    <a:solidFill>
                      <a:srgbClr val="33A02C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HRI</a:t>
                </a:r>
                <a:endParaRPr lang="en-US" sz="1200" dirty="0">
                  <a:solidFill>
                    <a:srgbClr val="33A02C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D4A0E26-521E-EB5F-2777-004F30F8E473}"/>
                  </a:ext>
                </a:extLst>
              </p:cNvPr>
              <p:cNvSpPr txBox="1"/>
              <p:nvPr/>
            </p:nvSpPr>
            <p:spPr>
              <a:xfrm>
                <a:off x="4206512" y="6401784"/>
                <a:ext cx="10074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Ethyne HRI</a:t>
                </a:r>
                <a:endParaRPr lang="en-US" sz="1200" dirty="0">
                  <a:solidFill>
                    <a:srgbClr val="1F78B4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2E4245-BA33-3EA8-8FFA-3A6CA795228F}"/>
                </a:ext>
              </a:extLst>
            </p:cNvPr>
            <p:cNvSpPr txBox="1"/>
            <p:nvPr/>
          </p:nvSpPr>
          <p:spPr>
            <a:xfrm>
              <a:off x="4667496" y="5458415"/>
              <a:ext cx="1007462" cy="8309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Slopes (SE)</a:t>
              </a:r>
            </a:p>
            <a:p>
              <a:r>
                <a:rPr lang="en-US" sz="1200" dirty="0">
                  <a:solidFill>
                    <a:srgbClr val="FA1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0.61 (0.12)</a:t>
              </a:r>
            </a:p>
            <a:p>
              <a:r>
                <a:rPr lang="en-US" sz="1200" dirty="0">
                  <a:solidFill>
                    <a:srgbClr val="FFB4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0.66 (0.29)</a:t>
              </a:r>
            </a:p>
            <a:p>
              <a:r>
                <a:rPr lang="en-US" sz="1200" dirty="0">
                  <a:solidFill>
                    <a:srgbClr val="04DFF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0.76 (0.18)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B5FC0-E795-75A1-F34D-9DC8BA321BB4}"/>
              </a:ext>
            </a:extLst>
          </p:cNvPr>
          <p:cNvGrpSpPr/>
          <p:nvPr/>
        </p:nvGrpSpPr>
        <p:grpSpPr>
          <a:xfrm>
            <a:off x="247063" y="4477958"/>
            <a:ext cx="2984251" cy="2185437"/>
            <a:chOff x="247063" y="4477958"/>
            <a:chExt cx="2984251" cy="218543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21E9F6B-12EA-82C3-00C5-2E3CE29F29D3}"/>
                </a:ext>
              </a:extLst>
            </p:cNvPr>
            <p:cNvGrpSpPr/>
            <p:nvPr/>
          </p:nvGrpSpPr>
          <p:grpSpPr>
            <a:xfrm>
              <a:off x="247063" y="4477958"/>
              <a:ext cx="2720222" cy="2182773"/>
              <a:chOff x="247063" y="4477958"/>
              <a:chExt cx="2720222" cy="21827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AD50888-F0F1-5251-6471-243E5572EE8B}"/>
                  </a:ext>
                </a:extLst>
              </p:cNvPr>
              <p:cNvGrpSpPr/>
              <p:nvPr/>
            </p:nvGrpSpPr>
            <p:grpSpPr>
              <a:xfrm>
                <a:off x="247063" y="4477958"/>
                <a:ext cx="2720222" cy="2182773"/>
                <a:chOff x="247063" y="4477958"/>
                <a:chExt cx="2720222" cy="2182773"/>
              </a:xfrm>
            </p:grpSpPr>
            <p:pic>
              <p:nvPicPr>
                <p:cNvPr id="8" name="Picture 2">
                  <a:extLst>
                    <a:ext uri="{FF2B5EF4-FFF2-40B4-BE49-F238E27FC236}">
                      <a16:creationId xmlns:a16="http://schemas.microsoft.com/office/drawing/2014/main" id="{AFB7FA73-C4F5-66A8-281C-FE394DB010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91" t="9519" r="53630" b="51740"/>
                <a:stretch>
                  <a:fillRect/>
                </a:stretch>
              </p:blipFill>
              <p:spPr bwMode="auto">
                <a:xfrm>
                  <a:off x="761265" y="4477958"/>
                  <a:ext cx="2206020" cy="2002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9C29CAF-C813-B0A3-48DF-887BA77BCCBA}"/>
                    </a:ext>
                  </a:extLst>
                </p:cNvPr>
                <p:cNvSpPr/>
                <p:nvPr/>
              </p:nvSpPr>
              <p:spPr>
                <a:xfrm>
                  <a:off x="1035482" y="4543546"/>
                  <a:ext cx="1158906" cy="5835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rgbClr val="FA1300"/>
                      </a:solidFill>
                    </a:rPr>
                    <a:t>&lt; 103 km</a:t>
                  </a:r>
                </a:p>
                <a:p>
                  <a:r>
                    <a:rPr lang="en-US" sz="1200" dirty="0">
                      <a:solidFill>
                        <a:srgbClr val="E7A201"/>
                      </a:solidFill>
                    </a:rPr>
                    <a:t>103 – 170 km</a:t>
                  </a:r>
                </a:p>
                <a:p>
                  <a:r>
                    <a:rPr lang="en-US" sz="1200" dirty="0">
                      <a:solidFill>
                        <a:srgbClr val="05DEF0"/>
                      </a:solidFill>
                    </a:rPr>
                    <a:t>&gt; 170 km 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C12FAD4-E1C2-BFDA-6ABE-18FC22A06DD0}"/>
                    </a:ext>
                  </a:extLst>
                </p:cNvPr>
                <p:cNvSpPr txBox="1"/>
                <p:nvPr/>
              </p:nvSpPr>
              <p:spPr>
                <a:xfrm>
                  <a:off x="1339850" y="6383732"/>
                  <a:ext cx="12168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F37727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Methanol HRI</a:t>
                  </a:r>
                  <a:endParaRPr lang="en-US" sz="1200" dirty="0">
                    <a:solidFill>
                      <a:srgbClr val="F37727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C74C126-762D-A4B5-A0E7-C1DDEF57DA11}"/>
                    </a:ext>
                  </a:extLst>
                </p:cNvPr>
                <p:cNvSpPr txBox="1"/>
                <p:nvPr/>
              </p:nvSpPr>
              <p:spPr>
                <a:xfrm>
                  <a:off x="247063" y="5205400"/>
                  <a:ext cx="67623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FF69B4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Ethene</a:t>
                  </a:r>
                </a:p>
                <a:p>
                  <a:pPr algn="ctr"/>
                  <a:r>
                    <a:rPr lang="en-US" sz="1200" dirty="0">
                      <a:solidFill>
                        <a:srgbClr val="FF69B4"/>
                      </a:solidFill>
                      <a:latin typeface="Avenir Book" panose="02000503020000020003" pitchFamily="2" charset="0"/>
                      <a:ea typeface="Helvetica" charset="0"/>
                      <a:cs typeface="Helvetica" charset="0"/>
                      <a:sym typeface="Wingdings" pitchFamily="2" charset="2"/>
                    </a:rPr>
                    <a:t>HRI</a:t>
                  </a:r>
                  <a:endParaRPr lang="en-US" sz="1200" dirty="0">
                    <a:solidFill>
                      <a:srgbClr val="FF69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21B99B9-8236-BDFA-114F-C97BC0033E93}"/>
                  </a:ext>
                </a:extLst>
              </p:cNvPr>
              <p:cNvSpPr txBox="1"/>
              <p:nvPr/>
            </p:nvSpPr>
            <p:spPr>
              <a:xfrm>
                <a:off x="1959823" y="5492802"/>
                <a:ext cx="1007462" cy="8309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Slopes (SE)*</a:t>
                </a:r>
              </a:p>
              <a:p>
                <a:r>
                  <a:rPr lang="en-US" sz="1200" dirty="0">
                    <a:solidFill>
                      <a:srgbClr val="FA1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1.74 (0.11)</a:t>
                </a:r>
              </a:p>
              <a:p>
                <a:r>
                  <a:rPr lang="en-US" sz="1200" dirty="0">
                    <a:solidFill>
                      <a:srgbClr val="FFB4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1.69 (0.26)</a:t>
                </a:r>
              </a:p>
              <a:p>
                <a:r>
                  <a:rPr lang="en-US" sz="1200" dirty="0">
                    <a:solidFill>
                      <a:srgbClr val="04DF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1.56 (0.15)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4F4B6AC-3DE3-53FD-0638-89B447488394}"/>
                </a:ext>
              </a:extLst>
            </p:cNvPr>
            <p:cNvSpPr txBox="1"/>
            <p:nvPr/>
          </p:nvSpPr>
          <p:spPr>
            <a:xfrm>
              <a:off x="2501601" y="6417174"/>
              <a:ext cx="729713" cy="246221"/>
            </a:xfrm>
            <a:prstGeom prst="rect">
              <a:avLst/>
            </a:prstGeom>
            <a:solidFill>
              <a:schemeClr val="bg1">
                <a:alpha val="5014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venir Book" panose="02000503020000020003" pitchFamily="2" charset="0"/>
                  <a:ea typeface="Helvetica" charset="0"/>
                  <a:cs typeface="Helvetica" charset="0"/>
                  <a:sym typeface="Wingdings" pitchFamily="2" charset="2"/>
                </a:rPr>
                <a:t>*HRI:HRI</a:t>
              </a:r>
              <a:endParaRPr lang="en-US" sz="1000" dirty="0">
                <a:latin typeface="Avenir Book" panose="02000503020000020003" pitchFamily="2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63654FE-630F-735C-3307-767B2D39B3B3}"/>
              </a:ext>
            </a:extLst>
          </p:cNvPr>
          <p:cNvSpPr/>
          <p:nvPr/>
        </p:nvSpPr>
        <p:spPr>
          <a:xfrm>
            <a:off x="225912" y="4372072"/>
            <a:ext cx="11710583" cy="240739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4BBACF-164E-8BA0-56AF-6179A5002FA4}"/>
              </a:ext>
            </a:extLst>
          </p:cNvPr>
          <p:cNvSpPr txBox="1"/>
          <p:nvPr/>
        </p:nvSpPr>
        <p:spPr>
          <a:xfrm>
            <a:off x="9054262" y="4413690"/>
            <a:ext cx="283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 pairs with 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vertical sensitivities show statistically consistent HRI:HRI ratios during plume altitude change.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142F5A3-E411-85FD-4574-E3EBC9F5420B}"/>
              </a:ext>
            </a:extLst>
          </p:cNvPr>
          <p:cNvSpPr/>
          <p:nvPr/>
        </p:nvSpPr>
        <p:spPr>
          <a:xfrm>
            <a:off x="302801" y="4432237"/>
            <a:ext cx="5566611" cy="22632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12E329-5E63-F1DC-7351-99B69EBD8870}"/>
              </a:ext>
            </a:extLst>
          </p:cNvPr>
          <p:cNvSpPr/>
          <p:nvPr/>
        </p:nvSpPr>
        <p:spPr>
          <a:xfrm>
            <a:off x="6174151" y="4432237"/>
            <a:ext cx="2621745" cy="22632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2B2060-A8CB-69B2-9A12-DF197F525A52}"/>
              </a:ext>
            </a:extLst>
          </p:cNvPr>
          <p:cNvSpPr txBox="1"/>
          <p:nvPr/>
        </p:nvSpPr>
        <p:spPr>
          <a:xfrm>
            <a:off x="9054262" y="5613656"/>
            <a:ext cx="283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 pairs with different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sensitivities show a change in HRI:HRI ratios during plume altitude change.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175AD6-46B8-5DCF-6C6A-A6ABFAA5E9B6}"/>
              </a:ext>
            </a:extLst>
          </p:cNvPr>
          <p:cNvCxnSpPr/>
          <p:nvPr/>
        </p:nvCxnSpPr>
        <p:spPr>
          <a:xfrm>
            <a:off x="10503017" y="5891524"/>
            <a:ext cx="67950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588896-D6ED-C8E7-FD6C-B69B0AF96BC7}"/>
              </a:ext>
            </a:extLst>
          </p:cNvPr>
          <p:cNvGrpSpPr/>
          <p:nvPr/>
        </p:nvGrpSpPr>
        <p:grpSpPr>
          <a:xfrm>
            <a:off x="6088709" y="4471412"/>
            <a:ext cx="2873080" cy="2126570"/>
            <a:chOff x="6088709" y="4471412"/>
            <a:chExt cx="2873080" cy="21265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3F768E-8164-BA18-6329-55CF4461D375}"/>
                </a:ext>
              </a:extLst>
            </p:cNvPr>
            <p:cNvGrpSpPr/>
            <p:nvPr/>
          </p:nvGrpSpPr>
          <p:grpSpPr>
            <a:xfrm>
              <a:off x="6088709" y="4471412"/>
              <a:ext cx="2873080" cy="2126570"/>
              <a:chOff x="6088709" y="4471412"/>
              <a:chExt cx="2873080" cy="212657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B3BFF4B1-A5A2-C695-B638-D1D44F219C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23" t="9715" r="7559" b="52326"/>
              <a:stretch>
                <a:fillRect/>
              </a:stretch>
            </p:blipFill>
            <p:spPr bwMode="auto">
              <a:xfrm>
                <a:off x="6722058" y="4471412"/>
                <a:ext cx="2003558" cy="1849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B674E75-C023-85B2-8A98-6CA83B8994B0}"/>
                  </a:ext>
                </a:extLst>
              </p:cNvPr>
              <p:cNvSpPr txBox="1"/>
              <p:nvPr/>
            </p:nvSpPr>
            <p:spPr>
              <a:xfrm>
                <a:off x="7132996" y="6320983"/>
                <a:ext cx="12168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37727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Methanol HRI</a:t>
                </a:r>
                <a:endParaRPr lang="en-US" sz="1200" dirty="0">
                  <a:solidFill>
                    <a:srgbClr val="F37727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933510-4E04-9798-60F2-ECCACFC7DB30}"/>
                  </a:ext>
                </a:extLst>
              </p:cNvPr>
              <p:cNvSpPr txBox="1"/>
              <p:nvPr/>
            </p:nvSpPr>
            <p:spPr>
              <a:xfrm>
                <a:off x="6088709" y="5227583"/>
                <a:ext cx="6762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Ethyne</a:t>
                </a:r>
              </a:p>
              <a:p>
                <a:pPr algn="ctr"/>
                <a:r>
                  <a:rPr lang="en-US" sz="1200" dirty="0">
                    <a:solidFill>
                      <a:srgbClr val="1F78B4"/>
                    </a:solidFill>
                    <a:latin typeface="Avenir Book" panose="02000503020000020003" pitchFamily="2" charset="0"/>
                    <a:ea typeface="Helvetica" charset="0"/>
                    <a:cs typeface="Helvetica" charset="0"/>
                    <a:sym typeface="Wingdings" pitchFamily="2" charset="2"/>
                  </a:rPr>
                  <a:t>HRI</a:t>
                </a:r>
                <a:endParaRPr lang="en-US" sz="1200" dirty="0">
                  <a:solidFill>
                    <a:srgbClr val="1F78B4"/>
                  </a:solidFill>
                  <a:latin typeface="Avenir Book" panose="02000503020000020003" pitchFamily="2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39D47A-BBF8-9D1A-474D-C90CB5B00758}"/>
                  </a:ext>
                </a:extLst>
              </p:cNvPr>
              <p:cNvSpPr txBox="1"/>
              <p:nvPr/>
            </p:nvSpPr>
            <p:spPr>
              <a:xfrm>
                <a:off x="7867544" y="5363157"/>
                <a:ext cx="1094245" cy="8309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Slopes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(SE)</a:t>
                </a:r>
              </a:p>
              <a:p>
                <a:r>
                  <a:rPr lang="en-US" sz="1200" dirty="0">
                    <a:solidFill>
                      <a:srgbClr val="FA1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0.27 (0.03)</a:t>
                </a:r>
              </a:p>
              <a:p>
                <a:r>
                  <a:rPr lang="en-US" sz="1200" dirty="0">
                    <a:solidFill>
                      <a:srgbClr val="FFB4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0.47 (0.06)</a:t>
                </a:r>
              </a:p>
              <a:p>
                <a:r>
                  <a:rPr lang="en-US" sz="1200" dirty="0">
                    <a:solidFill>
                      <a:srgbClr val="04DF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0.34 (0.06)</a:t>
                </a: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1EAB43E-04A4-6086-4E06-BB051E797BB7}"/>
                </a:ext>
              </a:extLst>
            </p:cNvPr>
            <p:cNvSpPr/>
            <p:nvPr/>
          </p:nvSpPr>
          <p:spPr>
            <a:xfrm>
              <a:off x="6901980" y="4500875"/>
              <a:ext cx="1066362" cy="636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FA1300"/>
                  </a:solidFill>
                </a:rPr>
                <a:t>&lt; 103 km</a:t>
              </a:r>
            </a:p>
            <a:p>
              <a:r>
                <a:rPr lang="en-US" sz="1200" dirty="0">
                  <a:solidFill>
                    <a:srgbClr val="E7A201"/>
                  </a:solidFill>
                </a:rPr>
                <a:t>103 – 170 km</a:t>
              </a:r>
            </a:p>
            <a:p>
              <a:r>
                <a:rPr lang="en-US" sz="1200" dirty="0">
                  <a:solidFill>
                    <a:srgbClr val="05DEF0"/>
                  </a:solidFill>
                </a:rPr>
                <a:t>&gt; 170 km 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95D90FE-2F70-5310-027C-21FBA0ADB3BE}"/>
              </a:ext>
            </a:extLst>
          </p:cNvPr>
          <p:cNvCxnSpPr>
            <a:cxnSpLocks/>
          </p:cNvCxnSpPr>
          <p:nvPr/>
        </p:nvCxnSpPr>
        <p:spPr>
          <a:xfrm flipH="1" flipV="1">
            <a:off x="255505" y="3302598"/>
            <a:ext cx="47296" cy="11296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46FEE88-7FFB-B88E-882E-F49219F9DF61}"/>
              </a:ext>
            </a:extLst>
          </p:cNvPr>
          <p:cNvCxnSpPr>
            <a:cxnSpLocks/>
          </p:cNvCxnSpPr>
          <p:nvPr/>
        </p:nvCxnSpPr>
        <p:spPr>
          <a:xfrm flipV="1">
            <a:off x="5869412" y="3302598"/>
            <a:ext cx="606692" cy="11296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C7FC52E-269E-0ABB-5050-4C83AFB5F256}"/>
              </a:ext>
            </a:extLst>
          </p:cNvPr>
          <p:cNvSpPr/>
          <p:nvPr/>
        </p:nvSpPr>
        <p:spPr>
          <a:xfrm>
            <a:off x="255505" y="2146694"/>
            <a:ext cx="6509443" cy="117314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leverage these tight HRI:HRI relationships to derive </a:t>
            </a:r>
            <a:r>
              <a:rPr lang="en-US" dirty="0" err="1">
                <a:solidFill>
                  <a:schemeClr val="tx1"/>
                </a:solidFill>
              </a:rPr>
              <a:t>column:column</a:t>
            </a:r>
            <a:r>
              <a:rPr lang="en-US" dirty="0">
                <a:solidFill>
                  <a:schemeClr val="tx1"/>
                </a:solidFill>
              </a:rPr>
              <a:t> ratios, </a:t>
            </a:r>
            <a:r>
              <a:rPr lang="en-US">
                <a:solidFill>
                  <a:schemeClr val="tx1"/>
                </a:solidFill>
              </a:rPr>
              <a:t>without needing to </a:t>
            </a:r>
            <a:r>
              <a:rPr lang="en-US" dirty="0">
                <a:solidFill>
                  <a:schemeClr val="tx1"/>
                </a:solidFill>
              </a:rPr>
              <a:t>know the plume altitude. This enables process-based study of VOCs in smoke plumes.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FDC2EA8-49B8-9BA0-9F16-B65C78A0E9FC}"/>
              </a:ext>
            </a:extLst>
          </p:cNvPr>
          <p:cNvSpPr/>
          <p:nvPr/>
        </p:nvSpPr>
        <p:spPr>
          <a:xfrm>
            <a:off x="7358231" y="1291973"/>
            <a:ext cx="4695159" cy="117314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Differences in the HRI:HRI relationships can give us information of plume injection height (potentially) and plume altitude change.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5907F49-CCDE-7E46-9CE8-1A3DBEEC478B}"/>
              </a:ext>
            </a:extLst>
          </p:cNvPr>
          <p:cNvCxnSpPr>
            <a:cxnSpLocks/>
          </p:cNvCxnSpPr>
          <p:nvPr/>
        </p:nvCxnSpPr>
        <p:spPr>
          <a:xfrm flipV="1">
            <a:off x="8797289" y="2465119"/>
            <a:ext cx="3256101" cy="1978654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3367142-1055-6ABA-49BD-D0736998B4BD}"/>
              </a:ext>
            </a:extLst>
          </p:cNvPr>
          <p:cNvCxnSpPr>
            <a:cxnSpLocks/>
          </p:cNvCxnSpPr>
          <p:nvPr/>
        </p:nvCxnSpPr>
        <p:spPr>
          <a:xfrm flipV="1">
            <a:off x="6172758" y="2465119"/>
            <a:ext cx="1185473" cy="194740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7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6804</TotalTime>
  <Words>2078</Words>
  <Application>Microsoft Macintosh PowerPoint</Application>
  <PresentationFormat>Widescreen</PresentationFormat>
  <Paragraphs>351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Avenir Book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B Millet</dc:creator>
  <cp:lastModifiedBy>Julieta Fernanda Juncosa Calahorrano</cp:lastModifiedBy>
  <cp:revision>122</cp:revision>
  <dcterms:created xsi:type="dcterms:W3CDTF">2024-05-03T16:09:52Z</dcterms:created>
  <dcterms:modified xsi:type="dcterms:W3CDTF">2025-08-20T01:48:36Z</dcterms:modified>
</cp:coreProperties>
</file>