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4" r:id="rId2"/>
    <p:sldMasterId id="2147483656" r:id="rId3"/>
  </p:sldMasterIdLst>
  <p:notesMasterIdLst>
    <p:notesMasterId r:id="rId13"/>
  </p:notesMasterIdLst>
  <p:sldIdLst>
    <p:sldId id="256" r:id="rId4"/>
    <p:sldId id="29356" r:id="rId5"/>
    <p:sldId id="5402" r:id="rId6"/>
    <p:sldId id="5419" r:id="rId7"/>
    <p:sldId id="5420" r:id="rId8"/>
    <p:sldId id="5417" r:id="rId9"/>
    <p:sldId id="5423" r:id="rId10"/>
    <p:sldId id="29357" r:id="rId11"/>
    <p:sldId id="5425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ldbyB8QCdSmQLftL9/4GmOxbh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593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7C2A88-8B2D-4029-A8C3-D70BAAC0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28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024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650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" name="Google Shape;2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9-13 December 2024 Fall AGU</a:t>
            </a:r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93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9-13 December 2024 Fall AGU</a:t>
            </a:r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034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44842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9-13 December 2024 Fall AGU</a:t>
            </a:r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9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9-13 December 2024 Fall AGU</a:t>
            </a:r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59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Google Shape;17;p17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17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1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17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7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7"/>
          <p:cNvPicPr preferRelativeResize="0"/>
          <p:nvPr/>
        </p:nvPicPr>
        <p:blipFill rotWithShape="1">
          <a:blip r:embed="rId5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E48858-B997-4E5C-8477-8AC206E05484}"/>
              </a:ext>
            </a:extLst>
          </p:cNvPr>
          <p:cNvSpPr txBox="1"/>
          <p:nvPr userDrawn="1"/>
        </p:nvSpPr>
        <p:spPr>
          <a:xfrm>
            <a:off x="7544987" y="6495020"/>
            <a:ext cx="3993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TEMPO-ACX Workshop | 19-23 August 2025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667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/>
          <p:nvPr/>
        </p:nvSpPr>
        <p:spPr>
          <a:xfrm>
            <a:off x="0" y="0"/>
            <a:ext cx="12192000" cy="68676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420051"/>
            <a:ext cx="11652691" cy="44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27"/>
          <p:cNvGrpSpPr/>
          <p:nvPr/>
        </p:nvGrpSpPr>
        <p:grpSpPr>
          <a:xfrm>
            <a:off x="128080" y="6092791"/>
            <a:ext cx="667507" cy="667507"/>
            <a:chOff x="310960" y="5520595"/>
            <a:chExt cx="1239704" cy="1239704"/>
          </a:xfrm>
        </p:grpSpPr>
        <p:sp>
          <p:nvSpPr>
            <p:cNvPr id="16" name="Google Shape;16;p2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7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27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7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7"/>
          <p:cNvSpPr txBox="1"/>
          <p:nvPr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A68E70-EEB1-4C9C-B423-FF0DDCD88177}"/>
              </a:ext>
            </a:extLst>
          </p:cNvPr>
          <p:cNvSpPr txBox="1"/>
          <p:nvPr userDrawn="1"/>
        </p:nvSpPr>
        <p:spPr>
          <a:xfrm>
            <a:off x="7544987" y="6495020"/>
            <a:ext cx="3993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</a:rPr>
              <a:t>TEMPO-ACX Workshop | 19-23 August 2025</a:t>
            </a:r>
          </a:p>
        </p:txBody>
      </p:sp>
    </p:spTree>
    <p:extLst>
      <p:ext uri="{BB962C8B-B14F-4D97-AF65-F5344CB8AC3E}">
        <p14:creationId xmlns:p14="http://schemas.microsoft.com/office/powerpoint/2010/main" val="15376006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695666"/>
            <a:ext cx="7153209" cy="266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10078"/>
              </a:solidFill>
              <a:effectLst/>
              <a:uLnTx/>
              <a:uFillTx/>
              <a:latin typeface="Franklin Gothic Heavy" panose="020B0903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"/>
                <a:cs typeface="Calibri"/>
                <a:sym typeface="Calibri"/>
              </a:rPr>
              <a:t>TEMPO Activities at NOAA </a:t>
            </a:r>
          </a:p>
        </p:txBody>
      </p:sp>
      <p:sp>
        <p:nvSpPr>
          <p:cNvPr id="209" name="Google Shape;209;p3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0">
            <a:extLst>
              <a:ext uri="{FF2B5EF4-FFF2-40B4-BE49-F238E27FC236}">
                <a16:creationId xmlns:a16="http://schemas.microsoft.com/office/drawing/2014/main" id="{1618C535-090D-4DA6-8B67-38BFAAED482A}"/>
              </a:ext>
            </a:extLst>
          </p:cNvPr>
          <p:cNvSpPr txBox="1"/>
          <p:nvPr/>
        </p:nvSpPr>
        <p:spPr>
          <a:xfrm>
            <a:off x="5024318" y="2903462"/>
            <a:ext cx="7339196" cy="15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Shobha Kondragunta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GeoXO</a:t>
            </a:r>
            <a:r>
              <a:rPr lang="en-US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ACX Product Lead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US" sz="2400" dirty="0">
              <a:solidFill>
                <a:srgbClr val="0100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1800" b="1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Zigang</a:t>
            </a:r>
            <a:r>
              <a:rPr lang="en-US" sz="1800" b="1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Wei, Hai Zhang, </a:t>
            </a:r>
            <a:r>
              <a:rPr lang="en-US" sz="1800" b="1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Pubu</a:t>
            </a:r>
            <a:r>
              <a:rPr lang="en-US" sz="1800" b="1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</a:t>
            </a:r>
            <a:r>
              <a:rPr lang="en-US" sz="1800" b="1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Ciren</a:t>
            </a:r>
            <a:r>
              <a:rPr lang="en-US" sz="1800" b="1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, and Amy Huff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Science and Technology Corporation at NOAA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F6777-D549-46A3-97D7-A72F97FA62B7}"/>
              </a:ext>
            </a:extLst>
          </p:cNvPr>
          <p:cNvSpPr txBox="1"/>
          <p:nvPr/>
        </p:nvSpPr>
        <p:spPr>
          <a:xfrm>
            <a:off x="5463409" y="6076133"/>
            <a:ext cx="682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Acknowledgements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：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TEMPO L1B and L2 NO</a:t>
            </a:r>
            <a:r>
              <a:rPr kumimoji="0" lang="en-US" altLang="zh-CN" sz="1200" b="0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data from NASA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AC9F9-5566-431B-8A4B-46EF9B2A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9421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Summary of Ongoing TEMPO Activities at NOAA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E12D1-982C-4C92-AC86-DE6B9C4AF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176" y="1032235"/>
            <a:ext cx="6987073" cy="4667872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Algorithm development for a suite of aerosol products completed</a:t>
            </a:r>
          </a:p>
          <a:p>
            <a:pPr lvl="1"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Distributed one year’s worth of products to users for feedback.  Products will flow through NASA ASDC when algorithms become operational.</a:t>
            </a:r>
          </a:p>
          <a:p>
            <a:pPr lvl="1"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Issues being reported are mostly related to “cloud mask” and “snow mask”.  Developing additional internal tests to screen cloud contaminated pixels.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Urban NOx emissions from TEMPO for rapid updates to emissions inventories</a:t>
            </a:r>
          </a:p>
          <a:p>
            <a:pPr lvl="1"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Involves validation of TEMPO emissions with mass balance flights during aircraft campaigns.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Providing tailored TEMPO L2 products to stakeholders, especially to Maryland Department of the Environment (Joel </a:t>
            </a:r>
            <a:r>
              <a:rPr lang="en-US" sz="1500" dirty="0" err="1">
                <a:solidFill>
                  <a:schemeClr val="bg1"/>
                </a:solidFill>
              </a:rPr>
              <a:t>Dreessen</a:t>
            </a:r>
            <a:r>
              <a:rPr lang="en-US" sz="1500" dirty="0">
                <a:solidFill>
                  <a:schemeClr val="bg1"/>
                </a:solidFill>
              </a:rPr>
              <a:t>).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Conducting training on TEMPO aerosol products including furnishing python code etc. to some users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Evaluating NOAA fire emissions product using TEMPO tropNO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 product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Contributed to TEMPO tropNO</a:t>
            </a:r>
            <a:r>
              <a:rPr lang="en-US" sz="1500" baseline="-25000" dirty="0">
                <a:solidFill>
                  <a:schemeClr val="bg1"/>
                </a:solidFill>
              </a:rPr>
              <a:t>2</a:t>
            </a:r>
            <a:r>
              <a:rPr lang="en-US" sz="1500" dirty="0">
                <a:solidFill>
                  <a:schemeClr val="bg1"/>
                </a:solidFill>
              </a:rPr>
              <a:t> validation report.  Includes a contribution to the purchase of a Pandora instrument that is located in Essex, MD  (PI: Tom </a:t>
            </a:r>
            <a:r>
              <a:rPr lang="en-US" sz="1500" dirty="0" err="1">
                <a:solidFill>
                  <a:schemeClr val="bg1"/>
                </a:solidFill>
              </a:rPr>
              <a:t>Hanisco</a:t>
            </a:r>
            <a:r>
              <a:rPr lang="en-US" sz="1500" dirty="0">
                <a:solidFill>
                  <a:schemeClr val="bg1"/>
                </a:solidFill>
              </a:rPr>
              <a:t>).</a:t>
            </a:r>
          </a:p>
          <a:p>
            <a:pPr>
              <a:buClr>
                <a:schemeClr val="bg1"/>
              </a:buClr>
            </a:pPr>
            <a:r>
              <a:rPr lang="en-US" sz="1500" dirty="0">
                <a:solidFill>
                  <a:schemeClr val="bg1"/>
                </a:solidFill>
              </a:rPr>
              <a:t>Scratching the surface of “science that we can do with TEMPO data”.</a:t>
            </a:r>
          </a:p>
          <a:p>
            <a:pPr>
              <a:buClr>
                <a:schemeClr val="bg1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9DAE7D-22D5-4059-84B5-336F87C4170C}"/>
              </a:ext>
            </a:extLst>
          </p:cNvPr>
          <p:cNvGrpSpPr/>
          <p:nvPr/>
        </p:nvGrpSpPr>
        <p:grpSpPr>
          <a:xfrm>
            <a:off x="7147249" y="1147845"/>
            <a:ext cx="4884575" cy="3200400"/>
            <a:chOff x="7147249" y="1912776"/>
            <a:chExt cx="4884575" cy="3200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7ABB77-76DF-4600-8EF6-673D750E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1224" y="1912776"/>
              <a:ext cx="4800600" cy="3200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744C7B-6DB2-4AF0-8D31-626CA9E6A0FE}"/>
                </a:ext>
              </a:extLst>
            </p:cNvPr>
            <p:cNvSpPr txBox="1"/>
            <p:nvPr/>
          </p:nvSpPr>
          <p:spPr>
            <a:xfrm>
              <a:off x="7147249" y="1922824"/>
              <a:ext cx="33123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July 23, 2025 BAQMS Twin Otter flight.  PI: Steve Brown (NOAA OAR)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D976170-02D1-4D67-99FD-8916E780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153" y="3429000"/>
            <a:ext cx="3321671" cy="297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5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132CA43-E653-4C30-820D-D0D4E0F6E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369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0A3394-5F9D-469C-B9E0-79BC823C8B47}"/>
              </a:ext>
            </a:extLst>
          </p:cNvPr>
          <p:cNvSpPr/>
          <p:nvPr/>
        </p:nvSpPr>
        <p:spPr>
          <a:xfrm>
            <a:off x="844484" y="1789698"/>
            <a:ext cx="499751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One year 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en-US" sz="5400" b="1" dirty="0">
                <a:ln/>
                <a:solidFill>
                  <a:schemeClr val="accent4"/>
                </a:solidFill>
              </a:rPr>
              <a:t>c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oncentration</a:t>
            </a:r>
          </a:p>
        </p:txBody>
      </p:sp>
    </p:spTree>
    <p:extLst>
      <p:ext uri="{BB962C8B-B14F-4D97-AF65-F5344CB8AC3E}">
        <p14:creationId xmlns:p14="http://schemas.microsoft.com/office/powerpoint/2010/main" val="330800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199AEE-0E3F-4ABB-B9A8-FD6F625EC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369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BF206-0689-41D0-A4D4-DBD8159B2827}"/>
              </a:ext>
            </a:extLst>
          </p:cNvPr>
          <p:cNvSpPr/>
          <p:nvPr/>
        </p:nvSpPr>
        <p:spPr>
          <a:xfrm>
            <a:off x="844484" y="1789698"/>
            <a:ext cx="49975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One year </a:t>
            </a:r>
          </a:p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of daily p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eak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 </a:t>
            </a:r>
            <a:r>
              <a:rPr lang="en-US" sz="5400" b="1" dirty="0">
                <a:ln/>
                <a:solidFill>
                  <a:schemeClr val="accent4"/>
                </a:solidFill>
              </a:rPr>
              <a:t>c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oncentration</a:t>
            </a:r>
          </a:p>
        </p:txBody>
      </p:sp>
    </p:spTree>
    <p:extLst>
      <p:ext uri="{BB962C8B-B14F-4D97-AF65-F5344CB8AC3E}">
        <p14:creationId xmlns:p14="http://schemas.microsoft.com/office/powerpoint/2010/main" val="136522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27141B-E4A8-49F9-B060-03348A917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5486400" cy="6369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D74184-5407-466B-B7A0-DC22F200E2D6}"/>
              </a:ext>
            </a:extLst>
          </p:cNvPr>
          <p:cNvSpPr/>
          <p:nvPr/>
        </p:nvSpPr>
        <p:spPr>
          <a:xfrm>
            <a:off x="844484" y="1305341"/>
            <a:ext cx="4997516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One year </a:t>
            </a:r>
            <a:r>
              <a:rPr lang="en-US" sz="5400" b="1" dirty="0">
                <a:ln/>
                <a:solidFill>
                  <a:schemeClr val="accent4"/>
                </a:solidFill>
              </a:rPr>
              <a:t>average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 of time when peak </a:t>
            </a:r>
            <a:r>
              <a:rPr lang="en-US" sz="5400" b="1" dirty="0">
                <a:ln/>
                <a:solidFill>
                  <a:schemeClr val="accent4"/>
                </a:solidFill>
              </a:rPr>
              <a:t>c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oncentration is observed</a:t>
            </a:r>
          </a:p>
        </p:txBody>
      </p:sp>
    </p:spTree>
    <p:extLst>
      <p:ext uri="{BB962C8B-B14F-4D97-AF65-F5344CB8AC3E}">
        <p14:creationId xmlns:p14="http://schemas.microsoft.com/office/powerpoint/2010/main" val="250856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58E246-FBE5-453A-BF48-224EE19B3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55" y="0"/>
            <a:ext cx="295378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26486-2544-4711-999E-2ECE60AB8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55" y="2948321"/>
            <a:ext cx="2953789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724A17-3DA1-4D6E-AF28-B8662AC4B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2" y="0"/>
            <a:ext cx="2953789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92976-B8D9-444A-90A0-3A561FA20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321"/>
            <a:ext cx="2953789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8B3C95-56CD-4D44-B66C-91299F28B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00" y="0"/>
            <a:ext cx="2953789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EE0BE3-34E2-45E0-8406-B3318766D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00" y="2948321"/>
            <a:ext cx="2953789" cy="34290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629CE64D-44A3-4D7F-B559-99B2FC627B36}"/>
              </a:ext>
            </a:extLst>
          </p:cNvPr>
          <p:cNvSpPr/>
          <p:nvPr/>
        </p:nvSpPr>
        <p:spPr>
          <a:xfrm>
            <a:off x="6437014" y="1847193"/>
            <a:ext cx="2109457" cy="2815628"/>
          </a:xfrm>
          <a:prstGeom prst="homePlat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Ratio of tropNO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reveals that spatial patterns in pollution are mostly dominated by NO</a:t>
            </a:r>
            <a:r>
              <a:rPr lang="en-US" baseline="-25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except in regions with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hot spots</a:t>
            </a:r>
          </a:p>
        </p:txBody>
      </p:sp>
    </p:spTree>
    <p:extLst>
      <p:ext uri="{BB962C8B-B14F-4D97-AF65-F5344CB8AC3E}">
        <p14:creationId xmlns:p14="http://schemas.microsoft.com/office/powerpoint/2010/main" val="88423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DEC0389-C17D-4CD2-82C0-26E43D53566B}"/>
              </a:ext>
            </a:extLst>
          </p:cNvPr>
          <p:cNvSpPr txBox="1">
            <a:spLocks/>
          </p:cNvSpPr>
          <p:nvPr/>
        </p:nvSpPr>
        <p:spPr>
          <a:xfrm>
            <a:off x="487464" y="1166686"/>
            <a:ext cx="11023639" cy="46678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48865C-3466-4FDA-BF2D-2795BA162AA5}"/>
              </a:ext>
            </a:extLst>
          </p:cNvPr>
          <p:cNvSpPr txBox="1">
            <a:spLocks/>
          </p:cNvSpPr>
          <p:nvPr/>
        </p:nvSpPr>
        <p:spPr>
          <a:xfrm>
            <a:off x="353609" y="1301798"/>
            <a:ext cx="11350927" cy="35407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Using multi-species observations from TEMPO, what can we learn about source sectors?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What can we learn about health impacts of species specific exposure? Is investigating the impact of peak exposure important?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How do health impacts of NO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compare to PM</a:t>
            </a:r>
            <a:r>
              <a:rPr lang="en-US" sz="3200" baseline="-25000" dirty="0">
                <a:solidFill>
                  <a:schemeClr val="bg1"/>
                </a:solidFill>
              </a:rPr>
              <a:t>2.5</a:t>
            </a:r>
            <a:r>
              <a:rPr lang="en-US" sz="3200" dirty="0">
                <a:solidFill>
                  <a:schemeClr val="bg1"/>
                </a:solidFill>
              </a:rPr>
              <a:t>? In the absence of smoke from fires, do we worry about NO</a:t>
            </a:r>
            <a:r>
              <a:rPr lang="en-US" sz="3200" baseline="-25000" dirty="0">
                <a:solidFill>
                  <a:schemeClr val="bg1"/>
                </a:solidFill>
              </a:rPr>
              <a:t>2</a:t>
            </a:r>
            <a:r>
              <a:rPr lang="en-US" sz="3200" dirty="0">
                <a:solidFill>
                  <a:schemeClr val="bg1"/>
                </a:solidFill>
              </a:rPr>
              <a:t> pollution more than PM</a:t>
            </a:r>
            <a:r>
              <a:rPr lang="en-US" sz="3200" baseline="-25000" dirty="0">
                <a:solidFill>
                  <a:schemeClr val="bg1"/>
                </a:solidFill>
              </a:rPr>
              <a:t>2.5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8028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35790AE-6848-4811-B116-F7D151F264A2}"/>
              </a:ext>
            </a:extLst>
          </p:cNvPr>
          <p:cNvGrpSpPr/>
          <p:nvPr/>
        </p:nvGrpSpPr>
        <p:grpSpPr>
          <a:xfrm>
            <a:off x="2821144" y="17585"/>
            <a:ext cx="7465701" cy="313531"/>
            <a:chOff x="1423168" y="835270"/>
            <a:chExt cx="7465701" cy="3135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AB6BBC-94CC-48D4-9A57-4481FCB42061}"/>
                </a:ext>
              </a:extLst>
            </p:cNvPr>
            <p:cNvSpPr txBox="1"/>
            <p:nvPr/>
          </p:nvSpPr>
          <p:spPr>
            <a:xfrm>
              <a:off x="1423168" y="835270"/>
              <a:ext cx="1829984" cy="31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August 25-31, 2023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013891-E1ED-4BAD-875F-F653F9B9B860}"/>
                </a:ext>
              </a:extLst>
            </p:cNvPr>
            <p:cNvSpPr txBox="1"/>
            <p:nvPr/>
          </p:nvSpPr>
          <p:spPr>
            <a:xfrm>
              <a:off x="6903610" y="838146"/>
              <a:ext cx="19852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September 1-14, 2024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6CEBBB-EB1D-4A86-9D7D-C01D8F694FCF}"/>
                </a:ext>
              </a:extLst>
            </p:cNvPr>
            <p:cNvSpPr txBox="1"/>
            <p:nvPr/>
          </p:nvSpPr>
          <p:spPr>
            <a:xfrm>
              <a:off x="4141409" y="838146"/>
              <a:ext cx="1829984" cy="310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January 7-14, 2025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0BC73-0728-49AD-A60A-12D7A774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40" y="328239"/>
            <a:ext cx="7998823" cy="2962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C926E3-4459-40D6-8FD7-127A1A6B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640" y="3318552"/>
            <a:ext cx="7998823" cy="29903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4F95C9-F4CD-48FA-92B6-D7EAE3BD8576}"/>
              </a:ext>
            </a:extLst>
          </p:cNvPr>
          <p:cNvSpPr txBox="1"/>
          <p:nvPr/>
        </p:nvSpPr>
        <p:spPr>
          <a:xfrm>
            <a:off x="70338" y="1204546"/>
            <a:ext cx="2681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Impact of surface PM</a:t>
            </a:r>
            <a:r>
              <a:rPr lang="en-US" b="1" baseline="-25000" dirty="0"/>
              <a:t>2.5</a:t>
            </a:r>
          </a:p>
          <a:p>
            <a:r>
              <a:rPr lang="en-US" dirty="0"/>
              <a:t>Morbidity data from </a:t>
            </a:r>
          </a:p>
          <a:p>
            <a:r>
              <a:rPr lang="en-US" dirty="0"/>
              <a:t>O’Dell et al., https://agupubs.onlinelibrary.wiley.com/doi/10.1029/2021GH000457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68D5C8-E5E0-4CD2-A02E-3F6184C0F308}"/>
              </a:ext>
            </a:extLst>
          </p:cNvPr>
          <p:cNvSpPr txBox="1"/>
          <p:nvPr/>
        </p:nvSpPr>
        <p:spPr>
          <a:xfrm>
            <a:off x="175846" y="4416669"/>
            <a:ext cx="25761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Impact of NO</a:t>
            </a:r>
            <a:r>
              <a:rPr lang="en-US" b="1" baseline="-25000" dirty="0"/>
              <a:t>2</a:t>
            </a:r>
          </a:p>
          <a:p>
            <a:r>
              <a:rPr lang="en-US" dirty="0"/>
              <a:t>Morbidity data from </a:t>
            </a:r>
          </a:p>
          <a:p>
            <a:r>
              <a:rPr lang="en-US" dirty="0" err="1"/>
              <a:t>Khattari</a:t>
            </a:r>
            <a:r>
              <a:rPr lang="en-US" dirty="0"/>
              <a:t> et al., https://doi.org/10.3390/atmos15121472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44363-C978-44E2-AB57-4819BB5C2FD7}"/>
              </a:ext>
            </a:extLst>
          </p:cNvPr>
          <p:cNvSpPr txBox="1"/>
          <p:nvPr/>
        </p:nvSpPr>
        <p:spPr>
          <a:xfrm>
            <a:off x="10585939" y="2958509"/>
            <a:ext cx="1667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/1000 in 0.05</a:t>
            </a:r>
            <a:r>
              <a:rPr lang="en-US" sz="900" b="1" baseline="30000" dirty="0"/>
              <a:t>o</a:t>
            </a:r>
            <a:r>
              <a:rPr lang="en-US" sz="900" b="1" dirty="0"/>
              <a:t> x 0.05</a:t>
            </a:r>
            <a:r>
              <a:rPr lang="en-US" sz="900" b="1" baseline="30000" dirty="0"/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2D99A3-7669-4B1D-8AE5-879A6BB2163A}"/>
              </a:ext>
            </a:extLst>
          </p:cNvPr>
          <p:cNvSpPr txBox="1"/>
          <p:nvPr/>
        </p:nvSpPr>
        <p:spPr>
          <a:xfrm>
            <a:off x="10568355" y="5965191"/>
            <a:ext cx="1667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/1000 in 0.05</a:t>
            </a:r>
            <a:r>
              <a:rPr lang="en-US" sz="900" b="1" baseline="30000" dirty="0"/>
              <a:t>o</a:t>
            </a:r>
            <a:r>
              <a:rPr lang="en-US" sz="900" b="1" dirty="0"/>
              <a:t> x 0.05</a:t>
            </a:r>
            <a:r>
              <a:rPr lang="en-US" sz="900" b="1" baseline="30000" dirty="0"/>
              <a:t>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14357-2778-416B-9C12-F5D18D7B9D4A}"/>
              </a:ext>
            </a:extLst>
          </p:cNvPr>
          <p:cNvSpPr txBox="1"/>
          <p:nvPr/>
        </p:nvSpPr>
        <p:spPr>
          <a:xfrm>
            <a:off x="2903639" y="2500604"/>
            <a:ext cx="147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∆ED visits: 208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7D12F2-B20E-4319-A179-D5F13DD2133E}"/>
              </a:ext>
            </a:extLst>
          </p:cNvPr>
          <p:cNvSpPr txBox="1"/>
          <p:nvPr/>
        </p:nvSpPr>
        <p:spPr>
          <a:xfrm>
            <a:off x="5597929" y="2500604"/>
            <a:ext cx="147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∆ED visits: 238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D9FC8-6260-4352-AF12-C6F9D98B66A8}"/>
              </a:ext>
            </a:extLst>
          </p:cNvPr>
          <p:cNvSpPr txBox="1"/>
          <p:nvPr/>
        </p:nvSpPr>
        <p:spPr>
          <a:xfrm>
            <a:off x="8301586" y="2500604"/>
            <a:ext cx="1472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∆ED visits: 515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BA15C1-71CD-48F4-86B4-34F734E05410}"/>
              </a:ext>
            </a:extLst>
          </p:cNvPr>
          <p:cNvSpPr txBox="1"/>
          <p:nvPr/>
        </p:nvSpPr>
        <p:spPr>
          <a:xfrm>
            <a:off x="2925405" y="5442864"/>
            <a:ext cx="194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∆Hospital stays: 150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10CF15-F671-4671-935C-12D5107426F0}"/>
              </a:ext>
            </a:extLst>
          </p:cNvPr>
          <p:cNvSpPr txBox="1"/>
          <p:nvPr/>
        </p:nvSpPr>
        <p:spPr>
          <a:xfrm>
            <a:off x="5619695" y="5442864"/>
            <a:ext cx="194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∆Hospital stays: 103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FAB4C5-0831-4154-A7C6-08207BEE8A02}"/>
              </a:ext>
            </a:extLst>
          </p:cNvPr>
          <p:cNvSpPr txBox="1"/>
          <p:nvPr/>
        </p:nvSpPr>
        <p:spPr>
          <a:xfrm>
            <a:off x="8323352" y="5442864"/>
            <a:ext cx="194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∆Hospital stays: 292</a:t>
            </a:r>
          </a:p>
        </p:txBody>
      </p:sp>
    </p:spTree>
    <p:extLst>
      <p:ext uri="{BB962C8B-B14F-4D97-AF65-F5344CB8AC3E}">
        <p14:creationId xmlns:p14="http://schemas.microsoft.com/office/powerpoint/2010/main" val="75738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AC84B0-512D-4D5E-9F28-3326B710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Timely AQ and Health Summaries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3F737-2894-4C99-BEF6-3B7E92803F6C}"/>
              </a:ext>
            </a:extLst>
          </p:cNvPr>
          <p:cNvSpPr txBox="1"/>
          <p:nvPr/>
        </p:nvSpPr>
        <p:spPr>
          <a:xfrm>
            <a:off x="1455683" y="1590498"/>
            <a:ext cx="92806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In partnership with EPA, CDC, and GWU, NOAA NESDIS is planning to develop a near real time exposure information using ABI and TEMPO L2 products for public consumption.  These are analogous to monthly reports that NOAA NESDIS provides to media and public on a host of environmental hazards (e.g., fires) generated from satellites.  </a:t>
            </a:r>
          </a:p>
        </p:txBody>
      </p:sp>
    </p:spTree>
    <p:extLst>
      <p:ext uri="{BB962C8B-B14F-4D97-AF65-F5344CB8AC3E}">
        <p14:creationId xmlns:p14="http://schemas.microsoft.com/office/powerpoint/2010/main" val="2966939978"/>
      </p:ext>
    </p:extLst>
  </p:cSld>
  <p:clrMapOvr>
    <a:masterClrMapping/>
  </p:clrMapOvr>
</p:sld>
</file>

<file path=ppt/theme/theme1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_2024_zhang_tempo_pm25_rv2" id="{D578B6B2-4607-4C65-8AE2-98397F48F27F}" vid="{B24D44F2-DECA-40A4-BABC-56D8D80E3D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GeoXO-template</Template>
  <TotalTime>12105</TotalTime>
  <Words>543</Words>
  <Application>Microsoft Office PowerPoint</Application>
  <PresentationFormat>Widescreen</PresentationFormat>
  <Paragraphs>51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Candara</vt:lpstr>
      <vt:lpstr>Courier New</vt:lpstr>
      <vt:lpstr>Franklin Gothic Heavy</vt:lpstr>
      <vt:lpstr>Tahoma</vt:lpstr>
      <vt:lpstr>Alternate Interior </vt:lpstr>
      <vt:lpstr>Office Theme</vt:lpstr>
      <vt:lpstr>1_Office Theme</vt:lpstr>
      <vt:lpstr>PowerPoint Presentation</vt:lpstr>
      <vt:lpstr>Summary of Ongoing TEMPO Activities at NOAA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AQ and Health Summaries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Zhang</dc:creator>
  <cp:lastModifiedBy>Shobha Kondragunta</cp:lastModifiedBy>
  <cp:revision>105</cp:revision>
  <dcterms:created xsi:type="dcterms:W3CDTF">2025-02-26T16:16:58Z</dcterms:created>
  <dcterms:modified xsi:type="dcterms:W3CDTF">2025-08-20T14:27:19Z</dcterms:modified>
</cp:coreProperties>
</file>