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8" r:id="rId2"/>
    <p:sldId id="279" r:id="rId3"/>
    <p:sldId id="282" r:id="rId4"/>
    <p:sldId id="454" r:id="rId5"/>
    <p:sldId id="419" r:id="rId6"/>
    <p:sldId id="418" r:id="rId7"/>
    <p:sldId id="289" r:id="rId8"/>
    <p:sldId id="443" r:id="rId9"/>
    <p:sldId id="455" r:id="rId10"/>
    <p:sldId id="457" r:id="rId11"/>
    <p:sldId id="456" r:id="rId12"/>
    <p:sldId id="458" r:id="rId13"/>
    <p:sldId id="275" r:id="rId14"/>
    <p:sldId id="453" r:id="rId15"/>
  </p:sldIdLst>
  <p:sldSz cx="18288000" cy="10287000"/>
  <p:notesSz cx="6858000" cy="9144000"/>
  <p:embeddedFontLs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Bold" panose="020B080603050402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2"/>
    <a:srgbClr val="D55E00"/>
    <a:srgbClr val="E0F0FF"/>
    <a:srgbClr val="0077C8"/>
    <a:srgbClr val="003366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7426" autoAdjust="0"/>
  </p:normalViewPr>
  <p:slideViewPr>
    <p:cSldViewPr>
      <p:cViewPr varScale="1">
        <p:scale>
          <a:sx n="64" d="100"/>
          <a:sy n="64" d="100"/>
        </p:scale>
        <p:origin x="168" y="288"/>
      </p:cViewPr>
      <p:guideLst>
        <p:guide orient="horz" pos="218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0EFA6-C43F-B09E-B327-11F028FAA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ECA24F2-0313-00BE-B6AB-5E39FF222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143D7F-B275-B9BD-CD50-6056FEA55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B3FB206-643D-A001-B8DC-48CD61D3C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A0F4-52CC-F74D-98FC-50F38F68F62E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819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10885-2CC5-EDDC-6938-C3051920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FF8794-D747-A7FF-793F-4B50246155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C242F92-AD7F-6EC4-F5AD-E8B37228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277CEB-9E0F-F288-E4BA-B764A2B85D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A0F4-52CC-F74D-98FC-50F38F68F62E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32958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4657-374E-1841-77FD-55744CB7F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05D642-89AB-6B63-A777-BF7107FDD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9823A6-C8E2-297B-008A-AA928A63504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9662044-E48A-8A85-E1AD-A3706D2B8D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353E667-DBA3-BAF4-B135-A324BB2E9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R" dirty="0">
                <a:effectLst/>
              </a:rPr>
              <a:t>most of the outliers are due to cloud contamination and hotspots over bright surfaces . </a:t>
            </a:r>
            <a:r>
              <a:rPr lang="en" altLang="ko-K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TOA reflectance</a:t>
            </a:r>
            <a:r>
              <a:rPr lang="ko-KR" alt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" altLang="ko-K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associated with positive bias</a:t>
            </a:r>
            <a:endParaRPr lang="ko-KR" altLang="en-US" sz="12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" altLang="ko-KR" dirty="0">
                <a:effectLst/>
              </a:rPr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0EBDC-70BB-9A12-10D9-6CE8386305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1CB51-BAA8-8C0C-C74C-CD14A19E7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76201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66F00-FFA8-C1ED-3D07-469C27254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97A9893-B4A2-8E07-B535-A9375667A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8B6CE31-D14E-5F8C-D922-DCF02185E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F5A881-9CA5-2C48-7DBD-3FFBF8EB1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4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4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5A310-1D94-709A-3A1B-B98A4877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133F964-8BF8-EB86-7CA1-DC22C3DF3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1BFDF0-2DC6-81AA-EDB2-304F86F5C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E94932-F8C2-175A-2925-E3632B9A2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90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8536A-EA56-BC8A-53AF-FE7E406C8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5E4F21-E81D-CCC6-BD7E-6556CD463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D25D0-5A90-6484-3D22-9B2402C389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632E01-54E9-6151-E3FD-E1ACB417EE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F8850E0-C37D-5CBF-E5E6-BCC3598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altLang="ko-KR" dirty="0"/>
              <a:t>t</a:t>
            </a:r>
            <a:r>
              <a:rPr lang="en" altLang="ko-KR" dirty="0"/>
              <a:t>he surface in the Salt Lake City area is very bright, and VIIRS also has difficulty retrieving data in that region.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390E7-94C4-090E-CE98-42615F5F69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C51F2-6340-8C3A-DA71-C488803B7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60910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3D58C-9F0B-60C0-E854-143116808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559A13-3DDA-7016-108B-853D0FA9EC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A6FA8-93A1-FBB2-E332-C17A49FD23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5A2B19-C7F2-1F9E-FD43-A3362FCE33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5E82F7F-9422-88B1-6AA8-D06D0526C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" altLang="ko-KR" dirty="0"/>
              <a:t>The fire ignition time of the Jones Road Wildfire (Ocean County Fire) was at </a:t>
            </a:r>
            <a:r>
              <a:rPr lang="en" altLang="ko-KR" b="1" dirty="0"/>
              <a:t>9:45 AM EDT (1:45 PM UTC)</a:t>
            </a:r>
            <a:r>
              <a:rPr lang="en" altLang="ko-KR" dirty="0"/>
              <a:t> on </a:t>
            </a:r>
            <a:r>
              <a:rPr lang="en" altLang="ko-KR" b="1" dirty="0"/>
              <a:t>April 22, 2025</a:t>
            </a:r>
            <a:r>
              <a:rPr lang="en" altLang="ko-KR" dirty="0"/>
              <a:t>, near </a:t>
            </a:r>
            <a:r>
              <a:rPr lang="en" altLang="ko-KR" b="1" dirty="0"/>
              <a:t>39.95°N, 74.35°W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BB63E-264D-0780-58A6-5ADE020D3B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39F5A-ED49-3FC0-488A-66C004C5C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2233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9E9D4-FE83-4385-0041-02F883978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09819B-78EC-6A44-658F-93CDC619CE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C4F51-D9BB-4B17-87A7-DDB2C488336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22334CB-552C-CAB0-E781-70BE06AFD7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1BA84C5-D90A-1DBF-434D-E6A084050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E12ED-C85E-4047-E834-8BC328E8A7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523E6-F789-4E79-5699-E99218525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4677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BFFA-F711-771A-50DE-16B4D4218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BE3A0D-290D-2965-1A91-617182CC63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A8485-0F89-E57D-705D-8D10E20D80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ADE36F7-C6F9-A2BD-E294-8F67A1D6DA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D9F6740-46D7-EC96-3D18-AF6E007BF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ko-KR" dirty="0">
                <a:effectLst/>
              </a:rPr>
              <a:t>most of the outliers are due to cloud contamination and hotspots over bright surfaces . </a:t>
            </a:r>
            <a:r>
              <a:rPr lang="en" altLang="ko-K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TOA reflectance</a:t>
            </a:r>
            <a:r>
              <a:rPr lang="ko-KR" alt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" altLang="ko-K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associated with positive bias</a:t>
            </a:r>
            <a:endParaRPr lang="ko-KR" altLang="en-US" sz="1200" dirty="0">
              <a:latin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" altLang="ko-KR" dirty="0">
                <a:effectLst/>
              </a:rPr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D0C3-B932-B6AF-0890-66CA2E20E4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AD761-4653-DA2F-F8CF-2F5610E5C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6135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7314-DC1E-42EA-EA43-377985FC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BF4C308-399B-5E15-ECB7-BA05CC86D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4CAA0D6-837E-5C6D-E026-06A64A353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ko-KR" dirty="0"/>
              <a:t>Cams no2 </a:t>
            </a:r>
            <a:r>
              <a:rPr kumimoji="1" lang="en-US" altLang="ko-KR" dirty="0" err="1"/>
              <a:t>clound</a:t>
            </a:r>
            <a:r>
              <a:rPr kumimoji="1" lang="en-US" altLang="ko-KR" dirty="0"/>
              <a:t> 0.3 &amp; quality flag </a:t>
            </a:r>
            <a:br>
              <a:rPr kumimoji="1" lang="en-US" altLang="ko-KR" dirty="0"/>
            </a:br>
            <a:r>
              <a:rPr kumimoji="1" lang="en-US" altLang="ko-KR" dirty="0"/>
              <a:t>AOD quality flag / </a:t>
            </a:r>
            <a:r>
              <a:rPr kumimoji="1" lang="en-US" altLang="ko-KR" dirty="0" err="1"/>
              <a:t>sunglint</a:t>
            </a:r>
            <a:r>
              <a:rPr kumimoji="1" lang="en-US" altLang="ko-KR" dirty="0"/>
              <a:t>, high </a:t>
            </a:r>
            <a:r>
              <a:rPr kumimoji="1" lang="en-US" altLang="ko-KR" dirty="0" err="1"/>
              <a:t>sza</a:t>
            </a:r>
            <a:r>
              <a:rPr kumimoji="1" lang="en-US" altLang="ko-KR" dirty="0"/>
              <a:t> </a:t>
            </a:r>
            <a:r>
              <a:rPr kumimoji="1" lang="en-US" altLang="ko-KR" dirty="0" err="1"/>
              <a:t>vza</a:t>
            </a:r>
            <a:r>
              <a:rPr kumimoji="1" lang="en-US" altLang="ko-KR" dirty="0"/>
              <a:t> /</a:t>
            </a:r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752FA2-929F-4B7B-0582-868C0718E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A0F4-52CC-F74D-98FC-50F38F68F62E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3728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96CE7-8C4D-C8E0-F319-6713A11D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591AECE-80AF-17D4-6448-2E013304C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4BA8B14-E09F-C7F2-6B6B-8894A4A78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B14A6A-9353-0C71-948C-8D891E5E9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8A0F4-52CC-F74D-98FC-50F38F68F62E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7210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8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19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13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12.sv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11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0" Type="http://schemas.openxmlformats.org/officeDocument/2006/relationships/image" Target="../media/image18.jpg"/><Relationship Id="rId4" Type="http://schemas.openxmlformats.org/officeDocument/2006/relationships/image" Target="../media/image12.sv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1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13.png"/><Relationship Id="rId10" Type="http://schemas.openxmlformats.org/officeDocument/2006/relationships/image" Target="../media/image36.jpg"/><Relationship Id="rId4" Type="http://schemas.openxmlformats.org/officeDocument/2006/relationships/image" Target="../media/image12.svg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3.png"/><Relationship Id="rId10" Type="http://schemas.openxmlformats.org/officeDocument/2006/relationships/image" Target="../media/image41.png"/><Relationship Id="rId4" Type="http://schemas.openxmlformats.org/officeDocument/2006/relationships/image" Target="../media/image12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openxmlformats.org/officeDocument/2006/relationships/image" Target="../media/image44.pn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5" Type="http://schemas.openxmlformats.org/officeDocument/2006/relationships/image" Target="../media/image46.png"/><Relationship Id="rId15" Type="http://schemas.openxmlformats.org/officeDocument/2006/relationships/image" Target="../media/image58.png"/><Relationship Id="rId23" Type="http://schemas.openxmlformats.org/officeDocument/2006/relationships/image" Target="../media/image63.png"/><Relationship Id="rId10" Type="http://schemas.openxmlformats.org/officeDocument/2006/relationships/image" Target="../media/image52.png"/><Relationship Id="rId19" Type="http://schemas.openxmlformats.org/officeDocument/2006/relationships/image" Target="../media/image67.png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57.png"/><Relationship Id="rId2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4" y="3197144"/>
            <a:ext cx="18286406" cy="4205873"/>
          </a:xfrm>
          <a:custGeom>
            <a:avLst/>
            <a:gdLst/>
            <a:ahLst/>
            <a:cxnLst/>
            <a:rect l="l" t="t" r="r" b="b"/>
            <a:pathLst>
              <a:path w="18286406" h="4205873">
                <a:moveTo>
                  <a:pt x="0" y="0"/>
                </a:moveTo>
                <a:lnTo>
                  <a:pt x="18286406" y="0"/>
                </a:lnTo>
                <a:lnTo>
                  <a:pt x="18286406" y="4205874"/>
                </a:lnTo>
                <a:lnTo>
                  <a:pt x="0" y="4205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" name="Freeform 3"/>
          <p:cNvSpPr/>
          <p:nvPr/>
        </p:nvSpPr>
        <p:spPr>
          <a:xfrm>
            <a:off x="2514790" y="9468450"/>
            <a:ext cx="2026993" cy="648006"/>
          </a:xfrm>
          <a:custGeom>
            <a:avLst/>
            <a:gdLst/>
            <a:ahLst/>
            <a:cxnLst/>
            <a:rect l="l" t="t" r="r" b="b"/>
            <a:pathLst>
              <a:path w="2026993" h="648006">
                <a:moveTo>
                  <a:pt x="0" y="0"/>
                </a:moveTo>
                <a:lnTo>
                  <a:pt x="2026993" y="0"/>
                </a:lnTo>
                <a:lnTo>
                  <a:pt x="2026993" y="648006"/>
                </a:lnTo>
                <a:lnTo>
                  <a:pt x="0" y="648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151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4" name="Freeform 4"/>
          <p:cNvSpPr/>
          <p:nvPr/>
        </p:nvSpPr>
        <p:spPr>
          <a:xfrm>
            <a:off x="11872880" y="9427659"/>
            <a:ext cx="806724" cy="654445"/>
          </a:xfrm>
          <a:custGeom>
            <a:avLst/>
            <a:gdLst/>
            <a:ahLst/>
            <a:cxnLst/>
            <a:rect l="l" t="t" r="r" b="b"/>
            <a:pathLst>
              <a:path w="806724" h="654445">
                <a:moveTo>
                  <a:pt x="0" y="0"/>
                </a:moveTo>
                <a:lnTo>
                  <a:pt x="806724" y="0"/>
                </a:lnTo>
                <a:lnTo>
                  <a:pt x="806724" y="654446"/>
                </a:lnTo>
                <a:lnTo>
                  <a:pt x="0" y="6544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669" t="-27729" r="-26269" b="-27759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" name="Freeform 5"/>
          <p:cNvSpPr/>
          <p:nvPr/>
        </p:nvSpPr>
        <p:spPr>
          <a:xfrm>
            <a:off x="6051607" y="9485928"/>
            <a:ext cx="2026994" cy="613032"/>
          </a:xfrm>
          <a:custGeom>
            <a:avLst/>
            <a:gdLst/>
            <a:ahLst/>
            <a:cxnLst/>
            <a:rect l="l" t="t" r="r" b="b"/>
            <a:pathLst>
              <a:path w="2026994" h="613032">
                <a:moveTo>
                  <a:pt x="0" y="0"/>
                </a:moveTo>
                <a:lnTo>
                  <a:pt x="2026993" y="0"/>
                </a:lnTo>
                <a:lnTo>
                  <a:pt x="2026993" y="613032"/>
                </a:lnTo>
                <a:lnTo>
                  <a:pt x="0" y="6130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52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6" name="Freeform 6"/>
          <p:cNvSpPr/>
          <p:nvPr/>
        </p:nvSpPr>
        <p:spPr>
          <a:xfrm>
            <a:off x="8219785" y="9540932"/>
            <a:ext cx="1745223" cy="503054"/>
          </a:xfrm>
          <a:custGeom>
            <a:avLst/>
            <a:gdLst/>
            <a:ahLst/>
            <a:cxnLst/>
            <a:rect l="l" t="t" r="r" b="b"/>
            <a:pathLst>
              <a:path w="1745223" h="503054">
                <a:moveTo>
                  <a:pt x="0" y="0"/>
                </a:moveTo>
                <a:lnTo>
                  <a:pt x="1745223" y="0"/>
                </a:lnTo>
                <a:lnTo>
                  <a:pt x="1745223" y="503053"/>
                </a:lnTo>
                <a:lnTo>
                  <a:pt x="0" y="503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151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7" name="Freeform 7"/>
          <p:cNvSpPr/>
          <p:nvPr/>
        </p:nvSpPr>
        <p:spPr>
          <a:xfrm>
            <a:off x="10062274" y="9545846"/>
            <a:ext cx="1735267" cy="418097"/>
          </a:xfrm>
          <a:custGeom>
            <a:avLst/>
            <a:gdLst/>
            <a:ahLst/>
            <a:cxnLst/>
            <a:rect l="l" t="t" r="r" b="b"/>
            <a:pathLst>
              <a:path w="1735267" h="418097">
                <a:moveTo>
                  <a:pt x="0" y="0"/>
                </a:moveTo>
                <a:lnTo>
                  <a:pt x="1735267" y="0"/>
                </a:lnTo>
                <a:lnTo>
                  <a:pt x="1735267" y="418096"/>
                </a:lnTo>
                <a:lnTo>
                  <a:pt x="0" y="418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150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8" name="Freeform 8"/>
          <p:cNvSpPr/>
          <p:nvPr/>
        </p:nvSpPr>
        <p:spPr>
          <a:xfrm>
            <a:off x="12754964" y="9545834"/>
            <a:ext cx="2622032" cy="418097"/>
          </a:xfrm>
          <a:custGeom>
            <a:avLst/>
            <a:gdLst/>
            <a:ahLst/>
            <a:cxnLst/>
            <a:rect l="l" t="t" r="r" b="b"/>
            <a:pathLst>
              <a:path w="2622032" h="418097">
                <a:moveTo>
                  <a:pt x="0" y="0"/>
                </a:moveTo>
                <a:lnTo>
                  <a:pt x="2622032" y="0"/>
                </a:lnTo>
                <a:lnTo>
                  <a:pt x="2622032" y="418096"/>
                </a:lnTo>
                <a:lnTo>
                  <a:pt x="0" y="418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150"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4682954" y="9543606"/>
            <a:ext cx="1227480" cy="503067"/>
          </a:xfrm>
          <a:custGeom>
            <a:avLst/>
            <a:gdLst/>
            <a:ahLst/>
            <a:cxnLst/>
            <a:rect l="l" t="t" r="r" b="b"/>
            <a:pathLst>
              <a:path w="1227480" h="503067">
                <a:moveTo>
                  <a:pt x="0" y="0"/>
                </a:moveTo>
                <a:lnTo>
                  <a:pt x="1227480" y="0"/>
                </a:lnTo>
                <a:lnTo>
                  <a:pt x="1227480" y="503067"/>
                </a:lnTo>
                <a:lnTo>
                  <a:pt x="0" y="5030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150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594" y="10279856"/>
            <a:ext cx="18302288" cy="79538"/>
            <a:chOff x="0" y="0"/>
            <a:chExt cx="24403050" cy="106050"/>
          </a:xfrm>
        </p:grpSpPr>
        <p:sp>
          <p:nvSpPr>
            <p:cNvPr id="11" name="Freeform 11"/>
            <p:cNvSpPr/>
            <p:nvPr/>
          </p:nvSpPr>
          <p:spPr>
            <a:xfrm>
              <a:off x="9525" y="9525"/>
              <a:ext cx="24384000" cy="86995"/>
            </a:xfrm>
            <a:custGeom>
              <a:avLst/>
              <a:gdLst/>
              <a:ahLst/>
              <a:cxnLst/>
              <a:rect l="l" t="t" r="r" b="b"/>
              <a:pathLst>
                <a:path w="24384000" h="86995">
                  <a:moveTo>
                    <a:pt x="0" y="0"/>
                  </a:moveTo>
                  <a:lnTo>
                    <a:pt x="24384000" y="0"/>
                  </a:lnTo>
                  <a:lnTo>
                    <a:pt x="24384000" y="86995"/>
                  </a:lnTo>
                  <a:lnTo>
                    <a:pt x="0" y="86995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24403050" cy="106045"/>
            </a:xfrm>
            <a:custGeom>
              <a:avLst/>
              <a:gdLst/>
              <a:ahLst/>
              <a:cxnLst/>
              <a:rect l="l" t="t" r="r" b="b"/>
              <a:pathLst>
                <a:path w="24403050" h="106045">
                  <a:moveTo>
                    <a:pt x="9525" y="0"/>
                  </a:moveTo>
                  <a:lnTo>
                    <a:pt x="24393525" y="0"/>
                  </a:lnTo>
                  <a:cubicBezTo>
                    <a:pt x="24398732" y="0"/>
                    <a:pt x="24403050" y="4318"/>
                    <a:pt x="24403050" y="9525"/>
                  </a:cubicBezTo>
                  <a:lnTo>
                    <a:pt x="24403050" y="96520"/>
                  </a:lnTo>
                  <a:cubicBezTo>
                    <a:pt x="24403050" y="101727"/>
                    <a:pt x="24398732" y="106045"/>
                    <a:pt x="24393525" y="106045"/>
                  </a:cubicBezTo>
                  <a:lnTo>
                    <a:pt x="9525" y="106045"/>
                  </a:lnTo>
                  <a:cubicBezTo>
                    <a:pt x="4318" y="106045"/>
                    <a:pt x="0" y="101727"/>
                    <a:pt x="0" y="96520"/>
                  </a:cubicBezTo>
                  <a:lnTo>
                    <a:pt x="0" y="9525"/>
                  </a:lnTo>
                  <a:cubicBezTo>
                    <a:pt x="0" y="4318"/>
                    <a:pt x="4318" y="0"/>
                    <a:pt x="9525" y="0"/>
                  </a:cubicBezTo>
                  <a:moveTo>
                    <a:pt x="9525" y="19050"/>
                  </a:moveTo>
                  <a:lnTo>
                    <a:pt x="9525" y="9525"/>
                  </a:lnTo>
                  <a:lnTo>
                    <a:pt x="19050" y="9525"/>
                  </a:lnTo>
                  <a:lnTo>
                    <a:pt x="19050" y="96520"/>
                  </a:lnTo>
                  <a:lnTo>
                    <a:pt x="9525" y="96520"/>
                  </a:lnTo>
                  <a:lnTo>
                    <a:pt x="9525" y="86995"/>
                  </a:lnTo>
                  <a:lnTo>
                    <a:pt x="24393525" y="86995"/>
                  </a:lnTo>
                  <a:lnTo>
                    <a:pt x="24393525" y="96520"/>
                  </a:lnTo>
                  <a:lnTo>
                    <a:pt x="24384000" y="96520"/>
                  </a:lnTo>
                  <a:lnTo>
                    <a:pt x="24384000" y="9525"/>
                  </a:lnTo>
                  <a:lnTo>
                    <a:pt x="24393525" y="9525"/>
                  </a:lnTo>
                  <a:lnTo>
                    <a:pt x="24393525" y="19050"/>
                  </a:lnTo>
                  <a:lnTo>
                    <a:pt x="9525" y="19050"/>
                  </a:lnTo>
                  <a:close/>
                </a:path>
              </a:pathLst>
            </a:custGeom>
            <a:solidFill>
              <a:srgbClr val="0C58D3"/>
            </a:solid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9286" y="4082878"/>
            <a:ext cx="1716942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9" b="0" i="0" u="none" strike="noStrike" kern="1200" cap="none" spc="-19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Developing Atmospheric Composition Validation Network</a:t>
            </a:r>
            <a:r>
              <a:rPr lang="en-US" sz="4999" spc="-199" dirty="0">
                <a:solidFill>
                  <a:srgbClr val="FFFFFF"/>
                </a:solidFill>
                <a:latin typeface="Open Sans Bold"/>
              </a:rPr>
              <a:t>s</a:t>
            </a:r>
            <a:r>
              <a:rPr kumimoji="0" lang="en-US" sz="4999" b="0" i="0" u="none" strike="noStrike" kern="1200" cap="none" spc="-19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and Methods for GeoXO Era using TEMPO</a:t>
            </a:r>
          </a:p>
          <a:p>
            <a:pPr marL="0" marR="0" lvl="0" indent="0" algn="ctr" defTabSz="914400" rtl="0" eaLnBrk="1" fontAlgn="auto" latinLnBrk="0" hangingPunct="1">
              <a:lnSpc>
                <a:spcPts val="5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00" spc="-99" dirty="0">
              <a:solidFill>
                <a:srgbClr val="D3D3D3"/>
              </a:solidFill>
              <a:latin typeface="Open Sans Bold"/>
            </a:endParaRP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spc="-99" dirty="0">
                <a:solidFill>
                  <a:srgbClr val="D3D3D3"/>
                </a:solidFill>
                <a:latin typeface="Open Sans Bold"/>
              </a:rPr>
              <a:t>August</a:t>
            </a:r>
            <a:r>
              <a:rPr kumimoji="0" lang="en-US" sz="2500" b="0" i="0" u="none" strike="noStrike" kern="1200" cap="none" spc="-99" normalizeH="0" baseline="0" noProof="0" dirty="0">
                <a:ln>
                  <a:noFill/>
                </a:ln>
                <a:solidFill>
                  <a:srgbClr val="D3D3D3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20, 2025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-99" normalizeH="0" baseline="0" noProof="0" dirty="0">
              <a:ln>
                <a:noFill/>
              </a:ln>
              <a:solidFill>
                <a:srgbClr val="D3D3D3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19231" y="7548549"/>
            <a:ext cx="14267014" cy="1756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353"/>
              </a:lnSpc>
              <a:defRPr/>
            </a:pPr>
            <a:r>
              <a:rPr kumimoji="0" lang="en-US" sz="3104" b="0" i="0" u="none" strike="noStrike" kern="1200" cap="none" spc="-12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Mina Kang, Mitch Goldberg, Shobha </a:t>
            </a:r>
            <a:r>
              <a:rPr kumimoji="0" lang="en-US" sz="3104" b="0" i="0" u="none" strike="noStrike" kern="1200" cap="none" spc="-123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Kondragunta</a:t>
            </a:r>
            <a:r>
              <a:rPr kumimoji="0" lang="en-US" sz="3104" b="0" i="0" u="none" strike="noStrike" kern="1200" cap="none" spc="-12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, Hai Zhang, Fred </a:t>
            </a:r>
            <a:r>
              <a:rPr kumimoji="0" lang="en-US" sz="3104" b="0" i="0" u="none" strike="noStrike" kern="1200" cap="none" spc="-123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Moshary</a:t>
            </a:r>
            <a:r>
              <a:rPr kumimoji="0" lang="en-US" sz="3104" b="0" i="0" u="none" strike="noStrike" kern="1200" cap="none" spc="-12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, Ruben Delgado, Yonghua Wu</a:t>
            </a:r>
            <a:r>
              <a:rPr kumimoji="0" lang="en-US" altLang="ko-KR" sz="3104" b="0" i="0" u="none" strike="noStrike" kern="1200" cap="none" spc="-12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,</a:t>
            </a:r>
            <a:r>
              <a:rPr kumimoji="0" lang="ko-KR" altLang="en-US" sz="3104" b="0" i="0" u="none" strike="noStrike" kern="1200" cap="none" spc="-12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 </a:t>
            </a:r>
            <a:r>
              <a:rPr kumimoji="0" lang="en-US" altLang="ko-KR" sz="3104" b="0" i="0" u="none" strike="noStrike" kern="1200" cap="none" spc="-123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Barry Baker, Wei Li</a:t>
            </a:r>
            <a:endParaRPr kumimoji="0" lang="en-US" sz="3104" b="0" i="0" u="none" strike="noStrike" kern="1200" cap="none" spc="-123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  <a:p>
            <a:pPr lvl="0" algn="ctr">
              <a:lnSpc>
                <a:spcPts val="3353"/>
              </a:lnSpc>
              <a:defRPr/>
            </a:pPr>
            <a:r>
              <a:rPr kumimoji="0" lang="en-US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Postdoctoral Researcher</a:t>
            </a:r>
          </a:p>
          <a:p>
            <a:pPr marL="0" marR="0" lvl="0" indent="0" algn="ctr" defTabSz="914400" rtl="0" eaLnBrk="1" fontAlgn="auto" latinLnBrk="0" hangingPunct="1">
              <a:lnSpc>
                <a:spcPts val="3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City College</a:t>
            </a:r>
            <a:r>
              <a:rPr lang="en-US" sz="3200" spc="-129" dirty="0">
                <a:solidFill>
                  <a:srgbClr val="000000"/>
                </a:solidFill>
                <a:latin typeface="Open Sans"/>
              </a:rPr>
              <a:t>e of New York </a:t>
            </a:r>
            <a:endParaRPr kumimoji="0" lang="en-US" sz="3200" b="0" i="0" u="none" strike="noStrike" kern="1200" cap="none" spc="-12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25875" y="261777"/>
            <a:ext cx="10198200" cy="63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National Oceanic and Atmospheric Administration (NOAA) Educational Partnership Program with Minority Serving Institutions (EPP/MSI) Cooperative Science Center (CSC) since 2016 (</a:t>
            </a:r>
            <a:r>
              <a:rPr kumimoji="0" lang="en-US" sz="1800" b="0" i="0" u="none" strike="noStrike" kern="1200" cap="none" spc="-7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#NA22SEC4810016</a:t>
            </a:r>
            <a:r>
              <a:rPr kumimoji="0" lang="en-US" sz="1800" b="0" i="0" u="none" strike="noStrike" kern="1200" cap="none" spc="-7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)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23365" y="252252"/>
            <a:ext cx="4318418" cy="1950933"/>
            <a:chOff x="0" y="0"/>
            <a:chExt cx="5757891" cy="26012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7891" cy="1596063"/>
            </a:xfrm>
            <a:custGeom>
              <a:avLst/>
              <a:gdLst/>
              <a:ahLst/>
              <a:cxnLst/>
              <a:rect l="l" t="t" r="r" b="b"/>
              <a:pathLst>
                <a:path w="5757891" h="1596063">
                  <a:moveTo>
                    <a:pt x="0" y="0"/>
                  </a:moveTo>
                  <a:lnTo>
                    <a:pt x="5757891" y="0"/>
                  </a:lnTo>
                  <a:lnTo>
                    <a:pt x="5757891" y="1596063"/>
                  </a:lnTo>
                  <a:lnTo>
                    <a:pt x="0" y="1596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2837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2035" y="1596063"/>
              <a:ext cx="5473821" cy="1005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96" b="0" i="0" u="none" strike="noStrike" kern="1200" cap="none" spc="-67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CENTER FOR EARTH SYSTEM SCIENCES &amp; REMOTE SENSING TECHNOLOGIES (CESSRST-II)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1504D-1C35-8BA7-2152-2331CF02A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89;p16">
            <a:extLst>
              <a:ext uri="{FF2B5EF4-FFF2-40B4-BE49-F238E27FC236}">
                <a16:creationId xmlns:a16="http://schemas.microsoft.com/office/drawing/2014/main" id="{0565D186-257B-F92F-B5B1-353FF08F0704}"/>
              </a:ext>
            </a:extLst>
          </p:cNvPr>
          <p:cNvSpPr txBox="1"/>
          <p:nvPr/>
        </p:nvSpPr>
        <p:spPr>
          <a:xfrm>
            <a:off x="-36341" y="1201050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HCHO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89;p16">
            <a:extLst>
              <a:ext uri="{FF2B5EF4-FFF2-40B4-BE49-F238E27FC236}">
                <a16:creationId xmlns:a16="http://schemas.microsoft.com/office/drawing/2014/main" id="{811F004F-9700-6210-FB33-09C5D3D0371B}"/>
              </a:ext>
            </a:extLst>
          </p:cNvPr>
          <p:cNvSpPr txBox="1"/>
          <p:nvPr/>
        </p:nvSpPr>
        <p:spPr>
          <a:xfrm>
            <a:off x="4604" y="3110777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NO2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89;p16">
            <a:extLst>
              <a:ext uri="{FF2B5EF4-FFF2-40B4-BE49-F238E27FC236}">
                <a16:creationId xmlns:a16="http://schemas.microsoft.com/office/drawing/2014/main" id="{85CDF205-BD74-C026-4FB4-89FFD4817106}"/>
              </a:ext>
            </a:extLst>
          </p:cNvPr>
          <p:cNvSpPr txBox="1"/>
          <p:nvPr/>
        </p:nvSpPr>
        <p:spPr>
          <a:xfrm>
            <a:off x="-15869" y="4947989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O3T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89;p16">
            <a:extLst>
              <a:ext uri="{FF2B5EF4-FFF2-40B4-BE49-F238E27FC236}">
                <a16:creationId xmlns:a16="http://schemas.microsoft.com/office/drawing/2014/main" id="{F5C17751-F192-4901-B368-D5D7E32C707A}"/>
              </a:ext>
            </a:extLst>
          </p:cNvPr>
          <p:cNvSpPr txBox="1"/>
          <p:nvPr/>
        </p:nvSpPr>
        <p:spPr>
          <a:xfrm>
            <a:off x="-15869" y="6638171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AOD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89;p16">
            <a:extLst>
              <a:ext uri="{FF2B5EF4-FFF2-40B4-BE49-F238E27FC236}">
                <a16:creationId xmlns:a16="http://schemas.microsoft.com/office/drawing/2014/main" id="{4D3E42D1-6FA7-B60B-C157-A6414D6AF2CA}"/>
              </a:ext>
            </a:extLst>
          </p:cNvPr>
          <p:cNvSpPr txBox="1"/>
          <p:nvPr/>
        </p:nvSpPr>
        <p:spPr>
          <a:xfrm>
            <a:off x="-11158" y="8546282"/>
            <a:ext cx="1154157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PM2.5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E64FD3-2650-E1B0-B2FD-746454582F19}"/>
              </a:ext>
            </a:extLst>
          </p:cNvPr>
          <p:cNvSpPr txBox="1"/>
          <p:nvPr/>
        </p:nvSpPr>
        <p:spPr>
          <a:xfrm>
            <a:off x="8763001" y="47084"/>
            <a:ext cx="9511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Open Sans"/>
                <a:ea typeface="Open Sans"/>
                <a:cs typeface="Open Sans"/>
                <a:sym typeface="Open Sans"/>
              </a:rPr>
              <a:t>Bias Relative to Pandora, AERONET, and AQS Observations – August 2023</a:t>
            </a:r>
            <a:endParaRPr lang="ko-KR" altLang="en-US" sz="2000" dirty="0"/>
          </a:p>
        </p:txBody>
      </p:sp>
      <p:sp>
        <p:nvSpPr>
          <p:cNvPr id="4" name="Google Shape;315;p16">
            <a:extLst>
              <a:ext uri="{FF2B5EF4-FFF2-40B4-BE49-F238E27FC236}">
                <a16:creationId xmlns:a16="http://schemas.microsoft.com/office/drawing/2014/main" id="{718F3DCB-9B23-1E89-5AA5-B314F136BB3B}"/>
              </a:ext>
            </a:extLst>
          </p:cNvPr>
          <p:cNvSpPr txBox="1"/>
          <p:nvPr/>
        </p:nvSpPr>
        <p:spPr>
          <a:xfrm>
            <a:off x="1940174" y="635762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CAMS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16;p16">
            <a:extLst>
              <a:ext uri="{FF2B5EF4-FFF2-40B4-BE49-F238E27FC236}">
                <a16:creationId xmlns:a16="http://schemas.microsoft.com/office/drawing/2014/main" id="{67484F33-88FC-6D56-0C62-EADC7CBCF71D}"/>
              </a:ext>
            </a:extLst>
          </p:cNvPr>
          <p:cNvSpPr txBox="1"/>
          <p:nvPr/>
        </p:nvSpPr>
        <p:spPr>
          <a:xfrm>
            <a:off x="5748397" y="643306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NAQFC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16">
            <a:extLst>
              <a:ext uri="{FF2B5EF4-FFF2-40B4-BE49-F238E27FC236}">
                <a16:creationId xmlns:a16="http://schemas.microsoft.com/office/drawing/2014/main" id="{1FE0B159-04C2-26F7-6A5A-B23ED7235356}"/>
              </a:ext>
            </a:extLst>
          </p:cNvPr>
          <p:cNvSpPr txBox="1"/>
          <p:nvPr/>
        </p:nvSpPr>
        <p:spPr>
          <a:xfrm>
            <a:off x="9276058" y="635762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그림 2" descr="텍스트, 도표, 평면도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1ECF7A-34E9-73E2-D9D6-E9D7826B24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73" t="21184" r="23714" b="22172"/>
          <a:stretch>
            <a:fillRect/>
          </a:stretch>
        </p:blipFill>
        <p:spPr>
          <a:xfrm>
            <a:off x="945452" y="1147292"/>
            <a:ext cx="3510000" cy="1837730"/>
          </a:xfrm>
          <a:prstGeom prst="rect">
            <a:avLst/>
          </a:prstGeom>
        </p:spPr>
      </p:pic>
      <p:pic>
        <p:nvPicPr>
          <p:cNvPr id="8" name="그림 7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E578E77-8E1D-384C-1A5B-1394F33449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76" t="20447" r="23974" b="24495"/>
          <a:stretch>
            <a:fillRect/>
          </a:stretch>
        </p:blipFill>
        <p:spPr>
          <a:xfrm>
            <a:off x="869126" y="4829939"/>
            <a:ext cx="3510000" cy="1758189"/>
          </a:xfrm>
          <a:prstGeom prst="rect">
            <a:avLst/>
          </a:prstGeom>
        </p:spPr>
      </p:pic>
      <p:pic>
        <p:nvPicPr>
          <p:cNvPr id="9" name="그림 8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247C515-0BC9-3B8E-3FB1-DAA62B922E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51" t="19513" r="23489" b="23623"/>
          <a:stretch>
            <a:fillRect/>
          </a:stretch>
        </p:blipFill>
        <p:spPr>
          <a:xfrm>
            <a:off x="945452" y="6628124"/>
            <a:ext cx="3510000" cy="1807349"/>
          </a:xfrm>
          <a:prstGeom prst="rect">
            <a:avLst/>
          </a:prstGeom>
        </p:spPr>
      </p:pic>
      <p:pic>
        <p:nvPicPr>
          <p:cNvPr id="10" name="그림 9" descr="텍스트, 도표, 지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791C2C5-22BA-55B4-EBA7-062EE4EC5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23020" r="23530" b="24505"/>
          <a:stretch>
            <a:fillRect/>
          </a:stretch>
        </p:blipFill>
        <p:spPr>
          <a:xfrm>
            <a:off x="869126" y="8459609"/>
            <a:ext cx="3510000" cy="1869372"/>
          </a:xfrm>
          <a:prstGeom prst="rect">
            <a:avLst/>
          </a:prstGeom>
        </p:spPr>
      </p:pic>
      <p:pic>
        <p:nvPicPr>
          <p:cNvPr id="11" name="그림 10" descr="텍스트, 도표, 라인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5363410-E4BB-CC3C-3A04-B159BECAE4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73" t="18591" r="23936" b="22172"/>
          <a:stretch>
            <a:fillRect/>
          </a:stretch>
        </p:blipFill>
        <p:spPr>
          <a:xfrm>
            <a:off x="4753675" y="1092683"/>
            <a:ext cx="3510000" cy="1928487"/>
          </a:xfrm>
          <a:prstGeom prst="rect">
            <a:avLst/>
          </a:prstGeom>
        </p:spPr>
      </p:pic>
      <p:pic>
        <p:nvPicPr>
          <p:cNvPr id="13" name="그림 12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980ED0-55F0-A313-438B-0A4872814D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076" t="20110" r="23974" b="23243"/>
          <a:stretch>
            <a:fillRect/>
          </a:stretch>
        </p:blipFill>
        <p:spPr>
          <a:xfrm>
            <a:off x="4653698" y="6628124"/>
            <a:ext cx="3510000" cy="1808958"/>
          </a:xfrm>
          <a:prstGeom prst="rect">
            <a:avLst/>
          </a:prstGeom>
        </p:spPr>
      </p:pic>
      <p:pic>
        <p:nvPicPr>
          <p:cNvPr id="16" name="그림 15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76AC61-915C-B0FC-06CE-1ECC7166CF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2476" r="23558" b="26470"/>
          <a:stretch>
            <a:fillRect/>
          </a:stretch>
        </p:blipFill>
        <p:spPr>
          <a:xfrm>
            <a:off x="4720016" y="8435473"/>
            <a:ext cx="3510000" cy="1847136"/>
          </a:xfrm>
          <a:prstGeom prst="rect">
            <a:avLst/>
          </a:prstGeom>
        </p:spPr>
      </p:pic>
      <p:pic>
        <p:nvPicPr>
          <p:cNvPr id="17" name="그림 16" descr="텍스트, 도표, 평면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6E2E4B-F586-20C2-101D-38BD0FFCCD4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373" t="21184" r="24690" b="23007"/>
          <a:stretch>
            <a:fillRect/>
          </a:stretch>
        </p:blipFill>
        <p:spPr>
          <a:xfrm>
            <a:off x="8561898" y="1147292"/>
            <a:ext cx="3465988" cy="1815235"/>
          </a:xfrm>
          <a:prstGeom prst="rect">
            <a:avLst/>
          </a:prstGeom>
        </p:spPr>
      </p:pic>
      <p:pic>
        <p:nvPicPr>
          <p:cNvPr id="25" name="그림 24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5D6FE01-AC43-66A3-DE25-FA9B55EF12E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076" t="20110" r="23974" b="23624"/>
          <a:stretch>
            <a:fillRect/>
          </a:stretch>
        </p:blipFill>
        <p:spPr>
          <a:xfrm>
            <a:off x="8461921" y="4850279"/>
            <a:ext cx="3510000" cy="1796784"/>
          </a:xfrm>
          <a:prstGeom prst="rect">
            <a:avLst/>
          </a:prstGeom>
        </p:spPr>
      </p:pic>
      <p:pic>
        <p:nvPicPr>
          <p:cNvPr id="30" name="그림 29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24B469-E6B2-A0F0-19AA-3C89F59D9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0076" t="20110" r="23974" b="22172"/>
          <a:stretch>
            <a:fillRect/>
          </a:stretch>
        </p:blipFill>
        <p:spPr>
          <a:xfrm>
            <a:off x="8461392" y="6666200"/>
            <a:ext cx="3510000" cy="1843161"/>
          </a:xfrm>
          <a:prstGeom prst="rect">
            <a:avLst/>
          </a:prstGeom>
        </p:spPr>
      </p:pic>
      <p:pic>
        <p:nvPicPr>
          <p:cNvPr id="36" name="그림 35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EFC21E-D27F-22EB-66E9-5BC1454C7C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3074" r="23664" b="25606"/>
          <a:stretch>
            <a:fillRect/>
          </a:stretch>
        </p:blipFill>
        <p:spPr>
          <a:xfrm>
            <a:off x="8461392" y="8462175"/>
            <a:ext cx="3510000" cy="1834401"/>
          </a:xfrm>
          <a:prstGeom prst="rect">
            <a:avLst/>
          </a:prstGeom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0ABC0BAB-3BE6-69FE-756B-E43CCD201B65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869012"/>
          <a:ext cx="4527884" cy="1584960"/>
        </p:xfrm>
        <a:graphic>
          <a:graphicData uri="http://schemas.openxmlformats.org/drawingml/2006/table">
            <a:tbl>
              <a:tblPr/>
              <a:tblGrid>
                <a:gridCol w="1131971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131971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131971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131971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341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cs typeface="Open Sans" panose="020B0606030504020204" pitchFamily="34" charset="0"/>
                        </a:rPr>
                        <a:t>HCHO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  <a:r>
                        <a:rPr lang="ko-KR" alt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341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-0.13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341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378023"/>
                  </a:ext>
                </a:extLst>
              </a:tr>
              <a:tr h="3466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87035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A65BA23A-FA5F-C31F-1A7E-06B1B8DC49EB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2714088"/>
          <a:ext cx="5793440" cy="2377440"/>
        </p:xfrm>
        <a:graphic>
          <a:graphicData uri="http://schemas.openxmlformats.org/drawingml/2006/table">
            <a:tbl>
              <a:tblPr/>
              <a:tblGrid>
                <a:gridCol w="1462531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978109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NO2_tot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r>
                        <a:rPr lang="ko-KR" alt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-0.09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" sz="2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NO2_trop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ko-KR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ko-KR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ko-KR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5457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87507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778804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8DBA2BEC-84C6-C544-489D-0FB2AEF7341E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5280509"/>
          <a:ext cx="4646984" cy="1188720"/>
        </p:xfrm>
        <a:graphic>
          <a:graphicData uri="http://schemas.openxmlformats.org/drawingml/2006/table">
            <a:tbl>
              <a:tblPr/>
              <a:tblGrid>
                <a:gridCol w="1161746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161746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161746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161746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2128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O3T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2128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-4.40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2128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-0.32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179D5CBF-1AB9-836D-8CC9-5802B1FCBF05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6658210"/>
          <a:ext cx="5170724" cy="1584960"/>
        </p:xfrm>
        <a:graphic>
          <a:graphicData uri="http://schemas.openxmlformats.org/drawingml/2006/table">
            <a:tbl>
              <a:tblPr/>
              <a:tblGrid>
                <a:gridCol w="1292681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292681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292681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292681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AOD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092726"/>
                  </a:ext>
                </a:extLst>
              </a:tr>
            </a:tbl>
          </a:graphicData>
        </a:graphic>
      </p:graphicFrame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C05F9430-337B-54BE-7A70-ED096EFAE673}"/>
              </a:ext>
            </a:extLst>
          </p:cNvPr>
          <p:cNvGraphicFramePr>
            <a:graphicFrameLocks noGrp="1"/>
          </p:cNvGraphicFramePr>
          <p:nvPr/>
        </p:nvGraphicFramePr>
        <p:xfrm>
          <a:off x="13033064" y="8552132"/>
          <a:ext cx="5165620" cy="1584960"/>
        </p:xfrm>
        <a:graphic>
          <a:graphicData uri="http://schemas.openxmlformats.org/drawingml/2006/table">
            <a:tbl>
              <a:tblPr/>
              <a:tblGrid>
                <a:gridCol w="1291405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291405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291405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291405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PM2.5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0927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E3FE32-76B3-672D-6B1A-4779ECEE88F9}"/>
              </a:ext>
            </a:extLst>
          </p:cNvPr>
          <p:cNvSpPr txBox="1"/>
          <p:nvPr/>
        </p:nvSpPr>
        <p:spPr>
          <a:xfrm>
            <a:off x="16010558" y="554621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r>
              <a:rPr kumimoji="1" lang="ko-KR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molecules/cm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065990-78B6-C8A0-CDAC-A4D0A5BD31F3}"/>
              </a:ext>
            </a:extLst>
          </p:cNvPr>
          <p:cNvSpPr txBox="1"/>
          <p:nvPr/>
        </p:nvSpPr>
        <p:spPr>
          <a:xfrm>
            <a:off x="16010557" y="2513509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r>
              <a:rPr kumimoji="1" lang="ko-KR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molecules/cm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49DB0-A67C-2B76-A22C-CB8ED76330E7}"/>
              </a:ext>
            </a:extLst>
          </p:cNvPr>
          <p:cNvSpPr txBox="1"/>
          <p:nvPr/>
        </p:nvSpPr>
        <p:spPr>
          <a:xfrm>
            <a:off x="16010556" y="3862695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r>
              <a:rPr kumimoji="1" lang="ko-KR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molecules/cm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07ED9-A7FD-3E72-1E55-9085BED3D93E}"/>
              </a:ext>
            </a:extLst>
          </p:cNvPr>
          <p:cNvSpPr txBox="1"/>
          <p:nvPr/>
        </p:nvSpPr>
        <p:spPr>
          <a:xfrm>
            <a:off x="17214133" y="4979590"/>
            <a:ext cx="683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[DU]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194F50-DB50-C1C5-C52A-52171CCF9E5F}"/>
              </a:ext>
            </a:extLst>
          </p:cNvPr>
          <p:cNvSpPr txBox="1"/>
          <p:nvPr/>
        </p:nvSpPr>
        <p:spPr>
          <a:xfrm>
            <a:off x="16998418" y="8271616"/>
            <a:ext cx="1203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[µg/m3]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그림 28" descr="텍스트, 스크린샷, 번호, 온도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536A506-0C72-FA1F-4132-86C62CE0EB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6" y="1139417"/>
            <a:ext cx="548132" cy="1815880"/>
          </a:xfrm>
          <a:prstGeom prst="rect">
            <a:avLst/>
          </a:prstGeom>
        </p:spPr>
      </p:pic>
      <p:pic>
        <p:nvPicPr>
          <p:cNvPr id="38" name="그림 37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9BCAC9-D83F-5887-A09F-86D31C420B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976" y="4914900"/>
            <a:ext cx="478345" cy="1796785"/>
          </a:xfrm>
          <a:prstGeom prst="rect">
            <a:avLst/>
          </a:prstGeom>
        </p:spPr>
      </p:pic>
      <p:pic>
        <p:nvPicPr>
          <p:cNvPr id="47" name="그림 46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5280E6-0CC0-48D6-3D0B-DC06B5FB83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49" y="6788447"/>
            <a:ext cx="489207" cy="1814400"/>
          </a:xfrm>
          <a:prstGeom prst="rect">
            <a:avLst/>
          </a:prstGeom>
        </p:spPr>
      </p:pic>
      <p:pic>
        <p:nvPicPr>
          <p:cNvPr id="52" name="그림 51" descr="텍스트, 스크린샷, 번호, 온도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71F975-EF7E-0786-CA5A-CE11DFAADD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808" y="8501239"/>
            <a:ext cx="450556" cy="1814400"/>
          </a:xfrm>
          <a:prstGeom prst="rect">
            <a:avLst/>
          </a:prstGeom>
        </p:spPr>
      </p:pic>
      <p:pic>
        <p:nvPicPr>
          <p:cNvPr id="2" name="그림 1" descr="텍스트, 도표, 평면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F9A92E-5346-8B72-8CA9-76C1DF616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9608" r="23617" b="20610"/>
          <a:stretch>
            <a:fillRect/>
          </a:stretch>
        </p:blipFill>
        <p:spPr>
          <a:xfrm>
            <a:off x="8505686" y="2981664"/>
            <a:ext cx="3510000" cy="1922850"/>
          </a:xfrm>
          <a:prstGeom prst="rect">
            <a:avLst/>
          </a:prstGeom>
        </p:spPr>
      </p:pic>
      <p:pic>
        <p:nvPicPr>
          <p:cNvPr id="28" name="그림 27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208392-E47E-D1FD-80A9-38F53F5ACB2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0099" t="18285" r="24061" b="22747"/>
          <a:stretch>
            <a:fillRect/>
          </a:stretch>
        </p:blipFill>
        <p:spPr>
          <a:xfrm>
            <a:off x="869126" y="2919587"/>
            <a:ext cx="3510000" cy="18862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B919E69-9C0E-580B-32BF-6BA44E260118}"/>
              </a:ext>
            </a:extLst>
          </p:cNvPr>
          <p:cNvSpPr txBox="1"/>
          <p:nvPr/>
        </p:nvSpPr>
        <p:spPr>
          <a:xfrm>
            <a:off x="3575801" y="317390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Tot.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그림 32" descr="텍스트, 스크린샷, 번호, 온도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B65655-D974-0838-1FC4-673016AA79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009900"/>
            <a:ext cx="494911" cy="18144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75C08B0-1164-9DFD-2D80-19DC0702CD96}"/>
              </a:ext>
            </a:extLst>
          </p:cNvPr>
          <p:cNvSpPr txBox="1"/>
          <p:nvPr/>
        </p:nvSpPr>
        <p:spPr>
          <a:xfrm>
            <a:off x="11199446" y="3144261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Tot.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4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77A0D-8E5E-9D8C-AEA9-9F346C41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89;p16">
            <a:extLst>
              <a:ext uri="{FF2B5EF4-FFF2-40B4-BE49-F238E27FC236}">
                <a16:creationId xmlns:a16="http://schemas.microsoft.com/office/drawing/2014/main" id="{706A4FF5-09E6-5A5E-46FA-B3AE43EBDE1B}"/>
              </a:ext>
            </a:extLst>
          </p:cNvPr>
          <p:cNvSpPr txBox="1"/>
          <p:nvPr/>
        </p:nvSpPr>
        <p:spPr>
          <a:xfrm>
            <a:off x="-36341" y="1201050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HCHO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89;p16">
            <a:extLst>
              <a:ext uri="{FF2B5EF4-FFF2-40B4-BE49-F238E27FC236}">
                <a16:creationId xmlns:a16="http://schemas.microsoft.com/office/drawing/2014/main" id="{8C974E33-C702-947B-0311-05F9C953846D}"/>
              </a:ext>
            </a:extLst>
          </p:cNvPr>
          <p:cNvSpPr txBox="1"/>
          <p:nvPr/>
        </p:nvSpPr>
        <p:spPr>
          <a:xfrm>
            <a:off x="4604" y="3110777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NO2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89;p16">
            <a:extLst>
              <a:ext uri="{FF2B5EF4-FFF2-40B4-BE49-F238E27FC236}">
                <a16:creationId xmlns:a16="http://schemas.microsoft.com/office/drawing/2014/main" id="{C4A825ED-0D46-CC11-2FA2-0188D08A1235}"/>
              </a:ext>
            </a:extLst>
          </p:cNvPr>
          <p:cNvSpPr txBox="1"/>
          <p:nvPr/>
        </p:nvSpPr>
        <p:spPr>
          <a:xfrm>
            <a:off x="-15869" y="4947989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O3T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89;p16">
            <a:extLst>
              <a:ext uri="{FF2B5EF4-FFF2-40B4-BE49-F238E27FC236}">
                <a16:creationId xmlns:a16="http://schemas.microsoft.com/office/drawing/2014/main" id="{F35FBD8C-831F-AFD0-918C-5198FF90202D}"/>
              </a:ext>
            </a:extLst>
          </p:cNvPr>
          <p:cNvSpPr txBox="1"/>
          <p:nvPr/>
        </p:nvSpPr>
        <p:spPr>
          <a:xfrm>
            <a:off x="-15869" y="6638171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AOD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89;p16">
            <a:extLst>
              <a:ext uri="{FF2B5EF4-FFF2-40B4-BE49-F238E27FC236}">
                <a16:creationId xmlns:a16="http://schemas.microsoft.com/office/drawing/2014/main" id="{A8922BBD-3192-839D-0BA1-219E60A76869}"/>
              </a:ext>
            </a:extLst>
          </p:cNvPr>
          <p:cNvSpPr txBox="1"/>
          <p:nvPr/>
        </p:nvSpPr>
        <p:spPr>
          <a:xfrm>
            <a:off x="-11158" y="8546282"/>
            <a:ext cx="1154157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PM2.5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61C4E6-FD6E-6448-7AE4-8DA7AA2CF6CB}"/>
              </a:ext>
            </a:extLst>
          </p:cNvPr>
          <p:cNvSpPr txBox="1"/>
          <p:nvPr/>
        </p:nvSpPr>
        <p:spPr>
          <a:xfrm>
            <a:off x="8763001" y="47084"/>
            <a:ext cx="9511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Open Sans"/>
                <a:ea typeface="Open Sans"/>
                <a:cs typeface="Open Sans"/>
                <a:sym typeface="Open Sans"/>
              </a:rPr>
              <a:t>Bias Relative to Pandora, AERONET, and AQS Observations – August 2023</a:t>
            </a:r>
            <a:endParaRPr lang="ko-KR" altLang="en-US" sz="2000" dirty="0"/>
          </a:p>
        </p:txBody>
      </p:sp>
      <p:sp>
        <p:nvSpPr>
          <p:cNvPr id="4" name="Google Shape;315;p16">
            <a:extLst>
              <a:ext uri="{FF2B5EF4-FFF2-40B4-BE49-F238E27FC236}">
                <a16:creationId xmlns:a16="http://schemas.microsoft.com/office/drawing/2014/main" id="{ECE699C4-BB58-9EA9-9463-8848836EBE0A}"/>
              </a:ext>
            </a:extLst>
          </p:cNvPr>
          <p:cNvSpPr txBox="1"/>
          <p:nvPr/>
        </p:nvSpPr>
        <p:spPr>
          <a:xfrm>
            <a:off x="1940174" y="635762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CAMS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16;p16">
            <a:extLst>
              <a:ext uri="{FF2B5EF4-FFF2-40B4-BE49-F238E27FC236}">
                <a16:creationId xmlns:a16="http://schemas.microsoft.com/office/drawing/2014/main" id="{2193158D-598E-812A-EDC0-C570D5923B24}"/>
              </a:ext>
            </a:extLst>
          </p:cNvPr>
          <p:cNvSpPr txBox="1"/>
          <p:nvPr/>
        </p:nvSpPr>
        <p:spPr>
          <a:xfrm>
            <a:off x="5748397" y="643306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NAQFC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16">
            <a:extLst>
              <a:ext uri="{FF2B5EF4-FFF2-40B4-BE49-F238E27FC236}">
                <a16:creationId xmlns:a16="http://schemas.microsoft.com/office/drawing/2014/main" id="{7BD08999-2DC1-ADD8-42DE-667258006C29}"/>
              </a:ext>
            </a:extLst>
          </p:cNvPr>
          <p:cNvSpPr txBox="1"/>
          <p:nvPr/>
        </p:nvSpPr>
        <p:spPr>
          <a:xfrm>
            <a:off x="9276058" y="635762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그림 2" descr="텍스트, 도표, 평면도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B90AF8-2E9D-6B36-62CF-DB37159B8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73" t="21184" r="23714" b="22172"/>
          <a:stretch>
            <a:fillRect/>
          </a:stretch>
        </p:blipFill>
        <p:spPr>
          <a:xfrm>
            <a:off x="945452" y="1147292"/>
            <a:ext cx="3510000" cy="1837730"/>
          </a:xfrm>
          <a:prstGeom prst="rect">
            <a:avLst/>
          </a:prstGeom>
        </p:spPr>
      </p:pic>
      <p:pic>
        <p:nvPicPr>
          <p:cNvPr id="8" name="그림 7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93F8A32-88B2-BB10-4FD7-3868A84F73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76" t="20447" r="23974" b="24495"/>
          <a:stretch>
            <a:fillRect/>
          </a:stretch>
        </p:blipFill>
        <p:spPr>
          <a:xfrm>
            <a:off x="869126" y="4829939"/>
            <a:ext cx="3510000" cy="1758189"/>
          </a:xfrm>
          <a:prstGeom prst="rect">
            <a:avLst/>
          </a:prstGeom>
        </p:spPr>
      </p:pic>
      <p:pic>
        <p:nvPicPr>
          <p:cNvPr id="9" name="그림 8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0BCC76-E573-EB0A-C64B-E8D7BAF675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51" t="19513" r="23489" b="23623"/>
          <a:stretch>
            <a:fillRect/>
          </a:stretch>
        </p:blipFill>
        <p:spPr>
          <a:xfrm>
            <a:off x="945452" y="6628124"/>
            <a:ext cx="3510000" cy="1807349"/>
          </a:xfrm>
          <a:prstGeom prst="rect">
            <a:avLst/>
          </a:prstGeom>
        </p:spPr>
      </p:pic>
      <p:pic>
        <p:nvPicPr>
          <p:cNvPr id="10" name="그림 9" descr="텍스트, 도표, 지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EA0AD59-2CE4-4101-7840-98D5271ED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23020" r="23530" b="24505"/>
          <a:stretch>
            <a:fillRect/>
          </a:stretch>
        </p:blipFill>
        <p:spPr>
          <a:xfrm>
            <a:off x="869126" y="8459609"/>
            <a:ext cx="3510000" cy="1869372"/>
          </a:xfrm>
          <a:prstGeom prst="rect">
            <a:avLst/>
          </a:prstGeom>
        </p:spPr>
      </p:pic>
      <p:pic>
        <p:nvPicPr>
          <p:cNvPr id="11" name="그림 10" descr="텍스트, 도표, 라인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C1FF00-4F86-83CF-A474-B49FAF67F4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373" t="18591" r="23936" b="22172"/>
          <a:stretch>
            <a:fillRect/>
          </a:stretch>
        </p:blipFill>
        <p:spPr>
          <a:xfrm>
            <a:off x="4753675" y="1092683"/>
            <a:ext cx="3510000" cy="1928487"/>
          </a:xfrm>
          <a:prstGeom prst="rect">
            <a:avLst/>
          </a:prstGeom>
        </p:spPr>
      </p:pic>
      <p:pic>
        <p:nvPicPr>
          <p:cNvPr id="12" name="그림 11" descr="텍스트, 도표, 평면도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EC841B-D211-A8E9-06CC-1AE2E7CB6DB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076" t="21180" r="23568" b="22410"/>
          <a:stretch>
            <a:fillRect/>
          </a:stretch>
        </p:blipFill>
        <p:spPr>
          <a:xfrm>
            <a:off x="4704912" y="3007652"/>
            <a:ext cx="3510000" cy="1790315"/>
          </a:xfrm>
          <a:prstGeom prst="rect">
            <a:avLst/>
          </a:prstGeom>
        </p:spPr>
      </p:pic>
      <p:pic>
        <p:nvPicPr>
          <p:cNvPr id="13" name="그림 12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79A420-AC86-1327-A0C2-E1DAEF21C71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076" t="20110" r="23974" b="23243"/>
          <a:stretch>
            <a:fillRect/>
          </a:stretch>
        </p:blipFill>
        <p:spPr>
          <a:xfrm>
            <a:off x="4653698" y="6628124"/>
            <a:ext cx="3510000" cy="1808958"/>
          </a:xfrm>
          <a:prstGeom prst="rect">
            <a:avLst/>
          </a:prstGeom>
        </p:spPr>
      </p:pic>
      <p:pic>
        <p:nvPicPr>
          <p:cNvPr id="16" name="그림 15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B63CD8-BF0D-6259-E297-C77CC6358C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2476" r="23558" b="26470"/>
          <a:stretch>
            <a:fillRect/>
          </a:stretch>
        </p:blipFill>
        <p:spPr>
          <a:xfrm>
            <a:off x="4720016" y="8435473"/>
            <a:ext cx="3510000" cy="1847136"/>
          </a:xfrm>
          <a:prstGeom prst="rect">
            <a:avLst/>
          </a:prstGeom>
        </p:spPr>
      </p:pic>
      <p:pic>
        <p:nvPicPr>
          <p:cNvPr id="17" name="그림 16" descr="텍스트, 도표, 평면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739AB6-CF5D-D3BF-8F28-385D6443332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373" t="21184" r="24690" b="23007"/>
          <a:stretch>
            <a:fillRect/>
          </a:stretch>
        </p:blipFill>
        <p:spPr>
          <a:xfrm>
            <a:off x="8561898" y="1147292"/>
            <a:ext cx="3465988" cy="1815235"/>
          </a:xfrm>
          <a:prstGeom prst="rect">
            <a:avLst/>
          </a:prstGeom>
        </p:spPr>
      </p:pic>
      <p:pic>
        <p:nvPicPr>
          <p:cNvPr id="23" name="그림 22" descr="텍스트, 도표, 평면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6051DD-79D2-BAA6-5AD1-90932D9665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691" t="19701" r="23936" b="22172"/>
          <a:stretch>
            <a:fillRect/>
          </a:stretch>
        </p:blipFill>
        <p:spPr>
          <a:xfrm>
            <a:off x="8553781" y="2951963"/>
            <a:ext cx="3510000" cy="1901691"/>
          </a:xfrm>
          <a:prstGeom prst="rect">
            <a:avLst/>
          </a:prstGeom>
        </p:spPr>
      </p:pic>
      <p:pic>
        <p:nvPicPr>
          <p:cNvPr id="25" name="그림 24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1D44858-F0F7-2EFE-978C-1455CBF819B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076" t="20110" r="23974" b="23624"/>
          <a:stretch>
            <a:fillRect/>
          </a:stretch>
        </p:blipFill>
        <p:spPr>
          <a:xfrm>
            <a:off x="8461921" y="4850279"/>
            <a:ext cx="3510000" cy="1796784"/>
          </a:xfrm>
          <a:prstGeom prst="rect">
            <a:avLst/>
          </a:prstGeom>
        </p:spPr>
      </p:pic>
      <p:pic>
        <p:nvPicPr>
          <p:cNvPr id="30" name="그림 29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73D105-B168-1F04-57E6-5C11D753071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0076" t="20110" r="23974" b="22172"/>
          <a:stretch>
            <a:fillRect/>
          </a:stretch>
        </p:blipFill>
        <p:spPr>
          <a:xfrm>
            <a:off x="8461392" y="6666200"/>
            <a:ext cx="3510000" cy="1843161"/>
          </a:xfrm>
          <a:prstGeom prst="rect">
            <a:avLst/>
          </a:prstGeom>
        </p:spPr>
      </p:pic>
      <p:pic>
        <p:nvPicPr>
          <p:cNvPr id="36" name="그림 35" descr="텍스트, 도표, 지도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D9337E-2669-BF93-5C0A-B7AE0EDBAA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23074" r="23664" b="25606"/>
          <a:stretch>
            <a:fillRect/>
          </a:stretch>
        </p:blipFill>
        <p:spPr>
          <a:xfrm>
            <a:off x="8461392" y="8462175"/>
            <a:ext cx="3510000" cy="1834401"/>
          </a:xfrm>
          <a:prstGeom prst="rect">
            <a:avLst/>
          </a:prstGeom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1428086-114D-9D2A-5C06-7BCF76069CD2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869012"/>
          <a:ext cx="4527884" cy="1584960"/>
        </p:xfrm>
        <a:graphic>
          <a:graphicData uri="http://schemas.openxmlformats.org/drawingml/2006/table">
            <a:tbl>
              <a:tblPr/>
              <a:tblGrid>
                <a:gridCol w="1131971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131971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131971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131971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341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cs typeface="Open Sans" panose="020B0606030504020204" pitchFamily="34" charset="0"/>
                        </a:rPr>
                        <a:t>HCHO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  <a:r>
                        <a:rPr lang="ko-KR" alt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341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-0.13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3411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378023"/>
                  </a:ext>
                </a:extLst>
              </a:tr>
              <a:tr h="34669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487035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1F489488-3C7F-AC59-5637-16C10D1BC541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2714088"/>
          <a:ext cx="5793440" cy="2377440"/>
        </p:xfrm>
        <a:graphic>
          <a:graphicData uri="http://schemas.openxmlformats.org/drawingml/2006/table">
            <a:tbl>
              <a:tblPr/>
              <a:tblGrid>
                <a:gridCol w="1462531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978109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NO2_tot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r>
                        <a:rPr lang="ko-KR" alt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-0.09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None/>
                      </a:pPr>
                      <a:r>
                        <a:rPr lang="en" sz="20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NO2_trop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ko-KR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ko-KR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ko-KR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5457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-0.16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87507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-0.01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778804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BCA08A0F-CE86-3927-8F26-521A53FC60FB}"/>
              </a:ext>
            </a:extLst>
          </p:cNvPr>
          <p:cNvGraphicFramePr>
            <a:graphicFrameLocks noGrp="1"/>
          </p:cNvGraphicFramePr>
          <p:nvPr/>
        </p:nvGraphicFramePr>
        <p:xfrm>
          <a:off x="13027960" y="5280509"/>
          <a:ext cx="4646984" cy="1188720"/>
        </p:xfrm>
        <a:graphic>
          <a:graphicData uri="http://schemas.openxmlformats.org/drawingml/2006/table">
            <a:tbl>
              <a:tblPr/>
              <a:tblGrid>
                <a:gridCol w="1161746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161746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161746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161746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2128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O3T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2128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-4.40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21280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-0.32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5.17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</a:tbl>
          </a:graphicData>
        </a:graphic>
      </p:graphicFrame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960D27AA-C43F-B74B-868C-BB501C633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529342"/>
              </p:ext>
            </p:extLst>
          </p:nvPr>
        </p:nvGraphicFramePr>
        <p:xfrm>
          <a:off x="13027960" y="6658210"/>
          <a:ext cx="5170724" cy="1584960"/>
        </p:xfrm>
        <a:graphic>
          <a:graphicData uri="http://schemas.openxmlformats.org/drawingml/2006/table">
            <a:tbl>
              <a:tblPr/>
              <a:tblGrid>
                <a:gridCol w="1292681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292681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292681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292681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AOD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092726"/>
                  </a:ext>
                </a:extLst>
              </a:tr>
            </a:tbl>
          </a:graphicData>
        </a:graphic>
      </p:graphicFrame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DA1E7A6A-51CF-142F-677A-7F968052693A}"/>
              </a:ext>
            </a:extLst>
          </p:cNvPr>
          <p:cNvGraphicFramePr>
            <a:graphicFrameLocks noGrp="1"/>
          </p:cNvGraphicFramePr>
          <p:nvPr/>
        </p:nvGraphicFramePr>
        <p:xfrm>
          <a:off x="13033064" y="8552132"/>
          <a:ext cx="5165620" cy="1584960"/>
        </p:xfrm>
        <a:graphic>
          <a:graphicData uri="http://schemas.openxmlformats.org/drawingml/2006/table">
            <a:tbl>
              <a:tblPr/>
              <a:tblGrid>
                <a:gridCol w="1291405">
                  <a:extLst>
                    <a:ext uri="{9D8B030D-6E8A-4147-A177-3AD203B41FA5}">
                      <a16:colId xmlns:a16="http://schemas.microsoft.com/office/drawing/2014/main" val="527918230"/>
                    </a:ext>
                  </a:extLst>
                </a:gridCol>
                <a:gridCol w="1291405">
                  <a:extLst>
                    <a:ext uri="{9D8B030D-6E8A-4147-A177-3AD203B41FA5}">
                      <a16:colId xmlns:a16="http://schemas.microsoft.com/office/drawing/2014/main" val="1081260636"/>
                    </a:ext>
                  </a:extLst>
                </a:gridCol>
                <a:gridCol w="1291405">
                  <a:extLst>
                    <a:ext uri="{9D8B030D-6E8A-4147-A177-3AD203B41FA5}">
                      <a16:colId xmlns:a16="http://schemas.microsoft.com/office/drawing/2014/main" val="2727594163"/>
                    </a:ext>
                  </a:extLst>
                </a:gridCol>
                <a:gridCol w="1291405">
                  <a:extLst>
                    <a:ext uri="{9D8B030D-6E8A-4147-A177-3AD203B41FA5}">
                      <a16:colId xmlns:a16="http://schemas.microsoft.com/office/drawing/2014/main" val="1712568811"/>
                    </a:ext>
                  </a:extLst>
                </a:gridCol>
              </a:tblGrid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b="1" dirty="0"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PM2.5</a:t>
                      </a:r>
                      <a:endParaRPr lang="ko-KR" altLang="en-US" sz="2000" b="1" dirty="0">
                        <a:highlight>
                          <a:srgbClr val="FFFF00"/>
                        </a:highlight>
                        <a:latin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Corr</a:t>
                      </a:r>
                      <a:endParaRPr lang="en" sz="20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82884"/>
                  </a:ext>
                </a:extLst>
              </a:tr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305225"/>
                  </a:ext>
                </a:extLst>
              </a:tr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NAQFC</a:t>
                      </a:r>
                      <a:endParaRPr lang="en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-0.25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3.43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307675"/>
                  </a:ext>
                </a:extLst>
              </a:tr>
              <a:tr h="3150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0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1.61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ko-KR" sz="2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2.71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0927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77EEE7B-0940-AFEB-5574-161253129CB0}"/>
              </a:ext>
            </a:extLst>
          </p:cNvPr>
          <p:cNvSpPr txBox="1"/>
          <p:nvPr/>
        </p:nvSpPr>
        <p:spPr>
          <a:xfrm>
            <a:off x="16010558" y="554621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r>
              <a:rPr kumimoji="1" lang="ko-KR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molecules/cm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F44990-1361-5534-1E44-E644E5A0601F}"/>
              </a:ext>
            </a:extLst>
          </p:cNvPr>
          <p:cNvSpPr txBox="1"/>
          <p:nvPr/>
        </p:nvSpPr>
        <p:spPr>
          <a:xfrm>
            <a:off x="16010557" y="2513509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r>
              <a:rPr kumimoji="1" lang="ko-KR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molecules/cm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F923A9-C556-6FD7-CA8B-55EAED892404}"/>
              </a:ext>
            </a:extLst>
          </p:cNvPr>
          <p:cNvSpPr txBox="1"/>
          <p:nvPr/>
        </p:nvSpPr>
        <p:spPr>
          <a:xfrm>
            <a:off x="16010556" y="3862695"/>
            <a:ext cx="2531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  <a:r>
              <a:rPr kumimoji="1" lang="ko-KR" altLang="en-US" sz="1600" dirty="0"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molecules/cm</a:t>
            </a:r>
            <a:r>
              <a:rPr kumimoji="1" lang="en-US" altLang="ko-KR" sz="16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D180B-5842-137E-2823-FBECB32D5B31}"/>
              </a:ext>
            </a:extLst>
          </p:cNvPr>
          <p:cNvSpPr txBox="1"/>
          <p:nvPr/>
        </p:nvSpPr>
        <p:spPr>
          <a:xfrm>
            <a:off x="17214133" y="4979590"/>
            <a:ext cx="683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[DU]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C9A55-3F7B-C8A6-7968-BDCE96D90953}"/>
              </a:ext>
            </a:extLst>
          </p:cNvPr>
          <p:cNvSpPr txBox="1"/>
          <p:nvPr/>
        </p:nvSpPr>
        <p:spPr>
          <a:xfrm>
            <a:off x="16998418" y="8271616"/>
            <a:ext cx="1203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[µg/m3]</a:t>
            </a:r>
            <a:endParaRPr kumimoji="1" lang="ko-KR" altLang="en-US" sz="1600" baseline="30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그림 28" descr="텍스트, 스크린샷, 번호, 온도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40B51E-2186-D663-8364-2634184ED4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686" y="1139417"/>
            <a:ext cx="548132" cy="1815880"/>
          </a:xfrm>
          <a:prstGeom prst="rect">
            <a:avLst/>
          </a:prstGeom>
        </p:spPr>
      </p:pic>
      <p:pic>
        <p:nvPicPr>
          <p:cNvPr id="31" name="그림 30" descr="텍스트, 스크린샷, 번호, 온도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B331BFD-4A49-3CE5-956B-2D425C6E14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009900"/>
            <a:ext cx="494911" cy="1814400"/>
          </a:xfrm>
          <a:prstGeom prst="rect">
            <a:avLst/>
          </a:prstGeom>
        </p:spPr>
      </p:pic>
      <p:pic>
        <p:nvPicPr>
          <p:cNvPr id="38" name="그림 37" descr="텍스트, 스크린샷, 번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203636-4AA0-96C8-B903-269A40D4C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976" y="4914900"/>
            <a:ext cx="478345" cy="1796785"/>
          </a:xfrm>
          <a:prstGeom prst="rect">
            <a:avLst/>
          </a:prstGeom>
        </p:spPr>
      </p:pic>
      <p:pic>
        <p:nvPicPr>
          <p:cNvPr id="47" name="그림 46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3D78E8-BABD-0BDC-EF5D-28135D8E99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149" y="6788447"/>
            <a:ext cx="489207" cy="1814400"/>
          </a:xfrm>
          <a:prstGeom prst="rect">
            <a:avLst/>
          </a:prstGeom>
        </p:spPr>
      </p:pic>
      <p:pic>
        <p:nvPicPr>
          <p:cNvPr id="52" name="그림 51" descr="텍스트, 스크린샷, 번호, 온도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E8B950-F9A7-10FD-64A9-48BB3098ED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808" y="8501239"/>
            <a:ext cx="450556" cy="18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8E9886-FC57-3B53-9639-E9B4983AF388}"/>
              </a:ext>
            </a:extLst>
          </p:cNvPr>
          <p:cNvSpPr txBox="1"/>
          <p:nvPr/>
        </p:nvSpPr>
        <p:spPr>
          <a:xfrm>
            <a:off x="11199446" y="3144261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Trpp.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FF2401-3D4E-4305-F8DC-7629EA41D5B4}"/>
              </a:ext>
            </a:extLst>
          </p:cNvPr>
          <p:cNvSpPr txBox="1"/>
          <p:nvPr/>
        </p:nvSpPr>
        <p:spPr>
          <a:xfrm>
            <a:off x="7316457" y="3110777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Trpp.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8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9E71F-0608-4143-BAA7-67B5F0AE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7">
            <a:extLst>
              <a:ext uri="{FF2B5EF4-FFF2-40B4-BE49-F238E27FC236}">
                <a16:creationId xmlns:a16="http://schemas.microsoft.com/office/drawing/2014/main" id="{82BC3B06-8EAB-5976-0B4E-C7269635E4EF}"/>
              </a:ext>
            </a:extLst>
          </p:cNvPr>
          <p:cNvSpPr txBox="1"/>
          <p:nvPr/>
        </p:nvSpPr>
        <p:spPr>
          <a:xfrm>
            <a:off x="588752" y="1780383"/>
            <a:ext cx="16500895" cy="5662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33298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ko-K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atmospheric composition validation networks and procedure have been developed</a:t>
            </a:r>
          </a:p>
          <a:p>
            <a:pPr marL="1233298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ko-K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NO₂ and HCHO, TEMPO shows high correlations and low biases, so they can serve as reliable references for models.</a:t>
            </a:r>
          </a:p>
          <a:p>
            <a:pPr marL="1233298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ko-K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AOD, performance is similar to the models, but we expect further improvements once cloud screening is refined </a:t>
            </a:r>
          </a:p>
          <a:p>
            <a:pPr marL="1233298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ko-K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 shows strong agreement with ground-based observations, offering reliable validation for models today and key insights for future missions like GeoXO-AC</a:t>
            </a:r>
          </a:p>
          <a:p>
            <a:pPr marL="1094997" lvl="2" indent="-318899">
              <a:lnSpc>
                <a:spcPts val="3600"/>
              </a:lnSpc>
              <a:buFont typeface="Arial"/>
              <a:buChar char="•"/>
            </a:pPr>
            <a:endParaRPr lang="en-US" sz="3000" spc="-117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ts val="5999"/>
              </a:lnSpc>
            </a:pPr>
            <a:endParaRPr lang="en-US" sz="3000" spc="-117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610F17-B50A-7253-3B21-E62B4568E934}"/>
              </a:ext>
            </a:extLst>
          </p:cNvPr>
          <p:cNvGrpSpPr/>
          <p:nvPr/>
        </p:nvGrpSpPr>
        <p:grpSpPr>
          <a:xfrm>
            <a:off x="0" y="-1"/>
            <a:ext cx="15048063" cy="1643721"/>
            <a:chOff x="0" y="-1"/>
            <a:chExt cx="15048063" cy="16437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0C680CF-2B52-5D15-D13B-FE2BD1E02359}"/>
                </a:ext>
              </a:extLst>
            </p:cNvPr>
            <p:cNvSpPr/>
            <p:nvPr/>
          </p:nvSpPr>
          <p:spPr>
            <a:xfrm rot="16200000">
              <a:off x="10702281" y="406874"/>
              <a:ext cx="1643720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9D59724F-535F-774E-1C1D-C4FB32FB411E}"/>
                </a:ext>
              </a:extLst>
            </p:cNvPr>
            <p:cNvGrpSpPr/>
            <p:nvPr/>
          </p:nvGrpSpPr>
          <p:grpSpPr>
            <a:xfrm>
              <a:off x="0" y="0"/>
              <a:ext cx="11128206" cy="1643720"/>
              <a:chOff x="0" y="0"/>
              <a:chExt cx="14837608" cy="2191626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5D2D8484-C602-D06C-8467-F64D0BBB9F47}"/>
                  </a:ext>
                </a:extLst>
              </p:cNvPr>
              <p:cNvSpPr/>
              <p:nvPr/>
            </p:nvSpPr>
            <p:spPr>
              <a:xfrm>
                <a:off x="5791" y="23369"/>
                <a:ext cx="14826026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4826026" h="2144933">
                    <a:moveTo>
                      <a:pt x="0" y="0"/>
                    </a:moveTo>
                    <a:lnTo>
                      <a:pt x="14826026" y="0"/>
                    </a:lnTo>
                    <a:lnTo>
                      <a:pt x="14826026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93418941-2077-B175-E067-DB5D5FFD2A5E}"/>
                  </a:ext>
                </a:extLst>
              </p:cNvPr>
              <p:cNvSpPr/>
              <p:nvPr/>
            </p:nvSpPr>
            <p:spPr>
              <a:xfrm>
                <a:off x="0" y="0"/>
                <a:ext cx="14837608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4837608" h="2191644">
                    <a:moveTo>
                      <a:pt x="5791" y="0"/>
                    </a:moveTo>
                    <a:lnTo>
                      <a:pt x="14831817" y="0"/>
                    </a:lnTo>
                    <a:cubicBezTo>
                      <a:pt x="14834983" y="0"/>
                      <a:pt x="14837608" y="10594"/>
                      <a:pt x="14837608" y="23369"/>
                    </a:cubicBezTo>
                    <a:lnTo>
                      <a:pt x="14837608" y="2168302"/>
                    </a:lnTo>
                    <a:cubicBezTo>
                      <a:pt x="14837608" y="2181077"/>
                      <a:pt x="14834983" y="2191644"/>
                      <a:pt x="14831817" y="2191644"/>
                    </a:cubicBezTo>
                    <a:lnTo>
                      <a:pt x="5791" y="2191644"/>
                    </a:lnTo>
                    <a:cubicBezTo>
                      <a:pt x="2625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625" y="0"/>
                      <a:pt x="5791" y="0"/>
                    </a:cubicBezTo>
                    <a:moveTo>
                      <a:pt x="5791" y="46737"/>
                    </a:moveTo>
                    <a:lnTo>
                      <a:pt x="5791" y="23369"/>
                    </a:lnTo>
                    <a:lnTo>
                      <a:pt x="11583" y="23369"/>
                    </a:lnTo>
                    <a:lnTo>
                      <a:pt x="11583" y="2168302"/>
                    </a:lnTo>
                    <a:lnTo>
                      <a:pt x="5791" y="2168302"/>
                    </a:lnTo>
                    <a:lnTo>
                      <a:pt x="5791" y="2144933"/>
                    </a:lnTo>
                    <a:lnTo>
                      <a:pt x="14831817" y="2144933"/>
                    </a:lnTo>
                    <a:lnTo>
                      <a:pt x="14831817" y="2168302"/>
                    </a:lnTo>
                    <a:lnTo>
                      <a:pt x="14826025" y="2168302"/>
                    </a:lnTo>
                    <a:lnTo>
                      <a:pt x="14826025" y="23369"/>
                    </a:lnTo>
                    <a:lnTo>
                      <a:pt x="14831817" y="23369"/>
                    </a:lnTo>
                    <a:lnTo>
                      <a:pt x="14831817" y="46737"/>
                    </a:lnTo>
                    <a:lnTo>
                      <a:pt x="57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08C3582-96B9-EAFF-4121-C4DED1560514}"/>
                  </a:ext>
                </a:extLst>
              </p:cNvPr>
              <p:cNvSpPr txBox="1"/>
              <p:nvPr/>
            </p:nvSpPr>
            <p:spPr>
              <a:xfrm>
                <a:off x="0" y="0"/>
                <a:ext cx="14837608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 Bold"/>
                  </a:rPr>
                  <a:t>j</a:t>
                </a: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E3F486C-B9F8-1FFF-8B34-CF471F0A6794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spc="-239" dirty="0">
                  <a:solidFill>
                    <a:srgbClr val="FFFFFF"/>
                  </a:solidFill>
                  <a:latin typeface="Open Sans Bold"/>
                </a:rPr>
                <a:t>Summary</a:t>
              </a: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3EF2B9D6-C82E-4424-74AB-0CC89D8BE60F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9C721A-C52A-9675-B287-B59F8D4C212A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0040857E-EE78-7ECB-092F-774BD0949FC6}"/>
                </a:ext>
              </a:extLst>
            </p:cNvPr>
            <p:cNvGrpSpPr/>
            <p:nvPr/>
          </p:nvGrpSpPr>
          <p:grpSpPr>
            <a:xfrm>
              <a:off x="7558330" y="9623560"/>
              <a:ext cx="10729670" cy="669989"/>
              <a:chOff x="-46437" y="0"/>
              <a:chExt cx="1430622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7BB706D-2F20-17C0-5EDB-14FEDBB5FB1B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236C75B7-5D77-B322-985D-5DD252686C1E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1A6D3F38-81E6-A3AE-7089-13D5FA65CC15}"/>
                  </a:ext>
                </a:extLst>
              </p:cNvPr>
              <p:cNvSpPr txBox="1"/>
              <p:nvPr/>
            </p:nvSpPr>
            <p:spPr>
              <a:xfrm>
                <a:off x="-46437" y="0"/>
                <a:ext cx="14306227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CA5E5A6-3EBD-39B2-D937-C85AEBB46707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161474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-7144" y="4686300"/>
            <a:ext cx="1716942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spc="-239" dirty="0">
                <a:solidFill>
                  <a:srgbClr val="FFFFFF"/>
                </a:solidFill>
                <a:latin typeface="Open Sans Bold"/>
              </a:rPr>
              <a:t>Questions</a:t>
            </a:r>
          </a:p>
        </p:txBody>
      </p:sp>
      <p:sp>
        <p:nvSpPr>
          <p:cNvPr id="9" name="Freeform 9"/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F123A9-C45C-473F-96CA-DC46148DE443}"/>
              </a:ext>
            </a:extLst>
          </p:cNvPr>
          <p:cNvGrpSpPr/>
          <p:nvPr/>
        </p:nvGrpSpPr>
        <p:grpSpPr>
          <a:xfrm>
            <a:off x="7270150" y="9623560"/>
            <a:ext cx="11017850" cy="671470"/>
            <a:chOff x="7270150" y="9623560"/>
            <a:chExt cx="11017850" cy="671470"/>
          </a:xfrm>
        </p:grpSpPr>
        <p:grpSp>
          <p:nvGrpSpPr>
            <p:cNvPr id="5" name="Group 5"/>
            <p:cNvGrpSpPr/>
            <p:nvPr/>
          </p:nvGrpSpPr>
          <p:grpSpPr>
            <a:xfrm>
              <a:off x="7270150" y="9623560"/>
              <a:ext cx="11017850" cy="669989"/>
              <a:chOff x="-430677" y="0"/>
              <a:chExt cx="14690467" cy="893318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-430677" y="0"/>
                <a:ext cx="14690467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7D9BDF62-0798-478B-9098-6493D2B59B5C}"/>
              </a:ext>
            </a:extLst>
          </p:cNvPr>
          <p:cNvGrpSpPr/>
          <p:nvPr/>
        </p:nvGrpSpPr>
        <p:grpSpPr>
          <a:xfrm>
            <a:off x="2502684" y="3860359"/>
            <a:ext cx="13282633" cy="2403876"/>
            <a:chOff x="-430677" y="0"/>
            <a:chExt cx="14690467" cy="893318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649D4BF-5955-4D94-B8D3-20BC94FAA410}"/>
                </a:ext>
              </a:extLst>
            </p:cNvPr>
            <p:cNvSpPr/>
            <p:nvPr/>
          </p:nvSpPr>
          <p:spPr>
            <a:xfrm>
              <a:off x="5566" y="9525"/>
              <a:ext cx="14248657" cy="874268"/>
            </a:xfrm>
            <a:custGeom>
              <a:avLst/>
              <a:gdLst/>
              <a:ahLst/>
              <a:cxnLst/>
              <a:rect l="l" t="t" r="r" b="b"/>
              <a:pathLst>
                <a:path w="14248657" h="874268">
                  <a:moveTo>
                    <a:pt x="0" y="0"/>
                  </a:moveTo>
                  <a:lnTo>
                    <a:pt x="14248657" y="0"/>
                  </a:lnTo>
                  <a:lnTo>
                    <a:pt x="14248657" y="874268"/>
                  </a:lnTo>
                  <a:lnTo>
                    <a:pt x="0" y="874268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anchor="ctr" anchorCtr="0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Open Sans Bold" panose="020B0806030504020204" charset="0"/>
                  <a:ea typeface="Open Sans Bold" panose="020B0806030504020204" charset="0"/>
                  <a:cs typeface="Open Sans Bold" panose="020B0806030504020204" charset="0"/>
                </a:rPr>
                <a:t>Thank you</a:t>
              </a: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1BF485A-AB4E-4E53-97E7-1F5FFA21E535}"/>
                </a:ext>
              </a:extLst>
            </p:cNvPr>
            <p:cNvSpPr/>
            <p:nvPr/>
          </p:nvSpPr>
          <p:spPr>
            <a:xfrm>
              <a:off x="0" y="0"/>
              <a:ext cx="14259789" cy="893318"/>
            </a:xfrm>
            <a:custGeom>
              <a:avLst/>
              <a:gdLst/>
              <a:ahLst/>
              <a:cxnLst/>
              <a:rect l="l" t="t" r="r" b="b"/>
              <a:pathLst>
                <a:path w="14259789" h="893318">
                  <a:moveTo>
                    <a:pt x="5566" y="0"/>
                  </a:moveTo>
                  <a:lnTo>
                    <a:pt x="14254223" y="0"/>
                  </a:lnTo>
                  <a:cubicBezTo>
                    <a:pt x="14257266" y="0"/>
                    <a:pt x="14259789" y="4318"/>
                    <a:pt x="14259789" y="9525"/>
                  </a:cubicBezTo>
                  <a:lnTo>
                    <a:pt x="14259789" y="883793"/>
                  </a:lnTo>
                  <a:cubicBezTo>
                    <a:pt x="14259789" y="889000"/>
                    <a:pt x="14257266" y="893318"/>
                    <a:pt x="14254223" y="893318"/>
                  </a:cubicBezTo>
                  <a:lnTo>
                    <a:pt x="5566" y="893318"/>
                  </a:lnTo>
                  <a:cubicBezTo>
                    <a:pt x="2523" y="893318"/>
                    <a:pt x="0" y="889000"/>
                    <a:pt x="0" y="883793"/>
                  </a:cubicBezTo>
                  <a:lnTo>
                    <a:pt x="0" y="9525"/>
                  </a:lnTo>
                  <a:cubicBezTo>
                    <a:pt x="0" y="4318"/>
                    <a:pt x="2523" y="0"/>
                    <a:pt x="5566" y="0"/>
                  </a:cubicBezTo>
                  <a:moveTo>
                    <a:pt x="5566" y="19050"/>
                  </a:moveTo>
                  <a:lnTo>
                    <a:pt x="5566" y="9525"/>
                  </a:lnTo>
                  <a:lnTo>
                    <a:pt x="11132" y="9525"/>
                  </a:lnTo>
                  <a:lnTo>
                    <a:pt x="11132" y="883793"/>
                  </a:lnTo>
                  <a:lnTo>
                    <a:pt x="5566" y="883793"/>
                  </a:lnTo>
                  <a:lnTo>
                    <a:pt x="5566" y="874268"/>
                  </a:lnTo>
                  <a:lnTo>
                    <a:pt x="14254223" y="874268"/>
                  </a:lnTo>
                  <a:lnTo>
                    <a:pt x="14254223" y="883793"/>
                  </a:lnTo>
                  <a:lnTo>
                    <a:pt x="14248657" y="883793"/>
                  </a:lnTo>
                  <a:lnTo>
                    <a:pt x="14248657" y="9525"/>
                  </a:lnTo>
                  <a:lnTo>
                    <a:pt x="14254223" y="9525"/>
                  </a:lnTo>
                  <a:lnTo>
                    <a:pt x="14254223" y="19050"/>
                  </a:lnTo>
                  <a:lnTo>
                    <a:pt x="5566" y="1905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E3CC8E4B-152B-4C6A-91A9-25629C153652}"/>
                </a:ext>
              </a:extLst>
            </p:cNvPr>
            <p:cNvSpPr txBox="1"/>
            <p:nvPr/>
          </p:nvSpPr>
          <p:spPr>
            <a:xfrm>
              <a:off x="-430677" y="0"/>
              <a:ext cx="14690467" cy="893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520"/>
                </a:lnSpc>
              </a:pPr>
              <a:r>
                <a:rPr lang="en-US" sz="2100" spc="-83" dirty="0">
                  <a:solidFill>
                    <a:srgbClr val="FFFFFF"/>
                  </a:solidFill>
                  <a:latin typeface="Open Sans Bold"/>
                </a:rPr>
                <a:t> </a:t>
              </a:r>
            </a:p>
          </p:txBody>
        </p:sp>
      </p:grpSp>
      <p:sp>
        <p:nvSpPr>
          <p:cNvPr id="16" name="Freeform 10">
            <a:extLst>
              <a:ext uri="{FF2B5EF4-FFF2-40B4-BE49-F238E27FC236}">
                <a16:creationId xmlns:a16="http://schemas.microsoft.com/office/drawing/2014/main" id="{53858EA2-3366-47A2-B3CA-36D1093723BA}"/>
              </a:ext>
            </a:extLst>
          </p:cNvPr>
          <p:cNvSpPr/>
          <p:nvPr/>
        </p:nvSpPr>
        <p:spPr>
          <a:xfrm rot="5400000">
            <a:off x="1143794" y="4515087"/>
            <a:ext cx="2409191" cy="1094421"/>
          </a:xfrm>
          <a:custGeom>
            <a:avLst/>
            <a:gdLst/>
            <a:ahLst/>
            <a:cxnLst/>
            <a:rect l="l" t="t" r="r" b="b"/>
            <a:pathLst>
              <a:path w="671470" h="337094">
                <a:moveTo>
                  <a:pt x="0" y="0"/>
                </a:moveTo>
                <a:lnTo>
                  <a:pt x="671470" y="0"/>
                </a:lnTo>
                <a:lnTo>
                  <a:pt x="671470" y="337094"/>
                </a:lnTo>
                <a:lnTo>
                  <a:pt x="0" y="33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148E6BAB-6349-43FE-BDA5-742F04E684EC}"/>
              </a:ext>
            </a:extLst>
          </p:cNvPr>
          <p:cNvSpPr/>
          <p:nvPr/>
        </p:nvSpPr>
        <p:spPr>
          <a:xfrm rot="16200000">
            <a:off x="15122898" y="4509964"/>
            <a:ext cx="2409191" cy="1094421"/>
          </a:xfrm>
          <a:custGeom>
            <a:avLst/>
            <a:gdLst/>
            <a:ahLst/>
            <a:cxnLst/>
            <a:rect l="l" t="t" r="r" b="b"/>
            <a:pathLst>
              <a:path w="671470" h="337094">
                <a:moveTo>
                  <a:pt x="0" y="0"/>
                </a:moveTo>
                <a:lnTo>
                  <a:pt x="671470" y="0"/>
                </a:lnTo>
                <a:lnTo>
                  <a:pt x="671470" y="337094"/>
                </a:lnTo>
                <a:lnTo>
                  <a:pt x="0" y="337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5B575-96DF-68CC-5CF2-ADCF283AD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EC7BBB27-5A5B-D586-668B-D2D09B4A4EEF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6121E0-72C1-678E-3B80-DD600C5B107F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D87F8D1-EE53-D445-9BDE-74A61C68E7D0}"/>
                </a:ext>
              </a:extLst>
            </p:cNvPr>
            <p:cNvGrpSpPr/>
            <p:nvPr/>
          </p:nvGrpSpPr>
          <p:grpSpPr>
            <a:xfrm>
              <a:off x="7527332" y="9623560"/>
              <a:ext cx="10760668" cy="669989"/>
              <a:chOff x="-87768" y="0"/>
              <a:chExt cx="1434755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11FF8A26-10BA-C844-49AC-C07038A51BD3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CF27FD97-AC87-336F-D360-F3BB3DFA2B7B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55DBA4D5-AA05-01C5-2652-0B4774C86568}"/>
                  </a:ext>
                </a:extLst>
              </p:cNvPr>
              <p:cNvSpPr txBox="1"/>
              <p:nvPr/>
            </p:nvSpPr>
            <p:spPr>
              <a:xfrm>
                <a:off x="-87768" y="0"/>
                <a:ext cx="14347556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D431A87-8395-D0E0-FBB8-6BD597104E48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786505B-19BD-28BF-A3EA-7D5D1082D72E}"/>
              </a:ext>
            </a:extLst>
          </p:cNvPr>
          <p:cNvGrpSpPr/>
          <p:nvPr/>
        </p:nvGrpSpPr>
        <p:grpSpPr>
          <a:xfrm>
            <a:off x="11113233" y="2897316"/>
            <a:ext cx="7046821" cy="6360984"/>
            <a:chOff x="545351" y="2247899"/>
            <a:chExt cx="8633434" cy="7430572"/>
          </a:xfrm>
        </p:grpSpPr>
        <p:pic>
          <p:nvPicPr>
            <p:cNvPr id="15" name="그림 14" descr="텍스트, 스크린샷, 그래프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ED7CB23-E5A5-7A0B-8698-CD6F138E6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51" y="6057900"/>
              <a:ext cx="4320000" cy="3620571"/>
            </a:xfrm>
            <a:prstGeom prst="rect">
              <a:avLst/>
            </a:prstGeom>
          </p:spPr>
        </p:pic>
        <p:pic>
          <p:nvPicPr>
            <p:cNvPr id="16" name="그림 15" descr="텍스트, 스크린샷, 그래프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4EA9D78-084A-ADE7-772D-990790C66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85" y="6057900"/>
              <a:ext cx="4320000" cy="3620571"/>
            </a:xfrm>
            <a:prstGeom prst="rect">
              <a:avLst/>
            </a:prstGeom>
          </p:spPr>
        </p:pic>
        <p:pic>
          <p:nvPicPr>
            <p:cNvPr id="17" name="그림 16" descr="텍스트, 스크린샷, 그래프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0664C22-9703-8A0A-813E-64F62248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51" y="2247899"/>
              <a:ext cx="4320000" cy="3620571"/>
            </a:xfrm>
            <a:prstGeom prst="rect">
              <a:avLst/>
            </a:prstGeom>
          </p:spPr>
        </p:pic>
        <p:pic>
          <p:nvPicPr>
            <p:cNvPr id="18" name="그림 17" descr="텍스트, 스크린샷, 도표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B681A38-4833-8181-7D56-7D9184384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85" y="2247899"/>
              <a:ext cx="4320000" cy="3620571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4CC58D9-D716-605A-A692-666F16B7C08F}"/>
              </a:ext>
            </a:extLst>
          </p:cNvPr>
          <p:cNvGrpSpPr/>
          <p:nvPr/>
        </p:nvGrpSpPr>
        <p:grpSpPr>
          <a:xfrm>
            <a:off x="127946" y="2346696"/>
            <a:ext cx="10665192" cy="6730395"/>
            <a:chOff x="102386" y="21683466"/>
            <a:chExt cx="10985454" cy="7190314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13FE1CD-27C8-A1D7-532B-60D5C0916BA1}"/>
                </a:ext>
              </a:extLst>
            </p:cNvPr>
            <p:cNvGrpSpPr/>
            <p:nvPr/>
          </p:nvGrpSpPr>
          <p:grpSpPr>
            <a:xfrm>
              <a:off x="102386" y="22231979"/>
              <a:ext cx="10985454" cy="6641801"/>
              <a:chOff x="162546" y="22231979"/>
              <a:chExt cx="10985454" cy="6641801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215E74F5-1631-67E5-E053-2EB5AE899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987" y="22231979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F62FFA05-BDA1-9961-B069-F43C52464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3274" y="22235832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29" name="그림 28">
                <a:extLst>
                  <a:ext uri="{FF2B5EF4-FFF2-40B4-BE49-F238E27FC236}">
                    <a16:creationId xmlns:a16="http://schemas.microsoft.com/office/drawing/2014/main" id="{9E8FBC45-CE7D-83F2-73A1-69C13A102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6392" y="22235098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70C67BE2-5E7E-8343-06C8-3463DC6765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546" y="22231979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374BC560-101C-1245-55FB-339BD7675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822" y="24221889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0D182DDA-2B14-FEE4-A0CC-63B37DFBC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8160" y="24239972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11A07812-634C-91BD-C528-4027E4FD5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8122" y="24243825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E175EDF7-AAD5-66D5-F864-6933ABB65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90" y="24243825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F63AFE48-CDCA-17EA-4EA1-4893F86E8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755" y="26332002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125A112F-8539-362D-5FEC-57F792D38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333" y="26353780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F1BB012A-63B3-E4B0-7E08-C413570D9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987" y="26332002"/>
                <a:ext cx="2879013" cy="2520000"/>
              </a:xfrm>
              <a:prstGeom prst="rect">
                <a:avLst/>
              </a:prstGeom>
            </p:spPr>
          </p:pic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041AFBF6-7091-50C1-A3A6-EF8927785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2021" y="26332002"/>
                <a:ext cx="2879013" cy="25200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281E9B-D580-90D2-09C6-0D57FDFA1E58}"/>
                </a:ext>
              </a:extLst>
            </p:cNvPr>
            <p:cNvSpPr txBox="1"/>
            <p:nvPr/>
          </p:nvSpPr>
          <p:spPr>
            <a:xfrm>
              <a:off x="396391" y="21683466"/>
              <a:ext cx="7857996" cy="556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altLang="ko-KR" sz="2800" b="1" dirty="0">
                  <a:latin typeface="Open Sans" panose="020B0600000101010101"/>
                  <a:ea typeface="맑은 고딕" panose="020B0503020000020004" pitchFamily="34" charset="-127"/>
                  <a:cs typeface="Open Sans" panose="020B0606030504020204" pitchFamily="34" charset="0"/>
                </a:rPr>
                <a:t>Weekday-Weekend NO</a:t>
              </a:r>
              <a:r>
                <a:rPr lang="en-US" altLang="ko-KR" sz="2800" b="1" baseline="-25000" dirty="0">
                  <a:latin typeface="Open Sans" panose="020B0600000101010101"/>
                  <a:ea typeface="맑은 고딕" panose="020B0503020000020004" pitchFamily="34" charset="-127"/>
                  <a:cs typeface="Open Sans" panose="020B0606030504020204" pitchFamily="34" charset="0"/>
                </a:rPr>
                <a:t>2</a:t>
              </a:r>
              <a:r>
                <a:rPr lang="en-US" altLang="ko-KR" sz="2800" b="1" dirty="0">
                  <a:latin typeface="Open Sans" panose="020B0600000101010101"/>
                  <a:ea typeface="맑은 고딕" panose="020B0503020000020004" pitchFamily="34" charset="-127"/>
                  <a:cs typeface="Open Sans" panose="020B0606030504020204" pitchFamily="34" charset="0"/>
                </a:rPr>
                <a:t> Variation</a:t>
              </a:r>
              <a:endParaRPr lang="ko-KR" altLang="ko-KR" sz="2800" b="1" dirty="0">
                <a:latin typeface="Open Sans" panose="020B0600000101010101"/>
                <a:ea typeface="맑은 고딕" panose="020B0503020000020004" pitchFamily="34" charset="-127"/>
                <a:cs typeface="Open Sans" panose="020B0606030504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817A8CE-513E-0F88-1F1B-14F558B498F5}"/>
              </a:ext>
            </a:extLst>
          </p:cNvPr>
          <p:cNvSpPr txBox="1"/>
          <p:nvPr/>
        </p:nvSpPr>
        <p:spPr>
          <a:xfrm>
            <a:off x="10793138" y="2343037"/>
            <a:ext cx="7560057" cy="556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o-KR" altLang="en-US" sz="2800" b="1" dirty="0">
                <a:latin typeface="Open Sans" panose="020B0600000101010101"/>
                <a:ea typeface="맑은 고딕" panose="020B0503020000020004" pitchFamily="34" charset="-127"/>
                <a:cs typeface="Open Sans" panose="020B0606030504020204" pitchFamily="34" charset="0"/>
              </a:rPr>
              <a:t>   </a:t>
            </a:r>
            <a:r>
              <a:rPr lang="en-US" altLang="ko-KR" sz="2800" b="1" dirty="0">
                <a:latin typeface="Open Sans" panose="020B0600000101010101"/>
                <a:ea typeface="맑은 고딕" panose="020B0503020000020004" pitchFamily="34" charset="-127"/>
                <a:cs typeface="Open Sans" panose="020B0606030504020204" pitchFamily="34" charset="0"/>
              </a:rPr>
              <a:t>Monthly Validation of O</a:t>
            </a:r>
            <a:r>
              <a:rPr lang="en-US" altLang="ko-KR" sz="2800" b="1" baseline="-25000" dirty="0">
                <a:latin typeface="Open Sans" panose="020B0600000101010101"/>
                <a:ea typeface="맑은 고딕" panose="020B0503020000020004" pitchFamily="34" charset="-127"/>
                <a:cs typeface="Open Sans" panose="020B0606030504020204" pitchFamily="34" charset="0"/>
              </a:rPr>
              <a:t>3</a:t>
            </a:r>
            <a:r>
              <a:rPr lang="en-US" altLang="ko-KR" sz="2800" b="1" dirty="0">
                <a:latin typeface="Open Sans" panose="020B0600000101010101"/>
                <a:ea typeface="맑은 고딕" panose="020B0503020000020004" pitchFamily="34" charset="-127"/>
                <a:cs typeface="Open Sans" panose="020B0606030504020204" pitchFamily="34" charset="0"/>
              </a:rPr>
              <a:t> Total Column</a:t>
            </a:r>
            <a:endParaRPr lang="ko-KR" altLang="ko-KR" sz="2800" b="1" dirty="0">
              <a:latin typeface="Open Sans" panose="020B0600000101010101"/>
              <a:ea typeface="맑은 고딕" panose="020B0503020000020004" pitchFamily="34" charset="-127"/>
              <a:cs typeface="Open Sans" panose="020B0606030504020204" pitchFamily="34" charset="0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E953F1C8-B85D-121C-9F1F-68240FB468C3}"/>
              </a:ext>
            </a:extLst>
          </p:cNvPr>
          <p:cNvGrpSpPr/>
          <p:nvPr/>
        </p:nvGrpSpPr>
        <p:grpSpPr>
          <a:xfrm>
            <a:off x="0" y="-1"/>
            <a:ext cx="15048063" cy="1643721"/>
            <a:chOff x="0" y="-1"/>
            <a:chExt cx="15048063" cy="1643721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A31C282-D33C-C9D1-9426-BDE9AA4C2832}"/>
                </a:ext>
              </a:extLst>
            </p:cNvPr>
            <p:cNvSpPr/>
            <p:nvPr/>
          </p:nvSpPr>
          <p:spPr>
            <a:xfrm rot="16200000">
              <a:off x="10702281" y="406874"/>
              <a:ext cx="1643720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4AC5B592-35C0-B724-20D1-8FCD39415181}"/>
                </a:ext>
              </a:extLst>
            </p:cNvPr>
            <p:cNvGrpSpPr/>
            <p:nvPr/>
          </p:nvGrpSpPr>
          <p:grpSpPr>
            <a:xfrm>
              <a:off x="0" y="0"/>
              <a:ext cx="11128206" cy="1643720"/>
              <a:chOff x="0" y="0"/>
              <a:chExt cx="14837608" cy="2191626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B3C470A8-8798-BB0E-E7DE-6FDF51307AB4}"/>
                  </a:ext>
                </a:extLst>
              </p:cNvPr>
              <p:cNvSpPr/>
              <p:nvPr/>
            </p:nvSpPr>
            <p:spPr>
              <a:xfrm>
                <a:off x="5791" y="23369"/>
                <a:ext cx="14826026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4826026" h="2144933">
                    <a:moveTo>
                      <a:pt x="0" y="0"/>
                    </a:moveTo>
                    <a:lnTo>
                      <a:pt x="14826026" y="0"/>
                    </a:lnTo>
                    <a:lnTo>
                      <a:pt x="14826026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27267A80-6B3B-9C6C-2208-CDE6E428F7DD}"/>
                  </a:ext>
                </a:extLst>
              </p:cNvPr>
              <p:cNvSpPr/>
              <p:nvPr/>
            </p:nvSpPr>
            <p:spPr>
              <a:xfrm>
                <a:off x="0" y="0"/>
                <a:ext cx="14837608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4837608" h="2191644">
                    <a:moveTo>
                      <a:pt x="5791" y="0"/>
                    </a:moveTo>
                    <a:lnTo>
                      <a:pt x="14831817" y="0"/>
                    </a:lnTo>
                    <a:cubicBezTo>
                      <a:pt x="14834983" y="0"/>
                      <a:pt x="14837608" y="10594"/>
                      <a:pt x="14837608" y="23369"/>
                    </a:cubicBezTo>
                    <a:lnTo>
                      <a:pt x="14837608" y="2168302"/>
                    </a:lnTo>
                    <a:cubicBezTo>
                      <a:pt x="14837608" y="2181077"/>
                      <a:pt x="14834983" y="2191644"/>
                      <a:pt x="14831817" y="2191644"/>
                    </a:cubicBezTo>
                    <a:lnTo>
                      <a:pt x="5791" y="2191644"/>
                    </a:lnTo>
                    <a:cubicBezTo>
                      <a:pt x="2625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625" y="0"/>
                      <a:pt x="5791" y="0"/>
                    </a:cubicBezTo>
                    <a:moveTo>
                      <a:pt x="5791" y="46737"/>
                    </a:moveTo>
                    <a:lnTo>
                      <a:pt x="5791" y="23369"/>
                    </a:lnTo>
                    <a:lnTo>
                      <a:pt x="11583" y="23369"/>
                    </a:lnTo>
                    <a:lnTo>
                      <a:pt x="11583" y="2168302"/>
                    </a:lnTo>
                    <a:lnTo>
                      <a:pt x="5791" y="2168302"/>
                    </a:lnTo>
                    <a:lnTo>
                      <a:pt x="5791" y="2144933"/>
                    </a:lnTo>
                    <a:lnTo>
                      <a:pt x="14831817" y="2144933"/>
                    </a:lnTo>
                    <a:lnTo>
                      <a:pt x="14831817" y="2168302"/>
                    </a:lnTo>
                    <a:lnTo>
                      <a:pt x="14826025" y="2168302"/>
                    </a:lnTo>
                    <a:lnTo>
                      <a:pt x="14826025" y="23369"/>
                    </a:lnTo>
                    <a:lnTo>
                      <a:pt x="14831817" y="23369"/>
                    </a:lnTo>
                    <a:lnTo>
                      <a:pt x="14831817" y="46737"/>
                    </a:lnTo>
                    <a:lnTo>
                      <a:pt x="57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2" name="TextBox 5">
                <a:extLst>
                  <a:ext uri="{FF2B5EF4-FFF2-40B4-BE49-F238E27FC236}">
                    <a16:creationId xmlns:a16="http://schemas.microsoft.com/office/drawing/2014/main" id="{BA918DCF-1DB7-6290-D94C-E1D2536DEBA5}"/>
                  </a:ext>
                </a:extLst>
              </p:cNvPr>
              <p:cNvSpPr txBox="1"/>
              <p:nvPr/>
            </p:nvSpPr>
            <p:spPr>
              <a:xfrm>
                <a:off x="0" y="0"/>
                <a:ext cx="14837608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 Bold"/>
                  </a:rPr>
                  <a:t>j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E40731-FE62-42AD-0E1F-19092DF1A70F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spc="-239" dirty="0">
                  <a:solidFill>
                    <a:srgbClr val="FFFFFF"/>
                  </a:solidFill>
                  <a:latin typeface="Open Sans Bold"/>
                </a:rPr>
                <a:t>Application of Conceptual Framework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54514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C006-80F5-5EB4-E9E8-95EEC6DCE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C8F18AC-0BC8-0E90-4CC5-E6EEA20BFA2D}"/>
              </a:ext>
            </a:extLst>
          </p:cNvPr>
          <p:cNvGrpSpPr/>
          <p:nvPr/>
        </p:nvGrpSpPr>
        <p:grpSpPr>
          <a:xfrm>
            <a:off x="-76200" y="-5435"/>
            <a:ext cx="18440400" cy="1643735"/>
            <a:chOff x="-76200" y="-5435"/>
            <a:chExt cx="18440400" cy="1643735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E835F89B-BFC9-3DBF-5E4D-1FB483AAAB0F}"/>
                </a:ext>
              </a:extLst>
            </p:cNvPr>
            <p:cNvGrpSpPr/>
            <p:nvPr/>
          </p:nvGrpSpPr>
          <p:grpSpPr>
            <a:xfrm>
              <a:off x="-76200" y="0"/>
              <a:ext cx="17830800" cy="1626227"/>
              <a:chOff x="-101600" y="0"/>
              <a:chExt cx="23774399" cy="2168302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6FACE465-B7CB-F4B6-AB48-6CC554B09D1B}"/>
                  </a:ext>
                </a:extLst>
              </p:cNvPr>
              <p:cNvSpPr/>
              <p:nvPr/>
            </p:nvSpPr>
            <p:spPr>
              <a:xfrm>
                <a:off x="-22724" y="23369"/>
                <a:ext cx="23492323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2007734" h="2144933">
                    <a:moveTo>
                      <a:pt x="0" y="0"/>
                    </a:moveTo>
                    <a:lnTo>
                      <a:pt x="12007734" y="0"/>
                    </a:lnTo>
                    <a:lnTo>
                      <a:pt x="12007734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86666E8D-507D-F921-B268-67B8F813EB39}"/>
                  </a:ext>
                </a:extLst>
              </p:cNvPr>
              <p:cNvSpPr/>
              <p:nvPr/>
            </p:nvSpPr>
            <p:spPr>
              <a:xfrm>
                <a:off x="-101600" y="0"/>
                <a:ext cx="23774399" cy="1981199"/>
              </a:xfrm>
              <a:custGeom>
                <a:avLst/>
                <a:gdLst/>
                <a:ahLst/>
                <a:cxnLst/>
                <a:rect l="l" t="t" r="r" b="b"/>
                <a:pathLst>
                  <a:path w="12017116" h="2191644">
                    <a:moveTo>
                      <a:pt x="4691" y="0"/>
                    </a:moveTo>
                    <a:lnTo>
                      <a:pt x="12012425" y="0"/>
                    </a:lnTo>
                    <a:cubicBezTo>
                      <a:pt x="12014990" y="0"/>
                      <a:pt x="12017116" y="10594"/>
                      <a:pt x="12017116" y="23369"/>
                    </a:cubicBezTo>
                    <a:lnTo>
                      <a:pt x="12017116" y="2168302"/>
                    </a:lnTo>
                    <a:cubicBezTo>
                      <a:pt x="12017116" y="2181077"/>
                      <a:pt x="12014990" y="2191644"/>
                      <a:pt x="12012425" y="2191644"/>
                    </a:cubicBezTo>
                    <a:lnTo>
                      <a:pt x="4691" y="2191644"/>
                    </a:lnTo>
                    <a:cubicBezTo>
                      <a:pt x="2126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126" y="0"/>
                      <a:pt x="4691" y="0"/>
                    </a:cubicBezTo>
                    <a:moveTo>
                      <a:pt x="4691" y="46737"/>
                    </a:moveTo>
                    <a:lnTo>
                      <a:pt x="4691" y="23369"/>
                    </a:lnTo>
                    <a:lnTo>
                      <a:pt x="9381" y="23369"/>
                    </a:lnTo>
                    <a:lnTo>
                      <a:pt x="9381" y="2168302"/>
                    </a:lnTo>
                    <a:lnTo>
                      <a:pt x="4691" y="2168302"/>
                    </a:lnTo>
                    <a:lnTo>
                      <a:pt x="4691" y="2144933"/>
                    </a:lnTo>
                    <a:lnTo>
                      <a:pt x="12012425" y="2144933"/>
                    </a:lnTo>
                    <a:lnTo>
                      <a:pt x="12012425" y="2168302"/>
                    </a:lnTo>
                    <a:lnTo>
                      <a:pt x="12007735" y="2168302"/>
                    </a:lnTo>
                    <a:lnTo>
                      <a:pt x="12007735" y="23369"/>
                    </a:lnTo>
                    <a:lnTo>
                      <a:pt x="12012425" y="23369"/>
                    </a:lnTo>
                    <a:lnTo>
                      <a:pt x="12012425" y="46737"/>
                    </a:lnTo>
                    <a:lnTo>
                      <a:pt x="46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F047A3C-5CC6-DE84-DB6D-2EFF6B78D604}"/>
                </a:ext>
              </a:extLst>
            </p:cNvPr>
            <p:cNvSpPr txBox="1"/>
            <p:nvPr/>
          </p:nvSpPr>
          <p:spPr>
            <a:xfrm>
              <a:off x="404312" y="378947"/>
              <a:ext cx="17628572" cy="851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spc="-239" dirty="0">
                  <a:solidFill>
                    <a:srgbClr val="FFFFFF"/>
                  </a:solidFill>
                  <a:latin typeface="Open Sans Bold"/>
                </a:rPr>
                <a:t>Joint Collaborative Research and Development Project (JCRDP)</a:t>
              </a: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CA084EF-1E56-1B22-37F4-8865891A8ED2}"/>
                </a:ext>
              </a:extLst>
            </p:cNvPr>
            <p:cNvSpPr/>
            <p:nvPr/>
          </p:nvSpPr>
          <p:spPr>
            <a:xfrm rot="16200000">
              <a:off x="17127348" y="401448"/>
              <a:ext cx="1643735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AC2920C3-0013-EB2A-8EF0-863B3A49A8BA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991D3A-5829-7E84-92B6-E9417A6AC512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E756BBD1-ECEE-CE81-4F84-539528CFE059}"/>
                </a:ext>
              </a:extLst>
            </p:cNvPr>
            <p:cNvGrpSpPr/>
            <p:nvPr/>
          </p:nvGrpSpPr>
          <p:grpSpPr>
            <a:xfrm>
              <a:off x="7527332" y="9623560"/>
              <a:ext cx="10760668" cy="669989"/>
              <a:chOff x="-87768" y="0"/>
              <a:chExt cx="1434755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2B9310D2-8B5D-CE3E-CF5A-64F51D896B58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C04E21DD-6882-5D85-D8DC-1113156CE523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4E63664F-8C37-12BA-9645-49E087E18ADE}"/>
                  </a:ext>
                </a:extLst>
              </p:cNvPr>
              <p:cNvSpPr txBox="1"/>
              <p:nvPr/>
            </p:nvSpPr>
            <p:spPr>
              <a:xfrm>
                <a:off x="-87768" y="0"/>
                <a:ext cx="14347556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938D2E5-7FD0-6E3E-7E97-101CD13F5DDD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A370C2BA-1C3E-2AE3-3B52-C5749215BA82}"/>
              </a:ext>
            </a:extLst>
          </p:cNvPr>
          <p:cNvSpPr txBox="1"/>
          <p:nvPr/>
        </p:nvSpPr>
        <p:spPr>
          <a:xfrm>
            <a:off x="588752" y="1780383"/>
            <a:ext cx="16500895" cy="3076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6098" lvl="2">
              <a:lnSpc>
                <a:spcPct val="150000"/>
              </a:lnSpc>
            </a:pPr>
            <a:r>
              <a:rPr lang="en" altLang="ko-K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a </a:t>
            </a:r>
            <a:r>
              <a:rPr lang="en" altLang="ko-K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satellite-based atmospheric composition (AC) validation system </a:t>
            </a:r>
            <a:r>
              <a:rPr lang="en" altLang="ko-KR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collaboration between CESSRST-II and NCAS-M researchers and students, with guidance from experts at NOAA, NASA, and EPA.</a:t>
            </a:r>
          </a:p>
          <a:p>
            <a:pPr marL="1094997" lvl="2" indent="-318899">
              <a:lnSpc>
                <a:spcPts val="3600"/>
              </a:lnSpc>
              <a:buFont typeface="Arial"/>
              <a:buChar char="•"/>
            </a:pPr>
            <a:endParaRPr lang="en-US" sz="3000" spc="-117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ts val="5999"/>
              </a:lnSpc>
            </a:pPr>
            <a:endParaRPr lang="en-US" sz="3000" spc="-117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C866B9C-3EC6-D936-1654-CA9B06345A8F}"/>
              </a:ext>
            </a:extLst>
          </p:cNvPr>
          <p:cNvGrpSpPr/>
          <p:nvPr/>
        </p:nvGrpSpPr>
        <p:grpSpPr>
          <a:xfrm>
            <a:off x="2372999" y="9321191"/>
            <a:ext cx="2315048" cy="998944"/>
            <a:chOff x="458365" y="4235275"/>
            <a:chExt cx="3548498" cy="1210753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056AD5EB-F28D-AC33-2C1D-6B07385FC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91"/>
            <a:stretch/>
          </p:blipFill>
          <p:spPr>
            <a:xfrm>
              <a:off x="458365" y="4235275"/>
              <a:ext cx="1125040" cy="1210753"/>
            </a:xfrm>
            <a:prstGeom prst="rect">
              <a:avLst/>
            </a:prstGeom>
          </p:spPr>
        </p:pic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0F49C9AD-6F88-D948-C567-C9B71ED0BD5E}"/>
                </a:ext>
              </a:extLst>
            </p:cNvPr>
            <p:cNvSpPr txBox="1"/>
            <p:nvPr/>
          </p:nvSpPr>
          <p:spPr>
            <a:xfrm>
              <a:off x="1583406" y="4840651"/>
              <a:ext cx="2423457" cy="4091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00">
                <a:defRPr/>
              </a:pPr>
              <a:r>
                <a:rPr lang="en-US" b="1" spc="-67" dirty="0">
                  <a:solidFill>
                    <a:srgbClr val="213A6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NCAS-M</a:t>
              </a: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2954DABC-24F0-BA87-39B2-1CDC1103F78F}"/>
              </a:ext>
            </a:extLst>
          </p:cNvPr>
          <p:cNvGrpSpPr/>
          <p:nvPr/>
        </p:nvGrpSpPr>
        <p:grpSpPr>
          <a:xfrm>
            <a:off x="65758" y="3898588"/>
            <a:ext cx="10492288" cy="5231149"/>
            <a:chOff x="2247950" y="1794009"/>
            <a:chExt cx="14853380" cy="7862607"/>
          </a:xfrm>
        </p:grpSpPr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2DE6D9F-9F7E-4729-A24E-A8586B828076}"/>
                </a:ext>
              </a:extLst>
            </p:cNvPr>
            <p:cNvSpPr txBox="1"/>
            <p:nvPr/>
          </p:nvSpPr>
          <p:spPr>
            <a:xfrm>
              <a:off x="2247950" y="9152383"/>
              <a:ext cx="14853380" cy="5042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" altLang="ko-KR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Ground-based observing instruments deployed at CCNY</a:t>
              </a:r>
              <a:endPara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9" name="그림 18" descr="야외, 트레일러, 스크린샷, 차량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F7CDDA9-BB15-806F-8C54-D25972183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788" y="1794009"/>
              <a:ext cx="13344916" cy="7279046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82034E8C-3949-F4E1-12E3-FDA3C2087191}"/>
              </a:ext>
            </a:extLst>
          </p:cNvPr>
          <p:cNvGrpSpPr/>
          <p:nvPr/>
        </p:nvGrpSpPr>
        <p:grpSpPr>
          <a:xfrm>
            <a:off x="9353852" y="3627989"/>
            <a:ext cx="8702223" cy="5693202"/>
            <a:chOff x="9361146" y="2053508"/>
            <a:chExt cx="9372600" cy="7411594"/>
          </a:xfrm>
        </p:grpSpPr>
        <p:pic>
          <p:nvPicPr>
            <p:cNvPr id="28" name="그림 27" descr="텍스트, 스크린샷, 지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DD0D82A-2912-F8F1-5DE5-E0B9C18C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5676" y="2053508"/>
              <a:ext cx="4320000" cy="3702857"/>
            </a:xfrm>
            <a:prstGeom prst="rect">
              <a:avLst/>
            </a:prstGeom>
          </p:spPr>
        </p:pic>
        <p:pic>
          <p:nvPicPr>
            <p:cNvPr id="29" name="그림 28" descr="텍스트, 스크린샷, 다채로움, 지도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CF53261-85DD-9938-7AA0-82361F6E0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856" y="2053508"/>
              <a:ext cx="4320000" cy="3702857"/>
            </a:xfrm>
            <a:prstGeom prst="rect">
              <a:avLst/>
            </a:prstGeom>
          </p:spPr>
        </p:pic>
        <p:pic>
          <p:nvPicPr>
            <p:cNvPr id="30" name="그림 29" descr="텍스트, 스크린샷, 다채로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9312356-C1C5-4361-6EE5-B857B3128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272" y="5514527"/>
              <a:ext cx="4320000" cy="3702857"/>
            </a:xfrm>
            <a:prstGeom prst="rect">
              <a:avLst/>
            </a:prstGeom>
          </p:spPr>
        </p:pic>
        <p:pic>
          <p:nvPicPr>
            <p:cNvPr id="31" name="그림 30" descr="텍스트, 스크린샷, 다채로움, 예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CF9B986-CA17-C41B-1153-FF989F4E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0856" y="5507383"/>
              <a:ext cx="4320000" cy="3702857"/>
            </a:xfrm>
            <a:prstGeom prst="rect">
              <a:avLst/>
            </a:prstGeom>
          </p:spPr>
        </p:pic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F615471E-0781-BD0E-A82D-5C5346FC14F3}"/>
                </a:ext>
              </a:extLst>
            </p:cNvPr>
            <p:cNvSpPr txBox="1"/>
            <p:nvPr/>
          </p:nvSpPr>
          <p:spPr>
            <a:xfrm>
              <a:off x="9361146" y="9129626"/>
              <a:ext cx="9372600" cy="335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" altLang="ko-KR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Smoke layers observed by the CCNY CHM15k ceilometer, June 3–6, 2025</a:t>
              </a:r>
              <a:endParaRPr lang="en-US" sz="2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02790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4A0FA-FB44-7515-A434-029FF0AC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BEFD5706-7401-DBC3-9FA1-65BF8CA88D5A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1EF4C0-6688-AD9B-892E-0BAEB4C2BB2B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59D9549E-0112-9421-6AE5-37E7ED14C693}"/>
                </a:ext>
              </a:extLst>
            </p:cNvPr>
            <p:cNvGrpSpPr/>
            <p:nvPr/>
          </p:nvGrpSpPr>
          <p:grpSpPr>
            <a:xfrm>
              <a:off x="7527332" y="9623560"/>
              <a:ext cx="10760668" cy="669989"/>
              <a:chOff x="-87768" y="0"/>
              <a:chExt cx="1434755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D456945D-F7AD-1CD6-E144-CEDC04AC348E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D303DE6A-5F86-A9BD-D873-0AE035658D36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7D54420-79D8-DF6E-302D-47CE4F7800BA}"/>
                  </a:ext>
                </a:extLst>
              </p:cNvPr>
              <p:cNvSpPr txBox="1"/>
              <p:nvPr/>
            </p:nvSpPr>
            <p:spPr>
              <a:xfrm>
                <a:off x="-87768" y="0"/>
                <a:ext cx="14347556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E331E10-E5F6-58FD-6510-33B1CD046C20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48B13781-132C-5B92-5D4D-10D66E395E62}"/>
              </a:ext>
            </a:extLst>
          </p:cNvPr>
          <p:cNvGrpSpPr/>
          <p:nvPr/>
        </p:nvGrpSpPr>
        <p:grpSpPr>
          <a:xfrm>
            <a:off x="2438400" y="2766268"/>
            <a:ext cx="12778287" cy="4754464"/>
            <a:chOff x="19428471" y="7959826"/>
            <a:chExt cx="11323891" cy="3371907"/>
          </a:xfrm>
        </p:grpSpPr>
        <p:sp>
          <p:nvSpPr>
            <p:cNvPr id="44" name="모서리가 둥근 직사각형 43">
              <a:extLst>
                <a:ext uri="{FF2B5EF4-FFF2-40B4-BE49-F238E27FC236}">
                  <a16:creationId xmlns:a16="http://schemas.microsoft.com/office/drawing/2014/main" id="{BEEECD5F-E29F-8821-CF54-A89BDF8539F8}"/>
                </a:ext>
              </a:extLst>
            </p:cNvPr>
            <p:cNvSpPr/>
            <p:nvPr/>
          </p:nvSpPr>
          <p:spPr>
            <a:xfrm>
              <a:off x="19428471" y="7959826"/>
              <a:ext cx="3804061" cy="778934"/>
            </a:xfrm>
            <a:prstGeom prst="roundRect">
              <a:avLst/>
            </a:prstGeom>
            <a:solidFill>
              <a:srgbClr val="E0F0FF">
                <a:alpha val="49804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TEMPO L2 Product </a:t>
              </a:r>
            </a:p>
            <a:p>
              <a:pPr algn="ctr"/>
              <a:r>
                <a:rPr lang="en-US" altLang="ko-KR" sz="20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(O3T, NO</a:t>
              </a:r>
              <a:r>
                <a:rPr lang="en-US" altLang="ko-KR" sz="2000" b="1" baseline="-25000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2</a:t>
              </a:r>
              <a:r>
                <a:rPr lang="en-US" altLang="ko-KR" sz="20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, HCHO, </a:t>
              </a:r>
            </a:p>
            <a:p>
              <a:pPr algn="ctr"/>
              <a:r>
                <a:rPr lang="en-US" altLang="ko-KR" sz="20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AOD, ALH, PM2.5)</a:t>
              </a:r>
              <a:endParaRPr lang="ko-KR" altLang="en-US" sz="2000" b="1" dirty="0">
                <a:solidFill>
                  <a:srgbClr val="003366"/>
                </a:solidFill>
                <a:latin typeface="Open Sans" panose="020B0600000101010101"/>
                <a:cs typeface="Open Sans" panose="020B0600000101010101" charset="0"/>
              </a:endParaRPr>
            </a:p>
          </p:txBody>
        </p:sp>
        <p:sp>
          <p:nvSpPr>
            <p:cNvPr id="45" name="모서리가 둥근 직사각형 44">
              <a:extLst>
                <a:ext uri="{FF2B5EF4-FFF2-40B4-BE49-F238E27FC236}">
                  <a16:creationId xmlns:a16="http://schemas.microsoft.com/office/drawing/2014/main" id="{BC771808-122D-5E8C-3845-11B4E186D151}"/>
                </a:ext>
              </a:extLst>
            </p:cNvPr>
            <p:cNvSpPr/>
            <p:nvPr/>
          </p:nvSpPr>
          <p:spPr>
            <a:xfrm>
              <a:off x="23396112" y="7959826"/>
              <a:ext cx="3471333" cy="778934"/>
            </a:xfrm>
            <a:prstGeom prst="roundRect">
              <a:avLst/>
            </a:prstGeom>
            <a:solidFill>
              <a:srgbClr val="E0F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Forecast Model</a:t>
              </a:r>
            </a:p>
            <a:p>
              <a:pPr algn="ctr"/>
              <a:r>
                <a:rPr lang="en-US" altLang="ko-KR" sz="20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(NOAA-NAQFC, </a:t>
              </a:r>
            </a:p>
            <a:p>
              <a:pPr algn="ctr"/>
              <a:r>
                <a:rPr lang="en-US" altLang="ko-KR" sz="20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ECMWF-CAMS)</a:t>
              </a:r>
              <a:endParaRPr lang="ko-KR" altLang="en-US" sz="2000" b="1" dirty="0">
                <a:solidFill>
                  <a:srgbClr val="003366"/>
                </a:solidFill>
                <a:latin typeface="Open Sans" panose="020B0600000101010101"/>
                <a:cs typeface="Open Sans" panose="020B0600000101010101" charset="0"/>
              </a:endParaRPr>
            </a:p>
          </p:txBody>
        </p:sp>
        <p:sp>
          <p:nvSpPr>
            <p:cNvPr id="46" name="모서리가 둥근 직사각형 45">
              <a:extLst>
                <a:ext uri="{FF2B5EF4-FFF2-40B4-BE49-F238E27FC236}">
                  <a16:creationId xmlns:a16="http://schemas.microsoft.com/office/drawing/2014/main" id="{0196470E-0AFB-B526-6237-61F8E1358051}"/>
                </a:ext>
              </a:extLst>
            </p:cNvPr>
            <p:cNvSpPr/>
            <p:nvPr/>
          </p:nvSpPr>
          <p:spPr>
            <a:xfrm>
              <a:off x="27058513" y="7960425"/>
              <a:ext cx="3693849" cy="778934"/>
            </a:xfrm>
            <a:prstGeom prst="roundRect">
              <a:avLst/>
            </a:prstGeom>
            <a:solidFill>
              <a:srgbClr val="E0F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Ground-based Observations</a:t>
              </a:r>
            </a:p>
            <a:p>
              <a:pPr algn="ctr"/>
              <a:r>
                <a:rPr lang="en-US" altLang="ko-KR" sz="20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(PGN, AERONET, UCN, AQS)</a:t>
              </a:r>
            </a:p>
          </p:txBody>
        </p:sp>
        <p:sp>
          <p:nvSpPr>
            <p:cNvPr id="47" name="모서리가 둥근 직사각형 46">
              <a:extLst>
                <a:ext uri="{FF2B5EF4-FFF2-40B4-BE49-F238E27FC236}">
                  <a16:creationId xmlns:a16="http://schemas.microsoft.com/office/drawing/2014/main" id="{7762FA0C-1071-A435-0775-DC9410C2E79E}"/>
                </a:ext>
              </a:extLst>
            </p:cNvPr>
            <p:cNvSpPr/>
            <p:nvPr/>
          </p:nvSpPr>
          <p:spPr>
            <a:xfrm>
              <a:off x="23403518" y="9395138"/>
              <a:ext cx="3471333" cy="778934"/>
            </a:xfrm>
            <a:prstGeom prst="roundRect">
              <a:avLst/>
            </a:prstGeom>
            <a:solidFill>
              <a:srgbClr val="E0F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Collocation</a:t>
              </a:r>
              <a:endParaRPr lang="ko-KR" altLang="en-US" sz="2400" b="1" dirty="0">
                <a:solidFill>
                  <a:srgbClr val="003366"/>
                </a:solidFill>
                <a:latin typeface="Open Sans" panose="020B0600000101010101"/>
                <a:cs typeface="Open Sans" panose="020B0600000101010101" charset="0"/>
              </a:endParaRPr>
            </a:p>
          </p:txBody>
        </p:sp>
        <p:sp>
          <p:nvSpPr>
            <p:cNvPr id="48" name="모서리가 둥근 직사각형 47">
              <a:extLst>
                <a:ext uri="{FF2B5EF4-FFF2-40B4-BE49-F238E27FC236}">
                  <a16:creationId xmlns:a16="http://schemas.microsoft.com/office/drawing/2014/main" id="{35DABC63-F5E0-BF11-43C2-3295B43BE4A3}"/>
                </a:ext>
              </a:extLst>
            </p:cNvPr>
            <p:cNvSpPr/>
            <p:nvPr/>
          </p:nvSpPr>
          <p:spPr>
            <a:xfrm>
              <a:off x="19734522" y="10549238"/>
              <a:ext cx="3471333" cy="778934"/>
            </a:xfrm>
            <a:prstGeom prst="roundRect">
              <a:avLst/>
            </a:prstGeom>
            <a:solidFill>
              <a:srgbClr val="E0F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Hourly Stats</a:t>
              </a:r>
              <a:endParaRPr lang="ko-KR" altLang="en-US" sz="2400" b="1" dirty="0">
                <a:solidFill>
                  <a:srgbClr val="003366"/>
                </a:solidFill>
                <a:latin typeface="Open Sans" panose="020B0600000101010101"/>
                <a:cs typeface="Open Sans" panose="020B0600000101010101" charset="0"/>
              </a:endParaRPr>
            </a:p>
          </p:txBody>
        </p:sp>
        <p:sp>
          <p:nvSpPr>
            <p:cNvPr id="49" name="모서리가 둥근 직사각형 48">
              <a:extLst>
                <a:ext uri="{FF2B5EF4-FFF2-40B4-BE49-F238E27FC236}">
                  <a16:creationId xmlns:a16="http://schemas.microsoft.com/office/drawing/2014/main" id="{EA6EBBD3-EA65-5B1C-F3A9-69DD01D0DE97}"/>
                </a:ext>
              </a:extLst>
            </p:cNvPr>
            <p:cNvSpPr/>
            <p:nvPr/>
          </p:nvSpPr>
          <p:spPr>
            <a:xfrm>
              <a:off x="23396742" y="10552799"/>
              <a:ext cx="3471333" cy="778934"/>
            </a:xfrm>
            <a:prstGeom prst="roundRect">
              <a:avLst/>
            </a:prstGeom>
            <a:solidFill>
              <a:srgbClr val="E0F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Weekly/Monthly/Yearly Stats</a:t>
              </a:r>
              <a:endParaRPr lang="ko-KR" altLang="en-US" sz="2400" b="1" dirty="0">
                <a:solidFill>
                  <a:srgbClr val="003366"/>
                </a:solidFill>
                <a:latin typeface="Open Sans" panose="020B0600000101010101"/>
                <a:cs typeface="Open Sans" panose="020B0600000101010101" charset="0"/>
              </a:endParaRPr>
            </a:p>
          </p:txBody>
        </p:sp>
        <p:sp>
          <p:nvSpPr>
            <p:cNvPr id="50" name="모서리가 둥근 직사각형 49">
              <a:extLst>
                <a:ext uri="{FF2B5EF4-FFF2-40B4-BE49-F238E27FC236}">
                  <a16:creationId xmlns:a16="http://schemas.microsoft.com/office/drawing/2014/main" id="{30416EE0-27B6-5DB4-2468-8127D7BB6DDC}"/>
                </a:ext>
              </a:extLst>
            </p:cNvPr>
            <p:cNvSpPr/>
            <p:nvPr/>
          </p:nvSpPr>
          <p:spPr>
            <a:xfrm>
              <a:off x="27031836" y="10550352"/>
              <a:ext cx="3471333" cy="778934"/>
            </a:xfrm>
            <a:prstGeom prst="roundRect">
              <a:avLst/>
            </a:prstGeom>
            <a:solidFill>
              <a:srgbClr val="E0F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rgbClr val="003366"/>
                  </a:solidFill>
                  <a:latin typeface="Open Sans" panose="020B0600000101010101"/>
                  <a:ea typeface="Open Sans" panose="020B0600000101010101" charset="0"/>
                  <a:cs typeface="Open Sans" panose="020B0600000101010101" charset="0"/>
                </a:rPr>
                <a:t>Vertical Cross Section </a:t>
              </a:r>
              <a:endParaRPr lang="ko-KR" altLang="en-US" sz="2400" b="1" dirty="0">
                <a:solidFill>
                  <a:srgbClr val="003366"/>
                </a:solidFill>
                <a:latin typeface="Open Sans" panose="020B0600000101010101"/>
                <a:cs typeface="Open Sans" panose="020B0600000101010101" charset="0"/>
              </a:endParaRPr>
            </a:p>
          </p:txBody>
        </p:sp>
        <p:cxnSp>
          <p:nvCxnSpPr>
            <p:cNvPr id="51" name="직선 화살표 연결선 50">
              <a:extLst>
                <a:ext uri="{FF2B5EF4-FFF2-40B4-BE49-F238E27FC236}">
                  <a16:creationId xmlns:a16="http://schemas.microsoft.com/office/drawing/2014/main" id="{6821D238-8D47-6E55-7778-9220DB21A89E}"/>
                </a:ext>
              </a:extLst>
            </p:cNvPr>
            <p:cNvCxnSpPr>
              <a:cxnSpLocks/>
              <a:stCxn id="44" idx="2"/>
              <a:endCxn id="47" idx="1"/>
            </p:cNvCxnSpPr>
            <p:nvPr/>
          </p:nvCxnSpPr>
          <p:spPr>
            <a:xfrm>
              <a:off x="21330502" y="8738760"/>
              <a:ext cx="2073016" cy="1045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화살표 연결선 51">
              <a:extLst>
                <a:ext uri="{FF2B5EF4-FFF2-40B4-BE49-F238E27FC236}">
                  <a16:creationId xmlns:a16="http://schemas.microsoft.com/office/drawing/2014/main" id="{AAE26773-F8FD-5ACC-F912-E6E0FD1350E0}"/>
                </a:ext>
              </a:extLst>
            </p:cNvPr>
            <p:cNvCxnSpPr>
              <a:cxnSpLocks/>
              <a:stCxn id="45" idx="2"/>
              <a:endCxn id="47" idx="0"/>
            </p:cNvCxnSpPr>
            <p:nvPr/>
          </p:nvCxnSpPr>
          <p:spPr>
            <a:xfrm>
              <a:off x="25131779" y="8738760"/>
              <a:ext cx="7406" cy="6563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>
              <a:extLst>
                <a:ext uri="{FF2B5EF4-FFF2-40B4-BE49-F238E27FC236}">
                  <a16:creationId xmlns:a16="http://schemas.microsoft.com/office/drawing/2014/main" id="{B54EB3D5-39FE-1B3F-687D-49600A9B5DB1}"/>
                </a:ext>
              </a:extLst>
            </p:cNvPr>
            <p:cNvCxnSpPr>
              <a:cxnSpLocks/>
              <a:stCxn id="46" idx="2"/>
              <a:endCxn id="47" idx="3"/>
            </p:cNvCxnSpPr>
            <p:nvPr/>
          </p:nvCxnSpPr>
          <p:spPr>
            <a:xfrm flipH="1">
              <a:off x="26874851" y="8739359"/>
              <a:ext cx="2030587" cy="10452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화살표 연결선 53">
              <a:extLst>
                <a:ext uri="{FF2B5EF4-FFF2-40B4-BE49-F238E27FC236}">
                  <a16:creationId xmlns:a16="http://schemas.microsoft.com/office/drawing/2014/main" id="{C98055B3-90DD-1517-BD7E-4745C11EB1D0}"/>
                </a:ext>
              </a:extLst>
            </p:cNvPr>
            <p:cNvCxnSpPr>
              <a:cxnSpLocks/>
              <a:stCxn id="47" idx="2"/>
              <a:endCxn id="49" idx="0"/>
            </p:cNvCxnSpPr>
            <p:nvPr/>
          </p:nvCxnSpPr>
          <p:spPr>
            <a:xfrm flipH="1">
              <a:off x="25132409" y="10174072"/>
              <a:ext cx="6776" cy="3787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화살표 연결선 54">
              <a:extLst>
                <a:ext uri="{FF2B5EF4-FFF2-40B4-BE49-F238E27FC236}">
                  <a16:creationId xmlns:a16="http://schemas.microsoft.com/office/drawing/2014/main" id="{59AB4812-FE09-845B-E08C-4E535D5BBA52}"/>
                </a:ext>
              </a:extLst>
            </p:cNvPr>
            <p:cNvCxnSpPr>
              <a:cxnSpLocks/>
              <a:stCxn id="47" idx="2"/>
              <a:endCxn id="48" idx="0"/>
            </p:cNvCxnSpPr>
            <p:nvPr/>
          </p:nvCxnSpPr>
          <p:spPr>
            <a:xfrm flipH="1">
              <a:off x="21470189" y="10174072"/>
              <a:ext cx="3668996" cy="375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화살표 연결선 55">
              <a:extLst>
                <a:ext uri="{FF2B5EF4-FFF2-40B4-BE49-F238E27FC236}">
                  <a16:creationId xmlns:a16="http://schemas.microsoft.com/office/drawing/2014/main" id="{4CC31045-1376-CDDA-780C-CC8B8CD9C80F}"/>
                </a:ext>
              </a:extLst>
            </p:cNvPr>
            <p:cNvCxnSpPr>
              <a:cxnSpLocks/>
              <a:stCxn id="47" idx="2"/>
              <a:endCxn id="50" idx="0"/>
            </p:cNvCxnSpPr>
            <p:nvPr/>
          </p:nvCxnSpPr>
          <p:spPr>
            <a:xfrm>
              <a:off x="25139185" y="10174072"/>
              <a:ext cx="3628318" cy="3762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19">
            <a:extLst>
              <a:ext uri="{FF2B5EF4-FFF2-40B4-BE49-F238E27FC236}">
                <a16:creationId xmlns:a16="http://schemas.microsoft.com/office/drawing/2014/main" id="{CF1A1F80-4E2E-A627-0B7E-CBC68AA891E1}"/>
              </a:ext>
            </a:extLst>
          </p:cNvPr>
          <p:cNvGrpSpPr/>
          <p:nvPr/>
        </p:nvGrpSpPr>
        <p:grpSpPr>
          <a:xfrm>
            <a:off x="0" y="-16"/>
            <a:ext cx="15048063" cy="1643736"/>
            <a:chOff x="0" y="-16"/>
            <a:chExt cx="15048063" cy="1643736"/>
          </a:xfrm>
        </p:grpSpPr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id="{4D919AD0-0E0A-693E-620E-45E74FCBBF1C}"/>
                </a:ext>
              </a:extLst>
            </p:cNvPr>
            <p:cNvGrpSpPr/>
            <p:nvPr/>
          </p:nvGrpSpPr>
          <p:grpSpPr>
            <a:xfrm>
              <a:off x="0" y="0"/>
              <a:ext cx="9012837" cy="1643720"/>
              <a:chOff x="0" y="0"/>
              <a:chExt cx="12017116" cy="2191626"/>
            </a:xfrm>
          </p:grpSpPr>
          <p:sp>
            <p:nvSpPr>
              <p:cNvPr id="63" name="Freeform 3">
                <a:extLst>
                  <a:ext uri="{FF2B5EF4-FFF2-40B4-BE49-F238E27FC236}">
                    <a16:creationId xmlns:a16="http://schemas.microsoft.com/office/drawing/2014/main" id="{103EFF02-82E3-6FB0-DB20-57C7C93C0D21}"/>
                  </a:ext>
                </a:extLst>
              </p:cNvPr>
              <p:cNvSpPr/>
              <p:nvPr/>
            </p:nvSpPr>
            <p:spPr>
              <a:xfrm>
                <a:off x="4691" y="23369"/>
                <a:ext cx="12007734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2007734" h="2144933">
                    <a:moveTo>
                      <a:pt x="0" y="0"/>
                    </a:moveTo>
                    <a:lnTo>
                      <a:pt x="12007734" y="0"/>
                    </a:lnTo>
                    <a:lnTo>
                      <a:pt x="12007734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4" name="Freeform 4">
                <a:extLst>
                  <a:ext uri="{FF2B5EF4-FFF2-40B4-BE49-F238E27FC236}">
                    <a16:creationId xmlns:a16="http://schemas.microsoft.com/office/drawing/2014/main" id="{527D0F15-CE01-6C43-9562-BEEC95F06B9E}"/>
                  </a:ext>
                </a:extLst>
              </p:cNvPr>
              <p:cNvSpPr/>
              <p:nvPr/>
            </p:nvSpPr>
            <p:spPr>
              <a:xfrm>
                <a:off x="0" y="0"/>
                <a:ext cx="12017116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2017116" h="2191644">
                    <a:moveTo>
                      <a:pt x="4691" y="0"/>
                    </a:moveTo>
                    <a:lnTo>
                      <a:pt x="12012425" y="0"/>
                    </a:lnTo>
                    <a:cubicBezTo>
                      <a:pt x="12014990" y="0"/>
                      <a:pt x="12017116" y="10594"/>
                      <a:pt x="12017116" y="23369"/>
                    </a:cubicBezTo>
                    <a:lnTo>
                      <a:pt x="12017116" y="2168302"/>
                    </a:lnTo>
                    <a:cubicBezTo>
                      <a:pt x="12017116" y="2181077"/>
                      <a:pt x="12014990" y="2191644"/>
                      <a:pt x="12012425" y="2191644"/>
                    </a:cubicBezTo>
                    <a:lnTo>
                      <a:pt x="4691" y="2191644"/>
                    </a:lnTo>
                    <a:cubicBezTo>
                      <a:pt x="2126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126" y="0"/>
                      <a:pt x="4691" y="0"/>
                    </a:cubicBezTo>
                    <a:moveTo>
                      <a:pt x="4691" y="46737"/>
                    </a:moveTo>
                    <a:lnTo>
                      <a:pt x="4691" y="23369"/>
                    </a:lnTo>
                    <a:lnTo>
                      <a:pt x="9381" y="23369"/>
                    </a:lnTo>
                    <a:lnTo>
                      <a:pt x="9381" y="2168302"/>
                    </a:lnTo>
                    <a:lnTo>
                      <a:pt x="4691" y="2168302"/>
                    </a:lnTo>
                    <a:lnTo>
                      <a:pt x="4691" y="2144933"/>
                    </a:lnTo>
                    <a:lnTo>
                      <a:pt x="12012425" y="2144933"/>
                    </a:lnTo>
                    <a:lnTo>
                      <a:pt x="12012425" y="2168302"/>
                    </a:lnTo>
                    <a:lnTo>
                      <a:pt x="12007735" y="2168302"/>
                    </a:lnTo>
                    <a:lnTo>
                      <a:pt x="12007735" y="23369"/>
                    </a:lnTo>
                    <a:lnTo>
                      <a:pt x="12012425" y="23369"/>
                    </a:lnTo>
                    <a:lnTo>
                      <a:pt x="12012425" y="46737"/>
                    </a:lnTo>
                    <a:lnTo>
                      <a:pt x="46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65" name="TextBox 5">
                <a:extLst>
                  <a:ext uri="{FF2B5EF4-FFF2-40B4-BE49-F238E27FC236}">
                    <a16:creationId xmlns:a16="http://schemas.microsoft.com/office/drawing/2014/main" id="{E4F412A6-4896-D0BD-509D-5A1B57F5AA3C}"/>
                  </a:ext>
                </a:extLst>
              </p:cNvPr>
              <p:cNvSpPr txBox="1"/>
              <p:nvPr/>
            </p:nvSpPr>
            <p:spPr>
              <a:xfrm>
                <a:off x="0" y="0"/>
                <a:ext cx="12017116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 Bold"/>
                  </a:rPr>
                  <a:t>j</a:t>
                </a:r>
              </a:p>
            </p:txBody>
          </p:sp>
        </p:grpSp>
        <p:sp>
          <p:nvSpPr>
            <p:cNvPr id="61" name="TextBox 6">
              <a:extLst>
                <a:ext uri="{FF2B5EF4-FFF2-40B4-BE49-F238E27FC236}">
                  <a16:creationId xmlns:a16="http://schemas.microsoft.com/office/drawing/2014/main" id="{12792A30-0C61-76AC-53DB-A48BDD93B43A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1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99"/>
                </a:lnSpc>
              </a:pPr>
              <a:r>
                <a:rPr lang="en" altLang="ko-KR" sz="4800" spc="-239" dirty="0">
                  <a:solidFill>
                    <a:srgbClr val="FFFFFF"/>
                  </a:solidFill>
                  <a:latin typeface="Open Sans Bold"/>
                </a:rPr>
                <a:t>Conceptual Framework</a:t>
              </a:r>
              <a:endParaRPr lang="en-US" sz="4800" spc="-239" dirty="0">
                <a:solidFill>
                  <a:srgbClr val="FFFFFF"/>
                </a:solidFill>
                <a:latin typeface="Open Sans Bold"/>
              </a:endParaRPr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5FBEB605-3E1E-1787-9E2F-1300E7F7AF91}"/>
                </a:ext>
              </a:extLst>
            </p:cNvPr>
            <p:cNvSpPr/>
            <p:nvPr/>
          </p:nvSpPr>
          <p:spPr>
            <a:xfrm rot="16200000">
              <a:off x="8577379" y="406867"/>
              <a:ext cx="1643735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B1315D-257B-9DEF-A808-A2C30A747E83}"/>
              </a:ext>
            </a:extLst>
          </p:cNvPr>
          <p:cNvSpPr txBox="1"/>
          <p:nvPr/>
        </p:nvSpPr>
        <p:spPr>
          <a:xfrm>
            <a:off x="250667" y="8148831"/>
            <a:ext cx="18297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3000" b="1" i="0" u="none" strike="noStrike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" altLang="ko-K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system will enhance NOAA’s </a:t>
            </a:r>
            <a:r>
              <a:rPr lang="en" altLang="ko-KR" sz="3000" b="1" dirty="0" err="1">
                <a:solidFill>
                  <a:srgbClr val="0077C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AerosolWatch</a:t>
            </a:r>
            <a:r>
              <a:rPr lang="en" altLang="ko-KR" sz="3000" b="1" dirty="0">
                <a:solidFill>
                  <a:srgbClr val="0077C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" altLang="ko-KR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provide additional independent functionality</a:t>
            </a:r>
            <a:r>
              <a:rPr lang="en" altLang="ko-KR" sz="3200" dirty="0"/>
              <a:t>.</a:t>
            </a:r>
            <a:endParaRPr lang="ko-KR" altLang="en-US" sz="3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CB7E76-D4EB-8F70-B074-CDC52975271E}"/>
              </a:ext>
            </a:extLst>
          </p:cNvPr>
          <p:cNvSpPr txBox="1"/>
          <p:nvPr/>
        </p:nvSpPr>
        <p:spPr>
          <a:xfrm>
            <a:off x="11735091" y="890981"/>
            <a:ext cx="6548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*NAQFC: NOAA Air Quality Forecast Capability</a:t>
            </a:r>
          </a:p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*CAMS: </a:t>
            </a:r>
            <a:r>
              <a:rPr kumimoji="1" lang="en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Copernicus Atmosphere Monitoring Service </a:t>
            </a:r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kumimoji="1" lang="en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lobal Atmospheric Composition Forecasts</a:t>
            </a:r>
          </a:p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*UCN: Unified Ceilometer Network</a:t>
            </a:r>
            <a:endParaRPr kumimoji="1" lang="en" altLang="ko-KR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*AQS: Air Quality System from the U.S. EPA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345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3FDB2-A4FF-3849-E0BF-62886C37D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A303759-FE0E-AA22-2305-5207BCF736A1}"/>
              </a:ext>
            </a:extLst>
          </p:cNvPr>
          <p:cNvGrpSpPr/>
          <p:nvPr/>
        </p:nvGrpSpPr>
        <p:grpSpPr>
          <a:xfrm>
            <a:off x="0" y="-1"/>
            <a:ext cx="15048063" cy="1643721"/>
            <a:chOff x="0" y="-1"/>
            <a:chExt cx="15048063" cy="16437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C78AB48-2ECE-0A87-99E4-72BA7A2E5BA9}"/>
                </a:ext>
              </a:extLst>
            </p:cNvPr>
            <p:cNvSpPr/>
            <p:nvPr/>
          </p:nvSpPr>
          <p:spPr>
            <a:xfrm rot="16200000">
              <a:off x="10702281" y="406874"/>
              <a:ext cx="1643720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8131927F-3840-2F5A-CE75-EB4E60DB5EC6}"/>
                </a:ext>
              </a:extLst>
            </p:cNvPr>
            <p:cNvGrpSpPr/>
            <p:nvPr/>
          </p:nvGrpSpPr>
          <p:grpSpPr>
            <a:xfrm>
              <a:off x="0" y="0"/>
              <a:ext cx="11128206" cy="1643720"/>
              <a:chOff x="0" y="0"/>
              <a:chExt cx="14837608" cy="2191626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2C05D976-6385-1223-E9C4-FE6A82E15DC0}"/>
                  </a:ext>
                </a:extLst>
              </p:cNvPr>
              <p:cNvSpPr/>
              <p:nvPr/>
            </p:nvSpPr>
            <p:spPr>
              <a:xfrm>
                <a:off x="5791" y="23369"/>
                <a:ext cx="14826026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4826026" h="2144933">
                    <a:moveTo>
                      <a:pt x="0" y="0"/>
                    </a:moveTo>
                    <a:lnTo>
                      <a:pt x="14826026" y="0"/>
                    </a:lnTo>
                    <a:lnTo>
                      <a:pt x="14826026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BD9B4918-D842-9230-D7FC-08DC5733BF14}"/>
                  </a:ext>
                </a:extLst>
              </p:cNvPr>
              <p:cNvSpPr/>
              <p:nvPr/>
            </p:nvSpPr>
            <p:spPr>
              <a:xfrm>
                <a:off x="0" y="0"/>
                <a:ext cx="14837608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4837608" h="2191644">
                    <a:moveTo>
                      <a:pt x="5791" y="0"/>
                    </a:moveTo>
                    <a:lnTo>
                      <a:pt x="14831817" y="0"/>
                    </a:lnTo>
                    <a:cubicBezTo>
                      <a:pt x="14834983" y="0"/>
                      <a:pt x="14837608" y="10594"/>
                      <a:pt x="14837608" y="23369"/>
                    </a:cubicBezTo>
                    <a:lnTo>
                      <a:pt x="14837608" y="2168302"/>
                    </a:lnTo>
                    <a:cubicBezTo>
                      <a:pt x="14837608" y="2181077"/>
                      <a:pt x="14834983" y="2191644"/>
                      <a:pt x="14831817" y="2191644"/>
                    </a:cubicBezTo>
                    <a:lnTo>
                      <a:pt x="5791" y="2191644"/>
                    </a:lnTo>
                    <a:cubicBezTo>
                      <a:pt x="2625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625" y="0"/>
                      <a:pt x="5791" y="0"/>
                    </a:cubicBezTo>
                    <a:moveTo>
                      <a:pt x="5791" y="46737"/>
                    </a:moveTo>
                    <a:lnTo>
                      <a:pt x="5791" y="23369"/>
                    </a:lnTo>
                    <a:lnTo>
                      <a:pt x="11583" y="23369"/>
                    </a:lnTo>
                    <a:lnTo>
                      <a:pt x="11583" y="2168302"/>
                    </a:lnTo>
                    <a:lnTo>
                      <a:pt x="5791" y="2168302"/>
                    </a:lnTo>
                    <a:lnTo>
                      <a:pt x="5791" y="2144933"/>
                    </a:lnTo>
                    <a:lnTo>
                      <a:pt x="14831817" y="2144933"/>
                    </a:lnTo>
                    <a:lnTo>
                      <a:pt x="14831817" y="2168302"/>
                    </a:lnTo>
                    <a:lnTo>
                      <a:pt x="14826025" y="2168302"/>
                    </a:lnTo>
                    <a:lnTo>
                      <a:pt x="14826025" y="23369"/>
                    </a:lnTo>
                    <a:lnTo>
                      <a:pt x="14831817" y="23369"/>
                    </a:lnTo>
                    <a:lnTo>
                      <a:pt x="14831817" y="46737"/>
                    </a:lnTo>
                    <a:lnTo>
                      <a:pt x="57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37912C16-1D29-03F2-02A6-6BFC7A40564A}"/>
                  </a:ext>
                </a:extLst>
              </p:cNvPr>
              <p:cNvSpPr txBox="1"/>
              <p:nvPr/>
            </p:nvSpPr>
            <p:spPr>
              <a:xfrm>
                <a:off x="0" y="0"/>
                <a:ext cx="14837608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 Bold"/>
                  </a:rPr>
                  <a:t>j</a:t>
                </a: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93EC517-5926-9C09-F91F-A9DAC69F498E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spc="-239" dirty="0">
                  <a:solidFill>
                    <a:srgbClr val="FFFFFF"/>
                  </a:solidFill>
                  <a:latin typeface="Open Sans Bold"/>
                </a:rPr>
                <a:t>Seasonal Mean AOD (Aug. 2023 – Jul. 2024)</a:t>
              </a: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8D5CF9F9-1535-A423-260E-117179200084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C71256-6287-FC7C-6623-E25D82EAC0DB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4089B9CC-2CF8-307F-AC4C-D3C6BFE28D71}"/>
                </a:ext>
              </a:extLst>
            </p:cNvPr>
            <p:cNvGrpSpPr/>
            <p:nvPr/>
          </p:nvGrpSpPr>
          <p:grpSpPr>
            <a:xfrm>
              <a:off x="7558330" y="9623560"/>
              <a:ext cx="10729670" cy="669989"/>
              <a:chOff x="-46437" y="0"/>
              <a:chExt cx="1430622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094869A-4F0A-EECE-5A0A-2C8CDFFE17DE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BEB9AC26-B18A-5016-2B48-FEBEC9ABE57B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46182596-22AC-032B-74DC-9C40D3F07D40}"/>
                  </a:ext>
                </a:extLst>
              </p:cNvPr>
              <p:cNvSpPr txBox="1"/>
              <p:nvPr/>
            </p:nvSpPr>
            <p:spPr>
              <a:xfrm>
                <a:off x="-46437" y="0"/>
                <a:ext cx="14306227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8D456BC-FB5F-AB80-A743-1E2E725A89D0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DD6E06B-F009-8E2C-44B8-1C862ED45811}"/>
              </a:ext>
            </a:extLst>
          </p:cNvPr>
          <p:cNvSpPr txBox="1"/>
          <p:nvPr/>
        </p:nvSpPr>
        <p:spPr>
          <a:xfrm>
            <a:off x="12196343" y="298604"/>
            <a:ext cx="609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Land-only AOD with </a:t>
            </a:r>
            <a:r>
              <a:rPr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</a:t>
            </a:r>
            <a:r>
              <a:rPr lang="en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retrieval and without high SZA, </a:t>
            </a:r>
            <a:r>
              <a:rPr lang="en" altLang="ko-KR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sunglint</a:t>
            </a:r>
            <a:r>
              <a:rPr lang="en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or snow/ice contamination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63A5365-13C2-045C-5B59-CB6CE9971EDB}"/>
              </a:ext>
            </a:extLst>
          </p:cNvPr>
          <p:cNvGrpSpPr/>
          <p:nvPr/>
        </p:nvGrpSpPr>
        <p:grpSpPr>
          <a:xfrm>
            <a:off x="79513" y="3266921"/>
            <a:ext cx="9792000" cy="4798732"/>
            <a:chOff x="127946" y="2874954"/>
            <a:chExt cx="9792000" cy="4798732"/>
          </a:xfrm>
        </p:grpSpPr>
        <p:pic>
          <p:nvPicPr>
            <p:cNvPr id="15" name="그림 14" descr="텍스트, 지도, 스크린샷, 아틀라스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A646F73-73E4-30B6-8FF7-9B662063A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92" r="14657" b="16039"/>
            <a:stretch>
              <a:fillRect/>
            </a:stretch>
          </p:blipFill>
          <p:spPr>
            <a:xfrm>
              <a:off x="127946" y="2874954"/>
              <a:ext cx="4896000" cy="2382420"/>
            </a:xfrm>
            <a:prstGeom prst="rect">
              <a:avLst/>
            </a:prstGeom>
          </p:spPr>
        </p:pic>
        <p:pic>
          <p:nvPicPr>
            <p:cNvPr id="17" name="그림 16" descr="텍스트, 지도, 스크린샷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DA0883E-D486-4ECC-603F-A52925650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40" r="14657" b="14111"/>
            <a:stretch>
              <a:fillRect/>
            </a:stretch>
          </p:blipFill>
          <p:spPr>
            <a:xfrm>
              <a:off x="5010694" y="2874954"/>
              <a:ext cx="4896000" cy="2462357"/>
            </a:xfrm>
            <a:prstGeom prst="rect">
              <a:avLst/>
            </a:prstGeom>
          </p:spPr>
        </p:pic>
        <p:pic>
          <p:nvPicPr>
            <p:cNvPr id="20" name="그림 19" descr="텍스트, 지도, 도표, 스크린샷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0EFFB68-6A68-9031-2E8C-CC95347E7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5" r="14657" b="14886"/>
            <a:stretch>
              <a:fillRect/>
            </a:stretch>
          </p:blipFill>
          <p:spPr>
            <a:xfrm>
              <a:off x="182810" y="5211329"/>
              <a:ext cx="4896000" cy="2462357"/>
            </a:xfrm>
            <a:prstGeom prst="rect">
              <a:avLst/>
            </a:prstGeom>
          </p:spPr>
        </p:pic>
        <p:pic>
          <p:nvPicPr>
            <p:cNvPr id="21" name="그림 20" descr="텍스트, 지도, 도표, 스크린샷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7A82097-A396-916F-A29F-946BA8923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45" r="14657" b="15306"/>
            <a:stretch>
              <a:fillRect/>
            </a:stretch>
          </p:blipFill>
          <p:spPr>
            <a:xfrm>
              <a:off x="5023946" y="5209504"/>
              <a:ext cx="4896000" cy="2462357"/>
            </a:xfrm>
            <a:prstGeom prst="rect">
              <a:avLst/>
            </a:prstGeom>
          </p:spPr>
        </p:pic>
      </p:grpSp>
      <p:pic>
        <p:nvPicPr>
          <p:cNvPr id="30" name="그림 29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6EC0DC-6C4D-BDE1-52D5-DEA550E3B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1"/>
          <a:stretch>
            <a:fillRect/>
          </a:stretch>
        </p:blipFill>
        <p:spPr>
          <a:xfrm>
            <a:off x="10440607" y="2919484"/>
            <a:ext cx="3015000" cy="2952000"/>
          </a:xfrm>
          <a:prstGeom prst="rect">
            <a:avLst/>
          </a:prstGeom>
        </p:spPr>
      </p:pic>
      <p:pic>
        <p:nvPicPr>
          <p:cNvPr id="31" name="그림 30" descr="텍스트, 지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D7D4DB-221A-5B33-2B28-B2A23530F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7" t="-800" r="12799" b="800"/>
          <a:stretch>
            <a:fillRect/>
          </a:stretch>
        </p:blipFill>
        <p:spPr>
          <a:xfrm>
            <a:off x="13863824" y="2699233"/>
            <a:ext cx="3164579" cy="295200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EA629C30-31DF-96C5-15E6-09C3B889E1AA}"/>
              </a:ext>
            </a:extLst>
          </p:cNvPr>
          <p:cNvGrpSpPr/>
          <p:nvPr/>
        </p:nvGrpSpPr>
        <p:grpSpPr>
          <a:xfrm>
            <a:off x="13861309" y="5945131"/>
            <a:ext cx="3529276" cy="2952000"/>
            <a:chOff x="9845209" y="5967000"/>
            <a:chExt cx="4659813" cy="4320000"/>
          </a:xfrm>
        </p:grpSpPr>
        <p:pic>
          <p:nvPicPr>
            <p:cNvPr id="34" name="그림 33" descr="텍스트, 지도, 스크린샷, 도표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3354CF8-4278-6DE7-9121-086984060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572"/>
            <a:stretch>
              <a:fillRect/>
            </a:stretch>
          </p:blipFill>
          <p:spPr>
            <a:xfrm>
              <a:off x="9845209" y="5967000"/>
              <a:ext cx="4613354" cy="4320000"/>
            </a:xfrm>
            <a:prstGeom prst="rect">
              <a:avLst/>
            </a:prstGeom>
          </p:spPr>
        </p:pic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109A12E2-2ADD-285B-B27C-4A0A9EA8A99D}"/>
                </a:ext>
              </a:extLst>
            </p:cNvPr>
            <p:cNvSpPr/>
            <p:nvPr/>
          </p:nvSpPr>
          <p:spPr>
            <a:xfrm>
              <a:off x="14268703" y="6360707"/>
              <a:ext cx="236319" cy="3505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pic>
        <p:nvPicPr>
          <p:cNvPr id="33" name="그림 32" descr="스크린샷, 텍스트, 다채로움, 멀티미디어 소프트웨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F89795-F510-70DB-BE11-38C277EDEC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3"/>
          <a:stretch>
            <a:fillRect/>
          </a:stretch>
        </p:blipFill>
        <p:spPr>
          <a:xfrm>
            <a:off x="10042438" y="6101273"/>
            <a:ext cx="3767941" cy="2621002"/>
          </a:xfrm>
          <a:prstGeom prst="rect">
            <a:avLst/>
          </a:prstGeom>
        </p:spPr>
      </p:pic>
      <p:pic>
        <p:nvPicPr>
          <p:cNvPr id="29" name="그림 28" descr="텍스트, 지도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6594B7-36D9-4C7B-3085-A9A9CDD66A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7"/>
          <a:stretch>
            <a:fillRect/>
          </a:stretch>
        </p:blipFill>
        <p:spPr>
          <a:xfrm>
            <a:off x="17109741" y="3165951"/>
            <a:ext cx="1167871" cy="47720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C3529AA-DBF3-BA68-81F6-63081A8719C9}"/>
              </a:ext>
            </a:extLst>
          </p:cNvPr>
          <p:cNvSpPr txBox="1"/>
          <p:nvPr/>
        </p:nvSpPr>
        <p:spPr>
          <a:xfrm>
            <a:off x="609600" y="222026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CONUS</a:t>
            </a:r>
            <a:endParaRPr kumimoji="1" lang="ko-KR" altLang="en-US" sz="2800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102C51-3ED5-FD11-9CD5-DA0C19968DC5}"/>
              </a:ext>
            </a:extLst>
          </p:cNvPr>
          <p:cNvSpPr txBox="1"/>
          <p:nvPr/>
        </p:nvSpPr>
        <p:spPr>
          <a:xfrm>
            <a:off x="10477050" y="222026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 Cities</a:t>
            </a:r>
            <a:endParaRPr kumimoji="1" lang="ko-KR" altLang="en-US" sz="2800" b="1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1585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041CA-4CA2-7DB4-46FB-F0145B0C4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3606ABF-A169-71FE-396B-378B078C5AED}"/>
              </a:ext>
            </a:extLst>
          </p:cNvPr>
          <p:cNvGrpSpPr/>
          <p:nvPr/>
        </p:nvGrpSpPr>
        <p:grpSpPr>
          <a:xfrm>
            <a:off x="0" y="-1"/>
            <a:ext cx="15048063" cy="1643721"/>
            <a:chOff x="0" y="-1"/>
            <a:chExt cx="15048063" cy="16437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D46BABE-1F06-C567-7530-DDD33B1B0565}"/>
                </a:ext>
              </a:extLst>
            </p:cNvPr>
            <p:cNvSpPr/>
            <p:nvPr/>
          </p:nvSpPr>
          <p:spPr>
            <a:xfrm rot="16200000">
              <a:off x="10702281" y="406874"/>
              <a:ext cx="1643720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CB61CA6F-0FB4-BC80-0D29-3EA2C4BFAD21}"/>
                </a:ext>
              </a:extLst>
            </p:cNvPr>
            <p:cNvGrpSpPr/>
            <p:nvPr/>
          </p:nvGrpSpPr>
          <p:grpSpPr>
            <a:xfrm>
              <a:off x="0" y="0"/>
              <a:ext cx="11128206" cy="1643720"/>
              <a:chOff x="0" y="0"/>
              <a:chExt cx="14837608" cy="2191626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3B05D028-89A1-4ED8-5B7D-CD6B3266D380}"/>
                  </a:ext>
                </a:extLst>
              </p:cNvPr>
              <p:cNvSpPr/>
              <p:nvPr/>
            </p:nvSpPr>
            <p:spPr>
              <a:xfrm>
                <a:off x="5791" y="23369"/>
                <a:ext cx="14826026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4826026" h="2144933">
                    <a:moveTo>
                      <a:pt x="0" y="0"/>
                    </a:moveTo>
                    <a:lnTo>
                      <a:pt x="14826026" y="0"/>
                    </a:lnTo>
                    <a:lnTo>
                      <a:pt x="14826026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6872F879-C324-6688-8476-EA238152712A}"/>
                  </a:ext>
                </a:extLst>
              </p:cNvPr>
              <p:cNvSpPr/>
              <p:nvPr/>
            </p:nvSpPr>
            <p:spPr>
              <a:xfrm>
                <a:off x="0" y="0"/>
                <a:ext cx="14837608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4837608" h="2191644">
                    <a:moveTo>
                      <a:pt x="5791" y="0"/>
                    </a:moveTo>
                    <a:lnTo>
                      <a:pt x="14831817" y="0"/>
                    </a:lnTo>
                    <a:cubicBezTo>
                      <a:pt x="14834983" y="0"/>
                      <a:pt x="14837608" y="10594"/>
                      <a:pt x="14837608" y="23369"/>
                    </a:cubicBezTo>
                    <a:lnTo>
                      <a:pt x="14837608" y="2168302"/>
                    </a:lnTo>
                    <a:cubicBezTo>
                      <a:pt x="14837608" y="2181077"/>
                      <a:pt x="14834983" y="2191644"/>
                      <a:pt x="14831817" y="2191644"/>
                    </a:cubicBezTo>
                    <a:lnTo>
                      <a:pt x="5791" y="2191644"/>
                    </a:lnTo>
                    <a:cubicBezTo>
                      <a:pt x="2625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625" y="0"/>
                      <a:pt x="5791" y="0"/>
                    </a:cubicBezTo>
                    <a:moveTo>
                      <a:pt x="5791" y="46737"/>
                    </a:moveTo>
                    <a:lnTo>
                      <a:pt x="5791" y="23369"/>
                    </a:lnTo>
                    <a:lnTo>
                      <a:pt x="11583" y="23369"/>
                    </a:lnTo>
                    <a:lnTo>
                      <a:pt x="11583" y="2168302"/>
                    </a:lnTo>
                    <a:lnTo>
                      <a:pt x="5791" y="2168302"/>
                    </a:lnTo>
                    <a:lnTo>
                      <a:pt x="5791" y="2144933"/>
                    </a:lnTo>
                    <a:lnTo>
                      <a:pt x="14831817" y="2144933"/>
                    </a:lnTo>
                    <a:lnTo>
                      <a:pt x="14831817" y="2168302"/>
                    </a:lnTo>
                    <a:lnTo>
                      <a:pt x="14826025" y="2168302"/>
                    </a:lnTo>
                    <a:lnTo>
                      <a:pt x="14826025" y="23369"/>
                    </a:lnTo>
                    <a:lnTo>
                      <a:pt x="14831817" y="23369"/>
                    </a:lnTo>
                    <a:lnTo>
                      <a:pt x="14831817" y="46737"/>
                    </a:lnTo>
                    <a:lnTo>
                      <a:pt x="57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2A57AB52-C56E-8419-0084-1F4598B74C3E}"/>
                  </a:ext>
                </a:extLst>
              </p:cNvPr>
              <p:cNvSpPr txBox="1"/>
              <p:nvPr/>
            </p:nvSpPr>
            <p:spPr>
              <a:xfrm>
                <a:off x="0" y="0"/>
                <a:ext cx="14837608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 Bold"/>
                  </a:rPr>
                  <a:t>j</a:t>
                </a: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79216EB-FE30-C320-B50F-BEA4ED02B6A5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spc="-239" dirty="0">
                  <a:solidFill>
                    <a:srgbClr val="FFFFFF"/>
                  </a:solidFill>
                  <a:latin typeface="Open Sans Bold"/>
                </a:rPr>
                <a:t>Case Study</a:t>
              </a: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B604ED3D-E040-D119-7EA8-A71D90715391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E86587-21BD-9F96-7847-1164F86CA4C2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42FD9288-8289-B460-301C-C9D27052F8DE}"/>
                </a:ext>
              </a:extLst>
            </p:cNvPr>
            <p:cNvGrpSpPr/>
            <p:nvPr/>
          </p:nvGrpSpPr>
          <p:grpSpPr>
            <a:xfrm>
              <a:off x="7558330" y="9623560"/>
              <a:ext cx="10729670" cy="669989"/>
              <a:chOff x="-46437" y="0"/>
              <a:chExt cx="1430622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9D654E9-7A46-BEA1-A6FD-CDFB5A4E0627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135D6668-091E-AA7D-0E88-293687ACC7FD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4045B07C-8843-6970-9D8C-2EE636C2F200}"/>
                  </a:ext>
                </a:extLst>
              </p:cNvPr>
              <p:cNvSpPr txBox="1"/>
              <p:nvPr/>
            </p:nvSpPr>
            <p:spPr>
              <a:xfrm>
                <a:off x="-46437" y="0"/>
                <a:ext cx="14306227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258292C-FC50-5CD8-6D98-1ECC26D42209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3F7CB2-78B5-5BEA-2D2B-D6B0FE8A2242}"/>
              </a:ext>
            </a:extLst>
          </p:cNvPr>
          <p:cNvSpPr txBox="1"/>
          <p:nvPr/>
        </p:nvSpPr>
        <p:spPr>
          <a:xfrm>
            <a:off x="0" y="1937151"/>
            <a:ext cx="18288000" cy="5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900"/>
              </a:spcAft>
            </a:pPr>
            <a:r>
              <a:rPr lang="en-US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Smoke plume from the Jones Road Fire in New Jersey at 13:45 UTC on April 22,</a:t>
            </a:r>
            <a:r>
              <a:rPr lang="ko-KR" alt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2025</a:t>
            </a:r>
          </a:p>
        </p:txBody>
      </p:sp>
      <p:pic>
        <p:nvPicPr>
          <p:cNvPr id="22" name="그림 21" descr="텍스트, 지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855489-9AAC-F563-A08F-AE6136315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63" y="3435626"/>
            <a:ext cx="5514103" cy="3970154"/>
          </a:xfrm>
          <a:prstGeom prst="rect">
            <a:avLst/>
          </a:prstGeom>
        </p:spPr>
      </p:pic>
      <p:pic>
        <p:nvPicPr>
          <p:cNvPr id="24" name="그림 23" descr="텍스트, 도표, 스크린샷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A60CF91-5D15-AD44-F37F-80DF1E765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090" y="3435626"/>
            <a:ext cx="5365946" cy="39708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DB1E156-118D-565B-CFBF-7E8FEC38C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673" y="3467100"/>
            <a:ext cx="5163467" cy="371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4021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C5DC9-8554-291B-1890-C6ECA6AA1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1211347-BC18-19E8-B632-82BFCD0CDD4A}"/>
              </a:ext>
            </a:extLst>
          </p:cNvPr>
          <p:cNvGrpSpPr/>
          <p:nvPr/>
        </p:nvGrpSpPr>
        <p:grpSpPr>
          <a:xfrm>
            <a:off x="0" y="-1"/>
            <a:ext cx="15048063" cy="1643721"/>
            <a:chOff x="0" y="-1"/>
            <a:chExt cx="15048063" cy="16437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DF29E0-D8CD-416F-CFD9-5B494B6276E0}"/>
                </a:ext>
              </a:extLst>
            </p:cNvPr>
            <p:cNvSpPr/>
            <p:nvPr/>
          </p:nvSpPr>
          <p:spPr>
            <a:xfrm rot="16200000">
              <a:off x="10702281" y="406874"/>
              <a:ext cx="1643720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74FE4FE3-AAFA-8B24-F316-B7FE0454EA42}"/>
                </a:ext>
              </a:extLst>
            </p:cNvPr>
            <p:cNvGrpSpPr/>
            <p:nvPr/>
          </p:nvGrpSpPr>
          <p:grpSpPr>
            <a:xfrm>
              <a:off x="0" y="0"/>
              <a:ext cx="11128206" cy="1643720"/>
              <a:chOff x="0" y="0"/>
              <a:chExt cx="14837608" cy="2191626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4CD0FCFB-35C1-14FD-EF38-E6D0992DAF87}"/>
                  </a:ext>
                </a:extLst>
              </p:cNvPr>
              <p:cNvSpPr/>
              <p:nvPr/>
            </p:nvSpPr>
            <p:spPr>
              <a:xfrm>
                <a:off x="5791" y="23369"/>
                <a:ext cx="14826026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4826026" h="2144933">
                    <a:moveTo>
                      <a:pt x="0" y="0"/>
                    </a:moveTo>
                    <a:lnTo>
                      <a:pt x="14826026" y="0"/>
                    </a:lnTo>
                    <a:lnTo>
                      <a:pt x="14826026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CF7EDAA1-8B57-020C-A3DC-3A7969FE7388}"/>
                  </a:ext>
                </a:extLst>
              </p:cNvPr>
              <p:cNvSpPr/>
              <p:nvPr/>
            </p:nvSpPr>
            <p:spPr>
              <a:xfrm>
                <a:off x="0" y="0"/>
                <a:ext cx="14837608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4837608" h="2191644">
                    <a:moveTo>
                      <a:pt x="5791" y="0"/>
                    </a:moveTo>
                    <a:lnTo>
                      <a:pt x="14831817" y="0"/>
                    </a:lnTo>
                    <a:cubicBezTo>
                      <a:pt x="14834983" y="0"/>
                      <a:pt x="14837608" y="10594"/>
                      <a:pt x="14837608" y="23369"/>
                    </a:cubicBezTo>
                    <a:lnTo>
                      <a:pt x="14837608" y="2168302"/>
                    </a:lnTo>
                    <a:cubicBezTo>
                      <a:pt x="14837608" y="2181077"/>
                      <a:pt x="14834983" y="2191644"/>
                      <a:pt x="14831817" y="2191644"/>
                    </a:cubicBezTo>
                    <a:lnTo>
                      <a:pt x="5791" y="2191644"/>
                    </a:lnTo>
                    <a:cubicBezTo>
                      <a:pt x="2625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625" y="0"/>
                      <a:pt x="5791" y="0"/>
                    </a:cubicBezTo>
                    <a:moveTo>
                      <a:pt x="5791" y="46737"/>
                    </a:moveTo>
                    <a:lnTo>
                      <a:pt x="5791" y="23369"/>
                    </a:lnTo>
                    <a:lnTo>
                      <a:pt x="11583" y="23369"/>
                    </a:lnTo>
                    <a:lnTo>
                      <a:pt x="11583" y="2168302"/>
                    </a:lnTo>
                    <a:lnTo>
                      <a:pt x="5791" y="2168302"/>
                    </a:lnTo>
                    <a:lnTo>
                      <a:pt x="5791" y="2144933"/>
                    </a:lnTo>
                    <a:lnTo>
                      <a:pt x="14831817" y="2144933"/>
                    </a:lnTo>
                    <a:lnTo>
                      <a:pt x="14831817" y="2168302"/>
                    </a:lnTo>
                    <a:lnTo>
                      <a:pt x="14826025" y="2168302"/>
                    </a:lnTo>
                    <a:lnTo>
                      <a:pt x="14826025" y="23369"/>
                    </a:lnTo>
                    <a:lnTo>
                      <a:pt x="14831817" y="23369"/>
                    </a:lnTo>
                    <a:lnTo>
                      <a:pt x="14831817" y="46737"/>
                    </a:lnTo>
                    <a:lnTo>
                      <a:pt x="57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D686CAEE-3475-04F4-86D9-3F40B27DE076}"/>
                  </a:ext>
                </a:extLst>
              </p:cNvPr>
              <p:cNvSpPr txBox="1"/>
              <p:nvPr/>
            </p:nvSpPr>
            <p:spPr>
              <a:xfrm>
                <a:off x="0" y="0"/>
                <a:ext cx="14837608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</a:t>
                </a: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7C831B8-FBAB-3D38-6EB5-FCEF4FB2642D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b="1" spc="-239" dirty="0">
                  <a:solidFill>
                    <a:srgbClr val="FFFFF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Case Study</a:t>
              </a: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E601D6E-00BD-B3D2-AB8C-0F0BB6106C77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4A8619-1AD8-748B-2254-AFF1A1D40DBA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F9E4AC4E-6671-7B0C-027A-7FEA4DDB76EC}"/>
                </a:ext>
              </a:extLst>
            </p:cNvPr>
            <p:cNvGrpSpPr/>
            <p:nvPr/>
          </p:nvGrpSpPr>
          <p:grpSpPr>
            <a:xfrm>
              <a:off x="7558330" y="9623560"/>
              <a:ext cx="10729670" cy="669989"/>
              <a:chOff x="-46437" y="0"/>
              <a:chExt cx="1430622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730DDEEC-B7C4-2D9B-1D66-A682579C347B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4BF383E5-7CF3-31CA-E9B2-7B109C3B137F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29C1F3D4-1361-7D5F-708E-5A6236D3FFC5}"/>
                  </a:ext>
                </a:extLst>
              </p:cNvPr>
              <p:cNvSpPr txBox="1"/>
              <p:nvPr/>
            </p:nvSpPr>
            <p:spPr>
              <a:xfrm>
                <a:off x="-46437" y="0"/>
                <a:ext cx="14306227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948E145-C94E-486D-596D-60DA342F212B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AC02B82-92D1-3030-D66C-622E151BD1C5}"/>
              </a:ext>
            </a:extLst>
          </p:cNvPr>
          <p:cNvSpPr txBox="1"/>
          <p:nvPr/>
        </p:nvSpPr>
        <p:spPr>
          <a:xfrm>
            <a:off x="0" y="1937151"/>
            <a:ext cx="18288000" cy="596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900"/>
              </a:spcAft>
            </a:pPr>
            <a:r>
              <a:rPr lang="en-US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Downwind Impacts: </a:t>
            </a:r>
            <a:r>
              <a:rPr lang="en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Smoke-Related </a:t>
            </a:r>
            <a:r>
              <a:rPr lang="en-US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PM</a:t>
            </a:r>
            <a:r>
              <a:rPr lang="en-US" altLang="ko-KR" sz="32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2.5</a:t>
            </a:r>
            <a:r>
              <a:rPr lang="en-US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High Ozone Event (April 2</a:t>
            </a:r>
            <a:r>
              <a:rPr lang="en-US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" altLang="ko-KR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–24, 2025)</a:t>
            </a:r>
            <a:endParaRPr lang="en-US" altLang="ko-KR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F25F9680-4523-3781-9078-B8DED329BAA3}"/>
              </a:ext>
            </a:extLst>
          </p:cNvPr>
          <p:cNvGrpSpPr/>
          <p:nvPr/>
        </p:nvGrpSpPr>
        <p:grpSpPr>
          <a:xfrm>
            <a:off x="3037529" y="2732763"/>
            <a:ext cx="12212941" cy="7421664"/>
            <a:chOff x="2887637" y="2692569"/>
            <a:chExt cx="12212941" cy="7421664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1CF545E-35B5-7056-08D4-86879F641AF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" t="4243" r="7481"/>
            <a:stretch/>
          </p:blipFill>
          <p:spPr bwMode="auto">
            <a:xfrm>
              <a:off x="8382000" y="6697551"/>
              <a:ext cx="5756695" cy="34166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89ADFBB6-A0ED-FEE2-DF72-1DA2C27CB516}"/>
                </a:ext>
              </a:extLst>
            </p:cNvPr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1" r="7367"/>
            <a:stretch/>
          </p:blipFill>
          <p:spPr>
            <a:xfrm>
              <a:off x="4062000" y="6649426"/>
              <a:ext cx="4320000" cy="3464800"/>
            </a:xfrm>
            <a:prstGeom prst="rect">
              <a:avLst/>
            </a:prstGeom>
          </p:spPr>
        </p:pic>
        <p:pic>
          <p:nvPicPr>
            <p:cNvPr id="32" name="그림 31" descr="텍스트, 스크린샷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CD01DC5-A477-E4BB-2AC2-FD55CDBF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7637" y="2692569"/>
              <a:ext cx="4320000" cy="3702857"/>
            </a:xfrm>
            <a:prstGeom prst="rect">
              <a:avLst/>
            </a:prstGeom>
          </p:spPr>
        </p:pic>
        <p:pic>
          <p:nvPicPr>
            <p:cNvPr id="39" name="그림 38" descr="텍스트, 스크린샷, 다채로움, 소프트웨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8049D05-6F93-B418-45E0-0CEA77C5E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137" y="2739151"/>
              <a:ext cx="4321800" cy="3704400"/>
            </a:xfrm>
            <a:prstGeom prst="rect">
              <a:avLst/>
            </a:prstGeom>
          </p:spPr>
        </p:pic>
        <p:pic>
          <p:nvPicPr>
            <p:cNvPr id="15" name="그림 14" descr="텍스트, 스크린샷, 다채로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D084E6B-6BD5-5BD9-B972-120CCD091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0578" y="2749495"/>
              <a:ext cx="4320000" cy="370285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6114DF-D204-F579-992E-12E4A2977D34}"/>
              </a:ext>
            </a:extLst>
          </p:cNvPr>
          <p:cNvSpPr txBox="1"/>
          <p:nvPr/>
        </p:nvSpPr>
        <p:spPr>
          <a:xfrm>
            <a:off x="14288587" y="7585105"/>
            <a:ext cx="41061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 also: Dr. </a:t>
            </a:r>
            <a:r>
              <a:rPr lang="en-US" altLang="ko-KR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Moshary</a:t>
            </a:r>
            <a:r>
              <a:rPr lang="en" altLang="ko-K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“Synergistic observation of ozone and aerosol vertical distribution, transport, and application to air quality by ground-based lidar and satellite in New York City area” (Aug 20, 4:50 p.m.)</a:t>
            </a:r>
            <a:endParaRPr lang="ko-KR" altLang="en-US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330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ABDA6-46FC-12E9-16A3-7572979B8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8EC8A95-FE8B-B364-919D-07B05F4A0884}"/>
              </a:ext>
            </a:extLst>
          </p:cNvPr>
          <p:cNvGrpSpPr/>
          <p:nvPr/>
        </p:nvGrpSpPr>
        <p:grpSpPr>
          <a:xfrm>
            <a:off x="0" y="-1"/>
            <a:ext cx="15048063" cy="1643721"/>
            <a:chOff x="0" y="-1"/>
            <a:chExt cx="15048063" cy="164372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DE2BD84-4117-8193-DB41-BC4674B8DFCD}"/>
                </a:ext>
              </a:extLst>
            </p:cNvPr>
            <p:cNvSpPr/>
            <p:nvPr/>
          </p:nvSpPr>
          <p:spPr>
            <a:xfrm rot="16200000">
              <a:off x="10702281" y="406874"/>
              <a:ext cx="1643720" cy="829969"/>
            </a:xfrm>
            <a:custGeom>
              <a:avLst/>
              <a:gdLst/>
              <a:ahLst/>
              <a:cxnLst/>
              <a:rect l="l" t="t" r="r" b="b"/>
              <a:pathLst>
                <a:path w="1653245" h="829969">
                  <a:moveTo>
                    <a:pt x="0" y="0"/>
                  </a:moveTo>
                  <a:lnTo>
                    <a:pt x="1653245" y="0"/>
                  </a:lnTo>
                  <a:lnTo>
                    <a:pt x="1653245" y="829969"/>
                  </a:lnTo>
                  <a:lnTo>
                    <a:pt x="0" y="829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718BC16B-1A95-1D39-6770-4895EB449C42}"/>
                </a:ext>
              </a:extLst>
            </p:cNvPr>
            <p:cNvGrpSpPr/>
            <p:nvPr/>
          </p:nvGrpSpPr>
          <p:grpSpPr>
            <a:xfrm>
              <a:off x="0" y="0"/>
              <a:ext cx="11128206" cy="1643720"/>
              <a:chOff x="0" y="0"/>
              <a:chExt cx="14837608" cy="2191626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DC5DD216-03AB-B865-CAC3-68158E38E4B9}"/>
                  </a:ext>
                </a:extLst>
              </p:cNvPr>
              <p:cNvSpPr/>
              <p:nvPr/>
            </p:nvSpPr>
            <p:spPr>
              <a:xfrm>
                <a:off x="5791" y="23369"/>
                <a:ext cx="14826026" cy="2144933"/>
              </a:xfrm>
              <a:custGeom>
                <a:avLst/>
                <a:gdLst/>
                <a:ahLst/>
                <a:cxnLst/>
                <a:rect l="l" t="t" r="r" b="b"/>
                <a:pathLst>
                  <a:path w="14826026" h="2144933">
                    <a:moveTo>
                      <a:pt x="0" y="0"/>
                    </a:moveTo>
                    <a:lnTo>
                      <a:pt x="14826026" y="0"/>
                    </a:lnTo>
                    <a:lnTo>
                      <a:pt x="14826026" y="2144933"/>
                    </a:lnTo>
                    <a:lnTo>
                      <a:pt x="0" y="2144933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828151CE-C447-9D2A-B135-17782D8D50D0}"/>
                  </a:ext>
                </a:extLst>
              </p:cNvPr>
              <p:cNvSpPr/>
              <p:nvPr/>
            </p:nvSpPr>
            <p:spPr>
              <a:xfrm>
                <a:off x="0" y="0"/>
                <a:ext cx="14837608" cy="2191644"/>
              </a:xfrm>
              <a:custGeom>
                <a:avLst/>
                <a:gdLst/>
                <a:ahLst/>
                <a:cxnLst/>
                <a:rect l="l" t="t" r="r" b="b"/>
                <a:pathLst>
                  <a:path w="14837608" h="2191644">
                    <a:moveTo>
                      <a:pt x="5791" y="0"/>
                    </a:moveTo>
                    <a:lnTo>
                      <a:pt x="14831817" y="0"/>
                    </a:lnTo>
                    <a:cubicBezTo>
                      <a:pt x="14834983" y="0"/>
                      <a:pt x="14837608" y="10594"/>
                      <a:pt x="14837608" y="23369"/>
                    </a:cubicBezTo>
                    <a:lnTo>
                      <a:pt x="14837608" y="2168302"/>
                    </a:lnTo>
                    <a:cubicBezTo>
                      <a:pt x="14837608" y="2181077"/>
                      <a:pt x="14834983" y="2191644"/>
                      <a:pt x="14831817" y="2191644"/>
                    </a:cubicBezTo>
                    <a:lnTo>
                      <a:pt x="5791" y="2191644"/>
                    </a:lnTo>
                    <a:cubicBezTo>
                      <a:pt x="2625" y="2191644"/>
                      <a:pt x="0" y="2181077"/>
                      <a:pt x="0" y="2168302"/>
                    </a:cubicBezTo>
                    <a:lnTo>
                      <a:pt x="0" y="23369"/>
                    </a:lnTo>
                    <a:cubicBezTo>
                      <a:pt x="0" y="10594"/>
                      <a:pt x="2625" y="0"/>
                      <a:pt x="5791" y="0"/>
                    </a:cubicBezTo>
                    <a:moveTo>
                      <a:pt x="5791" y="46737"/>
                    </a:moveTo>
                    <a:lnTo>
                      <a:pt x="5791" y="23369"/>
                    </a:lnTo>
                    <a:lnTo>
                      <a:pt x="11583" y="23369"/>
                    </a:lnTo>
                    <a:lnTo>
                      <a:pt x="11583" y="2168302"/>
                    </a:lnTo>
                    <a:lnTo>
                      <a:pt x="5791" y="2168302"/>
                    </a:lnTo>
                    <a:lnTo>
                      <a:pt x="5791" y="2144933"/>
                    </a:lnTo>
                    <a:lnTo>
                      <a:pt x="14831817" y="2144933"/>
                    </a:lnTo>
                    <a:lnTo>
                      <a:pt x="14831817" y="2168302"/>
                    </a:lnTo>
                    <a:lnTo>
                      <a:pt x="14826025" y="2168302"/>
                    </a:lnTo>
                    <a:lnTo>
                      <a:pt x="14826025" y="23369"/>
                    </a:lnTo>
                    <a:lnTo>
                      <a:pt x="14831817" y="23369"/>
                    </a:lnTo>
                    <a:lnTo>
                      <a:pt x="14831817" y="46737"/>
                    </a:lnTo>
                    <a:lnTo>
                      <a:pt x="5791" y="46737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DD9D5BA4-2856-7610-FF9E-2E5EDA568D84}"/>
                  </a:ext>
                </a:extLst>
              </p:cNvPr>
              <p:cNvSpPr txBox="1"/>
              <p:nvPr/>
            </p:nvSpPr>
            <p:spPr>
              <a:xfrm>
                <a:off x="0" y="0"/>
                <a:ext cx="14837608" cy="21916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r>
                  <a:rPr lang="en-US" sz="2100" spc="-83">
                    <a:solidFill>
                      <a:srgbClr val="0070C0"/>
                    </a:solidFill>
                    <a:latin typeface="Open Sans Bold"/>
                  </a:rPr>
                  <a:t>j</a:t>
                </a: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7E08978-AEEB-DBB0-1129-5172C8315545}"/>
                </a:ext>
              </a:extLst>
            </p:cNvPr>
            <p:cNvSpPr txBox="1"/>
            <p:nvPr/>
          </p:nvSpPr>
          <p:spPr>
            <a:xfrm>
              <a:off x="404313" y="378947"/>
              <a:ext cx="14643750" cy="8549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199"/>
                </a:lnSpc>
              </a:pPr>
              <a:r>
                <a:rPr lang="en-US" sz="4800" spc="-239" dirty="0">
                  <a:solidFill>
                    <a:srgbClr val="FFFFFF"/>
                  </a:solidFill>
                  <a:latin typeface="Open Sans Bold"/>
                </a:rPr>
                <a:t>AOD Validation</a:t>
              </a:r>
              <a:r>
                <a:rPr lang="ko-KR" altLang="en-US" sz="4800" spc="-239" dirty="0">
                  <a:solidFill>
                    <a:srgbClr val="FFFFFF"/>
                  </a:solidFill>
                  <a:latin typeface="Open Sans Bold"/>
                </a:rPr>
                <a:t> </a:t>
              </a:r>
              <a:endParaRPr lang="en-US" sz="4800" spc="-239" dirty="0">
                <a:solidFill>
                  <a:srgbClr val="FFFFFF"/>
                </a:solidFill>
                <a:latin typeface="Open Sans Bold"/>
              </a:endParaRPr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2068738D-54D3-79ED-52CA-BB8A58B52191}"/>
              </a:ext>
            </a:extLst>
          </p:cNvPr>
          <p:cNvSpPr/>
          <p:nvPr/>
        </p:nvSpPr>
        <p:spPr>
          <a:xfrm>
            <a:off x="127946" y="9486900"/>
            <a:ext cx="1929454" cy="667527"/>
          </a:xfrm>
          <a:custGeom>
            <a:avLst/>
            <a:gdLst/>
            <a:ahLst/>
            <a:cxnLst/>
            <a:rect l="l" t="t" r="r" b="b"/>
            <a:pathLst>
              <a:path w="1929454" h="667527">
                <a:moveTo>
                  <a:pt x="0" y="0"/>
                </a:moveTo>
                <a:lnTo>
                  <a:pt x="1929455" y="0"/>
                </a:lnTo>
                <a:lnTo>
                  <a:pt x="1929455" y="667527"/>
                </a:lnTo>
                <a:lnTo>
                  <a:pt x="0" y="66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9" t="-11917" r="-7309" b="-63086"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FA6856-8291-ADA3-0DA5-B95525E91119}"/>
              </a:ext>
            </a:extLst>
          </p:cNvPr>
          <p:cNvGrpSpPr/>
          <p:nvPr/>
        </p:nvGrpSpPr>
        <p:grpSpPr>
          <a:xfrm>
            <a:off x="7282906" y="9623560"/>
            <a:ext cx="11005094" cy="671470"/>
            <a:chOff x="7282906" y="9623560"/>
            <a:chExt cx="11005094" cy="671470"/>
          </a:xfrm>
        </p:grpSpPr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C3623647-BA38-208C-DEBD-79CD747C3020}"/>
                </a:ext>
              </a:extLst>
            </p:cNvPr>
            <p:cNvGrpSpPr/>
            <p:nvPr/>
          </p:nvGrpSpPr>
          <p:grpSpPr>
            <a:xfrm>
              <a:off x="7558330" y="9623560"/>
              <a:ext cx="10729670" cy="669989"/>
              <a:chOff x="-46437" y="0"/>
              <a:chExt cx="14306227" cy="893318"/>
            </a:xfrm>
          </p:grpSpPr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3B6C2F47-E2B7-2EA5-DAC2-3A5BF4E075FB}"/>
                  </a:ext>
                </a:extLst>
              </p:cNvPr>
              <p:cNvSpPr/>
              <p:nvPr/>
            </p:nvSpPr>
            <p:spPr>
              <a:xfrm>
                <a:off x="5566" y="9525"/>
                <a:ext cx="14248657" cy="874268"/>
              </a:xfrm>
              <a:custGeom>
                <a:avLst/>
                <a:gdLst/>
                <a:ahLst/>
                <a:cxnLst/>
                <a:rect l="l" t="t" r="r" b="b"/>
                <a:pathLst>
                  <a:path w="14248657" h="874268">
                    <a:moveTo>
                      <a:pt x="0" y="0"/>
                    </a:moveTo>
                    <a:lnTo>
                      <a:pt x="14248657" y="0"/>
                    </a:lnTo>
                    <a:lnTo>
                      <a:pt x="14248657" y="874268"/>
                    </a:lnTo>
                    <a:lnTo>
                      <a:pt x="0" y="874268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439F7D2E-8C8C-A448-7742-907BD027BE22}"/>
                  </a:ext>
                </a:extLst>
              </p:cNvPr>
              <p:cNvSpPr/>
              <p:nvPr/>
            </p:nvSpPr>
            <p:spPr>
              <a:xfrm>
                <a:off x="0" y="0"/>
                <a:ext cx="14259789" cy="893318"/>
              </a:xfrm>
              <a:custGeom>
                <a:avLst/>
                <a:gdLst/>
                <a:ahLst/>
                <a:cxnLst/>
                <a:rect l="l" t="t" r="r" b="b"/>
                <a:pathLst>
                  <a:path w="14259789" h="893318">
                    <a:moveTo>
                      <a:pt x="5566" y="0"/>
                    </a:moveTo>
                    <a:lnTo>
                      <a:pt x="14254223" y="0"/>
                    </a:lnTo>
                    <a:cubicBezTo>
                      <a:pt x="14257266" y="0"/>
                      <a:pt x="14259789" y="4318"/>
                      <a:pt x="14259789" y="9525"/>
                    </a:cubicBezTo>
                    <a:lnTo>
                      <a:pt x="14259789" y="883793"/>
                    </a:lnTo>
                    <a:cubicBezTo>
                      <a:pt x="14259789" y="889000"/>
                      <a:pt x="14257266" y="893318"/>
                      <a:pt x="14254223" y="893318"/>
                    </a:cubicBezTo>
                    <a:lnTo>
                      <a:pt x="5566" y="893318"/>
                    </a:lnTo>
                    <a:cubicBezTo>
                      <a:pt x="2523" y="893318"/>
                      <a:pt x="0" y="889000"/>
                      <a:pt x="0" y="883793"/>
                    </a:cubicBezTo>
                    <a:lnTo>
                      <a:pt x="0" y="9525"/>
                    </a:lnTo>
                    <a:cubicBezTo>
                      <a:pt x="0" y="4318"/>
                      <a:pt x="2523" y="0"/>
                      <a:pt x="5566" y="0"/>
                    </a:cubicBezTo>
                    <a:moveTo>
                      <a:pt x="5566" y="19050"/>
                    </a:moveTo>
                    <a:lnTo>
                      <a:pt x="5566" y="9525"/>
                    </a:lnTo>
                    <a:lnTo>
                      <a:pt x="11132" y="9525"/>
                    </a:lnTo>
                    <a:lnTo>
                      <a:pt x="11132" y="883793"/>
                    </a:lnTo>
                    <a:lnTo>
                      <a:pt x="5566" y="883793"/>
                    </a:lnTo>
                    <a:lnTo>
                      <a:pt x="5566" y="874268"/>
                    </a:lnTo>
                    <a:lnTo>
                      <a:pt x="14254223" y="874268"/>
                    </a:lnTo>
                    <a:lnTo>
                      <a:pt x="14254223" y="883793"/>
                    </a:lnTo>
                    <a:lnTo>
                      <a:pt x="14248657" y="883793"/>
                    </a:lnTo>
                    <a:lnTo>
                      <a:pt x="14248657" y="9525"/>
                    </a:lnTo>
                    <a:lnTo>
                      <a:pt x="14254223" y="9525"/>
                    </a:lnTo>
                    <a:lnTo>
                      <a:pt x="14254223" y="19050"/>
                    </a:lnTo>
                    <a:lnTo>
                      <a:pt x="5566" y="19050"/>
                    </a:lnTo>
                    <a:close/>
                  </a:path>
                </a:pathLst>
              </a:custGeom>
              <a:solidFill>
                <a:srgbClr val="0070C0"/>
              </a:solidFill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332DD756-4096-54B5-9A8B-B9ECCE4CD832}"/>
                  </a:ext>
                </a:extLst>
              </p:cNvPr>
              <p:cNvSpPr txBox="1"/>
              <p:nvPr/>
            </p:nvSpPr>
            <p:spPr>
              <a:xfrm>
                <a:off x="-46437" y="0"/>
                <a:ext cx="14306227" cy="893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520"/>
                  </a:lnSpc>
                </a:pPr>
                <a:r>
                  <a:rPr lang="en-US" sz="2100" spc="-83" dirty="0">
                    <a:solidFill>
                      <a:srgbClr val="FFFFFF"/>
                    </a:solidFill>
                    <a:latin typeface="Open Sans Bold"/>
                  </a:rPr>
                  <a:t> CENTER FOR EARTH SYSTEM SCIENCES &amp; REMOTE SENSING TECHNOLOGIES (CESSRST-II)</a:t>
                </a:r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9CEA10E-1D3A-3C04-5ABF-83A4A267B982}"/>
                </a:ext>
              </a:extLst>
            </p:cNvPr>
            <p:cNvSpPr/>
            <p:nvPr/>
          </p:nvSpPr>
          <p:spPr>
            <a:xfrm rot="5400000">
              <a:off x="7115718" y="9790748"/>
              <a:ext cx="671470" cy="337094"/>
            </a:xfrm>
            <a:custGeom>
              <a:avLst/>
              <a:gdLst/>
              <a:ahLst/>
              <a:cxnLst/>
              <a:rect l="l" t="t" r="r" b="b"/>
              <a:pathLst>
                <a:path w="671470" h="337094">
                  <a:moveTo>
                    <a:pt x="0" y="0"/>
                  </a:moveTo>
                  <a:lnTo>
                    <a:pt x="671470" y="0"/>
                  </a:lnTo>
                  <a:lnTo>
                    <a:pt x="671470" y="337094"/>
                  </a:lnTo>
                  <a:lnTo>
                    <a:pt x="0" y="337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16" name="그림 15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C07B0D-635B-28F5-CB48-91F4A8AC3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6" y="2221347"/>
            <a:ext cx="3965373" cy="3240000"/>
          </a:xfrm>
          <a:prstGeom prst="rect">
            <a:avLst/>
          </a:prstGeom>
        </p:spPr>
      </p:pic>
      <p:pic>
        <p:nvPicPr>
          <p:cNvPr id="20" name="그림 19" descr="텍스트, 스크린샷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954A80-40C0-6122-420F-A2899768D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10" y="2221333"/>
            <a:ext cx="3965373" cy="3240000"/>
          </a:xfrm>
          <a:prstGeom prst="rect">
            <a:avLst/>
          </a:prstGeom>
        </p:spPr>
      </p:pic>
      <p:pic>
        <p:nvPicPr>
          <p:cNvPr id="22" name="그림 21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795AED-BBBC-A16E-20CA-BB48125F6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6" y="5416606"/>
            <a:ext cx="3965373" cy="3240000"/>
          </a:xfrm>
          <a:prstGeom prst="rect">
            <a:avLst/>
          </a:prstGeom>
        </p:spPr>
      </p:pic>
      <p:pic>
        <p:nvPicPr>
          <p:cNvPr id="23" name="그림 22" descr="텍스트, 스크린샷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1EEF918-9798-1CE7-75FB-650B307E3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09" y="5488061"/>
            <a:ext cx="3965373" cy="3240000"/>
          </a:xfrm>
          <a:prstGeom prst="rect">
            <a:avLst/>
          </a:prstGeom>
        </p:spPr>
      </p:pic>
      <p:pic>
        <p:nvPicPr>
          <p:cNvPr id="38" name="그림 37" descr="도표, 직사각형, 라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06742E-D3C6-3C1A-5669-F1A62DA282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1" y="3061965"/>
            <a:ext cx="4855960" cy="4035234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C00ADAEB-AF69-26EE-9467-31B9C37EEE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890" y="3247261"/>
            <a:ext cx="3251366" cy="379247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4DF0BF0-DDA0-CDF6-6FEA-93F5C369BB16}"/>
              </a:ext>
            </a:extLst>
          </p:cNvPr>
          <p:cNvSpPr txBox="1"/>
          <p:nvPr/>
        </p:nvSpPr>
        <p:spPr>
          <a:xfrm>
            <a:off x="15064628" y="3482009"/>
            <a:ext cx="2081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 AOD: 0.76</a:t>
            </a:r>
          </a:p>
          <a:p>
            <a:r>
              <a:rPr lang="en-US" dirty="0"/>
              <a:t>AERONET AOD: 0.07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EAE595-BB83-3C95-42C4-771844D493B0}"/>
              </a:ext>
            </a:extLst>
          </p:cNvPr>
          <p:cNvSpPr txBox="1"/>
          <p:nvPr/>
        </p:nvSpPr>
        <p:spPr>
          <a:xfrm>
            <a:off x="8610600" y="7340541"/>
            <a:ext cx="95494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Outliers are dominated by cloud-/snow-contaminated pixels and bright-surface hotspots.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7FFA369F-F4D5-6DEB-9C08-33CE44B25DCF}"/>
              </a:ext>
            </a:extLst>
          </p:cNvPr>
          <p:cNvGrpSpPr/>
          <p:nvPr/>
        </p:nvGrpSpPr>
        <p:grpSpPr>
          <a:xfrm>
            <a:off x="7934073" y="1643719"/>
            <a:ext cx="6862939" cy="4658894"/>
            <a:chOff x="797502" y="1670434"/>
            <a:chExt cx="6862939" cy="4658894"/>
          </a:xfrm>
        </p:grpSpPr>
        <p:pic>
          <p:nvPicPr>
            <p:cNvPr id="59" name="그림 58" descr="텍스트, 스크린샷, 도표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681258D-7DFD-D5C0-471B-1224BE88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43"/>
            <a:stretch>
              <a:fillRect/>
            </a:stretch>
          </p:blipFill>
          <p:spPr>
            <a:xfrm>
              <a:off x="797502" y="1670434"/>
              <a:ext cx="3983904" cy="4658894"/>
            </a:xfrm>
            <a:prstGeom prst="rect">
              <a:avLst/>
            </a:prstGeom>
          </p:spPr>
        </p:pic>
        <p:pic>
          <p:nvPicPr>
            <p:cNvPr id="61" name="그림 60" descr="텍스트, 스크린샷, 도표, 라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346CA0E-3FF7-2688-D8D2-F65F96316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5"/>
            <a:stretch>
              <a:fillRect/>
            </a:stretch>
          </p:blipFill>
          <p:spPr>
            <a:xfrm>
              <a:off x="4764841" y="1670434"/>
              <a:ext cx="2895600" cy="4658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047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BFC12-1C44-FB52-62D2-A050C3BC9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15;p16">
            <a:extLst>
              <a:ext uri="{FF2B5EF4-FFF2-40B4-BE49-F238E27FC236}">
                <a16:creationId xmlns:a16="http://schemas.microsoft.com/office/drawing/2014/main" id="{9841C5C2-0CD5-CF0E-B947-3E958CDC9072}"/>
              </a:ext>
            </a:extLst>
          </p:cNvPr>
          <p:cNvSpPr txBox="1"/>
          <p:nvPr/>
        </p:nvSpPr>
        <p:spPr>
          <a:xfrm>
            <a:off x="1940174" y="635762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CAMS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16;p16">
            <a:extLst>
              <a:ext uri="{FF2B5EF4-FFF2-40B4-BE49-F238E27FC236}">
                <a16:creationId xmlns:a16="http://schemas.microsoft.com/office/drawing/2014/main" id="{926381BB-0F20-2EEA-F3DA-4B1A2BBA44B6}"/>
              </a:ext>
            </a:extLst>
          </p:cNvPr>
          <p:cNvSpPr txBox="1"/>
          <p:nvPr/>
        </p:nvSpPr>
        <p:spPr>
          <a:xfrm>
            <a:off x="6404622" y="628790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NAQFC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16">
            <a:extLst>
              <a:ext uri="{FF2B5EF4-FFF2-40B4-BE49-F238E27FC236}">
                <a16:creationId xmlns:a16="http://schemas.microsoft.com/office/drawing/2014/main" id="{12D1ED22-984F-BAAC-A2A3-B1F1C801FACA}"/>
              </a:ext>
            </a:extLst>
          </p:cNvPr>
          <p:cNvSpPr txBox="1"/>
          <p:nvPr/>
        </p:nvSpPr>
        <p:spPr>
          <a:xfrm>
            <a:off x="10896267" y="669734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6;p16">
            <a:extLst>
              <a:ext uri="{FF2B5EF4-FFF2-40B4-BE49-F238E27FC236}">
                <a16:creationId xmlns:a16="http://schemas.microsoft.com/office/drawing/2014/main" id="{91C53FA6-272B-7033-4541-B1F631593363}"/>
              </a:ext>
            </a:extLst>
          </p:cNvPr>
          <p:cNvSpPr txBox="1"/>
          <p:nvPr/>
        </p:nvSpPr>
        <p:spPr>
          <a:xfrm>
            <a:off x="15005600" y="693679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Meas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그림 8" descr="지도, 텍스트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6F500A-8DE2-0009-E97D-5C04B45C1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14510" b="23071"/>
          <a:stretch>
            <a:fillRect/>
          </a:stretch>
        </p:blipFill>
        <p:spPr>
          <a:xfrm>
            <a:off x="766511" y="1007991"/>
            <a:ext cx="3960000" cy="1832595"/>
          </a:xfrm>
          <a:prstGeom prst="rect">
            <a:avLst/>
          </a:prstGeom>
        </p:spPr>
      </p:pic>
      <p:pic>
        <p:nvPicPr>
          <p:cNvPr id="10" name="그림 9" descr="지도, 텍스트, 도표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267B15A-9145-0108-D9F3-5357318E22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23" t="23958" r="24555" b="24026"/>
          <a:stretch>
            <a:fillRect/>
          </a:stretch>
        </p:blipFill>
        <p:spPr>
          <a:xfrm>
            <a:off x="5185800" y="1014603"/>
            <a:ext cx="3958200" cy="1932591"/>
          </a:xfrm>
          <a:prstGeom prst="rect">
            <a:avLst/>
          </a:prstGeom>
        </p:spPr>
      </p:pic>
      <p:pic>
        <p:nvPicPr>
          <p:cNvPr id="11" name="그림 10" descr="지도, 텍스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CF2D76-E410-71B7-DEDC-FCB519F4CB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73" t="23919" r="23593" b="25007"/>
          <a:stretch>
            <a:fillRect/>
          </a:stretch>
        </p:blipFill>
        <p:spPr>
          <a:xfrm>
            <a:off x="9641552" y="1021403"/>
            <a:ext cx="3958200" cy="1836891"/>
          </a:xfrm>
          <a:prstGeom prst="rect">
            <a:avLst/>
          </a:prstGeom>
        </p:spPr>
      </p:pic>
      <p:pic>
        <p:nvPicPr>
          <p:cNvPr id="33" name="그림 32" descr="텍스트, 지도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54A430-D55D-9481-FAC2-FF42200ED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14510" b="23071"/>
          <a:stretch>
            <a:fillRect/>
          </a:stretch>
        </p:blipFill>
        <p:spPr>
          <a:xfrm>
            <a:off x="13716870" y="1041378"/>
            <a:ext cx="3958200" cy="1831761"/>
          </a:xfrm>
          <a:prstGeom prst="rect">
            <a:avLst/>
          </a:prstGeom>
        </p:spPr>
      </p:pic>
      <p:pic>
        <p:nvPicPr>
          <p:cNvPr id="35" name="그림 34" descr="텍스트, 도표, 지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A079BB-EBE1-2756-FAA5-5516C6012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14510" b="20733"/>
          <a:stretch>
            <a:fillRect/>
          </a:stretch>
        </p:blipFill>
        <p:spPr>
          <a:xfrm>
            <a:off x="13705947" y="2862736"/>
            <a:ext cx="3958200" cy="1854890"/>
          </a:xfrm>
          <a:prstGeom prst="rect">
            <a:avLst/>
          </a:prstGeom>
        </p:spPr>
      </p:pic>
      <p:pic>
        <p:nvPicPr>
          <p:cNvPr id="37" name="그림 36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C3AC07-4784-8420-E8B0-1D2E97F70E3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639" t="22797" r="24906" b="24862"/>
          <a:stretch>
            <a:fillRect/>
          </a:stretch>
        </p:blipFill>
        <p:spPr>
          <a:xfrm>
            <a:off x="9582543" y="2810511"/>
            <a:ext cx="3958200" cy="1958937"/>
          </a:xfrm>
          <a:prstGeom prst="rect">
            <a:avLst/>
          </a:prstGeom>
        </p:spPr>
      </p:pic>
      <p:pic>
        <p:nvPicPr>
          <p:cNvPr id="38" name="그림 37" descr="텍스트, 도표, 라인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B73143-2F72-8978-8AE8-1269B07BBD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r="13851" b="22669"/>
          <a:stretch>
            <a:fillRect/>
          </a:stretch>
        </p:blipFill>
        <p:spPr>
          <a:xfrm>
            <a:off x="13786778" y="6482371"/>
            <a:ext cx="3958200" cy="1889585"/>
          </a:xfrm>
          <a:prstGeom prst="rect">
            <a:avLst/>
          </a:prstGeom>
        </p:spPr>
      </p:pic>
      <p:sp>
        <p:nvSpPr>
          <p:cNvPr id="40" name="Google Shape;289;p16">
            <a:extLst>
              <a:ext uri="{FF2B5EF4-FFF2-40B4-BE49-F238E27FC236}">
                <a16:creationId xmlns:a16="http://schemas.microsoft.com/office/drawing/2014/main" id="{E0906C3C-3E05-84AF-A5B3-6D9FF066AF73}"/>
              </a:ext>
            </a:extLst>
          </p:cNvPr>
          <p:cNvSpPr txBox="1"/>
          <p:nvPr/>
        </p:nvSpPr>
        <p:spPr>
          <a:xfrm>
            <a:off x="-36341" y="1201050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HCHO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89;p16">
            <a:extLst>
              <a:ext uri="{FF2B5EF4-FFF2-40B4-BE49-F238E27FC236}">
                <a16:creationId xmlns:a16="http://schemas.microsoft.com/office/drawing/2014/main" id="{22FCAD57-C523-003C-5124-BCC6F4108A65}"/>
              </a:ext>
            </a:extLst>
          </p:cNvPr>
          <p:cNvSpPr txBox="1"/>
          <p:nvPr/>
        </p:nvSpPr>
        <p:spPr>
          <a:xfrm>
            <a:off x="4604" y="3110777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NO2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89;p16">
            <a:extLst>
              <a:ext uri="{FF2B5EF4-FFF2-40B4-BE49-F238E27FC236}">
                <a16:creationId xmlns:a16="http://schemas.microsoft.com/office/drawing/2014/main" id="{F824402A-8CC5-EB36-799F-11307A1295DB}"/>
              </a:ext>
            </a:extLst>
          </p:cNvPr>
          <p:cNvSpPr txBox="1"/>
          <p:nvPr/>
        </p:nvSpPr>
        <p:spPr>
          <a:xfrm>
            <a:off x="-15869" y="4947989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O3T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89;p16">
            <a:extLst>
              <a:ext uri="{FF2B5EF4-FFF2-40B4-BE49-F238E27FC236}">
                <a16:creationId xmlns:a16="http://schemas.microsoft.com/office/drawing/2014/main" id="{253B9309-2CBF-F92B-AC4D-7813BBBB1FCB}"/>
              </a:ext>
            </a:extLst>
          </p:cNvPr>
          <p:cNvSpPr txBox="1"/>
          <p:nvPr/>
        </p:nvSpPr>
        <p:spPr>
          <a:xfrm>
            <a:off x="-15869" y="6638171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AOD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89;p16">
            <a:extLst>
              <a:ext uri="{FF2B5EF4-FFF2-40B4-BE49-F238E27FC236}">
                <a16:creationId xmlns:a16="http://schemas.microsoft.com/office/drawing/2014/main" id="{1AE14F6E-0783-A089-907C-A9D3E592C46F}"/>
              </a:ext>
            </a:extLst>
          </p:cNvPr>
          <p:cNvSpPr txBox="1"/>
          <p:nvPr/>
        </p:nvSpPr>
        <p:spPr>
          <a:xfrm>
            <a:off x="-11158" y="8546282"/>
            <a:ext cx="880283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PM2.5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C54E67-1814-F667-C51B-8EBAF8A69B41}"/>
              </a:ext>
            </a:extLst>
          </p:cNvPr>
          <p:cNvSpPr txBox="1"/>
          <p:nvPr/>
        </p:nvSpPr>
        <p:spPr>
          <a:xfrm>
            <a:off x="13440982" y="47084"/>
            <a:ext cx="4833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Open Sans"/>
                <a:ea typeface="Open Sans"/>
                <a:cs typeface="Open Sans"/>
                <a:sym typeface="Open Sans"/>
              </a:rPr>
              <a:t>Monthly Average for August 2023</a:t>
            </a:r>
            <a:endParaRPr lang="ko-KR" altLang="en-US" sz="2000" dirty="0"/>
          </a:p>
        </p:txBody>
      </p:sp>
      <p:pic>
        <p:nvPicPr>
          <p:cNvPr id="48" name="그림 47" descr="텍스트, 지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056AA2-6C70-8570-9F3C-EEB6A5574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244" t="22578" r="24261" b="26440"/>
          <a:stretch>
            <a:fillRect/>
          </a:stretch>
        </p:blipFill>
        <p:spPr>
          <a:xfrm>
            <a:off x="771495" y="4616291"/>
            <a:ext cx="3958200" cy="1906872"/>
          </a:xfrm>
          <a:prstGeom prst="rect">
            <a:avLst/>
          </a:prstGeom>
        </p:spPr>
      </p:pic>
      <p:pic>
        <p:nvPicPr>
          <p:cNvPr id="50" name="그림 49" descr="텍스트, 지도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09A8B2-F7C0-7C0A-99A6-574031402B9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074" t="22965" r="24430" b="26054"/>
          <a:stretch>
            <a:fillRect/>
          </a:stretch>
        </p:blipFill>
        <p:spPr>
          <a:xfrm>
            <a:off x="9594081" y="4670420"/>
            <a:ext cx="3958200" cy="1906872"/>
          </a:xfrm>
          <a:prstGeom prst="rect">
            <a:avLst/>
          </a:prstGeom>
        </p:spPr>
      </p:pic>
      <p:pic>
        <p:nvPicPr>
          <p:cNvPr id="52" name="그림 51" descr="텍스트, 도표, 지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3F00CA-DE88-E81D-BD97-E430967F1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7236" r="15760" b="22158"/>
          <a:stretch>
            <a:fillRect/>
          </a:stretch>
        </p:blipFill>
        <p:spPr>
          <a:xfrm>
            <a:off x="13727793" y="4674401"/>
            <a:ext cx="3958200" cy="186358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4C0FFCB-B4E3-CA46-32EB-A180754BC0C4}"/>
              </a:ext>
            </a:extLst>
          </p:cNvPr>
          <p:cNvSpPr txBox="1"/>
          <p:nvPr/>
        </p:nvSpPr>
        <p:spPr>
          <a:xfrm>
            <a:off x="13120" y="22092"/>
            <a:ext cx="4833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(Resampled to CAMS Resolution)</a:t>
            </a:r>
            <a:endParaRPr lang="ko-KR" altLang="en-US" sz="2000" dirty="0">
              <a:highlight>
                <a:srgbClr val="FFFF00"/>
              </a:highlight>
            </a:endParaRPr>
          </a:p>
        </p:txBody>
      </p:sp>
      <p:pic>
        <p:nvPicPr>
          <p:cNvPr id="56" name="그림 55" descr="지도, 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F4FAA7-BF58-07D6-3622-16B3D4D0B86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514" t="23167" r="23645" b="25402"/>
          <a:stretch>
            <a:fillRect/>
          </a:stretch>
        </p:blipFill>
        <p:spPr>
          <a:xfrm>
            <a:off x="5196723" y="2858294"/>
            <a:ext cx="3958200" cy="1883774"/>
          </a:xfrm>
          <a:prstGeom prst="rect">
            <a:avLst/>
          </a:prstGeom>
        </p:spPr>
      </p:pic>
      <p:pic>
        <p:nvPicPr>
          <p:cNvPr id="57" name="그림 56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E1935F-876F-08F1-3623-0F91E9748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1855" t="24152" r="24042" b="25094"/>
          <a:stretch>
            <a:fillRect/>
          </a:stretch>
        </p:blipFill>
        <p:spPr>
          <a:xfrm>
            <a:off x="9582543" y="8436384"/>
            <a:ext cx="3958200" cy="1880388"/>
          </a:xfrm>
          <a:prstGeom prst="rect">
            <a:avLst/>
          </a:prstGeom>
        </p:spPr>
      </p:pic>
      <p:pic>
        <p:nvPicPr>
          <p:cNvPr id="59" name="그림 58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52C4C7-ACDC-48CE-696F-A1694B233B6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1343" t="23919" r="24554" b="25327"/>
          <a:stretch>
            <a:fillRect/>
          </a:stretch>
        </p:blipFill>
        <p:spPr>
          <a:xfrm>
            <a:off x="5185800" y="8451453"/>
            <a:ext cx="3958200" cy="1880388"/>
          </a:xfrm>
          <a:prstGeom prst="rect">
            <a:avLst/>
          </a:prstGeom>
        </p:spPr>
      </p:pic>
      <p:pic>
        <p:nvPicPr>
          <p:cNvPr id="61" name="그림 60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6A420B-E1E8-EB4A-A88A-A708025E1A7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6841" r="14228" b="21555"/>
          <a:stretch>
            <a:fillRect/>
          </a:stretch>
        </p:blipFill>
        <p:spPr>
          <a:xfrm>
            <a:off x="824951" y="8384666"/>
            <a:ext cx="3958200" cy="1881168"/>
          </a:xfrm>
          <a:prstGeom prst="rect">
            <a:avLst/>
          </a:prstGeom>
        </p:spPr>
      </p:pic>
      <p:pic>
        <p:nvPicPr>
          <p:cNvPr id="63" name="그림 62" descr="도표, 텍스트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3020F4-0BB1-563B-EBEB-BB2408E7D51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0955" t="24685" r="24160" b="24868"/>
          <a:stretch>
            <a:fillRect/>
          </a:stretch>
        </p:blipFill>
        <p:spPr>
          <a:xfrm>
            <a:off x="760572" y="6605004"/>
            <a:ext cx="3958200" cy="1846449"/>
          </a:xfrm>
          <a:prstGeom prst="rect">
            <a:avLst/>
          </a:prstGeom>
        </p:spPr>
      </p:pic>
      <p:pic>
        <p:nvPicPr>
          <p:cNvPr id="65" name="그림 64" descr="지도, 도표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9353787-9A73-51CE-0DE0-6E72B942458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0076" t="24685" r="24159" b="25816"/>
          <a:stretch>
            <a:fillRect/>
          </a:stretch>
        </p:blipFill>
        <p:spPr>
          <a:xfrm>
            <a:off x="9543263" y="6638171"/>
            <a:ext cx="3958200" cy="1787492"/>
          </a:xfrm>
          <a:prstGeom prst="rect">
            <a:avLst/>
          </a:prstGeom>
        </p:spPr>
      </p:pic>
      <p:pic>
        <p:nvPicPr>
          <p:cNvPr id="67" name="그림 66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BBAC33-CBF4-DDB2-751B-9BDD5E999FF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0076" t="24685" r="23936" b="25635"/>
          <a:stretch>
            <a:fillRect/>
          </a:stretch>
        </p:blipFill>
        <p:spPr>
          <a:xfrm>
            <a:off x="5196723" y="6648386"/>
            <a:ext cx="3958200" cy="1787999"/>
          </a:xfrm>
          <a:prstGeom prst="rect">
            <a:avLst/>
          </a:prstGeom>
        </p:spPr>
      </p:pic>
      <p:pic>
        <p:nvPicPr>
          <p:cNvPr id="70" name="그림 69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77CC11-4425-A9CB-F302-487A9FF6933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11275" t="23949" r="24810" b="26251"/>
          <a:stretch>
            <a:fillRect/>
          </a:stretch>
        </p:blipFill>
        <p:spPr>
          <a:xfrm>
            <a:off x="13727793" y="8257655"/>
            <a:ext cx="3958200" cy="2056059"/>
          </a:xfrm>
          <a:prstGeom prst="rect">
            <a:avLst/>
          </a:prstGeom>
        </p:spPr>
      </p:pic>
      <p:pic>
        <p:nvPicPr>
          <p:cNvPr id="3" name="그림 2" descr="텍스트, 스크린샷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ACEAD6-0561-99D5-BE91-FFFF871765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20" y="2902575"/>
            <a:ext cx="447746" cy="1800000"/>
          </a:xfrm>
          <a:prstGeom prst="rect">
            <a:avLst/>
          </a:prstGeom>
        </p:spPr>
      </p:pic>
      <p:pic>
        <p:nvPicPr>
          <p:cNvPr id="8" name="그림 7" descr="텍스트, 스크린샷, 다채로움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854DFF5-EA09-395A-85E2-A906586134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040" y="1083603"/>
            <a:ext cx="444040" cy="1800000"/>
          </a:xfrm>
          <a:prstGeom prst="rect">
            <a:avLst/>
          </a:prstGeom>
        </p:spPr>
      </p:pic>
      <p:pic>
        <p:nvPicPr>
          <p:cNvPr id="12" name="그림 11" descr="텍스트, 스크린샷, 폰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3CCC85-B3A8-F101-15BC-A5241E5DC7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751" y="4729623"/>
            <a:ext cx="413115" cy="1800000"/>
          </a:xfrm>
          <a:prstGeom prst="rect">
            <a:avLst/>
          </a:prstGeom>
        </p:spPr>
      </p:pic>
      <p:pic>
        <p:nvPicPr>
          <p:cNvPr id="13" name="그림 12" descr="텍스트, 스크린샷, 폰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132DE6E-998C-B6FF-DBED-0E146515E82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817" y="6584666"/>
            <a:ext cx="328870" cy="1800000"/>
          </a:xfrm>
          <a:prstGeom prst="rect">
            <a:avLst/>
          </a:prstGeom>
        </p:spPr>
      </p:pic>
      <p:pic>
        <p:nvPicPr>
          <p:cNvPr id="14" name="그림 13" descr="텍스트, 스크린샷, 다채로움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3B5C5BA-2122-28A7-6638-F6B7B782E4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92" y="8475877"/>
            <a:ext cx="337874" cy="18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587A4-4B1A-9938-BFDA-D17771CE58D2}"/>
              </a:ext>
            </a:extLst>
          </p:cNvPr>
          <p:cNvSpPr txBox="1"/>
          <p:nvPr/>
        </p:nvSpPr>
        <p:spPr>
          <a:xfrm>
            <a:off x="8246925" y="308075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Trop.</a:t>
            </a:r>
            <a:endParaRPr kumimoji="1" lang="ko-KR" altLang="en-US" sz="20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E9118-F2BE-CC29-FF3A-D2B8EC7D1CFC}"/>
              </a:ext>
            </a:extLst>
          </p:cNvPr>
          <p:cNvSpPr txBox="1"/>
          <p:nvPr/>
        </p:nvSpPr>
        <p:spPr>
          <a:xfrm>
            <a:off x="12656338" y="303239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Trop.</a:t>
            </a:r>
            <a:endParaRPr kumimoji="1" lang="ko-KR" altLang="en-US" sz="2000" dirty="0">
              <a:solidFill>
                <a:schemeClr val="bg1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BB4E-21D8-D2C0-2B54-74A7A4BE7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15;p16">
            <a:extLst>
              <a:ext uri="{FF2B5EF4-FFF2-40B4-BE49-F238E27FC236}">
                <a16:creationId xmlns:a16="http://schemas.microsoft.com/office/drawing/2014/main" id="{C74A8754-9393-630D-726A-BCA6BEF8E79A}"/>
              </a:ext>
            </a:extLst>
          </p:cNvPr>
          <p:cNvSpPr txBox="1"/>
          <p:nvPr/>
        </p:nvSpPr>
        <p:spPr>
          <a:xfrm>
            <a:off x="1940174" y="635762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CAMS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16;p16">
            <a:extLst>
              <a:ext uri="{FF2B5EF4-FFF2-40B4-BE49-F238E27FC236}">
                <a16:creationId xmlns:a16="http://schemas.microsoft.com/office/drawing/2014/main" id="{1B50EBA5-3EE3-614E-9913-F6517E4A2CD6}"/>
              </a:ext>
            </a:extLst>
          </p:cNvPr>
          <p:cNvSpPr txBox="1"/>
          <p:nvPr/>
        </p:nvSpPr>
        <p:spPr>
          <a:xfrm>
            <a:off x="6404622" y="628790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NAQFC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7;p16">
            <a:extLst>
              <a:ext uri="{FF2B5EF4-FFF2-40B4-BE49-F238E27FC236}">
                <a16:creationId xmlns:a16="http://schemas.microsoft.com/office/drawing/2014/main" id="{BC265E91-2466-4475-B57E-27FFB0669439}"/>
              </a:ext>
            </a:extLst>
          </p:cNvPr>
          <p:cNvSpPr txBox="1"/>
          <p:nvPr/>
        </p:nvSpPr>
        <p:spPr>
          <a:xfrm>
            <a:off x="10896267" y="669734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6;p16">
            <a:extLst>
              <a:ext uri="{FF2B5EF4-FFF2-40B4-BE49-F238E27FC236}">
                <a16:creationId xmlns:a16="http://schemas.microsoft.com/office/drawing/2014/main" id="{5442662D-B0D3-E642-8427-BE15F89866B9}"/>
              </a:ext>
            </a:extLst>
          </p:cNvPr>
          <p:cNvSpPr txBox="1"/>
          <p:nvPr/>
        </p:nvSpPr>
        <p:spPr>
          <a:xfrm>
            <a:off x="15005600" y="693679"/>
            <a:ext cx="1520556" cy="36929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Meas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그림 8" descr="지도, 텍스트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FC0E7B-50D6-D768-36B5-8FBA3310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14510" b="23071"/>
          <a:stretch>
            <a:fillRect/>
          </a:stretch>
        </p:blipFill>
        <p:spPr>
          <a:xfrm>
            <a:off x="766511" y="1007991"/>
            <a:ext cx="3960000" cy="1832595"/>
          </a:xfrm>
          <a:prstGeom prst="rect">
            <a:avLst/>
          </a:prstGeom>
        </p:spPr>
      </p:pic>
      <p:pic>
        <p:nvPicPr>
          <p:cNvPr id="10" name="그림 9" descr="지도, 텍스트, 도표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0FFCE8-F6C7-49CD-8FE6-EBC1754606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23" t="23958" r="24555" b="24026"/>
          <a:stretch>
            <a:fillRect/>
          </a:stretch>
        </p:blipFill>
        <p:spPr>
          <a:xfrm>
            <a:off x="5185800" y="1014603"/>
            <a:ext cx="3958200" cy="1932591"/>
          </a:xfrm>
          <a:prstGeom prst="rect">
            <a:avLst/>
          </a:prstGeom>
        </p:spPr>
      </p:pic>
      <p:pic>
        <p:nvPicPr>
          <p:cNvPr id="11" name="그림 10" descr="지도, 텍스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B2E449-36BC-A344-F252-512EB2B5C0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73" t="23919" r="23593" b="25007"/>
          <a:stretch>
            <a:fillRect/>
          </a:stretch>
        </p:blipFill>
        <p:spPr>
          <a:xfrm>
            <a:off x="9641552" y="1021403"/>
            <a:ext cx="3958200" cy="1836891"/>
          </a:xfrm>
          <a:prstGeom prst="rect">
            <a:avLst/>
          </a:prstGeom>
        </p:spPr>
      </p:pic>
      <p:pic>
        <p:nvPicPr>
          <p:cNvPr id="33" name="그림 32" descr="텍스트, 지도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D452776-6E52-BE1C-5ADC-95A4F9401D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4" r="14510" b="23071"/>
          <a:stretch>
            <a:fillRect/>
          </a:stretch>
        </p:blipFill>
        <p:spPr>
          <a:xfrm>
            <a:off x="13716870" y="1041378"/>
            <a:ext cx="3958200" cy="1831761"/>
          </a:xfrm>
          <a:prstGeom prst="rect">
            <a:avLst/>
          </a:prstGeom>
        </p:spPr>
      </p:pic>
      <p:pic>
        <p:nvPicPr>
          <p:cNvPr id="37" name="그림 36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2935DB-72FA-F630-D32F-687099F2A7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639" t="22797" r="24906" b="24862"/>
          <a:stretch>
            <a:fillRect/>
          </a:stretch>
        </p:blipFill>
        <p:spPr>
          <a:xfrm>
            <a:off x="9582543" y="2810511"/>
            <a:ext cx="3958200" cy="1958937"/>
          </a:xfrm>
          <a:prstGeom prst="rect">
            <a:avLst/>
          </a:prstGeom>
        </p:spPr>
      </p:pic>
      <p:pic>
        <p:nvPicPr>
          <p:cNvPr id="38" name="그림 37" descr="텍스트, 도표, 라인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B841451-2C6C-36B0-7CC7-7239D80864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3" r="13851" b="22669"/>
          <a:stretch>
            <a:fillRect/>
          </a:stretch>
        </p:blipFill>
        <p:spPr>
          <a:xfrm>
            <a:off x="13786778" y="6482371"/>
            <a:ext cx="3958200" cy="1889585"/>
          </a:xfrm>
          <a:prstGeom prst="rect">
            <a:avLst/>
          </a:prstGeom>
        </p:spPr>
      </p:pic>
      <p:sp>
        <p:nvSpPr>
          <p:cNvPr id="40" name="Google Shape;289;p16">
            <a:extLst>
              <a:ext uri="{FF2B5EF4-FFF2-40B4-BE49-F238E27FC236}">
                <a16:creationId xmlns:a16="http://schemas.microsoft.com/office/drawing/2014/main" id="{5B9B6FFC-6F80-4FBD-E14E-99E2AEE0DD65}"/>
              </a:ext>
            </a:extLst>
          </p:cNvPr>
          <p:cNvSpPr txBox="1"/>
          <p:nvPr/>
        </p:nvSpPr>
        <p:spPr>
          <a:xfrm>
            <a:off x="-36341" y="1201050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HCHO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89;p16">
            <a:extLst>
              <a:ext uri="{FF2B5EF4-FFF2-40B4-BE49-F238E27FC236}">
                <a16:creationId xmlns:a16="http://schemas.microsoft.com/office/drawing/2014/main" id="{A042570D-54D6-FF51-A47C-26530ADF0829}"/>
              </a:ext>
            </a:extLst>
          </p:cNvPr>
          <p:cNvSpPr txBox="1"/>
          <p:nvPr/>
        </p:nvSpPr>
        <p:spPr>
          <a:xfrm>
            <a:off x="4604" y="3110777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NO2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289;p16">
            <a:extLst>
              <a:ext uri="{FF2B5EF4-FFF2-40B4-BE49-F238E27FC236}">
                <a16:creationId xmlns:a16="http://schemas.microsoft.com/office/drawing/2014/main" id="{CD96EF87-FE22-FE99-5A69-3B27B22CC850}"/>
              </a:ext>
            </a:extLst>
          </p:cNvPr>
          <p:cNvSpPr txBox="1"/>
          <p:nvPr/>
        </p:nvSpPr>
        <p:spPr>
          <a:xfrm>
            <a:off x="-15869" y="4947989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O3T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89;p16">
            <a:extLst>
              <a:ext uri="{FF2B5EF4-FFF2-40B4-BE49-F238E27FC236}">
                <a16:creationId xmlns:a16="http://schemas.microsoft.com/office/drawing/2014/main" id="{8C761754-4237-1B41-EC2C-5468F2B809C2}"/>
              </a:ext>
            </a:extLst>
          </p:cNvPr>
          <p:cNvSpPr txBox="1"/>
          <p:nvPr/>
        </p:nvSpPr>
        <p:spPr>
          <a:xfrm>
            <a:off x="-15869" y="6638171"/>
            <a:ext cx="864522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AOD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89;p16">
            <a:extLst>
              <a:ext uri="{FF2B5EF4-FFF2-40B4-BE49-F238E27FC236}">
                <a16:creationId xmlns:a16="http://schemas.microsoft.com/office/drawing/2014/main" id="{04C42F30-9356-3C11-D5C7-4E0947EFD173}"/>
              </a:ext>
            </a:extLst>
          </p:cNvPr>
          <p:cNvSpPr txBox="1"/>
          <p:nvPr/>
        </p:nvSpPr>
        <p:spPr>
          <a:xfrm>
            <a:off x="-11158" y="8546282"/>
            <a:ext cx="880283" cy="40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>
              <a:buClr>
                <a:schemeClr val="dk2"/>
              </a:buClr>
              <a:buSzPts val="2000"/>
            </a:pPr>
            <a:r>
              <a:rPr lang="en-US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PM2.5</a:t>
            </a:r>
            <a:endParaRPr sz="2000" b="1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9A714D-A372-D5E7-FEB2-B78C25B069A8}"/>
              </a:ext>
            </a:extLst>
          </p:cNvPr>
          <p:cNvSpPr txBox="1"/>
          <p:nvPr/>
        </p:nvSpPr>
        <p:spPr>
          <a:xfrm>
            <a:off x="13440982" y="47084"/>
            <a:ext cx="4833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Open Sans"/>
                <a:ea typeface="Open Sans"/>
                <a:cs typeface="Open Sans"/>
                <a:sym typeface="Open Sans"/>
              </a:rPr>
              <a:t>Monthly Average for August 2023</a:t>
            </a:r>
            <a:endParaRPr lang="ko-KR" altLang="en-US" sz="2000" dirty="0"/>
          </a:p>
        </p:txBody>
      </p:sp>
      <p:pic>
        <p:nvPicPr>
          <p:cNvPr id="48" name="그림 47" descr="텍스트, 지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0262DB-150C-B885-C075-15626376A7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244" t="22578" r="24261" b="26440"/>
          <a:stretch>
            <a:fillRect/>
          </a:stretch>
        </p:blipFill>
        <p:spPr>
          <a:xfrm>
            <a:off x="771495" y="4616291"/>
            <a:ext cx="3958200" cy="1906872"/>
          </a:xfrm>
          <a:prstGeom prst="rect">
            <a:avLst/>
          </a:prstGeom>
        </p:spPr>
      </p:pic>
      <p:pic>
        <p:nvPicPr>
          <p:cNvPr id="50" name="그림 49" descr="텍스트, 지도, 도표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C2C374-DBEE-441A-7F7F-642E35FC97C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074" t="22965" r="24430" b="26054"/>
          <a:stretch>
            <a:fillRect/>
          </a:stretch>
        </p:blipFill>
        <p:spPr>
          <a:xfrm>
            <a:off x="9594081" y="4670420"/>
            <a:ext cx="3958200" cy="1906872"/>
          </a:xfrm>
          <a:prstGeom prst="rect">
            <a:avLst/>
          </a:prstGeom>
        </p:spPr>
      </p:pic>
      <p:pic>
        <p:nvPicPr>
          <p:cNvPr id="52" name="그림 51" descr="텍스트, 도표, 지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D77769-8BA7-15D3-88AD-DFFEB04D3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7236" r="15760" b="22158"/>
          <a:stretch>
            <a:fillRect/>
          </a:stretch>
        </p:blipFill>
        <p:spPr>
          <a:xfrm>
            <a:off x="13727793" y="4674401"/>
            <a:ext cx="3958200" cy="186358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C1C040F-8EA4-55A7-ECB8-177AF3521375}"/>
              </a:ext>
            </a:extLst>
          </p:cNvPr>
          <p:cNvSpPr txBox="1"/>
          <p:nvPr/>
        </p:nvSpPr>
        <p:spPr>
          <a:xfrm>
            <a:off x="13120" y="22092"/>
            <a:ext cx="48339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(Resampled to CAMS Resolution)</a:t>
            </a:r>
            <a:endParaRPr lang="ko-KR" altLang="en-US" sz="2000" dirty="0">
              <a:highlight>
                <a:srgbClr val="FFFF00"/>
              </a:highlight>
            </a:endParaRPr>
          </a:p>
        </p:txBody>
      </p:sp>
      <p:pic>
        <p:nvPicPr>
          <p:cNvPr id="57" name="그림 56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60838E3-1C8E-9FB1-2A4E-E74D4F0A2A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855" t="24152" r="24042" b="25094"/>
          <a:stretch>
            <a:fillRect/>
          </a:stretch>
        </p:blipFill>
        <p:spPr>
          <a:xfrm>
            <a:off x="9582543" y="8436384"/>
            <a:ext cx="3958200" cy="1880388"/>
          </a:xfrm>
          <a:prstGeom prst="rect">
            <a:avLst/>
          </a:prstGeom>
        </p:spPr>
      </p:pic>
      <p:pic>
        <p:nvPicPr>
          <p:cNvPr id="59" name="그림 58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B268EF2-ADAF-F335-7818-1A03510D976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1343" t="23919" r="24554" b="25327"/>
          <a:stretch>
            <a:fillRect/>
          </a:stretch>
        </p:blipFill>
        <p:spPr>
          <a:xfrm>
            <a:off x="5185800" y="8451453"/>
            <a:ext cx="3958200" cy="1880388"/>
          </a:xfrm>
          <a:prstGeom prst="rect">
            <a:avLst/>
          </a:prstGeom>
        </p:spPr>
      </p:pic>
      <p:pic>
        <p:nvPicPr>
          <p:cNvPr id="61" name="그림 60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D60656-8522-DC14-9BAE-3F8F2F6691B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6841" r="14228" b="21555"/>
          <a:stretch>
            <a:fillRect/>
          </a:stretch>
        </p:blipFill>
        <p:spPr>
          <a:xfrm>
            <a:off x="824951" y="8384666"/>
            <a:ext cx="3958200" cy="1881168"/>
          </a:xfrm>
          <a:prstGeom prst="rect">
            <a:avLst/>
          </a:prstGeom>
        </p:spPr>
      </p:pic>
      <p:pic>
        <p:nvPicPr>
          <p:cNvPr id="63" name="그림 62" descr="도표, 텍스트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EF8324-C29E-9F5F-765C-BE6F87101FC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0955" t="24685" r="24160" b="24868"/>
          <a:stretch>
            <a:fillRect/>
          </a:stretch>
        </p:blipFill>
        <p:spPr>
          <a:xfrm>
            <a:off x="760572" y="6605004"/>
            <a:ext cx="3958200" cy="1846449"/>
          </a:xfrm>
          <a:prstGeom prst="rect">
            <a:avLst/>
          </a:prstGeom>
        </p:spPr>
      </p:pic>
      <p:pic>
        <p:nvPicPr>
          <p:cNvPr id="65" name="그림 64" descr="지도, 도표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DFE7761-141A-A7EB-1F8E-1447580C907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0076" t="24685" r="24159" b="25816"/>
          <a:stretch>
            <a:fillRect/>
          </a:stretch>
        </p:blipFill>
        <p:spPr>
          <a:xfrm>
            <a:off x="9543263" y="6638171"/>
            <a:ext cx="3958200" cy="1787492"/>
          </a:xfrm>
          <a:prstGeom prst="rect">
            <a:avLst/>
          </a:prstGeom>
        </p:spPr>
      </p:pic>
      <p:pic>
        <p:nvPicPr>
          <p:cNvPr id="67" name="그림 66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640F34D-526E-25E0-D3F8-7AAA7475A53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0076" t="24685" r="23936" b="25635"/>
          <a:stretch>
            <a:fillRect/>
          </a:stretch>
        </p:blipFill>
        <p:spPr>
          <a:xfrm>
            <a:off x="5196723" y="6648386"/>
            <a:ext cx="3958200" cy="1787999"/>
          </a:xfrm>
          <a:prstGeom prst="rect">
            <a:avLst/>
          </a:prstGeom>
        </p:spPr>
      </p:pic>
      <p:pic>
        <p:nvPicPr>
          <p:cNvPr id="70" name="그림 69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1FF999A-75CA-8EFD-106B-49B2A979E0F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1275" t="23949" r="24810" b="26251"/>
          <a:stretch>
            <a:fillRect/>
          </a:stretch>
        </p:blipFill>
        <p:spPr>
          <a:xfrm>
            <a:off x="13727793" y="8257655"/>
            <a:ext cx="3958200" cy="2056059"/>
          </a:xfrm>
          <a:prstGeom prst="rect">
            <a:avLst/>
          </a:prstGeom>
        </p:spPr>
      </p:pic>
      <p:pic>
        <p:nvPicPr>
          <p:cNvPr id="3" name="그림 2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0EF2C56-EAAD-5B47-E621-093FC56B0F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21754" r="23531" b="26471"/>
          <a:stretch>
            <a:fillRect/>
          </a:stretch>
        </p:blipFill>
        <p:spPr>
          <a:xfrm>
            <a:off x="9590897" y="2764414"/>
            <a:ext cx="3960000" cy="1904523"/>
          </a:xfrm>
          <a:prstGeom prst="rect">
            <a:avLst/>
          </a:prstGeom>
        </p:spPr>
      </p:pic>
      <p:pic>
        <p:nvPicPr>
          <p:cNvPr id="12" name="그림 11" descr="텍스트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D85D14-7AE5-F32F-E5FF-8A8D180D6B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t="22134" r="23531" b="24837"/>
          <a:stretch>
            <a:fillRect/>
          </a:stretch>
        </p:blipFill>
        <p:spPr>
          <a:xfrm>
            <a:off x="786497" y="2816050"/>
            <a:ext cx="3960000" cy="19506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1F8619-A407-4048-0118-469D43866564}"/>
              </a:ext>
            </a:extLst>
          </p:cNvPr>
          <p:cNvSpPr txBox="1"/>
          <p:nvPr/>
        </p:nvSpPr>
        <p:spPr>
          <a:xfrm>
            <a:off x="3759167" y="3087904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Tot.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5F3739-F5EF-7CAD-1462-77371AAE5BB5}"/>
              </a:ext>
            </a:extLst>
          </p:cNvPr>
          <p:cNvSpPr txBox="1"/>
          <p:nvPr/>
        </p:nvSpPr>
        <p:spPr>
          <a:xfrm>
            <a:off x="12656338" y="303244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Tot.</a:t>
            </a:r>
            <a:endParaRPr kumimoji="1" lang="ko-KR" altLang="en-US" sz="2000" dirty="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그림 15" descr="텍스트, 스크린샷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7F1EA7-69AA-6DAA-1535-031593D7EC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20" y="2902575"/>
            <a:ext cx="447746" cy="1800000"/>
          </a:xfrm>
          <a:prstGeom prst="rect">
            <a:avLst/>
          </a:prstGeom>
        </p:spPr>
      </p:pic>
      <p:pic>
        <p:nvPicPr>
          <p:cNvPr id="18" name="그림 17" descr="텍스트, 도표, 지도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AE402D-3783-329A-6738-4DF4575CA9C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 r="14510" b="22020"/>
          <a:stretch>
            <a:fillRect/>
          </a:stretch>
        </p:blipFill>
        <p:spPr>
          <a:xfrm>
            <a:off x="13734868" y="2857500"/>
            <a:ext cx="3960000" cy="1850974"/>
          </a:xfrm>
          <a:prstGeom prst="rect">
            <a:avLst/>
          </a:prstGeom>
        </p:spPr>
      </p:pic>
      <p:pic>
        <p:nvPicPr>
          <p:cNvPr id="8" name="그림 7" descr="텍스트, 스크린샷, 다채로움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269907A-AF80-EBAA-28E0-99961FDE20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040" y="1083603"/>
            <a:ext cx="444040" cy="1800000"/>
          </a:xfrm>
          <a:prstGeom prst="rect">
            <a:avLst/>
          </a:prstGeom>
        </p:spPr>
      </p:pic>
      <p:pic>
        <p:nvPicPr>
          <p:cNvPr id="17" name="그림 16" descr="텍스트, 스크린샷, 폰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B0C177A-BF23-E462-9F6A-8455F0D4A14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751" y="4729623"/>
            <a:ext cx="413115" cy="1800000"/>
          </a:xfrm>
          <a:prstGeom prst="rect">
            <a:avLst/>
          </a:prstGeom>
        </p:spPr>
      </p:pic>
      <p:pic>
        <p:nvPicPr>
          <p:cNvPr id="22" name="그림 21" descr="텍스트, 스크린샷, 폰트, 다채로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795BD4-2AE4-EB7C-F558-48B87A8A82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817" y="6584666"/>
            <a:ext cx="328870" cy="1800000"/>
          </a:xfrm>
          <a:prstGeom prst="rect">
            <a:avLst/>
          </a:prstGeom>
        </p:spPr>
      </p:pic>
      <p:pic>
        <p:nvPicPr>
          <p:cNvPr id="26" name="그림 25" descr="텍스트, 스크린샷, 다채로움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57301D-30A7-7AF6-5F3E-C90B3C3E8F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4992" y="8475877"/>
            <a:ext cx="33787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6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5582</TotalTime>
  <Words>1097</Words>
  <Application>Microsoft Macintosh PowerPoint</Application>
  <PresentationFormat>사용자 지정</PresentationFormat>
  <Paragraphs>317</Paragraphs>
  <Slides>14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9" baseType="lpstr">
      <vt:lpstr>Open Sans</vt:lpstr>
      <vt:lpstr>Calibri</vt:lpstr>
      <vt:lpstr>Open Sans Bold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CESSRST-II Staff-Faculty-Presentation-Template-rv040424</dc:title>
  <dc:creator>Kymberley Leggett</dc:creator>
  <cp:lastModifiedBy>Mina Kang</cp:lastModifiedBy>
  <cp:revision>329</cp:revision>
  <dcterms:created xsi:type="dcterms:W3CDTF">2006-08-16T00:00:00Z</dcterms:created>
  <dcterms:modified xsi:type="dcterms:W3CDTF">2025-08-19T14:20:42Z</dcterms:modified>
  <dc:identifier>DAF238YKpEU</dc:identifier>
</cp:coreProperties>
</file>