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92" r:id="rId3"/>
    <p:sldId id="526" r:id="rId4"/>
    <p:sldId id="277" r:id="rId5"/>
    <p:sldId id="279" r:id="rId6"/>
    <p:sldId id="294" r:id="rId7"/>
    <p:sldId id="303" r:id="rId8"/>
    <p:sldId id="304" r:id="rId9"/>
    <p:sldId id="305" r:id="rId10"/>
    <p:sldId id="306" r:id="rId11"/>
    <p:sldId id="307" r:id="rId12"/>
    <p:sldId id="308" r:id="rId13"/>
    <p:sldId id="527" r:id="rId14"/>
    <p:sldId id="528" r:id="rId15"/>
    <p:sldId id="309" r:id="rId16"/>
    <p:sldId id="310" r:id="rId17"/>
    <p:sldId id="311" r:id="rId18"/>
    <p:sldId id="518" r:id="rId19"/>
    <p:sldId id="529" r:id="rId20"/>
    <p:sldId id="524" r:id="rId21"/>
    <p:sldId id="53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59C70-4A69-8DB5-F586-D9C61FB11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E43A53-0285-7654-4762-7F84327B3A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703EFD-A8FA-D157-0EDC-F8A701015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C5A51-7208-4B19-A18A-CB1F60D5ACD0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902F1-0716-A385-32DF-5A7589423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6E1D94-A69E-8EF3-5B18-970D98B65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E2137-63DA-4768-B99E-692430074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51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8598B-5479-48AF-E5EA-C06D50D9B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0EB3A9-E8B5-F592-F885-B5920041C0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46607B-D09E-DDB8-138A-D7A1C9ED6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C5A51-7208-4B19-A18A-CB1F60D5ACD0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E6415-E305-C101-2169-37CD5E043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561F4-2DB0-12B5-F88A-0EBC0346F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E2137-63DA-4768-B99E-692430074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87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D08B1F-FD51-0D48-499F-9DA064CF0D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14A3F5-791D-CAD7-72D9-10D1A77F85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865124-57D9-1618-7FDD-92DDA6B78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C5A51-7208-4B19-A18A-CB1F60D5ACD0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0363D6-3BF6-A6FF-CABA-06E20C38E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A7AB4B-5F7E-AC02-5E26-33F2A42CE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E2137-63DA-4768-B99E-692430074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506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E2A6D-3048-4A40-A127-56B8344C6497}" type="datetime1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710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F3891-1E5E-46FC-9C6B-BFE19DC3D6D4}" type="datetime1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641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25C29-B880-4551-864F-959CDFA8219A}" type="datetime1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64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F1327-ADB1-4A49-885E-0E9F51545F70}" type="datetime1">
              <a:rPr lang="en-US" smtClean="0"/>
              <a:t>8/19/2025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116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9EF7C-43E3-4F39-A383-C2ACF9D40D8B}" type="datetime1">
              <a:rPr lang="en-US" smtClean="0"/>
              <a:t>8/19/2025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87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93A03-D5F8-4FCA-B5C3-A9AB13E804BC}" type="datetime1">
              <a:rPr lang="en-US" smtClean="0"/>
              <a:t>8/19/2025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9200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E6E2-AB3E-4959-A5A3-9418D62BB86C}" type="datetime1">
              <a:rPr lang="en-US" smtClean="0"/>
              <a:t>8/19/2025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8298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128A-311F-4330-BC33-9DB60BBA1148}" type="datetime1">
              <a:rPr lang="en-US" smtClean="0"/>
              <a:t>8/19/2025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15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15F14-4A62-1B22-8BDC-FD3391E1D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15CD1-7B41-04C6-29D4-117B842E3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797BC-3EB3-A981-E1D7-2257AA830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C5A51-7208-4B19-A18A-CB1F60D5ACD0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234B67-0FDF-5CE2-36DA-75F123721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06504-1724-F66D-201A-6737E8999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E2137-63DA-4768-B99E-692430074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5855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9CFAC-4CCC-4236-99EE-F51AD33015C4}" type="datetime1">
              <a:rPr lang="en-US" smtClean="0"/>
              <a:t>8/19/2025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658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B151E-20B5-4162-9DFE-D6C63DE3BCEC}" type="datetime1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907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2747-68B5-4746-A2EC-95E6641F1F14}" type="datetime1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97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773CF-288C-4B69-CDCD-220CE7054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BE8B55-56D8-9607-AE46-7D7C82D4C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181240-692C-7256-5E28-80C30B23E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C5A51-7208-4B19-A18A-CB1F60D5ACD0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BA8781-69E4-B45F-804A-CEEBAA4A8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2A978-1366-56D8-4AFA-CC0908B95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E2137-63DA-4768-B99E-692430074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585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65D7-B274-E9E2-0119-5995F1F97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61E44-DAF9-990D-FC91-EC1B611298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914327-1002-D5E1-8784-6522851536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BE87D6-C027-83BE-49B4-BFE99F5F5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C5A51-7208-4B19-A18A-CB1F60D5ACD0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F9B544-4A1D-0AD5-322C-79393C223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B2A4FD-B27B-F680-26AF-458AE09E9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E2137-63DA-4768-B99E-692430074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54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9A737-37E6-3490-15D7-3E37F7A32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13C113-70FE-8BED-5949-2813EEFD06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D1A65B-A765-E5E2-3A4B-ADD309081A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715632-909C-7EA6-46BA-52F44DF2E1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7DD915-9A13-EB03-9649-3C9EA0FDEA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61E4F3-A0E8-DDD4-6EA0-8B419561A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C5A51-7208-4B19-A18A-CB1F60D5ACD0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FCEDE6-16D2-8325-9687-4BD545985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3F1FB3-FF19-0DDB-D48A-31A2452A0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E2137-63DA-4768-B99E-692430074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34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06AC1-AB17-4638-AD80-981C20003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623179-7190-3591-17E9-09AB34EEE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C5A51-7208-4B19-A18A-CB1F60D5ACD0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DE981B-5BD9-0E85-653D-5F46BCA4F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A1D94A-1930-B598-258A-E89F75A1F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E2137-63DA-4768-B99E-692430074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347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731174-218D-8CA3-D058-D1418701B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C5A51-7208-4B19-A18A-CB1F60D5ACD0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9C2E28-8238-5CC8-D971-C7C27786B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C570CC-3D96-29C4-A3CE-3BC71FBA3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E2137-63DA-4768-B99E-692430074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974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7D34B-96C6-BF55-D635-8E6D356D6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03FEE-EEE5-CF83-7C35-4FA18EA13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D93495-177F-E542-277A-F4DEB599BB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6B923B-983B-F6A9-048E-D2FF050F3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C5A51-7208-4B19-A18A-CB1F60D5ACD0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43A275-0427-66BA-7AE9-816F7B7ED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752DF-C7E1-E416-19F3-B833C27AF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E2137-63DA-4768-B99E-692430074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68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0411B-2398-72F1-3B70-800B60DB9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5FB51C-7C04-EE52-1BF4-59A2BA2841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2F369A-75DC-D633-5D3B-94329EC5A7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700697-29C1-E9DF-0340-872A24E97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C5A51-7208-4B19-A18A-CB1F60D5ACD0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F0BF7E-136D-4308-8973-05609BCA7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9796CF-D143-79D8-09AF-6D1656E70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E2137-63DA-4768-B99E-692430074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84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982938-57F2-87C8-6FC5-E5C281EA7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9FC115-988A-EE80-184B-1CF87D80BE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24E3C8-06CD-EDFB-8A58-1633879A92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C5A51-7208-4B19-A18A-CB1F60D5ACD0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9A5AF9-12C7-E5B7-B428-AB7BB2AADB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42505-DF4C-2C34-E4BD-F6953105EE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E2137-63DA-4768-B99E-692430074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632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53F6E-AEDB-4383-A587-244B5E02522E}" type="datetime1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845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0.pn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2">
            <a:extLst>
              <a:ext uri="{FF2B5EF4-FFF2-40B4-BE49-F238E27FC236}">
                <a16:creationId xmlns:a16="http://schemas.microsoft.com/office/drawing/2014/main" id="{5A734483-300E-44AE-8F0B-C710F67BB7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 67">
            <a:extLst>
              <a:ext uri="{FF2B5EF4-FFF2-40B4-BE49-F238E27FC236}">
                <a16:creationId xmlns:a16="http://schemas.microsoft.com/office/drawing/2014/main" id="{F5A80E90-48AF-41A0-ACA6-235409F07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62474"/>
            <a:ext cx="12173528" cy="376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Matthew Johnson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Earth Science Division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NASA Ames Research Center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2025 TEMPO/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GeoXO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ACX Joint Science Team Workshop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Center for Astrophysics | Harvard &amp; Smithsonian, Cambridge, MA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August 20, 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100" b="1" i="1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6ACE700-F1C2-4465-A8A8-D5FE086D83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" y="9237"/>
            <a:ext cx="2556410" cy="2406034"/>
          </a:xfrm>
          <a:prstGeom prst="rect">
            <a:avLst/>
          </a:prstGeom>
        </p:spPr>
      </p:pic>
      <p:sp>
        <p:nvSpPr>
          <p:cNvPr id="21" name="TextBox 71">
            <a:extLst>
              <a:ext uri="{FF2B5EF4-FFF2-40B4-BE49-F238E27FC236}">
                <a16:creationId xmlns:a16="http://schemas.microsoft.com/office/drawing/2014/main" id="{7F1DD02A-B6F4-47F9-BE4B-9BBC95E6DB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4082" y="448433"/>
            <a:ext cx="10058399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Validation of TEMPO V4* tropospheric ozone profiles using TOLNet</a:t>
            </a:r>
          </a:p>
        </p:txBody>
      </p:sp>
      <p:pic>
        <p:nvPicPr>
          <p:cNvPr id="1028" name="Picture 4" descr="NASA: NASA Logo Journal for Space Enthusiasts: Axworthy, Steve:  9781720006381: Amazon.com: Books">
            <a:extLst>
              <a:ext uri="{FF2B5EF4-FFF2-40B4-BE49-F238E27FC236}">
                <a16:creationId xmlns:a16="http://schemas.microsoft.com/office/drawing/2014/main" id="{C0F1C38A-8A3E-43C2-91A5-60D5236FEA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22" b="19652"/>
          <a:stretch/>
        </p:blipFill>
        <p:spPr bwMode="auto">
          <a:xfrm>
            <a:off x="291040" y="2792845"/>
            <a:ext cx="1636267" cy="152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4BBB04E5-4287-CFF7-BB14-D2DF756A57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521" y="2795155"/>
            <a:ext cx="1527884" cy="15266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FB3C7B-D9ED-C3F4-68D5-AF9BF8B029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8264" y="2975312"/>
            <a:ext cx="1256714" cy="13420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88D671-D869-A093-076C-148A813D06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2010" y="2957377"/>
            <a:ext cx="1448107" cy="13778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C9EF93-24C7-88B3-0C53-C8D316CEA02C}"/>
              </a:ext>
            </a:extLst>
          </p:cNvPr>
          <p:cNvSpPr txBox="1"/>
          <p:nvPr/>
        </p:nvSpPr>
        <p:spPr>
          <a:xfrm>
            <a:off x="7000796" y="6452145"/>
            <a:ext cx="5185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*Beta version of the TEMPO V4 ozone profile product</a:t>
            </a:r>
          </a:p>
        </p:txBody>
      </p:sp>
    </p:spTree>
    <p:extLst>
      <p:ext uri="{BB962C8B-B14F-4D97-AF65-F5344CB8AC3E}">
        <p14:creationId xmlns:p14="http://schemas.microsoft.com/office/powerpoint/2010/main" val="1259450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0B49B6-7F69-DC7D-C204-5C7F8E6545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B2BA6D4-C717-78C8-1D3D-199D1D3DA1B4}"/>
              </a:ext>
            </a:extLst>
          </p:cNvPr>
          <p:cNvSpPr txBox="1"/>
          <p:nvPr/>
        </p:nvSpPr>
        <p:spPr>
          <a:xfrm>
            <a:off x="278674" y="165164"/>
            <a:ext cx="116520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TEMPO V4* tropospheric (0-12 km) and PBL (0-2 km) O</a:t>
            </a:r>
            <a:r>
              <a:rPr lang="en-US" sz="30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2164C5-1228-0F95-91F6-947361433CB6}"/>
              </a:ext>
            </a:extLst>
          </p:cNvPr>
          <p:cNvSpPr txBox="1"/>
          <p:nvPr/>
        </p:nvSpPr>
        <p:spPr>
          <a:xfrm>
            <a:off x="206188" y="5117664"/>
            <a:ext cx="117245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b="1" dirty="0"/>
              <a:t>TEMPO 0-12 km retrievals: mean bias = -0.9±1.8 DU; NMB% = -11%; R</a:t>
            </a:r>
            <a:r>
              <a:rPr lang="en-US" sz="2000" b="1" baseline="30000" dirty="0"/>
              <a:t>2</a:t>
            </a:r>
            <a:r>
              <a:rPr lang="en-US" sz="2000" b="1" dirty="0"/>
              <a:t> = 0.63; Slope = 0.90; y-int = -0.1 DU.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b="1" dirty="0"/>
              <a:t>TEMPO 0-2 km retrievals: mean bias -1.0±1.3 DU; NMB% = -10%; R</a:t>
            </a:r>
            <a:r>
              <a:rPr lang="en-US" sz="2000" b="1" baseline="30000" dirty="0"/>
              <a:t>2</a:t>
            </a:r>
            <a:r>
              <a:rPr lang="en-US" sz="2000" b="1" dirty="0"/>
              <a:t> = 0.77; Slope = 0.97; y-int = -0.7 DU.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b="1" dirty="0"/>
              <a:t>TEMPO O</a:t>
            </a:r>
            <a:r>
              <a:rPr lang="en-US" sz="2000" b="1" baseline="-25000" dirty="0"/>
              <a:t>3</a:t>
            </a:r>
            <a:r>
              <a:rPr lang="en-US" sz="2000" b="1" dirty="0"/>
              <a:t> profiles have systematic low bias at all levels of the troposphere (ranging -10% to -15%).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92214F0-12BD-89EC-3AFA-425FB73EBCEF}"/>
              </a:ext>
            </a:extLst>
          </p:cNvPr>
          <p:cNvGrpSpPr/>
          <p:nvPr/>
        </p:nvGrpSpPr>
        <p:grpSpPr>
          <a:xfrm>
            <a:off x="171094" y="856527"/>
            <a:ext cx="5827503" cy="3836895"/>
            <a:chOff x="171094" y="856527"/>
            <a:chExt cx="5827503" cy="3836895"/>
          </a:xfrm>
        </p:grpSpPr>
        <p:pic>
          <p:nvPicPr>
            <p:cNvPr id="7" name="Picture 6" descr="Chart, scatter chart&#10;&#10;AI-generated content may be incorrect.">
              <a:extLst>
                <a:ext uri="{FF2B5EF4-FFF2-40B4-BE49-F238E27FC236}">
                  <a16:creationId xmlns:a16="http://schemas.microsoft.com/office/drawing/2014/main" id="{DCD5198E-22CF-0A17-72A0-213154C56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94" y="856528"/>
              <a:ext cx="5827503" cy="383689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91CE761-D5A1-A856-A590-EEEB563263E9}"/>
                </a:ext>
              </a:extLst>
            </p:cNvPr>
            <p:cNvSpPr txBox="1"/>
            <p:nvPr/>
          </p:nvSpPr>
          <p:spPr>
            <a:xfrm>
              <a:off x="445353" y="856527"/>
              <a:ext cx="160719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/>
                <a:t>N = 862</a:t>
              </a:r>
              <a:endParaRPr lang="en-US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A48932B-E0E3-28A2-E8CB-58BF094346C4}"/>
              </a:ext>
            </a:extLst>
          </p:cNvPr>
          <p:cNvGrpSpPr/>
          <p:nvPr/>
        </p:nvGrpSpPr>
        <p:grpSpPr>
          <a:xfrm>
            <a:off x="6078837" y="856526"/>
            <a:ext cx="5827503" cy="3836897"/>
            <a:chOff x="6078837" y="856526"/>
            <a:chExt cx="5827503" cy="3836897"/>
          </a:xfrm>
        </p:grpSpPr>
        <p:pic>
          <p:nvPicPr>
            <p:cNvPr id="9" name="Picture 8" descr="A picture containing red, light, dark&#10;&#10;AI-generated content may be incorrect.">
              <a:extLst>
                <a:ext uri="{FF2B5EF4-FFF2-40B4-BE49-F238E27FC236}">
                  <a16:creationId xmlns:a16="http://schemas.microsoft.com/office/drawing/2014/main" id="{C77415B2-F927-2B3A-0546-2808ACD9C3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8837" y="856528"/>
              <a:ext cx="5827503" cy="383689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D69D16A-4B60-63B6-3E50-60FE7B1DCECB}"/>
                </a:ext>
              </a:extLst>
            </p:cNvPr>
            <p:cNvSpPr txBox="1"/>
            <p:nvPr/>
          </p:nvSpPr>
          <p:spPr>
            <a:xfrm>
              <a:off x="6344128" y="856526"/>
              <a:ext cx="160719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/>
                <a:t>N = 192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55903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5B1A0A-6D44-575B-53C1-71E2DDDB66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083468-B88B-37EA-A4CC-C588DD74A036}"/>
              </a:ext>
            </a:extLst>
          </p:cNvPr>
          <p:cNvSpPr txBox="1"/>
          <p:nvPr/>
        </p:nvSpPr>
        <p:spPr>
          <a:xfrm>
            <a:off x="278674" y="165164"/>
            <a:ext cx="116520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TEMPO V4* tropospheric (0-12 km) and PBL (0-2 km) O</a:t>
            </a:r>
            <a:r>
              <a:rPr lang="en-US" sz="30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DA335A-9E77-6E33-2996-507A719A6524}"/>
              </a:ext>
            </a:extLst>
          </p:cNvPr>
          <p:cNvSpPr txBox="1"/>
          <p:nvPr/>
        </p:nvSpPr>
        <p:spPr>
          <a:xfrm>
            <a:off x="80554" y="4579776"/>
            <a:ext cx="1203089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b="1" dirty="0"/>
              <a:t>TEMPO 0-12 km retrievals: mean bias </a:t>
            </a:r>
            <a:r>
              <a:rPr lang="en-US" sz="2000" b="1" dirty="0">
                <a:solidFill>
                  <a:srgbClr val="0070C0"/>
                </a:solidFill>
              </a:rPr>
              <a:t>-0.9 DU; NMB% = -7%</a:t>
            </a:r>
            <a:r>
              <a:rPr lang="en-US" sz="2000" b="1" dirty="0"/>
              <a:t>; R</a:t>
            </a:r>
            <a:r>
              <a:rPr lang="en-US" sz="2000" b="1" baseline="30000" dirty="0"/>
              <a:t>2</a:t>
            </a:r>
            <a:r>
              <a:rPr lang="en-US" sz="2000" b="1" dirty="0"/>
              <a:t> = 0.17; Slope = 0.56; y-int = 2.5 DU.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b="1" dirty="0"/>
              <a:t>TEMPO 0-2 km retrievals: mean bias = </a:t>
            </a:r>
            <a:r>
              <a:rPr lang="en-US" sz="2000" b="1" dirty="0">
                <a:solidFill>
                  <a:srgbClr val="FF0000"/>
                </a:solidFill>
              </a:rPr>
              <a:t>0.3 DU; NMB% = 7%</a:t>
            </a:r>
            <a:r>
              <a:rPr lang="en-US" sz="2000" b="1" dirty="0"/>
              <a:t>; R</a:t>
            </a:r>
            <a:r>
              <a:rPr lang="en-US" sz="2000" b="1" baseline="30000" dirty="0"/>
              <a:t>2</a:t>
            </a:r>
            <a:r>
              <a:rPr lang="en-US" sz="2000" b="1" dirty="0"/>
              <a:t> = 0.06; Slope = 0.33; y-int = 5.9 DU.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b="1" dirty="0"/>
              <a:t>Compared to raw observations, TEMPO PBL O</a:t>
            </a:r>
            <a:r>
              <a:rPr lang="en-US" sz="2000" b="1" baseline="-25000" dirty="0"/>
              <a:t>3</a:t>
            </a:r>
            <a:r>
              <a:rPr lang="en-US" sz="2000" b="1" dirty="0"/>
              <a:t> displays small high bias.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b="1" dirty="0"/>
              <a:t>TEMPO PBL O</a:t>
            </a:r>
            <a:r>
              <a:rPr lang="en-US" sz="2000" b="1" baseline="-25000" dirty="0"/>
              <a:t>3</a:t>
            </a:r>
            <a:r>
              <a:rPr lang="en-US" sz="2000" b="1" dirty="0"/>
              <a:t> has low correlation likely due to limited lower tropospheric sensitivity (</a:t>
            </a:r>
            <a:r>
              <a:rPr lang="en-US" sz="2000" b="1" i="1" dirty="0"/>
              <a:t>average deviation from prior only ~20%</a:t>
            </a:r>
            <a:r>
              <a:rPr lang="en-US" sz="2000" b="1" dirty="0"/>
              <a:t>).  Hopefully could be improved when the UV+VIS wavelengths are used in future products.</a:t>
            </a:r>
          </a:p>
        </p:txBody>
      </p:sp>
      <p:pic>
        <p:nvPicPr>
          <p:cNvPr id="3" name="Picture 2" descr="A picture containing text&#10;&#10;AI-generated content may be incorrect.">
            <a:extLst>
              <a:ext uri="{FF2B5EF4-FFF2-40B4-BE49-F238E27FC236}">
                <a16:creationId xmlns:a16="http://schemas.microsoft.com/office/drawing/2014/main" id="{C43F90E8-EA8E-99CB-F01B-CB26ECAF33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4" y="937384"/>
            <a:ext cx="12030892" cy="34496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245196-E958-C479-1939-26B15FB81BAF}"/>
              </a:ext>
            </a:extLst>
          </p:cNvPr>
          <p:cNvSpPr txBox="1"/>
          <p:nvPr/>
        </p:nvSpPr>
        <p:spPr>
          <a:xfrm>
            <a:off x="10037588" y="807439"/>
            <a:ext cx="16071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N = 862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1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31F614-8EA3-2CF7-620F-EFEB06642C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42BE35-DF79-C541-CDC8-6137570AEA04}"/>
              </a:ext>
            </a:extLst>
          </p:cNvPr>
          <p:cNvSpPr txBox="1"/>
          <p:nvPr/>
        </p:nvSpPr>
        <p:spPr>
          <a:xfrm>
            <a:off x="278674" y="165164"/>
            <a:ext cx="116520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TEMPO V4* O</a:t>
            </a:r>
            <a:r>
              <a:rPr lang="en-US" sz="30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retrieval comparison: Chicago v. NYC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BB56F8-7ECA-C4ED-56BF-FF935B9CD55D}"/>
              </a:ext>
            </a:extLst>
          </p:cNvPr>
          <p:cNvSpPr txBox="1"/>
          <p:nvPr/>
        </p:nvSpPr>
        <p:spPr>
          <a:xfrm>
            <a:off x="206188" y="4812857"/>
            <a:ext cx="117245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b="1" dirty="0"/>
              <a:t>TEMPO retrievals have similar bias throughout the troposphere in both regions.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b="1" dirty="0"/>
              <a:t>Better performance in the PBL-region in NYC where the a priori better replicates observation magnitudes.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b="1" dirty="0"/>
              <a:t>Main difference is in the PBL when compared to </a:t>
            </a:r>
            <a:r>
              <a:rPr lang="en-US" sz="2000" b="1" i="1" dirty="0"/>
              <a:t>raw</a:t>
            </a:r>
            <a:r>
              <a:rPr lang="en-US" sz="2000" b="1" dirty="0"/>
              <a:t> </a:t>
            </a:r>
            <a:r>
              <a:rPr lang="en-US" sz="2000" b="1" i="1" dirty="0"/>
              <a:t>TOLNet observations:</a:t>
            </a:r>
            <a:r>
              <a:rPr lang="en-US" sz="2000" b="1" dirty="0"/>
              <a:t> TEMPO is slightly </a:t>
            </a:r>
            <a:r>
              <a:rPr lang="en-US" sz="2000" b="1" dirty="0">
                <a:solidFill>
                  <a:srgbClr val="0070C0"/>
                </a:solidFill>
              </a:rPr>
              <a:t>lower near Chicago (NMB = -5%)</a:t>
            </a:r>
            <a:r>
              <a:rPr lang="en-US" sz="2000" b="1" dirty="0"/>
              <a:t> and has a </a:t>
            </a:r>
            <a:r>
              <a:rPr lang="en-US" sz="2000" b="1" dirty="0">
                <a:solidFill>
                  <a:srgbClr val="FF0000"/>
                </a:solidFill>
              </a:rPr>
              <a:t>high bias in the NYC area (NMB = 21%)</a:t>
            </a:r>
            <a:r>
              <a:rPr lang="en-US" sz="2000" b="1" dirty="0"/>
              <a:t>.</a:t>
            </a:r>
          </a:p>
        </p:txBody>
      </p:sp>
      <p:pic>
        <p:nvPicPr>
          <p:cNvPr id="3" name="Picture 2" descr="A picture containing text&#10;&#10;AI-generated content may be incorrect.">
            <a:extLst>
              <a:ext uri="{FF2B5EF4-FFF2-40B4-BE49-F238E27FC236}">
                <a16:creationId xmlns:a16="http://schemas.microsoft.com/office/drawing/2014/main" id="{6AEE5812-1DB4-291A-74C4-5C2FF930D8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11" y="846940"/>
            <a:ext cx="11724555" cy="365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818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DB668D9-4A0A-19BB-B2D3-B88463E00844}"/>
              </a:ext>
            </a:extLst>
          </p:cNvPr>
          <p:cNvSpPr txBox="1">
            <a:spLocks/>
          </p:cNvSpPr>
          <p:nvPr/>
        </p:nvSpPr>
        <p:spPr>
          <a:xfrm>
            <a:off x="650045" y="169902"/>
            <a:ext cx="11040893" cy="9010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>
                <a:latin typeface="Helvetica" pitchFamily="2" charset="0"/>
              </a:rPr>
              <a:t>Poster #19: </a:t>
            </a:r>
            <a:r>
              <a:rPr lang="en-US" sz="2600" b="1" kern="100" dirty="0">
                <a:latin typeface="Helvetica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Assessing TEMPO O</a:t>
            </a:r>
            <a:r>
              <a:rPr lang="en-US" sz="2600" b="1" kern="100" baseline="-25000" dirty="0">
                <a:latin typeface="Helvetica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3</a:t>
            </a:r>
            <a:r>
              <a:rPr lang="en-US" sz="2600" b="1" kern="100" dirty="0">
                <a:latin typeface="Helvetica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-profile and NO</a:t>
            </a:r>
            <a:r>
              <a:rPr lang="en-US" sz="2600" b="1" kern="100" baseline="-25000" dirty="0">
                <a:latin typeface="Helvetica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en-US" sz="2600" b="1" kern="100" dirty="0">
                <a:latin typeface="Helvetica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Products for 			Informing Surface Air Quality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633F88F1-CA57-8F91-74D6-1E77006C4C5B}"/>
              </a:ext>
            </a:extLst>
          </p:cNvPr>
          <p:cNvSpPr txBox="1">
            <a:spLocks/>
          </p:cNvSpPr>
          <p:nvPr/>
        </p:nvSpPr>
        <p:spPr>
          <a:xfrm>
            <a:off x="-2" y="5746042"/>
            <a:ext cx="12192000" cy="431926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latin typeface="Helvetica" pitchFamily="2" charset="0"/>
              </a:rPr>
              <a:t>Poster also investigates aircraft and satellite subcolumns vs. ground-based monitoring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36A89F1-C1EB-49A5-1782-077182F22BFE}"/>
              </a:ext>
            </a:extLst>
          </p:cNvPr>
          <p:cNvSpPr/>
          <p:nvPr/>
        </p:nvSpPr>
        <p:spPr>
          <a:xfrm>
            <a:off x="1803967" y="6088952"/>
            <a:ext cx="8584062" cy="62190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Helvetica" pitchFamily="2" charset="0"/>
              </a:rPr>
              <a:t>Disclaimer: This work includes preliminary validation of the TEMPO O3PROF </a:t>
            </a:r>
            <a:r>
              <a:rPr lang="en-US" sz="1600" b="1" dirty="0">
                <a:solidFill>
                  <a:schemeClr val="tx1"/>
                </a:solidFill>
                <a:latin typeface="Helvetica" pitchFamily="2" charset="0"/>
              </a:rPr>
              <a:t>V04*</a:t>
            </a:r>
            <a:r>
              <a:rPr lang="en-US" sz="1600" dirty="0">
                <a:solidFill>
                  <a:schemeClr val="tx1"/>
                </a:solidFill>
                <a:latin typeface="Helvetica" pitchFamily="2" charset="0"/>
              </a:rPr>
              <a:t>.  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Helvetica" pitchFamily="2" charset="0"/>
              </a:rPr>
              <a:t>This version is subject to change before public release of V04.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19DBAC1-E10F-7B1E-D2F2-8CBDC4D85F4A}"/>
              </a:ext>
            </a:extLst>
          </p:cNvPr>
          <p:cNvSpPr txBox="1">
            <a:spLocks/>
          </p:cNvSpPr>
          <p:nvPr/>
        </p:nvSpPr>
        <p:spPr>
          <a:xfrm>
            <a:off x="889990" y="1758565"/>
            <a:ext cx="4472102" cy="43192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latin typeface="Helvetica" pitchFamily="2" charset="0"/>
              </a:rPr>
              <a:t>HSRL-2 vs </a:t>
            </a:r>
            <a:r>
              <a:rPr lang="en-US" sz="2400" dirty="0" err="1">
                <a:latin typeface="Helvetica" pitchFamily="2" charset="0"/>
              </a:rPr>
              <a:t>TOLNet</a:t>
            </a:r>
            <a:endParaRPr lang="en-US" sz="2400" dirty="0">
              <a:latin typeface="Helvetica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1DA6A1D-2341-D3F3-F0C9-B349AB348133}"/>
              </a:ext>
            </a:extLst>
          </p:cNvPr>
          <p:cNvGrpSpPr/>
          <p:nvPr/>
        </p:nvGrpSpPr>
        <p:grpSpPr>
          <a:xfrm>
            <a:off x="6659460" y="2068410"/>
            <a:ext cx="4799377" cy="3139787"/>
            <a:chOff x="24984828" y="9834641"/>
            <a:chExt cx="8588611" cy="564269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6F3F381-F316-A869-1D12-E59EE6DD5B7A}"/>
                </a:ext>
              </a:extLst>
            </p:cNvPr>
            <p:cNvGrpSpPr/>
            <p:nvPr/>
          </p:nvGrpSpPr>
          <p:grpSpPr>
            <a:xfrm>
              <a:off x="24984828" y="9834641"/>
              <a:ext cx="8588611" cy="5409656"/>
              <a:chOff x="23419168" y="10266431"/>
              <a:chExt cx="8451872" cy="5329657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A10CFE0D-EAD4-8461-8261-B52FAE93C1B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3489777" y="10266431"/>
                <a:ext cx="8381263" cy="5045964"/>
                <a:chOff x="24241145" y="8828768"/>
                <a:chExt cx="8355434" cy="5308565"/>
              </a:xfrm>
            </p:grpSpPr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ACD45E35-7653-B66C-447D-54AD2177D3EE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4241145" y="8828768"/>
                  <a:ext cx="7302104" cy="5308565"/>
                  <a:chOff x="14146673" y="14357067"/>
                  <a:chExt cx="8073656" cy="5869477"/>
                </a:xfrm>
              </p:grpSpPr>
              <p:pic>
                <p:nvPicPr>
                  <p:cNvPr id="12" name="Picture 11">
                    <a:extLst>
                      <a:ext uri="{FF2B5EF4-FFF2-40B4-BE49-F238E27FC236}">
                        <a16:creationId xmlns:a16="http://schemas.microsoft.com/office/drawing/2014/main" id="{32E95670-2F17-0443-F138-474A2C77665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alphaModFix/>
                  </a:blip>
                  <a:srcRect t="1" r="31031" b="8352"/>
                  <a:stretch>
                    <a:fillRect/>
                  </a:stretch>
                </p:blipFill>
                <p:spPr>
                  <a:xfrm>
                    <a:off x="14146673" y="14398719"/>
                    <a:ext cx="4575028" cy="5689505"/>
                  </a:xfrm>
                  <a:prstGeom prst="rect">
                    <a:avLst/>
                  </a:prstGeom>
                </p:spPr>
              </p:pic>
              <p:sp>
                <p:nvSpPr>
                  <p:cNvPr id="13" name="Content Placeholder 2">
                    <a:extLst>
                      <a:ext uri="{FF2B5EF4-FFF2-40B4-BE49-F238E27FC236}">
                        <a16:creationId xmlns:a16="http://schemas.microsoft.com/office/drawing/2014/main" id="{E1DF5B7D-6685-DB58-C8AD-236CC26CC1AD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15033065" y="14410571"/>
                    <a:ext cx="3163979" cy="455291"/>
                  </a:xfrm>
                  <a:prstGeom prst="rect">
                    <a:avLst/>
                  </a:prstGeom>
                </p:spPr>
                <p:txBody>
                  <a:bodyPr anchor="ctr">
                    <a:no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ctr">
                      <a:buNone/>
                    </a:pPr>
                    <a:r>
                      <a:rPr lang="en-US" sz="1200" dirty="0">
                        <a:latin typeface="Helvetica" pitchFamily="2" charset="0"/>
                      </a:rPr>
                      <a:t>Chicago, IL</a:t>
                    </a:r>
                  </a:p>
                </p:txBody>
              </p:sp>
              <p:pic>
                <p:nvPicPr>
                  <p:cNvPr id="14" name="Picture 13">
                    <a:extLst>
                      <a:ext uri="{FF2B5EF4-FFF2-40B4-BE49-F238E27FC236}">
                        <a16:creationId xmlns:a16="http://schemas.microsoft.com/office/drawing/2014/main" id="{54CE3FA9-CA29-62BA-C826-7E3D3772EAA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alphaModFix/>
                  </a:blip>
                  <a:srcRect l="13364" r="31030" b="6124"/>
                  <a:stretch>
                    <a:fillRect/>
                  </a:stretch>
                </p:blipFill>
                <p:spPr>
                  <a:xfrm>
                    <a:off x="18531693" y="14398720"/>
                    <a:ext cx="3688636" cy="5827824"/>
                  </a:xfrm>
                  <a:prstGeom prst="rect">
                    <a:avLst/>
                  </a:prstGeom>
                </p:spPr>
              </p:pic>
              <p:sp>
                <p:nvSpPr>
                  <p:cNvPr id="15" name="Content Placeholder 2">
                    <a:extLst>
                      <a:ext uri="{FF2B5EF4-FFF2-40B4-BE49-F238E27FC236}">
                        <a16:creationId xmlns:a16="http://schemas.microsoft.com/office/drawing/2014/main" id="{60D2AE59-83BB-0CAA-8C81-C73C628094AE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17798321" y="14357067"/>
                    <a:ext cx="3688636" cy="533870"/>
                  </a:xfrm>
                  <a:prstGeom prst="rect">
                    <a:avLst/>
                  </a:prstGeom>
                </p:spPr>
                <p:txBody>
                  <a:bodyPr anchor="b">
                    <a:no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r">
                      <a:buNone/>
                    </a:pPr>
                    <a:r>
                      <a:rPr lang="en-US" sz="1200" dirty="0">
                        <a:latin typeface="Helvetica" pitchFamily="2" charset="0"/>
                      </a:rPr>
                      <a:t>New York City, NY</a:t>
                    </a:r>
                  </a:p>
                </p:txBody>
              </p:sp>
              <p:pic>
                <p:nvPicPr>
                  <p:cNvPr id="16" name="Picture 15">
                    <a:extLst>
                      <a:ext uri="{FF2B5EF4-FFF2-40B4-BE49-F238E27FC236}">
                        <a16:creationId xmlns:a16="http://schemas.microsoft.com/office/drawing/2014/main" id="{065B7BAD-1D1C-7F01-2DBB-B155CF3BEEE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alphaModFix/>
                  </a:blip>
                  <a:srcRect l="13364" t="88727" r="31030" b="6255"/>
                  <a:stretch>
                    <a:fillRect/>
                  </a:stretch>
                </p:blipFill>
                <p:spPr>
                  <a:xfrm>
                    <a:off x="15033065" y="19915004"/>
                    <a:ext cx="3688636" cy="31154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1" name="Picture 10">
                  <a:extLst>
                    <a:ext uri="{FF2B5EF4-FFF2-40B4-BE49-F238E27FC236}">
                      <a16:creationId xmlns:a16="http://schemas.microsoft.com/office/drawing/2014/main" id="{D94ED589-31CC-C946-3023-D5649A5E63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31238231" y="9153685"/>
                  <a:ext cx="1358348" cy="4865981"/>
                </a:xfrm>
                <a:prstGeom prst="rect">
                  <a:avLst/>
                </a:prstGeom>
              </p:spPr>
            </p:pic>
          </p:grp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9096FB2-3D72-8B33-C36A-8A2D33485AA5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 rot="16200000">
                <a:off x="20989209" y="12742257"/>
                <a:ext cx="5283790" cy="42387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dirty="0">
                    <a:latin typeface="Helvetica" pitchFamily="2" charset="0"/>
                    <a:cs typeface="Arial" panose="020B0604020202020204" pitchFamily="34" charset="0"/>
                  </a:rPr>
                  <a:t> TEMPO  V04* 0 – 2 km ozone (</a:t>
                </a:r>
                <a:r>
                  <a:rPr lang="en-US" sz="1200" dirty="0" err="1">
                    <a:latin typeface="Helvetica" pitchFamily="2" charset="0"/>
                    <a:cs typeface="Arial" panose="020B0604020202020204" pitchFamily="34" charset="0"/>
                  </a:rPr>
                  <a:t>ppbv</a:t>
                </a:r>
                <a:r>
                  <a:rPr lang="en-US" sz="1200" dirty="0">
                    <a:latin typeface="Helvetica" pitchFamily="2" charset="0"/>
                    <a:cs typeface="Arial" panose="020B0604020202020204" pitchFamily="34" charset="0"/>
                  </a:rPr>
                  <a:t>)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BA64B6A-350A-5BFA-F96D-F0D8D778E49F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5769320" y="14983754"/>
              <a:ext cx="6419526" cy="49358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latin typeface="Helvetica" pitchFamily="2" charset="0"/>
                  <a:cs typeface="Arial" panose="020B0604020202020204" pitchFamily="34" charset="0"/>
                </a:rPr>
                <a:t> HSRL-2 subcolumn ozone means in TEMPO pixel (</a:t>
              </a:r>
              <a:r>
                <a:rPr lang="en-US" sz="1200" dirty="0" err="1">
                  <a:latin typeface="Helvetica" pitchFamily="2" charset="0"/>
                  <a:cs typeface="Arial" panose="020B0604020202020204" pitchFamily="34" charset="0"/>
                </a:rPr>
                <a:t>ppbv</a:t>
              </a:r>
              <a:r>
                <a:rPr lang="en-US" sz="1200" dirty="0">
                  <a:latin typeface="Helvetica" pitchFamily="2" charset="0"/>
                  <a:cs typeface="Arial" panose="020B0604020202020204" pitchFamily="34" charset="0"/>
                </a:rPr>
                <a:t>)</a:t>
              </a:r>
            </a:p>
          </p:txBody>
        </p:sp>
      </p:grp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EA09277-A24F-60A1-3972-816092B6325F}"/>
              </a:ext>
            </a:extLst>
          </p:cNvPr>
          <p:cNvSpPr txBox="1">
            <a:spLocks/>
          </p:cNvSpPr>
          <p:nvPr/>
        </p:nvSpPr>
        <p:spPr>
          <a:xfrm>
            <a:off x="6955137" y="4946637"/>
            <a:ext cx="3729980" cy="647526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latin typeface="Helvetica" pitchFamily="2" charset="0"/>
              </a:rPr>
              <a:t>Mean HSRL-2 subcolumn ozone in TEMPO pixel (</a:t>
            </a:r>
            <a:r>
              <a:rPr lang="en-US" sz="1800" dirty="0" err="1">
                <a:latin typeface="Helvetica" pitchFamily="2" charset="0"/>
              </a:rPr>
              <a:t>ppbv</a:t>
            </a:r>
            <a:r>
              <a:rPr lang="en-US" sz="1800" dirty="0">
                <a:latin typeface="Helvetica" pitchFamily="2" charset="0"/>
              </a:rPr>
              <a:t>)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44B7E77-0773-59DA-D9BB-F2CD6B047D0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702" b="16220"/>
          <a:stretch>
            <a:fillRect/>
          </a:stretch>
        </p:blipFill>
        <p:spPr>
          <a:xfrm>
            <a:off x="1166590" y="2181378"/>
            <a:ext cx="4095773" cy="2754655"/>
          </a:xfrm>
          <a:prstGeom prst="rect">
            <a:avLst/>
          </a:prstGeom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DDDDCA91-ED6E-E5D6-6CA1-D8B89797AB2A}"/>
              </a:ext>
            </a:extLst>
          </p:cNvPr>
          <p:cNvSpPr txBox="1">
            <a:spLocks/>
          </p:cNvSpPr>
          <p:nvPr/>
        </p:nvSpPr>
        <p:spPr>
          <a:xfrm rot="16200000">
            <a:off x="-417049" y="3172579"/>
            <a:ext cx="2527880" cy="563704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800" dirty="0" err="1">
                <a:latin typeface="Helvetica" pitchFamily="2" charset="0"/>
              </a:rPr>
              <a:t>TOLNet</a:t>
            </a:r>
            <a:r>
              <a:rPr lang="en-US" sz="1800" dirty="0">
                <a:latin typeface="Helvetica" pitchFamily="2" charset="0"/>
              </a:rPr>
              <a:t> 0 – 2 km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dirty="0">
                <a:latin typeface="Helvetica" pitchFamily="2" charset="0"/>
              </a:rPr>
              <a:t>ozone (</a:t>
            </a:r>
            <a:r>
              <a:rPr lang="en-US" sz="1800" dirty="0" err="1">
                <a:latin typeface="Helvetica" pitchFamily="2" charset="0"/>
              </a:rPr>
              <a:t>ppbv</a:t>
            </a:r>
            <a:r>
              <a:rPr lang="en-US" sz="1800" dirty="0">
                <a:latin typeface="Helvetica" pitchFamily="2" charset="0"/>
              </a:rPr>
              <a:t>)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0D31C28-CA03-6029-93D6-3AAFDE7CB7FB}"/>
              </a:ext>
            </a:extLst>
          </p:cNvPr>
          <p:cNvSpPr txBox="1">
            <a:spLocks/>
          </p:cNvSpPr>
          <p:nvPr/>
        </p:nvSpPr>
        <p:spPr>
          <a:xfrm>
            <a:off x="1009624" y="5011229"/>
            <a:ext cx="4252740" cy="503850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latin typeface="Helvetica" pitchFamily="2" charset="0"/>
              </a:rPr>
              <a:t>Mean of HSRL-2 ozone subcolumns within 3 km radius and &lt; 10 min (</a:t>
            </a:r>
            <a:r>
              <a:rPr lang="en-US" sz="1800" dirty="0" err="1">
                <a:latin typeface="Helvetica" pitchFamily="2" charset="0"/>
              </a:rPr>
              <a:t>ppbv</a:t>
            </a:r>
            <a:r>
              <a:rPr lang="en-US" sz="1800" dirty="0">
                <a:latin typeface="Helvetica" pitchFamily="2" charset="0"/>
              </a:rPr>
              <a:t>)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4F85000E-E414-0865-8223-BFC1FAA0BC45}"/>
              </a:ext>
            </a:extLst>
          </p:cNvPr>
          <p:cNvSpPr txBox="1">
            <a:spLocks/>
          </p:cNvSpPr>
          <p:nvPr/>
        </p:nvSpPr>
        <p:spPr>
          <a:xfrm>
            <a:off x="2563687" y="4217616"/>
            <a:ext cx="2514182" cy="500755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Markers are different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TOLNet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 sites in WI and NYC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AC5BD6AA-0D11-26B5-3CA3-BD144CF7C156}"/>
              </a:ext>
            </a:extLst>
          </p:cNvPr>
          <p:cNvSpPr txBox="1">
            <a:spLocks/>
          </p:cNvSpPr>
          <p:nvPr/>
        </p:nvSpPr>
        <p:spPr>
          <a:xfrm>
            <a:off x="6779807" y="1688610"/>
            <a:ext cx="4472102" cy="43192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latin typeface="Helvetica" pitchFamily="2" charset="0"/>
              </a:rPr>
              <a:t>HSRL-2 vs TEMPO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809EA0CA-3606-B006-CC15-E6CF61D6E699}"/>
              </a:ext>
            </a:extLst>
          </p:cNvPr>
          <p:cNvSpPr txBox="1">
            <a:spLocks/>
          </p:cNvSpPr>
          <p:nvPr/>
        </p:nvSpPr>
        <p:spPr>
          <a:xfrm rot="16200000">
            <a:off x="4691503" y="3223532"/>
            <a:ext cx="3729980" cy="647526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00"/>
              </a:spcBef>
              <a:buNone/>
            </a:pPr>
            <a:r>
              <a:rPr lang="en-US" sz="1800" dirty="0">
                <a:latin typeface="Helvetica" pitchFamily="2" charset="0"/>
              </a:rPr>
              <a:t>TEMPO O3PROF V04*</a:t>
            </a:r>
          </a:p>
          <a:p>
            <a:pPr marL="0" indent="0" algn="ctr">
              <a:spcBef>
                <a:spcPts val="100"/>
              </a:spcBef>
              <a:buNone/>
            </a:pPr>
            <a:r>
              <a:rPr lang="en-US" sz="1800" dirty="0">
                <a:latin typeface="Helvetica" pitchFamily="2" charset="0"/>
              </a:rPr>
              <a:t> 0 – 2 km ozone (</a:t>
            </a:r>
            <a:r>
              <a:rPr lang="en-US" sz="1800" dirty="0" err="1">
                <a:latin typeface="Helvetica" pitchFamily="2" charset="0"/>
              </a:rPr>
              <a:t>ppbv</a:t>
            </a:r>
            <a:r>
              <a:rPr lang="en-US" sz="1800" dirty="0">
                <a:latin typeface="Helvetica" pitchFamily="2" charset="0"/>
              </a:rPr>
              <a:t>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87B8E95-3FBE-5B90-C82B-3D41B209B2BF}"/>
              </a:ext>
            </a:extLst>
          </p:cNvPr>
          <p:cNvSpPr txBox="1"/>
          <p:nvPr/>
        </p:nvSpPr>
        <p:spPr>
          <a:xfrm>
            <a:off x="751114" y="1067871"/>
            <a:ext cx="11040893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200" kern="100" dirty="0">
                <a:latin typeface="Helvetica" pitchFamily="2" charset="0"/>
                <a:ea typeface="Aptos" panose="020B0004020202020204" pitchFamily="34" charset="0"/>
                <a:cs typeface="Arial" panose="020B0604020202020204" pitchFamily="34" charset="0"/>
              </a:rPr>
              <a:t>Mary Angelique G. Demetillo</a:t>
            </a:r>
            <a:r>
              <a:rPr lang="en-US" sz="1200" kern="100" baseline="30000" dirty="0">
                <a:latin typeface="Helvetica" pitchFamily="2" charset="0"/>
                <a:ea typeface="Aptos" panose="020B0004020202020204" pitchFamily="34" charset="0"/>
                <a:cs typeface="Arial" panose="020B0604020202020204" pitchFamily="34" charset="0"/>
              </a:rPr>
              <a:t>1 </a:t>
            </a:r>
            <a:r>
              <a:rPr lang="en-US" sz="1200" kern="100" dirty="0">
                <a:latin typeface="Helvetica" pitchFamily="2" charset="0"/>
                <a:ea typeface="Aptos" panose="020B0004020202020204" pitchFamily="34" charset="0"/>
                <a:cs typeface="Arial" panose="020B0604020202020204" pitchFamily="34" charset="0"/>
              </a:rPr>
              <a:t>(</a:t>
            </a:r>
            <a:r>
              <a:rPr lang="en-US" sz="1200" kern="100" dirty="0" err="1">
                <a:latin typeface="Helvetica" pitchFamily="2" charset="0"/>
                <a:ea typeface="Aptos" panose="020B0004020202020204" pitchFamily="34" charset="0"/>
                <a:cs typeface="Arial" panose="020B0604020202020204" pitchFamily="34" charset="0"/>
              </a:rPr>
              <a:t>mary.a.demetillo@nasa.gov</a:t>
            </a:r>
            <a:r>
              <a:rPr lang="en-US" sz="1200" kern="100" dirty="0">
                <a:latin typeface="Helvetica" pitchFamily="2" charset="0"/>
                <a:ea typeface="Aptos" panose="020B0004020202020204" pitchFamily="34" charset="0"/>
                <a:cs typeface="Arial" panose="020B0604020202020204" pitchFamily="34" charset="0"/>
              </a:rPr>
              <a:t>), Laura M. Judd</a:t>
            </a:r>
            <a:r>
              <a:rPr lang="en-US" sz="1200" kern="100" baseline="30000" dirty="0">
                <a:latin typeface="Helvetica" pitchFamily="2" charset="0"/>
                <a:ea typeface="Aptos" panose="020B0004020202020204" pitchFamily="34" charset="0"/>
                <a:cs typeface="Arial" panose="020B0604020202020204" pitchFamily="34" charset="0"/>
              </a:rPr>
              <a:t>1</a:t>
            </a:r>
            <a:r>
              <a:rPr lang="en-US" sz="1200" kern="100" dirty="0">
                <a:latin typeface="Helvetica" pitchFamily="2" charset="0"/>
                <a:ea typeface="Aptos" panose="020B0004020202020204" pitchFamily="34" charset="0"/>
                <a:cs typeface="Arial" panose="020B0604020202020204" pitchFamily="34" charset="0"/>
              </a:rPr>
              <a:t>, Xiong Liu</a:t>
            </a:r>
            <a:r>
              <a:rPr lang="en-US" sz="1200" kern="100" baseline="30000" dirty="0">
                <a:latin typeface="Helvetica" pitchFamily="2" charset="0"/>
                <a:ea typeface="Aptos" panose="020B0004020202020204" pitchFamily="34" charset="0"/>
                <a:cs typeface="Arial" panose="020B0604020202020204" pitchFamily="34" charset="0"/>
              </a:rPr>
              <a:t>2</a:t>
            </a:r>
            <a:r>
              <a:rPr lang="en-US" sz="1200" kern="100" dirty="0">
                <a:latin typeface="Helvetica" pitchFamily="2" charset="0"/>
                <a:ea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lang="en-US" sz="1200" kern="100" dirty="0" err="1">
                <a:latin typeface="Helvetica" pitchFamily="2" charset="0"/>
                <a:ea typeface="Aptos" panose="020B0004020202020204" pitchFamily="34" charset="0"/>
                <a:cs typeface="Arial" panose="020B0604020202020204" pitchFamily="34" charset="0"/>
              </a:rPr>
              <a:t>Junsung</a:t>
            </a:r>
            <a:r>
              <a:rPr lang="en-US" sz="1200" kern="100" dirty="0">
                <a:latin typeface="Helvetica" pitchFamily="2" charset="0"/>
                <a:ea typeface="Aptos" panose="020B0004020202020204" pitchFamily="34" charset="0"/>
                <a:cs typeface="Arial" panose="020B0604020202020204" pitchFamily="34" charset="0"/>
              </a:rPr>
              <a:t> Park</a:t>
            </a:r>
            <a:r>
              <a:rPr lang="en-US" sz="1200" kern="100" baseline="30000" dirty="0">
                <a:latin typeface="Helvetica" pitchFamily="2" charset="0"/>
                <a:ea typeface="Aptos" panose="020B0004020202020204" pitchFamily="34" charset="0"/>
                <a:cs typeface="Arial" panose="020B0604020202020204" pitchFamily="34" charset="0"/>
              </a:rPr>
              <a:t>2</a:t>
            </a:r>
            <a:r>
              <a:rPr lang="en-US" sz="1200" kern="100" dirty="0">
                <a:latin typeface="Helvetica" pitchFamily="2" charset="0"/>
                <a:ea typeface="Aptos" panose="020B0004020202020204" pitchFamily="34" charset="0"/>
                <a:cs typeface="Arial" panose="020B0604020202020204" pitchFamily="34" charset="0"/>
              </a:rPr>
              <a:t>, Matthew Johnson</a:t>
            </a:r>
            <a:r>
              <a:rPr lang="en-US" sz="1200" kern="100" baseline="30000" dirty="0">
                <a:latin typeface="Helvetica" pitchFamily="2" charset="0"/>
                <a:ea typeface="Aptos" panose="020B0004020202020204" pitchFamily="34" charset="0"/>
                <a:cs typeface="Arial" panose="020B0604020202020204" pitchFamily="34" charset="0"/>
              </a:rPr>
              <a:t>3</a:t>
            </a:r>
            <a:r>
              <a:rPr lang="en-US" sz="1200" kern="100" dirty="0">
                <a:latin typeface="Helvetica" pitchFamily="2" charset="0"/>
                <a:ea typeface="Aptos" panose="020B0004020202020204" pitchFamily="34" charset="0"/>
                <a:cs typeface="Arial" panose="020B0604020202020204" pitchFamily="34" charset="0"/>
              </a:rPr>
              <a:t>, John T. Sullivan</a:t>
            </a:r>
            <a:r>
              <a:rPr lang="en-US" sz="1200" kern="100" baseline="30000" dirty="0">
                <a:latin typeface="Helvetica" pitchFamily="2" charset="0"/>
                <a:ea typeface="Aptos" panose="020B0004020202020204" pitchFamily="34" charset="0"/>
                <a:cs typeface="Arial" panose="020B0604020202020204" pitchFamily="34" charset="0"/>
              </a:rPr>
              <a:t>4</a:t>
            </a:r>
            <a:r>
              <a:rPr lang="en-US" sz="1200" kern="100" dirty="0">
                <a:latin typeface="Helvetica" pitchFamily="2" charset="0"/>
                <a:ea typeface="Aptos" panose="020B0004020202020204" pitchFamily="34" charset="0"/>
                <a:cs typeface="Arial" panose="020B0604020202020204" pitchFamily="34" charset="0"/>
              </a:rPr>
              <a:t>,  James Crawford</a:t>
            </a:r>
            <a:r>
              <a:rPr lang="en-US" sz="1200" kern="100" baseline="30000" dirty="0">
                <a:latin typeface="Helvetica" pitchFamily="2" charset="0"/>
                <a:ea typeface="Aptos" panose="020B0004020202020204" pitchFamily="34" charset="0"/>
                <a:cs typeface="Arial" panose="020B0604020202020204" pitchFamily="34" charset="0"/>
              </a:rPr>
              <a:t>1</a:t>
            </a:r>
            <a:r>
              <a:rPr lang="en-US" sz="1200" kern="100" dirty="0">
                <a:latin typeface="Helvetica" pitchFamily="2" charset="0"/>
                <a:ea typeface="Aptos" panose="020B0004020202020204" pitchFamily="34" charset="0"/>
                <a:cs typeface="Arial" panose="020B0604020202020204" pitchFamily="34" charset="0"/>
              </a:rPr>
              <a:t>, Katherine R. Travis</a:t>
            </a:r>
            <a:r>
              <a:rPr lang="en-US" sz="1200" kern="100" baseline="30000" dirty="0">
                <a:latin typeface="Helvetica" pitchFamily="2" charset="0"/>
                <a:ea typeface="Aptos" panose="020B0004020202020204" pitchFamily="34" charset="0"/>
                <a:cs typeface="Arial" panose="020B0604020202020204" pitchFamily="34" charset="0"/>
              </a:rPr>
              <a:t>1</a:t>
            </a:r>
            <a:r>
              <a:rPr lang="en-US" sz="1200" kern="100" dirty="0">
                <a:latin typeface="Helvetica" pitchFamily="2" charset="0"/>
                <a:ea typeface="Aptos" panose="020B0004020202020204" pitchFamily="34" charset="0"/>
                <a:cs typeface="Arial" panose="020B0604020202020204" pitchFamily="34" charset="0"/>
              </a:rPr>
              <a:t>, Prajjwal Rawat</a:t>
            </a:r>
            <a:r>
              <a:rPr lang="en-US" sz="1200" kern="100" baseline="30000" dirty="0">
                <a:latin typeface="Helvetica" pitchFamily="2" charset="0"/>
                <a:ea typeface="Aptos" panose="020B0004020202020204" pitchFamily="34" charset="0"/>
                <a:cs typeface="Arial" panose="020B0604020202020204" pitchFamily="34" charset="0"/>
              </a:rPr>
              <a:t>1</a:t>
            </a:r>
            <a:r>
              <a:rPr lang="en-US" sz="1200" kern="100" dirty="0">
                <a:latin typeface="Helvetica" pitchFamily="2" charset="0"/>
                <a:ea typeface="Aptos" panose="020B0004020202020204" pitchFamily="34" charset="0"/>
                <a:cs typeface="Arial" panose="020B0604020202020204" pitchFamily="34" charset="0"/>
              </a:rPr>
              <a:t>, Tabitha Lee</a:t>
            </a:r>
            <a:r>
              <a:rPr lang="en-US" sz="1200" kern="100" baseline="30000" dirty="0">
                <a:latin typeface="Helvetica" pitchFamily="2" charset="0"/>
                <a:ea typeface="Aptos" panose="020B0004020202020204" pitchFamily="34" charset="0"/>
                <a:cs typeface="Arial" panose="020B0604020202020204" pitchFamily="34" charset="0"/>
              </a:rPr>
              <a:t>1</a:t>
            </a:r>
            <a:r>
              <a:rPr lang="en-US" sz="1200" kern="100" dirty="0">
                <a:latin typeface="Helvetica" pitchFamily="2" charset="0"/>
                <a:ea typeface="Aptos" panose="020B0004020202020204" pitchFamily="34" charset="0"/>
                <a:cs typeface="Arial" panose="020B0604020202020204" pitchFamily="34" charset="0"/>
              </a:rPr>
              <a:t>, Johnathan W. Hair</a:t>
            </a:r>
            <a:r>
              <a:rPr lang="en-US" sz="1200" kern="100" baseline="30000" dirty="0">
                <a:latin typeface="Helvetica" pitchFamily="2" charset="0"/>
                <a:ea typeface="Aptos" panose="020B0004020202020204" pitchFamily="34" charset="0"/>
                <a:cs typeface="Arial" panose="020B0604020202020204" pitchFamily="34" charset="0"/>
              </a:rPr>
              <a:t>1</a:t>
            </a:r>
            <a:r>
              <a:rPr lang="en-US" sz="1200" kern="100" dirty="0">
                <a:latin typeface="Helvetica" pitchFamily="2" charset="0"/>
                <a:ea typeface="Aptos" panose="020B0004020202020204" pitchFamily="34" charset="0"/>
                <a:cs typeface="Arial" panose="020B0604020202020204" pitchFamily="34" charset="0"/>
              </a:rPr>
              <a:t>,  Taylor Shingler</a:t>
            </a:r>
            <a:r>
              <a:rPr lang="en-US" sz="1200" kern="100" baseline="30000" dirty="0">
                <a:latin typeface="Helvetica" pitchFamily="2" charset="0"/>
                <a:ea typeface="Aptos" panose="020B0004020202020204" pitchFamily="34" charset="0"/>
                <a:cs typeface="Arial" panose="020B0604020202020204" pitchFamily="34" charset="0"/>
              </a:rPr>
              <a:t>1</a:t>
            </a:r>
            <a:r>
              <a:rPr lang="en-US" sz="1200" kern="100" dirty="0">
                <a:latin typeface="Helvetica" pitchFamily="2" charset="0"/>
                <a:ea typeface="Aptos" panose="020B0004020202020204" pitchFamily="34" charset="0"/>
                <a:cs typeface="Arial" panose="020B0604020202020204" pitchFamily="34" charset="0"/>
              </a:rPr>
              <a:t>, Marta Fenn</a:t>
            </a:r>
            <a:r>
              <a:rPr lang="en-US" sz="1200" kern="100" baseline="30000" dirty="0">
                <a:latin typeface="Helvetica" pitchFamily="2" charset="0"/>
                <a:ea typeface="Aptos" panose="020B00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1026" name="Picture 2" descr="STAQS | STAQS">
            <a:extLst>
              <a:ext uri="{FF2B5EF4-FFF2-40B4-BE49-F238E27FC236}">
                <a16:creationId xmlns:a16="http://schemas.microsoft.com/office/drawing/2014/main" id="{9836AC1B-CB15-EB2F-A821-CDCC583D4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93" y="73357"/>
            <a:ext cx="464120" cy="145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882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513BDB-22BA-D797-187A-519FBD7B4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A104E2A-AA64-5698-0171-F552E6B60C14}"/>
              </a:ext>
            </a:extLst>
          </p:cNvPr>
          <p:cNvSpPr txBox="1"/>
          <p:nvPr/>
        </p:nvSpPr>
        <p:spPr>
          <a:xfrm>
            <a:off x="278674" y="165164"/>
            <a:ext cx="116520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TEMPO V4* performance throughout the day: </a:t>
            </a:r>
            <a:r>
              <a:rPr lang="en-US" sz="3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morning (&lt;15 UTC)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AAC940-C555-BD90-56A8-64859DC37717}"/>
              </a:ext>
            </a:extLst>
          </p:cNvPr>
          <p:cNvSpPr txBox="1"/>
          <p:nvPr/>
        </p:nvSpPr>
        <p:spPr>
          <a:xfrm>
            <a:off x="80554" y="3781915"/>
            <a:ext cx="12030892" cy="297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b="1" u="sng" dirty="0"/>
              <a:t>Validation</a:t>
            </a:r>
            <a:r>
              <a:rPr lang="en-US" sz="2000" b="1" dirty="0"/>
              <a:t> with TOLNet-AK:</a:t>
            </a:r>
          </a:p>
          <a:p>
            <a:pPr marL="690563" lvl="1" indent="-233363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000" b="1" dirty="0"/>
              <a:t>TEMPO 0-12 km retrievals: bias = </a:t>
            </a:r>
            <a:r>
              <a:rPr lang="en-US" sz="2000" b="1" dirty="0">
                <a:solidFill>
                  <a:srgbClr val="0070C0"/>
                </a:solidFill>
              </a:rPr>
              <a:t>-0.6±1.2 DU; NMB% = -7.5%</a:t>
            </a:r>
            <a:r>
              <a:rPr lang="en-US" sz="2000" b="1" dirty="0"/>
              <a:t>; R</a:t>
            </a:r>
            <a:r>
              <a:rPr lang="en-US" sz="2000" b="1" baseline="30000" dirty="0"/>
              <a:t>2</a:t>
            </a:r>
            <a:r>
              <a:rPr lang="en-US" sz="2000" b="1" dirty="0"/>
              <a:t> = 0.79; Slope = 1.00; y-int = -0.6 DU.</a:t>
            </a:r>
          </a:p>
          <a:p>
            <a:pPr marL="690563" lvl="1" indent="-233363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000" b="1" dirty="0"/>
              <a:t>TEMPO 0-2 km retrievals: bias = </a:t>
            </a:r>
            <a:r>
              <a:rPr lang="en-US" sz="2000" b="1" dirty="0">
                <a:solidFill>
                  <a:srgbClr val="0070C0"/>
                </a:solidFill>
              </a:rPr>
              <a:t>-0.5±1.1 DU; NMB% = -5.3%</a:t>
            </a:r>
            <a:r>
              <a:rPr lang="en-US" sz="2000" b="1" dirty="0"/>
              <a:t>; R</a:t>
            </a:r>
            <a:r>
              <a:rPr lang="en-US" sz="2000" b="1" baseline="30000" dirty="0"/>
              <a:t>2</a:t>
            </a:r>
            <a:r>
              <a:rPr lang="en-US" sz="2000" b="1" dirty="0"/>
              <a:t> = 0.10; Slope = 0.33; y-int = 5.5 DU.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b="1" u="sng" dirty="0"/>
              <a:t>Evaluation</a:t>
            </a:r>
            <a:r>
              <a:rPr lang="en-US" sz="2000" b="1" dirty="0"/>
              <a:t> with raw TOLNet:</a:t>
            </a:r>
          </a:p>
          <a:p>
            <a:pPr marL="690563" lvl="1" indent="-233363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000" b="1" dirty="0"/>
              <a:t>TEMPO 0-12 km retrievals: bias = </a:t>
            </a:r>
            <a:r>
              <a:rPr lang="en-US" sz="2000" b="1" dirty="0">
                <a:solidFill>
                  <a:srgbClr val="0070C0"/>
                </a:solidFill>
              </a:rPr>
              <a:t>-0.6 DU; NMB% = -5.9%; </a:t>
            </a:r>
            <a:r>
              <a:rPr lang="en-US" sz="2000" b="1" dirty="0"/>
              <a:t>R</a:t>
            </a:r>
            <a:r>
              <a:rPr lang="en-US" sz="2000" b="1" baseline="30000" dirty="0"/>
              <a:t>2</a:t>
            </a:r>
            <a:r>
              <a:rPr lang="en-US" sz="2000" b="1" dirty="0"/>
              <a:t> = 0.34; Slope = 0.74; y-int = 1.5 DU.</a:t>
            </a:r>
          </a:p>
          <a:p>
            <a:pPr marL="690563" lvl="1" indent="-233363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000" b="1" dirty="0"/>
              <a:t>TEMPO 0-2 km retrievals: bias = </a:t>
            </a:r>
            <a:r>
              <a:rPr lang="en-US" sz="2000" b="1" dirty="0">
                <a:solidFill>
                  <a:srgbClr val="0070C0"/>
                </a:solidFill>
              </a:rPr>
              <a:t>0.1 DU; NMB% = 8.7%</a:t>
            </a:r>
            <a:r>
              <a:rPr lang="en-US" sz="2000" b="1" dirty="0"/>
              <a:t>; R</a:t>
            </a:r>
            <a:r>
              <a:rPr lang="en-US" sz="2000" b="1" baseline="30000" dirty="0"/>
              <a:t>2</a:t>
            </a:r>
            <a:r>
              <a:rPr lang="en-US" sz="2000" b="1" dirty="0"/>
              <a:t> = 0.03; Slope = 0.08; y-int = 7.9 DU.</a:t>
            </a:r>
          </a:p>
          <a:p>
            <a:pPr marL="690563" lvl="1" indent="-233363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000" b="1" dirty="0"/>
              <a:t>Prior profiles 0-12 km: bias = 0.2 DU; NMB% = 5.3%; R</a:t>
            </a:r>
            <a:r>
              <a:rPr lang="en-US" sz="2000" b="1" baseline="30000" dirty="0"/>
              <a:t>2</a:t>
            </a:r>
            <a:r>
              <a:rPr lang="en-US" sz="2000" b="1" dirty="0"/>
              <a:t> = 0.33; Slope = 0.67; y-int = 2.9 DU.</a:t>
            </a:r>
          </a:p>
          <a:p>
            <a:pPr marL="690563" lvl="1" indent="-233363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000" b="1" dirty="0"/>
              <a:t>Prior profiles 0-2 km: bias = 1.0 DU; NMB% = 17.8%; R</a:t>
            </a:r>
            <a:r>
              <a:rPr lang="en-US" sz="2000" b="1" baseline="30000" dirty="0"/>
              <a:t>2</a:t>
            </a:r>
            <a:r>
              <a:rPr lang="en-US" sz="2000" b="1" dirty="0"/>
              <a:t> = 0.12; Slope = 0.24; y-int = 7.5 DU.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681BA16-F882-BA54-091E-EBEAEA45E3EF}"/>
              </a:ext>
            </a:extLst>
          </p:cNvPr>
          <p:cNvGrpSpPr/>
          <p:nvPr/>
        </p:nvGrpSpPr>
        <p:grpSpPr>
          <a:xfrm>
            <a:off x="896471" y="719162"/>
            <a:ext cx="10614212" cy="3002563"/>
            <a:chOff x="484094" y="807439"/>
            <a:chExt cx="11446649" cy="3397573"/>
          </a:xfrm>
        </p:grpSpPr>
        <p:pic>
          <p:nvPicPr>
            <p:cNvPr id="6" name="Picture 5" descr="A picture containing shape&#10;&#10;AI-generated content may be incorrect.">
              <a:extLst>
                <a:ext uri="{FF2B5EF4-FFF2-40B4-BE49-F238E27FC236}">
                  <a16:creationId xmlns:a16="http://schemas.microsoft.com/office/drawing/2014/main" id="{2A3C4A41-C15A-DF76-1834-68696F1F8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094" y="922843"/>
              <a:ext cx="11446649" cy="3282169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B6633D4-04DA-D72D-5C11-62E119354C21}"/>
                </a:ext>
              </a:extLst>
            </p:cNvPr>
            <p:cNvSpPr txBox="1"/>
            <p:nvPr/>
          </p:nvSpPr>
          <p:spPr>
            <a:xfrm>
              <a:off x="10064482" y="807439"/>
              <a:ext cx="160719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/>
                <a:t>N = 116</a:t>
              </a:r>
              <a:endParaRPr lang="en-US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EB0AB27-7D2A-ACD5-DBDA-9D8F3A6DA70D}"/>
              </a:ext>
            </a:extLst>
          </p:cNvPr>
          <p:cNvSpPr txBox="1"/>
          <p:nvPr/>
        </p:nvSpPr>
        <p:spPr>
          <a:xfrm>
            <a:off x="9699283" y="2210745"/>
            <a:ext cx="2231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Performance</a:t>
            </a:r>
          </a:p>
        </p:txBody>
      </p:sp>
    </p:spTree>
    <p:extLst>
      <p:ext uri="{BB962C8B-B14F-4D97-AF65-F5344CB8AC3E}">
        <p14:creationId xmlns:p14="http://schemas.microsoft.com/office/powerpoint/2010/main" val="1537664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D1CE08-86BC-CF61-E3F5-E774455129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792888A-A134-1E96-4504-4F19FFA2906B}"/>
              </a:ext>
            </a:extLst>
          </p:cNvPr>
          <p:cNvSpPr txBox="1"/>
          <p:nvPr/>
        </p:nvSpPr>
        <p:spPr>
          <a:xfrm>
            <a:off x="278674" y="165164"/>
            <a:ext cx="116520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TEMPO V4* performance throughout the day: </a:t>
            </a:r>
            <a:r>
              <a:rPr lang="en-US" sz="3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mid-day (15-19 UTC)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22798E-7BB6-CC97-4EDB-A74C7AAEF044}"/>
              </a:ext>
            </a:extLst>
          </p:cNvPr>
          <p:cNvSpPr txBox="1"/>
          <p:nvPr/>
        </p:nvSpPr>
        <p:spPr>
          <a:xfrm>
            <a:off x="80554" y="3799845"/>
            <a:ext cx="12030892" cy="297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b="1" u="sng" dirty="0"/>
              <a:t>Validation</a:t>
            </a:r>
            <a:r>
              <a:rPr lang="en-US" sz="2000" b="1" dirty="0"/>
              <a:t> with TOLNet-AK:</a:t>
            </a:r>
          </a:p>
          <a:p>
            <a:pPr marL="690563" lvl="1" indent="-233363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000" b="1" dirty="0"/>
              <a:t>TEMPO 0-12 km retrievals: bias = </a:t>
            </a:r>
            <a:r>
              <a:rPr lang="en-US" sz="2000" b="1" dirty="0">
                <a:solidFill>
                  <a:srgbClr val="FF0000"/>
                </a:solidFill>
              </a:rPr>
              <a:t>-2.0±1.9 DU; NMB% = -25%</a:t>
            </a:r>
            <a:r>
              <a:rPr lang="en-US" sz="2000" b="1" dirty="0"/>
              <a:t>; R</a:t>
            </a:r>
            <a:r>
              <a:rPr lang="en-US" sz="2000" b="1" baseline="30000" dirty="0"/>
              <a:t>2</a:t>
            </a:r>
            <a:r>
              <a:rPr lang="en-US" sz="2000" b="1" dirty="0"/>
              <a:t> = 0.80; Slope = 0.94; y-int = -1.5 DU.</a:t>
            </a:r>
          </a:p>
          <a:p>
            <a:pPr marL="690563" lvl="1" indent="-233363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000" b="1" dirty="0"/>
              <a:t>TEMPO 0-2 km retrievals: bias = </a:t>
            </a:r>
            <a:r>
              <a:rPr lang="en-US" sz="2000" b="1" dirty="0">
                <a:solidFill>
                  <a:srgbClr val="FF0000"/>
                </a:solidFill>
              </a:rPr>
              <a:t>-2.1±1.3 DU; NMB% = -22%</a:t>
            </a:r>
            <a:r>
              <a:rPr lang="en-US" sz="2000" b="1" dirty="0"/>
              <a:t>; R</a:t>
            </a:r>
            <a:r>
              <a:rPr lang="en-US" sz="2000" b="1" baseline="30000" dirty="0"/>
              <a:t>2</a:t>
            </a:r>
            <a:r>
              <a:rPr lang="en-US" sz="2000" b="1" dirty="0"/>
              <a:t> = 0.63; Slope = 1.06; y-int = -2.8 DU.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b="1" u="sng" dirty="0"/>
              <a:t>Evaluation</a:t>
            </a:r>
            <a:r>
              <a:rPr lang="en-US" sz="2000" b="1" dirty="0"/>
              <a:t> with raw TOLNet:</a:t>
            </a:r>
          </a:p>
          <a:p>
            <a:pPr marL="690563" lvl="1" indent="-233363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000" b="1" dirty="0"/>
              <a:t>TEMPO 0-12 km retrievals: bias = </a:t>
            </a:r>
            <a:r>
              <a:rPr lang="en-US" sz="2000" b="1" dirty="0">
                <a:solidFill>
                  <a:srgbClr val="FF0000"/>
                </a:solidFill>
              </a:rPr>
              <a:t>-1.7 DU; NMB% = -18%</a:t>
            </a:r>
            <a:r>
              <a:rPr lang="en-US" sz="2000" b="1" dirty="0"/>
              <a:t>; R</a:t>
            </a:r>
            <a:r>
              <a:rPr lang="en-US" sz="2000" b="1" baseline="30000" dirty="0"/>
              <a:t>2</a:t>
            </a:r>
            <a:r>
              <a:rPr lang="en-US" sz="2000" b="1" dirty="0"/>
              <a:t> = 0.15; Slope = 0.47; y-int = 2.5 DU.</a:t>
            </a:r>
          </a:p>
          <a:p>
            <a:pPr marL="690563" lvl="1" indent="-233363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000" b="1" dirty="0"/>
              <a:t>TEMPO 0-2 km retrievals: bias = -0.4 DU; NMB% = -1.5%; R</a:t>
            </a:r>
            <a:r>
              <a:rPr lang="en-US" sz="2000" b="1" baseline="30000" dirty="0"/>
              <a:t>2</a:t>
            </a:r>
            <a:r>
              <a:rPr lang="en-US" sz="2000" b="1" dirty="0"/>
              <a:t> = 0.05; Slope = 0.21; y-int = 5.9 DU.</a:t>
            </a:r>
          </a:p>
          <a:p>
            <a:pPr marL="690563" lvl="1" indent="-233363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000" b="1" dirty="0"/>
              <a:t>Prior profiles 0-12 km: bias = 0.4 DU; NMB% = 12%; R</a:t>
            </a:r>
            <a:r>
              <a:rPr lang="en-US" sz="2000" b="1" baseline="30000" dirty="0"/>
              <a:t>2</a:t>
            </a:r>
            <a:r>
              <a:rPr lang="en-US" sz="2000" b="1" dirty="0"/>
              <a:t> = 0.07; Slope = 0.29; y-int = 6.0 DU.</a:t>
            </a:r>
          </a:p>
          <a:p>
            <a:pPr marL="690563" lvl="1" indent="-233363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000" b="1" dirty="0"/>
              <a:t>Prior profiles 0-2 km: bias = 1.8 DU; NMB% = 27%; R</a:t>
            </a:r>
            <a:r>
              <a:rPr lang="en-US" sz="2000" b="1" baseline="30000" dirty="0"/>
              <a:t>2</a:t>
            </a:r>
            <a:r>
              <a:rPr lang="en-US" sz="2000" b="1" dirty="0"/>
              <a:t> = 0.11; Slope = 0.24; y-int = 7.9 DU.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E414AA-FF0C-8C49-EF63-5E531F386155}"/>
              </a:ext>
            </a:extLst>
          </p:cNvPr>
          <p:cNvSpPr txBox="1"/>
          <p:nvPr/>
        </p:nvSpPr>
        <p:spPr>
          <a:xfrm>
            <a:off x="9780142" y="719162"/>
            <a:ext cx="14903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N = 308</a:t>
            </a:r>
            <a:endParaRPr lang="en-US" dirty="0"/>
          </a:p>
        </p:txBody>
      </p:sp>
      <p:pic>
        <p:nvPicPr>
          <p:cNvPr id="7" name="Picture 6" descr="A picture containing text&#10;&#10;AI-generated content may be incorrect.">
            <a:extLst>
              <a:ext uri="{FF2B5EF4-FFF2-40B4-BE49-F238E27FC236}">
                <a16:creationId xmlns:a16="http://schemas.microsoft.com/office/drawing/2014/main" id="{1E740457-FEDA-E534-55B1-D8A7A747FD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28" y="781582"/>
            <a:ext cx="10468953" cy="30018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A56855-C17D-4924-1D44-CF6DFDDB7F7B}"/>
              </a:ext>
            </a:extLst>
          </p:cNvPr>
          <p:cNvSpPr txBox="1"/>
          <p:nvPr/>
        </p:nvSpPr>
        <p:spPr>
          <a:xfrm>
            <a:off x="9699283" y="2210745"/>
            <a:ext cx="22314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Worst Performance</a:t>
            </a:r>
          </a:p>
        </p:txBody>
      </p:sp>
    </p:spTree>
    <p:extLst>
      <p:ext uri="{BB962C8B-B14F-4D97-AF65-F5344CB8AC3E}">
        <p14:creationId xmlns:p14="http://schemas.microsoft.com/office/powerpoint/2010/main" val="2285547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6BE314-CAD9-092F-5541-070FEA56B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555833B-5E47-91DC-8604-E4DF80ADE712}"/>
              </a:ext>
            </a:extLst>
          </p:cNvPr>
          <p:cNvSpPr txBox="1"/>
          <p:nvPr/>
        </p:nvSpPr>
        <p:spPr>
          <a:xfrm>
            <a:off x="278674" y="165164"/>
            <a:ext cx="116520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TEMPO V4* performance throughout the day: </a:t>
            </a:r>
            <a:r>
              <a:rPr lang="en-US" sz="3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afternoon (19-24 UTC)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6100A0-643F-9580-D1F6-E2164F489AB5}"/>
              </a:ext>
            </a:extLst>
          </p:cNvPr>
          <p:cNvSpPr txBox="1"/>
          <p:nvPr/>
        </p:nvSpPr>
        <p:spPr>
          <a:xfrm>
            <a:off x="80554" y="3755020"/>
            <a:ext cx="12030892" cy="297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b="1" u="sng" dirty="0"/>
              <a:t>Validation</a:t>
            </a:r>
            <a:r>
              <a:rPr lang="en-US" sz="2000" b="1" dirty="0"/>
              <a:t> with TOLNet-AK:</a:t>
            </a:r>
          </a:p>
          <a:p>
            <a:pPr marL="690563" lvl="1" indent="-233363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000" b="1" dirty="0"/>
              <a:t>TEMPO 0-12 km retrievals: bias = </a:t>
            </a:r>
            <a:r>
              <a:rPr lang="en-US" sz="2000" b="1" dirty="0">
                <a:solidFill>
                  <a:srgbClr val="0070C0"/>
                </a:solidFill>
              </a:rPr>
              <a:t>-0.2±1.8 DU; NMB% = -1.4%</a:t>
            </a:r>
            <a:r>
              <a:rPr lang="en-US" sz="2000" b="1" dirty="0"/>
              <a:t>; R</a:t>
            </a:r>
            <a:r>
              <a:rPr lang="en-US" sz="2000" b="1" baseline="30000" dirty="0"/>
              <a:t>2</a:t>
            </a:r>
            <a:r>
              <a:rPr lang="en-US" sz="2000" b="1" dirty="0"/>
              <a:t> = 0.65; Slope = 0.91; y-int = 0.5 DU.</a:t>
            </a:r>
          </a:p>
          <a:p>
            <a:pPr marL="690563" lvl="1" indent="-233363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000" b="1" dirty="0"/>
              <a:t>TEMPO 0-2 km retrievals: bias = </a:t>
            </a:r>
            <a:r>
              <a:rPr lang="en-US" sz="2000" b="1" dirty="0">
                <a:solidFill>
                  <a:srgbClr val="0070C0"/>
                </a:solidFill>
              </a:rPr>
              <a:t>-0.3±1.3 DU; NMB% = -3.4%</a:t>
            </a:r>
            <a:r>
              <a:rPr lang="en-US" sz="2000" b="1" dirty="0"/>
              <a:t>; R</a:t>
            </a:r>
            <a:r>
              <a:rPr lang="en-US" sz="2000" b="1" baseline="30000" dirty="0"/>
              <a:t>2</a:t>
            </a:r>
            <a:r>
              <a:rPr lang="en-US" sz="2000" b="1" dirty="0"/>
              <a:t> = 0.51; Slope = 1.06; y-int = -0.9 DU.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b="1" u="sng" dirty="0"/>
              <a:t>Evaluation</a:t>
            </a:r>
            <a:r>
              <a:rPr lang="en-US" sz="2000" b="1" dirty="0"/>
              <a:t> with raw TOLNet:</a:t>
            </a:r>
          </a:p>
          <a:p>
            <a:pPr marL="690563" lvl="1" indent="-233363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000" b="1" dirty="0"/>
              <a:t>TEMPO 0-12 km retrievals: bias = </a:t>
            </a:r>
            <a:r>
              <a:rPr lang="en-US" sz="2000" b="1" dirty="0">
                <a:solidFill>
                  <a:srgbClr val="0070C0"/>
                </a:solidFill>
              </a:rPr>
              <a:t>-0.4 DU; NMB% = 0.1%</a:t>
            </a:r>
            <a:r>
              <a:rPr lang="en-US" sz="2000" b="1" dirty="0"/>
              <a:t>; R</a:t>
            </a:r>
            <a:r>
              <a:rPr lang="en-US" sz="2000" b="1" baseline="30000" dirty="0"/>
              <a:t>2</a:t>
            </a:r>
            <a:r>
              <a:rPr lang="en-US" sz="2000" b="1" dirty="0"/>
              <a:t> = 0.18; Slope = 0.58; y-int = 2.9 DU.</a:t>
            </a:r>
          </a:p>
          <a:p>
            <a:pPr marL="690563" lvl="1" indent="-233363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000" b="1" dirty="0"/>
              <a:t>TEMPO 0-2 km retrievals: bias = 0.9 DU; NMB% = 13%; R</a:t>
            </a:r>
            <a:r>
              <a:rPr lang="en-US" sz="2000" b="1" baseline="30000" dirty="0"/>
              <a:t>2</a:t>
            </a:r>
            <a:r>
              <a:rPr lang="en-US" sz="2000" b="1" dirty="0"/>
              <a:t> = 0.08; Slope = 0.44; y-int = 5.6 DU.</a:t>
            </a:r>
          </a:p>
          <a:p>
            <a:pPr marL="690563" lvl="1" indent="-233363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000" b="1" dirty="0"/>
              <a:t>Prior profiles 0-12 km: bias = 0.4 DU; NMB% = 12%; R</a:t>
            </a:r>
            <a:r>
              <a:rPr lang="en-US" sz="2000" b="1" baseline="30000" dirty="0"/>
              <a:t>2</a:t>
            </a:r>
            <a:r>
              <a:rPr lang="en-US" sz="2000" b="1" dirty="0"/>
              <a:t> = 0.15; Slope = 0.47; y-int = 4.6 DU.</a:t>
            </a:r>
          </a:p>
          <a:p>
            <a:pPr marL="690563" lvl="1" indent="-233363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000" b="1" dirty="0"/>
              <a:t>Prior profiles 0-2 km: bias = 1.6 DU; NMB% = 22%; R</a:t>
            </a:r>
            <a:r>
              <a:rPr lang="en-US" sz="2000" b="1" baseline="30000" dirty="0"/>
              <a:t>2</a:t>
            </a:r>
            <a:r>
              <a:rPr lang="en-US" sz="2000" b="1" dirty="0"/>
              <a:t> = 0.11; Slope = 0.33; y-int = 7.3 DU.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69B3C3-AB2A-E924-A66F-83F84564D2A5}"/>
              </a:ext>
            </a:extLst>
          </p:cNvPr>
          <p:cNvSpPr txBox="1"/>
          <p:nvPr/>
        </p:nvSpPr>
        <p:spPr>
          <a:xfrm>
            <a:off x="9780142" y="719162"/>
            <a:ext cx="14903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N = 438</a:t>
            </a:r>
            <a:endParaRPr lang="en-US" dirty="0"/>
          </a:p>
        </p:txBody>
      </p:sp>
      <p:pic>
        <p:nvPicPr>
          <p:cNvPr id="7" name="Picture 6" descr="A picture containing text&#10;&#10;AI-generated content may be incorrect.">
            <a:extLst>
              <a:ext uri="{FF2B5EF4-FFF2-40B4-BE49-F238E27FC236}">
                <a16:creationId xmlns:a16="http://schemas.microsoft.com/office/drawing/2014/main" id="{6FA0249D-BBCE-F910-9360-0FA09A6F18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5" y="832108"/>
            <a:ext cx="10009968" cy="28702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AD1A26-2DD2-2C1F-A5FA-3E65BBD1D841}"/>
              </a:ext>
            </a:extLst>
          </p:cNvPr>
          <p:cNvSpPr txBox="1"/>
          <p:nvPr/>
        </p:nvSpPr>
        <p:spPr>
          <a:xfrm>
            <a:off x="9699283" y="2210745"/>
            <a:ext cx="2098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Best Performance</a:t>
            </a:r>
          </a:p>
        </p:txBody>
      </p:sp>
    </p:spTree>
    <p:extLst>
      <p:ext uri="{BB962C8B-B14F-4D97-AF65-F5344CB8AC3E}">
        <p14:creationId xmlns:p14="http://schemas.microsoft.com/office/powerpoint/2010/main" val="3431464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33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71">
            <a:extLst>
              <a:ext uri="{FF2B5EF4-FFF2-40B4-BE49-F238E27FC236}">
                <a16:creationId xmlns:a16="http://schemas.microsoft.com/office/drawing/2014/main" id="{70C1D1E9-703C-4458-A7CC-A55B44E06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0425"/>
            <a:ext cx="12192000" cy="7589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Conclusions</a:t>
            </a:r>
          </a:p>
        </p:txBody>
      </p:sp>
      <p:sp>
        <p:nvSpPr>
          <p:cNvPr id="44" name="Rectangle 35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Isosceles Triangle 39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3BDD06-7450-4706-AB22-913B4FC84B48}"/>
              </a:ext>
            </a:extLst>
          </p:cNvPr>
          <p:cNvSpPr txBox="1"/>
          <p:nvPr/>
        </p:nvSpPr>
        <p:spPr>
          <a:xfrm>
            <a:off x="166181" y="917126"/>
            <a:ext cx="10532001" cy="2960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39725" lvl="0" indent="-339725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2200" b="1" dirty="0" err="1">
                <a:solidFill>
                  <a:prstClr val="black"/>
                </a:solidFill>
              </a:rPr>
              <a:t>TOLNet+ozonesonde</a:t>
            </a:r>
            <a:r>
              <a:rPr lang="en-US" sz="2200" b="1" dirty="0">
                <a:solidFill>
                  <a:prstClr val="black"/>
                </a:solidFill>
              </a:rPr>
              <a:t> profiles prove to be an excellent evaluation and validation data source for understanding the performance of TEMPO O</a:t>
            </a:r>
            <a:r>
              <a:rPr lang="en-US" sz="2200" b="1" baseline="-25000" dirty="0">
                <a:solidFill>
                  <a:prstClr val="black"/>
                </a:solidFill>
              </a:rPr>
              <a:t>3</a:t>
            </a:r>
            <a:r>
              <a:rPr lang="en-US" sz="2200" b="1" dirty="0">
                <a:solidFill>
                  <a:prstClr val="black"/>
                </a:solidFill>
              </a:rPr>
              <a:t> profile retrievals.</a:t>
            </a:r>
          </a:p>
          <a:p>
            <a:pPr marL="339725" marR="0" lvl="0" indent="-339725" algn="just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Validation (0-12 km)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Systematic low mean bias in the troposphere (NMB = -11%) with precision ~1.8 DU.</a:t>
            </a:r>
          </a:p>
          <a:p>
            <a:pPr marL="339725" lvl="0" indent="-339725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2200" b="1" u="sng" dirty="0">
                <a:solidFill>
                  <a:prstClr val="black"/>
                </a:solidFill>
              </a:rPr>
              <a:t>Validation (0-2 km)</a:t>
            </a:r>
            <a:r>
              <a:rPr lang="en-US" sz="2200" b="1" dirty="0">
                <a:solidFill>
                  <a:prstClr val="black"/>
                </a:solidFill>
              </a:rPr>
              <a:t>: </a:t>
            </a:r>
            <a:r>
              <a:rPr lang="en-US" sz="2200" b="1" dirty="0">
                <a:solidFill>
                  <a:prstClr val="black"/>
                </a:solidFill>
                <a:latin typeface="Calibri" panose="020F0502020204030204"/>
              </a:rPr>
              <a:t>Systematic mean low mean bias in the PBL (0-2 km) (NMB = -10%) with precision ~1.3 DU.</a:t>
            </a:r>
          </a:p>
          <a:p>
            <a:pPr marL="339725" lvl="0" indent="-339725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2200" b="1" u="sng" dirty="0">
                <a:solidFill>
                  <a:prstClr val="black"/>
                </a:solidFill>
                <a:latin typeface="Calibri" panose="020F0502020204030204"/>
              </a:rPr>
              <a:t>Evaluation</a:t>
            </a:r>
            <a:r>
              <a:rPr lang="en-US" sz="2200" b="1" dirty="0">
                <a:solidFill>
                  <a:prstClr val="black"/>
                </a:solidFill>
                <a:latin typeface="Calibri" panose="020F0502020204030204"/>
              </a:rPr>
              <a:t>: tropospheric low mean bias (NMB = -7%) and PBL high bias (NMB = 7%); much larger random error when compared to raw obs.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978867C-E82D-4BAC-AFAB-3482BB3D4318}"/>
              </a:ext>
            </a:extLst>
          </p:cNvPr>
          <p:cNvSpPr txBox="1"/>
          <p:nvPr/>
        </p:nvSpPr>
        <p:spPr>
          <a:xfrm>
            <a:off x="1004633" y="4080256"/>
            <a:ext cx="11021186" cy="26773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39725" marR="0" lvl="0" indent="-339725" algn="just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TEMPO retrieval validation statistics better during morning and afternoon compared to the middle of the day.  </a:t>
            </a:r>
            <a:r>
              <a:rPr kumimoji="0" lang="en-US" sz="22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Further investigation needed.</a:t>
            </a:r>
          </a:p>
          <a:p>
            <a:pPr marL="339725" marR="0" lvl="0" indent="-339725" algn="just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200" b="1" dirty="0">
                <a:solidFill>
                  <a:prstClr val="black"/>
                </a:solidFill>
                <a:latin typeface="Calibri" panose="020F0502020204030204"/>
              </a:rPr>
              <a:t>Improved performance of the O</a:t>
            </a:r>
            <a:r>
              <a:rPr lang="en-US" sz="2200" b="1" baseline="-25000" dirty="0">
                <a:solidFill>
                  <a:prstClr val="black"/>
                </a:solidFill>
                <a:latin typeface="Calibri" panose="020F0502020204030204"/>
              </a:rPr>
              <a:t>3</a:t>
            </a:r>
            <a:r>
              <a:rPr lang="en-US" sz="2200" b="1" dirty="0">
                <a:solidFill>
                  <a:prstClr val="black"/>
                </a:solidFill>
                <a:latin typeface="Calibri" panose="020F0502020204030204"/>
              </a:rPr>
              <a:t> profile retrieval product expected when the combined UV+VIS wavelengths are used.</a:t>
            </a:r>
          </a:p>
          <a:p>
            <a:pPr marL="339725" marR="0" lvl="0" indent="-339725" algn="just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200" b="1" dirty="0">
                <a:solidFill>
                  <a:prstClr val="black"/>
                </a:solidFill>
                <a:latin typeface="Calibri" panose="020F0502020204030204"/>
              </a:rPr>
              <a:t>Sources or bias/error to be investigated more closely:</a:t>
            </a:r>
          </a:p>
          <a:p>
            <a:pPr marL="800100" lvl="1" indent="-34290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200" b="1" dirty="0">
                <a:solidFill>
                  <a:prstClr val="black"/>
                </a:solidFill>
                <a:latin typeface="Calibri" panose="020F0502020204030204"/>
              </a:rPr>
              <a:t>Radiometric calibration, performance in the stratosphere, surface albedo representation, impact of total column O</a:t>
            </a:r>
            <a:r>
              <a:rPr lang="en-US" sz="2200" b="1" baseline="-25000" dirty="0">
                <a:solidFill>
                  <a:prstClr val="black"/>
                </a:solidFill>
                <a:latin typeface="Calibri" panose="020F0502020204030204"/>
              </a:rPr>
              <a:t>3</a:t>
            </a:r>
            <a:r>
              <a:rPr lang="en-US" sz="2200" b="1" dirty="0">
                <a:solidFill>
                  <a:prstClr val="black"/>
                </a:solidFill>
                <a:latin typeface="Calibri" panose="020F0502020204030204"/>
              </a:rPr>
              <a:t> bias, etc.</a:t>
            </a:r>
          </a:p>
        </p:txBody>
      </p:sp>
    </p:spTree>
    <p:extLst>
      <p:ext uri="{BB962C8B-B14F-4D97-AF65-F5344CB8AC3E}">
        <p14:creationId xmlns:p14="http://schemas.microsoft.com/office/powerpoint/2010/main" val="184210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235CC-1661-D9A8-F3D8-097B19F1A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180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EXTRA SLIDES</a:t>
            </a:r>
          </a:p>
        </p:txBody>
      </p:sp>
    </p:spTree>
    <p:extLst>
      <p:ext uri="{BB962C8B-B14F-4D97-AF65-F5344CB8AC3E}">
        <p14:creationId xmlns:p14="http://schemas.microsoft.com/office/powerpoint/2010/main" val="11235929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6807BD7-FFC9-D0DC-389B-15B3B58EF688}"/>
              </a:ext>
            </a:extLst>
          </p:cNvPr>
          <p:cNvSpPr txBox="1"/>
          <p:nvPr/>
        </p:nvSpPr>
        <p:spPr>
          <a:xfrm>
            <a:off x="278674" y="22994"/>
            <a:ext cx="11652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TROPOMI/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CrIS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O</a:t>
            </a:r>
            <a:r>
              <a:rPr kumimoji="0" lang="en-US" sz="36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Profile Validation using TOLNet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ECF251-A9BA-C821-62BD-31A34CA1BE12}"/>
              </a:ext>
            </a:extLst>
          </p:cNvPr>
          <p:cNvSpPr txBox="1"/>
          <p:nvPr/>
        </p:nvSpPr>
        <p:spPr>
          <a:xfrm>
            <a:off x="5930537" y="669325"/>
            <a:ext cx="5879406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TOLNet proved to be an excellent validation source for TROPOMI and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CrIS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profile retrievals.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Winter statistics:</a:t>
            </a:r>
          </a:p>
          <a:p>
            <a:pPr marL="627063" marR="0" lvl="1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UV-only: NMB = 29%; RMSE = 24 ppb</a:t>
            </a:r>
          </a:p>
          <a:p>
            <a:pPr marL="627063" marR="0" lvl="1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IR-only: NMB = -12%; RMSE = 13 ppb</a:t>
            </a:r>
          </a:p>
          <a:p>
            <a:pPr marL="627063" marR="0" lvl="1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UV+IR: NMB = 3%; RMSE = 13 ppb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Spring statistics:</a:t>
            </a:r>
          </a:p>
          <a:p>
            <a:pPr marL="627063" marR="0" lvl="1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UV-only: NMB = 22%; RMSE = 14 ppb</a:t>
            </a:r>
          </a:p>
          <a:p>
            <a:pPr marL="627063" marR="0" lvl="1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IR-only: NMB = 3%; RMSE = 7 ppb</a:t>
            </a:r>
          </a:p>
          <a:p>
            <a:pPr marL="627063" marR="0" lvl="1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UV+IR: NMB = 17%; RMSE = 19 ppb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Summer statistics:</a:t>
            </a:r>
          </a:p>
          <a:p>
            <a:pPr marL="627063" marR="0" lvl="1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UV-only: NMB = 17%; RMSE = 17 ppb</a:t>
            </a:r>
          </a:p>
          <a:p>
            <a:pPr marL="627063" marR="0" lvl="1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IR-only: NMB = 1%; RMSE = 11 ppb</a:t>
            </a:r>
          </a:p>
          <a:p>
            <a:pPr marL="627063" marR="0" lvl="1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UV+IR: NMB = 4%; RMSE = 14 ppb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Fall statistics:</a:t>
            </a:r>
          </a:p>
          <a:p>
            <a:pPr marL="627063" marR="0" lvl="1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UV-only: NMB = 25%; RMSE = 16 ppb</a:t>
            </a:r>
          </a:p>
          <a:p>
            <a:pPr marL="627063" marR="0" lvl="1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IR-only: NMB = 2%; RMSE = 10 ppb</a:t>
            </a:r>
          </a:p>
          <a:p>
            <a:pPr marL="627063" marR="0" lvl="1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UV+IR: NMB = 11%; RMSE = 14 ppb</a:t>
            </a:r>
          </a:p>
        </p:txBody>
      </p:sp>
      <p:pic>
        <p:nvPicPr>
          <p:cNvPr id="6" name="Picture 5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89AA6074-05A7-02CA-4833-453CAB3D63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57" y="618065"/>
            <a:ext cx="5365600" cy="62399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E456F8-7901-9A1A-EF82-5BBEA92BBA6E}"/>
              </a:ext>
            </a:extLst>
          </p:cNvPr>
          <p:cNvSpPr txBox="1"/>
          <p:nvPr/>
        </p:nvSpPr>
        <p:spPr>
          <a:xfrm>
            <a:off x="10372167" y="6537404"/>
            <a:ext cx="1724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Johnson et al. (2024)</a:t>
            </a:r>
          </a:p>
        </p:txBody>
      </p:sp>
    </p:spTree>
    <p:extLst>
      <p:ext uri="{BB962C8B-B14F-4D97-AF65-F5344CB8AC3E}">
        <p14:creationId xmlns:p14="http://schemas.microsoft.com/office/powerpoint/2010/main" val="3431328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5F4EE2-7CF9-27A9-7F83-5A6835FC64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view of the earth from space&#10;&#10;Description automatically generated">
            <a:extLst>
              <a:ext uri="{FF2B5EF4-FFF2-40B4-BE49-F238E27FC236}">
                <a16:creationId xmlns:a16="http://schemas.microsoft.com/office/drawing/2014/main" id="{40A22CCD-0910-AC08-C451-D67DBFEAF8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6" b="1"/>
          <a:stretch/>
        </p:blipFill>
        <p:spPr>
          <a:xfrm>
            <a:off x="5429840" y="10"/>
            <a:ext cx="6760637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113FB08-A7A5-FE6C-6B81-6C2A25846893}"/>
              </a:ext>
            </a:extLst>
          </p:cNvPr>
          <p:cNvSpPr txBox="1"/>
          <p:nvPr/>
        </p:nvSpPr>
        <p:spPr>
          <a:xfrm>
            <a:off x="245097" y="235665"/>
            <a:ext cx="5307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Acknowledgments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671317-BDC1-EB1C-43E8-8BB9D401A0B7}"/>
              </a:ext>
            </a:extLst>
          </p:cNvPr>
          <p:cNvSpPr txBox="1"/>
          <p:nvPr/>
        </p:nvSpPr>
        <p:spPr>
          <a:xfrm>
            <a:off x="84842" y="1168919"/>
            <a:ext cx="5222450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100" b="1" u="sng" dirty="0"/>
              <a:t>Coauthors</a:t>
            </a:r>
            <a:r>
              <a:rPr lang="en-US" sz="2100" b="1" dirty="0"/>
              <a:t>: Junsung Park</a:t>
            </a:r>
            <a:r>
              <a:rPr lang="en-US" sz="2100" b="1" baseline="30000" dirty="0"/>
              <a:t>1</a:t>
            </a:r>
            <a:r>
              <a:rPr lang="en-US" sz="2100" b="1" dirty="0"/>
              <a:t>, Xiong Liu</a:t>
            </a:r>
            <a:r>
              <a:rPr lang="en-US" sz="2100" b="1" baseline="30000" dirty="0"/>
              <a:t>1</a:t>
            </a:r>
            <a:r>
              <a:rPr lang="en-US" sz="2100" b="1" dirty="0"/>
              <a:t>, John Sullivan</a:t>
            </a:r>
            <a:r>
              <a:rPr lang="en-US" sz="2100" b="1" baseline="30000" dirty="0"/>
              <a:t>2</a:t>
            </a:r>
            <a:r>
              <a:rPr lang="en-US" sz="2100" b="1" dirty="0"/>
              <a:t>, Michael Newchurch</a:t>
            </a:r>
            <a:r>
              <a:rPr lang="en-US" sz="2100" b="1" baseline="30000" dirty="0"/>
              <a:t>3</a:t>
            </a:r>
            <a:r>
              <a:rPr lang="en-US" sz="2100" b="1" dirty="0"/>
              <a:t>, Claudia Bernier</a:t>
            </a:r>
            <a:r>
              <a:rPr lang="en-US" sz="2100" b="1" baseline="30000" dirty="0"/>
              <a:t>4</a:t>
            </a:r>
            <a:r>
              <a:rPr lang="en-US" sz="2100" b="1" dirty="0"/>
              <a:t>, Laura Judd</a:t>
            </a:r>
            <a:r>
              <a:rPr lang="en-US" sz="2100" b="1" baseline="30000" dirty="0"/>
              <a:t>5</a:t>
            </a:r>
            <a:r>
              <a:rPr lang="en-US" sz="2100" b="1" dirty="0"/>
              <a:t>, Angelique Demetillo</a:t>
            </a:r>
            <a:r>
              <a:rPr lang="en-US" sz="2100" b="1" baseline="30000" dirty="0"/>
              <a:t>5</a:t>
            </a:r>
            <a:r>
              <a:rPr lang="en-US" sz="2100" b="1" dirty="0"/>
              <a:t>, and the TOLNet Science Team</a:t>
            </a:r>
          </a:p>
          <a:p>
            <a:pPr marL="339725" indent="-339725" algn="just"/>
            <a:r>
              <a:rPr lang="en-US" sz="1600" b="1" dirty="0"/>
              <a:t>	</a:t>
            </a:r>
            <a:r>
              <a:rPr lang="en-US" sz="1600" b="1" baseline="30000" dirty="0"/>
              <a:t>1</a:t>
            </a:r>
            <a:r>
              <a:rPr lang="en-US" sz="1600" b="1" dirty="0"/>
              <a:t>Smithsonian Astrophysical Observatory (SAO)</a:t>
            </a:r>
          </a:p>
          <a:p>
            <a:pPr marL="339725" indent="-339725" algn="just"/>
            <a:r>
              <a:rPr lang="en-US" sz="1600" b="1" baseline="30000" dirty="0"/>
              <a:t>	2</a:t>
            </a:r>
            <a:r>
              <a:rPr lang="en-US" sz="1600" b="1" dirty="0"/>
              <a:t>NASA GSFC </a:t>
            </a:r>
          </a:p>
          <a:p>
            <a:pPr marL="339725" indent="-339725" algn="just"/>
            <a:r>
              <a:rPr lang="en-US" sz="1600" b="1" baseline="30000" dirty="0"/>
              <a:t>	3</a:t>
            </a:r>
            <a:r>
              <a:rPr lang="en-US" sz="1600" b="1" dirty="0"/>
              <a:t>University of Alabama in Huntsville</a:t>
            </a:r>
          </a:p>
          <a:p>
            <a:pPr marL="339725" indent="-339725" algn="just"/>
            <a:r>
              <a:rPr lang="en-US" sz="1600" b="1" baseline="30000" dirty="0"/>
              <a:t>	4</a:t>
            </a:r>
            <a:r>
              <a:rPr lang="en-US" sz="1600" b="1" dirty="0"/>
              <a:t>NASA Postdoctoral Program, NASA ARC</a:t>
            </a:r>
          </a:p>
          <a:p>
            <a:pPr marL="339725" indent="-339725" algn="just">
              <a:spcAft>
                <a:spcPts val="1800"/>
              </a:spcAft>
            </a:pPr>
            <a:r>
              <a:rPr lang="en-US" sz="1600" b="1" baseline="30000" dirty="0"/>
              <a:t> 	5</a:t>
            </a:r>
            <a:r>
              <a:rPr lang="en-US" sz="1600" b="1" dirty="0"/>
              <a:t>NASA </a:t>
            </a:r>
            <a:r>
              <a:rPr lang="en-US" sz="1600" b="1" dirty="0" err="1"/>
              <a:t>LaRC</a:t>
            </a:r>
            <a:endParaRPr lang="en-US" sz="1600" b="1" dirty="0"/>
          </a:p>
          <a:p>
            <a:pPr marL="342900" indent="-342900" algn="just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100" b="1" u="sng" dirty="0"/>
              <a:t>Funding</a:t>
            </a:r>
            <a:r>
              <a:rPr lang="en-US" sz="2100" b="1" dirty="0"/>
              <a:t>: TOLNet Science Team through the Tropospheric Composition Program</a:t>
            </a:r>
          </a:p>
          <a:p>
            <a:pPr marL="342900" indent="-342900" algn="just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100" b="1" u="sng" dirty="0"/>
              <a:t>Computation</a:t>
            </a:r>
            <a:r>
              <a:rPr lang="en-US" sz="2100" b="1" dirty="0"/>
              <a:t>: NASA high-end computing (HEC) program through the NASA Advanced Supercomputing (NAS) Division at NASA ARC</a:t>
            </a:r>
          </a:p>
        </p:txBody>
      </p:sp>
    </p:spTree>
    <p:extLst>
      <p:ext uri="{BB962C8B-B14F-4D97-AF65-F5344CB8AC3E}">
        <p14:creationId xmlns:p14="http://schemas.microsoft.com/office/powerpoint/2010/main" val="203952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2AC324D-A6EB-7E57-BB7E-5CA16E531E1F}"/>
              </a:ext>
            </a:extLst>
          </p:cNvPr>
          <p:cNvSpPr txBox="1"/>
          <p:nvPr/>
        </p:nvSpPr>
        <p:spPr>
          <a:xfrm>
            <a:off x="394447" y="2087094"/>
            <a:ext cx="11187953" cy="1465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9725" marR="0" lvl="0" indent="-339725" algn="just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Validation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Systematic low bias in the trop. (0-12 km) (NMB = -11%) with precision ~1.8 DU which does not yet meet the TEMPO bias requirement of ~1.5 DU (~10 ppb).</a:t>
            </a:r>
          </a:p>
          <a:p>
            <a:pPr marL="339725" marR="0" lvl="0" indent="-339725" algn="just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Validation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Systematic mean low bias in the PBL (0-2 km) (NMB = -10%) with precision ~1.3 DU which meets the TEMPO bias requirement of ~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1.7 DU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(~10 ppb).</a:t>
            </a:r>
          </a:p>
        </p:txBody>
      </p:sp>
    </p:spTree>
    <p:extLst>
      <p:ext uri="{BB962C8B-B14F-4D97-AF65-F5344CB8AC3E}">
        <p14:creationId xmlns:p14="http://schemas.microsoft.com/office/powerpoint/2010/main" val="1678455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A6590DA-698C-4343-B7FE-2600C113D231}"/>
              </a:ext>
            </a:extLst>
          </p:cNvPr>
          <p:cNvSpPr txBox="1">
            <a:spLocks/>
          </p:cNvSpPr>
          <p:nvPr/>
        </p:nvSpPr>
        <p:spPr>
          <a:xfrm>
            <a:off x="0" y="90580"/>
            <a:ext cx="12192000" cy="7062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rPr>
              <a:t>Tropospheric Ozone Lidar Network 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rPr>
              <a:t>TOLNet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rPr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00D07E-D98D-458F-B03D-49368783ECBB}"/>
              </a:ext>
            </a:extLst>
          </p:cNvPr>
          <p:cNvSpPr txBox="1"/>
          <p:nvPr/>
        </p:nvSpPr>
        <p:spPr>
          <a:xfrm>
            <a:off x="4838980" y="1028095"/>
            <a:ext cx="7158322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Established in 2011 and consists of 12+ lidar systems in North America. 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Main goals are to provide data for:</a:t>
            </a:r>
          </a:p>
          <a:p>
            <a:pPr marL="457200" marR="0" lvl="0" indent="-23018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Understanding physiochemical processes controlling tropospheric O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concentrations and morphology.</a:t>
            </a:r>
          </a:p>
          <a:p>
            <a:pPr marL="457200" marR="0" lvl="0" indent="-23018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Evaluation of satellite profile products retrieving tropospheric O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(e.g., TROPOMI,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CrIS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and TEMPO). </a:t>
            </a:r>
          </a:p>
          <a:p>
            <a:pPr marL="457200" marR="0" lvl="0" indent="-23018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Chemical transport and air quality model evaluation.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TOLNet includes a daily automated air quality forecast system using five separate models.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CBF877-4EFB-48A4-A507-9A8A88FA6F82}"/>
              </a:ext>
            </a:extLst>
          </p:cNvPr>
          <p:cNvSpPr/>
          <p:nvPr/>
        </p:nvSpPr>
        <p:spPr>
          <a:xfrm>
            <a:off x="6540137" y="4628851"/>
            <a:ext cx="55038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Ozone lidar data is highly accurate and consistent between systems (Leblanc et al., 2018).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Multiple SMOL lidars have recently been developed and deployed for air quality campaigns.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TOLNet frequently used for evaluating air quality models and satellite retrievals.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5C70D0-C938-4985-8E4F-57C5EF482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62" y="4634494"/>
            <a:ext cx="6172933" cy="217256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F1E4B45-34E2-4495-9D97-78C0C5CEA46E}"/>
              </a:ext>
            </a:extLst>
          </p:cNvPr>
          <p:cNvGrpSpPr/>
          <p:nvPr/>
        </p:nvGrpSpPr>
        <p:grpSpPr>
          <a:xfrm>
            <a:off x="145753" y="796836"/>
            <a:ext cx="4671449" cy="3685258"/>
            <a:chOff x="245162" y="796835"/>
            <a:chExt cx="5220282" cy="442830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1499685-A041-476D-8A69-031B6A792D7A}"/>
                </a:ext>
              </a:extLst>
            </p:cNvPr>
            <p:cNvGrpSpPr/>
            <p:nvPr/>
          </p:nvGrpSpPr>
          <p:grpSpPr>
            <a:xfrm>
              <a:off x="245162" y="796835"/>
              <a:ext cx="4950869" cy="4428307"/>
              <a:chOff x="245162" y="796835"/>
              <a:chExt cx="4950869" cy="4428307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3950FBEC-C35D-45E1-B3F4-7291839721CE}"/>
                  </a:ext>
                </a:extLst>
              </p:cNvPr>
              <p:cNvGrpSpPr/>
              <p:nvPr/>
            </p:nvGrpSpPr>
            <p:grpSpPr>
              <a:xfrm>
                <a:off x="245162" y="796835"/>
                <a:ext cx="4950869" cy="4428307"/>
                <a:chOff x="245162" y="796835"/>
                <a:chExt cx="4950869" cy="4428307"/>
              </a:xfrm>
            </p:grpSpPr>
            <p:pic>
              <p:nvPicPr>
                <p:cNvPr id="21" name="Picture 20">
                  <a:extLst>
                    <a:ext uri="{FF2B5EF4-FFF2-40B4-BE49-F238E27FC236}">
                      <a16:creationId xmlns:a16="http://schemas.microsoft.com/office/drawing/2014/main" id="{63B7D785-3ACF-4C4F-AE1B-C8ECE5C6A9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9547" r="18364"/>
                <a:stretch/>
              </p:blipFill>
              <p:spPr>
                <a:xfrm>
                  <a:off x="245162" y="796835"/>
                  <a:ext cx="4950869" cy="4428307"/>
                </a:xfrm>
                <a:prstGeom prst="rect">
                  <a:avLst/>
                </a:prstGeom>
              </p:spPr>
            </p:pic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81B94CB5-F9F6-4EF0-AE38-A8BF0FFA7ACF}"/>
                    </a:ext>
                  </a:extLst>
                </p:cNvPr>
                <p:cNvGrpSpPr/>
                <p:nvPr/>
              </p:nvGrpSpPr>
              <p:grpSpPr>
                <a:xfrm>
                  <a:off x="3729212" y="2419953"/>
                  <a:ext cx="947174" cy="276999"/>
                  <a:chOff x="3534902" y="2054193"/>
                  <a:chExt cx="947174" cy="276999"/>
                </a:xfrm>
              </p:grpSpPr>
              <p:sp>
                <p:nvSpPr>
                  <p:cNvPr id="23" name="Star: 5 Points 22">
                    <a:extLst>
                      <a:ext uri="{FF2B5EF4-FFF2-40B4-BE49-F238E27FC236}">
                        <a16:creationId xmlns:a16="http://schemas.microsoft.com/office/drawing/2014/main" id="{CCC0588D-CC2D-4715-9095-76C7BEB8CB65}"/>
                      </a:ext>
                    </a:extLst>
                  </p:cNvPr>
                  <p:cNvSpPr/>
                  <p:nvPr/>
                </p:nvSpPr>
                <p:spPr>
                  <a:xfrm>
                    <a:off x="3534902" y="2192693"/>
                    <a:ext cx="156988" cy="138499"/>
                  </a:xfrm>
                  <a:prstGeom prst="star5">
                    <a:avLst/>
                  </a:prstGeom>
                  <a:noFill/>
                  <a:ln w="34925">
                    <a:solidFill>
                      <a:srgbClr val="DF45C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D72A9ECB-2D15-4F34-BFC3-A0583D81CB33}"/>
                      </a:ext>
                    </a:extLst>
                  </p:cNvPr>
                  <p:cNvSpPr txBox="1"/>
                  <p:nvPr/>
                </p:nvSpPr>
                <p:spPr>
                  <a:xfrm>
                    <a:off x="3613396" y="2054193"/>
                    <a:ext cx="868680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AMOLITE</a:t>
                    </a:r>
                  </a:p>
                </p:txBody>
              </p:sp>
            </p:grp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F2524E7D-B259-4DDF-8D00-DC66CFAE6BD3}"/>
                  </a:ext>
                </a:extLst>
              </p:cNvPr>
              <p:cNvGrpSpPr/>
              <p:nvPr/>
            </p:nvGrpSpPr>
            <p:grpSpPr>
              <a:xfrm>
                <a:off x="4261865" y="2551360"/>
                <a:ext cx="868680" cy="276999"/>
                <a:chOff x="5995105" y="2638806"/>
                <a:chExt cx="868680" cy="276999"/>
              </a:xfrm>
            </p:grpSpPr>
            <p:sp>
              <p:nvSpPr>
                <p:cNvPr id="19" name="Star: 5 Points 18">
                  <a:extLst>
                    <a:ext uri="{FF2B5EF4-FFF2-40B4-BE49-F238E27FC236}">
                      <a16:creationId xmlns:a16="http://schemas.microsoft.com/office/drawing/2014/main" id="{2683EBD3-5A82-4789-9E93-AE8B4741068F}"/>
                    </a:ext>
                  </a:extLst>
                </p:cNvPr>
                <p:cNvSpPr/>
                <p:nvPr/>
              </p:nvSpPr>
              <p:spPr>
                <a:xfrm>
                  <a:off x="6017506" y="2735471"/>
                  <a:ext cx="156988" cy="138499"/>
                </a:xfrm>
                <a:prstGeom prst="star5">
                  <a:avLst/>
                </a:prstGeom>
                <a:noFill/>
                <a:ln w="34925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AD9E9DBE-A295-4CF9-8396-86B04FC5F41A}"/>
                    </a:ext>
                  </a:extLst>
                </p:cNvPr>
                <p:cNvSpPr txBox="1"/>
                <p:nvPr/>
              </p:nvSpPr>
              <p:spPr>
                <a:xfrm>
                  <a:off x="5995105" y="2638806"/>
                  <a:ext cx="86868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CCNY</a:t>
                  </a:r>
                </a:p>
              </p:txBody>
            </p:sp>
          </p:grp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8AA9547-9E09-4631-BAFC-AC53E4595D8D}"/>
                </a:ext>
              </a:extLst>
            </p:cNvPr>
            <p:cNvGrpSpPr/>
            <p:nvPr/>
          </p:nvGrpSpPr>
          <p:grpSpPr>
            <a:xfrm>
              <a:off x="4242046" y="2831135"/>
              <a:ext cx="1223398" cy="276999"/>
              <a:chOff x="6121892" y="2580720"/>
              <a:chExt cx="1223398" cy="276999"/>
            </a:xfrm>
          </p:grpSpPr>
          <p:sp>
            <p:nvSpPr>
              <p:cNvPr id="14" name="Star: 5 Points 13">
                <a:extLst>
                  <a:ext uri="{FF2B5EF4-FFF2-40B4-BE49-F238E27FC236}">
                    <a16:creationId xmlns:a16="http://schemas.microsoft.com/office/drawing/2014/main" id="{26ED2D20-187A-472B-B2E4-91E8F41D6AE0}"/>
                  </a:ext>
                </a:extLst>
              </p:cNvPr>
              <p:cNvSpPr/>
              <p:nvPr/>
            </p:nvSpPr>
            <p:spPr>
              <a:xfrm>
                <a:off x="6121892" y="2710853"/>
                <a:ext cx="156988" cy="138499"/>
              </a:xfrm>
              <a:prstGeom prst="star5">
                <a:avLst/>
              </a:prstGeom>
              <a:noFill/>
              <a:ln w="349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D37EC1D-E1A4-4A38-815D-A1A915B3BA67}"/>
                  </a:ext>
                </a:extLst>
              </p:cNvPr>
              <p:cNvSpPr txBox="1"/>
              <p:nvPr/>
            </p:nvSpPr>
            <p:spPr>
              <a:xfrm>
                <a:off x="6175425" y="2580720"/>
                <a:ext cx="116986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HAMPTON U.</a:t>
                </a:r>
              </a:p>
            </p:txBody>
          </p: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28149120-72E6-41A3-8E2F-D51829362789}"/>
              </a:ext>
            </a:extLst>
          </p:cNvPr>
          <p:cNvSpPr txBox="1"/>
          <p:nvPr/>
        </p:nvSpPr>
        <p:spPr>
          <a:xfrm>
            <a:off x="4188393" y="6581001"/>
            <a:ext cx="1838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Leblanc et al. (2018)</a:t>
            </a:r>
          </a:p>
        </p:txBody>
      </p:sp>
    </p:spTree>
    <p:extLst>
      <p:ext uri="{BB962C8B-B14F-4D97-AF65-F5344CB8AC3E}">
        <p14:creationId xmlns:p14="http://schemas.microsoft.com/office/powerpoint/2010/main" val="3791094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5D7A0764-393A-40FA-9239-BC410775A3CD}"/>
              </a:ext>
            </a:extLst>
          </p:cNvPr>
          <p:cNvSpPr txBox="1">
            <a:spLocks/>
          </p:cNvSpPr>
          <p:nvPr/>
        </p:nvSpPr>
        <p:spPr>
          <a:xfrm>
            <a:off x="0" y="137890"/>
            <a:ext cx="12192000" cy="75121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TEMPO V4* O</a:t>
            </a:r>
            <a:r>
              <a:rPr lang="en-US" sz="36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Profile Validation with TOLNet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DB89B92-B68C-409D-B307-799C1AFA2D7A}"/>
              </a:ext>
            </a:extLst>
          </p:cNvPr>
          <p:cNvSpPr/>
          <p:nvPr/>
        </p:nvSpPr>
        <p:spPr>
          <a:xfrm>
            <a:off x="80920" y="850880"/>
            <a:ext cx="6872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b="1" dirty="0"/>
              <a:t>We apply </a:t>
            </a:r>
            <a:r>
              <a:rPr lang="en-US" b="1" dirty="0" err="1"/>
              <a:t>val</a:t>
            </a:r>
            <a:r>
              <a:rPr lang="en-US" b="1" dirty="0"/>
              <a:t>/eval methods 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0957EF3-1BDB-4480-AC2D-16D39EB54188}"/>
              </a:ext>
            </a:extLst>
          </p:cNvPr>
          <p:cNvGrpSpPr/>
          <p:nvPr/>
        </p:nvGrpSpPr>
        <p:grpSpPr>
          <a:xfrm>
            <a:off x="719881" y="1313427"/>
            <a:ext cx="4888200" cy="1609763"/>
            <a:chOff x="1073563" y="1351527"/>
            <a:chExt cx="4537437" cy="160976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32BA63B-2DE0-4889-84D0-566B15D27120}"/>
                </a:ext>
              </a:extLst>
            </p:cNvPr>
            <p:cNvGrpSpPr/>
            <p:nvPr/>
          </p:nvGrpSpPr>
          <p:grpSpPr>
            <a:xfrm>
              <a:off x="1073563" y="1351527"/>
              <a:ext cx="4535282" cy="1209387"/>
              <a:chOff x="273463" y="4348306"/>
              <a:chExt cx="4535282" cy="120938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TextBox 4">
                    <a:extLst>
                      <a:ext uri="{FF2B5EF4-FFF2-40B4-BE49-F238E27FC236}">
                        <a16:creationId xmlns:a16="http://schemas.microsoft.com/office/drawing/2014/main" id="{8558F755-C2D9-4168-8ACC-1E1FAA1C3102}"/>
                      </a:ext>
                    </a:extLst>
                  </p:cNvPr>
                  <p:cNvSpPr txBox="1"/>
                  <p:nvPr/>
                </p:nvSpPr>
                <p:spPr>
                  <a:xfrm>
                    <a:off x="273463" y="4348306"/>
                    <a:ext cx="4527912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𝑻𝑬𝑴𝑷𝑶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  <m: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𝒕𝒓𝒖𝒆</m:t>
                                </m:r>
                              </m:sub>
                            </m:s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sub>
                            </m:sSub>
                          </m:e>
                        </m:d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+ </m:t>
                        </m:r>
                        <m:r>
                          <a:rPr lang="el-G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𝜺</m:t>
                        </m:r>
                      </m:oMath>
                    </a14:m>
                    <a:r>
                      <a:rPr lang="en-US" b="1" dirty="0"/>
                      <a:t>		(1)</a:t>
                    </a:r>
                  </a:p>
                </p:txBody>
              </p:sp>
            </mc:Choice>
            <mc:Fallback xmlns="">
              <p:sp>
                <p:nvSpPr>
                  <p:cNvPr id="5" name="TextBox 4">
                    <a:extLst>
                      <a:ext uri="{FF2B5EF4-FFF2-40B4-BE49-F238E27FC236}">
                        <a16:creationId xmlns:a16="http://schemas.microsoft.com/office/drawing/2014/main" id="{8558F755-C2D9-4168-8ACC-1E1FAA1C310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3463" y="4348306"/>
                    <a:ext cx="4527912" cy="276999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1625" t="-28261" r="-2125" b="-5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B273047D-C207-4EB9-860A-3EF25DDF45BB}"/>
                      </a:ext>
                    </a:extLst>
                  </p:cNvPr>
                  <p:cNvSpPr txBox="1"/>
                  <p:nvPr/>
                </p:nvSpPr>
                <p:spPr>
                  <a:xfrm>
                    <a:off x="273463" y="4791481"/>
                    <a:ext cx="4527912" cy="30328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𝑻𝑶𝑳𝑵𝒆𝒕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𝒂𝒗𝒈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𝑻𝑶𝑳𝑵𝒆𝒕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𝒓𝒂𝒘</m:t>
                            </m:r>
                          </m:sub>
                        </m:sSub>
                      </m:oMath>
                    </a14:m>
                    <a:r>
                      <a:rPr lang="en-US" b="1" dirty="0"/>
                      <a:t>		(2)</a:t>
                    </a:r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B273047D-C207-4EB9-860A-3EF25DDF45B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3463" y="4791481"/>
                    <a:ext cx="4527912" cy="30328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625" t="-24000" r="-2125" b="-4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B428D243-56B2-4D7B-8180-4620615FD493}"/>
                      </a:ext>
                    </a:extLst>
                  </p:cNvPr>
                  <p:cNvSpPr txBox="1"/>
                  <p:nvPr/>
                </p:nvSpPr>
                <p:spPr>
                  <a:xfrm>
                    <a:off x="280833" y="5234656"/>
                    <a:ext cx="4527912" cy="32303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𝑻𝑶𝑳𝑵𝒆𝒕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𝑨𝑲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𝑻𝑶𝑳𝑵𝒆𝒕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 −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𝒂𝒗𝒈</m:t>
                                </m:r>
                              </m:sub>
                            </m:s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sub>
                            </m:s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oMath>
                    </a14:m>
                    <a:r>
                      <a:rPr lang="en-US" b="1" dirty="0"/>
                      <a:t>	(3)</a:t>
                    </a:r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B428D243-56B2-4D7B-8180-4620615FD49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0833" y="5234656"/>
                    <a:ext cx="4527912" cy="32303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623" t="-16981" r="-1998" b="-3584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9025735-6255-4F93-908C-D5BAFFF2F9C4}"/>
                    </a:ext>
                  </a:extLst>
                </p:cNvPr>
                <p:cNvSpPr txBox="1"/>
                <p:nvPr/>
              </p:nvSpPr>
              <p:spPr>
                <a:xfrm>
                  <a:off x="1083088" y="2684291"/>
                  <a:ext cx="452791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𝑻𝑬𝑴𝑷𝑶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𝑻𝑶𝑳𝑵𝒆𝒕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𝑨𝑲</m:t>
                          </m:r>
                        </m:sub>
                      </m:sSub>
                    </m:oMath>
                  </a14:m>
                  <a:r>
                    <a:rPr lang="en-US" b="1" dirty="0"/>
                    <a:t>			(4)</a:t>
                  </a: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9025735-6255-4F93-908C-D5BAFFF2F9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3088" y="2684291"/>
                  <a:ext cx="4527912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1750" t="-28261" r="-2000" b="-5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B620E2F-AACB-40DA-AA4E-4A8DF9F8540B}"/>
                  </a:ext>
                </a:extLst>
              </p:cNvPr>
              <p:cNvSpPr/>
              <p:nvPr/>
            </p:nvSpPr>
            <p:spPr>
              <a:xfrm>
                <a:off x="80920" y="3089268"/>
                <a:ext cx="6708069" cy="3504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spcAft>
                    <a:spcPts val="1200"/>
                  </a:spcAft>
                  <a:buFont typeface="Wingdings" panose="05000000000000000000" pitchFamily="2" charset="2"/>
                  <a:buChar char="Ø"/>
                </a:pPr>
                <a:r>
                  <a:rPr lang="en-US" b="1" dirty="0"/>
                  <a:t>Retrieved (</a:t>
                </a:r>
                <a:r>
                  <a:rPr lang="en-US" b="1" i="1" dirty="0"/>
                  <a:t>X</a:t>
                </a:r>
                <a:r>
                  <a:rPr lang="en-US" b="1" i="1" baseline="-25000" dirty="0"/>
                  <a:t>TEMPO</a:t>
                </a:r>
                <a:r>
                  <a:rPr lang="en-US" b="1" dirty="0"/>
                  <a:t>), a priori (</a:t>
                </a:r>
                <a:r>
                  <a:rPr lang="en-US" b="1" i="1" dirty="0"/>
                  <a:t>X</a:t>
                </a:r>
                <a:r>
                  <a:rPr lang="en-US" b="1" i="1" baseline="-25000" dirty="0"/>
                  <a:t>a</a:t>
                </a:r>
                <a:r>
                  <a:rPr lang="en-US" b="1" dirty="0"/>
                  <a:t>), and averaging kernels (</a:t>
                </a:r>
                <a:r>
                  <a:rPr lang="en-US" b="1" i="1" dirty="0"/>
                  <a:t>A</a:t>
                </a:r>
                <a:r>
                  <a:rPr lang="en-US" b="1" dirty="0"/>
                  <a:t>) are provided for all TEMPO retrievals at 24 vertical levels.</a:t>
                </a:r>
              </a:p>
              <a:p>
                <a:pPr marL="285750" indent="-285750" algn="just">
                  <a:spcAft>
                    <a:spcPts val="1200"/>
                  </a:spcAft>
                  <a:buFont typeface="Wingdings" panose="05000000000000000000" pitchFamily="2" charset="2"/>
                  <a:buChar char="Ø"/>
                </a:pPr>
                <a:r>
                  <a:rPr lang="en-US" b="1" dirty="0"/>
                  <a:t>TOLNet O</a:t>
                </a:r>
                <a:r>
                  <a:rPr lang="en-US" b="1" baseline="-25000" dirty="0"/>
                  <a:t>3</a:t>
                </a:r>
                <a:r>
                  <a:rPr lang="en-US" b="1" dirty="0"/>
                  <a:t> observations are averaged to match the vertical resolution of TEMPO.  The vertical resolution of TEMPO is much coarser than TOLNet in the troposphere.</a:t>
                </a:r>
              </a:p>
              <a:p>
                <a:pPr marL="285750" indent="-285750" algn="just">
                  <a:spcAft>
                    <a:spcPts val="1200"/>
                  </a:spcAft>
                  <a:buFont typeface="Wingdings" panose="05000000000000000000" pitchFamily="2" charset="2"/>
                  <a:buChar char="Ø"/>
                </a:pPr>
                <a:r>
                  <a:rPr lang="en-US" b="1" dirty="0"/>
                  <a:t>Using the provided TEMPO AK values and Eq. (3) we can calculate “what TEMPO would see” if it observed the same atmosphere measured by TOLNet.</a:t>
                </a:r>
              </a:p>
              <a:p>
                <a:pPr marL="285750" indent="-285750" algn="just">
                  <a:spcAft>
                    <a:spcPts val="1200"/>
                  </a:spcAft>
                  <a:buFont typeface="Wingdings" panose="05000000000000000000" pitchFamily="2" charset="2"/>
                  <a:buChar char="Ø"/>
                </a:pPr>
                <a:r>
                  <a:rPr lang="en-US" b="1" dirty="0"/>
                  <a:t>Validation of TEMPO using Eq. (4).</a:t>
                </a:r>
              </a:p>
              <a:p>
                <a:pPr marL="285750" indent="-285750" algn="just">
                  <a:spcAft>
                    <a:spcPts val="1200"/>
                  </a:spcAft>
                  <a:buFont typeface="Wingdings" panose="05000000000000000000" pitchFamily="2" charset="2"/>
                  <a:buChar char="Ø"/>
                </a:pPr>
                <a:r>
                  <a:rPr lang="en-US" b="1" dirty="0"/>
                  <a:t>Evaluation of TEMPO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𝑻𝑬𝑴𝑷𝑶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𝑻𝑶𝑳𝑵𝒆𝒕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𝒂𝒗𝒈</m:t>
                        </m:r>
                      </m:sub>
                    </m:sSub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B620E2F-AACB-40DA-AA4E-4A8DF9F854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20" y="3089268"/>
                <a:ext cx="6708069" cy="3504164"/>
              </a:xfrm>
              <a:prstGeom prst="rect">
                <a:avLst/>
              </a:prstGeom>
              <a:blipFill>
                <a:blip r:embed="rId6"/>
                <a:stretch>
                  <a:fillRect l="-545" t="-1043" r="-727" b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C24909D5-300C-9AD0-0F10-F4CED1034C78}"/>
              </a:ext>
            </a:extLst>
          </p:cNvPr>
          <p:cNvGrpSpPr/>
          <p:nvPr/>
        </p:nvGrpSpPr>
        <p:grpSpPr>
          <a:xfrm>
            <a:off x="7112314" y="1079538"/>
            <a:ext cx="4959306" cy="3075409"/>
            <a:chOff x="7139209" y="2029795"/>
            <a:chExt cx="4959306" cy="307540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EA60B98-9759-AA9D-54CA-3860AACA1BA4}"/>
                </a:ext>
              </a:extLst>
            </p:cNvPr>
            <p:cNvSpPr txBox="1"/>
            <p:nvPr/>
          </p:nvSpPr>
          <p:spPr>
            <a:xfrm>
              <a:off x="7302155" y="4828205"/>
              <a:ext cx="47963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Example TEMPO ozone AK at Kenosha, WI on August 4, 2023 at 21 UTC.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7255C44-90B6-673C-45B2-3F26213E2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86" t="5348" r="7058"/>
            <a:stretch>
              <a:fillRect/>
            </a:stretch>
          </p:blipFill>
          <p:spPr>
            <a:xfrm>
              <a:off x="7139209" y="2029795"/>
              <a:ext cx="4810744" cy="2778404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7E02BB4-CDDE-7F1F-47A2-FFB8739CD517}"/>
              </a:ext>
            </a:extLst>
          </p:cNvPr>
          <p:cNvSpPr txBox="1"/>
          <p:nvPr/>
        </p:nvSpPr>
        <p:spPr>
          <a:xfrm>
            <a:off x="6885127" y="4424692"/>
            <a:ext cx="5094784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FF0000"/>
                </a:solidFill>
              </a:rPr>
              <a:t>Extended TOLNet lidar profiles above the level of observation well into the stratosphere using </a:t>
            </a:r>
            <a:r>
              <a:rPr lang="en-US" b="1" dirty="0" err="1">
                <a:solidFill>
                  <a:srgbClr val="FF0000"/>
                </a:solidFill>
              </a:rPr>
              <a:t>ozonesondes</a:t>
            </a:r>
            <a:r>
              <a:rPr lang="en-US" b="1" dirty="0">
                <a:solidFill>
                  <a:srgbClr val="FF0000"/>
                </a:solidFill>
              </a:rPr>
              <a:t> launched in proximity to lidar sites.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FF0000"/>
                </a:solidFill>
              </a:rPr>
              <a:t>TEMPO data filter for high quality retrievals: cloud fraction &lt; 0.3, solar zenith angle &lt; 70°, and rms fit &lt; 3.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FF0000"/>
                </a:solidFill>
              </a:rPr>
              <a:t>Colocation criteria: 5 km and 30 minutes.</a:t>
            </a:r>
          </a:p>
        </p:txBody>
      </p:sp>
    </p:spTree>
    <p:extLst>
      <p:ext uri="{BB962C8B-B14F-4D97-AF65-F5344CB8AC3E}">
        <p14:creationId xmlns:p14="http://schemas.microsoft.com/office/powerpoint/2010/main" val="1603267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A2490C-F572-D0E1-C2FE-C52DB4F82A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0850B04-3FD4-3F30-DFF7-F812B86E2BAA}"/>
              </a:ext>
            </a:extLst>
          </p:cNvPr>
          <p:cNvSpPr txBox="1"/>
          <p:nvPr/>
        </p:nvSpPr>
        <p:spPr>
          <a:xfrm>
            <a:off x="278674" y="165164"/>
            <a:ext cx="116520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TEMPO V4* O</a:t>
            </a:r>
            <a:r>
              <a:rPr lang="en-US" sz="30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evaluation: Different a priori profiles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84EE18-B512-3FE4-6810-5407B95243C8}"/>
              </a:ext>
            </a:extLst>
          </p:cNvPr>
          <p:cNvSpPr txBox="1"/>
          <p:nvPr/>
        </p:nvSpPr>
        <p:spPr>
          <a:xfrm>
            <a:off x="4930593" y="888387"/>
            <a:ext cx="7126173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b="1" dirty="0"/>
              <a:t>Initial validation of TEMPO V3 retrievals displayed large biases and excess variability: </a:t>
            </a:r>
            <a:r>
              <a:rPr lang="en-US" sz="2000" b="1" i="1" u="sng" dirty="0"/>
              <a:t>Don’t worry V4* is much improved!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b="1" dirty="0"/>
              <a:t>Here we validate TEMPO V4* O</a:t>
            </a:r>
            <a:r>
              <a:rPr lang="en-US" sz="2000" b="1" baseline="-25000" dirty="0"/>
              <a:t>3</a:t>
            </a:r>
            <a:r>
              <a:rPr lang="en-US" sz="2000" b="1" dirty="0"/>
              <a:t> profiles retrievals (</a:t>
            </a:r>
            <a:r>
              <a:rPr lang="en-US" sz="2000" b="1" i="1" u="sng" dirty="0"/>
              <a:t>UV-only</a:t>
            </a:r>
            <a:r>
              <a:rPr lang="en-US" sz="2000" b="1" dirty="0"/>
              <a:t>) using various a priori profile sources (Aug. 2-15, 2023).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b="1" dirty="0"/>
              <a:t>TOLNet stations from AGES+; focusing on the Chicago (Kenosha, WI) and NYC regions of this campaign.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b="1" dirty="0"/>
              <a:t>Large focus on the NYC portion of AGES+ where multiple TOLNet lidars were taking observations.</a:t>
            </a:r>
          </a:p>
        </p:txBody>
      </p:sp>
      <p:pic>
        <p:nvPicPr>
          <p:cNvPr id="2" name="Picture 1" descr="Chart, line chart&#10;&#10;AI-generated content may be incorrect.">
            <a:extLst>
              <a:ext uri="{FF2B5EF4-FFF2-40B4-BE49-F238E27FC236}">
                <a16:creationId xmlns:a16="http://schemas.microsoft.com/office/drawing/2014/main" id="{B31D5050-0D54-F22A-8EE5-7DF5A9BEDA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74" y="888387"/>
            <a:ext cx="4352823" cy="58044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33798D-B88D-34F0-98C1-F9F291E43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762" y="4059434"/>
            <a:ext cx="5588933" cy="263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365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82BC55-0C94-4118-3E48-11937E786D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83B527-4627-5ED9-2646-7472B940D07E}"/>
              </a:ext>
            </a:extLst>
          </p:cNvPr>
          <p:cNvSpPr txBox="1"/>
          <p:nvPr/>
        </p:nvSpPr>
        <p:spPr>
          <a:xfrm>
            <a:off x="278674" y="165164"/>
            <a:ext cx="116520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TEMPO V4* O</a:t>
            </a:r>
            <a:r>
              <a:rPr lang="en-US" sz="30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evaluation: AGES+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AA7197-4F56-B1D0-458B-E2A08F4864BA}"/>
              </a:ext>
            </a:extLst>
          </p:cNvPr>
          <p:cNvSpPr txBox="1"/>
          <p:nvPr/>
        </p:nvSpPr>
        <p:spPr>
          <a:xfrm>
            <a:off x="9822435" y="255421"/>
            <a:ext cx="16071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N = 862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B356092-DA6B-A8CE-7689-18D46812F6CF}"/>
              </a:ext>
            </a:extLst>
          </p:cNvPr>
          <p:cNvGrpSpPr/>
          <p:nvPr/>
        </p:nvGrpSpPr>
        <p:grpSpPr>
          <a:xfrm>
            <a:off x="116541" y="882620"/>
            <a:ext cx="11814203" cy="2795384"/>
            <a:chOff x="116541" y="775047"/>
            <a:chExt cx="11814203" cy="2795384"/>
          </a:xfrm>
        </p:grpSpPr>
        <p:pic>
          <p:nvPicPr>
            <p:cNvPr id="9" name="Picture 8" descr="A screenshot of a computer&#10;&#10;AI-generated content may be incorrect.">
              <a:extLst>
                <a:ext uri="{FF2B5EF4-FFF2-40B4-BE49-F238E27FC236}">
                  <a16:creationId xmlns:a16="http://schemas.microsoft.com/office/drawing/2014/main" id="{AA9FEAC4-3F7E-C375-E1D5-8ED5074269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541" y="899676"/>
              <a:ext cx="9314329" cy="267075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BD7BA5A-D966-1277-8DF2-9F30734D4073}"/>
                </a:ext>
              </a:extLst>
            </p:cNvPr>
            <p:cNvSpPr txBox="1"/>
            <p:nvPr/>
          </p:nvSpPr>
          <p:spPr>
            <a:xfrm>
              <a:off x="9583272" y="775047"/>
              <a:ext cx="2347472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u="sng" dirty="0"/>
                <a:t>TOLNet-AK</a:t>
              </a:r>
              <a:r>
                <a:rPr lang="en-US" sz="1400" b="1" dirty="0"/>
                <a:t>:</a:t>
              </a:r>
            </a:p>
            <a:p>
              <a:r>
                <a:rPr lang="en-US" sz="1400" b="1" dirty="0"/>
                <a:t>TEMPO Bias (DU) = -0.95</a:t>
              </a:r>
            </a:p>
            <a:p>
              <a:r>
                <a:rPr lang="en-US" sz="1400" b="1" dirty="0"/>
                <a:t>TEMPO Bias (NMB%) = -12.5 </a:t>
              </a:r>
            </a:p>
            <a:p>
              <a:r>
                <a:rPr lang="en-US" sz="1400" b="1" dirty="0">
                  <a:solidFill>
                    <a:srgbClr val="FF0000"/>
                  </a:solidFill>
                </a:rPr>
                <a:t>TEMPO R</a:t>
              </a:r>
              <a:r>
                <a:rPr lang="en-US" sz="1400" b="1" baseline="30000" dirty="0">
                  <a:solidFill>
                    <a:srgbClr val="FF0000"/>
                  </a:solidFill>
                </a:rPr>
                <a:t>2</a:t>
              </a:r>
              <a:r>
                <a:rPr lang="en-US" sz="1400" b="1" dirty="0">
                  <a:solidFill>
                    <a:srgbClr val="FF0000"/>
                  </a:solidFill>
                </a:rPr>
                <a:t> =  0.67</a:t>
              </a:r>
            </a:p>
            <a:p>
              <a:endParaRPr lang="en-US" sz="1400" b="1" dirty="0"/>
            </a:p>
            <a:p>
              <a:r>
                <a:rPr lang="en-US" sz="1400" b="1" u="sng" dirty="0"/>
                <a:t>TOLNet-Raw</a:t>
              </a:r>
            </a:p>
            <a:p>
              <a:r>
                <a:rPr lang="en-US" sz="1400" b="1" dirty="0"/>
                <a:t>TEMPO Bias (DU) = -1.05</a:t>
              </a:r>
            </a:p>
            <a:p>
              <a:r>
                <a:rPr lang="en-US" sz="1400" b="1" dirty="0"/>
                <a:t>TEMPO Bias (NMB%) = -10.3</a:t>
              </a:r>
            </a:p>
            <a:p>
              <a:r>
                <a:rPr lang="en-US" sz="1400" b="1" dirty="0"/>
                <a:t>TEMPO R</a:t>
              </a:r>
              <a:r>
                <a:rPr lang="en-US" sz="1400" b="1" baseline="30000" dirty="0"/>
                <a:t>2</a:t>
              </a:r>
              <a:r>
                <a:rPr lang="en-US" sz="1400" b="1" dirty="0"/>
                <a:t> = 0.20</a:t>
              </a:r>
            </a:p>
            <a:p>
              <a:r>
                <a:rPr lang="en-US" sz="1400" b="1" dirty="0">
                  <a:solidFill>
                    <a:srgbClr val="FF0000"/>
                  </a:solidFill>
                </a:rPr>
                <a:t>Prior Bias (DU) = 0.19</a:t>
              </a:r>
            </a:p>
            <a:p>
              <a:r>
                <a:rPr lang="en-US" sz="1400" b="1" dirty="0">
                  <a:solidFill>
                    <a:srgbClr val="FF0000"/>
                  </a:solidFill>
                </a:rPr>
                <a:t>Prior Bias (NMB%) = 7.8 </a:t>
              </a:r>
            </a:p>
            <a:p>
              <a:r>
                <a:rPr lang="en-US" sz="1400" b="1" dirty="0">
                  <a:solidFill>
                    <a:srgbClr val="FF0000"/>
                  </a:solidFill>
                </a:rPr>
                <a:t>Prior R</a:t>
              </a:r>
              <a:r>
                <a:rPr lang="en-US" sz="1400" b="1" baseline="30000" dirty="0">
                  <a:solidFill>
                    <a:srgbClr val="FF0000"/>
                  </a:solidFill>
                </a:rPr>
                <a:t>2</a:t>
              </a:r>
              <a:r>
                <a:rPr lang="en-US" sz="1400" b="1" dirty="0">
                  <a:solidFill>
                    <a:srgbClr val="FF0000"/>
                  </a:solidFill>
                </a:rPr>
                <a:t> = 0.18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AF607AB-3020-5C70-6336-0589C38BCE73}"/>
              </a:ext>
            </a:extLst>
          </p:cNvPr>
          <p:cNvGrpSpPr/>
          <p:nvPr/>
        </p:nvGrpSpPr>
        <p:grpSpPr>
          <a:xfrm>
            <a:off x="134471" y="3643744"/>
            <a:ext cx="11796272" cy="2785699"/>
            <a:chOff x="134471" y="3661681"/>
            <a:chExt cx="11796272" cy="278569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8B5B9AF-3D29-2E05-51F2-C65FC83E617A}"/>
                </a:ext>
              </a:extLst>
            </p:cNvPr>
            <p:cNvSpPr txBox="1"/>
            <p:nvPr/>
          </p:nvSpPr>
          <p:spPr>
            <a:xfrm>
              <a:off x="9583271" y="3661681"/>
              <a:ext cx="2347472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u="sng" dirty="0"/>
                <a:t>TOLNet-AK</a:t>
              </a:r>
              <a:r>
                <a:rPr lang="en-US" sz="1400" b="1" dirty="0"/>
                <a:t>:</a:t>
              </a:r>
            </a:p>
            <a:p>
              <a:r>
                <a:rPr lang="en-US" sz="1400" b="1" dirty="0"/>
                <a:t>TEMPO Bias (DU) = -1.12</a:t>
              </a:r>
            </a:p>
            <a:p>
              <a:r>
                <a:rPr lang="en-US" sz="1400" b="1" dirty="0"/>
                <a:t>TEMPO Bias (NMB%) = -13.2 </a:t>
              </a:r>
            </a:p>
            <a:p>
              <a:r>
                <a:rPr lang="en-US" sz="1400" b="1" dirty="0"/>
                <a:t>TEMPO R</a:t>
              </a:r>
              <a:r>
                <a:rPr lang="en-US" sz="1400" b="1" baseline="30000" dirty="0"/>
                <a:t>2</a:t>
              </a:r>
              <a:r>
                <a:rPr lang="en-US" sz="1400" b="1" dirty="0"/>
                <a:t> = 0.54</a:t>
              </a:r>
            </a:p>
            <a:p>
              <a:endParaRPr lang="en-US" sz="1400" b="1" dirty="0"/>
            </a:p>
            <a:p>
              <a:r>
                <a:rPr lang="en-US" sz="1400" b="1" u="sng" dirty="0"/>
                <a:t>TOLNet-Raw</a:t>
              </a:r>
            </a:p>
            <a:p>
              <a:r>
                <a:rPr lang="en-US" sz="1400" b="1" dirty="0">
                  <a:solidFill>
                    <a:srgbClr val="FF0000"/>
                  </a:solidFill>
                </a:rPr>
                <a:t>TEMPO Bias (DU) = -0.84</a:t>
              </a:r>
            </a:p>
            <a:p>
              <a:r>
                <a:rPr lang="en-US" sz="1400" b="1" dirty="0">
                  <a:solidFill>
                    <a:srgbClr val="FF0000"/>
                  </a:solidFill>
                </a:rPr>
                <a:t>TEMPO Bias (NMB%) = -5.8</a:t>
              </a:r>
            </a:p>
            <a:p>
              <a:r>
                <a:rPr lang="en-US" sz="1400" b="1" dirty="0"/>
                <a:t>TEMPO R</a:t>
              </a:r>
              <a:r>
                <a:rPr lang="en-US" sz="1400" b="1" baseline="30000" dirty="0"/>
                <a:t>2</a:t>
              </a:r>
              <a:r>
                <a:rPr lang="en-US" sz="1400" b="1" dirty="0"/>
                <a:t> =  0.15</a:t>
              </a:r>
            </a:p>
            <a:p>
              <a:r>
                <a:rPr lang="en-US" sz="1400" b="1" dirty="0"/>
                <a:t>Prior Bias (DU) = 0.84</a:t>
              </a:r>
            </a:p>
            <a:p>
              <a:r>
                <a:rPr lang="en-US" sz="1400" b="1" dirty="0"/>
                <a:t>Prior Bias (NMB%) = 18.4</a:t>
              </a:r>
            </a:p>
            <a:p>
              <a:r>
                <a:rPr lang="en-US" sz="1400" b="1" dirty="0"/>
                <a:t>Prior R</a:t>
              </a:r>
              <a:r>
                <a:rPr lang="en-US" sz="1400" b="1" baseline="30000" dirty="0"/>
                <a:t>2</a:t>
              </a:r>
              <a:r>
                <a:rPr lang="en-US" sz="1400" b="1" dirty="0"/>
                <a:t> = 0.12</a:t>
              </a:r>
            </a:p>
          </p:txBody>
        </p:sp>
        <p:pic>
          <p:nvPicPr>
            <p:cNvPr id="3" name="Picture 2" descr="A picture containing text&#10;&#10;AI-generated content may be incorrect.">
              <a:extLst>
                <a:ext uri="{FF2B5EF4-FFF2-40B4-BE49-F238E27FC236}">
                  <a16:creationId xmlns:a16="http://schemas.microsoft.com/office/drawing/2014/main" id="{E5FAEBD0-824F-098A-6510-502860C7A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471" y="3776624"/>
              <a:ext cx="9314329" cy="26707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3164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71A3B9-DF2B-5E1E-4D0B-55F15C09BD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54542B3-7DE9-C131-0099-4E9F3C35F242}"/>
              </a:ext>
            </a:extLst>
          </p:cNvPr>
          <p:cNvSpPr txBox="1"/>
          <p:nvPr/>
        </p:nvSpPr>
        <p:spPr>
          <a:xfrm>
            <a:off x="278674" y="165164"/>
            <a:ext cx="116520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TEMPO V4* O</a:t>
            </a:r>
            <a:r>
              <a:rPr lang="en-US" sz="30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evaluation: AGES+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993C33C-A2F8-63CC-7252-F0427CDAA700}"/>
              </a:ext>
            </a:extLst>
          </p:cNvPr>
          <p:cNvGrpSpPr/>
          <p:nvPr/>
        </p:nvGrpSpPr>
        <p:grpSpPr>
          <a:xfrm>
            <a:off x="125506" y="748152"/>
            <a:ext cx="11805238" cy="2794919"/>
            <a:chOff x="125506" y="748152"/>
            <a:chExt cx="11805238" cy="279491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37607F4-9B0D-5F94-7308-B33957B0F0A3}"/>
                </a:ext>
              </a:extLst>
            </p:cNvPr>
            <p:cNvSpPr txBox="1"/>
            <p:nvPr/>
          </p:nvSpPr>
          <p:spPr>
            <a:xfrm>
              <a:off x="9583272" y="748152"/>
              <a:ext cx="2347472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u="sng" dirty="0"/>
                <a:t>TOLNet-AK</a:t>
              </a:r>
              <a:r>
                <a:rPr lang="en-US" sz="1400" b="1" dirty="0"/>
                <a:t>:</a:t>
              </a:r>
            </a:p>
            <a:p>
              <a:r>
                <a:rPr lang="en-US" sz="1400" b="1" dirty="0"/>
                <a:t>TEMPO Bias (DU) = -0.99 </a:t>
              </a:r>
            </a:p>
            <a:p>
              <a:r>
                <a:rPr lang="en-US" sz="1400" b="1" dirty="0"/>
                <a:t>TEMPO Bias (NMB%) = -11.8 </a:t>
              </a:r>
            </a:p>
            <a:p>
              <a:r>
                <a:rPr lang="en-US" sz="1400" b="1" dirty="0"/>
                <a:t>TEMPO R</a:t>
              </a:r>
              <a:r>
                <a:rPr lang="en-US" sz="1400" b="1" baseline="30000" dirty="0"/>
                <a:t>2</a:t>
              </a:r>
              <a:r>
                <a:rPr lang="en-US" sz="1400" b="1" dirty="0"/>
                <a:t> = 0.63</a:t>
              </a:r>
            </a:p>
            <a:p>
              <a:endParaRPr lang="en-US" sz="1400" b="1" dirty="0"/>
            </a:p>
            <a:p>
              <a:r>
                <a:rPr lang="en-US" sz="1400" b="1" u="sng" dirty="0"/>
                <a:t>TOLNet-Raw</a:t>
              </a:r>
            </a:p>
            <a:p>
              <a:r>
                <a:rPr lang="en-US" sz="1400" b="1" dirty="0"/>
                <a:t>TEMPO Bias (DU) = -0.97</a:t>
              </a:r>
            </a:p>
            <a:p>
              <a:r>
                <a:rPr lang="en-US" sz="1400" b="1" dirty="0"/>
                <a:t>TEMPO Bias (NMB%) = -8.3</a:t>
              </a:r>
            </a:p>
            <a:p>
              <a:r>
                <a:rPr lang="en-US" sz="1400" b="1" dirty="0"/>
                <a:t>TEMPO R</a:t>
              </a:r>
              <a:r>
                <a:rPr lang="en-US" sz="1400" b="1" baseline="30000" dirty="0"/>
                <a:t>2</a:t>
              </a:r>
              <a:r>
                <a:rPr lang="en-US" sz="1400" b="1" dirty="0"/>
                <a:t> = 0.17</a:t>
              </a:r>
            </a:p>
            <a:p>
              <a:r>
                <a:rPr lang="en-US" sz="1400" b="1" dirty="0"/>
                <a:t>Prior Bias (DU) = 0.52 </a:t>
              </a:r>
            </a:p>
            <a:p>
              <a:r>
                <a:rPr lang="en-US" sz="1400" b="1" dirty="0"/>
                <a:t>Prior Bias (NMB%) = 13.3  </a:t>
              </a:r>
            </a:p>
            <a:p>
              <a:r>
                <a:rPr lang="en-US" sz="1400" b="1" dirty="0"/>
                <a:t>Prior R</a:t>
              </a:r>
              <a:r>
                <a:rPr lang="en-US" sz="1400" b="1" baseline="30000" dirty="0"/>
                <a:t>2</a:t>
              </a:r>
              <a:r>
                <a:rPr lang="en-US" sz="1400" b="1" dirty="0"/>
                <a:t> = 0.12</a:t>
              </a:r>
            </a:p>
          </p:txBody>
        </p:sp>
        <p:pic>
          <p:nvPicPr>
            <p:cNvPr id="3" name="Picture 2" descr="A screenshot of a computer&#10;&#10;AI-generated content may be incorrect.">
              <a:extLst>
                <a:ext uri="{FF2B5EF4-FFF2-40B4-BE49-F238E27FC236}">
                  <a16:creationId xmlns:a16="http://schemas.microsoft.com/office/drawing/2014/main" id="{A45DBA04-3639-34BB-1958-34E6148AAB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506" y="882597"/>
              <a:ext cx="9278471" cy="2660474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42EA8AC-1CCE-FE1F-AC90-8D4C70BCA7C8}"/>
              </a:ext>
            </a:extLst>
          </p:cNvPr>
          <p:cNvGrpSpPr/>
          <p:nvPr/>
        </p:nvGrpSpPr>
        <p:grpSpPr>
          <a:xfrm>
            <a:off x="125505" y="3661681"/>
            <a:ext cx="11805238" cy="2770616"/>
            <a:chOff x="125505" y="3661681"/>
            <a:chExt cx="11805238" cy="277061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8E8A1B0-A232-5F82-772A-4B8F8893532F}"/>
                </a:ext>
              </a:extLst>
            </p:cNvPr>
            <p:cNvSpPr txBox="1"/>
            <p:nvPr/>
          </p:nvSpPr>
          <p:spPr>
            <a:xfrm>
              <a:off x="9583271" y="3661681"/>
              <a:ext cx="2347472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u="sng" dirty="0"/>
                <a:t>TOLNet-AK</a:t>
              </a:r>
              <a:r>
                <a:rPr lang="en-US" sz="1400" b="1" dirty="0"/>
                <a:t>:</a:t>
              </a:r>
            </a:p>
            <a:p>
              <a:r>
                <a:rPr lang="en-US" sz="1400" b="1" dirty="0"/>
                <a:t>TEMPO Bias (DU) = -0.97</a:t>
              </a:r>
            </a:p>
            <a:p>
              <a:r>
                <a:rPr lang="en-US" sz="1400" b="1" dirty="0"/>
                <a:t>TEMPO Bias (NMB%) = -12.1</a:t>
              </a:r>
            </a:p>
            <a:p>
              <a:r>
                <a:rPr lang="en-US" sz="1400" b="1" dirty="0"/>
                <a:t>TEMPO R</a:t>
              </a:r>
              <a:r>
                <a:rPr lang="en-US" sz="1400" b="1" baseline="30000" dirty="0"/>
                <a:t>2</a:t>
              </a:r>
              <a:r>
                <a:rPr lang="en-US" sz="1400" b="1" dirty="0"/>
                <a:t> = 0.65</a:t>
              </a:r>
            </a:p>
            <a:p>
              <a:endParaRPr lang="en-US" sz="1400" b="1" dirty="0"/>
            </a:p>
            <a:p>
              <a:r>
                <a:rPr lang="en-US" sz="1400" b="1" u="sng" dirty="0"/>
                <a:t>TOLNet-Raw</a:t>
              </a:r>
            </a:p>
            <a:p>
              <a:r>
                <a:rPr lang="en-US" sz="1400" b="1" dirty="0"/>
                <a:t>TEMPO Bias (DU) = -1.17</a:t>
              </a:r>
            </a:p>
            <a:p>
              <a:r>
                <a:rPr lang="en-US" sz="1400" b="1" dirty="0"/>
                <a:t>TEMPO Bias (NMB%) = -11.5</a:t>
              </a:r>
            </a:p>
            <a:p>
              <a:r>
                <a:rPr lang="en-US" sz="1400" b="1" dirty="0">
                  <a:solidFill>
                    <a:srgbClr val="FF0000"/>
                  </a:solidFill>
                </a:rPr>
                <a:t>TEMPO R</a:t>
              </a:r>
              <a:r>
                <a:rPr lang="en-US" sz="1400" b="1" baseline="30000" dirty="0">
                  <a:solidFill>
                    <a:srgbClr val="FF0000"/>
                  </a:solidFill>
                </a:rPr>
                <a:t>2</a:t>
              </a:r>
              <a:r>
                <a:rPr lang="en-US" sz="1400" b="1" dirty="0">
                  <a:solidFill>
                    <a:srgbClr val="FF0000"/>
                  </a:solidFill>
                </a:rPr>
                <a:t> = 0.21</a:t>
              </a:r>
            </a:p>
            <a:p>
              <a:r>
                <a:rPr lang="en-US" sz="1400" b="1" dirty="0"/>
                <a:t>Prior Bias (DU) = 0.20</a:t>
              </a:r>
            </a:p>
            <a:p>
              <a:r>
                <a:rPr lang="en-US" sz="1400" b="1" dirty="0"/>
                <a:t>Prior Bias (NMB%) = 8.2 </a:t>
              </a:r>
            </a:p>
            <a:p>
              <a:r>
                <a:rPr lang="en-US" sz="1400" b="1" dirty="0"/>
                <a:t>Prior R</a:t>
              </a:r>
              <a:r>
                <a:rPr lang="en-US" sz="1400" b="1" baseline="30000" dirty="0"/>
                <a:t>2</a:t>
              </a:r>
              <a:r>
                <a:rPr lang="en-US" sz="1400" b="1" dirty="0"/>
                <a:t> =  0.17</a:t>
              </a:r>
            </a:p>
          </p:txBody>
        </p:sp>
        <p:pic>
          <p:nvPicPr>
            <p:cNvPr id="10" name="Picture 9" descr="A picture containing text&#10;&#10;AI-generated content may be incorrect.">
              <a:extLst>
                <a:ext uri="{FF2B5EF4-FFF2-40B4-BE49-F238E27FC236}">
                  <a16:creationId xmlns:a16="http://schemas.microsoft.com/office/drawing/2014/main" id="{238ACDD8-4803-88FC-FFCA-B1F6B2D07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505" y="3771823"/>
              <a:ext cx="9278471" cy="2660474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CFADD06-C465-482B-4714-26A7428B35C2}"/>
              </a:ext>
            </a:extLst>
          </p:cNvPr>
          <p:cNvSpPr txBox="1"/>
          <p:nvPr/>
        </p:nvSpPr>
        <p:spPr>
          <a:xfrm>
            <a:off x="9822435" y="255421"/>
            <a:ext cx="16071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N = 862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42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8908D2-E63E-880E-73E7-8D910A7872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1A93746-A6C6-5C75-A451-E3398CBC31A9}"/>
              </a:ext>
            </a:extLst>
          </p:cNvPr>
          <p:cNvSpPr txBox="1"/>
          <p:nvPr/>
        </p:nvSpPr>
        <p:spPr>
          <a:xfrm>
            <a:off x="278674" y="165164"/>
            <a:ext cx="116520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TEMPO V4* O</a:t>
            </a:r>
            <a:r>
              <a:rPr lang="en-US" sz="30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evaluation: AGES+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F47F2B1-EC4E-C78D-B786-1CAD09050111}"/>
              </a:ext>
            </a:extLst>
          </p:cNvPr>
          <p:cNvGrpSpPr/>
          <p:nvPr/>
        </p:nvGrpSpPr>
        <p:grpSpPr>
          <a:xfrm>
            <a:off x="170329" y="775047"/>
            <a:ext cx="11760415" cy="2777020"/>
            <a:chOff x="170329" y="775047"/>
            <a:chExt cx="11760415" cy="277702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BDC078D-7EC0-7739-420A-3688146C993A}"/>
                </a:ext>
              </a:extLst>
            </p:cNvPr>
            <p:cNvSpPr txBox="1"/>
            <p:nvPr/>
          </p:nvSpPr>
          <p:spPr>
            <a:xfrm>
              <a:off x="9583272" y="775047"/>
              <a:ext cx="2347472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u="sng" dirty="0"/>
                <a:t>TOLNet-AK</a:t>
              </a:r>
              <a:r>
                <a:rPr lang="en-US" sz="1400" b="1" dirty="0"/>
                <a:t>:</a:t>
              </a:r>
            </a:p>
            <a:p>
              <a:r>
                <a:rPr lang="en-US" sz="1400" b="1" dirty="0"/>
                <a:t>TEMPO Bias (DU) = -0.97</a:t>
              </a:r>
            </a:p>
            <a:p>
              <a:r>
                <a:rPr lang="en-US" sz="1400" b="1" dirty="0"/>
                <a:t>TEMPO Bias (NMB%) = -12.4 </a:t>
              </a:r>
            </a:p>
            <a:p>
              <a:r>
                <a:rPr lang="en-US" sz="1400" b="1" dirty="0"/>
                <a:t>TEMPO R</a:t>
              </a:r>
              <a:r>
                <a:rPr lang="en-US" sz="1400" b="1" baseline="30000" dirty="0"/>
                <a:t>2</a:t>
              </a:r>
              <a:r>
                <a:rPr lang="en-US" sz="1400" b="1" dirty="0"/>
                <a:t> = 0.64</a:t>
              </a:r>
            </a:p>
            <a:p>
              <a:endParaRPr lang="en-US" sz="1400" b="1" dirty="0"/>
            </a:p>
            <a:p>
              <a:r>
                <a:rPr lang="en-US" sz="1400" b="1" u="sng" dirty="0"/>
                <a:t>TOLNet-Raw</a:t>
              </a:r>
            </a:p>
            <a:p>
              <a:r>
                <a:rPr lang="en-US" sz="1400" b="1" dirty="0"/>
                <a:t>TEMPO Bias (DU) = -1.18</a:t>
              </a:r>
            </a:p>
            <a:p>
              <a:r>
                <a:rPr lang="en-US" sz="1400" b="1" dirty="0"/>
                <a:t>TEMPO Bias (NMB%) = -11.6</a:t>
              </a:r>
            </a:p>
            <a:p>
              <a:r>
                <a:rPr lang="en-US" sz="1400" b="1" dirty="0"/>
                <a:t>TEMPO R</a:t>
              </a:r>
              <a:r>
                <a:rPr lang="en-US" sz="1400" b="1" baseline="30000" dirty="0"/>
                <a:t>2</a:t>
              </a:r>
              <a:r>
                <a:rPr lang="en-US" sz="1400" b="1" dirty="0"/>
                <a:t> = 0.20</a:t>
              </a:r>
            </a:p>
            <a:p>
              <a:r>
                <a:rPr lang="en-US" sz="1400" b="1" dirty="0"/>
                <a:t>Prior Bias (DU) = 0.25</a:t>
              </a:r>
            </a:p>
            <a:p>
              <a:r>
                <a:rPr lang="en-US" sz="1400" b="1" dirty="0"/>
                <a:t>Prior Bias (NMB%) = 9.0</a:t>
              </a:r>
            </a:p>
            <a:p>
              <a:r>
                <a:rPr lang="en-US" sz="1400" b="1" dirty="0"/>
                <a:t>Prior R</a:t>
              </a:r>
              <a:r>
                <a:rPr lang="en-US" sz="1400" b="1" baseline="30000" dirty="0"/>
                <a:t>2</a:t>
              </a:r>
              <a:r>
                <a:rPr lang="en-US" sz="1400" b="1" dirty="0"/>
                <a:t> = 0.17</a:t>
              </a:r>
            </a:p>
          </p:txBody>
        </p:sp>
        <p:pic>
          <p:nvPicPr>
            <p:cNvPr id="5" name="Picture 4" descr="A screenshot of a computer&#10;&#10;AI-generated content may be incorrect.">
              <a:extLst>
                <a:ext uri="{FF2B5EF4-FFF2-40B4-BE49-F238E27FC236}">
                  <a16:creationId xmlns:a16="http://schemas.microsoft.com/office/drawing/2014/main" id="{DDF220E9-2999-91E7-4484-7500FB84E9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329" y="873600"/>
              <a:ext cx="9341224" cy="2678467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5FC805E-9175-41C9-7566-0B78E5DE857D}"/>
              </a:ext>
            </a:extLst>
          </p:cNvPr>
          <p:cNvGrpSpPr/>
          <p:nvPr/>
        </p:nvGrpSpPr>
        <p:grpSpPr>
          <a:xfrm>
            <a:off x="170329" y="3625821"/>
            <a:ext cx="11760414" cy="2758341"/>
            <a:chOff x="170329" y="3625821"/>
            <a:chExt cx="11760414" cy="275834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69564B7-687E-26A3-2EA6-C344B14F1B9E}"/>
                </a:ext>
              </a:extLst>
            </p:cNvPr>
            <p:cNvSpPr txBox="1"/>
            <p:nvPr/>
          </p:nvSpPr>
          <p:spPr>
            <a:xfrm>
              <a:off x="9583271" y="3625821"/>
              <a:ext cx="2347472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u="sng" dirty="0"/>
                <a:t>TOLNet-AK</a:t>
              </a:r>
              <a:r>
                <a:rPr lang="en-US" sz="1400" b="1" dirty="0"/>
                <a:t>:</a:t>
              </a:r>
            </a:p>
            <a:p>
              <a:r>
                <a:rPr lang="en-US" sz="1400" b="1" dirty="0">
                  <a:solidFill>
                    <a:srgbClr val="FF0000"/>
                  </a:solidFill>
                </a:rPr>
                <a:t>TEMPO Bias (DU) = -0.89</a:t>
              </a:r>
            </a:p>
            <a:p>
              <a:r>
                <a:rPr lang="en-US" sz="1400" b="1" dirty="0">
                  <a:solidFill>
                    <a:srgbClr val="FF0000"/>
                  </a:solidFill>
                </a:rPr>
                <a:t>TEMPO Bias (NMB%) = -10.9</a:t>
              </a:r>
            </a:p>
            <a:p>
              <a:r>
                <a:rPr lang="en-US" sz="1400" b="1" dirty="0"/>
                <a:t>TEMPO R</a:t>
              </a:r>
              <a:r>
                <a:rPr lang="en-US" sz="1400" b="1" baseline="30000" dirty="0"/>
                <a:t>2</a:t>
              </a:r>
              <a:r>
                <a:rPr lang="en-US" sz="1400" b="1" dirty="0"/>
                <a:t> = 0.63</a:t>
              </a:r>
            </a:p>
            <a:p>
              <a:endParaRPr lang="en-US" sz="1400" b="1" dirty="0"/>
            </a:p>
            <a:p>
              <a:r>
                <a:rPr lang="en-US" sz="1400" b="1" u="sng" dirty="0"/>
                <a:t>TOLNet-Raw</a:t>
              </a:r>
            </a:p>
            <a:p>
              <a:r>
                <a:rPr lang="en-US" sz="1400" b="1" dirty="0"/>
                <a:t>TEMPO Bias (DU) = -0.89</a:t>
              </a:r>
            </a:p>
            <a:p>
              <a:r>
                <a:rPr lang="en-US" sz="1400" b="1" dirty="0"/>
                <a:t>TEMPO Bias (NMB%) = -7.3</a:t>
              </a:r>
            </a:p>
            <a:p>
              <a:r>
                <a:rPr lang="en-US" sz="1400" b="1" dirty="0"/>
                <a:t>TEMPO R</a:t>
              </a:r>
              <a:r>
                <a:rPr lang="en-US" sz="1400" b="1" baseline="30000" dirty="0"/>
                <a:t>2</a:t>
              </a:r>
              <a:r>
                <a:rPr lang="en-US" sz="1400" b="1" dirty="0"/>
                <a:t> = 0.17</a:t>
              </a:r>
            </a:p>
            <a:p>
              <a:r>
                <a:rPr lang="en-US" sz="1400" b="1" dirty="0"/>
                <a:t>Prior Bias (DU) = 0.39</a:t>
              </a:r>
            </a:p>
            <a:p>
              <a:r>
                <a:rPr lang="en-US" sz="1400" b="1" dirty="0"/>
                <a:t>Prior Bias (NMB%) = 11.4</a:t>
              </a:r>
            </a:p>
            <a:p>
              <a:r>
                <a:rPr lang="en-US" sz="1400" b="1" dirty="0"/>
                <a:t>Prior R</a:t>
              </a:r>
              <a:r>
                <a:rPr lang="en-US" sz="1400" b="1" baseline="30000" dirty="0"/>
                <a:t>2</a:t>
              </a:r>
              <a:r>
                <a:rPr lang="en-US" sz="1400" b="1" dirty="0"/>
                <a:t> = 0.14</a:t>
              </a:r>
            </a:p>
          </p:txBody>
        </p:sp>
        <p:pic>
          <p:nvPicPr>
            <p:cNvPr id="8" name="Picture 7" descr="A picture containing text&#10;&#10;AI-generated content may be incorrect.">
              <a:extLst>
                <a:ext uri="{FF2B5EF4-FFF2-40B4-BE49-F238E27FC236}">
                  <a16:creationId xmlns:a16="http://schemas.microsoft.com/office/drawing/2014/main" id="{1505D8C1-2FE5-FF8A-EECF-D3FBEDDFA4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329" y="3685130"/>
              <a:ext cx="9412942" cy="2699032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C22F7A5-A5B3-9151-966A-5EB301EC45D9}"/>
              </a:ext>
            </a:extLst>
          </p:cNvPr>
          <p:cNvSpPr txBox="1"/>
          <p:nvPr/>
        </p:nvSpPr>
        <p:spPr>
          <a:xfrm>
            <a:off x="9822435" y="255421"/>
            <a:ext cx="16071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N = 862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865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872845-6891-4B53-8FB3-E8283B9355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09422E-F75C-1A38-9910-138F5CBC7BD4}"/>
              </a:ext>
            </a:extLst>
          </p:cNvPr>
          <p:cNvSpPr txBox="1"/>
          <p:nvPr/>
        </p:nvSpPr>
        <p:spPr>
          <a:xfrm>
            <a:off x="278674" y="165164"/>
            <a:ext cx="116520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TEMPO V4* tropospheric O</a:t>
            </a:r>
            <a:r>
              <a:rPr lang="en-US" sz="30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profile evaluation: Different a priori profiles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ABB0E5-740B-3854-8669-62A0D6AEAC25}"/>
              </a:ext>
            </a:extLst>
          </p:cNvPr>
          <p:cNvSpPr txBox="1"/>
          <p:nvPr/>
        </p:nvSpPr>
        <p:spPr>
          <a:xfrm>
            <a:off x="224884" y="1031821"/>
            <a:ext cx="1176092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B0F0"/>
                </a:solidFill>
              </a:rPr>
              <a:t>GEOS-CF v1 (#13) only prior profiles compared best to raw TOLNet observations (least bias and RMSE, highest correlation) in the troposphere.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FF0000"/>
                </a:solidFill>
              </a:rPr>
              <a:t>Validation using TEMPO AK convolved TOLNet observations suggest retrievals using a prior #18 (GEOS-CF except for above UTLS where TB climatology is used) performs best (least bias and RMSE).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b="1" dirty="0"/>
              <a:t>Overall, </a:t>
            </a:r>
            <a:r>
              <a:rPr lang="en-US" sz="2000" b="1" u="sng" dirty="0"/>
              <a:t>validation statistics of TEMPO V4* with various a priori profiles are similar:</a:t>
            </a:r>
            <a:endParaRPr lang="en-US" sz="2000" b="1" dirty="0"/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b="1" dirty="0"/>
              <a:t>Tropospheric O</a:t>
            </a:r>
            <a:r>
              <a:rPr lang="en-US" sz="2000" b="1" baseline="-25000" dirty="0"/>
              <a:t>3</a:t>
            </a:r>
            <a:r>
              <a:rPr lang="en-US" sz="2000" b="1" dirty="0"/>
              <a:t> retrievals display systematic low bias (NMB ~10-12%).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b="1" dirty="0"/>
              <a:t>Capture the profile shape of O</a:t>
            </a:r>
            <a:r>
              <a:rPr lang="en-US" sz="2000" b="1" baseline="-25000" dirty="0"/>
              <a:t>3</a:t>
            </a:r>
            <a:r>
              <a:rPr lang="en-US" sz="2000" b="1" dirty="0"/>
              <a:t> in the troposphere; primarily due to good performance of the GEOS-CF a priori profile shape.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b="1" i="1" dirty="0"/>
              <a:t>Next steps not yet conducted in this preliminary analysis</a:t>
            </a:r>
            <a:r>
              <a:rPr lang="en-US" sz="2000" b="1" dirty="0"/>
              <a:t>: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b="1" dirty="0"/>
              <a:t>Evaluate TEMPO retrievals which use GEOS-CF v2 a priori profiles.</a:t>
            </a:r>
          </a:p>
          <a:p>
            <a:pPr marL="798513" lvl="2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b="1" dirty="0"/>
              <a:t>Focus more on performance at separate locations for more years and seasons.</a:t>
            </a:r>
          </a:p>
          <a:p>
            <a:pPr marL="798513" lvl="2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b="1" dirty="0"/>
              <a:t>Investigate TEMPO O</a:t>
            </a:r>
            <a:r>
              <a:rPr lang="en-US" sz="2000" b="1" baseline="-25000" dirty="0"/>
              <a:t>3</a:t>
            </a:r>
            <a:r>
              <a:rPr lang="en-US" sz="2000" b="1" dirty="0"/>
              <a:t> profile performance more thoroughly in the stratosphere.</a:t>
            </a:r>
          </a:p>
          <a:p>
            <a:pPr marL="798513" lvl="2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b="1" dirty="0"/>
              <a:t>Reproduce this same analysis with official (not beta) TEMPO V4 O</a:t>
            </a:r>
            <a:r>
              <a:rPr lang="en-US" sz="2000" b="1" baseline="-25000" dirty="0"/>
              <a:t>3</a:t>
            </a:r>
            <a:r>
              <a:rPr lang="en-US" sz="2000" b="1" dirty="0"/>
              <a:t> profile product.</a:t>
            </a:r>
          </a:p>
          <a:p>
            <a:pPr marL="798513" lvl="2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b="1" dirty="0"/>
              <a:t>Continue to help identify avenues of retrieval improvement for future versions.</a:t>
            </a:r>
          </a:p>
        </p:txBody>
      </p:sp>
    </p:spTree>
    <p:extLst>
      <p:ext uri="{BB962C8B-B14F-4D97-AF65-F5344CB8AC3E}">
        <p14:creationId xmlns:p14="http://schemas.microsoft.com/office/powerpoint/2010/main" val="1735169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8069</TotalTime>
  <Words>2757</Words>
  <Application>Microsoft Office PowerPoint</Application>
  <PresentationFormat>Widescreen</PresentationFormat>
  <Paragraphs>242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Helvetica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EXTRA SLIDES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Johnson, Matthew (ARC-SGE)</dc:creator>
  <cp:lastModifiedBy>Johnson, Matthew (ARC-SGE)</cp:lastModifiedBy>
  <cp:revision>484</cp:revision>
  <dcterms:created xsi:type="dcterms:W3CDTF">2022-08-23T18:32:08Z</dcterms:created>
  <dcterms:modified xsi:type="dcterms:W3CDTF">2025-08-19T19:35:32Z</dcterms:modified>
</cp:coreProperties>
</file>