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59" r:id="rId5"/>
    <p:sldId id="269" r:id="rId6"/>
    <p:sldId id="258" r:id="rId7"/>
    <p:sldId id="257" r:id="rId8"/>
    <p:sldId id="272" r:id="rId9"/>
    <p:sldId id="273" r:id="rId10"/>
    <p:sldId id="26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02F98-9225-C1F6-8B0F-C4F4AD806E3B}" v="1841" dt="2025-08-19T05:07:39.005"/>
    <p1510:client id="{BC9C4054-F35F-283C-961C-BFAFC5E5FA91}" v="74" dt="2025-08-18T00:38:32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bandel@ssaihq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leaves&#10;&#10;AI-generated content may be incorrect.">
            <a:extLst>
              <a:ext uri="{FF2B5EF4-FFF2-40B4-BE49-F238E27FC236}">
                <a16:creationId xmlns:a16="http://schemas.microsoft.com/office/drawing/2014/main" id="{21289344-74B7-F3D6-7C23-D5620C9F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" y="-1814"/>
            <a:ext cx="12197442" cy="686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1D51C-E82A-8019-50BD-E7CAB4C8E721}"/>
              </a:ext>
            </a:extLst>
          </p:cNvPr>
          <p:cNvSpPr txBox="1"/>
          <p:nvPr/>
        </p:nvSpPr>
        <p:spPr>
          <a:xfrm>
            <a:off x="-135862" y="714007"/>
            <a:ext cx="124200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</a:rPr>
              <a:t>Diurnal GPP patterns from TEMPO?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20F2B-B8AA-03D0-1067-257C20AC9306}"/>
              </a:ext>
            </a:extLst>
          </p:cNvPr>
          <p:cNvSpPr txBox="1"/>
          <p:nvPr/>
        </p:nvSpPr>
        <p:spPr>
          <a:xfrm>
            <a:off x="-118139" y="5051296"/>
            <a:ext cx="1241418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  Matt Bandel, Zach Fasnacht, Joanna Joiner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  TEMPO Science Team Meeting, August 19, 2025</a:t>
            </a:r>
          </a:p>
        </p:txBody>
      </p:sp>
      <p:pic>
        <p:nvPicPr>
          <p:cNvPr id="7" name="Picture 6" descr="A logo with a red swoosh and white text&#10;&#10;AI-generated content may be incorrect.">
            <a:extLst>
              <a:ext uri="{FF2B5EF4-FFF2-40B4-BE49-F238E27FC236}">
                <a16:creationId xmlns:a16="http://schemas.microsoft.com/office/drawing/2014/main" id="{ACE3E7F2-66E8-A01C-C61C-665A6460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514" y="5081203"/>
            <a:ext cx="845807" cy="770153"/>
          </a:xfrm>
          <a:prstGeom prst="rect">
            <a:avLst/>
          </a:prstGeom>
        </p:spPr>
      </p:pic>
      <p:pic>
        <p:nvPicPr>
          <p:cNvPr id="8" name="Picture 7" descr="A blue oval with text&#10;&#10;AI-generated content may be incorrect.">
            <a:extLst>
              <a:ext uri="{FF2B5EF4-FFF2-40B4-BE49-F238E27FC236}">
                <a16:creationId xmlns:a16="http://schemas.microsoft.com/office/drawing/2014/main" id="{68272CCA-14C8-5372-6A79-94572491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559" y="5076830"/>
            <a:ext cx="1065619" cy="755813"/>
          </a:xfrm>
          <a:prstGeom prst="rect">
            <a:avLst/>
          </a:prstGeom>
        </p:spPr>
      </p:pic>
      <p:pic>
        <p:nvPicPr>
          <p:cNvPr id="9" name="Picture 8" descr="A logo with a globe and text&#10;&#10;AI-generated content may be incorrect.">
            <a:extLst>
              <a:ext uri="{FF2B5EF4-FFF2-40B4-BE49-F238E27FC236}">
                <a16:creationId xmlns:a16="http://schemas.microsoft.com/office/drawing/2014/main" id="{E1045EAC-EF20-BF45-41A6-70C2B73B9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047" y="5079665"/>
            <a:ext cx="709384" cy="7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88F95-FC7D-D4B1-CF0D-721550933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leaves&#10;&#10;AI-generated content may be incorrect.">
            <a:extLst>
              <a:ext uri="{FF2B5EF4-FFF2-40B4-BE49-F238E27FC236}">
                <a16:creationId xmlns:a16="http://schemas.microsoft.com/office/drawing/2014/main" id="{F591E0B2-20F3-8DE2-C52B-B6EDE311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3"/>
            <a:ext cx="12182928" cy="6867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287AA-6B41-6EB9-07C0-7BBEAA45539F}"/>
              </a:ext>
            </a:extLst>
          </p:cNvPr>
          <p:cNvSpPr txBox="1"/>
          <p:nvPr/>
        </p:nvSpPr>
        <p:spPr>
          <a:xfrm>
            <a:off x="-104206" y="191668"/>
            <a:ext cx="1241706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Diurnal Patterns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A8E11-A432-50A6-282C-9CB3683A4D2E}"/>
              </a:ext>
            </a:extLst>
          </p:cNvPr>
          <p:cNvSpPr txBox="1"/>
          <p:nvPr/>
        </p:nvSpPr>
        <p:spPr>
          <a:xfrm>
            <a:off x="5929597" y="929729"/>
            <a:ext cx="6076247" cy="197155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Diurnal Results:</a:t>
            </a:r>
            <a:endParaRPr lang="en-US" dirty="0"/>
          </a:p>
          <a:p>
            <a:r>
              <a:rPr lang="en-US" sz="2400" dirty="0">
                <a:cs typeface="Segoe UI"/>
              </a:rPr>
              <a:t>• At most sites, diurnal patterns are well</a:t>
            </a:r>
          </a:p>
          <a:p>
            <a:r>
              <a:rPr lang="en-US" sz="2400" dirty="0">
                <a:cs typeface="Segoe UI"/>
              </a:rPr>
              <a:t>  modeled</a:t>
            </a:r>
            <a:endParaRPr lang="en-US" dirty="0"/>
          </a:p>
          <a:p>
            <a:r>
              <a:rPr lang="en-US" sz="2400" dirty="0">
                <a:cs typeface="Segoe UI"/>
              </a:rPr>
              <a:t>• Comparisons of TEMPO to MODIS and both</a:t>
            </a:r>
          </a:p>
          <a:p>
            <a:r>
              <a:rPr lang="en-US" sz="2400" dirty="0">
                <a:cs typeface="Segoe UI"/>
              </a:rPr>
              <a:t> to flux towers are good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C1EDC-BD0C-7F2C-3AE9-9F0DCFE18109}"/>
              </a:ext>
            </a:extLst>
          </p:cNvPr>
          <p:cNvSpPr txBox="1"/>
          <p:nvPr/>
        </p:nvSpPr>
        <p:spPr>
          <a:xfrm>
            <a:off x="5930211" y="5807597"/>
            <a:ext cx="2453695" cy="83099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• Some sites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 match poorly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75E24-0903-5DE2-3DE5-1ED06CDB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6" y="963896"/>
            <a:ext cx="5666154" cy="5672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A8636-62FF-689F-E75C-87FCED7CB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975" y="3041487"/>
            <a:ext cx="3503896" cy="3595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2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79B20-9489-0495-00D9-AD1BD5CD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branch with green leaves&#10;&#10;AI-generated content may be incorrect.">
            <a:extLst>
              <a:ext uri="{FF2B5EF4-FFF2-40B4-BE49-F238E27FC236}">
                <a16:creationId xmlns:a16="http://schemas.microsoft.com/office/drawing/2014/main" id="{279E9D22-4F37-AC7C-2223-9BDC2DE4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" y="0"/>
            <a:ext cx="12295370" cy="6982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9B3B1-80A5-3661-9961-A6F671BFC73E}"/>
              </a:ext>
            </a:extLst>
          </p:cNvPr>
          <p:cNvSpPr txBox="1"/>
          <p:nvPr/>
        </p:nvSpPr>
        <p:spPr>
          <a:xfrm>
            <a:off x="-118140" y="191668"/>
            <a:ext cx="1244371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Preliminary 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4E046-D9BA-3B6D-2CB7-9E73128A5CB5}"/>
              </a:ext>
            </a:extLst>
          </p:cNvPr>
          <p:cNvSpPr txBox="1"/>
          <p:nvPr/>
        </p:nvSpPr>
        <p:spPr>
          <a:xfrm>
            <a:off x="127182" y="924040"/>
            <a:ext cx="11969869" cy="267765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Conclusions:</a:t>
            </a:r>
            <a:endParaRPr lang="en-US" dirty="0"/>
          </a:p>
          <a:p>
            <a:r>
              <a:rPr lang="en-US" sz="2400" dirty="0">
                <a:cs typeface="Segoe UI"/>
              </a:rPr>
              <a:t>• TEMPO is able to effectively capture signals related to GPP seemingly as well as</a:t>
            </a:r>
          </a:p>
          <a:p>
            <a:r>
              <a:rPr lang="en-US" sz="2400" dirty="0">
                <a:cs typeface="Segoe UI"/>
              </a:rPr>
              <a:t>  MODIS / Merra-2</a:t>
            </a:r>
          </a:p>
          <a:p>
            <a:r>
              <a:rPr lang="en-US" sz="2400" dirty="0">
                <a:cs typeface="Segoe UI"/>
              </a:rPr>
              <a:t>• TEMPO spectra, even without atmospheric corrections can capture contours in</a:t>
            </a:r>
          </a:p>
          <a:p>
            <a:r>
              <a:rPr lang="en-US" sz="2400" dirty="0">
                <a:cs typeface="Segoe UI"/>
              </a:rPr>
              <a:t>  diurnal GPP consistent with flux tower data</a:t>
            </a:r>
          </a:p>
          <a:p>
            <a:r>
              <a:rPr lang="en-US" sz="2400" dirty="0">
                <a:cs typeface="Segoe UI"/>
              </a:rPr>
              <a:t>• MODIS model supplies </a:t>
            </a:r>
            <a:r>
              <a:rPr lang="en-US" sz="2400" dirty="0" err="1">
                <a:cs typeface="Segoe UI"/>
              </a:rPr>
              <a:t>meterology</a:t>
            </a:r>
            <a:r>
              <a:rPr lang="en-US" sz="2400" dirty="0">
                <a:cs typeface="Segoe UI"/>
              </a:rPr>
              <a:t> that implies moisture stress, but TEMPO model</a:t>
            </a:r>
          </a:p>
          <a:p>
            <a:r>
              <a:rPr lang="en-US" sz="2400" dirty="0">
                <a:cs typeface="Segoe UI"/>
              </a:rPr>
              <a:t> must get this directly from </a:t>
            </a:r>
            <a:r>
              <a:rPr lang="en-US" sz="2400" dirty="0" err="1">
                <a:cs typeface="Segoe UI"/>
              </a:rPr>
              <a:t>reflectances</a:t>
            </a:r>
            <a:r>
              <a:rPr lang="en-US" sz="2400" dirty="0">
                <a:cs typeface="Segoe UI"/>
              </a:rPr>
              <a:t>, are we seeing physiological responses?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595640-1F81-7CBA-2BF0-697C1130D687}"/>
              </a:ext>
            </a:extLst>
          </p:cNvPr>
          <p:cNvSpPr txBox="1"/>
          <p:nvPr/>
        </p:nvSpPr>
        <p:spPr>
          <a:xfrm>
            <a:off x="209880" y="5907813"/>
            <a:ext cx="11887172" cy="83099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Thank you!</a:t>
            </a:r>
          </a:p>
          <a:p>
            <a:r>
              <a:rPr lang="en-US" sz="2400" dirty="0">
                <a:cs typeface="Segoe UI"/>
              </a:rPr>
              <a:t>Please feel free to direct comments or questions to </a:t>
            </a:r>
            <a:r>
              <a:rPr lang="en-US" sz="2400" dirty="0">
                <a:cs typeface="Segoe UI"/>
                <a:hlinkClick r:id="rId3"/>
              </a:rPr>
              <a:t>matthew.bandel@ssaihq.com</a:t>
            </a:r>
            <a:endParaRPr lang="en-US" sz="24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3676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AF911-3DD4-9A65-C1CC-33B6A2113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leaves&#10;&#10;AI-generated content may be incorrect.">
            <a:extLst>
              <a:ext uri="{FF2B5EF4-FFF2-40B4-BE49-F238E27FC236}">
                <a16:creationId xmlns:a16="http://schemas.microsoft.com/office/drawing/2014/main" id="{805CC13D-2C7C-AA59-E684-21A1DF1F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" y="0"/>
            <a:ext cx="122328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F3D9E-C3D8-23A1-5783-4EF07FC9F972}"/>
              </a:ext>
            </a:extLst>
          </p:cNvPr>
          <p:cNvSpPr txBox="1"/>
          <p:nvPr/>
        </p:nvSpPr>
        <p:spPr>
          <a:xfrm>
            <a:off x="-143282" y="191668"/>
            <a:ext cx="1250139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Why Diurnal GPP?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DBA5D-BCB9-EE10-47C5-348F62ADB348}"/>
              </a:ext>
            </a:extLst>
          </p:cNvPr>
          <p:cNvSpPr txBox="1"/>
          <p:nvPr/>
        </p:nvSpPr>
        <p:spPr>
          <a:xfrm>
            <a:off x="189533" y="933408"/>
            <a:ext cx="6530299" cy="267765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GPP:</a:t>
            </a:r>
            <a:endParaRPr lang="en-US" dirty="0"/>
          </a:p>
          <a:p>
            <a:r>
              <a:rPr lang="en-US" sz="2400" dirty="0">
                <a:cs typeface="Segoe UI"/>
              </a:rPr>
              <a:t>• Gross Primary Productivity</a:t>
            </a:r>
          </a:p>
          <a:p>
            <a:r>
              <a:rPr lang="en-US" sz="2400" dirty="0">
                <a:cs typeface="Segoe UI"/>
              </a:rPr>
              <a:t>• Measurement of carbon fixation rate</a:t>
            </a:r>
          </a:p>
          <a:p>
            <a:r>
              <a:rPr lang="en-US" sz="2400" dirty="0">
                <a:cs typeface="Segoe UI"/>
              </a:rPr>
              <a:t>• Essential component of global carbon budget</a:t>
            </a:r>
          </a:p>
          <a:p>
            <a:r>
              <a:rPr lang="en-US" sz="2400" dirty="0">
                <a:cs typeface="Segoe UI"/>
              </a:rPr>
              <a:t>• Indicator of ecosystem health</a:t>
            </a:r>
          </a:p>
          <a:p>
            <a:r>
              <a:rPr lang="en-US" sz="2400" dirty="0">
                <a:cs typeface="Segoe UI"/>
              </a:rPr>
              <a:t>• Diurnal patterns are an even better diagnostic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 i.e., moisture stress</a:t>
            </a:r>
            <a:endParaRPr lang="en-US" dirty="0"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4D04F-9737-DA02-756D-129DEB570EF3}"/>
              </a:ext>
            </a:extLst>
          </p:cNvPr>
          <p:cNvSpPr txBox="1"/>
          <p:nvPr/>
        </p:nvSpPr>
        <p:spPr>
          <a:xfrm>
            <a:off x="189532" y="4026922"/>
            <a:ext cx="6523785" cy="2677656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Eddy covariance flux towers:​</a:t>
            </a:r>
          </a:p>
          <a:p>
            <a:r>
              <a:rPr lang="en-US" sz="2400" dirty="0">
                <a:cs typeface="Segoe UI"/>
              </a:rPr>
              <a:t>• Extract net CO</a:t>
            </a:r>
            <a:r>
              <a:rPr lang="en-US" sz="2400" baseline="-25000" dirty="0">
                <a:cs typeface="Segoe UI"/>
              </a:rPr>
              <a:t>2</a:t>
            </a:r>
            <a:r>
              <a:rPr lang="en-US" sz="2400" dirty="0">
                <a:cs typeface="Segoe UI"/>
              </a:rPr>
              <a:t> flux from the covariance of</a:t>
            </a:r>
          </a:p>
          <a:p>
            <a:r>
              <a:rPr lang="en-US" sz="2400" dirty="0">
                <a:cs typeface="Segoe UI"/>
              </a:rPr>
              <a:t> vertical wind and CO</a:t>
            </a:r>
            <a:r>
              <a:rPr lang="en-US" sz="2400" baseline="-25000" dirty="0">
                <a:cs typeface="Segoe UI"/>
              </a:rPr>
              <a:t>2</a:t>
            </a:r>
            <a:r>
              <a:rPr lang="en-US" sz="2400" dirty="0">
                <a:cs typeface="Segoe UI"/>
              </a:rPr>
              <a:t> concentration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 measurements under turbulent conditions</a:t>
            </a:r>
            <a:endParaRPr lang="en-US"/>
          </a:p>
          <a:p>
            <a:r>
              <a:rPr lang="en-US" sz="2400" dirty="0">
                <a:cs typeface="Segoe UI"/>
              </a:rPr>
              <a:t>• Nighttime flux used to convert Net Ecosystem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 Exchange ( NEE ) to GPP by accounting for 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 respiration</a:t>
            </a:r>
          </a:p>
        </p:txBody>
      </p:sp>
      <p:pic>
        <p:nvPicPr>
          <p:cNvPr id="6" name="Picture 5" descr="A tower with solar panels&#10;&#10;AI-generated content may be incorrect.">
            <a:extLst>
              <a:ext uri="{FF2B5EF4-FFF2-40B4-BE49-F238E27FC236}">
                <a16:creationId xmlns:a16="http://schemas.microsoft.com/office/drawing/2014/main" id="{4FDDB5C7-B3DB-DCF9-6130-D932B941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493" y="933454"/>
            <a:ext cx="5007999" cy="5773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71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0B78-ED3C-0103-2976-5262ED55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ee with many branches&#10;&#10;AI-generated content may be incorrect.">
            <a:extLst>
              <a:ext uri="{FF2B5EF4-FFF2-40B4-BE49-F238E27FC236}">
                <a16:creationId xmlns:a16="http://schemas.microsoft.com/office/drawing/2014/main" id="{79B59A45-5F64-2114-B85A-CB8AEE74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928" cy="6876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071C03-D79E-707F-2DC2-F9E183436E68}"/>
              </a:ext>
            </a:extLst>
          </p:cNvPr>
          <p:cNvSpPr txBox="1"/>
          <p:nvPr/>
        </p:nvSpPr>
        <p:spPr>
          <a:xfrm>
            <a:off x="-143283" y="191668"/>
            <a:ext cx="1257337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Why TEMPO?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10586-B2BD-76DC-FF1D-08B25CBFAB98}"/>
              </a:ext>
            </a:extLst>
          </p:cNvPr>
          <p:cNvSpPr txBox="1"/>
          <p:nvPr/>
        </p:nvSpPr>
        <p:spPr>
          <a:xfrm>
            <a:off x="163482" y="902634"/>
            <a:ext cx="11835671" cy="120032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TEMPO:</a:t>
            </a:r>
            <a:endParaRPr lang="en-US"/>
          </a:p>
          <a:p>
            <a:r>
              <a:rPr lang="en-US" sz="2400" dirty="0">
                <a:cs typeface="Segoe UI"/>
              </a:rPr>
              <a:t>• Hourly scans throughout daytime</a:t>
            </a:r>
          </a:p>
          <a:p>
            <a:r>
              <a:rPr lang="en-US" sz="2400" dirty="0">
                <a:cs typeface="Segoe UI"/>
              </a:rPr>
              <a:t>• Hyperspectral, covers main plant pigments ( 290nm – 490nm, 540m – 740nm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30B53-E491-7512-5C81-2B8D14A8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9" y="2258203"/>
            <a:ext cx="11820032" cy="2443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DD411D-5852-03D4-D9A5-D2B534BF525C}"/>
              </a:ext>
            </a:extLst>
          </p:cNvPr>
          <p:cNvSpPr txBox="1"/>
          <p:nvPr/>
        </p:nvSpPr>
        <p:spPr>
          <a:xfrm>
            <a:off x="186266" y="4818148"/>
            <a:ext cx="11812649" cy="193899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Challenges:</a:t>
            </a:r>
            <a:endParaRPr lang="en-US" dirty="0"/>
          </a:p>
          <a:p>
            <a:r>
              <a:rPr lang="en-US" sz="2400" dirty="0">
                <a:cs typeface="Segoe UI"/>
              </a:rPr>
              <a:t>• Misses far red, infrared regions, and has gap in blue green region</a:t>
            </a:r>
          </a:p>
          <a:p>
            <a:r>
              <a:rPr lang="en-US" sz="2400" dirty="0">
                <a:cs typeface="Segoe UI"/>
              </a:rPr>
              <a:t>• Poor overlap with eddy flux tower records ( 2003 – 2025 )</a:t>
            </a:r>
          </a:p>
          <a:p>
            <a:r>
              <a:rPr lang="en-US" sz="2400" dirty="0">
                <a:cs typeface="Segoe UI"/>
              </a:rPr>
              <a:t>• Pixel size large compared to flux tower ( 200m vs 2 x 5 km )</a:t>
            </a:r>
          </a:p>
          <a:p>
            <a:r>
              <a:rPr lang="en-US" sz="2400" dirty="0">
                <a:cs typeface="Segoe UI"/>
              </a:rPr>
              <a:t>• Geolocation precision is difficult from 36,000 km away</a:t>
            </a:r>
          </a:p>
        </p:txBody>
      </p:sp>
    </p:spTree>
    <p:extLst>
      <p:ext uri="{BB962C8B-B14F-4D97-AF65-F5344CB8AC3E}">
        <p14:creationId xmlns:p14="http://schemas.microsoft.com/office/powerpoint/2010/main" val="282542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80B5-01CE-AC2D-8489-940E716C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ee branch with green leaves&#10;&#10;AI-generated content may be incorrect.">
            <a:extLst>
              <a:ext uri="{FF2B5EF4-FFF2-40B4-BE49-F238E27FC236}">
                <a16:creationId xmlns:a16="http://schemas.microsoft.com/office/drawing/2014/main" id="{09ED2382-9702-4033-32F8-49699213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48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4AAD6-5155-1318-7014-E824DB3EF5EE}"/>
              </a:ext>
            </a:extLst>
          </p:cNvPr>
          <p:cNvSpPr txBox="1"/>
          <p:nvPr/>
        </p:nvSpPr>
        <p:spPr>
          <a:xfrm>
            <a:off x="-169334" y="191668"/>
            <a:ext cx="1256034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MODIS / MERRA-2 to Bridge the Gap</a:t>
            </a:r>
          </a:p>
        </p:txBody>
      </p:sp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60691448-25F2-7626-751D-B588364F0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82" y="989370"/>
            <a:ext cx="5761177" cy="564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AE34C-E9B5-B73C-4E54-209A47CB4DF7}"/>
              </a:ext>
            </a:extLst>
          </p:cNvPr>
          <p:cNvSpPr txBox="1"/>
          <p:nvPr/>
        </p:nvSpPr>
        <p:spPr>
          <a:xfrm>
            <a:off x="164586" y="986894"/>
            <a:ext cx="5957222" cy="193899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MODIS:</a:t>
            </a:r>
            <a:endParaRPr lang="en-US" dirty="0"/>
          </a:p>
          <a:p>
            <a:r>
              <a:rPr lang="en-US" sz="2400" dirty="0">
                <a:cs typeface="Segoe UI"/>
              </a:rPr>
              <a:t>• 7 discrete bands in visible and infrared</a:t>
            </a:r>
          </a:p>
          <a:p>
            <a:r>
              <a:rPr lang="en-US" sz="2400" dirty="0">
                <a:cs typeface="Segoe UI"/>
              </a:rPr>
              <a:t>• High spatial resolution ( 0.5 km )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• Great temporal overlap with tower data</a:t>
            </a:r>
          </a:p>
          <a:p>
            <a:r>
              <a:rPr lang="en-US" sz="2400" dirty="0">
                <a:cs typeface="Segoe UI"/>
              </a:rPr>
              <a:t>• But daily measurements ( 8 day averages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A2C32-E825-CA4C-28B3-B14E8EF0174D}"/>
              </a:ext>
            </a:extLst>
          </p:cNvPr>
          <p:cNvSpPr txBox="1"/>
          <p:nvPr/>
        </p:nvSpPr>
        <p:spPr>
          <a:xfrm>
            <a:off x="164273" y="3044828"/>
            <a:ext cx="5969826" cy="193899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MERRA-2:</a:t>
            </a:r>
            <a:endParaRPr lang="en-US" dirty="0"/>
          </a:p>
          <a:p>
            <a:r>
              <a:rPr lang="en-US" sz="2400" dirty="0">
                <a:cs typeface="Segoe UI"/>
              </a:rPr>
              <a:t>• Hourly measurements of radiation and</a:t>
            </a:r>
          </a:p>
          <a:p>
            <a:r>
              <a:rPr lang="en-US" sz="2400" dirty="0">
                <a:cs typeface="Segoe UI"/>
              </a:rPr>
              <a:t> meteorology</a:t>
            </a:r>
          </a:p>
          <a:p>
            <a:r>
              <a:rPr lang="en-US" sz="2400" dirty="0">
                <a:cs typeface="Segoe UI"/>
              </a:rPr>
              <a:t>• Also great temporal overlap with towers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• But poor spatial resolution ( 50 km )</a:t>
            </a:r>
            <a:endParaRPr lang="en-US" dirty="0"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ABBD8-ADE5-D8D8-71B5-CF43EFDB7684}"/>
              </a:ext>
            </a:extLst>
          </p:cNvPr>
          <p:cNvSpPr txBox="1"/>
          <p:nvPr/>
        </p:nvSpPr>
        <p:spPr>
          <a:xfrm>
            <a:off x="164585" y="5066008"/>
            <a:ext cx="5963056" cy="156966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Segoe UI"/>
              </a:rPr>
              <a:t>FluxSat</a:t>
            </a:r>
            <a:r>
              <a:rPr lang="en-US" sz="2400" dirty="0">
                <a:cs typeface="Segoe UI"/>
              </a:rPr>
              <a:t>:</a:t>
            </a:r>
            <a:endParaRPr lang="en-US" dirty="0"/>
          </a:p>
          <a:p>
            <a:r>
              <a:rPr lang="en-US" sz="2400" dirty="0">
                <a:cs typeface="Segoe UI"/>
              </a:rPr>
              <a:t>• Strategy already used for global daily GPP </a:t>
            </a:r>
          </a:p>
          <a:p>
            <a:r>
              <a:rPr lang="en-US" sz="2400" dirty="0">
                <a:cs typeface="Segoe UI"/>
              </a:rPr>
              <a:t>• Developed by J. Joiner and Y. Yoshida</a:t>
            </a:r>
          </a:p>
          <a:p>
            <a:r>
              <a:rPr lang="en-US" sz="2400" dirty="0">
                <a:cs typeface="Segoe UI"/>
              </a:rPr>
              <a:t>• Available from GES DISC</a:t>
            </a:r>
          </a:p>
        </p:txBody>
      </p:sp>
    </p:spTree>
    <p:extLst>
      <p:ext uri="{BB962C8B-B14F-4D97-AF65-F5344CB8AC3E}">
        <p14:creationId xmlns:p14="http://schemas.microsoft.com/office/powerpoint/2010/main" val="268068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E788-3958-B93B-9DB2-02EFADC8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leaves&#10;&#10;AI-generated content may be incorrect.">
            <a:extLst>
              <a:ext uri="{FF2B5EF4-FFF2-40B4-BE49-F238E27FC236}">
                <a16:creationId xmlns:a16="http://schemas.microsoft.com/office/drawing/2014/main" id="{FE2991C2-33FE-5CD2-8E28-D951280A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" y="0"/>
            <a:ext cx="122328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72408-0EFA-402F-533B-7C46621A476E}"/>
              </a:ext>
            </a:extLst>
          </p:cNvPr>
          <p:cNvSpPr txBox="1"/>
          <p:nvPr/>
        </p:nvSpPr>
        <p:spPr>
          <a:xfrm>
            <a:off x="-32565" y="191668"/>
            <a:ext cx="1239752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Dual Model Strategy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" name="Picture 6" descr="A diagram of different types of weather conditions&#10;&#10;AI-generated content may be incorrect.">
            <a:extLst>
              <a:ext uri="{FF2B5EF4-FFF2-40B4-BE49-F238E27FC236}">
                <a16:creationId xmlns:a16="http://schemas.microsoft.com/office/drawing/2014/main" id="{7A119AEC-6E93-3406-2025-8D9596EF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43" y="898769"/>
            <a:ext cx="11859112" cy="578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65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branch with green leaves&#10;&#10;AI-generated content may be incorrect.">
            <a:extLst>
              <a:ext uri="{FF2B5EF4-FFF2-40B4-BE49-F238E27FC236}">
                <a16:creationId xmlns:a16="http://schemas.microsoft.com/office/drawing/2014/main" id="{6AD6A545-BF48-DF82-3789-13B00DBA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928" cy="6848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8ABD97-5877-4C1B-7E6D-DA2C50A068C0}"/>
              </a:ext>
            </a:extLst>
          </p:cNvPr>
          <p:cNvSpPr txBox="1"/>
          <p:nvPr/>
        </p:nvSpPr>
        <p:spPr>
          <a:xfrm>
            <a:off x="-117231" y="191668"/>
            <a:ext cx="1245613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MODIS model results</a:t>
            </a:r>
          </a:p>
        </p:txBody>
      </p:sp>
      <p:pic>
        <p:nvPicPr>
          <p:cNvPr id="10" name="Picture 9" descr="A graph of a solar power&#10;&#10;AI-generated content may be incorrect.">
            <a:extLst>
              <a:ext uri="{FF2B5EF4-FFF2-40B4-BE49-F238E27FC236}">
                <a16:creationId xmlns:a16="http://schemas.microsoft.com/office/drawing/2014/main" id="{4D79C2E5-1FBD-4340-6D32-542F1F48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89" y="963089"/>
            <a:ext cx="5306151" cy="568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4E209-749E-9F5B-A095-3441D8A535FC}"/>
              </a:ext>
            </a:extLst>
          </p:cNvPr>
          <p:cNvSpPr txBox="1"/>
          <p:nvPr/>
        </p:nvSpPr>
        <p:spPr>
          <a:xfrm>
            <a:off x="5684052" y="962293"/>
            <a:ext cx="6285653" cy="193899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MODIS Model:</a:t>
            </a:r>
            <a:endParaRPr lang="en-US" dirty="0"/>
          </a:p>
          <a:p>
            <a:r>
              <a:rPr lang="en-US" sz="2400" dirty="0">
                <a:cs typeface="Segoe UI"/>
              </a:rPr>
              <a:t>• Reasonable job across 32 US, CA sites</a:t>
            </a:r>
          </a:p>
          <a:p>
            <a:r>
              <a:rPr lang="en-US" sz="2400" dirty="0">
                <a:cs typeface="Segoe UI"/>
              </a:rPr>
              <a:t>• R</a:t>
            </a:r>
            <a:r>
              <a:rPr lang="en-US" sz="2400" baseline="30000" dirty="0">
                <a:cs typeface="Segoe UI"/>
              </a:rPr>
              <a:t>2</a:t>
            </a:r>
            <a:r>
              <a:rPr lang="en-US" sz="2400" dirty="0">
                <a:cs typeface="Segoe UI"/>
              </a:rPr>
              <a:t> = 0.82</a:t>
            </a:r>
          </a:p>
          <a:p>
            <a:r>
              <a:rPr lang="en-US" sz="2400" dirty="0">
                <a:cs typeface="Segoe UI"/>
              </a:rPr>
              <a:t>• Generally matches diurnal contours well</a:t>
            </a:r>
          </a:p>
          <a:p>
            <a:r>
              <a:rPr lang="en-US" sz="2400" dirty="0">
                <a:cs typeface="Segoe UI"/>
              </a:rPr>
              <a:t> ( large site to site variance )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A4E95-A5DF-528A-A68B-4865549A8F43}"/>
              </a:ext>
            </a:extLst>
          </p:cNvPr>
          <p:cNvSpPr txBox="1"/>
          <p:nvPr/>
        </p:nvSpPr>
        <p:spPr>
          <a:xfrm>
            <a:off x="5684667" y="3966044"/>
            <a:ext cx="2759428" cy="267765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GPP centroids:</a:t>
            </a:r>
          </a:p>
          <a:p>
            <a:r>
              <a:rPr lang="en-US" sz="2400" dirty="0">
                <a:cs typeface="Segoe UI"/>
              </a:rPr>
              <a:t>• GPP Often peaks</a:t>
            </a:r>
            <a:endParaRPr lang="en-US" dirty="0"/>
          </a:p>
          <a:p>
            <a:r>
              <a:rPr lang="en-US" sz="2400" dirty="0">
                <a:cs typeface="Segoe UI"/>
              </a:rPr>
              <a:t>  before noon</a:t>
            </a:r>
          </a:p>
          <a:p>
            <a:r>
              <a:rPr lang="en-US" sz="2400" dirty="0">
                <a:cs typeface="Segoe UI"/>
              </a:rPr>
              <a:t>• Moisture stress</a:t>
            </a:r>
          </a:p>
          <a:p>
            <a:r>
              <a:rPr lang="en-US" sz="2400" dirty="0">
                <a:cs typeface="Segoe UI"/>
              </a:rPr>
              <a:t> causes stomata</a:t>
            </a:r>
          </a:p>
          <a:p>
            <a:r>
              <a:rPr lang="en-US" sz="2400" dirty="0">
                <a:cs typeface="Segoe UI"/>
              </a:rPr>
              <a:t> ​to close during</a:t>
            </a:r>
          </a:p>
          <a:p>
            <a:r>
              <a:rPr lang="en-US" sz="2400" dirty="0">
                <a:cs typeface="Segoe UI"/>
              </a:rPr>
              <a:t> ​strong sun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C2F41-27C1-6186-6855-AB17228C9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0" y="3027495"/>
            <a:ext cx="3381935" cy="361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0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king up at the sun through a tree&#10;&#10;AI-generated content may be incorrect.">
            <a:extLst>
              <a:ext uri="{FF2B5EF4-FFF2-40B4-BE49-F238E27FC236}">
                <a16:creationId xmlns:a16="http://schemas.microsoft.com/office/drawing/2014/main" id="{646ADEF1-B35A-919F-1198-AC7806EF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" y="0"/>
            <a:ext cx="12198145" cy="6864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EF80A-B409-27B6-FDE7-DFFAF537975D}"/>
              </a:ext>
            </a:extLst>
          </p:cNvPr>
          <p:cNvSpPr txBox="1"/>
          <p:nvPr/>
        </p:nvSpPr>
        <p:spPr>
          <a:xfrm>
            <a:off x="154626" y="958645"/>
            <a:ext cx="5447173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MODIS:</a:t>
            </a:r>
            <a:endParaRPr lang="en-US" dirty="0"/>
          </a:p>
          <a:p>
            <a:r>
              <a:rPr lang="en-US" sz="2400" dirty="0"/>
              <a:t>• Discrete band ranges</a:t>
            </a:r>
          </a:p>
          <a:p>
            <a:r>
              <a:rPr lang="en-US" sz="2400" dirty="0"/>
              <a:t>• Nadir adjusted albedos</a:t>
            </a:r>
          </a:p>
          <a:p>
            <a:r>
              <a:rPr lang="en-US" sz="2400" dirty="0"/>
              <a:t>• Atmospherically corrected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15E5D-B555-98D5-8DE3-D9B30F870E24}"/>
              </a:ext>
            </a:extLst>
          </p:cNvPr>
          <p:cNvSpPr txBox="1"/>
          <p:nvPr/>
        </p:nvSpPr>
        <p:spPr>
          <a:xfrm>
            <a:off x="-117231" y="191668"/>
            <a:ext cx="1240403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MODIS vs TEMPO spectra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A37D9-07EF-28A6-2D8A-CD8A9FDBDA5B}"/>
              </a:ext>
            </a:extLst>
          </p:cNvPr>
          <p:cNvSpPr txBox="1"/>
          <p:nvPr/>
        </p:nvSpPr>
        <p:spPr>
          <a:xfrm>
            <a:off x="161139" y="4289321"/>
            <a:ext cx="5445335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TEMPO:</a:t>
            </a:r>
            <a:endParaRPr lang="en-US"/>
          </a:p>
          <a:p>
            <a:r>
              <a:rPr lang="en-US" sz="2400" dirty="0"/>
              <a:t>• Hyperspectral</a:t>
            </a:r>
          </a:p>
          <a:p>
            <a:r>
              <a:rPr lang="en-US" sz="2400" dirty="0"/>
              <a:t>• Top of the atmosphere </a:t>
            </a:r>
            <a:r>
              <a:rPr lang="en-US" sz="2400" dirty="0" err="1"/>
              <a:t>reflectances</a:t>
            </a:r>
            <a:endParaRPr lang="en-US" sz="2400"/>
          </a:p>
          <a:p>
            <a:r>
              <a:rPr lang="en-US" sz="2400" dirty="0"/>
              <a:t>• Sun normalized, but not adjusted for</a:t>
            </a:r>
          </a:p>
          <a:p>
            <a:r>
              <a:rPr lang="en-US" sz="2400" dirty="0"/>
              <a:t>  viewing geometry</a:t>
            </a:r>
            <a:endParaRPr lang="en-US" dirty="0"/>
          </a:p>
          <a:p>
            <a:r>
              <a:rPr lang="en-US" sz="2400" dirty="0"/>
              <a:t>• No cloud, aerosol, or Rayleigh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2E2E305F-AEF2-139D-69AD-DF4006B42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16" y="956930"/>
            <a:ext cx="6224850" cy="564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4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DCB1D-5250-69D5-C402-1932F953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leaves&#10;&#10;AI-generated content may be incorrect.">
            <a:extLst>
              <a:ext uri="{FF2B5EF4-FFF2-40B4-BE49-F238E27FC236}">
                <a16:creationId xmlns:a16="http://schemas.microsoft.com/office/drawing/2014/main" id="{A73D99AC-123A-12C6-FEA2-273A91E2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8" y="-527538"/>
            <a:ext cx="12234331" cy="7704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37E09-4468-77F0-15F9-084FE9A7CF84}"/>
              </a:ext>
            </a:extLst>
          </p:cNvPr>
          <p:cNvSpPr txBox="1"/>
          <p:nvPr/>
        </p:nvSpPr>
        <p:spPr>
          <a:xfrm>
            <a:off x="-104206" y="191668"/>
            <a:ext cx="1239101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MODIS vs TEMPO pixels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D3BF5-D9B6-B66E-A477-713004592FE9}"/>
              </a:ext>
            </a:extLst>
          </p:cNvPr>
          <p:cNvSpPr txBox="1"/>
          <p:nvPr/>
        </p:nvSpPr>
        <p:spPr>
          <a:xfrm>
            <a:off x="6458554" y="964026"/>
            <a:ext cx="5596083" cy="193899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Grid sizes:</a:t>
            </a:r>
            <a:endParaRPr lang="en-US" dirty="0"/>
          </a:p>
          <a:p>
            <a:r>
              <a:rPr lang="en-US" sz="2400" dirty="0">
                <a:cs typeface="Segoe UI"/>
              </a:rPr>
              <a:t>• High resolution MODIS shows large</a:t>
            </a:r>
          </a:p>
          <a:p>
            <a:r>
              <a:rPr lang="en-US" sz="2400" dirty="0">
                <a:cs typeface="Segoe UI"/>
              </a:rPr>
              <a:t>  spatial heterogeneity</a:t>
            </a:r>
            <a:endParaRPr lang="en-US" dirty="0">
              <a:cs typeface="Segoe UI"/>
            </a:endParaRPr>
          </a:p>
          <a:p>
            <a:r>
              <a:rPr lang="en-US" sz="2400" dirty="0">
                <a:cs typeface="Segoe UI"/>
              </a:rPr>
              <a:t>• TEMPO pixels occupy large portion of</a:t>
            </a:r>
          </a:p>
          <a:p>
            <a:r>
              <a:rPr lang="en-US" sz="2400" dirty="0">
                <a:cs typeface="Segoe UI"/>
              </a:rPr>
              <a:t>  low resolution MODIS grid cell</a:t>
            </a:r>
            <a:endParaRPr lang="en-US" dirty="0"/>
          </a:p>
        </p:txBody>
      </p:sp>
      <p:pic>
        <p:nvPicPr>
          <p:cNvPr id="12" name="Picture 11" descr="A map of a river&#10;&#10;AI-generated content may be incorrect.">
            <a:extLst>
              <a:ext uri="{FF2B5EF4-FFF2-40B4-BE49-F238E27FC236}">
                <a16:creationId xmlns:a16="http://schemas.microsoft.com/office/drawing/2014/main" id="{2DF447B4-A2B1-FF42-2FA7-7C2C5715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43" y="3100101"/>
            <a:ext cx="3163517" cy="388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screen shot of a graph&#10;&#10;AI-generated content may be incorrect.">
            <a:extLst>
              <a:ext uri="{FF2B5EF4-FFF2-40B4-BE49-F238E27FC236}">
                <a16:creationId xmlns:a16="http://schemas.microsoft.com/office/drawing/2014/main" id="{F211099E-DA50-3069-6118-727311C8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2" y="963898"/>
            <a:ext cx="6037108" cy="6037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77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90BA-C0B9-E94A-7CC9-128072EB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ee with many branches&#10;&#10;AI-generated content may be incorrect.">
            <a:extLst>
              <a:ext uri="{FF2B5EF4-FFF2-40B4-BE49-F238E27FC236}">
                <a16:creationId xmlns:a16="http://schemas.microsoft.com/office/drawing/2014/main" id="{50791E45-CBBB-9423-243C-0EB1D8BD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928" cy="6876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7CEFF-2397-34CC-AF05-7D76D2F5BA58}"/>
              </a:ext>
            </a:extLst>
          </p:cNvPr>
          <p:cNvSpPr txBox="1"/>
          <p:nvPr/>
        </p:nvSpPr>
        <p:spPr>
          <a:xfrm>
            <a:off x="-104206" y="191668"/>
            <a:ext cx="1244311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TEMPO Model Results</a:t>
            </a:r>
          </a:p>
        </p:txBody>
      </p:sp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E365952E-B90D-E9C3-C129-8697C86E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797" y="875816"/>
            <a:ext cx="5807178" cy="581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D672C-EC15-FD96-5B1A-E29D514252C0}"/>
              </a:ext>
            </a:extLst>
          </p:cNvPr>
          <p:cNvSpPr txBox="1"/>
          <p:nvPr/>
        </p:nvSpPr>
        <p:spPr>
          <a:xfrm>
            <a:off x="182768" y="873319"/>
            <a:ext cx="5726340" cy="193899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Segoe UI"/>
              </a:rPr>
              <a:t>TEMPO Results:</a:t>
            </a:r>
            <a:endParaRPr lang="en-US" dirty="0"/>
          </a:p>
          <a:p>
            <a:r>
              <a:rPr lang="en-US" sz="2400" dirty="0">
                <a:cs typeface="Segoe UI"/>
              </a:rPr>
              <a:t>• Mimics results of MODIS model well</a:t>
            </a:r>
          </a:p>
          <a:p>
            <a:r>
              <a:rPr lang="en-US" sz="2400" dirty="0">
                <a:cs typeface="Segoe UI"/>
              </a:rPr>
              <a:t>• R</a:t>
            </a:r>
            <a:r>
              <a:rPr lang="en-US" sz="2400" baseline="30000" dirty="0">
                <a:cs typeface="Segoe UI"/>
              </a:rPr>
              <a:t>2</a:t>
            </a:r>
            <a:r>
              <a:rPr lang="en-US" sz="2400" dirty="0">
                <a:cs typeface="Segoe UI"/>
              </a:rPr>
              <a:t> of 0.91 across entire TEMPO scan</a:t>
            </a:r>
            <a:endParaRPr lang="en-US"/>
          </a:p>
          <a:p>
            <a:r>
              <a:rPr lang="en-US" sz="2400" dirty="0">
                <a:cs typeface="Segoe UI"/>
              </a:rPr>
              <a:t>• Most errors associated with edge of</a:t>
            </a:r>
          </a:p>
          <a:p>
            <a:r>
              <a:rPr lang="en-US" sz="2400" dirty="0">
                <a:cs typeface="Segoe UI"/>
              </a:rPr>
              <a:t>  cloudy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2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1165</cp:revision>
  <dcterms:created xsi:type="dcterms:W3CDTF">2025-08-13T20:50:06Z</dcterms:created>
  <dcterms:modified xsi:type="dcterms:W3CDTF">2025-08-19T05:08:25Z</dcterms:modified>
</cp:coreProperties>
</file>