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8"/>
  </p:notesMasterIdLst>
  <p:sldIdLst>
    <p:sldId id="260" r:id="rId2"/>
    <p:sldId id="264" r:id="rId3"/>
    <p:sldId id="274" r:id="rId4"/>
    <p:sldId id="275" r:id="rId5"/>
    <p:sldId id="273" r:id="rId6"/>
    <p:sldId id="268" r:id="rId7"/>
  </p:sldIdLst>
  <p:sldSz cx="18288000" cy="10287000"/>
  <p:notesSz cx="6858000" cy="9144000"/>
  <p:embeddedFontLst>
    <p:embeddedFont>
      <p:font typeface="Cambria Math" panose="02040503050406030204" pitchFamily="18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 autoAdjust="0"/>
    <p:restoredTop sz="73699" autoAdjust="0"/>
  </p:normalViewPr>
  <p:slideViewPr>
    <p:cSldViewPr>
      <p:cViewPr varScale="1">
        <p:scale>
          <a:sx n="61" d="100"/>
          <a:sy n="61" d="100"/>
        </p:scale>
        <p:origin x="145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B6F8-E34E-8447-B127-7B46FAEAAC8A}" type="datetimeFigureOut">
              <a:rPr lang="en-US" smtClean="0"/>
              <a:t>8/17/25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71DB-05F6-2444-B221-2260325C5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TSIS-1 Hybrid Solar Reference Spectrum agrees with Stuttle Atlas ETS solar measurements within few percent.</a:t>
            </a:r>
          </a:p>
          <a:p>
            <a:endParaRPr lang="en-US" dirty="0"/>
          </a:p>
          <a:p>
            <a:r>
              <a:rPr lang="en-US" dirty="0" err="1"/>
              <a:t>Eclr</a:t>
            </a:r>
            <a:r>
              <a:rPr lang="en-US" dirty="0"/>
              <a:t> – Accounts for atmospheric Rayleigh scattering and trace gas absorption , mainly ozone in the short UVB part of the spectrum</a:t>
            </a:r>
          </a:p>
          <a:p>
            <a:endParaRPr lang="en-US" dirty="0"/>
          </a:p>
          <a:p>
            <a:r>
              <a:rPr lang="en-US" dirty="0"/>
              <a:t>C_T accounts for cloud and aerosol scattering;</a:t>
            </a:r>
          </a:p>
          <a:p>
            <a:endParaRPr lang="en-US" dirty="0"/>
          </a:p>
          <a:p>
            <a:r>
              <a:rPr lang="en-US" dirty="0" err="1"/>
              <a:t>C_a</a:t>
            </a:r>
            <a:r>
              <a:rPr lang="en-US" dirty="0"/>
              <a:t> accounts for aerosol absorption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71DB-05F6-2444-B221-2260325C50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logarithmic scale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71DB-05F6-2444-B221-2260325C50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0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news: negative bias with OMI reduces after we adjusted TEMPO UV reflectance by 10%</a:t>
            </a:r>
          </a:p>
          <a:p>
            <a:endParaRPr lang="en-US" dirty="0"/>
          </a:p>
          <a:p>
            <a:r>
              <a:rPr lang="en-US" dirty="0"/>
              <a:t>We look forward to using TEMPO v4  L1b data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71DB-05F6-2444-B221-2260325C50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1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Erythemal UVB flux observed at Queenstown, MD on 12 April 1999.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Solid line: ground based observations; circles: estimates from GOES data; dashed and dotted lines: estimates using one GOES observation at 10:15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only and at 14:15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only, respectively, and assuming them constant over the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71DB-05F6-2444-B221-2260325C50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8/17/25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8/17/25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emis.nl/uvradiation/product/action.html" TargetMode="Externa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21" y="3390900"/>
            <a:ext cx="15773400" cy="19891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TEMPO surface and underwater  </a:t>
            </a:r>
            <a:br>
              <a:rPr lang="en-US" dirty="0"/>
            </a:br>
            <a:r>
              <a:rPr lang="en-US" dirty="0"/>
              <a:t>hyperspectral UV Irradiance (UVI)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821" y="5981700"/>
            <a:ext cx="16407579" cy="1295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baseline="30000" dirty="0"/>
              <a:t>1 </a:t>
            </a:r>
            <a:r>
              <a:rPr lang="en-US" dirty="0"/>
              <a:t>Nickolay A. Krotkov, </a:t>
            </a:r>
            <a:r>
              <a:rPr lang="en-US" baseline="30000" dirty="0"/>
              <a:t>1 ,2</a:t>
            </a:r>
            <a:r>
              <a:rPr lang="en-US" dirty="0"/>
              <a:t>Alexander P. Vasilkov, </a:t>
            </a:r>
          </a:p>
          <a:p>
            <a:pPr algn="ctr"/>
            <a:r>
              <a:rPr lang="en-US" baseline="30000" dirty="0"/>
              <a:t>1 ,2 </a:t>
            </a:r>
            <a:r>
              <a:rPr lang="en-US" dirty="0"/>
              <a:t>Matthew Bandel, </a:t>
            </a:r>
            <a:r>
              <a:rPr lang="en-US" baseline="30000" dirty="0"/>
              <a:t>1,2  </a:t>
            </a:r>
            <a:r>
              <a:rPr lang="en-US" dirty="0"/>
              <a:t>Zachary Fasnacht, </a:t>
            </a:r>
            <a:r>
              <a:rPr lang="en-US" baseline="30000" dirty="0"/>
              <a:t>1 ,3 </a:t>
            </a:r>
            <a:r>
              <a:rPr lang="en-US" dirty="0"/>
              <a:t>Jerald R. Ziemke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4DEEB-4CCA-36FB-0AA5-D243D132F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" y="190500"/>
            <a:ext cx="1675770" cy="15932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blue logo with a black background&#10;&#10;AI-generated content may be incorrect.">
            <a:extLst>
              <a:ext uri="{FF2B5EF4-FFF2-40B4-BE49-F238E27FC236}">
                <a16:creationId xmlns:a16="http://schemas.microsoft.com/office/drawing/2014/main" id="{6F972282-4B01-1B2E-0425-C2D47620D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38" y="73443"/>
            <a:ext cx="1785090" cy="17850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0490D-5044-48F6-D16F-6E64EF839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325" y="94581"/>
            <a:ext cx="1752600" cy="17850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1E2E95A-EDED-E72E-07AA-570FD2BAF72F}"/>
              </a:ext>
            </a:extLst>
          </p:cNvPr>
          <p:cNvSpPr txBox="1">
            <a:spLocks/>
          </p:cNvSpPr>
          <p:nvPr/>
        </p:nvSpPr>
        <p:spPr>
          <a:xfrm>
            <a:off x="1968910" y="7277100"/>
            <a:ext cx="15773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2ED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/>
              <a:t>1 </a:t>
            </a:r>
            <a:r>
              <a:rPr lang="en-US" dirty="0"/>
              <a:t>NASA Goddard Space Flight Center</a:t>
            </a:r>
          </a:p>
          <a:p>
            <a:pPr algn="ctr"/>
            <a:r>
              <a:rPr lang="en-US" baseline="30000" dirty="0"/>
              <a:t>2 </a:t>
            </a:r>
            <a:r>
              <a:rPr lang="en-US" dirty="0"/>
              <a:t>Science Systems and Applications, Inc.</a:t>
            </a:r>
          </a:p>
          <a:p>
            <a:pPr algn="ctr"/>
            <a:r>
              <a:rPr lang="en-US" baseline="30000" dirty="0"/>
              <a:t>3.</a:t>
            </a:r>
            <a:r>
              <a:rPr lang="en-US" dirty="0"/>
              <a:t>GESTAR-II/Morgan State University</a:t>
            </a:r>
          </a:p>
          <a:p>
            <a:pPr algn="ctr"/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D0B2574-3688-E084-C50C-2C3206521334}"/>
              </a:ext>
            </a:extLst>
          </p:cNvPr>
          <p:cNvSpPr txBox="1">
            <a:spLocks/>
          </p:cNvSpPr>
          <p:nvPr/>
        </p:nvSpPr>
        <p:spPr>
          <a:xfrm>
            <a:off x="2483876" y="8918157"/>
            <a:ext cx="1410929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2EDE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aseline="30000" dirty="0"/>
              <a:t>Funding from Interagency Satellite Needs Working Group (SNWG) </a:t>
            </a:r>
          </a:p>
          <a:p>
            <a:pPr algn="ctr"/>
            <a:r>
              <a:rPr lang="en-US" sz="4000" baseline="30000" dirty="0"/>
              <a:t>managed by NASA Marshall Space Flight Center </a:t>
            </a:r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62457-20C5-9174-81CF-FE966988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E62FCAD-EC7A-5701-FA66-50044BD77F0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8000" y="153936"/>
                <a:ext cx="13030200" cy="139542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 Adapting OMI UV Irradiance algorithm to TEMPO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𝑬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𝝀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𝒕</m:t>
                                </m:r>
                              </m:sub>
                            </m:sSub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𝛀</m:t>
                            </m:r>
                            <m:r>
                              <a:rPr lang="en-US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𝒔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=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𝒄𝒍𝒓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𝑻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E62FCAD-EC7A-5701-FA66-50044BD77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0" y="153936"/>
                <a:ext cx="13030200" cy="1395421"/>
              </a:xfrm>
              <a:blipFill>
                <a:blip r:embed="rId3"/>
                <a:stretch>
                  <a:fillRect t="-10909" b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D8545DAD-BE46-D860-9964-F400929EB6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1650" y="1792358"/>
                <a:ext cx="7338350" cy="80926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cs typeface="Calibri (Body)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(Body)"/>
                          </a:rPr>
                          <m:t>𝑭</m:t>
                        </m:r>
                      </m:e>
                      <m:sub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(Body)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cs typeface="Calibri (Body)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(Body)"/>
                          </a:rPr>
                          <m:t>𝝀</m:t>
                        </m:r>
                      </m:e>
                    </m:d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 (Body)"/>
                      </a:rPr>
                      <m:t>−</m:t>
                    </m:r>
                  </m:oMath>
                </a14:m>
                <a:r>
                  <a:rPr lang="en-US" b="1" i="1" dirty="0"/>
                  <a:t> </a:t>
                </a:r>
                <a:r>
                  <a:rPr lang="en-US" dirty="0"/>
                  <a:t>Extraterrestrial solar irradiance</a:t>
                </a:r>
              </a:p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𝒄𝒍𝒓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𝝀</m:t>
                        </m:r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𝛀</m:t>
                        </m:r>
                        <m:r>
                          <a:rPr lang="en-US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c</m:t>
                    </m:r>
                  </m:oMath>
                </a14:m>
                <a:r>
                  <a:rPr lang="en-US" dirty="0">
                    <a:ea typeface="Calibri" panose="020F0502020204030204" pitchFamily="34" charset="0"/>
                  </a:rPr>
                  <a:t>lear-sky Irradiance</a:t>
                </a:r>
              </a:p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𝝀</m:t>
                        </m:r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𝒔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dirty="0"/>
                  <a:t>  combined cloud/aerosol correction factor </a:t>
                </a:r>
              </a:p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𝝀</m:t>
                        </m:r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𝒂𝒃𝒔</m:t>
                            </m:r>
                          </m:sub>
                        </m:sSub>
                      </m:e>
                    </m:d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−</m:t>
                    </m:r>
                  </m:oMath>
                </a14:m>
                <a:r>
                  <a:rPr lang="en-US" dirty="0"/>
                  <a:t> aerosol absorption correction factor </a:t>
                </a:r>
              </a:p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dirty="0"/>
                  <a:t>- Lambertian surface albedo climatology (380nm) with adjustments using </a:t>
                </a:r>
                <a:r>
                  <a:rPr lang="en-US" dirty="0">
                    <a:solidFill>
                      <a:srgbClr val="FF0000"/>
                    </a:solidFill>
                  </a:rPr>
                  <a:t>IMS snow/ice mask</a:t>
                </a:r>
              </a:p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- Solar zenith angle,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𝒕</m:t>
                        </m:r>
                      </m:sub>
                    </m:sSub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dirty="0"/>
                  <a:t>- Surface pressure</a:t>
                </a:r>
                <a:endParaRPr lang="en-US" dirty="0">
                  <a:solidFill>
                    <a:srgbClr val="FF0000"/>
                  </a:solidFill>
                  <a:ea typeface="Calibri" panose="020F0502020204030204" pitchFamily="34" charset="0"/>
                </a:endParaRPr>
              </a:p>
              <a:p>
                <a:pPr marL="342900" indent="-34290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Ω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- TEMPO total column ozone (v3) with empirical correction.</a:t>
                </a:r>
              </a:p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𝒄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Cloud/aerosol optical thickness derived from </a:t>
                </a:r>
                <a:r>
                  <a:rPr lang="en-US" i="1" dirty="0">
                    <a:solidFill>
                      <a:srgbClr val="FF0000"/>
                    </a:solidFill>
                  </a:rPr>
                  <a:t>TEMPO UV reflectance at 360nm</a:t>
                </a:r>
              </a:p>
              <a:p>
                <a:pPr marL="342900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𝒂𝒃𝒔</m:t>
                        </m:r>
                      </m:sub>
                    </m:sSub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New TEMPO Aerosol Absorption Optical Depth (AAOD) product. </a:t>
                </a:r>
                <a:endParaRPr lang="en-US" dirty="0"/>
              </a:p>
            </p:txBody>
          </p:sp>
        </mc:Choice>
        <mc:Fallback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D8545DAD-BE46-D860-9964-F400929EB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50" y="1792358"/>
                <a:ext cx="7338350" cy="8092631"/>
              </a:xfrm>
              <a:prstGeom prst="rect">
                <a:avLst/>
              </a:prstGeom>
              <a:blipFill>
                <a:blip r:embed="rId4"/>
                <a:stretch>
                  <a:fillRect l="-1557" t="-1411" r="-2595" b="-1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A4E05C0-4771-7985-6E49-5783252AA7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055"/>
          <a:stretch>
            <a:fillRect/>
          </a:stretch>
        </p:blipFill>
        <p:spPr>
          <a:xfrm>
            <a:off x="8153401" y="2088340"/>
            <a:ext cx="9852950" cy="638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39E1E-8C73-6AAA-E7BF-7EC9EDF69F40}"/>
                  </a:ext>
                </a:extLst>
              </p:cNvPr>
              <p:cNvSpPr txBox="1"/>
              <p:nvPr/>
            </p:nvSpPr>
            <p:spPr>
              <a:xfrm>
                <a:off x="8572667" y="8684660"/>
                <a:ext cx="9433683" cy="12003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Calibri (Body)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(Body)"/>
                          </a:rPr>
                          <m:t>𝑭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(Body)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cs typeface="Calibri (Body)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 (Body)"/>
                          </a:rPr>
                          <m:t>𝝀</m:t>
                        </m:r>
                      </m:e>
                    </m:d>
                  </m:oMath>
                </a14:m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 Total and Spectral Solar Irradiance Sensor (TSIS-1) Hybrid Solar Reference Spectrum (HSRS) [Coddington et al., GRL 2021] smoothed with 5 nm boxcar rolling filter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39E1E-8C73-6AAA-E7BF-7EC9EDF69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667" y="8684660"/>
                <a:ext cx="9433683" cy="1200329"/>
              </a:xfrm>
              <a:prstGeom prst="rect">
                <a:avLst/>
              </a:prstGeom>
              <a:blipFill>
                <a:blip r:embed="rId6"/>
                <a:stretch>
                  <a:fillRect l="-941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73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53DF0-94FF-7340-7A55-FBE68C0F3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39F4C7F-5289-A88F-6922-643C91E2D7E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24200" y="160369"/>
                <a:ext cx="13030200" cy="1395421"/>
              </a:xfrm>
            </p:spPr>
            <p:txBody>
              <a:bodyPr/>
              <a:lstStyle/>
              <a:p>
                <a:r>
                  <a:rPr lang="en-US" dirty="0"/>
                  <a:t>Action Spectrum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/>
                  <a:t> describes UV effects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39F4C7F-5289-A88F-6922-643C91E2D7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24200" y="160369"/>
                <a:ext cx="13030200" cy="1395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DDA58EC-29EE-EE3C-6240-E0E204159BE9}"/>
              </a:ext>
            </a:extLst>
          </p:cNvPr>
          <p:cNvSpPr txBox="1"/>
          <p:nvPr/>
        </p:nvSpPr>
        <p:spPr>
          <a:xfrm>
            <a:off x="609600" y="2195036"/>
            <a:ext cx="8153400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action spectrum describes the wavelength dependent response to UV radiation of a certain biological or environmental effect.</a:t>
            </a:r>
          </a:p>
          <a:p>
            <a:pPr algn="l"/>
            <a:endParaRPr lang="en-US" sz="2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UV dose rate can be computed for different health and environmental effects: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erythema (same as UV Index),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DNA-damage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eye-damage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lant and phytoplankton growth inhibition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vitamin-D production in the skin (CIE-174)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inactivation on surface and underwater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UV index (UVI) is based on the International Commission on Illumination (CIE-98) Erythemal action spectrum for the susceptibility of the Caucasian skin to sunburn (erythema).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B2520-17CD-258D-E978-0CAE75ACAF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45" t="6317" r="6200" b="6144"/>
          <a:stretch>
            <a:fillRect/>
          </a:stretch>
        </p:blipFill>
        <p:spPr>
          <a:xfrm rot="5400000">
            <a:off x="9916857" y="658557"/>
            <a:ext cx="7086600" cy="9655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B3EBB8-2783-C4EE-1F45-1623CA4DC6E3}"/>
              </a:ext>
            </a:extLst>
          </p:cNvPr>
          <p:cNvSpPr txBox="1"/>
          <p:nvPr/>
        </p:nvSpPr>
        <p:spPr>
          <a:xfrm>
            <a:off x="9639300" y="9155400"/>
            <a:ext cx="815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https://www.temis.nl/uvradiation/product/action.html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296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42C31-DD04-A3DF-9EB9-10B27CC0D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566F15-E699-5E70-793D-66E314229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657350"/>
            <a:ext cx="11506200" cy="8629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BB8BFE-4A58-E214-E78A-E89147EA8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190501"/>
            <a:ext cx="130302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Erythemally Weighted UV Irradiance at noon </a:t>
            </a:r>
            <a:br>
              <a:rPr lang="en-US" dirty="0"/>
            </a:br>
            <a:r>
              <a:rPr lang="en-US" dirty="0"/>
              <a:t>(UV Index)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410C4-0E74-E07F-B26D-A6B48F10E7C5}"/>
              </a:ext>
            </a:extLst>
          </p:cNvPr>
          <p:cNvSpPr txBox="1"/>
          <p:nvPr/>
        </p:nvSpPr>
        <p:spPr>
          <a:xfrm>
            <a:off x="0" y="2316659"/>
            <a:ext cx="3042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OMI col. 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7355D-AAA3-6EBD-7516-68A4EC759741}"/>
              </a:ext>
            </a:extLst>
          </p:cNvPr>
          <p:cNvSpPr txBox="1"/>
          <p:nvPr/>
        </p:nvSpPr>
        <p:spPr>
          <a:xfrm>
            <a:off x="15011241" y="2893147"/>
            <a:ext cx="2599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TEMPO ozone is corrected using OMPS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TEMPO 360nm reflectance (V3) is  reduced by 10%)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CD8D7-73DA-89BE-FD76-85BD0C9DF764}"/>
              </a:ext>
            </a:extLst>
          </p:cNvPr>
          <p:cNvSpPr txBox="1"/>
          <p:nvPr/>
        </p:nvSpPr>
        <p:spPr>
          <a:xfrm>
            <a:off x="15002771" y="2171700"/>
            <a:ext cx="328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TEMPO v3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A502-6B3D-4130-78F3-DF16EC76B955}"/>
              </a:ext>
            </a:extLst>
          </p:cNvPr>
          <p:cNvSpPr txBox="1"/>
          <p:nvPr/>
        </p:nvSpPr>
        <p:spPr>
          <a:xfrm>
            <a:off x="457200" y="7200900"/>
            <a:ext cx="2478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Absolute difference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8C43E-F823-C3BD-2B57-4C585574C0FF}"/>
              </a:ext>
            </a:extLst>
          </p:cNvPr>
          <p:cNvSpPr txBox="1"/>
          <p:nvPr/>
        </p:nvSpPr>
        <p:spPr>
          <a:xfrm>
            <a:off x="15240298" y="7226968"/>
            <a:ext cx="2599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%</a:t>
            </a:r>
          </a:p>
          <a:p>
            <a:pPr algn="ctr"/>
            <a:r>
              <a:rPr lang="en-US" sz="4000" b="1" dirty="0"/>
              <a:t> Difference </a:t>
            </a:r>
          </a:p>
        </p:txBody>
      </p:sp>
    </p:spTree>
    <p:extLst>
      <p:ext uri="{BB962C8B-B14F-4D97-AF65-F5344CB8AC3E}">
        <p14:creationId xmlns:p14="http://schemas.microsoft.com/office/powerpoint/2010/main" val="306877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CEBBE-13B7-AD9B-ECE8-C2041A6EC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55D124-3D54-4FE2-7126-D742137F4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0"/>
            <a:ext cx="13030200" cy="1395421"/>
          </a:xfrm>
        </p:spPr>
        <p:txBody>
          <a:bodyPr/>
          <a:lstStyle/>
          <a:p>
            <a:r>
              <a:rPr lang="en-US" dirty="0"/>
              <a:t>Underwater UVI algorithm using Hydrolight RTM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F1FBC708-5F1B-29E4-1A3E-18BF1D804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694" y="1763998"/>
                <a:ext cx="17177307" cy="23889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/>
                <a:r>
                  <a:rPr lang="en-US" sz="2800" dirty="0"/>
                  <a:t>Planar and scalar (actinic flux) irradiances computed with Hydrolight RTM [Mobley 1994].</a:t>
                </a:r>
              </a:p>
              <a:p>
                <a:pPr marL="1257300" lvl="2" indent="-342900"/>
                <a:r>
                  <a:rPr lang="en-US" sz="2800" dirty="0"/>
                  <a:t>Scale the above surface irradiance by TEMPO-retrieved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𝑬</m:t>
                    </m:r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𝝀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8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28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𝛀</m:t>
                        </m:r>
                        <m:r>
                          <a:rPr lang="en-US" sz="28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𝒔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1257300" lvl="2" indent="-342900"/>
                <a:r>
                  <a:rPr lang="en-US" sz="2800" dirty="0"/>
                  <a:t>Use Inherent Optical Properties </a:t>
                </a:r>
                <a:r>
                  <a:rPr lang="en-US" sz="2800" dirty="0" err="1"/>
                  <a:t>Chl</a:t>
                </a:r>
                <a:r>
                  <a:rPr lang="en-US" sz="2800" dirty="0"/>
                  <a:t> parameterization  for Case 1 [Vasilkov et al., 2005; 2022]</a:t>
                </a:r>
              </a:p>
              <a:p>
                <a:pPr marL="1257300" lvl="2" indent="-342900"/>
                <a:r>
                  <a:rPr lang="en-US" sz="2800" dirty="0"/>
                  <a:t>Use TEMPO – retrieved chlorophyll concentration, </a:t>
                </a:r>
                <a:r>
                  <a:rPr lang="en-US" sz="2800" dirty="0" err="1"/>
                  <a:t>Chl</a:t>
                </a:r>
                <a:r>
                  <a:rPr lang="en-US" sz="2800" dirty="0"/>
                  <a:t> using ML algorithm trained with MODIS </a:t>
                </a:r>
                <a:r>
                  <a:rPr lang="en-US" sz="2800" dirty="0" err="1"/>
                  <a:t>Chl</a:t>
                </a:r>
                <a:endParaRPr lang="en-US" sz="2800" dirty="0"/>
              </a:p>
              <a:p>
                <a:pPr marL="800100" lvl="1" indent="-342900"/>
                <a:r>
                  <a:rPr lang="en-US" sz="3200" dirty="0"/>
                  <a:t>Calculate Diffuse attenuation coefficient and 10% penetration depth as function of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𝝀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F1FBC708-5F1B-29E4-1A3E-18BF1D804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94" y="1763998"/>
                <a:ext cx="17177307" cy="2388901"/>
              </a:xfrm>
              <a:prstGeom prst="rect">
                <a:avLst/>
              </a:prstGeom>
              <a:blipFill>
                <a:blip r:embed="rId2"/>
                <a:stretch>
                  <a:fillRect t="-4233" b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7E3FAC9-FA18-D568-B321-938939CB89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3" t="3058" b="52744"/>
          <a:stretch>
            <a:fillRect/>
          </a:stretch>
        </p:blipFill>
        <p:spPr>
          <a:xfrm>
            <a:off x="255300" y="4152900"/>
            <a:ext cx="17567701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3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E2F9F-3872-E2E3-77E0-AE6551304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D970B1-982B-BC0A-0A3C-D26C98F6B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130774"/>
            <a:ext cx="11430000" cy="1395421"/>
          </a:xfrm>
        </p:spPr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10B44950-044B-CD1C-A631-DFA4D69801A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077200" y="1757681"/>
            <a:ext cx="9525000" cy="7063488"/>
          </a:xfrm>
          <a:prstGeom prst="rect">
            <a:avLst/>
          </a:prstGeom>
          <a:ln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35AD37-9227-602B-E971-D21B39728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95715"/>
            <a:ext cx="7162800" cy="71628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Will use TEMPO new absorbing aerosol product to account for smoke and dust events.</a:t>
            </a:r>
          </a:p>
          <a:p>
            <a:endParaRPr lang="en-US" sz="3600" dirty="0"/>
          </a:p>
          <a:p>
            <a:r>
              <a:rPr lang="en-US" sz="3600" dirty="0"/>
              <a:t>Will use PACE advanced Ocean Color products to improve UV Inherent Optical Properties model for coastal waters and lakes.</a:t>
            </a:r>
          </a:p>
          <a:p>
            <a:endParaRPr lang="en-US" sz="3600" dirty="0"/>
          </a:p>
          <a:p>
            <a:r>
              <a:rPr lang="en-US" sz="3600" dirty="0"/>
              <a:t>Will combine hourly measurements from TEMPO scans to calculate daily UV exposures for different action spectra, e.g., Erythemal daily exposure.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07D248-046C-4041-3071-416E8EE3E16A}"/>
              </a:ext>
            </a:extLst>
          </p:cNvPr>
          <p:cNvSpPr txBox="1"/>
          <p:nvPr/>
        </p:nvSpPr>
        <p:spPr>
          <a:xfrm>
            <a:off x="9144000" y="8996850"/>
            <a:ext cx="899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Gadhavi, H., R. T. Pinker, and I. Laszlo (2008), Estimates of surface ultraviolet radiation over north America using Geostationary Operational Environmental Satellites observations, J. Geophys. Res., 113, D21205, doi:10.1029/2007JD009308.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393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I HQ Solar - V2  -  Read-Only" id="{D3C7A44A-9F24-F44A-B4E7-F3EC4E8D2A68}" vid="{D735B47A-A712-A74C-BB7F-C966F6D763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1543</TotalTime>
  <Words>713</Words>
  <Application>Microsoft Macintosh PowerPoint</Application>
  <PresentationFormat>Custom</PresentationFormat>
  <Paragraphs>71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Cambria Math</vt:lpstr>
      <vt:lpstr>Calibri</vt:lpstr>
      <vt:lpstr>Aptos</vt:lpstr>
      <vt:lpstr>Arial</vt:lpstr>
      <vt:lpstr>Custom Design</vt:lpstr>
      <vt:lpstr>TEMPO surface and underwater   hyperspectral UV Irradiance (UVI)</vt:lpstr>
      <vt:lpstr> Adapting OMI UV Irradiance algorithm to TEMPO 〖E(λ,θ_0,P_t,Ω,A_s )=E〗_clr× C_T×C_a</vt:lpstr>
      <vt:lpstr>Action Spectrum A(λ) describes UV effects</vt:lpstr>
      <vt:lpstr>Erythemally Weighted UV Irradiance at noon  (UV Index) </vt:lpstr>
      <vt:lpstr>Underwater UVI algorithm using Hydrolight RTM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Nickolay Krotkov</dc:creator>
  <cp:lastModifiedBy>Nickolay Krotkov</cp:lastModifiedBy>
  <cp:revision>17</cp:revision>
  <dcterms:created xsi:type="dcterms:W3CDTF">2025-08-17T16:40:09Z</dcterms:created>
  <dcterms:modified xsi:type="dcterms:W3CDTF">2025-08-18T21:37:06Z</dcterms:modified>
  <dc:identifier>DAF4U0ThXf8</dc:identifier>
</cp:coreProperties>
</file>