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0" r:id="rId2"/>
  </p:sldMasterIdLst>
  <p:notesMasterIdLst>
    <p:notesMasterId r:id="rId12"/>
  </p:notesMasterIdLst>
  <p:sldIdLst>
    <p:sldId id="256" r:id="rId3"/>
    <p:sldId id="5379" r:id="rId4"/>
    <p:sldId id="5402" r:id="rId5"/>
    <p:sldId id="5397" r:id="rId6"/>
    <p:sldId id="265" r:id="rId7"/>
    <p:sldId id="5404" r:id="rId8"/>
    <p:sldId id="5371" r:id="rId9"/>
    <p:sldId id="5403" r:id="rId10"/>
    <p:sldId id="257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Verdana" panose="020B060403050404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ubu Ciren" initials="PC" lastIdx="1" clrIdx="0">
    <p:extLst>
      <p:ext uri="{19B8F6BF-5375-455C-9EA6-DF929625EA0E}">
        <p15:presenceInfo xmlns:p15="http://schemas.microsoft.com/office/powerpoint/2012/main" userId="S-1-5-21-3006950946-1794026527-731168022-121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3C03E48-C5EB-4EB0-901D-01BC1554D1E8}">
  <a:tblStyle styleId="{63C03E48-C5EB-4EB0-901D-01BC1554D1E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1BF62D1-E864-4354-9139-F6B5792BCF6A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53" autoAdjust="0"/>
    <p:restoredTop sz="94660"/>
  </p:normalViewPr>
  <p:slideViewPr>
    <p:cSldViewPr snapToGrid="0">
      <p:cViewPr varScale="1">
        <p:scale>
          <a:sx n="99" d="100"/>
          <a:sy n="99" d="100"/>
        </p:scale>
        <p:origin x="72" y="4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36576" cy="36576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99400261484561"/>
          <c:y val="6.8686868686868685E-2"/>
          <c:w val="0.80713984206812672"/>
          <c:h val="0.7893365147538377"/>
        </c:manualLayout>
      </c:layout>
      <c:scatterChart>
        <c:scatterStyle val="smoothMarker"/>
        <c:varyColors val="0"/>
        <c:ser>
          <c:idx val="0"/>
          <c:order val="0"/>
          <c:tx>
            <c:v>0.0 &lt; Reflectance &lt; 0.4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Sheet1!$F$2:$F$14</c:f>
              <c:numCache>
                <c:formatCode>0</c:formatCode>
                <c:ptCount val="13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</c:numCache>
            </c:numRef>
          </c:xVal>
          <c:yVal>
            <c:numRef>
              <c:f>Sheet1!$G$2:$G$14</c:f>
              <c:numCache>
                <c:formatCode>General</c:formatCode>
                <c:ptCount val="13"/>
                <c:pt idx="0">
                  <c:v>0.92</c:v>
                </c:pt>
                <c:pt idx="1">
                  <c:v>1.02</c:v>
                </c:pt>
                <c:pt idx="2">
                  <c:v>1.06</c:v>
                </c:pt>
                <c:pt idx="3">
                  <c:v>1.08</c:v>
                </c:pt>
                <c:pt idx="4">
                  <c:v>1.0900000000000001</c:v>
                </c:pt>
                <c:pt idx="5">
                  <c:v>1.1000000000000001</c:v>
                </c:pt>
                <c:pt idx="6">
                  <c:v>1.1200000000000001</c:v>
                </c:pt>
                <c:pt idx="7">
                  <c:v>1.1200000000000001</c:v>
                </c:pt>
                <c:pt idx="8">
                  <c:v>1.1200000000000001</c:v>
                </c:pt>
                <c:pt idx="9">
                  <c:v>1.1200000000000001</c:v>
                </c:pt>
                <c:pt idx="10">
                  <c:v>1.1200000000000001</c:v>
                </c:pt>
                <c:pt idx="11">
                  <c:v>1.1399999999999999</c:v>
                </c:pt>
                <c:pt idx="12">
                  <c:v>1.18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ED6-44B8-8C2C-A67D5166F3B1}"/>
            </c:ext>
          </c:extLst>
        </c:ser>
        <c:ser>
          <c:idx val="1"/>
          <c:order val="1"/>
          <c:tx>
            <c:v>0.4 &lt; Reflectance &lt; 1.5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Sheet1!$F$2:$F$14</c:f>
              <c:numCache>
                <c:formatCode>0</c:formatCode>
                <c:ptCount val="13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</c:numCache>
            </c:numRef>
          </c:xVal>
          <c:yVal>
            <c:numRef>
              <c:f>Sheet1!$H$2:$H$14</c:f>
              <c:numCache>
                <c:formatCode>General</c:formatCode>
                <c:ptCount val="13"/>
                <c:pt idx="0">
                  <c:v>0.82</c:v>
                </c:pt>
                <c:pt idx="1">
                  <c:v>1.01</c:v>
                </c:pt>
                <c:pt idx="2">
                  <c:v>1.05</c:v>
                </c:pt>
                <c:pt idx="3">
                  <c:v>1.06</c:v>
                </c:pt>
                <c:pt idx="4">
                  <c:v>1.07</c:v>
                </c:pt>
                <c:pt idx="5">
                  <c:v>1.08</c:v>
                </c:pt>
                <c:pt idx="6">
                  <c:v>1.0900000000000001</c:v>
                </c:pt>
                <c:pt idx="7">
                  <c:v>1.0900000000000001</c:v>
                </c:pt>
                <c:pt idx="8">
                  <c:v>1.08</c:v>
                </c:pt>
                <c:pt idx="9">
                  <c:v>1.08</c:v>
                </c:pt>
                <c:pt idx="10">
                  <c:v>1.06</c:v>
                </c:pt>
                <c:pt idx="11">
                  <c:v>1.02</c:v>
                </c:pt>
                <c:pt idx="12">
                  <c:v>0.98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ED6-44B8-8C2C-A67D5166F3B1}"/>
            </c:ext>
          </c:extLst>
        </c:ser>
        <c:ser>
          <c:idx val="2"/>
          <c:order val="2"/>
          <c:tx>
            <c:v>0.0 &lt; Reflectance &lt; 1.5</c:v>
          </c:tx>
          <c:spPr>
            <a:ln w="1905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xVal>
            <c:numRef>
              <c:f>Sheet1!$F$2:$F$14</c:f>
              <c:numCache>
                <c:formatCode>0</c:formatCode>
                <c:ptCount val="13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</c:numCache>
            </c:numRef>
          </c:xVal>
          <c:yVal>
            <c:numRef>
              <c:f>Sheet1!$I$2:$I$14</c:f>
              <c:numCache>
                <c:formatCode>General</c:formatCode>
                <c:ptCount val="13"/>
                <c:pt idx="0">
                  <c:v>0.85</c:v>
                </c:pt>
                <c:pt idx="1">
                  <c:v>1.01</c:v>
                </c:pt>
                <c:pt idx="2">
                  <c:v>1.05</c:v>
                </c:pt>
                <c:pt idx="3">
                  <c:v>1.07</c:v>
                </c:pt>
                <c:pt idx="4">
                  <c:v>1.08</c:v>
                </c:pt>
                <c:pt idx="5">
                  <c:v>1.0900000000000001</c:v>
                </c:pt>
                <c:pt idx="6">
                  <c:v>1.1000000000000001</c:v>
                </c:pt>
                <c:pt idx="7">
                  <c:v>1.1100000000000001</c:v>
                </c:pt>
                <c:pt idx="8">
                  <c:v>1.1100000000000001</c:v>
                </c:pt>
                <c:pt idx="9">
                  <c:v>1.1100000000000001</c:v>
                </c:pt>
                <c:pt idx="10">
                  <c:v>1.1000000000000001</c:v>
                </c:pt>
                <c:pt idx="11">
                  <c:v>1.1100000000000001</c:v>
                </c:pt>
                <c:pt idx="12">
                  <c:v>1.1100000000000001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ED6-44B8-8C2C-A67D5166F3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0307376"/>
        <c:axId val="267745072"/>
      </c:scatterChart>
      <c:valAx>
        <c:axId val="280307376"/>
        <c:scaling>
          <c:orientation val="minMax"/>
          <c:max val="14"/>
          <c:min val="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Scan Number</a:t>
                </a:r>
              </a:p>
            </c:rich>
          </c:tx>
          <c:layout>
            <c:manualLayout>
              <c:xMode val="edge"/>
              <c:yMode val="edge"/>
              <c:x val="0.44292883963813046"/>
              <c:y val="0.921011814259592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7745072"/>
        <c:crosses val="autoZero"/>
        <c:crossBetween val="midCat"/>
        <c:majorUnit val="1"/>
      </c:valAx>
      <c:valAx>
        <c:axId val="267745072"/>
        <c:scaling>
          <c:orientation val="minMax"/>
          <c:max val="1.2"/>
          <c:min val="0.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/>
                  <a:t>TEMPO/GOES-19 Ratio</a:t>
                </a:r>
              </a:p>
            </c:rich>
          </c:tx>
          <c:layout>
            <c:manualLayout>
              <c:xMode val="edge"/>
              <c:yMode val="edge"/>
              <c:x val="2.2114153545146453E-2"/>
              <c:y val="0.195119716618521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03073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714750684434676"/>
          <c:y val="0.43858991496450556"/>
          <c:w val="0.45556797692608542"/>
          <c:h val="0.37906722176878038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06" name="Google Shape;206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14" name="Google Shape;2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64943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14" name="Google Shape;2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/>
        </p:nvSpPr>
        <p:spPr>
          <a:xfrm>
            <a:off x="285750" y="5889724"/>
            <a:ext cx="42291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Center for Satellite Applications and Research</a:t>
            </a: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3934C7-3184-498B-9E10-306BCFB04172}"/>
              </a:ext>
            </a:extLst>
          </p:cNvPr>
          <p:cNvSpPr/>
          <p:nvPr userDrawn="1"/>
        </p:nvSpPr>
        <p:spPr>
          <a:xfrm>
            <a:off x="5919129" y="6550223"/>
            <a:ext cx="6272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TEMPO/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GeoXO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ACX Joint Science Team Workshop, August 19-22, 2025</a:t>
            </a:r>
            <a:endParaRPr lang="en-US" b="1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838200" y="142136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2"/>
          </p:nvPr>
        </p:nvSpPr>
        <p:spPr>
          <a:xfrm>
            <a:off x="6172200" y="142136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E98B0223-DBA3-4632-B889-C47627A3A106}" type="datetime1">
              <a:rPr lang="en-US" smtClean="0"/>
              <a:t>8/18/2025</a:t>
            </a:fld>
            <a:endParaRPr dirty="0"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DE0DD-8FEA-4E25-8745-553446651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AD48F-D723-4BB1-8D3B-9FCBE197B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98008-E49D-4EFF-9672-27C81D015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6F7F-15D2-473C-8823-046D7CC1D9C9}" type="datetime1">
              <a:rPr lang="en-US" smtClean="0"/>
              <a:t>8/18/2025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2FBCC-AB4A-43D8-85B9-9E3A0FAE7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A1746-8E31-4C98-8991-FE28DC237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14C1F-BBA1-4C9B-9AB2-312940D51E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747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A73FE-7803-455E-ADE2-0D6D157FC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E3132F-76B9-4E4C-B478-CD8A6CA62B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BB3D5-0C62-4756-9DBD-FA5DA9DFD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15B0E-DE9D-428B-A929-A76483343BAE}" type="datetimeFigureOut">
              <a:rPr lang="en-US" smtClean="0"/>
              <a:t>8/18/2025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EB0A7-B88F-46DD-8B81-93559725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56032-E02B-40A7-8712-530A3CAB9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2BEC-9D69-43A6-81EE-FFE6720A5E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211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8212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3077428" y="1652985"/>
            <a:ext cx="9114571" cy="3578087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64"/>
            <a:ext cx="5681471" cy="686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4571" y="2949241"/>
            <a:ext cx="2064886" cy="20648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/>
          <p:nvPr/>
        </p:nvSpPr>
        <p:spPr>
          <a:xfrm>
            <a:off x="407916" y="4795552"/>
            <a:ext cx="4174358" cy="1039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</a:t>
            </a:r>
            <a:b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Satellite and Information Service</a:t>
            </a:r>
            <a:endParaRPr dirty="0"/>
          </a:p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7978" y="-6531"/>
            <a:ext cx="2554425" cy="232260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838200" y="1016035"/>
            <a:ext cx="10515600" cy="5160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" name="Google Shape;17;p3"/>
          <p:cNvSpPr txBox="1"/>
          <p:nvPr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1" i="0" u="none" strike="noStrike" cap="none" dirty="0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Google Shape;18;p3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9" name="Google Shape;19;p3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Google Shape;20;p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Google Shape;21;p3"/>
          <p:cNvSpPr txBox="1"/>
          <p:nvPr/>
        </p:nvSpPr>
        <p:spPr>
          <a:xfrm>
            <a:off x="923667" y="6485276"/>
            <a:ext cx="76630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 dirty="0"/>
          </a:p>
        </p:txBody>
      </p:sp>
      <p:sp>
        <p:nvSpPr>
          <p:cNvPr id="23" name="Google Shape;23;p3"/>
          <p:cNvSpPr/>
          <p:nvPr/>
        </p:nvSpPr>
        <p:spPr>
          <a:xfrm>
            <a:off x="0" y="1"/>
            <a:ext cx="923667" cy="708024"/>
          </a:xfrm>
          <a:prstGeom prst="rect">
            <a:avLst/>
          </a:prstGeom>
          <a:solidFill>
            <a:srgbClr val="1A46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923668" y="-7597"/>
            <a:ext cx="492382" cy="715622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3"/>
          <p:cNvPicPr preferRelativeResize="0"/>
          <p:nvPr/>
        </p:nvPicPr>
        <p:blipFill rotWithShape="1">
          <a:blip r:embed="rId8">
            <a:alphaModFix/>
          </a:blip>
          <a:srcRect b="3811"/>
          <a:stretch/>
        </p:blipFill>
        <p:spPr>
          <a:xfrm>
            <a:off x="219223" y="1"/>
            <a:ext cx="1216101" cy="70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56676" y="-268818"/>
            <a:ext cx="1563624" cy="120825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81" r:id="rId2"/>
    <p:sldLayoutId id="2147483682" r:id="rId3"/>
    <p:sldLayoutId id="214748368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 txBox="1"/>
          <p:nvPr/>
        </p:nvSpPr>
        <p:spPr>
          <a:xfrm>
            <a:off x="5024318" y="1391022"/>
            <a:ext cx="7153209" cy="318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 baseline="30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baseline="30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6"/>
          <p:cNvSpPr/>
          <p:nvPr/>
        </p:nvSpPr>
        <p:spPr>
          <a:xfrm>
            <a:off x="304801" y="6391673"/>
            <a:ext cx="4419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Disclaimer: The scientific results and conclusions, as well as any views or opinions expressed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herein, are those of the author(s) and do not necessarily reflect those of NOAA or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Department of Commerce.</a:t>
            </a:r>
            <a:endParaRPr dirty="0"/>
          </a:p>
        </p:txBody>
      </p:sp>
      <p:pic>
        <p:nvPicPr>
          <p:cNvPr id="210" name="Google Shape;21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3976" y="-293913"/>
            <a:ext cx="2478024" cy="191483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6"/>
          <p:cNvSpPr/>
          <p:nvPr/>
        </p:nvSpPr>
        <p:spPr>
          <a:xfrm>
            <a:off x="5024318" y="4759523"/>
            <a:ext cx="34099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75418B-D818-4218-BACF-1188A62E5F87}"/>
              </a:ext>
            </a:extLst>
          </p:cNvPr>
          <p:cNvSpPr txBox="1">
            <a:spLocks/>
          </p:cNvSpPr>
          <p:nvPr/>
        </p:nvSpPr>
        <p:spPr>
          <a:xfrm>
            <a:off x="4606671" y="3137743"/>
            <a:ext cx="7508150" cy="1325563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TEMPO-ABI Hybrid Aerosol Detection Product</a:t>
            </a: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48446D64-BBBB-47B3-BC87-3F72FD4AF653}"/>
              </a:ext>
            </a:extLst>
          </p:cNvPr>
          <p:cNvSpPr txBox="1"/>
          <p:nvPr/>
        </p:nvSpPr>
        <p:spPr>
          <a:xfrm>
            <a:off x="4366884" y="5164062"/>
            <a:ext cx="8768861" cy="1175322"/>
          </a:xfrm>
          <a:prstGeom prst="rect">
            <a:avLst/>
          </a:prstGeom>
        </p:spPr>
        <p:txBody>
          <a:bodyPr vert="horz" wrap="square" lIns="0" tIns="18351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445"/>
              </a:spcBef>
              <a:tabLst>
                <a:tab pos="2052955" algn="l"/>
              </a:tabLst>
            </a:pPr>
            <a:r>
              <a:rPr sz="2800" spc="-10" dirty="0">
                <a:latin typeface="Comic Sans MS"/>
                <a:cs typeface="Comic Sans MS"/>
              </a:rPr>
              <a:t>Pubu</a:t>
            </a:r>
            <a:r>
              <a:rPr sz="2800" spc="5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Ciren</a:t>
            </a:r>
            <a:r>
              <a:rPr sz="2775" spc="-7" baseline="25525" dirty="0">
                <a:latin typeface="Comic Sans MS"/>
                <a:cs typeface="Comic Sans MS"/>
              </a:rPr>
              <a:t>1</a:t>
            </a:r>
            <a:r>
              <a:rPr lang="en-US" sz="2775" spc="-7" baseline="25525" dirty="0">
                <a:latin typeface="Comic Sans MS"/>
                <a:cs typeface="Comic Sans MS"/>
              </a:rPr>
              <a:t>,2</a:t>
            </a:r>
            <a:r>
              <a:rPr lang="en-US" sz="2800" spc="-5" baseline="25525" dirty="0">
                <a:latin typeface="Comic Sans MS"/>
                <a:cs typeface="Comic Sans MS"/>
              </a:rPr>
              <a:t>  </a:t>
            </a:r>
            <a:r>
              <a:rPr lang="en-US" sz="2800" spc="-5" dirty="0">
                <a:latin typeface="Comic Sans MS"/>
                <a:cs typeface="Comic Sans MS"/>
              </a:rPr>
              <a:t>and</a:t>
            </a:r>
            <a:r>
              <a:rPr lang="en-US" sz="2800" spc="-5" baseline="25525" dirty="0">
                <a:latin typeface="Comic Sans MS"/>
                <a:cs typeface="Comic Sans MS"/>
              </a:rPr>
              <a:t> </a:t>
            </a:r>
            <a:r>
              <a:rPr lang="en-US" sz="2800" spc="-5" dirty="0">
                <a:latin typeface="Comic Sans MS"/>
                <a:cs typeface="Comic Sans MS"/>
              </a:rPr>
              <a:t>S</a:t>
            </a:r>
            <a:r>
              <a:rPr sz="2800" spc="-5" dirty="0">
                <a:latin typeface="Comic Sans MS"/>
                <a:cs typeface="Comic Sans MS"/>
              </a:rPr>
              <a:t>hobha</a:t>
            </a:r>
            <a:r>
              <a:rPr sz="2800" spc="-175" dirty="0">
                <a:latin typeface="Comic Sans MS"/>
                <a:cs typeface="Comic Sans MS"/>
              </a:rPr>
              <a:t> </a:t>
            </a:r>
            <a:r>
              <a:rPr sz="2800" spc="-5" dirty="0">
                <a:latin typeface="Comic Sans MS"/>
                <a:cs typeface="Comic Sans MS"/>
              </a:rPr>
              <a:t>Kondragunta</a:t>
            </a:r>
            <a:r>
              <a:rPr sz="2775" spc="-7" baseline="25525" dirty="0">
                <a:latin typeface="Comic Sans MS"/>
                <a:cs typeface="Comic Sans MS"/>
              </a:rPr>
              <a:t>2</a:t>
            </a:r>
            <a:r>
              <a:rPr lang="en-US" sz="2775" spc="-7" baseline="25525" dirty="0">
                <a:latin typeface="Comic Sans MS"/>
                <a:cs typeface="Comic Sans MS"/>
              </a:rPr>
              <a:t> </a:t>
            </a:r>
            <a:endParaRPr sz="2775" baseline="25525" dirty="0">
              <a:latin typeface="Comic Sans MS"/>
              <a:cs typeface="Comic Sans MS"/>
            </a:endParaRPr>
          </a:p>
          <a:p>
            <a:pPr marL="688975" algn="ctr">
              <a:spcBef>
                <a:spcPts val="969"/>
              </a:spcBef>
              <a:tabLst>
                <a:tab pos="2717165" algn="l"/>
              </a:tabLst>
            </a:pPr>
            <a:r>
              <a:rPr baseline="25641" dirty="0">
                <a:latin typeface="Comic Sans MS" panose="030F0702030302020204" pitchFamily="66" charset="0"/>
                <a:cs typeface="Comic Sans MS"/>
              </a:rPr>
              <a:t>1</a:t>
            </a:r>
            <a:r>
              <a:rPr lang="en-US" dirty="0">
                <a:latin typeface="Comic Sans MS" panose="030F0702030302020204" pitchFamily="66" charset="0"/>
                <a:cs typeface="Comic Sans MS"/>
              </a:rPr>
              <a:t>STC</a:t>
            </a:r>
            <a:r>
              <a:rPr dirty="0">
                <a:latin typeface="Comic Sans MS" panose="030F0702030302020204" pitchFamily="66" charset="0"/>
                <a:cs typeface="Comic Sans MS"/>
              </a:rPr>
              <a:t>@NOAA</a:t>
            </a:r>
            <a:r>
              <a:rPr lang="en-US" dirty="0">
                <a:latin typeface="Comic Sans MS" panose="030F0702030302020204" pitchFamily="66" charset="0"/>
                <a:cs typeface="Comic Sans MS"/>
              </a:rPr>
              <a:t>  </a:t>
            </a:r>
            <a:r>
              <a:rPr baseline="25641" dirty="0">
                <a:latin typeface="Comic Sans MS" panose="030F0702030302020204" pitchFamily="66" charset="0"/>
                <a:cs typeface="Comic Sans MS"/>
              </a:rPr>
              <a:t>2</a:t>
            </a:r>
            <a:r>
              <a:rPr dirty="0">
                <a:latin typeface="Comic Sans MS" panose="030F0702030302020204" pitchFamily="66" charset="0"/>
                <a:cs typeface="Comic Sans MS"/>
              </a:rPr>
              <a:t>NOAA/NESDIS/STAR</a:t>
            </a:r>
            <a:r>
              <a:rPr lang="en-US" dirty="0">
                <a:latin typeface="Comic Sans MS" panose="030F0702030302020204" pitchFamily="66" charset="0"/>
                <a:cs typeface="Comic Sans MS"/>
              </a:rPr>
              <a:t>  </a:t>
            </a:r>
          </a:p>
          <a:p>
            <a:pPr marR="1103630" algn="ctr"/>
            <a:endParaRPr lang="en-US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68674-2B55-4B6B-82A5-E2DBA33C6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88" y="-125188"/>
            <a:ext cx="11143004" cy="805124"/>
          </a:xfrm>
          <a:noFill/>
          <a:scene3d>
            <a:camera prst="orthographicFront"/>
            <a:lightRig rig="threePt" dir="t">
              <a:rot lat="0" lon="0" rev="0"/>
            </a:lightRig>
          </a:scene3d>
          <a:sp3d>
            <a:bevelT w="190500"/>
          </a:sp3d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4472C4">
                    <a:lumMod val="75000"/>
                  </a:srgbClr>
                </a:solidFill>
              </a:rPr>
              <a:t>Evolution of NOAA’s Aerosol Detection Algorithm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3CFBDDB-0D41-4BC1-9D03-629215436946}"/>
              </a:ext>
            </a:extLst>
          </p:cNvPr>
          <p:cNvGrpSpPr/>
          <p:nvPr/>
        </p:nvGrpSpPr>
        <p:grpSpPr>
          <a:xfrm>
            <a:off x="0" y="1841876"/>
            <a:ext cx="3465095" cy="4339751"/>
            <a:chOff x="0" y="1841876"/>
            <a:chExt cx="3465095" cy="4339751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48D47F3-0CE1-44DA-80E8-7E4694D83C3D}"/>
                </a:ext>
              </a:extLst>
            </p:cNvPr>
            <p:cNvGrpSpPr/>
            <p:nvPr/>
          </p:nvGrpSpPr>
          <p:grpSpPr>
            <a:xfrm>
              <a:off x="0" y="2970654"/>
              <a:ext cx="3465095" cy="3210973"/>
              <a:chOff x="5228105" y="907108"/>
              <a:chExt cx="6136292" cy="5714968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7B6C6B79-AA1A-4DDC-ADAD-FBC47C0D5E4F}"/>
                  </a:ext>
                </a:extLst>
              </p:cNvPr>
              <p:cNvGrpSpPr/>
              <p:nvPr/>
            </p:nvGrpSpPr>
            <p:grpSpPr>
              <a:xfrm>
                <a:off x="5228105" y="907108"/>
                <a:ext cx="6125695" cy="5714968"/>
                <a:chOff x="5228105" y="907108"/>
                <a:chExt cx="6125695" cy="5714968"/>
              </a:xfrm>
            </p:grpSpPr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CAAF0028-A373-459A-88CB-BEACAA8CDD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28105" y="907108"/>
                  <a:ext cx="6125695" cy="5714968"/>
                </a:xfrm>
                <a:prstGeom prst="rect">
                  <a:avLst/>
                </a:prstGeom>
              </p:spPr>
            </p:pic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77AB411A-E244-45F0-AAA9-58A90F667FF4}"/>
                    </a:ext>
                  </a:extLst>
                </p:cNvPr>
                <p:cNvSpPr/>
                <p:nvPr/>
              </p:nvSpPr>
              <p:spPr>
                <a:xfrm>
                  <a:off x="5679141" y="1343456"/>
                  <a:ext cx="812148" cy="232932"/>
                </a:xfrm>
                <a:prstGeom prst="rect">
                  <a:avLst/>
                </a:prstGeom>
                <a:solidFill>
                  <a:srgbClr val="CC99FF"/>
                </a:solidFill>
                <a:ln>
                  <a:solidFill>
                    <a:srgbClr val="CC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</p:grpSp>
          <p:sp>
            <p:nvSpPr>
              <p:cNvPr id="63" name="TextBox 8">
                <a:extLst>
                  <a:ext uri="{FF2B5EF4-FFF2-40B4-BE49-F238E27FC236}">
                    <a16:creationId xmlns:a16="http://schemas.microsoft.com/office/drawing/2014/main" id="{8E9830F7-3774-416F-86DE-2EF03A526E33}"/>
                  </a:ext>
                </a:extLst>
              </p:cNvPr>
              <p:cNvSpPr txBox="1"/>
              <p:nvPr/>
            </p:nvSpPr>
            <p:spPr>
              <a:xfrm>
                <a:off x="8780802" y="1143400"/>
                <a:ext cx="2583595" cy="6684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GOES-19 ABI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DFF8778-B32C-403D-B4A8-265173BCCC5F}"/>
                </a:ext>
              </a:extLst>
            </p:cNvPr>
            <p:cNvSpPr txBox="1"/>
            <p:nvPr/>
          </p:nvSpPr>
          <p:spPr>
            <a:xfrm>
              <a:off x="714213" y="1841876"/>
              <a:ext cx="1585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Visible-IR</a:t>
              </a:r>
            </a:p>
          </p:txBody>
        </p:sp>
        <p:sp>
          <p:nvSpPr>
            <p:cNvPr id="67" name="Text Placeholder 6">
              <a:extLst>
                <a:ext uri="{FF2B5EF4-FFF2-40B4-BE49-F238E27FC236}">
                  <a16:creationId xmlns:a16="http://schemas.microsoft.com/office/drawing/2014/main" id="{98101D4A-60BE-4ADF-9E7E-00223EAAB39B}"/>
                </a:ext>
              </a:extLst>
            </p:cNvPr>
            <p:cNvSpPr txBox="1">
              <a:spLocks/>
            </p:cNvSpPr>
            <p:nvPr/>
          </p:nvSpPr>
          <p:spPr>
            <a:xfrm>
              <a:off x="0" y="2132485"/>
              <a:ext cx="3459111" cy="1083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4064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Char char="•"/>
                <a:defRPr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810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NTR"/>
                <a:buChar char="–"/>
                <a:defRPr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55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ourier New"/>
                <a:buChar char="o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228600" indent="-228600"/>
              <a:r>
                <a:rPr lang="en-US" sz="2000" dirty="0"/>
                <a:t>Binary (“yes/no”) detection </a:t>
              </a:r>
              <a:endParaRPr lang="en-US" sz="2000" b="1" dirty="0"/>
            </a:p>
            <a:p>
              <a:pPr marL="0" indent="0">
                <a:buNone/>
              </a:pPr>
              <a:r>
                <a:rPr lang="en-US" sz="2000" b="1" dirty="0"/>
                <a:t>                </a:t>
              </a:r>
              <a:r>
                <a:rPr lang="en-US" sz="1500" b="1" dirty="0"/>
                <a:t>GOES-R  ABI ADP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E1C3C1B-11F4-4708-ADA6-FD5FA73C5478}"/>
              </a:ext>
            </a:extLst>
          </p:cNvPr>
          <p:cNvGrpSpPr/>
          <p:nvPr/>
        </p:nvGrpSpPr>
        <p:grpSpPr>
          <a:xfrm>
            <a:off x="1568563" y="1097706"/>
            <a:ext cx="6258547" cy="4927079"/>
            <a:chOff x="1568563" y="1097706"/>
            <a:chExt cx="6258547" cy="4927079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062677C-8305-4BAA-8A0C-9BBBA2A1320C}"/>
                </a:ext>
              </a:extLst>
            </p:cNvPr>
            <p:cNvGrpSpPr/>
            <p:nvPr/>
          </p:nvGrpSpPr>
          <p:grpSpPr>
            <a:xfrm>
              <a:off x="1568563" y="1097706"/>
              <a:ext cx="6258547" cy="4927079"/>
              <a:chOff x="1615554" y="931024"/>
              <a:chExt cx="6258547" cy="473675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47FCC5C-BD72-48B0-AA1D-DEC186F4D796}"/>
                  </a:ext>
                </a:extLst>
              </p:cNvPr>
              <p:cNvGrpSpPr/>
              <p:nvPr/>
            </p:nvGrpSpPr>
            <p:grpSpPr>
              <a:xfrm>
                <a:off x="3843492" y="931024"/>
                <a:ext cx="4030609" cy="4736752"/>
                <a:chOff x="3843492" y="931024"/>
                <a:chExt cx="4030609" cy="4736752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3A182ADB-BA59-42A8-96DC-81525960C4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843492" y="2016309"/>
                  <a:ext cx="4030609" cy="3651467"/>
                </a:xfrm>
                <a:prstGeom prst="rect">
                  <a:avLst/>
                </a:prstGeom>
              </p:spPr>
            </p:pic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446C15E0-27F2-4EA1-89A0-53FC83AE1487}"/>
                    </a:ext>
                  </a:extLst>
                </p:cNvPr>
                <p:cNvSpPr txBox="1"/>
                <p:nvPr/>
              </p:nvSpPr>
              <p:spPr>
                <a:xfrm>
                  <a:off x="4810024" y="931024"/>
                  <a:ext cx="2100255" cy="4438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FF0000"/>
                      </a:solidFill>
                    </a:rPr>
                    <a:t>Deep Blue-IR</a:t>
                  </a:r>
                </a:p>
              </p:txBody>
            </p:sp>
            <p:sp>
              <p:nvSpPr>
                <p:cNvPr id="72" name="Text Placeholder 6">
                  <a:extLst>
                    <a:ext uri="{FF2B5EF4-FFF2-40B4-BE49-F238E27FC236}">
                      <a16:creationId xmlns:a16="http://schemas.microsoft.com/office/drawing/2014/main" id="{BBCBCAC5-EB34-415F-9444-B64E9A72FC3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226923" y="1317721"/>
                  <a:ext cx="3459111" cy="130009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rm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L="457200" marR="0" lvl="0" indent="-406400" algn="l" rtl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Arial"/>
                    <a:buChar char="•"/>
                    <a:defRPr sz="2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  <a:lvl2pPr marL="914400" marR="0" lvl="1" indent="-381000" algn="l" rtl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400"/>
                    <a:buFont typeface="NTR"/>
                    <a:buChar char="–"/>
                    <a:defRPr sz="24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2pPr>
                  <a:lvl3pPr marL="1371600" marR="0" lvl="2" indent="-355600" algn="l" rtl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000"/>
                    <a:buFont typeface="Courier New"/>
                    <a:buChar char="o"/>
                    <a:defRPr sz="20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3pPr>
                  <a:lvl4pPr marL="1828800" marR="0" lvl="3" indent="-342900" algn="l" rtl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4pPr>
                  <a:lvl5pPr marL="2286000" marR="0" lvl="4" indent="-342900" algn="l" rtl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5pPr>
                  <a:lvl6pPr marL="2743200" marR="0" lvl="5" indent="-342900" algn="l" rtl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6pPr>
                  <a:lvl7pPr marL="3200400" marR="0" lvl="6" indent="-342900" algn="l" rtl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7pPr>
                  <a:lvl8pPr marL="3657600" marR="0" lvl="7" indent="-342900" algn="l" rtl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8pPr>
                  <a:lvl9pPr marL="4114800" marR="0" lvl="8" indent="-342900" algn="l" rtl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9pPr>
                </a:lstStyle>
                <a:p>
                  <a:pPr marL="228600" indent="-228600">
                    <a:lnSpc>
                      <a:spcPct val="100000"/>
                    </a:lnSpc>
                    <a:spcBef>
                      <a:spcPts val="0"/>
                    </a:spcBef>
                  </a:pPr>
                  <a:r>
                    <a:rPr lang="en-US" sz="2000" dirty="0"/>
                    <a:t>Smoke/Dust Intensity </a:t>
                  </a:r>
                </a:p>
                <a:p>
                  <a:pPr marL="0" indent="0">
                    <a:lnSpc>
                      <a:spcPct val="100000"/>
                    </a:lnSpc>
                    <a:spcBef>
                      <a:spcPts val="0"/>
                    </a:spcBef>
                    <a:buNone/>
                  </a:pPr>
                  <a:endParaRPr lang="en-US" sz="2000" dirty="0"/>
                </a:p>
              </p:txBody>
            </p:sp>
          </p:grpSp>
          <p:sp>
            <p:nvSpPr>
              <p:cNvPr id="24" name="Arrow: Bent 23">
                <a:extLst>
                  <a:ext uri="{FF2B5EF4-FFF2-40B4-BE49-F238E27FC236}">
                    <a16:creationId xmlns:a16="http://schemas.microsoft.com/office/drawing/2014/main" id="{125D5F20-BCB0-4B89-B373-5D57E04E9393}"/>
                  </a:ext>
                </a:extLst>
              </p:cNvPr>
              <p:cNvSpPr/>
              <p:nvPr/>
            </p:nvSpPr>
            <p:spPr>
              <a:xfrm>
                <a:off x="1615554" y="1110317"/>
                <a:ext cx="1797323" cy="552648"/>
              </a:xfrm>
              <a:prstGeom prst="bentArrow">
                <a:avLst>
                  <a:gd name="adj1" fmla="val 25000"/>
                  <a:gd name="adj2" fmla="val 23817"/>
                  <a:gd name="adj3" fmla="val 25000"/>
                  <a:gd name="adj4" fmla="val 4375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1026AE0-113F-434A-BB20-B0BCF0AF64AA}"/>
                </a:ext>
              </a:extLst>
            </p:cNvPr>
            <p:cNvSpPr txBox="1"/>
            <p:nvPr/>
          </p:nvSpPr>
          <p:spPr>
            <a:xfrm>
              <a:off x="5028782" y="1918821"/>
              <a:ext cx="15937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JPSS VIIRS ADP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064E033-8055-4AC6-92D2-808C7D92A6FA}"/>
              </a:ext>
            </a:extLst>
          </p:cNvPr>
          <p:cNvGrpSpPr/>
          <p:nvPr/>
        </p:nvGrpSpPr>
        <p:grpSpPr>
          <a:xfrm>
            <a:off x="5711295" y="500049"/>
            <a:ext cx="6933599" cy="5073609"/>
            <a:chOff x="5711295" y="500049"/>
            <a:chExt cx="6933599" cy="507360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F43CCA1-93A9-4513-90C4-416B1BE35CC2}"/>
                </a:ext>
              </a:extLst>
            </p:cNvPr>
            <p:cNvGrpSpPr/>
            <p:nvPr/>
          </p:nvGrpSpPr>
          <p:grpSpPr>
            <a:xfrm>
              <a:off x="5711295" y="500049"/>
              <a:ext cx="6933599" cy="5073609"/>
              <a:chOff x="5711295" y="500049"/>
              <a:chExt cx="6933599" cy="507360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1D4F389E-8B15-44AE-9667-BDEE5C0E8BC9}"/>
                  </a:ext>
                </a:extLst>
              </p:cNvPr>
              <p:cNvGrpSpPr/>
              <p:nvPr/>
            </p:nvGrpSpPr>
            <p:grpSpPr>
              <a:xfrm>
                <a:off x="8103154" y="500049"/>
                <a:ext cx="4541740" cy="5073609"/>
                <a:chOff x="8089738" y="500049"/>
                <a:chExt cx="4556730" cy="5073609"/>
              </a:xfrm>
            </p:grpSpPr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74764569-5235-47A7-B133-073FD99E42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089738" y="1577921"/>
                  <a:ext cx="3842731" cy="3995737"/>
                </a:xfrm>
                <a:prstGeom prst="rect">
                  <a:avLst/>
                </a:prstGeom>
              </p:spPr>
            </p:pic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F50BE470-6CDA-4396-821D-3390B72DE3BF}"/>
                    </a:ext>
                  </a:extLst>
                </p:cNvPr>
                <p:cNvSpPr txBox="1"/>
                <p:nvPr/>
              </p:nvSpPr>
              <p:spPr>
                <a:xfrm>
                  <a:off x="8229852" y="500049"/>
                  <a:ext cx="370261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FF0000"/>
                      </a:solidFill>
                    </a:rPr>
                    <a:t>UV-Deep Blue-IR Hybrid</a:t>
                  </a:r>
                </a:p>
              </p:txBody>
            </p:sp>
            <p:sp>
              <p:nvSpPr>
                <p:cNvPr id="73" name="Text Placeholder 6">
                  <a:extLst>
                    <a:ext uri="{FF2B5EF4-FFF2-40B4-BE49-F238E27FC236}">
                      <a16:creationId xmlns:a16="http://schemas.microsoft.com/office/drawing/2014/main" id="{CB02C37D-11D6-42B0-84EA-118591BB929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222549" y="863387"/>
                  <a:ext cx="4423919" cy="130009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rm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L="457200" marR="0" lvl="0" indent="-406400" algn="l" rtl="0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800"/>
                    <a:buFont typeface="Arial"/>
                    <a:buChar char="•"/>
                    <a:defRPr sz="2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  <a:lvl2pPr marL="914400" marR="0" lvl="1" indent="-381000" algn="l" rtl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400"/>
                    <a:buFont typeface="NTR"/>
                    <a:buChar char="–"/>
                    <a:defRPr sz="24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2pPr>
                  <a:lvl3pPr marL="1371600" marR="0" lvl="2" indent="-355600" algn="l" rtl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2000"/>
                    <a:buFont typeface="Courier New"/>
                    <a:buChar char="o"/>
                    <a:defRPr sz="20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3pPr>
                  <a:lvl4pPr marL="1828800" marR="0" lvl="3" indent="-342900" algn="l" rtl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4pPr>
                  <a:lvl5pPr marL="2286000" marR="0" lvl="4" indent="-342900" algn="l" rtl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5pPr>
                  <a:lvl6pPr marL="2743200" marR="0" lvl="5" indent="-342900" algn="l" rtl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6pPr>
                  <a:lvl7pPr marL="3200400" marR="0" lvl="6" indent="-342900" algn="l" rtl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7pPr>
                  <a:lvl8pPr marL="3657600" marR="0" lvl="7" indent="-342900" algn="l" rtl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8pPr>
                  <a:lvl9pPr marL="4114800" marR="0" lvl="8" indent="-342900" algn="l" rtl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Char char="•"/>
                    <a:defRPr sz="1800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9pPr>
                </a:lstStyle>
                <a:p>
                  <a:pPr marL="228600" indent="-228600">
                    <a:lnSpc>
                      <a:spcPct val="100000"/>
                    </a:lnSpc>
                    <a:spcBef>
                      <a:spcPts val="0"/>
                    </a:spcBef>
                  </a:pPr>
                  <a:r>
                    <a:rPr lang="en-US" sz="2000" dirty="0"/>
                    <a:t>Smoke/Dust Intensity </a:t>
                  </a:r>
                </a:p>
                <a:p>
                  <a:pPr marL="0" indent="0">
                    <a:lnSpc>
                      <a:spcPct val="100000"/>
                    </a:lnSpc>
                    <a:spcBef>
                      <a:spcPts val="0"/>
                    </a:spcBef>
                    <a:buNone/>
                  </a:pPr>
                  <a:endParaRPr lang="en-US" sz="2000" dirty="0"/>
                </a:p>
              </p:txBody>
            </p:sp>
          </p:grpSp>
          <p:sp>
            <p:nvSpPr>
              <p:cNvPr id="74" name="Arrow: Bent 73">
                <a:extLst>
                  <a:ext uri="{FF2B5EF4-FFF2-40B4-BE49-F238E27FC236}">
                    <a16:creationId xmlns:a16="http://schemas.microsoft.com/office/drawing/2014/main" id="{2424B498-9A93-4564-99DC-B9270F58E2D4}"/>
                  </a:ext>
                </a:extLst>
              </p:cNvPr>
              <p:cNvSpPr/>
              <p:nvPr/>
            </p:nvSpPr>
            <p:spPr>
              <a:xfrm>
                <a:off x="5711295" y="635561"/>
                <a:ext cx="1881324" cy="506520"/>
              </a:xfrm>
              <a:prstGeom prst="bentArrow">
                <a:avLst>
                  <a:gd name="adj1" fmla="val 25000"/>
                  <a:gd name="adj2" fmla="val 23817"/>
                  <a:gd name="adj3" fmla="val 25000"/>
                  <a:gd name="adj4" fmla="val 4665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1A35C48-8B07-4534-ACAF-FC9A13F1A099}"/>
                </a:ext>
              </a:extLst>
            </p:cNvPr>
            <p:cNvSpPr txBox="1"/>
            <p:nvPr/>
          </p:nvSpPr>
          <p:spPr>
            <a:xfrm>
              <a:off x="9384435" y="1270144"/>
              <a:ext cx="15937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TEMPO+ABI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441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68674-2B55-4B6B-82A5-E2DBA33C6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74" y="-9160"/>
            <a:ext cx="11143004" cy="805124"/>
          </a:xfrm>
          <a:noFill/>
          <a:scene3d>
            <a:camera prst="orthographicFront"/>
            <a:lightRig rig="threePt" dir="t">
              <a:rot lat="0" lon="0" rev="0"/>
            </a:lightRig>
          </a:scene3d>
          <a:sp3d>
            <a:bevelT w="190500"/>
          </a:sp3d>
        </p:spPr>
        <p:txBody>
          <a:bodyPr>
            <a:normAutofit/>
          </a:bodyPr>
          <a:lstStyle/>
          <a:p>
            <a:pPr algn="ctr"/>
            <a:r>
              <a:rPr lang="en-US" sz="3000" dirty="0">
                <a:solidFill>
                  <a:srgbClr val="4472C4">
                    <a:lumMod val="75000"/>
                  </a:srgbClr>
                </a:solidFill>
              </a:rPr>
              <a:t>NOAA TEMPO-ABI Hybrid Aerosol Detection Algorithm</a:t>
            </a:r>
            <a:endParaRPr lang="en-US" sz="2700" b="1" dirty="0">
              <a:solidFill>
                <a:srgbClr val="FF0000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37A60DE-EBD7-4053-8258-BB721FFD3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177" y="845132"/>
            <a:ext cx="7804015" cy="4896336"/>
          </a:xfrm>
        </p:spPr>
        <p:txBody>
          <a:bodyPr>
            <a:noAutofit/>
          </a:bodyPr>
          <a:lstStyle/>
          <a:p>
            <a:r>
              <a:rPr lang="en-US" sz="2000" dirty="0"/>
              <a:t>Hybrid approach for smoke and dust detection.</a:t>
            </a:r>
            <a:endParaRPr lang="en-US" sz="1400" dirty="0"/>
          </a:p>
          <a:p>
            <a:r>
              <a:rPr lang="en-US" sz="2000" dirty="0"/>
              <a:t>TEMPO+ABI synergy (East and West, dual view).</a:t>
            </a:r>
          </a:p>
          <a:p>
            <a:r>
              <a:rPr lang="en-US" sz="2000" b="1" dirty="0"/>
              <a:t>Cloud screening</a:t>
            </a:r>
            <a:r>
              <a:rPr lang="en-US" sz="2000" dirty="0"/>
              <a:t>: Remapped cloud mask from ABI </a:t>
            </a:r>
          </a:p>
          <a:p>
            <a:r>
              <a:rPr lang="en-US" sz="2000" b="1" dirty="0"/>
              <a:t>Cloud/Snow-ice Callback: </a:t>
            </a:r>
            <a:r>
              <a:rPr lang="en-US" sz="2000" dirty="0"/>
              <a:t>Identifies high UV AAI values over clouds       and snow-ice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Outputs</a:t>
            </a:r>
          </a:p>
          <a:p>
            <a:pPr marL="533400" lvl="1" indent="0">
              <a:buNone/>
            </a:pPr>
            <a:r>
              <a:rPr lang="en-US" sz="1600" b="1" dirty="0"/>
              <a:t>1. Smoke/Dust mask  </a:t>
            </a:r>
          </a:p>
          <a:p>
            <a:pPr marL="533400" lvl="1" indent="0">
              <a:buNone/>
            </a:pPr>
            <a:r>
              <a:rPr lang="en-US" sz="1600" b="1" dirty="0"/>
              <a:t>2. UV AAI (354/388 nm)  </a:t>
            </a:r>
          </a:p>
          <a:p>
            <a:pPr marL="533400" lvl="1" indent="0">
              <a:buNone/>
            </a:pPr>
            <a:r>
              <a:rPr lang="en-US" sz="1600" b="1" dirty="0"/>
              <a:t>3. Visible AAI (412/440 nm)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53CB7C-7756-412C-AFCF-897674732727}"/>
              </a:ext>
            </a:extLst>
          </p:cNvPr>
          <p:cNvGrpSpPr/>
          <p:nvPr/>
        </p:nvGrpSpPr>
        <p:grpSpPr>
          <a:xfrm>
            <a:off x="777875" y="4762777"/>
            <a:ext cx="6486663" cy="1379865"/>
            <a:chOff x="787500" y="5051535"/>
            <a:chExt cx="6486663" cy="137986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7E5AB3-4F2B-4B4D-B4E7-2C305B16E82D}"/>
                </a:ext>
              </a:extLst>
            </p:cNvPr>
            <p:cNvSpPr/>
            <p:nvPr/>
          </p:nvSpPr>
          <p:spPr>
            <a:xfrm>
              <a:off x="787500" y="5051535"/>
              <a:ext cx="6486663" cy="13798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914400">
                <a:spcBef>
                  <a:spcPts val="1785"/>
                </a:spcBef>
              </a:pPr>
              <a:r>
                <a:rPr lang="en-US" b="1" dirty="0">
                  <a:latin typeface="Verdana"/>
                  <a:cs typeface="Verdana"/>
                </a:rPr>
                <a:t>Absorbing</a:t>
              </a:r>
              <a:r>
                <a:rPr lang="en-US" b="1" spc="-85" dirty="0">
                  <a:latin typeface="Verdana"/>
                  <a:cs typeface="Verdana"/>
                </a:rPr>
                <a:t> </a:t>
              </a:r>
              <a:r>
                <a:rPr lang="en-US" b="1" dirty="0">
                  <a:latin typeface="Verdana"/>
                  <a:cs typeface="Verdana"/>
                </a:rPr>
                <a:t>Aerosol</a:t>
              </a:r>
              <a:r>
                <a:rPr lang="en-US" b="1" spc="-85" dirty="0">
                  <a:latin typeface="Verdana"/>
                  <a:cs typeface="Verdana"/>
                </a:rPr>
                <a:t> </a:t>
              </a:r>
              <a:r>
                <a:rPr lang="en-US" b="1" spc="-20" dirty="0">
                  <a:latin typeface="Verdana"/>
                  <a:cs typeface="Verdana"/>
                </a:rPr>
                <a:t>Index</a:t>
              </a:r>
              <a:endParaRPr lang="en-US" dirty="0">
                <a:latin typeface="Verdana"/>
                <a:cs typeface="Verdana"/>
              </a:endParaRPr>
            </a:p>
            <a:p>
              <a:pPr marL="914400">
                <a:lnSpc>
                  <a:spcPts val="1680"/>
                </a:lnSpc>
              </a:pPr>
              <a:r>
                <a:rPr lang="en-US" dirty="0">
                  <a:latin typeface="Verdana"/>
                  <a:cs typeface="Verdana"/>
                </a:rPr>
                <a:t>Visible AAI</a:t>
              </a:r>
              <a:r>
                <a:rPr lang="en-US" spc="-45" dirty="0">
                  <a:latin typeface="Verdana"/>
                  <a:cs typeface="Verdana"/>
                </a:rPr>
                <a:t> </a:t>
              </a:r>
              <a:r>
                <a:rPr lang="en-US" dirty="0">
                  <a:latin typeface="Verdana"/>
                  <a:cs typeface="Verdana"/>
                </a:rPr>
                <a:t>=</a:t>
              </a:r>
              <a:r>
                <a:rPr lang="en-US" spc="-40" dirty="0">
                  <a:latin typeface="Verdana"/>
                  <a:cs typeface="Verdana"/>
                </a:rPr>
                <a:t> </a:t>
              </a:r>
              <a:r>
                <a:rPr lang="en-US" spc="-10" dirty="0">
                  <a:latin typeface="Verdana"/>
                  <a:cs typeface="Verdana"/>
                </a:rPr>
                <a:t>-</a:t>
              </a:r>
              <a:r>
                <a:rPr lang="en-US" dirty="0">
                  <a:latin typeface="Verdana"/>
                  <a:cs typeface="Verdana"/>
                </a:rPr>
                <a:t>100[1og</a:t>
              </a:r>
              <a:r>
                <a:rPr lang="en-US" baseline="-20833" dirty="0">
                  <a:latin typeface="Verdana"/>
                  <a:cs typeface="Verdana"/>
                </a:rPr>
                <a:t>10</a:t>
              </a:r>
              <a:r>
                <a:rPr lang="en-US" dirty="0">
                  <a:latin typeface="Verdana"/>
                  <a:cs typeface="Verdana"/>
                </a:rPr>
                <a:t>(R</a:t>
              </a:r>
              <a:r>
                <a:rPr lang="en-US" baseline="-20833" dirty="0">
                  <a:latin typeface="Verdana"/>
                  <a:cs typeface="Verdana"/>
                </a:rPr>
                <a:t>412</a:t>
              </a:r>
              <a:r>
                <a:rPr lang="en-US" dirty="0">
                  <a:latin typeface="Verdana"/>
                  <a:cs typeface="Verdana"/>
                </a:rPr>
                <a:t>/R</a:t>
              </a:r>
              <a:r>
                <a:rPr lang="en-US" baseline="-20833" dirty="0">
                  <a:latin typeface="Verdana"/>
                  <a:cs typeface="Verdana"/>
                </a:rPr>
                <a:t>440</a:t>
              </a:r>
              <a:r>
                <a:rPr lang="en-US" dirty="0">
                  <a:latin typeface="Verdana"/>
                  <a:cs typeface="Verdana"/>
                </a:rPr>
                <a:t>)</a:t>
              </a:r>
              <a:r>
                <a:rPr lang="en-US" spc="-45" dirty="0">
                  <a:latin typeface="Verdana"/>
                  <a:cs typeface="Verdana"/>
                </a:rPr>
                <a:t> </a:t>
              </a:r>
              <a:r>
                <a:rPr lang="en-US" dirty="0">
                  <a:latin typeface="Verdana"/>
                  <a:cs typeface="Verdana"/>
                </a:rPr>
                <a:t>–</a:t>
              </a:r>
              <a:r>
                <a:rPr lang="en-US" spc="-35" dirty="0">
                  <a:latin typeface="Verdana"/>
                  <a:cs typeface="Verdana"/>
                </a:rPr>
                <a:t> </a:t>
              </a:r>
              <a:r>
                <a:rPr lang="en-US" spc="-10" dirty="0">
                  <a:latin typeface="Verdana"/>
                  <a:cs typeface="Verdana"/>
                </a:rPr>
                <a:t>log</a:t>
              </a:r>
              <a:r>
                <a:rPr lang="en-US" spc="-15" baseline="-20833" dirty="0">
                  <a:latin typeface="Verdana"/>
                  <a:cs typeface="Verdana"/>
                </a:rPr>
                <a:t>10</a:t>
              </a:r>
              <a:r>
                <a:rPr lang="en-US" spc="-10" dirty="0">
                  <a:latin typeface="Verdana"/>
                  <a:cs typeface="Verdana"/>
                </a:rPr>
                <a:t>(R’</a:t>
              </a:r>
              <a:r>
                <a:rPr lang="en-US" spc="-15" baseline="-20833" dirty="0">
                  <a:latin typeface="Verdana"/>
                  <a:cs typeface="Verdana"/>
                </a:rPr>
                <a:t>412</a:t>
              </a:r>
              <a:r>
                <a:rPr lang="en-US" spc="-10" dirty="0">
                  <a:latin typeface="Verdana"/>
                  <a:cs typeface="Verdana"/>
                </a:rPr>
                <a:t>/R’</a:t>
              </a:r>
              <a:r>
                <a:rPr lang="en-US" spc="-15" baseline="-20833" dirty="0">
                  <a:latin typeface="Verdana"/>
                  <a:cs typeface="Verdana"/>
                </a:rPr>
                <a:t>440</a:t>
              </a:r>
              <a:r>
                <a:rPr lang="en-US" spc="-10" dirty="0">
                  <a:latin typeface="Verdana"/>
                  <a:cs typeface="Verdana"/>
                </a:rPr>
                <a:t>)]</a:t>
              </a:r>
            </a:p>
            <a:p>
              <a:pPr marL="914400">
                <a:lnSpc>
                  <a:spcPts val="1680"/>
                </a:lnSpc>
              </a:pPr>
              <a:r>
                <a:rPr lang="en-US" dirty="0">
                  <a:latin typeface="Verdana"/>
                  <a:cs typeface="Verdana"/>
                </a:rPr>
                <a:t>UV AAI</a:t>
              </a:r>
              <a:r>
                <a:rPr lang="en-US" spc="-45" dirty="0">
                  <a:latin typeface="Verdana"/>
                  <a:cs typeface="Verdana"/>
                </a:rPr>
                <a:t> </a:t>
              </a:r>
              <a:r>
                <a:rPr lang="en-US" dirty="0">
                  <a:latin typeface="Verdana"/>
                  <a:cs typeface="Verdana"/>
                </a:rPr>
                <a:t>=</a:t>
              </a:r>
              <a:r>
                <a:rPr lang="en-US" spc="-40" dirty="0">
                  <a:latin typeface="Verdana"/>
                  <a:cs typeface="Verdana"/>
                </a:rPr>
                <a:t> </a:t>
              </a:r>
              <a:r>
                <a:rPr lang="en-US" spc="-10" dirty="0">
                  <a:latin typeface="Verdana"/>
                  <a:cs typeface="Verdana"/>
                </a:rPr>
                <a:t>-</a:t>
              </a:r>
              <a:r>
                <a:rPr lang="en-US" dirty="0">
                  <a:latin typeface="Verdana"/>
                  <a:cs typeface="Verdana"/>
                </a:rPr>
                <a:t>100[1og</a:t>
              </a:r>
              <a:r>
                <a:rPr lang="en-US" baseline="-20833" dirty="0">
                  <a:latin typeface="Verdana"/>
                  <a:cs typeface="Verdana"/>
                </a:rPr>
                <a:t>10</a:t>
              </a:r>
              <a:r>
                <a:rPr lang="en-US" dirty="0">
                  <a:latin typeface="Verdana"/>
                  <a:cs typeface="Verdana"/>
                </a:rPr>
                <a:t>(R</a:t>
              </a:r>
              <a:r>
                <a:rPr lang="en-US" baseline="-20833" dirty="0">
                  <a:latin typeface="Verdana"/>
                  <a:cs typeface="Verdana"/>
                </a:rPr>
                <a:t>354</a:t>
              </a:r>
              <a:r>
                <a:rPr lang="en-US" dirty="0">
                  <a:latin typeface="Verdana"/>
                  <a:cs typeface="Verdana"/>
                </a:rPr>
                <a:t>/R</a:t>
              </a:r>
              <a:r>
                <a:rPr lang="en-US" baseline="-20833" dirty="0">
                  <a:latin typeface="Verdana"/>
                  <a:cs typeface="Verdana"/>
                </a:rPr>
                <a:t>388</a:t>
              </a:r>
              <a:r>
                <a:rPr lang="en-US" dirty="0">
                  <a:latin typeface="Verdana"/>
                  <a:cs typeface="Verdana"/>
                </a:rPr>
                <a:t>)</a:t>
              </a:r>
              <a:r>
                <a:rPr lang="en-US" spc="-45" dirty="0">
                  <a:latin typeface="Verdana"/>
                  <a:cs typeface="Verdana"/>
                </a:rPr>
                <a:t> </a:t>
              </a:r>
              <a:r>
                <a:rPr lang="en-US" dirty="0">
                  <a:latin typeface="Verdana"/>
                  <a:cs typeface="Verdana"/>
                </a:rPr>
                <a:t>–</a:t>
              </a:r>
              <a:r>
                <a:rPr lang="en-US" spc="-35" dirty="0">
                  <a:latin typeface="Verdana"/>
                  <a:cs typeface="Verdana"/>
                </a:rPr>
                <a:t> </a:t>
              </a:r>
              <a:r>
                <a:rPr lang="en-US" spc="-10" dirty="0">
                  <a:latin typeface="Verdana"/>
                  <a:cs typeface="Verdana"/>
                </a:rPr>
                <a:t>log</a:t>
              </a:r>
              <a:r>
                <a:rPr lang="en-US" spc="-15" baseline="-20833" dirty="0">
                  <a:latin typeface="Verdana"/>
                  <a:cs typeface="Verdana"/>
                </a:rPr>
                <a:t>10</a:t>
              </a:r>
              <a:r>
                <a:rPr lang="en-US" spc="-10" dirty="0">
                  <a:latin typeface="Verdana"/>
                  <a:cs typeface="Verdana"/>
                </a:rPr>
                <a:t>(R’</a:t>
              </a:r>
              <a:r>
                <a:rPr lang="en-US" spc="-15" baseline="-20833" dirty="0">
                  <a:latin typeface="Verdana"/>
                  <a:cs typeface="Verdana"/>
                </a:rPr>
                <a:t>354</a:t>
              </a:r>
              <a:r>
                <a:rPr lang="en-US" spc="-10" dirty="0">
                  <a:latin typeface="Verdana"/>
                  <a:cs typeface="Verdana"/>
                </a:rPr>
                <a:t>/R’</a:t>
              </a:r>
              <a:r>
                <a:rPr lang="en-US" spc="-15" baseline="-20833" dirty="0">
                  <a:latin typeface="Verdana"/>
                  <a:cs typeface="Verdana"/>
                </a:rPr>
                <a:t>388</a:t>
              </a:r>
              <a:r>
                <a:rPr lang="en-US" spc="-10" dirty="0">
                  <a:latin typeface="Verdana"/>
                  <a:cs typeface="Verdana"/>
                </a:rPr>
                <a:t>)]</a:t>
              </a:r>
              <a:endParaRPr lang="en-US" dirty="0">
                <a:latin typeface="Verdana"/>
                <a:cs typeface="Verdana"/>
              </a:endParaRPr>
            </a:p>
            <a:p>
              <a:pPr marL="914400">
                <a:spcBef>
                  <a:spcPts val="1620"/>
                </a:spcBef>
              </a:pPr>
              <a:r>
                <a:rPr lang="en-US" b="1" dirty="0">
                  <a:latin typeface="Verdana"/>
                  <a:cs typeface="Verdana"/>
                </a:rPr>
                <a:t>Dust</a:t>
              </a:r>
              <a:r>
                <a:rPr lang="en-US" b="1" spc="-55" dirty="0">
                  <a:latin typeface="Verdana"/>
                  <a:cs typeface="Verdana"/>
                </a:rPr>
                <a:t> </a:t>
              </a:r>
              <a:r>
                <a:rPr lang="en-US" b="1" dirty="0">
                  <a:latin typeface="Verdana"/>
                  <a:cs typeface="Verdana"/>
                </a:rPr>
                <a:t>Smoke</a:t>
              </a:r>
              <a:r>
                <a:rPr lang="en-US" b="1" spc="-50" dirty="0">
                  <a:latin typeface="Verdana"/>
                  <a:cs typeface="Verdana"/>
                </a:rPr>
                <a:t> </a:t>
              </a:r>
              <a:r>
                <a:rPr lang="en-US" b="1" dirty="0">
                  <a:latin typeface="Verdana"/>
                  <a:cs typeface="Verdana"/>
                </a:rPr>
                <a:t>Discrimination</a:t>
              </a:r>
              <a:r>
                <a:rPr lang="en-US" b="1" spc="-65" dirty="0">
                  <a:latin typeface="Verdana"/>
                  <a:cs typeface="Verdana"/>
                </a:rPr>
                <a:t> </a:t>
              </a:r>
              <a:r>
                <a:rPr lang="en-US" b="1" spc="-10" dirty="0">
                  <a:latin typeface="Verdana"/>
                  <a:cs typeface="Verdana"/>
                </a:rPr>
                <a:t>Index</a:t>
              </a:r>
              <a:endParaRPr lang="en-US" dirty="0">
                <a:latin typeface="Verdana"/>
                <a:cs typeface="Verdana"/>
              </a:endParaRPr>
            </a:p>
            <a:p>
              <a:pPr marL="914400"/>
              <a:r>
                <a:rPr lang="en-US" dirty="0">
                  <a:latin typeface="Verdana"/>
                  <a:cs typeface="Verdana"/>
                </a:rPr>
                <a:t>DSDI</a:t>
              </a:r>
              <a:r>
                <a:rPr lang="en-US" spc="-30" dirty="0">
                  <a:latin typeface="Verdana"/>
                  <a:cs typeface="Verdana"/>
                </a:rPr>
                <a:t> </a:t>
              </a:r>
              <a:r>
                <a:rPr lang="en-US" dirty="0">
                  <a:latin typeface="Verdana"/>
                  <a:cs typeface="Verdana"/>
                </a:rPr>
                <a:t>=</a:t>
              </a:r>
              <a:r>
                <a:rPr lang="en-US" spc="-25" dirty="0">
                  <a:latin typeface="Verdana"/>
                  <a:cs typeface="Verdana"/>
                </a:rPr>
                <a:t> </a:t>
              </a:r>
              <a:r>
                <a:rPr lang="en-US" spc="-10" dirty="0">
                  <a:latin typeface="Verdana"/>
                  <a:cs typeface="Verdana"/>
                </a:rPr>
                <a:t>-10[1og</a:t>
              </a:r>
              <a:r>
                <a:rPr lang="en-US" spc="-15" baseline="-20833" dirty="0">
                  <a:latin typeface="Verdana"/>
                  <a:cs typeface="Verdana"/>
                </a:rPr>
                <a:t>10</a:t>
              </a:r>
              <a:r>
                <a:rPr lang="en-US" spc="-10" dirty="0">
                  <a:latin typeface="Verdana"/>
                  <a:cs typeface="Verdana"/>
                </a:rPr>
                <a:t>(R</a:t>
              </a:r>
              <a:r>
                <a:rPr lang="en-US" spc="-15" baseline="-20833" dirty="0">
                  <a:latin typeface="Verdana"/>
                  <a:cs typeface="Verdana"/>
                </a:rPr>
                <a:t>412</a:t>
              </a:r>
              <a:r>
                <a:rPr lang="en-US" spc="-10" dirty="0">
                  <a:latin typeface="Verdana"/>
                  <a:cs typeface="Verdana"/>
                </a:rPr>
                <a:t>/R</a:t>
              </a:r>
              <a:r>
                <a:rPr lang="en-US" spc="-15" baseline="-20833" dirty="0">
                  <a:latin typeface="Verdana"/>
                  <a:cs typeface="Verdana"/>
                </a:rPr>
                <a:t>2250</a:t>
              </a:r>
              <a:r>
                <a:rPr lang="en-US" spc="-10" dirty="0">
                  <a:latin typeface="Verdana"/>
                  <a:cs typeface="Verdana"/>
                </a:rPr>
                <a:t>)</a:t>
              </a:r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6EC2C-DA8C-4253-93C0-CBCFFE399FF1}"/>
                </a:ext>
              </a:extLst>
            </p:cNvPr>
            <p:cNvSpPr txBox="1"/>
            <p:nvPr/>
          </p:nvSpPr>
          <p:spPr>
            <a:xfrm>
              <a:off x="817956" y="5266510"/>
              <a:ext cx="8819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TEMPO: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EBBCA4C-A04A-49E7-B776-7D5BD50A52B3}"/>
                </a:ext>
              </a:extLst>
            </p:cNvPr>
            <p:cNvSpPr txBox="1"/>
            <p:nvPr/>
          </p:nvSpPr>
          <p:spPr>
            <a:xfrm>
              <a:off x="787500" y="6012868"/>
              <a:ext cx="9124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ABI/GXI: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08DE85F-0D84-423D-932E-ED89C552C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294" y="3739896"/>
            <a:ext cx="4406154" cy="3118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205DD9-8649-4ED3-AC51-B54F56C85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966" y="561187"/>
            <a:ext cx="4020811" cy="311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60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68674-2B55-4B6B-82A5-E2DBA33C6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74" y="-9160"/>
            <a:ext cx="11143004" cy="681769"/>
          </a:xfrm>
          <a:noFill/>
          <a:scene3d>
            <a:camera prst="orthographicFront"/>
            <a:lightRig rig="threePt" dir="t">
              <a:rot lat="0" lon="0" rev="0"/>
            </a:lightRig>
          </a:scene3d>
          <a:sp3d>
            <a:bevelT w="190500"/>
          </a:sp3d>
        </p:spPr>
        <p:txBody>
          <a:bodyPr>
            <a:normAutofit/>
          </a:bodyPr>
          <a:lstStyle/>
          <a:p>
            <a:pPr algn="ctr"/>
            <a:r>
              <a:rPr lang="en-US" sz="2400" dirty="0"/>
              <a:t>Case Study: Smoke Plumes from L.A. Fires (01/09/25)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93BDE-533F-4E9B-9750-617C8BE6A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762" y="1666522"/>
            <a:ext cx="4042027" cy="4048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16FC2E-F83F-432C-9F43-095FED0DB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001" y="1666523"/>
            <a:ext cx="3963997" cy="40484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EC1061-BF55-4D1F-AF84-B8506B558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1666523"/>
            <a:ext cx="4075042" cy="40484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2B7CDD-B81E-4B21-83D7-69B956E91E7D}"/>
              </a:ext>
            </a:extLst>
          </p:cNvPr>
          <p:cNvSpPr txBox="1"/>
          <p:nvPr/>
        </p:nvSpPr>
        <p:spPr>
          <a:xfrm>
            <a:off x="1230205" y="1358744"/>
            <a:ext cx="1694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TEMPO+GOES 18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B2C19D-D5FA-46A3-8D46-E89786049CAF}"/>
              </a:ext>
            </a:extLst>
          </p:cNvPr>
          <p:cNvSpPr txBox="1"/>
          <p:nvPr/>
        </p:nvSpPr>
        <p:spPr>
          <a:xfrm>
            <a:off x="5248243" y="1358745"/>
            <a:ext cx="1694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TEMPO+GOES 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BD16F3-ADD2-42A0-807E-17EAFD3585EA}"/>
              </a:ext>
            </a:extLst>
          </p:cNvPr>
          <p:cNvSpPr txBox="1"/>
          <p:nvPr/>
        </p:nvSpPr>
        <p:spPr>
          <a:xfrm>
            <a:off x="9362651" y="1358744"/>
            <a:ext cx="1694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TEMPO+GOES 16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61C3B6-0538-46E0-9E4D-40BA4C29A659}"/>
              </a:ext>
            </a:extLst>
          </p:cNvPr>
          <p:cNvSpPr txBox="1"/>
          <p:nvPr/>
        </p:nvSpPr>
        <p:spPr>
          <a:xfrm>
            <a:off x="1237322" y="5822723"/>
            <a:ext cx="8957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Consistent detection of smoke plumes across all three TEMPO-ABI synergies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36E3B-C8F8-48ED-A519-E784D089CD5A}"/>
              </a:ext>
            </a:extLst>
          </p:cNvPr>
          <p:cNvSpPr txBox="1"/>
          <p:nvPr/>
        </p:nvSpPr>
        <p:spPr>
          <a:xfrm>
            <a:off x="5248243" y="846399"/>
            <a:ext cx="2042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GOES-19:  89.5º W </a:t>
            </a:r>
            <a:endParaRPr lang="en-US" sz="1600" b="1" baseline="30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C0BB37-783E-4610-822C-DD0CE40D0EEE}"/>
              </a:ext>
            </a:extLst>
          </p:cNvPr>
          <p:cNvSpPr txBox="1"/>
          <p:nvPr/>
        </p:nvSpPr>
        <p:spPr>
          <a:xfrm>
            <a:off x="1237322" y="878874"/>
            <a:ext cx="2040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GOES-18: 137.0º W</a:t>
            </a:r>
            <a:endParaRPr lang="en-US" sz="1600" b="1" baseline="30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316B89-D614-44EF-BD27-23AA0E383819}"/>
              </a:ext>
            </a:extLst>
          </p:cNvPr>
          <p:cNvSpPr txBox="1"/>
          <p:nvPr/>
        </p:nvSpPr>
        <p:spPr>
          <a:xfrm>
            <a:off x="9324179" y="846399"/>
            <a:ext cx="1973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GOES-16  75.2º W </a:t>
            </a:r>
            <a:endParaRPr lang="en-US" sz="1600" b="1" baseline="30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335911-A9EE-408C-A3FE-DFB9AEC74E6E}"/>
              </a:ext>
            </a:extLst>
          </p:cNvPr>
          <p:cNvGrpSpPr/>
          <p:nvPr/>
        </p:nvGrpSpPr>
        <p:grpSpPr>
          <a:xfrm>
            <a:off x="9144" y="676656"/>
            <a:ext cx="12124623" cy="5688530"/>
            <a:chOff x="131385" y="750771"/>
            <a:chExt cx="12124623" cy="568853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CC0C3E0-44B3-438A-93DC-7DFBA2145F6B}"/>
                </a:ext>
              </a:extLst>
            </p:cNvPr>
            <p:cNvSpPr/>
            <p:nvPr/>
          </p:nvSpPr>
          <p:spPr>
            <a:xfrm>
              <a:off x="131385" y="750771"/>
              <a:ext cx="12124623" cy="56885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D83A9E3-00E4-4335-A973-77D2572E3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834661"/>
              <a:ext cx="4902906" cy="557784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F34E16C-8DCA-4B3A-8950-5BAB6DE86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104" y="834661"/>
              <a:ext cx="4818970" cy="5577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05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E5E3709-F0C3-47A8-B49A-3AC23468D142}"/>
              </a:ext>
            </a:extLst>
          </p:cNvPr>
          <p:cNvSpPr txBox="1">
            <a:spLocks/>
          </p:cNvSpPr>
          <p:nvPr/>
        </p:nvSpPr>
        <p:spPr>
          <a:xfrm>
            <a:off x="191464" y="-144545"/>
            <a:ext cx="11143004" cy="68176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>
              <a:rot lat="0" lon="0" rev="0"/>
            </a:lightRig>
          </a:scene3d>
          <a:sp3d>
            <a:bevelT w="190500"/>
          </a:sp3d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  <a:defRPr sz="60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/>
              <a:t>Case Study: Dust Outbreak Over New Mexico (03/14/25)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776E99-FFD6-465E-84A2-C6F7C306245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7380"/>
            <a:ext cx="5669280" cy="60013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01D7A5-EAAA-4AD5-876F-DC13CE4D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314" y="507731"/>
            <a:ext cx="5671221" cy="6400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D11D31-5D1F-4E1B-AA7A-F58FFBDA7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3" y="577519"/>
            <a:ext cx="5565533" cy="626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A88AAD6-2001-4C8A-BA33-EC183BE5E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524" y="2487225"/>
            <a:ext cx="6734476" cy="43883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4D2E87-5218-4AFA-B336-6D41B6362526}"/>
              </a:ext>
            </a:extLst>
          </p:cNvPr>
          <p:cNvSpPr txBox="1"/>
          <p:nvPr/>
        </p:nvSpPr>
        <p:spPr>
          <a:xfrm>
            <a:off x="1628062" y="54113"/>
            <a:ext cx="9097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Validation of TEMPO-ABI Hybrid Aerosol Detection Product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9FDA53-2C73-40BA-AD1F-F6D95C0AD09D}"/>
              </a:ext>
            </a:extLst>
          </p:cNvPr>
          <p:cNvSpPr txBox="1"/>
          <p:nvPr/>
        </p:nvSpPr>
        <p:spPr>
          <a:xfrm>
            <a:off x="707559" y="1989099"/>
            <a:ext cx="381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Smoke/Dust Detection Statistics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2DC5DE-11DD-4CF3-B1CF-B4CDFD0CB30D}"/>
              </a:ext>
            </a:extLst>
          </p:cNvPr>
          <p:cNvSpPr/>
          <p:nvPr/>
        </p:nvSpPr>
        <p:spPr>
          <a:xfrm>
            <a:off x="115946" y="1335315"/>
            <a:ext cx="5341578" cy="636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7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1600" b="1" dirty="0"/>
              <a:t>AERONET</a:t>
            </a:r>
          </a:p>
          <a:p>
            <a:pPr marL="64008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b="1" dirty="0"/>
              <a:t>~150 AERONET stations (Level 1.5)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B2083-7784-4142-AF0B-98D7D6F6C181}"/>
              </a:ext>
            </a:extLst>
          </p:cNvPr>
          <p:cNvSpPr txBox="1"/>
          <p:nvPr/>
        </p:nvSpPr>
        <p:spPr>
          <a:xfrm>
            <a:off x="939193" y="703486"/>
            <a:ext cx="334899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Ground-Based Reference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B190A6-F59F-4478-8A00-6A2C6077088F}"/>
              </a:ext>
            </a:extLst>
          </p:cNvPr>
          <p:cNvSpPr txBox="1"/>
          <p:nvPr/>
        </p:nvSpPr>
        <p:spPr>
          <a:xfrm>
            <a:off x="7008137" y="669277"/>
            <a:ext cx="315022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Space-Borne Reference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89D6D0-2E93-4151-8B1D-4B05CACDD497}"/>
              </a:ext>
            </a:extLst>
          </p:cNvPr>
          <p:cNvSpPr/>
          <p:nvPr/>
        </p:nvSpPr>
        <p:spPr>
          <a:xfrm>
            <a:off x="5640404" y="1081063"/>
            <a:ext cx="6551596" cy="1280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7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1600" b="1" dirty="0" err="1"/>
              <a:t>EarthCARE</a:t>
            </a:r>
            <a:r>
              <a:rPr lang="en-US" sz="1600" b="1" dirty="0"/>
              <a:t> ATLID </a:t>
            </a:r>
          </a:p>
          <a:p>
            <a:pPr marL="685800" lvl="2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b="1" dirty="0"/>
              <a:t>ATLID AER L2A (available since 03/2025)</a:t>
            </a:r>
          </a:p>
          <a:p>
            <a:pPr marL="687387" lvl="1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b="1" dirty="0"/>
              <a:t>Global vertical aerosol/cloud profiles along a narrow LIDAR track</a:t>
            </a:r>
          </a:p>
          <a:p>
            <a:pPr marL="687387" lvl="1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b="1" dirty="0"/>
              <a:t>Resolution: ~100-500 m vertically,~300 m horizontally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28A9B9-60F3-4A27-8E2A-A8C97C2EEA51}"/>
              </a:ext>
            </a:extLst>
          </p:cNvPr>
          <p:cNvCxnSpPr/>
          <p:nvPr/>
        </p:nvCxnSpPr>
        <p:spPr>
          <a:xfrm>
            <a:off x="5457524" y="677994"/>
            <a:ext cx="0" cy="620763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AB7C647-9D9B-46EE-B5F0-0472C7CAD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98890"/>
            <a:ext cx="5351569" cy="320907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ACEE84A-6943-4BF5-BCEE-8E0BDD073EF3}"/>
              </a:ext>
            </a:extLst>
          </p:cNvPr>
          <p:cNvGrpSpPr/>
          <p:nvPr/>
        </p:nvGrpSpPr>
        <p:grpSpPr>
          <a:xfrm>
            <a:off x="1249582" y="5957965"/>
            <a:ext cx="3038605" cy="196550"/>
            <a:chOff x="1945509" y="2693610"/>
            <a:chExt cx="1334839" cy="15527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78A374-0B0D-45E1-BB29-D98DB1E15669}"/>
                </a:ext>
              </a:extLst>
            </p:cNvPr>
            <p:cNvSpPr txBox="1"/>
            <p:nvPr/>
          </p:nvSpPr>
          <p:spPr>
            <a:xfrm>
              <a:off x="1945509" y="2693610"/>
              <a:ext cx="710712" cy="154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</a:rPr>
                <a:t>TEMPO+G16/19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3E6425E-AA9F-432F-82F2-568A2638E892}"/>
                </a:ext>
              </a:extLst>
            </p:cNvPr>
            <p:cNvSpPr txBox="1"/>
            <p:nvPr/>
          </p:nvSpPr>
          <p:spPr>
            <a:xfrm>
              <a:off x="2702520" y="2693887"/>
              <a:ext cx="577828" cy="154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TEMPO+G18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6E3902C-C70C-4161-8453-E5321ACE0D2D}"/>
              </a:ext>
            </a:extLst>
          </p:cNvPr>
          <p:cNvSpPr txBox="1"/>
          <p:nvPr/>
        </p:nvSpPr>
        <p:spPr>
          <a:xfrm>
            <a:off x="470639" y="5320671"/>
            <a:ext cx="1334793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/>
              <a:t>Smoke          Dust   </a:t>
            </a:r>
          </a:p>
          <a:p>
            <a:r>
              <a:rPr lang="en-US" b="1" dirty="0"/>
              <a:t>      Hit Rate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9B7C82-47AF-44FF-8753-AFF49585553C}"/>
              </a:ext>
            </a:extLst>
          </p:cNvPr>
          <p:cNvSpPr txBox="1"/>
          <p:nvPr/>
        </p:nvSpPr>
        <p:spPr>
          <a:xfrm>
            <a:off x="1805432" y="5301419"/>
            <a:ext cx="1787669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      </a:t>
            </a:r>
            <a:r>
              <a:rPr lang="en-US" sz="1100" b="1" dirty="0"/>
              <a:t>Smoke            Dust  </a:t>
            </a:r>
          </a:p>
          <a:p>
            <a:r>
              <a:rPr lang="en-US" b="1" dirty="0"/>
              <a:t> False Alarm Rate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1C3332-E781-49A6-8450-D32FE5E95A61}"/>
              </a:ext>
            </a:extLst>
          </p:cNvPr>
          <p:cNvSpPr txBox="1"/>
          <p:nvPr/>
        </p:nvSpPr>
        <p:spPr>
          <a:xfrm>
            <a:off x="3745465" y="5320671"/>
            <a:ext cx="1423788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 dirty="0"/>
              <a:t>Smoke         Dust   </a:t>
            </a:r>
          </a:p>
          <a:p>
            <a:r>
              <a:rPr lang="en-US" b="1" dirty="0"/>
              <a:t>      Accuracy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90E84D-75F3-42F8-B07E-8720631680BF}"/>
              </a:ext>
            </a:extLst>
          </p:cNvPr>
          <p:cNvSpPr txBox="1"/>
          <p:nvPr/>
        </p:nvSpPr>
        <p:spPr>
          <a:xfrm>
            <a:off x="1042769" y="2294645"/>
            <a:ext cx="2780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Time period: 08/2023-07/2025</a:t>
            </a:r>
          </a:p>
        </p:txBody>
      </p:sp>
    </p:spTree>
    <p:extLst>
      <p:ext uri="{BB962C8B-B14F-4D97-AF65-F5344CB8AC3E}">
        <p14:creationId xmlns:p14="http://schemas.microsoft.com/office/powerpoint/2010/main" val="3062319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76F1D-571B-47F1-86BA-EBFE57E69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6205"/>
            <a:ext cx="12192000" cy="5389839"/>
          </a:xfrm>
        </p:spPr>
        <p:txBody>
          <a:bodyPr>
            <a:normAutofit fontScale="92500"/>
          </a:bodyPr>
          <a:lstStyle/>
          <a:p>
            <a:pPr marL="548640" indent="-457200">
              <a:buFont typeface="Wingdings" panose="05000000000000000000" pitchFamily="2" charset="2"/>
              <a:buChar char="Ø"/>
            </a:pPr>
            <a:r>
              <a:rPr lang="en-US" sz="3200" dirty="0"/>
              <a:t>Product Availability</a:t>
            </a:r>
          </a:p>
          <a:p>
            <a:pPr marL="1005840" lvl="1" indent="-457200">
              <a:buFont typeface="Wingdings" panose="05000000000000000000" pitchFamily="2" charset="2"/>
              <a:buChar char="§"/>
            </a:pPr>
            <a:r>
              <a:rPr lang="en-US" dirty="0"/>
              <a:t>Become available since 08/2023. </a:t>
            </a:r>
          </a:p>
          <a:p>
            <a:pPr marL="1005840" lvl="1" indent="-457200">
              <a:buFont typeface="Wingdings" panose="05000000000000000000" pitchFamily="2" charset="2"/>
              <a:buChar char="§"/>
            </a:pPr>
            <a:r>
              <a:rPr lang="en-US" b="1" dirty="0"/>
              <a:t>V01 reprocessed</a:t>
            </a:r>
            <a:r>
              <a:rPr lang="en-US" dirty="0"/>
              <a:t>:  with TEMPO V03 L1B (Aug 2023-May 2025).</a:t>
            </a:r>
          </a:p>
          <a:p>
            <a:pPr marL="1005840" lvl="1" indent="-457200">
              <a:buFont typeface="Wingdings" panose="05000000000000000000" pitchFamily="2" charset="2"/>
              <a:buChar char="§"/>
            </a:pPr>
            <a:r>
              <a:rPr lang="en-US" b="1" dirty="0"/>
              <a:t>V01 NRT product</a:t>
            </a:r>
            <a:r>
              <a:rPr lang="en-US" dirty="0"/>
              <a:t>: with TEMPO NRT V01 L1B (June 2025-present, ~ 2 hr. latency).</a:t>
            </a:r>
          </a:p>
          <a:p>
            <a:pPr marL="1005840" lvl="1" indent="-457200">
              <a:buFont typeface="Wingdings" panose="05000000000000000000" pitchFamily="2" charset="2"/>
              <a:buChar char="§"/>
            </a:pPr>
            <a:r>
              <a:rPr lang="en-US" dirty="0"/>
              <a:t>Archived at NOAA STAR → transfer to NASA ASDC. </a:t>
            </a:r>
          </a:p>
          <a:p>
            <a:pPr marL="1005840" lvl="1" indent="-457200">
              <a:buFont typeface="Wingdings" panose="05000000000000000000" pitchFamily="2" charset="2"/>
              <a:buChar char="§"/>
            </a:pPr>
            <a:r>
              <a:rPr lang="en-US" dirty="0"/>
              <a:t>One year of data (Aug 2023-Aug 2024) on STAR FTP.</a:t>
            </a:r>
          </a:p>
          <a:p>
            <a:pPr marL="1005840" lvl="1" indent="-457200">
              <a:buFont typeface="Wingdings" panose="05000000000000000000" pitchFamily="2" charset="2"/>
              <a:buChar char="§"/>
            </a:pPr>
            <a:r>
              <a:rPr lang="en-US" dirty="0"/>
              <a:t>Contact: Amy Huff (</a:t>
            </a:r>
            <a:r>
              <a:rPr lang="en-US" dirty="0">
                <a:solidFill>
                  <a:srgbClr val="FF0000"/>
                </a:solidFill>
              </a:rPr>
              <a:t>amy.huff@noaa.gov)</a:t>
            </a:r>
          </a:p>
          <a:p>
            <a:pPr marL="548640" indent="-457200">
              <a:buFont typeface="Wingdings" panose="05000000000000000000" pitchFamily="2" charset="2"/>
              <a:buChar char="Ø"/>
            </a:pPr>
            <a:r>
              <a:rPr lang="en-US" sz="3200" dirty="0"/>
              <a:t>Validation Status</a:t>
            </a:r>
          </a:p>
          <a:p>
            <a:pPr marL="891540" lvl="1" indent="-342900">
              <a:buFont typeface="Wingdings" panose="05000000000000000000" pitchFamily="2" charset="2"/>
              <a:buChar char="§"/>
            </a:pPr>
            <a:r>
              <a:rPr lang="en-US" sz="2200" dirty="0"/>
              <a:t>Ongoing validation using both ground-based and space-based observations.</a:t>
            </a:r>
          </a:p>
          <a:p>
            <a:pPr lvl="1" indent="-365760">
              <a:buFont typeface="Wingdings" panose="05000000000000000000" pitchFamily="2" charset="2"/>
              <a:buChar char="§"/>
            </a:pPr>
            <a:r>
              <a:rPr lang="en-US" dirty="0"/>
              <a:t>Preliminary results show strong performance.</a:t>
            </a:r>
          </a:p>
          <a:p>
            <a:pPr marL="434340" indent="-342900">
              <a:buFont typeface="Wingdings" panose="05000000000000000000" pitchFamily="2" charset="2"/>
              <a:buChar char="Ø"/>
            </a:pPr>
            <a:r>
              <a:rPr lang="en-US" dirty="0"/>
              <a:t> Known issues</a:t>
            </a:r>
          </a:p>
          <a:p>
            <a:pPr marL="891540" lvl="1" indent="-342900">
              <a:buFont typeface="Wingdings" panose="05000000000000000000" pitchFamily="2" charset="2"/>
              <a:buChar char="§"/>
            </a:pPr>
            <a:r>
              <a:rPr lang="en-US" dirty="0"/>
              <a:t>False smoke detection over bright surfaces (e.g., White Sands, Great Salt Lake).</a:t>
            </a:r>
          </a:p>
          <a:p>
            <a:pPr marL="891540" lvl="1" indent="-342900">
              <a:buFont typeface="Wingdings" panose="05000000000000000000" pitchFamily="2" charset="2"/>
              <a:buChar char="§"/>
            </a:pPr>
            <a:r>
              <a:rPr lang="en-US" dirty="0"/>
              <a:t>Occasional false smoke/dust detection over large cloud shadows in the early and late evening.</a:t>
            </a:r>
          </a:p>
          <a:p>
            <a:pPr marL="1062990" lvl="1" indent="-514350">
              <a:buFont typeface="+mj-lt"/>
              <a:buAutoNum type="arabicPeriod"/>
            </a:pPr>
            <a:endParaRPr lang="en-US" sz="3200" dirty="0"/>
          </a:p>
          <a:p>
            <a:pPr marL="320040" lvl="1" indent="0">
              <a:buNone/>
            </a:pPr>
            <a:endParaRPr lang="en-US" sz="3200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FFD2498-75E0-479C-A2AE-1A632F5940E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96595"/>
          </a:xfrm>
          <a:prstGeom prst="rect">
            <a:avLst/>
          </a:prstGeom>
          <a:noFill/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b="1" dirty="0"/>
              <a:t>Su</a:t>
            </a:r>
            <a:r>
              <a:rPr lang="en-US" b="1" spc="-10" dirty="0"/>
              <a:t>m</a:t>
            </a:r>
            <a:r>
              <a:rPr lang="en-US" b="1" spc="-5" dirty="0"/>
              <a:t>ma</a:t>
            </a:r>
            <a:r>
              <a:rPr lang="en-US" b="1" spc="15" dirty="0"/>
              <a:t>r</a:t>
            </a:r>
            <a:r>
              <a:rPr lang="en-US" b="1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262123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4D0FD-34EA-4FEF-BE29-DA440C38B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568" y="0"/>
            <a:ext cx="10687251" cy="818782"/>
          </a:xfrm>
        </p:spPr>
        <p:txBody>
          <a:bodyPr>
            <a:noAutofit/>
          </a:bodyPr>
          <a:lstStyle/>
          <a:p>
            <a:r>
              <a:rPr lang="en-US" sz="2800" dirty="0"/>
              <a:t>     GOES-19 ABI Band 2 (647 nm) Reflectance vs. TEMPO Observations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20013FF-9FE6-4539-A50B-813A41FBDB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247990"/>
              </p:ext>
            </p:extLst>
          </p:nvPr>
        </p:nvGraphicFramePr>
        <p:xfrm>
          <a:off x="5592277" y="842945"/>
          <a:ext cx="6073542" cy="4180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6A3B095-649E-4A27-8EA4-BDBB9E8F6306}"/>
              </a:ext>
            </a:extLst>
          </p:cNvPr>
          <p:cNvSpPr/>
          <p:nvPr/>
        </p:nvSpPr>
        <p:spPr>
          <a:xfrm>
            <a:off x="134754" y="842945"/>
            <a:ext cx="52976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GOES-19 at checkout Location</a:t>
            </a:r>
            <a:r>
              <a:rPr lang="en-US" sz="1600" dirty="0"/>
              <a:t>:</a:t>
            </a:r>
          </a:p>
          <a:p>
            <a:pPr marL="400050" lvl="0" indent="-285750">
              <a:lnSpc>
                <a:spcPct val="90000"/>
              </a:lnSpc>
              <a:spcBef>
                <a:spcPts val="1000"/>
              </a:spcBef>
              <a:buSzPts val="1800"/>
              <a:buFont typeface="Wingdings" panose="05000000000000000000" pitchFamily="2" charset="2"/>
              <a:buChar char="§"/>
            </a:pPr>
            <a:r>
              <a:rPr lang="en-US" sz="1800" dirty="0">
                <a:latin typeface="Calibri"/>
                <a:cs typeface="Calibri"/>
                <a:sym typeface="Calibri"/>
              </a:rPr>
              <a:t>Satellites located very close to each other:</a:t>
            </a:r>
          </a:p>
          <a:p>
            <a:pPr marL="914400" lvl="1" indent="-342900">
              <a:lnSpc>
                <a:spcPct val="90000"/>
              </a:lnSpc>
              <a:spcBef>
                <a:spcPts val="500"/>
              </a:spcBef>
              <a:buSzPts val="1800"/>
              <a:buFont typeface="NTR"/>
              <a:buChar char="–"/>
            </a:pPr>
            <a:r>
              <a:rPr lang="en-US" sz="1800" dirty="0">
                <a:latin typeface="Calibri"/>
                <a:cs typeface="Calibri"/>
                <a:sym typeface="Calibri"/>
              </a:rPr>
              <a:t>TEMPO on Intelsat-40e at 91°W</a:t>
            </a:r>
          </a:p>
          <a:p>
            <a:pPr marL="914400" lvl="1" indent="-342900">
              <a:lnSpc>
                <a:spcPct val="90000"/>
              </a:lnSpc>
              <a:spcBef>
                <a:spcPts val="500"/>
              </a:spcBef>
              <a:buSzPts val="1800"/>
              <a:buFont typeface="NTR"/>
              <a:buChar char="–"/>
            </a:pPr>
            <a:r>
              <a:rPr lang="en-US" sz="1800" dirty="0">
                <a:latin typeface="Calibri"/>
                <a:cs typeface="Calibri"/>
                <a:sym typeface="Calibri"/>
              </a:rPr>
              <a:t>ABI on GOES-19 at 89.5°W</a:t>
            </a:r>
          </a:p>
          <a:p>
            <a:pPr marL="457200" lvl="1" indent="-342900">
              <a:lnSpc>
                <a:spcPct val="90000"/>
              </a:lnSpc>
              <a:spcBef>
                <a:spcPts val="500"/>
              </a:spcBef>
              <a:buSzPts val="1800"/>
              <a:buFont typeface="Wingdings" panose="05000000000000000000" pitchFamily="2" charset="2"/>
              <a:buChar char="§"/>
            </a:pPr>
            <a:r>
              <a:rPr lang="en-US" sz="1800" dirty="0">
                <a:latin typeface="Calibri"/>
                <a:cs typeface="Calibri"/>
                <a:sym typeface="Calibri"/>
              </a:rPr>
              <a:t>Small difference in VZA (viewing zenith angle)</a:t>
            </a:r>
          </a:p>
          <a:p>
            <a:pPr marL="457200" lvl="1" indent="-342900">
              <a:lnSpc>
                <a:spcPct val="90000"/>
              </a:lnSpc>
              <a:spcBef>
                <a:spcPts val="500"/>
              </a:spcBef>
              <a:buSzPts val="1800"/>
              <a:buFont typeface="Wingdings" panose="05000000000000000000" pitchFamily="2" charset="2"/>
              <a:buChar char="§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ABI band 2 full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within TEMPO visible spectrum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ACFB98-8E16-47B1-B8EA-ED1A23AF579F}"/>
              </a:ext>
            </a:extLst>
          </p:cNvPr>
          <p:cNvGrpSpPr/>
          <p:nvPr/>
        </p:nvGrpSpPr>
        <p:grpSpPr>
          <a:xfrm>
            <a:off x="-1" y="3975234"/>
            <a:ext cx="3272589" cy="2521043"/>
            <a:chOff x="4049754" y="3810817"/>
            <a:chExt cx="4114800" cy="26074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6D97F17-AD5A-40FA-A4F2-9500F3FD3BF2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b="18529"/>
            <a:stretch/>
          </p:blipFill>
          <p:spPr>
            <a:xfrm>
              <a:off x="4049754" y="3810817"/>
              <a:ext cx="4114800" cy="26074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653F8C-5767-4888-9110-A8D5102B349F}"/>
                </a:ext>
              </a:extLst>
            </p:cNvPr>
            <p:cNvSpPr/>
            <p:nvPr/>
          </p:nvSpPr>
          <p:spPr>
            <a:xfrm>
              <a:off x="5726189" y="4500521"/>
              <a:ext cx="702211" cy="122878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89102D9-29C0-47E8-B6F3-3CF47D8D3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599" y="4060229"/>
            <a:ext cx="2696588" cy="24360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6F7299E-E6C3-478D-AF24-49AFB4DAD086}"/>
              </a:ext>
            </a:extLst>
          </p:cNvPr>
          <p:cNvSpPr/>
          <p:nvPr/>
        </p:nvSpPr>
        <p:spPr>
          <a:xfrm>
            <a:off x="338578" y="302905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en-US" sz="1600" dirty="0"/>
          </a:p>
          <a:p>
            <a:pPr lvl="1"/>
            <a:r>
              <a:rPr lang="en-US" sz="1600" b="1" dirty="0"/>
              <a:t>Region:30-50°N x 100-80°W (</a:t>
            </a:r>
            <a:r>
              <a:rPr lang="en-US" sz="1600" b="1" dirty="0">
                <a:solidFill>
                  <a:srgbClr val="FF0000"/>
                </a:solidFill>
              </a:rPr>
              <a:t>red rectangle</a:t>
            </a:r>
            <a:r>
              <a:rPr lang="en-US" sz="1600" b="1" dirty="0">
                <a:solidFill>
                  <a:schemeClr val="tx1"/>
                </a:solidFill>
              </a:rPr>
              <a:t>)</a:t>
            </a:r>
          </a:p>
          <a:p>
            <a:pPr lvl="0"/>
            <a:r>
              <a:rPr lang="en-US" sz="1600" b="1" dirty="0"/>
              <a:t>              VZA difference is limited to ± 0.5</a:t>
            </a:r>
            <a:r>
              <a:rPr lang="en-US" sz="1600" b="1" baseline="30000" dirty="0"/>
              <a:t>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C6922A-FCD5-480B-BF4F-1C251237044E}"/>
              </a:ext>
            </a:extLst>
          </p:cNvPr>
          <p:cNvSpPr/>
          <p:nvPr/>
        </p:nvSpPr>
        <p:spPr>
          <a:xfrm>
            <a:off x="5980103" y="5144244"/>
            <a:ext cx="5434501" cy="12311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TEMPO is ~10% brighter than ABI, larger </a:t>
            </a:r>
          </a:p>
          <a:p>
            <a:r>
              <a:rPr lang="en-US" sz="2000" dirty="0"/>
              <a:t>      differences for darker scenes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Slight diurnal variation observed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621B65-EEEC-4332-9A27-66F82063F2EF}"/>
              </a:ext>
            </a:extLst>
          </p:cNvPr>
          <p:cNvSpPr txBox="1"/>
          <p:nvPr/>
        </p:nvSpPr>
        <p:spPr>
          <a:xfrm>
            <a:off x="7658503" y="740471"/>
            <a:ext cx="1975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Date: Feb 20, 2025</a:t>
            </a:r>
          </a:p>
        </p:txBody>
      </p:sp>
    </p:spTree>
    <p:extLst>
      <p:ext uri="{BB962C8B-B14F-4D97-AF65-F5344CB8AC3E}">
        <p14:creationId xmlns:p14="http://schemas.microsoft.com/office/powerpoint/2010/main" val="2012882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A88AAD6-2001-4C8A-BA33-EC183BE5E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524" y="2487225"/>
            <a:ext cx="6734476" cy="43883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198A5B-984F-4A1E-A0F8-0401C2CFED21}"/>
              </a:ext>
            </a:extLst>
          </p:cNvPr>
          <p:cNvSpPr txBox="1"/>
          <p:nvPr/>
        </p:nvSpPr>
        <p:spPr>
          <a:xfrm>
            <a:off x="4870383" y="6323798"/>
            <a:ext cx="770021" cy="561832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BD36F76-3ABC-4619-B8FC-058851F6B3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22412"/>
              </p:ext>
            </p:extLst>
          </p:nvPr>
        </p:nvGraphicFramePr>
        <p:xfrm>
          <a:off x="17502" y="4881446"/>
          <a:ext cx="5198528" cy="1584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015">
                  <a:extLst>
                    <a:ext uri="{9D8B030D-6E8A-4147-A177-3AD203B41FA5}">
                      <a16:colId xmlns:a16="http://schemas.microsoft.com/office/drawing/2014/main" val="2952272748"/>
                    </a:ext>
                  </a:extLst>
                </a:gridCol>
                <a:gridCol w="11550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39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74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20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AERONET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Hit Rate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False Alarm Ratio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Accuracy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84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08/2023-07/2025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G16/19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83.2 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81.6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7.2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19.7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90.8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93.6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08/2023-07/2025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82.9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80.2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3.3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21.1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91.2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94.2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78725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A4D2E87-5218-4AFA-B336-6D41B6362526}"/>
              </a:ext>
            </a:extLst>
          </p:cNvPr>
          <p:cNvSpPr txBox="1"/>
          <p:nvPr/>
        </p:nvSpPr>
        <p:spPr>
          <a:xfrm>
            <a:off x="1628062" y="54113"/>
            <a:ext cx="9097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Validation of TEMPO-ABI Hybrid Aerosol Detection Product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9FDA53-2C73-40BA-AD1F-F6D95C0AD09D}"/>
              </a:ext>
            </a:extLst>
          </p:cNvPr>
          <p:cNvSpPr txBox="1"/>
          <p:nvPr/>
        </p:nvSpPr>
        <p:spPr>
          <a:xfrm>
            <a:off x="596191" y="4481336"/>
            <a:ext cx="3757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Smoke (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Dust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Detection Statistics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09B31A4-F3DE-4F1F-90BA-8E6674C1F7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227815"/>
              </p:ext>
            </p:extLst>
          </p:nvPr>
        </p:nvGraphicFramePr>
        <p:xfrm>
          <a:off x="198048" y="2153289"/>
          <a:ext cx="4674807" cy="207340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072142">
                  <a:extLst>
                    <a:ext uri="{9D8B030D-6E8A-4147-A177-3AD203B41FA5}">
                      <a16:colId xmlns:a16="http://schemas.microsoft.com/office/drawing/2014/main" val="541670790"/>
                    </a:ext>
                  </a:extLst>
                </a:gridCol>
                <a:gridCol w="592604">
                  <a:extLst>
                    <a:ext uri="{9D8B030D-6E8A-4147-A177-3AD203B41FA5}">
                      <a16:colId xmlns:a16="http://schemas.microsoft.com/office/drawing/2014/main" val="2569436658"/>
                    </a:ext>
                  </a:extLst>
                </a:gridCol>
                <a:gridCol w="1316550">
                  <a:extLst>
                    <a:ext uri="{9D8B030D-6E8A-4147-A177-3AD203B41FA5}">
                      <a16:colId xmlns:a16="http://schemas.microsoft.com/office/drawing/2014/main" val="482194353"/>
                    </a:ext>
                  </a:extLst>
                </a:gridCol>
                <a:gridCol w="1693511">
                  <a:extLst>
                    <a:ext uri="{9D8B030D-6E8A-4147-A177-3AD203B41FA5}">
                      <a16:colId xmlns:a16="http://schemas.microsoft.com/office/drawing/2014/main" val="35969957"/>
                    </a:ext>
                  </a:extLst>
                </a:gridCol>
              </a:tblGrid>
              <a:tr h="667671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AERONET Detections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AOD @550nm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Ångström Exponent </a:t>
                      </a:r>
                      <a:r>
                        <a:rPr lang="en-US" sz="1400" dirty="0"/>
                        <a:t>(440nm/870nm)</a:t>
                      </a:r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021869"/>
                  </a:ext>
                </a:extLst>
              </a:tr>
              <a:tr h="366142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Smoke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Yes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 0.2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 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983209"/>
                  </a:ext>
                </a:extLst>
              </a:tr>
              <a:tr h="21537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No</a:t>
                      </a:r>
                    </a:p>
                  </a:txBody>
                  <a:tcPr>
                    <a:solidFill>
                      <a:srgbClr val="CBCBC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 0.5</a:t>
                      </a:r>
                    </a:p>
                  </a:txBody>
                  <a:tcPr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15935"/>
                  </a:ext>
                </a:extLst>
              </a:tr>
              <a:tr h="366142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Dust</a:t>
                      </a:r>
                    </a:p>
                  </a:txBody>
                  <a:tcPr anchor="ctr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Yes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 0.2</a:t>
                      </a:r>
                    </a:p>
                  </a:txBody>
                  <a:tcPr anchor="ctr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 0.5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855349"/>
                  </a:ext>
                </a:extLst>
              </a:tr>
              <a:tr h="15148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No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 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37860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82DC5DE-11DD-4CF3-B1CF-B4CDFD0CB30D}"/>
              </a:ext>
            </a:extLst>
          </p:cNvPr>
          <p:cNvSpPr/>
          <p:nvPr/>
        </p:nvSpPr>
        <p:spPr>
          <a:xfrm>
            <a:off x="115946" y="1335315"/>
            <a:ext cx="5341578" cy="636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7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1600" b="1" dirty="0"/>
              <a:t>AERONET</a:t>
            </a:r>
          </a:p>
          <a:p>
            <a:pPr marL="640080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b="1" dirty="0"/>
              <a:t>~150 AERONET stations (Level 1.5)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B2083-7784-4142-AF0B-98D7D6F6C181}"/>
              </a:ext>
            </a:extLst>
          </p:cNvPr>
          <p:cNvSpPr txBox="1"/>
          <p:nvPr/>
        </p:nvSpPr>
        <p:spPr>
          <a:xfrm>
            <a:off x="939193" y="703486"/>
            <a:ext cx="334899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Ground-Based Reference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B190A6-F59F-4478-8A00-6A2C6077088F}"/>
              </a:ext>
            </a:extLst>
          </p:cNvPr>
          <p:cNvSpPr txBox="1"/>
          <p:nvPr/>
        </p:nvSpPr>
        <p:spPr>
          <a:xfrm>
            <a:off x="7008137" y="669277"/>
            <a:ext cx="315022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Space-Borne Reference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89D6D0-2E93-4151-8B1D-4B05CACDD497}"/>
              </a:ext>
            </a:extLst>
          </p:cNvPr>
          <p:cNvSpPr/>
          <p:nvPr/>
        </p:nvSpPr>
        <p:spPr>
          <a:xfrm>
            <a:off x="5640404" y="1081063"/>
            <a:ext cx="6551596" cy="1280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7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en-US" sz="1600" b="1" dirty="0" err="1"/>
              <a:t>EarthCARE</a:t>
            </a:r>
            <a:r>
              <a:rPr lang="en-US" sz="1600" b="1" dirty="0"/>
              <a:t> ATLID </a:t>
            </a:r>
          </a:p>
          <a:p>
            <a:pPr marL="685800" lvl="2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b="1" dirty="0"/>
              <a:t>ATLID AER L2A (available since 03/2025)</a:t>
            </a:r>
          </a:p>
          <a:p>
            <a:pPr marL="687387" lvl="1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b="1" dirty="0"/>
              <a:t>Global vertical aerosol/cloud profiles along a narrow LIDAR track</a:t>
            </a:r>
          </a:p>
          <a:p>
            <a:pPr marL="687387" lvl="1" indent="-2857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b="1" dirty="0"/>
              <a:t>Resolution: ~100-500 m vertically,~300 m horizontally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28A9B9-60F3-4A27-8E2A-A8C97C2EEA51}"/>
              </a:ext>
            </a:extLst>
          </p:cNvPr>
          <p:cNvCxnSpPr/>
          <p:nvPr/>
        </p:nvCxnSpPr>
        <p:spPr>
          <a:xfrm>
            <a:off x="5457524" y="677994"/>
            <a:ext cx="0" cy="620763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01FC6-1F4D-4E3D-BCC2-38E41FD7B1EC}"/>
              </a:ext>
            </a:extLst>
          </p:cNvPr>
          <p:cNvSpPr/>
          <p:nvPr/>
        </p:nvSpPr>
        <p:spPr>
          <a:xfrm>
            <a:off x="0" y="6465971"/>
            <a:ext cx="5274645" cy="3920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XO-template" id="{C1E7EDC8-F899-4597-B287-A2D87BDF5438}" vid="{C3A7BF79-4344-41C7-ABA6-15D0D5F44C05}"/>
    </a:ext>
  </a:extLst>
</a:theme>
</file>

<file path=ppt/theme/theme2.xml><?xml version="1.0" encoding="utf-8"?>
<a:theme xmlns:a="http://schemas.openxmlformats.org/drawingml/2006/main" name="Alternate Interior 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XO-template" id="{C1E7EDC8-F899-4597-B287-A2D87BDF5438}" vid="{83D826BE-7B2E-4A42-88E3-FB036663814D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GeoXO-template</Template>
  <TotalTime>32896</TotalTime>
  <Words>733</Words>
  <Application>Microsoft Office PowerPoint</Application>
  <PresentationFormat>Widescreen</PresentationFormat>
  <Paragraphs>138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Verdana</vt:lpstr>
      <vt:lpstr>NTR</vt:lpstr>
      <vt:lpstr>Courier New</vt:lpstr>
      <vt:lpstr>Wingdings</vt:lpstr>
      <vt:lpstr>Arial</vt:lpstr>
      <vt:lpstr>Calibri</vt:lpstr>
      <vt:lpstr>Comic Sans MS</vt:lpstr>
      <vt:lpstr>Office Theme</vt:lpstr>
      <vt:lpstr>Alternate Interior </vt:lpstr>
      <vt:lpstr>PowerPoint Presentation</vt:lpstr>
      <vt:lpstr>Evolution of NOAA’s Aerosol Detection Algorithm</vt:lpstr>
      <vt:lpstr>NOAA TEMPO-ABI Hybrid Aerosol Detection Algorithm</vt:lpstr>
      <vt:lpstr>Case Study: Smoke Plumes from L.A. Fires (01/09/25) </vt:lpstr>
      <vt:lpstr>PowerPoint Presentation</vt:lpstr>
      <vt:lpstr>PowerPoint Presentation</vt:lpstr>
      <vt:lpstr>PowerPoint Presentation</vt:lpstr>
      <vt:lpstr>     GOES-19 ABI Band 2 (647 nm) Reflectance vs. TEMPO Observations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Pubu Ciren</dc:creator>
  <cp:lastModifiedBy>Pubu Ciren</cp:lastModifiedBy>
  <cp:revision>446</cp:revision>
  <dcterms:created xsi:type="dcterms:W3CDTF">2023-10-19T12:48:18Z</dcterms:created>
  <dcterms:modified xsi:type="dcterms:W3CDTF">2025-08-18T14:27:31Z</dcterms:modified>
</cp:coreProperties>
</file>