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77" r:id="rId2"/>
    <p:sldId id="661" r:id="rId3"/>
    <p:sldId id="662" r:id="rId4"/>
    <p:sldId id="663" r:id="rId5"/>
    <p:sldId id="664" r:id="rId6"/>
    <p:sldId id="665" r:id="rId7"/>
    <p:sldId id="6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2" autoAdjust="0"/>
  </p:normalViewPr>
  <p:slideViewPr>
    <p:cSldViewPr snapToGrid="0">
      <p:cViewPr varScale="1">
        <p:scale>
          <a:sx n="117" d="100"/>
          <a:sy n="117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es, Omar (GSFC-6140)" userId="d79f4c17-63ac-44a2-8eb9-c8962eaaff94" providerId="ADAL" clId="{A5FC0686-7ADA-4175-BCE2-4655CB3ABB3C}"/>
    <pc:docChg chg="undo custSel delSld modSld">
      <pc:chgData name="Torres, Omar (GSFC-6140)" userId="d79f4c17-63ac-44a2-8eb9-c8962eaaff94" providerId="ADAL" clId="{A5FC0686-7ADA-4175-BCE2-4655CB3ABB3C}" dt="2025-08-19T14:36:04.564" v="28" actId="1076"/>
      <pc:docMkLst>
        <pc:docMk/>
      </pc:docMkLst>
      <pc:sldChg chg="del">
        <pc:chgData name="Torres, Omar (GSFC-6140)" userId="d79f4c17-63ac-44a2-8eb9-c8962eaaff94" providerId="ADAL" clId="{A5FC0686-7ADA-4175-BCE2-4655CB3ABB3C}" dt="2025-08-19T14:30:28.620" v="7" actId="47"/>
        <pc:sldMkLst>
          <pc:docMk/>
          <pc:sldMk cId="379021373" sldId="651"/>
        </pc:sldMkLst>
      </pc:sldChg>
      <pc:sldChg chg="del">
        <pc:chgData name="Torres, Omar (GSFC-6140)" userId="d79f4c17-63ac-44a2-8eb9-c8962eaaff94" providerId="ADAL" clId="{A5FC0686-7ADA-4175-BCE2-4655CB3ABB3C}" dt="2025-08-19T14:30:00.942" v="5" actId="47"/>
        <pc:sldMkLst>
          <pc:docMk/>
          <pc:sldMk cId="3978716934" sldId="652"/>
        </pc:sldMkLst>
      </pc:sldChg>
      <pc:sldChg chg="del">
        <pc:chgData name="Torres, Omar (GSFC-6140)" userId="d79f4c17-63ac-44a2-8eb9-c8962eaaff94" providerId="ADAL" clId="{A5FC0686-7ADA-4175-BCE2-4655CB3ABB3C}" dt="2025-08-19T14:29:52.645" v="4" actId="47"/>
        <pc:sldMkLst>
          <pc:docMk/>
          <pc:sldMk cId="489680261" sldId="653"/>
        </pc:sldMkLst>
      </pc:sldChg>
      <pc:sldChg chg="del">
        <pc:chgData name="Torres, Omar (GSFC-6140)" userId="d79f4c17-63ac-44a2-8eb9-c8962eaaff94" providerId="ADAL" clId="{A5FC0686-7ADA-4175-BCE2-4655CB3ABB3C}" dt="2025-08-19T14:29:42.180" v="3" actId="47"/>
        <pc:sldMkLst>
          <pc:docMk/>
          <pc:sldMk cId="1743921392" sldId="656"/>
        </pc:sldMkLst>
      </pc:sldChg>
      <pc:sldChg chg="del">
        <pc:chgData name="Torres, Omar (GSFC-6140)" userId="d79f4c17-63ac-44a2-8eb9-c8962eaaff94" providerId="ADAL" clId="{A5FC0686-7ADA-4175-BCE2-4655CB3ABB3C}" dt="2025-08-19T14:29:35.341" v="2" actId="47"/>
        <pc:sldMkLst>
          <pc:docMk/>
          <pc:sldMk cId="1520098156" sldId="657"/>
        </pc:sldMkLst>
      </pc:sldChg>
      <pc:sldChg chg="del">
        <pc:chgData name="Torres, Omar (GSFC-6140)" userId="d79f4c17-63ac-44a2-8eb9-c8962eaaff94" providerId="ADAL" clId="{A5FC0686-7ADA-4175-BCE2-4655CB3ABB3C}" dt="2025-08-19T14:30:21.296" v="6" actId="47"/>
        <pc:sldMkLst>
          <pc:docMk/>
          <pc:sldMk cId="1754560151" sldId="658"/>
        </pc:sldMkLst>
      </pc:sldChg>
      <pc:sldChg chg="del">
        <pc:chgData name="Torres, Omar (GSFC-6140)" userId="d79f4c17-63ac-44a2-8eb9-c8962eaaff94" providerId="ADAL" clId="{A5FC0686-7ADA-4175-BCE2-4655CB3ABB3C}" dt="2025-08-19T14:29:28.887" v="0" actId="47"/>
        <pc:sldMkLst>
          <pc:docMk/>
          <pc:sldMk cId="1352877550" sldId="659"/>
        </pc:sldMkLst>
      </pc:sldChg>
      <pc:sldChg chg="del">
        <pc:chgData name="Torres, Omar (GSFC-6140)" userId="d79f4c17-63ac-44a2-8eb9-c8962eaaff94" providerId="ADAL" clId="{A5FC0686-7ADA-4175-BCE2-4655CB3ABB3C}" dt="2025-08-19T14:29:30.452" v="1" actId="47"/>
        <pc:sldMkLst>
          <pc:docMk/>
          <pc:sldMk cId="3930594772" sldId="660"/>
        </pc:sldMkLst>
      </pc:sldChg>
      <pc:sldChg chg="addSp delSp modSp mod addAnim delAnim">
        <pc:chgData name="Torres, Omar (GSFC-6140)" userId="d79f4c17-63ac-44a2-8eb9-c8962eaaff94" providerId="ADAL" clId="{A5FC0686-7ADA-4175-BCE2-4655CB3ABB3C}" dt="2025-08-19T14:36:04.564" v="28" actId="1076"/>
        <pc:sldMkLst>
          <pc:docMk/>
          <pc:sldMk cId="2152948540" sldId="662"/>
        </pc:sldMkLst>
        <pc:picChg chg="add del">
          <ac:chgData name="Torres, Omar (GSFC-6140)" userId="d79f4c17-63ac-44a2-8eb9-c8962eaaff94" providerId="ADAL" clId="{A5FC0686-7ADA-4175-BCE2-4655CB3ABB3C}" dt="2025-08-19T14:35:49.621" v="26" actId="478"/>
          <ac:picMkLst>
            <pc:docMk/>
            <pc:sldMk cId="2152948540" sldId="662"/>
            <ac:picMk id="21" creationId="{6E39AB98-851D-0E6D-79A3-4BA5B63A5E20}"/>
          </ac:picMkLst>
        </pc:picChg>
        <pc:picChg chg="mod">
          <ac:chgData name="Torres, Omar (GSFC-6140)" userId="d79f4c17-63ac-44a2-8eb9-c8962eaaff94" providerId="ADAL" clId="{A5FC0686-7ADA-4175-BCE2-4655CB3ABB3C}" dt="2025-08-19T14:36:04.564" v="28" actId="1076"/>
          <ac:picMkLst>
            <pc:docMk/>
            <pc:sldMk cId="2152948540" sldId="662"/>
            <ac:picMk id="22" creationId="{605CA3B4-65F0-FB30-CB66-6040DA80D92F}"/>
          </ac:picMkLst>
        </pc:picChg>
        <pc:picChg chg="del">
          <ac:chgData name="Torres, Omar (GSFC-6140)" userId="d79f4c17-63ac-44a2-8eb9-c8962eaaff94" providerId="ADAL" clId="{A5FC0686-7ADA-4175-BCE2-4655CB3ABB3C}" dt="2025-08-19T14:35:06.064" v="8" actId="478"/>
          <ac:picMkLst>
            <pc:docMk/>
            <pc:sldMk cId="2152948540" sldId="662"/>
            <ac:picMk id="30" creationId="{D173D7CB-A8C2-2567-29CF-76196E386F10}"/>
          </ac:picMkLst>
        </pc:picChg>
        <pc:picChg chg="del">
          <ac:chgData name="Torres, Omar (GSFC-6140)" userId="d79f4c17-63ac-44a2-8eb9-c8962eaaff94" providerId="ADAL" clId="{A5FC0686-7ADA-4175-BCE2-4655CB3ABB3C}" dt="2025-08-19T14:35:17.977" v="11" actId="478"/>
          <ac:picMkLst>
            <pc:docMk/>
            <pc:sldMk cId="2152948540" sldId="662"/>
            <ac:picMk id="35" creationId="{3A0EA04E-A9DE-E15C-3A29-E9C4E40DABEB}"/>
          </ac:picMkLst>
        </pc:picChg>
        <pc:picChg chg="del">
          <ac:chgData name="Torres, Omar (GSFC-6140)" userId="d79f4c17-63ac-44a2-8eb9-c8962eaaff94" providerId="ADAL" clId="{A5FC0686-7ADA-4175-BCE2-4655CB3ABB3C}" dt="2025-08-19T14:35:10.462" v="9" actId="478"/>
          <ac:picMkLst>
            <pc:docMk/>
            <pc:sldMk cId="2152948540" sldId="662"/>
            <ac:picMk id="36" creationId="{7E8EB3FF-9614-6E2E-C3DE-CD44CF2E9133}"/>
          </ac:picMkLst>
        </pc:picChg>
        <pc:picChg chg="del">
          <ac:chgData name="Torres, Omar (GSFC-6140)" userId="d79f4c17-63ac-44a2-8eb9-c8962eaaff94" providerId="ADAL" clId="{A5FC0686-7ADA-4175-BCE2-4655CB3ABB3C}" dt="2025-08-19T14:35:14.939" v="10" actId="478"/>
          <ac:picMkLst>
            <pc:docMk/>
            <pc:sldMk cId="2152948540" sldId="662"/>
            <ac:picMk id="37" creationId="{2069844C-3CDE-41C4-D8AA-0C4DA707FA49}"/>
          </ac:picMkLst>
        </pc:picChg>
        <pc:cxnChg chg="mod">
          <ac:chgData name="Torres, Omar (GSFC-6140)" userId="d79f4c17-63ac-44a2-8eb9-c8962eaaff94" providerId="ADAL" clId="{A5FC0686-7ADA-4175-BCE2-4655CB3ABB3C}" dt="2025-08-19T14:35:35.511" v="24" actId="1038"/>
          <ac:cxnSpMkLst>
            <pc:docMk/>
            <pc:sldMk cId="2152948540" sldId="662"/>
            <ac:cxnSpMk id="13" creationId="{9E82C2AF-9E92-3D06-221E-09C7CD86B3BC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4:23:10.82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14:23:10.83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14E6-D012-2941-8860-B882A44738F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191C-26B7-2B41-A5A2-F4A89DE7E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9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191C-26B7-2B41-A5A2-F4A89DE7EE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D74E-6912-904C-6B7A-FA7385CFF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F89D6-572C-F5B9-43AF-345585C2F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0EB3-94E0-254D-8333-2D42A822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0591-0518-6E7C-0889-1EB29159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0CE20-2462-3177-3852-99DB9FA2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7E25-0401-EFD2-A56F-8EEEFDAB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B5167-81D8-7D31-77BA-2E0C73405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DB1D6-3FA1-24A7-E246-9947DB1C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5C3F-1B92-1275-F27F-F683B937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D76A7-E983-FF4A-6BEF-89BB997B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189BE-4A84-FF10-0B54-97A0AB7CE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0361F-54F9-469E-9871-824D34DFA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77B8C-A9F8-019C-4D89-3FBC6A47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3A35D-3267-3C0B-1D2C-35E112B7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9A39-BB5C-DCCB-79CA-EF029D52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07D6F0-041F-4AAA-B9C7-9D3C8A027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10" y="1879"/>
            <a:ext cx="1915858" cy="451048"/>
          </a:xfrm>
          <a:prstGeom prst="rect">
            <a:avLst/>
          </a:prstGeom>
        </p:spPr>
      </p:pic>
      <p:pic>
        <p:nvPicPr>
          <p:cNvPr id="1026" name="Picture 2" descr="Kalender mit NASA Meatball Logo: Kalender mit original NASA Logo | 21,59 X  21,59 cm ( 8,5 X 8,5 cm ) | 52 Wochen, 67 Seiten |: Fälchle, Jürgen:  9781674539881: Amazon.com: Books">
            <a:extLst>
              <a:ext uri="{FF2B5EF4-FFF2-40B4-BE49-F238E27FC236}">
                <a16:creationId xmlns:a16="http://schemas.microsoft.com/office/drawing/2014/main" id="{FB76210A-26FC-483B-BE02-050B5CBA62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6890" r="10281" b="10224"/>
          <a:stretch/>
        </p:blipFill>
        <p:spPr bwMode="auto">
          <a:xfrm>
            <a:off x="8316" y="-920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4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F644-4521-0262-5E09-F5B6BF82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A026-9A35-4535-C395-61681AB45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23A06-EAB8-F561-C033-DC09CF1F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EB7BC-170A-D3C0-0E49-0F59D65A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D2CC-7045-690C-1B05-9A708D5B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0D4C-7593-EC9E-4E6E-EAF8AB1E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2ABB1-1926-80BB-9447-B158C5CB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7E565-1F0E-6EB3-104A-59F049A8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AF356-A3F9-29CF-C975-BB3C861F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12552-0F29-3844-FCA3-C989FFC2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F1B1-A9D3-7B1F-2E11-C38C80E2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37AF-0D7B-A44F-4BA0-F12082867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9B114-7E67-1798-B97E-BEF7B7D2E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B9277-EA28-A43A-C58C-4CD740F8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48D4F-8267-C2AB-305A-15E28B69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AE848-1999-B9E9-7C7E-F041D223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7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E8FF-F103-4548-D6A8-3B6FD4D9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D7ACF-19A0-C649-3918-A5851FBA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0DC8A-91F0-71B0-D441-28BC3A625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18735-A008-9A04-F5E5-20ED2C194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D2ABD-F12F-2B81-4004-6CF49D83D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AACBAF-CE45-99E7-AFB7-7BDEA7B6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48884-169D-FA2D-21F6-C59D8890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8E11A-D46F-25A0-CCEC-668B7E54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EA81-07FD-9DEA-EBAF-0B25D71A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2966D-81F0-52CF-8798-F1019B77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6537E-FDF0-19E2-F635-462F1ED6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867C8-60ED-851D-9917-93E5EA62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3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1F65A-0096-0922-9847-B851849C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C8A3E-C51F-FD90-1B04-934E0BF0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71E8D-F0A3-D9D8-FE72-3C1EF2DA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850B-0D46-1F53-120B-B3453B6C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B781-9554-6933-4425-C715591AD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CF978-D636-3241-E1AF-6617CD7D3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6EDF6-175D-2D84-EAE5-771D9B56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7CE58-7C82-3C34-5CF5-90FECA6E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945B2-D4E6-BE93-1809-4CA5EAD1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EAEF-127B-DD65-6E38-69399AB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32612-C052-43AC-A052-09EB18D96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D2C7F-72BE-564B-A930-D5732F798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52312-1441-BD28-F946-F6150EE3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D40EA-4B8D-165D-3D1C-FC7A1CEC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E376C-31F6-D081-67EF-FF57F305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8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79511-6D3B-02BE-D3D7-8BB68747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EAAE5-0F5D-9BDC-C5C0-6EA476675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07866-ECA4-8613-D9C2-9AEB0F6BD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547C6-9D09-8745-8F96-B53E57CDA811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6F76A-7F1B-B270-EC51-70D4F32B6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690B-11BD-F0FF-1CF6-2F34878B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32753B-EAB6-8248-894D-E35DCB35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jpg"/><Relationship Id="rId12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11" Type="http://schemas.openxmlformats.org/officeDocument/2006/relationships/customXml" Target="../ink/ink2.xml"/><Relationship Id="rId10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2F7E-E917-F99B-E566-E4CAC18A47C1}"/>
              </a:ext>
            </a:extLst>
          </p:cNvPr>
          <p:cNvSpPr txBox="1">
            <a:spLocks/>
          </p:cNvSpPr>
          <p:nvPr/>
        </p:nvSpPr>
        <p:spPr>
          <a:xfrm>
            <a:off x="386860" y="1361322"/>
            <a:ext cx="11594122" cy="1488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TEMPO/GeoXO ACX Joint Science Team Workshop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August 19-22, 2025</a:t>
            </a:r>
            <a:br>
              <a:rPr lang="en-US" sz="2800" b="1" dirty="0"/>
            </a:br>
            <a:r>
              <a:rPr lang="en-US" sz="2800" b="1" dirty="0"/>
              <a:t>Cambridge, Massachusetts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7F9B2-8C77-93F4-A5EE-218B07E9D80A}"/>
              </a:ext>
            </a:extLst>
          </p:cNvPr>
          <p:cNvSpPr txBox="1">
            <a:spLocks/>
          </p:cNvSpPr>
          <p:nvPr/>
        </p:nvSpPr>
        <p:spPr>
          <a:xfrm>
            <a:off x="554959" y="4864177"/>
            <a:ext cx="11066585" cy="8617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Omar Torres</a:t>
            </a:r>
            <a:r>
              <a:rPr lang="en-US" sz="2000" baseline="30000" dirty="0"/>
              <a:t>1</a:t>
            </a:r>
            <a:r>
              <a:rPr lang="en-US" sz="2000" dirty="0"/>
              <a:t>, Changwoo Ahn</a:t>
            </a:r>
            <a:r>
              <a:rPr lang="en-US" sz="2000" baseline="30000" dirty="0"/>
              <a:t>2</a:t>
            </a:r>
            <a:r>
              <a:rPr lang="en-US" sz="2000" dirty="0"/>
              <a:t>, Hiren Jethva</a:t>
            </a:r>
            <a:r>
              <a:rPr lang="en-US" sz="2000" baseline="30000" dirty="0"/>
              <a:t>3</a:t>
            </a:r>
            <a:endParaRPr lang="en-US" sz="2000" dirty="0"/>
          </a:p>
          <a:p>
            <a:pPr marL="0" indent="0" algn="ctr">
              <a:buNone/>
            </a:pPr>
            <a:r>
              <a:rPr lang="en-US" sz="1600" baseline="30000" dirty="0"/>
              <a:t>1</a:t>
            </a:r>
            <a:r>
              <a:rPr lang="en-US" sz="1600" dirty="0"/>
              <a:t>NASA/GSFC,</a:t>
            </a:r>
            <a:r>
              <a:rPr lang="en-US" sz="1600" baseline="30000" dirty="0"/>
              <a:t>2</a:t>
            </a:r>
            <a:r>
              <a:rPr lang="en-US" sz="1600" dirty="0"/>
              <a:t> Science Systems and Applications, Inc, </a:t>
            </a:r>
            <a:r>
              <a:rPr lang="en-US" sz="1600" baseline="30000" dirty="0"/>
              <a:t>3</a:t>
            </a:r>
            <a:r>
              <a:rPr lang="en-US" sz="1600" dirty="0"/>
              <a:t>Morgan State University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8176D-6A95-9C20-650F-E7B5C9613700}"/>
              </a:ext>
            </a:extLst>
          </p:cNvPr>
          <p:cNvSpPr txBox="1"/>
          <p:nvPr/>
        </p:nvSpPr>
        <p:spPr>
          <a:xfrm>
            <a:off x="2310494" y="3222642"/>
            <a:ext cx="73315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Planned TEMPO  Near UV Aerosol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67B4AF-D2AD-D088-F22C-4AA16D2CB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64465"/>
              </p:ext>
            </p:extLst>
          </p:nvPr>
        </p:nvGraphicFramePr>
        <p:xfrm>
          <a:off x="75561" y="789344"/>
          <a:ext cx="12003747" cy="195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9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901">
                  <a:extLst>
                    <a:ext uri="{9D8B030D-6E8A-4147-A177-3AD203B41FA5}">
                      <a16:colId xmlns:a16="http://schemas.microsoft.com/office/drawing/2014/main" val="3272640338"/>
                    </a:ext>
                  </a:extLst>
                </a:gridCol>
              </a:tblGrid>
              <a:tr h="3059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Agency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Sensor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Satellite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Spe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ctral range of observations (nm)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Resolution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Period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Orbit</a:t>
                      </a: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7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NASA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EU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(CAMS/ESA)</a:t>
                      </a:r>
                    </a:p>
                    <a:p>
                      <a:pPr algn="ctr"/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aseline="0" dirty="0"/>
                        <a:t>NASA-SAO</a:t>
                      </a:r>
                    </a:p>
                    <a:p>
                      <a:pPr algn="ctr"/>
                      <a:endParaRPr lang="en-US" sz="1400" baseline="0" dirty="0"/>
                    </a:p>
                    <a:p>
                      <a:pPr algn="ctr"/>
                      <a:r>
                        <a:rPr lang="en-US" sz="1400" baseline="0" dirty="0"/>
                        <a:t>NASA </a:t>
                      </a: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EPIC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TROPOMI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TEMPO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OCI 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DSCOVR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Sentinel 5 Precursor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Intelsat-40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PACE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318,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340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388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, 443,551,680,688,764,780 nm</a:t>
                      </a:r>
                    </a:p>
                    <a:p>
                      <a:pPr algn="ctr"/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270-500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;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675-775 &amp; 2305-2385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Hyp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290-490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&amp; 540-740  (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Hyp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340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</a:rPr>
                        <a:t>-8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nm (2.5nm steps)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~ 18 km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3.5X5.5 km</a:t>
                      </a:r>
                    </a:p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2.1x4.7</a:t>
                      </a:r>
                    </a:p>
                    <a:p>
                      <a:pPr algn="ctr"/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1.2 km 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2015-Present</a:t>
                      </a:r>
                    </a:p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2018-Present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2023-Present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2024-Present</a:t>
                      </a:r>
                    </a:p>
                  </a:txBody>
                  <a:tcPr marL="91437" marR="91437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L1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LEO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GEO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LEO</a:t>
                      </a:r>
                    </a:p>
                  </a:txBody>
                  <a:tcPr marL="91437" marR="9143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CF15E63-2050-020E-422C-7E51DAC7DEB0}"/>
              </a:ext>
            </a:extLst>
          </p:cNvPr>
          <p:cNvGrpSpPr/>
          <p:nvPr/>
        </p:nvGrpSpPr>
        <p:grpSpPr>
          <a:xfrm>
            <a:off x="1739483" y="1719877"/>
            <a:ext cx="360" cy="360"/>
            <a:chOff x="1712051" y="914062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E98AA5-FCC2-3B01-6E0D-903E5ABD87A8}"/>
                    </a:ext>
                  </a:extLst>
                </p14:cNvPr>
                <p14:cNvContentPartPr/>
                <p14:nvPr/>
              </p14:nvContentPartPr>
              <p14:xfrm>
                <a:off x="1712051" y="91406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B42251E-5F97-96BB-9FC5-296701ED6AA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94411" y="80642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EF3A4B-27DE-60B1-390D-9D2BF10F4D66}"/>
                    </a:ext>
                  </a:extLst>
                </p14:cNvPr>
                <p14:cNvContentPartPr/>
                <p14:nvPr/>
              </p14:nvContentPartPr>
              <p14:xfrm>
                <a:off x="1712051" y="914062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4B561B-FA3D-70CF-90F2-A45B35EFA7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94411" y="80642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5" descr="~pd21C_Pic8">
            <a:extLst>
              <a:ext uri="{FF2B5EF4-FFF2-40B4-BE49-F238E27FC236}">
                <a16:creationId xmlns:a16="http://schemas.microsoft.com/office/drawing/2014/main" id="{14214C61-A79E-EFC1-E7EF-01EE1B85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>
            <a:fillRect/>
          </a:stretch>
        </p:blipFill>
        <p:spPr bwMode="auto">
          <a:xfrm>
            <a:off x="2494425" y="3199958"/>
            <a:ext cx="2843646" cy="220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screenshot of a video game">
            <a:extLst>
              <a:ext uri="{FF2B5EF4-FFF2-40B4-BE49-F238E27FC236}">
                <a16:creationId xmlns:a16="http://schemas.microsoft.com/office/drawing/2014/main" id="{297D2132-1D58-651E-8664-F9EC50EFA4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05" y="3172968"/>
            <a:ext cx="2740926" cy="2062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615DC-C478-4CCE-2160-F361CDED9EE9}"/>
              </a:ext>
            </a:extLst>
          </p:cNvPr>
          <p:cNvSpPr txBox="1"/>
          <p:nvPr/>
        </p:nvSpPr>
        <p:spPr>
          <a:xfrm>
            <a:off x="2193607" y="2859072"/>
            <a:ext cx="317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Geo-Synchronous Orbit (GEO)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4B76B-9414-2831-17AC-44F472AB878F}"/>
              </a:ext>
            </a:extLst>
          </p:cNvPr>
          <p:cNvSpPr txBox="1"/>
          <p:nvPr/>
        </p:nvSpPr>
        <p:spPr>
          <a:xfrm>
            <a:off x="7255335" y="2823992"/>
            <a:ext cx="241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Lagrangian1 Orbit (L1)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B6880-7C61-3B69-5635-398231B05CDC}"/>
              </a:ext>
            </a:extLst>
          </p:cNvPr>
          <p:cNvSpPr txBox="1"/>
          <p:nvPr/>
        </p:nvSpPr>
        <p:spPr>
          <a:xfrm>
            <a:off x="987552" y="5387111"/>
            <a:ext cx="10663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-Aerosol Characterization from near UV satellite observations requires information on aerosol layer height.</a:t>
            </a:r>
          </a:p>
          <a:p>
            <a:r>
              <a:rPr lang="en-US" dirty="0"/>
              <a:t>-Recently deployed UV-capable sensors also include Oxygen-B band channels that allow ALH derivation.</a:t>
            </a:r>
          </a:p>
          <a:p>
            <a:r>
              <a:rPr lang="en-US" dirty="0"/>
              <a:t>-EPIC, TROPOMI and planned TEMPO sensors use a similar algorithm.</a:t>
            </a:r>
          </a:p>
          <a:p>
            <a:r>
              <a:rPr lang="en-US" dirty="0"/>
              <a:t>-In this presentation we use EPIC L1 observations as a TEMPO proxy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29E7B-AED7-5B04-0604-A6791FBD68A9}"/>
              </a:ext>
            </a:extLst>
          </p:cNvPr>
          <p:cNvSpPr txBox="1"/>
          <p:nvPr/>
        </p:nvSpPr>
        <p:spPr>
          <a:xfrm>
            <a:off x="2258568" y="173736"/>
            <a:ext cx="780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 of UV and O2-B  Capable Satellite Sensors </a:t>
            </a:r>
          </a:p>
        </p:txBody>
      </p:sp>
    </p:spTree>
    <p:extLst>
      <p:ext uri="{BB962C8B-B14F-4D97-AF65-F5344CB8AC3E}">
        <p14:creationId xmlns:p14="http://schemas.microsoft.com/office/powerpoint/2010/main" val="35714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 of smoke aerosols and reflection&#10;&#10;Description automatically generated">
            <a:extLst>
              <a:ext uri="{FF2B5EF4-FFF2-40B4-BE49-F238E27FC236}">
                <a16:creationId xmlns:a16="http://schemas.microsoft.com/office/drawing/2014/main" id="{C4981939-339B-2E0F-A00F-29E290804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1" y="1219107"/>
            <a:ext cx="3303394" cy="23267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82C2AF-9E92-3D06-221E-09C7CD86B3BC}"/>
              </a:ext>
            </a:extLst>
          </p:cNvPr>
          <p:cNvCxnSpPr>
            <a:cxnSpLocks/>
          </p:cNvCxnSpPr>
          <p:nvPr/>
        </p:nvCxnSpPr>
        <p:spPr>
          <a:xfrm>
            <a:off x="6257734" y="3565854"/>
            <a:ext cx="0" cy="294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E04606-4151-161C-4BF5-4C39A45359AC}"/>
              </a:ext>
            </a:extLst>
          </p:cNvPr>
          <p:cNvSpPr txBox="1"/>
          <p:nvPr/>
        </p:nvSpPr>
        <p:spPr>
          <a:xfrm flipH="1">
            <a:off x="6280126" y="3529729"/>
            <a:ext cx="62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ALH</a:t>
            </a:r>
          </a:p>
        </p:txBody>
      </p:sp>
      <p:pic>
        <p:nvPicPr>
          <p:cNvPr id="15" name="Picture 14" descr="A diagram of a radiance&#10;&#10;Description automatically generated">
            <a:extLst>
              <a:ext uri="{FF2B5EF4-FFF2-40B4-BE49-F238E27FC236}">
                <a16:creationId xmlns:a16="http://schemas.microsoft.com/office/drawing/2014/main" id="{8C2A8934-20AC-EEDC-044D-654771BC1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2" y="3884762"/>
            <a:ext cx="3303392" cy="24547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E351F1-7819-F93C-0B98-96FFA34EFABF}"/>
              </a:ext>
            </a:extLst>
          </p:cNvPr>
          <p:cNvSpPr txBox="1"/>
          <p:nvPr/>
        </p:nvSpPr>
        <p:spPr>
          <a:xfrm>
            <a:off x="3753677" y="6319257"/>
            <a:ext cx="467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340,388 nm pair is used to simultaneously </a:t>
            </a:r>
          </a:p>
          <a:p>
            <a:pPr algn="ctr"/>
            <a:r>
              <a:rPr lang="en-US" sz="1400" b="1" i="1" dirty="0"/>
              <a:t>retrieve 388 nm AOD and SSA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9C2CDB-AE22-DB4C-BA74-2D02F8CDFE74}"/>
              </a:ext>
            </a:extLst>
          </p:cNvPr>
          <p:cNvSpPr txBox="1"/>
          <p:nvPr/>
        </p:nvSpPr>
        <p:spPr>
          <a:xfrm>
            <a:off x="4119160" y="695887"/>
            <a:ext cx="421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680,688 nm pair is used to simultaneously </a:t>
            </a:r>
          </a:p>
          <a:p>
            <a:pPr algn="ctr"/>
            <a:r>
              <a:rPr lang="en-US" sz="1400" b="1" i="1" dirty="0"/>
              <a:t>retrieve ALH nm 680 nm AOD (Xu, et al., 2019)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79DCE9-E798-88F4-821F-FD0FE7734EDF}"/>
              </a:ext>
            </a:extLst>
          </p:cNvPr>
          <p:cNvSpPr txBox="1"/>
          <p:nvPr/>
        </p:nvSpPr>
        <p:spPr>
          <a:xfrm>
            <a:off x="1675480" y="125610"/>
            <a:ext cx="858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DSCOVR/EPIC-based TEMPO UV Aerosol Retrieval Algorithm</a:t>
            </a:r>
          </a:p>
        </p:txBody>
      </p:sp>
      <p:pic>
        <p:nvPicPr>
          <p:cNvPr id="19" name="Picture 18" descr="A map of the united states&#10;&#10;Description automatically generated">
            <a:extLst>
              <a:ext uri="{FF2B5EF4-FFF2-40B4-BE49-F238E27FC236}">
                <a16:creationId xmlns:a16="http://schemas.microsoft.com/office/drawing/2014/main" id="{18E74657-CF4A-5626-C340-691508EB62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b="180"/>
          <a:stretch/>
        </p:blipFill>
        <p:spPr>
          <a:xfrm>
            <a:off x="567724" y="1172088"/>
            <a:ext cx="3084576" cy="2788920"/>
          </a:xfrm>
          <a:prstGeom prst="rect">
            <a:avLst/>
          </a:prstGeom>
        </p:spPr>
      </p:pic>
      <p:pic>
        <p:nvPicPr>
          <p:cNvPr id="20" name="Picture 19" descr="A map of the united states&#10;&#10;Description automatically generated">
            <a:extLst>
              <a:ext uri="{FF2B5EF4-FFF2-40B4-BE49-F238E27FC236}">
                <a16:creationId xmlns:a16="http://schemas.microsoft.com/office/drawing/2014/main" id="{6AF180C4-BB17-7DEA-4594-19ED14330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69" y="844582"/>
            <a:ext cx="3206496" cy="2977896"/>
          </a:xfrm>
          <a:prstGeom prst="rect">
            <a:avLst/>
          </a:prstGeom>
        </p:spPr>
      </p:pic>
      <p:pic>
        <p:nvPicPr>
          <p:cNvPr id="21" name="Picture 20" descr="A map of the united states&#10;&#10;Description automatically generated">
            <a:extLst>
              <a:ext uri="{FF2B5EF4-FFF2-40B4-BE49-F238E27FC236}">
                <a16:creationId xmlns:a16="http://schemas.microsoft.com/office/drawing/2014/main" id="{6E39AB98-851D-0E6D-79A3-4BA5B63A5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2" y="4004554"/>
            <a:ext cx="3108960" cy="2801112"/>
          </a:xfrm>
          <a:prstGeom prst="rect">
            <a:avLst/>
          </a:prstGeom>
        </p:spPr>
      </p:pic>
      <p:pic>
        <p:nvPicPr>
          <p:cNvPr id="22" name="Picture 21" descr="A map of the united states&#10;&#10;Description automatically generated">
            <a:extLst>
              <a:ext uri="{FF2B5EF4-FFF2-40B4-BE49-F238E27FC236}">
                <a16:creationId xmlns:a16="http://schemas.microsoft.com/office/drawing/2014/main" id="{605CA3B4-65F0-FB30-CB66-6040DA80D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69" y="3884762"/>
            <a:ext cx="3197146" cy="28011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F0E09C-117D-FC74-2543-A86E33D84E6E}"/>
              </a:ext>
            </a:extLst>
          </p:cNvPr>
          <p:cNvSpPr txBox="1"/>
          <p:nvPr/>
        </p:nvSpPr>
        <p:spPr>
          <a:xfrm>
            <a:off x="9683947" y="3349053"/>
            <a:ext cx="12618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Aerosol Layer Height (km)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A1207-2AC2-900D-5542-4DB9A8FA4BD5}"/>
              </a:ext>
            </a:extLst>
          </p:cNvPr>
          <p:cNvSpPr txBox="1"/>
          <p:nvPr/>
        </p:nvSpPr>
        <p:spPr>
          <a:xfrm>
            <a:off x="1080656" y="766619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September 12, 2020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E88B16-FE34-B561-B59F-E743A5FE6B47}"/>
              </a:ext>
            </a:extLst>
          </p:cNvPr>
          <p:cNvCxnSpPr>
            <a:cxnSpLocks/>
          </p:cNvCxnSpPr>
          <p:nvPr/>
        </p:nvCxnSpPr>
        <p:spPr>
          <a:xfrm flipH="1">
            <a:off x="3947243" y="5112145"/>
            <a:ext cx="3668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D16607-3CB5-DD5C-6C6F-F929C9F5F509}"/>
              </a:ext>
            </a:extLst>
          </p:cNvPr>
          <p:cNvCxnSpPr>
            <a:cxnSpLocks/>
          </p:cNvCxnSpPr>
          <p:nvPr/>
        </p:nvCxnSpPr>
        <p:spPr>
          <a:xfrm>
            <a:off x="8088923" y="5205928"/>
            <a:ext cx="3834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Graph of smoke aerosols and reflection&#10;&#10;Description automatically generated">
            <a:extLst>
              <a:ext uri="{FF2B5EF4-FFF2-40B4-BE49-F238E27FC236}">
                <a16:creationId xmlns:a16="http://schemas.microsoft.com/office/drawing/2014/main" id="{B072AD84-EF36-2185-E37C-5C2B01FF6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6" y="1234630"/>
            <a:ext cx="3303394" cy="23267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A161480-68C9-8439-EEB0-5B3412AC6DB5}"/>
              </a:ext>
            </a:extLst>
          </p:cNvPr>
          <p:cNvSpPr txBox="1"/>
          <p:nvPr/>
        </p:nvSpPr>
        <p:spPr>
          <a:xfrm flipH="1">
            <a:off x="6271961" y="3545252"/>
            <a:ext cx="62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ALH</a:t>
            </a:r>
          </a:p>
        </p:txBody>
      </p:sp>
      <p:pic>
        <p:nvPicPr>
          <p:cNvPr id="34" name="Picture 33" descr="A map of the united states&#10;&#10;Description automatically generated">
            <a:extLst>
              <a:ext uri="{FF2B5EF4-FFF2-40B4-BE49-F238E27FC236}">
                <a16:creationId xmlns:a16="http://schemas.microsoft.com/office/drawing/2014/main" id="{5ABA5681-36F7-1658-9F1E-82FFAFF3B9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b="180"/>
          <a:stretch/>
        </p:blipFill>
        <p:spPr>
          <a:xfrm>
            <a:off x="559559" y="1187611"/>
            <a:ext cx="3084576" cy="278892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64EEC2F-B117-EB6A-208E-EE51CED8C416}"/>
              </a:ext>
            </a:extLst>
          </p:cNvPr>
          <p:cNvSpPr txBox="1"/>
          <p:nvPr/>
        </p:nvSpPr>
        <p:spPr>
          <a:xfrm>
            <a:off x="9675782" y="3364576"/>
            <a:ext cx="126188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Aerosol Layer Height (km)</a:t>
            </a:r>
          </a:p>
        </p:txBody>
      </p:sp>
    </p:spTree>
    <p:extLst>
      <p:ext uri="{BB962C8B-B14F-4D97-AF65-F5344CB8AC3E}">
        <p14:creationId xmlns:p14="http://schemas.microsoft.com/office/powerpoint/2010/main" val="21529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3" grpId="0" animBg="1"/>
      <p:bldP spid="29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967D2-149F-8781-3A5D-3408CD11A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28" r="49818" b="4108"/>
          <a:stretch>
            <a:fillRect/>
          </a:stretch>
        </p:blipFill>
        <p:spPr bwMode="auto">
          <a:xfrm>
            <a:off x="8200317" y="3565021"/>
            <a:ext cx="3709026" cy="229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4B1BED-FAA8-19C7-FD00-CE94D5C8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89"/>
          <a:stretch>
            <a:fillRect/>
          </a:stretch>
        </p:blipFill>
        <p:spPr>
          <a:xfrm>
            <a:off x="4391110" y="3640046"/>
            <a:ext cx="3589622" cy="2385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96115-4471-9E80-3897-3B2CDC61FD10}"/>
              </a:ext>
            </a:extLst>
          </p:cNvPr>
          <p:cNvSpPr txBox="1"/>
          <p:nvPr/>
        </p:nvSpPr>
        <p:spPr>
          <a:xfrm>
            <a:off x="4481445" y="3273784"/>
            <a:ext cx="3385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TEMPO Filtered with Saturated Pixels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43318-2948-0287-84DA-C0102349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10" y="889470"/>
            <a:ext cx="3589622" cy="2314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324B9-183C-2C01-B33A-960B70DD7B51}"/>
              </a:ext>
            </a:extLst>
          </p:cNvPr>
          <p:cNvSpPr txBox="1"/>
          <p:nvPr/>
        </p:nvSpPr>
        <p:spPr>
          <a:xfrm>
            <a:off x="8545234" y="3300365"/>
            <a:ext cx="296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UVAI Filtered with LER &gt;0.40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E7832E9-954B-4D48-3B79-4424D8BC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9" y="3295335"/>
            <a:ext cx="4020481" cy="26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2650D6B-4DB3-1185-C8AD-98E5A0A9B8B8}"/>
              </a:ext>
            </a:extLst>
          </p:cNvPr>
          <p:cNvSpPr/>
          <p:nvPr/>
        </p:nvSpPr>
        <p:spPr>
          <a:xfrm rot="20838159">
            <a:off x="2300651" y="3592134"/>
            <a:ext cx="1964798" cy="597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DD1654-20DC-3289-67DD-EDC262A00EA6}"/>
              </a:ext>
            </a:extLst>
          </p:cNvPr>
          <p:cNvSpPr/>
          <p:nvPr/>
        </p:nvSpPr>
        <p:spPr>
          <a:xfrm rot="20099157">
            <a:off x="1874982" y="4801158"/>
            <a:ext cx="1708727" cy="387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640437-F7DB-E8CC-A11E-5E5DBF044CA5}"/>
              </a:ext>
            </a:extLst>
          </p:cNvPr>
          <p:cNvSpPr/>
          <p:nvPr/>
        </p:nvSpPr>
        <p:spPr>
          <a:xfrm>
            <a:off x="2559420" y="4319376"/>
            <a:ext cx="513339" cy="378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77F94-9A3A-79BB-4775-CF0E489542F2}"/>
              </a:ext>
            </a:extLst>
          </p:cNvPr>
          <p:cNvSpPr txBox="1"/>
          <p:nvPr/>
        </p:nvSpPr>
        <p:spPr>
          <a:xfrm rot="18751810">
            <a:off x="2906980" y="4283888"/>
            <a:ext cx="195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Spurious UVAI Signal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F5466-173C-5578-9A77-4E7C9EB9C320}"/>
              </a:ext>
            </a:extLst>
          </p:cNvPr>
          <p:cNvSpPr txBox="1"/>
          <p:nvPr/>
        </p:nvSpPr>
        <p:spPr>
          <a:xfrm>
            <a:off x="4213782" y="6137659"/>
            <a:ext cx="384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SAO-filter removes largest  spurious UVAI signal but the feature over Quebec remains.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82A50E-C954-49D2-4364-3B2792D9A99C}"/>
              </a:ext>
            </a:extLst>
          </p:cNvPr>
          <p:cNvSpPr/>
          <p:nvPr/>
        </p:nvSpPr>
        <p:spPr>
          <a:xfrm rot="20838159">
            <a:off x="6418520" y="3666422"/>
            <a:ext cx="1698283" cy="597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7A816A-4750-9278-A4C6-BE52AC040A46}"/>
              </a:ext>
            </a:extLst>
          </p:cNvPr>
          <p:cNvSpPr txBox="1"/>
          <p:nvPr/>
        </p:nvSpPr>
        <p:spPr>
          <a:xfrm>
            <a:off x="8234122" y="5949483"/>
            <a:ext cx="36887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 0.40 Lambert Equivalent Reflectivity (LER) </a:t>
            </a:r>
          </a:p>
          <a:p>
            <a:r>
              <a:rPr lang="en-US" sz="1400" dirty="0"/>
              <a:t>upper limit eliminates almost all </a:t>
            </a:r>
          </a:p>
          <a:p>
            <a:r>
              <a:rPr lang="en-US" sz="1400" dirty="0"/>
              <a:t> spurious UVAI signal.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B412D-47B4-6696-C614-D03497D57DE2}"/>
              </a:ext>
            </a:extLst>
          </p:cNvPr>
          <p:cNvSpPr txBox="1"/>
          <p:nvPr/>
        </p:nvSpPr>
        <p:spPr>
          <a:xfrm>
            <a:off x="2103474" y="90218"/>
            <a:ext cx="781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EPIC and TEMPO  UVAI  on May 31, 2025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B1EB7-0571-A9DE-FAC0-FDE9E6FB0D22}"/>
              </a:ext>
            </a:extLst>
          </p:cNvPr>
          <p:cNvSpPr txBox="1"/>
          <p:nvPr/>
        </p:nvSpPr>
        <p:spPr>
          <a:xfrm>
            <a:off x="4734560" y="157671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EPIC time frame at 18:13:14 UTC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TEMPO time frames of 6 granules for S010 (18:14:57 – 18:45:19 UTC)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F5855-688C-A4A1-C2B2-4878BB27F3E7}"/>
              </a:ext>
            </a:extLst>
          </p:cNvPr>
          <p:cNvSpPr txBox="1"/>
          <p:nvPr/>
        </p:nvSpPr>
        <p:spPr>
          <a:xfrm>
            <a:off x="923427" y="529282"/>
            <a:ext cx="221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EPIC UVAI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A3D194-7FB5-878D-3528-CAA50DF22AF0}"/>
              </a:ext>
            </a:extLst>
          </p:cNvPr>
          <p:cNvSpPr txBox="1"/>
          <p:nvPr/>
        </p:nvSpPr>
        <p:spPr>
          <a:xfrm>
            <a:off x="4371119" y="940298"/>
            <a:ext cx="704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both sensors UVAI is calculated using 340 and 388 nm radiances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40E845-6495-852C-4DEA-0FEEC7F0D0ED}"/>
              </a:ext>
            </a:extLst>
          </p:cNvPr>
          <p:cNvSpPr txBox="1"/>
          <p:nvPr/>
        </p:nvSpPr>
        <p:spPr>
          <a:xfrm rot="18751810">
            <a:off x="6716680" y="4370078"/>
            <a:ext cx="195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Spurious UVAI Signal  </a:t>
            </a:r>
          </a:p>
        </p:txBody>
      </p:sp>
    </p:spTree>
    <p:extLst>
      <p:ext uri="{BB962C8B-B14F-4D97-AF65-F5344CB8AC3E}">
        <p14:creationId xmlns:p14="http://schemas.microsoft.com/office/powerpoint/2010/main" val="88275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95C42-281A-C02F-180A-1B7880B2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4" y="1179598"/>
            <a:ext cx="2926326" cy="1745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8E6BF-04BD-066F-F033-92872033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465" y="1198861"/>
            <a:ext cx="2963345" cy="1763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1E6D39-CE5F-FDBA-84D7-B62B80306E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04"/>
          <a:stretch>
            <a:fillRect/>
          </a:stretch>
        </p:blipFill>
        <p:spPr>
          <a:xfrm>
            <a:off x="3124331" y="3122445"/>
            <a:ext cx="2951180" cy="1763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391ED-23A4-76CF-09B6-99B9356B0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041" y="1250533"/>
            <a:ext cx="2927590" cy="1745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AC9C8B-6F01-F768-435B-1B41FC2C1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041" y="3088448"/>
            <a:ext cx="2897235" cy="1753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0984B-A227-3D2F-D210-FA6377397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550" y="1250533"/>
            <a:ext cx="2897235" cy="1745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7225C-87A6-F01E-82A6-6B13BE57850D}"/>
              </a:ext>
            </a:extLst>
          </p:cNvPr>
          <p:cNvSpPr txBox="1"/>
          <p:nvPr/>
        </p:nvSpPr>
        <p:spPr>
          <a:xfrm>
            <a:off x="84943" y="2226785"/>
            <a:ext cx="57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EPIC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0497F-E205-D0FC-647A-6D2B5B748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3999" y="3095013"/>
            <a:ext cx="2897234" cy="1778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991AC-F64D-BED0-9184-0AA476671DAA}"/>
              </a:ext>
            </a:extLst>
          </p:cNvPr>
          <p:cNvSpPr txBox="1"/>
          <p:nvPr/>
        </p:nvSpPr>
        <p:spPr>
          <a:xfrm>
            <a:off x="2031587" y="256152"/>
            <a:ext cx="829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Aerosol Products from EPIC and TEMPO for May 31,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65028-22D0-ECF1-0ED8-3E54D25F44CA}"/>
              </a:ext>
            </a:extLst>
          </p:cNvPr>
          <p:cNvSpPr txBox="1"/>
          <p:nvPr/>
        </p:nvSpPr>
        <p:spPr>
          <a:xfrm>
            <a:off x="3172567" y="2242025"/>
            <a:ext cx="57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EPIC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41E40-F432-40CD-53F5-10FDEF17ED6B}"/>
              </a:ext>
            </a:extLst>
          </p:cNvPr>
          <p:cNvSpPr txBox="1"/>
          <p:nvPr/>
        </p:nvSpPr>
        <p:spPr>
          <a:xfrm>
            <a:off x="6199231" y="2260313"/>
            <a:ext cx="57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EPIC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4C459-E4C0-31D2-9755-124507090CA7}"/>
              </a:ext>
            </a:extLst>
          </p:cNvPr>
          <p:cNvSpPr txBox="1"/>
          <p:nvPr/>
        </p:nvSpPr>
        <p:spPr>
          <a:xfrm>
            <a:off x="9189319" y="2287745"/>
            <a:ext cx="57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EPIC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D5F09-E5DB-10E4-70DB-B4E96B187D9A}"/>
              </a:ext>
            </a:extLst>
          </p:cNvPr>
          <p:cNvSpPr txBox="1"/>
          <p:nvPr/>
        </p:nvSpPr>
        <p:spPr>
          <a:xfrm>
            <a:off x="3109916" y="4168361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TEMPO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A677E0-E7F5-0FD3-4CA0-C0C6537104F5}"/>
              </a:ext>
            </a:extLst>
          </p:cNvPr>
          <p:cNvSpPr txBox="1"/>
          <p:nvPr/>
        </p:nvSpPr>
        <p:spPr>
          <a:xfrm>
            <a:off x="6118293" y="4177505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TEMPO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08985-42F7-A240-818F-1BE1B80285BB}"/>
              </a:ext>
            </a:extLst>
          </p:cNvPr>
          <p:cNvSpPr txBox="1"/>
          <p:nvPr/>
        </p:nvSpPr>
        <p:spPr>
          <a:xfrm>
            <a:off x="9126668" y="4204937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TEMPO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8E2D74-25F1-C25A-F462-58E4044FFCC3}"/>
              </a:ext>
            </a:extLst>
          </p:cNvPr>
          <p:cNvSpPr txBox="1"/>
          <p:nvPr/>
        </p:nvSpPr>
        <p:spPr>
          <a:xfrm>
            <a:off x="2487168" y="2277041"/>
            <a:ext cx="57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UVAI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B7BAA-5D33-F7FA-9DC9-796085005D22}"/>
              </a:ext>
            </a:extLst>
          </p:cNvPr>
          <p:cNvSpPr txBox="1"/>
          <p:nvPr/>
        </p:nvSpPr>
        <p:spPr>
          <a:xfrm>
            <a:off x="5586984" y="2304473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ALH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85DA6-CC30-B0E8-1B00-CBE249E76307}"/>
              </a:ext>
            </a:extLst>
          </p:cNvPr>
          <p:cNvSpPr txBox="1"/>
          <p:nvPr/>
        </p:nvSpPr>
        <p:spPr>
          <a:xfrm>
            <a:off x="8544162" y="2332090"/>
            <a:ext cx="551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5B054E-C194-15AB-D7EE-FD95A38A6085}"/>
              </a:ext>
            </a:extLst>
          </p:cNvPr>
          <p:cNvSpPr txBox="1"/>
          <p:nvPr/>
        </p:nvSpPr>
        <p:spPr>
          <a:xfrm>
            <a:off x="11567778" y="2347330"/>
            <a:ext cx="50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DD1EAB-AC8E-021E-14DF-9A9D37C4FCE3}"/>
              </a:ext>
            </a:extLst>
          </p:cNvPr>
          <p:cNvSpPr txBox="1"/>
          <p:nvPr/>
        </p:nvSpPr>
        <p:spPr>
          <a:xfrm>
            <a:off x="482544" y="850997"/>
            <a:ext cx="1149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UV Aerosol Index                                            Aerosol Layer Height (km)                                  Aerosol Optical Depth                            Aerosol Single Scattering Albedo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D9934D-396F-4C30-863C-CE6BF4D6D58A}"/>
              </a:ext>
            </a:extLst>
          </p:cNvPr>
          <p:cNvSpPr txBox="1"/>
          <p:nvPr/>
        </p:nvSpPr>
        <p:spPr>
          <a:xfrm>
            <a:off x="5556504" y="4175945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ALH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11CE3-62BE-F949-DCCA-81588B5B4785}"/>
              </a:ext>
            </a:extLst>
          </p:cNvPr>
          <p:cNvSpPr txBox="1"/>
          <p:nvPr/>
        </p:nvSpPr>
        <p:spPr>
          <a:xfrm>
            <a:off x="8513682" y="4176130"/>
            <a:ext cx="551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841BBB-C839-9BDA-2553-3F557B0BDD0A}"/>
              </a:ext>
            </a:extLst>
          </p:cNvPr>
          <p:cNvSpPr txBox="1"/>
          <p:nvPr/>
        </p:nvSpPr>
        <p:spPr>
          <a:xfrm>
            <a:off x="11519010" y="4154794"/>
            <a:ext cx="50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SSA</a:t>
            </a:r>
          </a:p>
        </p:txBody>
      </p:sp>
      <p:pic>
        <p:nvPicPr>
          <p:cNvPr id="25" name="Picture 1">
            <a:extLst>
              <a:ext uri="{FF2B5EF4-FFF2-40B4-BE49-F238E27FC236}">
                <a16:creationId xmlns:a16="http://schemas.microsoft.com/office/drawing/2014/main" id="{3C5342F1-E5D7-29E0-69FB-6AE5FCC4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9" t="14253" r="451" b="1372"/>
          <a:stretch>
            <a:fillRect/>
          </a:stretch>
        </p:blipFill>
        <p:spPr bwMode="auto">
          <a:xfrm>
            <a:off x="137872" y="3108214"/>
            <a:ext cx="2900206" cy="17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75E719-492E-988D-700C-3D3A49CDAC61}"/>
              </a:ext>
            </a:extLst>
          </p:cNvPr>
          <p:cNvSpPr txBox="1"/>
          <p:nvPr/>
        </p:nvSpPr>
        <p:spPr>
          <a:xfrm>
            <a:off x="103480" y="4191453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TEMPO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EEBBA2-683E-1901-A913-1F4E802F6BC2}"/>
              </a:ext>
            </a:extLst>
          </p:cNvPr>
          <p:cNvSpPr txBox="1"/>
          <p:nvPr/>
        </p:nvSpPr>
        <p:spPr>
          <a:xfrm>
            <a:off x="2484411" y="4168936"/>
            <a:ext cx="57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UVAI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77A9A6-C6C4-C693-86FD-2E988EB416FF}"/>
              </a:ext>
            </a:extLst>
          </p:cNvPr>
          <p:cNvSpPr txBox="1"/>
          <p:nvPr/>
        </p:nvSpPr>
        <p:spPr>
          <a:xfrm>
            <a:off x="333028" y="5119060"/>
            <a:ext cx="11708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Spatial distributions and magnitudes of TEMPO retrieved aerosol parameters resemble those obtained by the EPIC </a:t>
            </a:r>
          </a:p>
          <a:p>
            <a:r>
              <a:rPr lang="en-US" dirty="0"/>
              <a:t>sensor. The main exception is the ALH product. The current TEMPO algorithm does not account for ALH’s larger than </a:t>
            </a:r>
          </a:p>
          <a:p>
            <a:r>
              <a:rPr lang="en-US" dirty="0"/>
              <a:t>about 8 km.  </a:t>
            </a:r>
          </a:p>
        </p:txBody>
      </p:sp>
    </p:spTree>
    <p:extLst>
      <p:ext uri="{BB962C8B-B14F-4D97-AF65-F5344CB8AC3E}">
        <p14:creationId xmlns:p14="http://schemas.microsoft.com/office/powerpoint/2010/main" val="249093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AI-generated content may be incorrect.">
            <a:extLst>
              <a:ext uri="{FF2B5EF4-FFF2-40B4-BE49-F238E27FC236}">
                <a16:creationId xmlns:a16="http://schemas.microsoft.com/office/drawing/2014/main" id="{E338E3AE-A1F7-066B-73F1-0219BD92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63" y="695932"/>
            <a:ext cx="10163433" cy="6098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A5335D-4DC2-263A-401F-E67E23F1F58A}"/>
              </a:ext>
            </a:extLst>
          </p:cNvPr>
          <p:cNvSpPr txBox="1"/>
          <p:nvPr/>
        </p:nvSpPr>
        <p:spPr>
          <a:xfrm>
            <a:off x="840314" y="235255"/>
            <a:ext cx="10730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ea typeface="Helvetica Neue" panose="02000503000000020004" pitchFamily="2" charset="0"/>
                <a:cs typeface="Times New Roman" panose="02020603050405020304" pitchFamily="18" charset="0"/>
              </a:rPr>
              <a:t>May 2023 composite  of EPIC aerosol products associated with Canadian wildfires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B80B0-2B94-E440-85A8-EBCF02DB1C2F}"/>
              </a:ext>
            </a:extLst>
          </p:cNvPr>
          <p:cNvSpPr txBox="1"/>
          <p:nvPr/>
        </p:nvSpPr>
        <p:spPr>
          <a:xfrm>
            <a:off x="1418082" y="786384"/>
            <a:ext cx="186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UV Aerosol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B8C52-25A6-237E-AE10-1DEAA029B1D3}"/>
              </a:ext>
            </a:extLst>
          </p:cNvPr>
          <p:cNvSpPr txBox="1"/>
          <p:nvPr/>
        </p:nvSpPr>
        <p:spPr>
          <a:xfrm>
            <a:off x="6355080" y="760738"/>
            <a:ext cx="22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Aerosol Layer Height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8D882-C686-FEA7-91CD-29BB5B0C2D13}"/>
              </a:ext>
            </a:extLst>
          </p:cNvPr>
          <p:cNvSpPr txBox="1"/>
          <p:nvPr/>
        </p:nvSpPr>
        <p:spPr>
          <a:xfrm>
            <a:off x="1408176" y="3611880"/>
            <a:ext cx="139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All-sky AOD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40ABA-1365-4637-75D1-EF51EC0CF567}"/>
              </a:ext>
            </a:extLst>
          </p:cNvPr>
          <p:cNvSpPr txBox="1"/>
          <p:nvPr/>
        </p:nvSpPr>
        <p:spPr>
          <a:xfrm>
            <a:off x="6345936" y="3621024"/>
            <a:ext cx="17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Cloud-free SSA </a:t>
            </a:r>
          </a:p>
        </p:txBody>
      </p:sp>
    </p:spTree>
    <p:extLst>
      <p:ext uri="{BB962C8B-B14F-4D97-AF65-F5344CB8AC3E}">
        <p14:creationId xmlns:p14="http://schemas.microsoft.com/office/powerpoint/2010/main" val="35062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474E1-BB7A-41EE-7463-47720F1C248D}"/>
              </a:ext>
            </a:extLst>
          </p:cNvPr>
          <p:cNvSpPr txBox="1"/>
          <p:nvPr/>
        </p:nvSpPr>
        <p:spPr>
          <a:xfrm>
            <a:off x="877824" y="1982942"/>
            <a:ext cx="105704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Summary</a:t>
            </a:r>
          </a:p>
          <a:p>
            <a:endParaRPr lang="en-US" dirty="0"/>
          </a:p>
          <a:p>
            <a:r>
              <a:rPr lang="en-US" dirty="0"/>
              <a:t>- A research version of TEMPO UV aerosol algorithm has been developed and preliminarily evaluated for a case study (Canadian wildfires on May 31, 2025).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- Retrieved TEMPO aerosol products (i.e., AOD, SSA, O2B ALH, and UVAI) are consistent with those from DSCOVR/EPIC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62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6647</TotalTime>
  <Words>516</Words>
  <Application>Microsoft Office PowerPoint</Application>
  <PresentationFormat>Widescreen</PresentationFormat>
  <Paragraphs>123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Changwoo Ahn</dc:creator>
  <cp:lastModifiedBy>Torres, Omar (GSFC-6140)</cp:lastModifiedBy>
  <cp:revision>7</cp:revision>
  <dcterms:created xsi:type="dcterms:W3CDTF">2025-08-08T15:05:17Z</dcterms:created>
  <dcterms:modified xsi:type="dcterms:W3CDTF">2025-08-19T14:36:09Z</dcterms:modified>
</cp:coreProperties>
</file>