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18"/>
  </p:notesMasterIdLst>
  <p:sldIdLst>
    <p:sldId id="256" r:id="rId3"/>
    <p:sldId id="350" r:id="rId4"/>
    <p:sldId id="351" r:id="rId5"/>
    <p:sldId id="365" r:id="rId6"/>
    <p:sldId id="366" r:id="rId7"/>
    <p:sldId id="342" r:id="rId8"/>
    <p:sldId id="346" r:id="rId9"/>
    <p:sldId id="348" r:id="rId10"/>
    <p:sldId id="344" r:id="rId11"/>
    <p:sldId id="345" r:id="rId12"/>
    <p:sldId id="352" r:id="rId13"/>
    <p:sldId id="359" r:id="rId14"/>
    <p:sldId id="360" r:id="rId15"/>
    <p:sldId id="362" r:id="rId16"/>
    <p:sldId id="367" r:id="rId17"/>
  </p:sldIdLst>
  <p:sldSz cx="12192000" cy="6858000"/>
  <p:notesSz cx="6858000" cy="9144000"/>
  <p:embeddedFontLst>
    <p:embeddedFont>
      <p:font typeface="Arial Narrow" panose="020B060402020202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56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C03E48-C5EB-4EB0-901D-01BC1554D1E8}">
  <a:tblStyle styleId="{63C03E48-C5EB-4EB0-901D-01BC1554D1E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1BF62D1-E864-4354-9139-F6B5792BCF6A}"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26"/>
  </p:normalViewPr>
  <p:slideViewPr>
    <p:cSldViewPr snapToGrid="0">
      <p:cViewPr varScale="1">
        <p:scale>
          <a:sx n="104" d="100"/>
          <a:sy n="104" d="100"/>
        </p:scale>
        <p:origin x="232" y="544"/>
      </p:cViewPr>
      <p:guideLst/>
    </p:cSldViewPr>
  </p:slideViewPr>
  <p:notesTextViewPr>
    <p:cViewPr>
      <p:scale>
        <a:sx n="1" d="1"/>
        <a:sy n="1" d="1"/>
      </p:scale>
      <p:origin x="0" y="0"/>
    </p:cViewPr>
  </p:notesTextViewPr>
  <p:notesViewPr>
    <p:cSldViewPr snapToGrid="0">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206" name="Google Shape;206;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5435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4997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9649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p:nvPr/>
        </p:nvSpPr>
        <p:spPr>
          <a:xfrm>
            <a:off x="285750" y="5889724"/>
            <a:ext cx="42291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chemeClr val="lt1"/>
                </a:solidFill>
                <a:latin typeface="Arial"/>
                <a:ea typeface="Arial"/>
                <a:cs typeface="Arial"/>
                <a:sym typeface="Arial"/>
              </a:rPr>
              <a:t>Center for Satellite Applications and Research</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1435324" y="64947"/>
            <a:ext cx="9833008" cy="81878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838200" y="142136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6"/>
          <p:cNvSpPr txBox="1">
            <a:spLocks noGrp="1"/>
          </p:cNvSpPr>
          <p:nvPr>
            <p:ph type="body" idx="2"/>
          </p:nvPr>
        </p:nvSpPr>
        <p:spPr>
          <a:xfrm>
            <a:off x="6172200" y="142136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1435324" y="64947"/>
            <a:ext cx="9833008" cy="81878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 name="Google Shape;3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 name="Google Shape;29;p4">
            <a:extLst>
              <a:ext uri="{FF2B5EF4-FFF2-40B4-BE49-F238E27FC236}">
                <a16:creationId xmlns:a16="http://schemas.microsoft.com/office/drawing/2014/main" id="{C225530E-9F5A-0E7B-9A32-6A5CA1C21AB9}"/>
              </a:ext>
            </a:extLst>
          </p:cNvPr>
          <p:cNvSpPr txBox="1">
            <a:spLocks noGrp="1"/>
          </p:cNvSpPr>
          <p:nvPr>
            <p:ph type="body" idx="1"/>
          </p:nvPr>
        </p:nvSpPr>
        <p:spPr>
          <a:xfrm>
            <a:off x="838200" y="1016035"/>
            <a:ext cx="10515600" cy="516092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642908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3077428" y="1652985"/>
            <a:ext cx="9114571" cy="35780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 name="Google Shape;7;p1"/>
          <p:cNvPicPr preferRelativeResize="0"/>
          <p:nvPr/>
        </p:nvPicPr>
        <p:blipFill rotWithShape="1">
          <a:blip r:embed="rId3">
            <a:alphaModFix/>
          </a:blip>
          <a:srcRect/>
          <a:stretch/>
        </p:blipFill>
        <p:spPr>
          <a:xfrm>
            <a:off x="0" y="3864"/>
            <a:ext cx="5681471" cy="6863523"/>
          </a:xfrm>
          <a:prstGeom prst="rect">
            <a:avLst/>
          </a:prstGeom>
          <a:noFill/>
          <a:ln>
            <a:noFill/>
          </a:ln>
        </p:spPr>
      </p:pic>
      <p:pic>
        <p:nvPicPr>
          <p:cNvPr id="8" name="Google Shape;8;p1"/>
          <p:cNvPicPr preferRelativeResize="0"/>
          <p:nvPr/>
        </p:nvPicPr>
        <p:blipFill rotWithShape="1">
          <a:blip r:embed="rId4">
            <a:alphaModFix/>
          </a:blip>
          <a:srcRect/>
          <a:stretch/>
        </p:blipFill>
        <p:spPr>
          <a:xfrm>
            <a:off x="2694571" y="2949241"/>
            <a:ext cx="2064886" cy="2064886"/>
          </a:xfrm>
          <a:prstGeom prst="rect">
            <a:avLst/>
          </a:prstGeom>
          <a:noFill/>
          <a:ln>
            <a:noFill/>
          </a:ln>
        </p:spPr>
      </p:pic>
      <p:sp>
        <p:nvSpPr>
          <p:cNvPr id="9" name="Google Shape;9;p1"/>
          <p:cNvSpPr txBox="1"/>
          <p:nvPr/>
        </p:nvSpPr>
        <p:spPr>
          <a:xfrm>
            <a:off x="407916" y="4795552"/>
            <a:ext cx="4174358" cy="103969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400" b="0" i="0" u="none" strike="noStrike" cap="none">
                <a:solidFill>
                  <a:schemeClr val="lt1"/>
                </a:solidFill>
                <a:latin typeface="Calibri"/>
                <a:ea typeface="Calibri"/>
                <a:cs typeface="Calibri"/>
                <a:sym typeface="Calibri"/>
              </a:rPr>
              <a:t>NOAA </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National Satellite and Information Service</a:t>
            </a:r>
            <a:endParaRPr/>
          </a:p>
        </p:txBody>
      </p:sp>
      <p:pic>
        <p:nvPicPr>
          <p:cNvPr id="10" name="Google Shape;10;p1"/>
          <p:cNvPicPr preferRelativeResize="0"/>
          <p:nvPr/>
        </p:nvPicPr>
        <p:blipFill rotWithShape="1">
          <a:blip r:embed="rId5">
            <a:alphaModFix/>
          </a:blip>
          <a:srcRect/>
          <a:stretch/>
        </p:blipFill>
        <p:spPr>
          <a:xfrm>
            <a:off x="1797978" y="-6531"/>
            <a:ext cx="2554425" cy="232260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4">
            <a:alphaModFix/>
          </a:blip>
          <a:srcRect/>
          <a:stretch/>
        </p:blipFill>
        <p:spPr>
          <a:xfrm>
            <a:off x="0" y="6420050"/>
            <a:ext cx="11658600" cy="457200"/>
          </a:xfrm>
          <a:prstGeom prst="rect">
            <a:avLst/>
          </a:prstGeom>
          <a:noFill/>
          <a:ln>
            <a:noFill/>
          </a:ln>
        </p:spPr>
      </p:pic>
      <p:sp>
        <p:nvSpPr>
          <p:cNvPr id="15" name="Google Shape;15;p3"/>
          <p:cNvSpPr txBox="1">
            <a:spLocks noGrp="1"/>
          </p:cNvSpPr>
          <p:nvPr>
            <p:ph type="title"/>
          </p:nvPr>
        </p:nvSpPr>
        <p:spPr>
          <a:xfrm>
            <a:off x="1435324" y="64947"/>
            <a:ext cx="9833008" cy="81878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E4E79"/>
              </a:buClr>
              <a:buSzPts val="4400"/>
              <a:buFont typeface="Calibri"/>
              <a:buNone/>
              <a:defRPr sz="4400" b="1" i="0" u="none" strike="noStrike" cap="none">
                <a:solidFill>
                  <a:srgbClr val="1E4E7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3"/>
          <p:cNvSpPr txBox="1">
            <a:spLocks noGrp="1"/>
          </p:cNvSpPr>
          <p:nvPr>
            <p:ph type="body" idx="1"/>
          </p:nvPr>
        </p:nvSpPr>
        <p:spPr>
          <a:xfrm>
            <a:off x="838200" y="1016035"/>
            <a:ext cx="10515600" cy="516092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NTR"/>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7" name="Google Shape;17;p3"/>
          <p:cNvSpPr txBox="1"/>
          <p:nvPr/>
        </p:nvSpPr>
        <p:spPr>
          <a:xfrm>
            <a:off x="11361819" y="6443000"/>
            <a:ext cx="830181"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sz="1400" b="1" i="0" u="none" strike="noStrike" cap="none">
                <a:solidFill>
                  <a:srgbClr val="CCCCCC"/>
                </a:solidFill>
                <a:latin typeface="Calibri"/>
                <a:ea typeface="Calibri"/>
                <a:cs typeface="Calibri"/>
                <a:sym typeface="Calibri"/>
              </a:rPr>
              <a:t>‹#›</a:t>
            </a:fld>
            <a:endParaRPr sz="1400" b="1" i="0" u="none" strike="noStrike" cap="none">
              <a:solidFill>
                <a:srgbClr val="CCCCCC"/>
              </a:solidFill>
              <a:latin typeface="Calibri"/>
              <a:ea typeface="Calibri"/>
              <a:cs typeface="Calibri"/>
              <a:sym typeface="Calibri"/>
            </a:endParaRPr>
          </a:p>
        </p:txBody>
      </p:sp>
      <p:grpSp>
        <p:nvGrpSpPr>
          <p:cNvPr id="18" name="Google Shape;18;p3"/>
          <p:cNvGrpSpPr/>
          <p:nvPr/>
        </p:nvGrpSpPr>
        <p:grpSpPr>
          <a:xfrm>
            <a:off x="108830" y="6112041"/>
            <a:ext cx="667507" cy="667507"/>
            <a:chOff x="310960" y="5520595"/>
            <a:chExt cx="1239704" cy="1239704"/>
          </a:xfrm>
        </p:grpSpPr>
        <p:sp>
          <p:nvSpPr>
            <p:cNvPr id="19" name="Google Shape;19;p3"/>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20" name="Google Shape;20;p3"/>
            <p:cNvPicPr preferRelativeResize="0"/>
            <p:nvPr/>
          </p:nvPicPr>
          <p:blipFill rotWithShape="1">
            <a:blip r:embed="rId5">
              <a:alphaModFix/>
            </a:blip>
            <a:srcRect/>
            <a:stretch/>
          </p:blipFill>
          <p:spPr>
            <a:xfrm>
              <a:off x="352776" y="5562411"/>
              <a:ext cx="1156072" cy="1156072"/>
            </a:xfrm>
            <a:prstGeom prst="rect">
              <a:avLst/>
            </a:prstGeom>
            <a:noFill/>
            <a:ln>
              <a:noFill/>
            </a:ln>
          </p:spPr>
        </p:pic>
      </p:grpSp>
      <p:sp>
        <p:nvSpPr>
          <p:cNvPr id="21" name="Google Shape;21;p3"/>
          <p:cNvSpPr txBox="1"/>
          <p:nvPr/>
        </p:nvSpPr>
        <p:spPr>
          <a:xfrm>
            <a:off x="633047" y="6485276"/>
            <a:ext cx="795368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NOAA National Environmental Satellite, Data, and Information Service</a:t>
            </a:r>
            <a:endParaRPr/>
          </a:p>
        </p:txBody>
      </p:sp>
      <p:sp>
        <p:nvSpPr>
          <p:cNvPr id="22" name="Google Shape;22;p3"/>
          <p:cNvSpPr txBox="1"/>
          <p:nvPr/>
        </p:nvSpPr>
        <p:spPr>
          <a:xfrm>
            <a:off x="4360985" y="6492875"/>
            <a:ext cx="7000834"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dirty="0">
                <a:solidFill>
                  <a:schemeClr val="lt1"/>
                </a:solidFill>
                <a:latin typeface="Calibri"/>
                <a:cs typeface="Calibri"/>
                <a:sym typeface="Calibri"/>
              </a:rPr>
              <a:t> 19 − 22 August 2025, TEMPO/</a:t>
            </a:r>
            <a:r>
              <a:rPr lang="en-US" sz="1400" b="0" i="0" u="none" strike="noStrike" cap="none" dirty="0" err="1">
                <a:solidFill>
                  <a:schemeClr val="lt1"/>
                </a:solidFill>
                <a:latin typeface="Calibri"/>
                <a:cs typeface="Calibri"/>
                <a:sym typeface="Calibri"/>
              </a:rPr>
              <a:t>GeoXO</a:t>
            </a:r>
            <a:r>
              <a:rPr lang="en-US" sz="1400" b="0" i="0" u="none" strike="noStrike" cap="none" dirty="0">
                <a:solidFill>
                  <a:schemeClr val="lt1"/>
                </a:solidFill>
                <a:latin typeface="Calibri"/>
                <a:cs typeface="Calibri"/>
                <a:sym typeface="Calibri"/>
              </a:rPr>
              <a:t> ACX STM, CFA, Cambridge, MA</a:t>
            </a:r>
            <a:endParaRPr dirty="0"/>
          </a:p>
        </p:txBody>
      </p:sp>
      <p:sp>
        <p:nvSpPr>
          <p:cNvPr id="23" name="Google Shape;23;p3"/>
          <p:cNvSpPr/>
          <p:nvPr/>
        </p:nvSpPr>
        <p:spPr>
          <a:xfrm>
            <a:off x="0" y="1"/>
            <a:ext cx="923667" cy="708024"/>
          </a:xfrm>
          <a:prstGeom prst="rect">
            <a:avLst/>
          </a:prstGeom>
          <a:solidFill>
            <a:srgbClr val="1A46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4" name="Google Shape;24;p3"/>
          <p:cNvSpPr/>
          <p:nvPr/>
        </p:nvSpPr>
        <p:spPr>
          <a:xfrm>
            <a:off x="923668" y="-7597"/>
            <a:ext cx="492382" cy="715622"/>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 name="Google Shape;25;p3"/>
          <p:cNvPicPr preferRelativeResize="0"/>
          <p:nvPr/>
        </p:nvPicPr>
        <p:blipFill rotWithShape="1">
          <a:blip r:embed="rId6">
            <a:alphaModFix/>
          </a:blip>
          <a:srcRect b="3811"/>
          <a:stretch/>
        </p:blipFill>
        <p:spPr>
          <a:xfrm>
            <a:off x="219223" y="1"/>
            <a:ext cx="1216101" cy="708024"/>
          </a:xfrm>
          <a:prstGeom prst="rect">
            <a:avLst/>
          </a:prstGeom>
          <a:noFill/>
          <a:ln>
            <a:noFill/>
          </a:ln>
        </p:spPr>
      </p:pic>
      <p:pic>
        <p:nvPicPr>
          <p:cNvPr id="26" name="Google Shape;26;p3"/>
          <p:cNvPicPr preferRelativeResize="0"/>
          <p:nvPr/>
        </p:nvPicPr>
        <p:blipFill rotWithShape="1">
          <a:blip r:embed="rId7">
            <a:alphaModFix/>
          </a:blip>
          <a:srcRect/>
          <a:stretch/>
        </p:blipFill>
        <p:spPr>
          <a:xfrm>
            <a:off x="10756676" y="-268818"/>
            <a:ext cx="1563624" cy="12082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81"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6"/>
          <p:cNvSpPr txBox="1"/>
          <p:nvPr/>
        </p:nvSpPr>
        <p:spPr>
          <a:xfrm>
            <a:off x="4724401" y="2144144"/>
            <a:ext cx="7332920" cy="2736775"/>
          </a:xfrm>
          <a:prstGeom prst="rect">
            <a:avLst/>
          </a:prstGeom>
          <a:noFill/>
          <a:ln>
            <a:noFill/>
          </a:ln>
        </p:spPr>
        <p:txBody>
          <a:bodyPr spcFirstLastPara="1" wrap="square" lIns="91425" tIns="45700" rIns="91425" bIns="45700" anchor="t" anchorCtr="0">
            <a:noAutofit/>
          </a:bodyPr>
          <a:lstStyle/>
          <a:p>
            <a:pPr algn="ctr">
              <a:buSzPts val="1400"/>
            </a:pPr>
            <a:r>
              <a:rPr lang="en-US" sz="5400" dirty="0">
                <a:solidFill>
                  <a:srgbClr val="002060"/>
                </a:solidFill>
                <a:cs typeface="Arial Narrow" panose="020B0604020202020204" pitchFamily="34" charset="0"/>
              </a:rPr>
              <a:t>TEMPO NO₂ Retrieval for ACX and Impact of Polarization Correction</a:t>
            </a:r>
            <a:endParaRPr lang="en-US" sz="5400" i="0" u="none" strike="noStrike" cap="none" baseline="30000" dirty="0">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lang="en-US" sz="5400" i="0" u="none" strike="noStrike" cap="none" baseline="30000" dirty="0">
              <a:solidFill>
                <a:srgbClr val="002060"/>
              </a:solidFill>
              <a:latin typeface="Arial"/>
              <a:ea typeface="Arial"/>
              <a:cs typeface="Arial"/>
              <a:sym typeface="Arial"/>
            </a:endParaRPr>
          </a:p>
        </p:txBody>
      </p:sp>
      <p:pic>
        <p:nvPicPr>
          <p:cNvPr id="210" name="Google Shape;210;p36"/>
          <p:cNvPicPr preferRelativeResize="0"/>
          <p:nvPr/>
        </p:nvPicPr>
        <p:blipFill rotWithShape="1">
          <a:blip r:embed="rId3">
            <a:alphaModFix/>
          </a:blip>
          <a:srcRect/>
          <a:stretch/>
        </p:blipFill>
        <p:spPr>
          <a:xfrm>
            <a:off x="9713976" y="-293913"/>
            <a:ext cx="2478024" cy="1914837"/>
          </a:xfrm>
          <a:prstGeom prst="rect">
            <a:avLst/>
          </a:prstGeom>
          <a:noFill/>
          <a:ln>
            <a:noFill/>
          </a:ln>
        </p:spPr>
      </p:pic>
      <p:sp>
        <p:nvSpPr>
          <p:cNvPr id="211" name="Google Shape;211;p36"/>
          <p:cNvSpPr/>
          <p:nvPr/>
        </p:nvSpPr>
        <p:spPr>
          <a:xfrm>
            <a:off x="5024318" y="4759523"/>
            <a:ext cx="3409908"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dirty="0"/>
          </a:p>
        </p:txBody>
      </p:sp>
      <p:sp>
        <p:nvSpPr>
          <p:cNvPr id="2" name="TextBox 1">
            <a:extLst>
              <a:ext uri="{FF2B5EF4-FFF2-40B4-BE49-F238E27FC236}">
                <a16:creationId xmlns:a16="http://schemas.microsoft.com/office/drawing/2014/main" id="{F81DF4F6-F4A7-E4DE-879C-98132A77429C}"/>
              </a:ext>
            </a:extLst>
          </p:cNvPr>
          <p:cNvSpPr txBox="1"/>
          <p:nvPr/>
        </p:nvSpPr>
        <p:spPr>
          <a:xfrm>
            <a:off x="6624275" y="5144519"/>
            <a:ext cx="3619901" cy="1323439"/>
          </a:xfrm>
          <a:prstGeom prst="rect">
            <a:avLst/>
          </a:prstGeom>
          <a:noFill/>
        </p:spPr>
        <p:txBody>
          <a:bodyPr wrap="none" rtlCol="0">
            <a:spAutoFit/>
          </a:bodyPr>
          <a:lstStyle/>
          <a:p>
            <a:pPr algn="ctr"/>
            <a:r>
              <a:rPr lang="en-US" sz="2000" dirty="0">
                <a:solidFill>
                  <a:srgbClr val="002060"/>
                </a:solidFill>
                <a:cs typeface="Times New Roman" panose="02020603050405020304" pitchFamily="18" charset="0"/>
              </a:rPr>
              <a:t>Kai Yang – UMD</a:t>
            </a:r>
          </a:p>
          <a:p>
            <a:pPr algn="ctr"/>
            <a:r>
              <a:rPr lang="en-US" sz="2000" dirty="0">
                <a:solidFill>
                  <a:srgbClr val="002060"/>
                </a:solidFill>
                <a:cs typeface="Times New Roman" panose="02020603050405020304" pitchFamily="18" charset="0"/>
              </a:rPr>
              <a:t>Shobha </a:t>
            </a:r>
            <a:r>
              <a:rPr lang="en-US" sz="2000" dirty="0" err="1">
                <a:solidFill>
                  <a:srgbClr val="002060"/>
                </a:solidFill>
                <a:cs typeface="Times New Roman" panose="02020603050405020304" pitchFamily="18" charset="0"/>
              </a:rPr>
              <a:t>Kondragunta</a:t>
            </a:r>
            <a:r>
              <a:rPr lang="en-US" sz="2000" dirty="0">
                <a:solidFill>
                  <a:srgbClr val="002060"/>
                </a:solidFill>
                <a:cs typeface="Times New Roman" panose="02020603050405020304" pitchFamily="18" charset="0"/>
              </a:rPr>
              <a:t> – NOAA</a:t>
            </a:r>
          </a:p>
          <a:p>
            <a:pPr algn="ctr"/>
            <a:r>
              <a:rPr lang="en-US" sz="2000" dirty="0">
                <a:solidFill>
                  <a:srgbClr val="002060"/>
                </a:solidFill>
                <a:cs typeface="Times New Roman" panose="02020603050405020304" pitchFamily="18" charset="0"/>
              </a:rPr>
              <a:t>Lawrence E. Flynn – NOAA</a:t>
            </a:r>
          </a:p>
          <a:p>
            <a:pPr algn="ctr"/>
            <a:r>
              <a:rPr lang="en-US" sz="2000" dirty="0" err="1">
                <a:solidFill>
                  <a:srgbClr val="002060"/>
                </a:solidFill>
                <a:cs typeface="Times New Roman" panose="02020603050405020304" pitchFamily="18" charset="0"/>
              </a:rPr>
              <a:t>Zigang</a:t>
            </a:r>
            <a:r>
              <a:rPr lang="en-US" sz="2000" dirty="0">
                <a:solidFill>
                  <a:srgbClr val="002060"/>
                </a:solidFill>
                <a:cs typeface="Times New Roman" panose="02020603050405020304" pitchFamily="18" charset="0"/>
              </a:rPr>
              <a:t> Wei – STC</a:t>
            </a:r>
          </a:p>
        </p:txBody>
      </p:sp>
      <p:sp>
        <p:nvSpPr>
          <p:cNvPr id="3" name="TextBox 2">
            <a:extLst>
              <a:ext uri="{FF2B5EF4-FFF2-40B4-BE49-F238E27FC236}">
                <a16:creationId xmlns:a16="http://schemas.microsoft.com/office/drawing/2014/main" id="{8CC8E05A-18EF-BA43-5C3D-CABEFFA71355}"/>
              </a:ext>
            </a:extLst>
          </p:cNvPr>
          <p:cNvSpPr txBox="1"/>
          <p:nvPr/>
        </p:nvSpPr>
        <p:spPr>
          <a:xfrm>
            <a:off x="682952" y="6211669"/>
            <a:ext cx="2979267" cy="646331"/>
          </a:xfrm>
          <a:prstGeom prst="rect">
            <a:avLst/>
          </a:prstGeom>
          <a:noFill/>
        </p:spPr>
        <p:txBody>
          <a:bodyPr wrap="square" rtlCol="0">
            <a:spAutoFit/>
          </a:bodyPr>
          <a:lstStyle/>
          <a:p>
            <a:r>
              <a:rPr lang="en-US" sz="900" dirty="0">
                <a:solidFill>
                  <a:schemeClr val="bg1"/>
                </a:solidFill>
              </a:rPr>
              <a:t>Disclaimer: The scientific results and conclusions, as well as any views or opinions expressed herein, are those of the author(s) and do not necessarily reflect those of NOAA or he Department of Commerce.</a:t>
            </a:r>
          </a:p>
        </p:txBody>
      </p:sp>
      <p:sp>
        <p:nvSpPr>
          <p:cNvPr id="4" name="TextBox 3">
            <a:extLst>
              <a:ext uri="{FF2B5EF4-FFF2-40B4-BE49-F238E27FC236}">
                <a16:creationId xmlns:a16="http://schemas.microsoft.com/office/drawing/2014/main" id="{F056B4AF-E8DC-3764-F156-158AFAE5D993}"/>
              </a:ext>
            </a:extLst>
          </p:cNvPr>
          <p:cNvSpPr txBox="1"/>
          <p:nvPr/>
        </p:nvSpPr>
        <p:spPr>
          <a:xfrm>
            <a:off x="5330406" y="6505029"/>
            <a:ext cx="6825771" cy="215444"/>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r>
              <a:rPr lang="en-US" dirty="0">
                <a:solidFill>
                  <a:srgbClr val="FF0000"/>
                </a:solidFill>
                <a:latin typeface="Calibri"/>
                <a:cs typeface="Calibri"/>
                <a:sym typeface="Calibri"/>
              </a:rPr>
              <a:t> 19 − 22  August 2025, TEMPO/</a:t>
            </a:r>
            <a:r>
              <a:rPr lang="en-US" dirty="0" err="1">
                <a:solidFill>
                  <a:srgbClr val="FF0000"/>
                </a:solidFill>
                <a:latin typeface="Calibri"/>
                <a:cs typeface="Calibri"/>
                <a:sym typeface="Calibri"/>
              </a:rPr>
              <a:t>GeoXO</a:t>
            </a:r>
            <a:r>
              <a:rPr lang="en-US" dirty="0">
                <a:solidFill>
                  <a:srgbClr val="FF0000"/>
                </a:solidFill>
                <a:latin typeface="Calibri"/>
                <a:cs typeface="Calibri"/>
                <a:sym typeface="Calibri"/>
              </a:rPr>
              <a:t> ACX STM, CFA, Cambridge, MA and online everywhere</a:t>
            </a:r>
            <a:endParaRPr lang="en-US"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EA77-AFD2-DEA9-B169-CEEF8EEDBC18}"/>
              </a:ext>
            </a:extLst>
          </p:cNvPr>
          <p:cNvSpPr>
            <a:spLocks noGrp="1"/>
          </p:cNvSpPr>
          <p:nvPr>
            <p:ph type="title"/>
          </p:nvPr>
        </p:nvSpPr>
        <p:spPr/>
        <p:txBody>
          <a:bodyPr/>
          <a:lstStyle/>
          <a:p>
            <a:r>
              <a:rPr lang="en-US" dirty="0"/>
              <a:t>Impact of Polarization Correction (P-Corr)</a:t>
            </a:r>
          </a:p>
        </p:txBody>
      </p:sp>
      <p:pic>
        <p:nvPicPr>
          <p:cNvPr id="5" name="Picture 4">
            <a:extLst>
              <a:ext uri="{FF2B5EF4-FFF2-40B4-BE49-F238E27FC236}">
                <a16:creationId xmlns:a16="http://schemas.microsoft.com/office/drawing/2014/main" id="{29B4EE83-9652-F1AB-A39C-08124D29ED64}"/>
              </a:ext>
            </a:extLst>
          </p:cNvPr>
          <p:cNvPicPr>
            <a:picLocks noChangeAspect="1"/>
          </p:cNvPicPr>
          <p:nvPr/>
        </p:nvPicPr>
        <p:blipFill>
          <a:blip r:embed="rId2"/>
          <a:stretch>
            <a:fillRect/>
          </a:stretch>
        </p:blipFill>
        <p:spPr>
          <a:xfrm>
            <a:off x="5961581" y="1016035"/>
            <a:ext cx="5131308" cy="5071872"/>
          </a:xfrm>
          <a:prstGeom prst="rect">
            <a:avLst/>
          </a:prstGeom>
        </p:spPr>
      </p:pic>
      <p:sp>
        <p:nvSpPr>
          <p:cNvPr id="3" name="Text Placeholder 2">
            <a:extLst>
              <a:ext uri="{FF2B5EF4-FFF2-40B4-BE49-F238E27FC236}">
                <a16:creationId xmlns:a16="http://schemas.microsoft.com/office/drawing/2014/main" id="{D5324865-9E6F-8A2C-F5F8-E07C71C1BD98}"/>
              </a:ext>
            </a:extLst>
          </p:cNvPr>
          <p:cNvSpPr>
            <a:spLocks noGrp="1"/>
          </p:cNvSpPr>
          <p:nvPr>
            <p:ph type="body" idx="1"/>
          </p:nvPr>
        </p:nvSpPr>
        <p:spPr>
          <a:xfrm>
            <a:off x="78059" y="1843261"/>
            <a:ext cx="5883521" cy="3417420"/>
          </a:xfrm>
        </p:spPr>
        <p:txBody>
          <a:bodyPr lIns="91440" tIns="0" rIns="91440" bIns="0">
            <a:normAutofit/>
          </a:bodyPr>
          <a:lstStyle/>
          <a:p>
            <a:pPr marL="114300" indent="0">
              <a:buNone/>
            </a:pPr>
            <a:r>
              <a:rPr lang="en-US" dirty="0"/>
              <a:t>NO</a:t>
            </a:r>
            <a:r>
              <a:rPr lang="en-US" baseline="-25000" dirty="0"/>
              <a:t>2</a:t>
            </a:r>
            <a:r>
              <a:rPr lang="en-US" dirty="0"/>
              <a:t> Slant Columns (405– 465 nm)</a:t>
            </a:r>
          </a:p>
          <a:p>
            <a:pPr>
              <a:buFont typeface="Wingdings" pitchFamily="2" charset="2"/>
              <a:buChar char="Ø"/>
            </a:pPr>
            <a:r>
              <a:rPr lang="en-US" dirty="0"/>
              <a:t>P-Corr reduces NO</a:t>
            </a:r>
            <a:r>
              <a:rPr lang="en-US" baseline="-25000" dirty="0"/>
              <a:t>2 </a:t>
            </a:r>
            <a:r>
              <a:rPr lang="en-US" dirty="0"/>
              <a:t>slant columns by ~2.5% compared to without P-Corr. </a:t>
            </a:r>
            <a:endParaRPr lang="en-US" baseline="-25000" dirty="0"/>
          </a:p>
        </p:txBody>
      </p:sp>
    </p:spTree>
    <p:extLst>
      <p:ext uri="{BB962C8B-B14F-4D97-AF65-F5344CB8AC3E}">
        <p14:creationId xmlns:p14="http://schemas.microsoft.com/office/powerpoint/2010/main" val="1568301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D4046-CCEF-195E-5062-94376379E9C2}"/>
              </a:ext>
            </a:extLst>
          </p:cNvPr>
          <p:cNvSpPr>
            <a:spLocks noGrp="1"/>
          </p:cNvSpPr>
          <p:nvPr>
            <p:ph type="title"/>
          </p:nvPr>
        </p:nvSpPr>
        <p:spPr>
          <a:xfrm>
            <a:off x="1527921" y="-55318"/>
            <a:ext cx="9833008" cy="818782"/>
          </a:xfrm>
        </p:spPr>
        <p:txBody>
          <a:bodyPr>
            <a:normAutofit/>
          </a:bodyPr>
          <a:lstStyle/>
          <a:p>
            <a:r>
              <a:rPr lang="en-US" sz="3400" b="0" dirty="0"/>
              <a:t>NO</a:t>
            </a:r>
            <a:r>
              <a:rPr lang="en-US" sz="3400" b="0" baseline="-25000" dirty="0"/>
              <a:t>2</a:t>
            </a:r>
            <a:r>
              <a:rPr lang="en-US" sz="3400" b="0" dirty="0"/>
              <a:t> Geometric Vertical Column from TEMPO UV </a:t>
            </a:r>
          </a:p>
        </p:txBody>
      </p:sp>
      <p:pic>
        <p:nvPicPr>
          <p:cNvPr id="7" name="Picture 6">
            <a:extLst>
              <a:ext uri="{FF2B5EF4-FFF2-40B4-BE49-F238E27FC236}">
                <a16:creationId xmlns:a16="http://schemas.microsoft.com/office/drawing/2014/main" id="{91CD4130-2379-D9AF-98A2-1279E5942328}"/>
              </a:ext>
            </a:extLst>
          </p:cNvPr>
          <p:cNvPicPr>
            <a:picLocks noChangeAspect="1"/>
          </p:cNvPicPr>
          <p:nvPr/>
        </p:nvPicPr>
        <p:blipFill>
          <a:blip r:embed="rId2"/>
          <a:srcRect/>
          <a:stretch/>
        </p:blipFill>
        <p:spPr>
          <a:xfrm>
            <a:off x="1371600" y="758952"/>
            <a:ext cx="9296400" cy="5750560"/>
          </a:xfrm>
          <a:prstGeom prst="rect">
            <a:avLst/>
          </a:prstGeom>
        </p:spPr>
      </p:pic>
      <p:sp>
        <p:nvSpPr>
          <p:cNvPr id="9" name="TextBox 8">
            <a:extLst>
              <a:ext uri="{FF2B5EF4-FFF2-40B4-BE49-F238E27FC236}">
                <a16:creationId xmlns:a16="http://schemas.microsoft.com/office/drawing/2014/main" id="{90D1AB21-45B9-E745-0045-FC7A9684E4F9}"/>
              </a:ext>
            </a:extLst>
          </p:cNvPr>
          <p:cNvSpPr txBox="1"/>
          <p:nvPr/>
        </p:nvSpPr>
        <p:spPr>
          <a:xfrm>
            <a:off x="10249760" y="3084854"/>
            <a:ext cx="2482392" cy="461665"/>
          </a:xfrm>
          <a:prstGeom prst="rect">
            <a:avLst/>
          </a:prstGeom>
          <a:scene3d>
            <a:camera prst="orthographicFront">
              <a:rot lat="20999999" lon="0" rev="16200000"/>
            </a:camera>
            <a:lightRig rig="threePt" dir="t"/>
          </a:scene3d>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0" dirty="0">
                <a:solidFill>
                  <a:srgbClr val="00B050"/>
                </a:solidFill>
              </a:rPr>
              <a:t>20240328_S011</a:t>
            </a:r>
            <a:endParaRPr lang="en-US" sz="2400" dirty="0">
              <a:solidFill>
                <a:srgbClr val="00B050"/>
              </a:solidFill>
            </a:endParaRPr>
          </a:p>
        </p:txBody>
      </p:sp>
    </p:spTree>
    <p:extLst>
      <p:ext uri="{BB962C8B-B14F-4D97-AF65-F5344CB8AC3E}">
        <p14:creationId xmlns:p14="http://schemas.microsoft.com/office/powerpoint/2010/main" val="611400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F4B3D-CCD1-364F-FA3F-D7E487AE2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D61A7-C5AE-74EB-5260-DE721DFC95AF}"/>
              </a:ext>
            </a:extLst>
          </p:cNvPr>
          <p:cNvSpPr>
            <a:spLocks noGrp="1"/>
          </p:cNvSpPr>
          <p:nvPr>
            <p:ph type="title"/>
          </p:nvPr>
        </p:nvSpPr>
        <p:spPr>
          <a:xfrm>
            <a:off x="1527921" y="-55318"/>
            <a:ext cx="9833008" cy="818782"/>
          </a:xfrm>
        </p:spPr>
        <p:txBody>
          <a:bodyPr>
            <a:normAutofit/>
          </a:bodyPr>
          <a:lstStyle/>
          <a:p>
            <a:r>
              <a:rPr lang="en-US" sz="3400" b="0" dirty="0"/>
              <a:t>NO</a:t>
            </a:r>
            <a:r>
              <a:rPr lang="en-US" sz="3400" b="0" baseline="-25000" dirty="0"/>
              <a:t>2</a:t>
            </a:r>
            <a:r>
              <a:rPr lang="en-US" sz="3400" b="0" dirty="0"/>
              <a:t> Geometric Vertical Column from TEMPO VIS </a:t>
            </a:r>
          </a:p>
        </p:txBody>
      </p:sp>
      <p:pic>
        <p:nvPicPr>
          <p:cNvPr id="7" name="Picture 6">
            <a:extLst>
              <a:ext uri="{FF2B5EF4-FFF2-40B4-BE49-F238E27FC236}">
                <a16:creationId xmlns:a16="http://schemas.microsoft.com/office/drawing/2014/main" id="{C789A020-230F-B518-29FD-4A13D45D2BB6}"/>
              </a:ext>
            </a:extLst>
          </p:cNvPr>
          <p:cNvPicPr>
            <a:picLocks noChangeAspect="1"/>
          </p:cNvPicPr>
          <p:nvPr/>
        </p:nvPicPr>
        <p:blipFill>
          <a:blip r:embed="rId2"/>
          <a:srcRect/>
          <a:stretch/>
        </p:blipFill>
        <p:spPr>
          <a:xfrm>
            <a:off x="1367679" y="763464"/>
            <a:ext cx="9296400" cy="5750560"/>
          </a:xfrm>
          <a:prstGeom prst="rect">
            <a:avLst/>
          </a:prstGeom>
        </p:spPr>
      </p:pic>
      <p:sp>
        <p:nvSpPr>
          <p:cNvPr id="9" name="TextBox 8">
            <a:extLst>
              <a:ext uri="{FF2B5EF4-FFF2-40B4-BE49-F238E27FC236}">
                <a16:creationId xmlns:a16="http://schemas.microsoft.com/office/drawing/2014/main" id="{858E4720-1071-87F8-9544-74FBFD91D008}"/>
              </a:ext>
            </a:extLst>
          </p:cNvPr>
          <p:cNvSpPr txBox="1"/>
          <p:nvPr/>
        </p:nvSpPr>
        <p:spPr>
          <a:xfrm>
            <a:off x="10249760" y="3084854"/>
            <a:ext cx="2482392" cy="461665"/>
          </a:xfrm>
          <a:prstGeom prst="rect">
            <a:avLst/>
          </a:prstGeom>
          <a:scene3d>
            <a:camera prst="orthographicFront">
              <a:rot lat="20999999" lon="0" rev="16200000"/>
            </a:camera>
            <a:lightRig rig="threePt" dir="t"/>
          </a:scene3d>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0" dirty="0">
                <a:solidFill>
                  <a:srgbClr val="00B050"/>
                </a:solidFill>
              </a:rPr>
              <a:t>20240328_S011</a:t>
            </a:r>
            <a:endParaRPr lang="en-US" sz="2400" dirty="0">
              <a:solidFill>
                <a:srgbClr val="00B050"/>
              </a:solidFill>
            </a:endParaRPr>
          </a:p>
        </p:txBody>
      </p:sp>
    </p:spTree>
    <p:extLst>
      <p:ext uri="{BB962C8B-B14F-4D97-AF65-F5344CB8AC3E}">
        <p14:creationId xmlns:p14="http://schemas.microsoft.com/office/powerpoint/2010/main" val="716250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46FF0-B223-DAC6-56D2-00DE41AA16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91622A-B5EE-E3AF-D261-0905496F9250}"/>
              </a:ext>
            </a:extLst>
          </p:cNvPr>
          <p:cNvSpPr>
            <a:spLocks noGrp="1"/>
          </p:cNvSpPr>
          <p:nvPr>
            <p:ph type="title"/>
          </p:nvPr>
        </p:nvSpPr>
        <p:spPr>
          <a:xfrm>
            <a:off x="1524000" y="-55318"/>
            <a:ext cx="9652475" cy="814270"/>
          </a:xfrm>
        </p:spPr>
        <p:txBody>
          <a:bodyPr>
            <a:noAutofit/>
          </a:bodyPr>
          <a:lstStyle/>
          <a:p>
            <a:r>
              <a:rPr lang="en-US" sz="3400" b="0" dirty="0"/>
              <a:t>NO</a:t>
            </a:r>
            <a:r>
              <a:rPr lang="en-US" sz="3400" b="0" baseline="-25000" dirty="0"/>
              <a:t>2</a:t>
            </a:r>
            <a:r>
              <a:rPr lang="en-US" sz="3400" b="0" dirty="0"/>
              <a:t> Geometric Vertical Column Difference (VIS – UV)</a:t>
            </a:r>
          </a:p>
        </p:txBody>
      </p:sp>
      <p:pic>
        <p:nvPicPr>
          <p:cNvPr id="7" name="Picture 6">
            <a:extLst>
              <a:ext uri="{FF2B5EF4-FFF2-40B4-BE49-F238E27FC236}">
                <a16:creationId xmlns:a16="http://schemas.microsoft.com/office/drawing/2014/main" id="{8207F3BD-F88E-E9A5-5FDD-CDB1816EB3F2}"/>
              </a:ext>
            </a:extLst>
          </p:cNvPr>
          <p:cNvPicPr>
            <a:picLocks noChangeAspect="1"/>
          </p:cNvPicPr>
          <p:nvPr/>
        </p:nvPicPr>
        <p:blipFill>
          <a:blip r:embed="rId2"/>
          <a:srcRect/>
          <a:stretch/>
        </p:blipFill>
        <p:spPr>
          <a:xfrm>
            <a:off x="1371600" y="758952"/>
            <a:ext cx="9296400" cy="5877560"/>
          </a:xfrm>
          <a:prstGeom prst="rect">
            <a:avLst/>
          </a:prstGeom>
        </p:spPr>
      </p:pic>
      <p:sp>
        <p:nvSpPr>
          <p:cNvPr id="9" name="TextBox 8">
            <a:extLst>
              <a:ext uri="{FF2B5EF4-FFF2-40B4-BE49-F238E27FC236}">
                <a16:creationId xmlns:a16="http://schemas.microsoft.com/office/drawing/2014/main" id="{136E3ECC-0DC1-5B0E-6666-E7D411AD30C1}"/>
              </a:ext>
            </a:extLst>
          </p:cNvPr>
          <p:cNvSpPr txBox="1"/>
          <p:nvPr/>
        </p:nvSpPr>
        <p:spPr>
          <a:xfrm>
            <a:off x="10249760" y="3084854"/>
            <a:ext cx="2482392" cy="461665"/>
          </a:xfrm>
          <a:prstGeom prst="rect">
            <a:avLst/>
          </a:prstGeom>
          <a:scene3d>
            <a:camera prst="orthographicFront">
              <a:rot lat="20999999" lon="0" rev="16200000"/>
            </a:camera>
            <a:lightRig rig="threePt" dir="t"/>
          </a:scene3d>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0" dirty="0">
                <a:solidFill>
                  <a:srgbClr val="00B050"/>
                </a:solidFill>
              </a:rPr>
              <a:t>20240328_S011</a:t>
            </a:r>
            <a:endParaRPr lang="en-US" sz="2400" dirty="0">
              <a:solidFill>
                <a:srgbClr val="00B050"/>
              </a:solidFill>
            </a:endParaRPr>
          </a:p>
        </p:txBody>
      </p:sp>
    </p:spTree>
    <p:extLst>
      <p:ext uri="{BB962C8B-B14F-4D97-AF65-F5344CB8AC3E}">
        <p14:creationId xmlns:p14="http://schemas.microsoft.com/office/powerpoint/2010/main" val="1684369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41FF6-EC98-6598-F46E-30972C39F5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76E1F-007C-DE36-E50C-B0AC0AD14334}"/>
              </a:ext>
            </a:extLst>
          </p:cNvPr>
          <p:cNvSpPr>
            <a:spLocks noGrp="1"/>
          </p:cNvSpPr>
          <p:nvPr>
            <p:ph type="title"/>
          </p:nvPr>
        </p:nvSpPr>
        <p:spPr>
          <a:xfrm>
            <a:off x="1527921" y="-55318"/>
            <a:ext cx="9833008" cy="818782"/>
          </a:xfrm>
        </p:spPr>
        <p:txBody>
          <a:bodyPr>
            <a:normAutofit/>
          </a:bodyPr>
          <a:lstStyle/>
          <a:p>
            <a:r>
              <a:rPr lang="en-US" sz="3400" b="0" dirty="0"/>
              <a:t>NO</a:t>
            </a:r>
            <a:r>
              <a:rPr lang="en-US" sz="3400" b="0" baseline="-25000" dirty="0"/>
              <a:t>2</a:t>
            </a:r>
            <a:r>
              <a:rPr lang="en-US" sz="3400" b="0" dirty="0"/>
              <a:t> Tropospheric Vertical Column from TEMPO</a:t>
            </a:r>
          </a:p>
        </p:txBody>
      </p:sp>
      <p:pic>
        <p:nvPicPr>
          <p:cNvPr id="7" name="Picture 6">
            <a:extLst>
              <a:ext uri="{FF2B5EF4-FFF2-40B4-BE49-F238E27FC236}">
                <a16:creationId xmlns:a16="http://schemas.microsoft.com/office/drawing/2014/main" id="{06E09EFC-AF58-7BBD-72B6-78FCF33C009B}"/>
              </a:ext>
            </a:extLst>
          </p:cNvPr>
          <p:cNvPicPr>
            <a:picLocks noChangeAspect="1"/>
          </p:cNvPicPr>
          <p:nvPr/>
        </p:nvPicPr>
        <p:blipFill>
          <a:blip r:embed="rId2"/>
          <a:srcRect/>
          <a:stretch/>
        </p:blipFill>
        <p:spPr>
          <a:xfrm>
            <a:off x="1371599" y="763464"/>
            <a:ext cx="9299448" cy="5823589"/>
          </a:xfrm>
          <a:prstGeom prst="rect">
            <a:avLst/>
          </a:prstGeom>
        </p:spPr>
      </p:pic>
      <p:sp>
        <p:nvSpPr>
          <p:cNvPr id="9" name="TextBox 8">
            <a:extLst>
              <a:ext uri="{FF2B5EF4-FFF2-40B4-BE49-F238E27FC236}">
                <a16:creationId xmlns:a16="http://schemas.microsoft.com/office/drawing/2014/main" id="{340C25C4-7296-3769-8CC6-5C695E11CE22}"/>
              </a:ext>
            </a:extLst>
          </p:cNvPr>
          <p:cNvSpPr txBox="1"/>
          <p:nvPr/>
        </p:nvSpPr>
        <p:spPr>
          <a:xfrm>
            <a:off x="10249760" y="3084854"/>
            <a:ext cx="2482392" cy="461665"/>
          </a:xfrm>
          <a:prstGeom prst="rect">
            <a:avLst/>
          </a:prstGeom>
          <a:scene3d>
            <a:camera prst="orthographicFront">
              <a:rot lat="20999999" lon="0" rev="16200000"/>
            </a:camera>
            <a:lightRig rig="threePt" dir="t"/>
          </a:scene3d>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0" dirty="0">
                <a:solidFill>
                  <a:srgbClr val="00B050"/>
                </a:solidFill>
              </a:rPr>
              <a:t>20240328_S011</a:t>
            </a:r>
            <a:endParaRPr lang="en-US" sz="2400" dirty="0">
              <a:solidFill>
                <a:srgbClr val="00B050"/>
              </a:solidFill>
            </a:endParaRPr>
          </a:p>
        </p:txBody>
      </p:sp>
    </p:spTree>
    <p:extLst>
      <p:ext uri="{BB962C8B-B14F-4D97-AF65-F5344CB8AC3E}">
        <p14:creationId xmlns:p14="http://schemas.microsoft.com/office/powerpoint/2010/main" val="1236853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9043-6908-504A-0D2E-B3C3C7EACDA0}"/>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C52340B3-6B71-49D9-036A-BE6A9BB0E86A}"/>
              </a:ext>
            </a:extLst>
          </p:cNvPr>
          <p:cNvSpPr>
            <a:spLocks noGrp="1"/>
          </p:cNvSpPr>
          <p:nvPr>
            <p:ph type="body" idx="1"/>
          </p:nvPr>
        </p:nvSpPr>
        <p:spPr/>
        <p:txBody>
          <a:bodyPr/>
          <a:lstStyle/>
          <a:p>
            <a:r>
              <a:rPr lang="en-US" dirty="0"/>
              <a:t>Consistent UV and VIS retrievals can be accomplished after corrections of various instrumental effects.</a:t>
            </a:r>
          </a:p>
          <a:p>
            <a:r>
              <a:rPr lang="en-US" dirty="0"/>
              <a:t>This new STS scheme is successfully demonstrated with TEMPO observations, showing stratospheric NO</a:t>
            </a:r>
            <a:r>
              <a:rPr lang="en-US" baseline="-25000" dirty="0"/>
              <a:t>2</a:t>
            </a:r>
            <a:r>
              <a:rPr lang="en-US" dirty="0"/>
              <a:t> can be estimated without relying on the traditional STS scheme based on CTMs simulation or interpolation from clean regions.</a:t>
            </a:r>
          </a:p>
          <a:p>
            <a:endParaRPr lang="en-US" dirty="0"/>
          </a:p>
          <a:p>
            <a:endParaRPr lang="en-US" dirty="0"/>
          </a:p>
        </p:txBody>
      </p:sp>
    </p:spTree>
    <p:extLst>
      <p:ext uri="{BB962C8B-B14F-4D97-AF65-F5344CB8AC3E}">
        <p14:creationId xmlns:p14="http://schemas.microsoft.com/office/powerpoint/2010/main" val="1955982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72FF1-AC65-8025-5C4B-2B6DA9DA438E}"/>
              </a:ext>
            </a:extLst>
          </p:cNvPr>
          <p:cNvSpPr>
            <a:spLocks noGrp="1"/>
          </p:cNvSpPr>
          <p:nvPr>
            <p:ph type="title"/>
          </p:nvPr>
        </p:nvSpPr>
        <p:spPr>
          <a:xfrm>
            <a:off x="1453735" y="-62961"/>
            <a:ext cx="9833008" cy="818782"/>
          </a:xfrm>
        </p:spPr>
        <p:txBody>
          <a:bodyPr/>
          <a:lstStyle/>
          <a:p>
            <a:r>
              <a:rPr lang="en-US" b="0" dirty="0" err="1"/>
              <a:t>GeoXO</a:t>
            </a:r>
            <a:r>
              <a:rPr lang="en-US" b="0" dirty="0"/>
              <a:t> ACX NO</a:t>
            </a:r>
            <a:r>
              <a:rPr lang="en-US" b="0" baseline="-25000" dirty="0"/>
              <a:t>2</a:t>
            </a:r>
            <a:r>
              <a:rPr lang="en-US" b="0" dirty="0"/>
              <a:t> Algorithm Development</a:t>
            </a:r>
          </a:p>
        </p:txBody>
      </p:sp>
      <p:grpSp>
        <p:nvGrpSpPr>
          <p:cNvPr id="4" name="Google Shape;200;p27">
            <a:extLst>
              <a:ext uri="{FF2B5EF4-FFF2-40B4-BE49-F238E27FC236}">
                <a16:creationId xmlns:a16="http://schemas.microsoft.com/office/drawing/2014/main" id="{77B92AA1-C7E2-E9EE-D870-1433A678E020}"/>
              </a:ext>
            </a:extLst>
          </p:cNvPr>
          <p:cNvGrpSpPr>
            <a:grpSpLocks noChangeAspect="1"/>
          </p:cNvGrpSpPr>
          <p:nvPr/>
        </p:nvGrpSpPr>
        <p:grpSpPr>
          <a:xfrm>
            <a:off x="8657263" y="1081610"/>
            <a:ext cx="2866826" cy="4694779"/>
            <a:chOff x="62850" y="432782"/>
            <a:chExt cx="3423300" cy="5606068"/>
          </a:xfrm>
        </p:grpSpPr>
        <p:grpSp>
          <p:nvGrpSpPr>
            <p:cNvPr id="5" name="Google Shape;201;p27">
              <a:extLst>
                <a:ext uri="{FF2B5EF4-FFF2-40B4-BE49-F238E27FC236}">
                  <a16:creationId xmlns:a16="http://schemas.microsoft.com/office/drawing/2014/main" id="{3E3FAB2B-552A-8022-B25D-8A243FCED4D2}"/>
                </a:ext>
              </a:extLst>
            </p:cNvPr>
            <p:cNvGrpSpPr/>
            <p:nvPr/>
          </p:nvGrpSpPr>
          <p:grpSpPr>
            <a:xfrm>
              <a:off x="600075" y="883729"/>
              <a:ext cx="2886075" cy="5155121"/>
              <a:chOff x="114300" y="883729"/>
              <a:chExt cx="2886075" cy="5155121"/>
            </a:xfrm>
          </p:grpSpPr>
          <p:pic>
            <p:nvPicPr>
              <p:cNvPr id="7" name="Google Shape;202;p27" descr="KNMI - TROPOspheric Monitoring Instrument (TROPOMI)">
                <a:extLst>
                  <a:ext uri="{FF2B5EF4-FFF2-40B4-BE49-F238E27FC236}">
                    <a16:creationId xmlns:a16="http://schemas.microsoft.com/office/drawing/2014/main" id="{3101105D-01F3-708D-9006-1EF687856064}"/>
                  </a:ext>
                </a:extLst>
              </p:cNvPr>
              <p:cNvPicPr preferRelativeResize="0"/>
              <p:nvPr/>
            </p:nvPicPr>
            <p:blipFill rotWithShape="1">
              <a:blip r:embed="rId2">
                <a:alphaModFix/>
              </a:blip>
              <a:srcRect/>
              <a:stretch/>
            </p:blipFill>
            <p:spPr>
              <a:xfrm>
                <a:off x="216124" y="1042988"/>
                <a:ext cx="2438400" cy="1876425"/>
              </a:xfrm>
              <a:prstGeom prst="rect">
                <a:avLst/>
              </a:prstGeom>
              <a:noFill/>
              <a:ln>
                <a:noFill/>
              </a:ln>
            </p:spPr>
          </p:pic>
          <p:pic>
            <p:nvPicPr>
              <p:cNvPr id="8" name="Google Shape;203;p27" descr="GEMS -">
                <a:extLst>
                  <a:ext uri="{FF2B5EF4-FFF2-40B4-BE49-F238E27FC236}">
                    <a16:creationId xmlns:a16="http://schemas.microsoft.com/office/drawing/2014/main" id="{8C1608B9-CBBB-3279-4D0E-1694442B4AAD}"/>
                  </a:ext>
                </a:extLst>
              </p:cNvPr>
              <p:cNvPicPr preferRelativeResize="0"/>
              <p:nvPr/>
            </p:nvPicPr>
            <p:blipFill rotWithShape="1">
              <a:blip r:embed="rId3">
                <a:alphaModFix/>
              </a:blip>
              <a:srcRect/>
              <a:stretch/>
            </p:blipFill>
            <p:spPr>
              <a:xfrm>
                <a:off x="358999" y="3078672"/>
                <a:ext cx="2495550" cy="933450"/>
              </a:xfrm>
              <a:prstGeom prst="rect">
                <a:avLst/>
              </a:prstGeom>
              <a:noFill/>
              <a:ln>
                <a:noFill/>
              </a:ln>
            </p:spPr>
          </p:pic>
          <p:pic>
            <p:nvPicPr>
              <p:cNvPr id="9" name="Google Shape;204;p27" descr="tempo logo">
                <a:extLst>
                  <a:ext uri="{FF2B5EF4-FFF2-40B4-BE49-F238E27FC236}">
                    <a16:creationId xmlns:a16="http://schemas.microsoft.com/office/drawing/2014/main" id="{E86E684E-DE4A-D90C-71B8-1A11FA1F624E}"/>
                  </a:ext>
                </a:extLst>
              </p:cNvPr>
              <p:cNvPicPr preferRelativeResize="0"/>
              <p:nvPr/>
            </p:nvPicPr>
            <p:blipFill rotWithShape="1">
              <a:blip r:embed="rId4">
                <a:alphaModFix/>
              </a:blip>
              <a:srcRect/>
              <a:stretch/>
            </p:blipFill>
            <p:spPr>
              <a:xfrm>
                <a:off x="816199" y="4523806"/>
                <a:ext cx="1238250" cy="1181100"/>
              </a:xfrm>
              <a:prstGeom prst="rect">
                <a:avLst/>
              </a:prstGeom>
              <a:noFill/>
              <a:ln>
                <a:noFill/>
              </a:ln>
            </p:spPr>
          </p:pic>
          <p:sp>
            <p:nvSpPr>
              <p:cNvPr id="10" name="Google Shape;205;p27">
                <a:extLst>
                  <a:ext uri="{FF2B5EF4-FFF2-40B4-BE49-F238E27FC236}">
                    <a16:creationId xmlns:a16="http://schemas.microsoft.com/office/drawing/2014/main" id="{1F15D75C-2365-900A-7A64-3B70934FE80E}"/>
                  </a:ext>
                </a:extLst>
              </p:cNvPr>
              <p:cNvSpPr/>
              <p:nvPr/>
            </p:nvSpPr>
            <p:spPr>
              <a:xfrm>
                <a:off x="114300" y="883729"/>
                <a:ext cx="2886075" cy="5155121"/>
              </a:xfrm>
              <a:prstGeom prst="rect">
                <a:avLst/>
              </a:prstGeom>
              <a:noFill/>
              <a:ln w="762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6" name="Google Shape;206;p27">
              <a:extLst>
                <a:ext uri="{FF2B5EF4-FFF2-40B4-BE49-F238E27FC236}">
                  <a16:creationId xmlns:a16="http://schemas.microsoft.com/office/drawing/2014/main" id="{0E3F6D37-4EA9-8B33-CB09-316B4350B647}"/>
                </a:ext>
              </a:extLst>
            </p:cNvPr>
            <p:cNvSpPr txBox="1"/>
            <p:nvPr/>
          </p:nvSpPr>
          <p:spPr>
            <a:xfrm rot="16200000">
              <a:off x="-861685" y="1357317"/>
              <a:ext cx="2400300" cy="5512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rgbClr val="C00000"/>
                  </a:solidFill>
                  <a:latin typeface="Arial"/>
                  <a:ea typeface="Arial"/>
                  <a:cs typeface="Arial"/>
                  <a:sym typeface="Arial"/>
                </a:rPr>
                <a:t>Proxy Data</a:t>
              </a:r>
              <a:endParaRPr sz="2400" b="1" i="0" u="none" strike="noStrike" cap="none" dirty="0">
                <a:solidFill>
                  <a:srgbClr val="C00000"/>
                </a:solidFill>
                <a:latin typeface="Arial"/>
                <a:ea typeface="Arial"/>
                <a:cs typeface="Arial"/>
                <a:sym typeface="Arial"/>
              </a:endParaRPr>
            </a:p>
          </p:txBody>
        </p:sp>
      </p:grpSp>
      <p:sp>
        <p:nvSpPr>
          <p:cNvPr id="11" name="Text Placeholder 3">
            <a:extLst>
              <a:ext uri="{FF2B5EF4-FFF2-40B4-BE49-F238E27FC236}">
                <a16:creationId xmlns:a16="http://schemas.microsoft.com/office/drawing/2014/main" id="{B09D341D-5130-C4E8-601E-185A02AEC9E1}"/>
              </a:ext>
            </a:extLst>
          </p:cNvPr>
          <p:cNvSpPr>
            <a:spLocks noGrp="1"/>
          </p:cNvSpPr>
          <p:nvPr>
            <p:ph type="body" idx="1"/>
          </p:nvPr>
        </p:nvSpPr>
        <p:spPr>
          <a:xfrm>
            <a:off x="619828" y="505251"/>
            <a:ext cx="8106862" cy="5847497"/>
          </a:xfrm>
        </p:spPr>
        <p:txBody>
          <a:bodyPr>
            <a:noAutofit/>
          </a:bodyPr>
          <a:lstStyle/>
          <a:p>
            <a:r>
              <a:rPr lang="en-US" sz="2200" dirty="0"/>
              <a:t>We are developing an advanced NO</a:t>
            </a:r>
            <a:r>
              <a:rPr lang="en-US" sz="2200" baseline="-25000" dirty="0"/>
              <a:t>2</a:t>
            </a:r>
            <a:r>
              <a:rPr lang="en-US" sz="2200" dirty="0"/>
              <a:t> algorithm for </a:t>
            </a:r>
            <a:r>
              <a:rPr lang="en-US" sz="2200" dirty="0" err="1"/>
              <a:t>GeoXO</a:t>
            </a:r>
            <a:r>
              <a:rPr lang="en-US" sz="2200" dirty="0"/>
              <a:t> ACX processing and demonstrating its accuracy using proxy data. </a:t>
            </a:r>
          </a:p>
          <a:p>
            <a:r>
              <a:rPr lang="en-US" sz="2200" dirty="0"/>
              <a:t>We plan to make a series of algorithm advancements, from correcting imperfections in spectral measurements to enhancing algorithmic physics:</a:t>
            </a:r>
          </a:p>
          <a:p>
            <a:pPr lvl="1"/>
            <a:r>
              <a:rPr lang="en-US" sz="2000" dirty="0">
                <a:solidFill>
                  <a:schemeClr val="tx1"/>
                </a:solidFill>
              </a:rPr>
              <a:t>Perfecting techniques to correct spectral measurements</a:t>
            </a:r>
            <a:endParaRPr lang="en-US" sz="2000" dirty="0"/>
          </a:p>
          <a:p>
            <a:pPr lvl="2"/>
            <a:r>
              <a:rPr lang="en-US" dirty="0"/>
              <a:t>wavelength registrations</a:t>
            </a:r>
          </a:p>
          <a:p>
            <a:pPr lvl="2"/>
            <a:r>
              <a:rPr lang="en-US" dirty="0"/>
              <a:t>variations in instrument spectral responses</a:t>
            </a:r>
          </a:p>
          <a:p>
            <a:pPr lvl="2"/>
            <a:r>
              <a:rPr lang="en-US" dirty="0"/>
              <a:t>anomalous pixels</a:t>
            </a:r>
          </a:p>
          <a:p>
            <a:pPr lvl="2"/>
            <a:r>
              <a:rPr lang="en-US" dirty="0"/>
              <a:t>stray lights, </a:t>
            </a:r>
            <a:r>
              <a:rPr lang="en-US" dirty="0">
                <a:solidFill>
                  <a:srgbClr val="FF0000"/>
                </a:solidFill>
              </a:rPr>
              <a:t>polarization sensitivity</a:t>
            </a:r>
          </a:p>
          <a:p>
            <a:pPr lvl="2"/>
            <a:r>
              <a:rPr lang="en-US" dirty="0"/>
              <a:t> inhomogeneous slit illumination, under-sampling correction</a:t>
            </a:r>
          </a:p>
          <a:p>
            <a:pPr lvl="2"/>
            <a:r>
              <a:rPr lang="en-US" dirty="0"/>
              <a:t>calibration biases</a:t>
            </a:r>
          </a:p>
          <a:p>
            <a:pPr lvl="2"/>
            <a:r>
              <a:rPr lang="en-US" dirty="0"/>
              <a:t>﻿common mode spectra</a:t>
            </a:r>
          </a:p>
          <a:p>
            <a:pPr lvl="1"/>
            <a:r>
              <a:rPr lang="en-US" sz="2000" dirty="0">
                <a:solidFill>
                  <a:schemeClr val="tx1"/>
                </a:solidFill>
              </a:rPr>
              <a:t>Accurate algorithm physics implementation</a:t>
            </a:r>
          </a:p>
          <a:p>
            <a:pPr lvl="2"/>
            <a:r>
              <a:rPr lang="en-US" dirty="0">
                <a:solidFill>
                  <a:srgbClr val="FF0000"/>
                </a:solidFill>
              </a:rPr>
              <a:t>Stratosphere-troposphere separation (STS)</a:t>
            </a:r>
          </a:p>
          <a:p>
            <a:pPr lvl="2"/>
            <a:r>
              <a:rPr lang="en-US" dirty="0">
                <a:solidFill>
                  <a:schemeClr val="tx1"/>
                </a:solidFill>
              </a:rPr>
              <a:t>Surface reflection (inclusion of BRDF)</a:t>
            </a:r>
          </a:p>
          <a:p>
            <a:pPr lvl="2"/>
            <a:r>
              <a:rPr lang="en-US" dirty="0">
                <a:solidFill>
                  <a:schemeClr val="tx1"/>
                </a:solidFill>
              </a:rPr>
              <a:t>Explicit treatment of aerosols/clouds</a:t>
            </a:r>
            <a:endParaRPr lang="en-US" dirty="0"/>
          </a:p>
        </p:txBody>
      </p:sp>
    </p:spTree>
    <p:extLst>
      <p:ext uri="{BB962C8B-B14F-4D97-AF65-F5344CB8AC3E}">
        <p14:creationId xmlns:p14="http://schemas.microsoft.com/office/powerpoint/2010/main" val="3940801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EA8A-C4E0-34F9-7881-59E5938D9E25}"/>
              </a:ext>
            </a:extLst>
          </p:cNvPr>
          <p:cNvSpPr>
            <a:spLocks noGrp="1"/>
          </p:cNvSpPr>
          <p:nvPr>
            <p:ph type="title"/>
          </p:nvPr>
        </p:nvSpPr>
        <p:spPr>
          <a:xfrm>
            <a:off x="1435324" y="97221"/>
            <a:ext cx="9833008" cy="913010"/>
          </a:xfrm>
        </p:spPr>
        <p:txBody>
          <a:bodyPr>
            <a:normAutofit fontScale="90000"/>
          </a:bodyPr>
          <a:lstStyle/>
          <a:p>
            <a:pPr algn="ctr"/>
            <a:r>
              <a:rPr lang="en-US" sz="4400" b="0" dirty="0"/>
              <a:t>Joint UV-Vis Retrieval </a:t>
            </a:r>
            <a:r>
              <a:rPr lang="en-US" b="0" dirty="0"/>
              <a:t>to Separate </a:t>
            </a:r>
            <a:br>
              <a:rPr lang="en-US" b="0" dirty="0"/>
            </a:br>
            <a:r>
              <a:rPr lang="en-US" b="0" dirty="0"/>
              <a:t>Stratospheric and Tropospheric NO</a:t>
            </a:r>
            <a:r>
              <a:rPr lang="en-US" b="0" baseline="-25000" dirty="0"/>
              <a:t>2</a:t>
            </a:r>
            <a:r>
              <a:rPr lang="en-US" b="0" dirty="0"/>
              <a:t> Columns</a:t>
            </a:r>
          </a:p>
        </p:txBody>
      </p:sp>
      <p:pic>
        <p:nvPicPr>
          <p:cNvPr id="3" name="Picture 2" descr="A graph with a line graph and numbers&#10;&#10;AI-generated content may be incorrect.">
            <a:extLst>
              <a:ext uri="{FF2B5EF4-FFF2-40B4-BE49-F238E27FC236}">
                <a16:creationId xmlns:a16="http://schemas.microsoft.com/office/drawing/2014/main" id="{22519DEC-32AF-9FD9-453B-03AB6BBB3C9C}"/>
              </a:ext>
            </a:extLst>
          </p:cNvPr>
          <p:cNvPicPr>
            <a:picLocks noChangeAspect="1"/>
          </p:cNvPicPr>
          <p:nvPr/>
        </p:nvPicPr>
        <p:blipFill>
          <a:blip r:embed="rId2"/>
          <a:stretch>
            <a:fillRect/>
          </a:stretch>
        </p:blipFill>
        <p:spPr>
          <a:xfrm>
            <a:off x="609215" y="2301947"/>
            <a:ext cx="5108321" cy="3105531"/>
          </a:xfrm>
          <a:prstGeom prst="rect">
            <a:avLst/>
          </a:prstGeom>
          <a:scene3d>
            <a:camera prst="orthographicFront">
              <a:rot lat="0" lon="0" rev="16200000"/>
            </a:camera>
            <a:lightRig rig="threePt" dir="t"/>
          </a:scene3d>
        </p:spPr>
      </p:pic>
      <p:pic>
        <p:nvPicPr>
          <p:cNvPr id="4" name="Picture 3" descr="A graph with a red and blue line&#10;&#10;AI-generated content may be incorrect.">
            <a:extLst>
              <a:ext uri="{FF2B5EF4-FFF2-40B4-BE49-F238E27FC236}">
                <a16:creationId xmlns:a16="http://schemas.microsoft.com/office/drawing/2014/main" id="{373FD651-F3FB-5F50-F3B9-81AF361A9988}"/>
              </a:ext>
            </a:extLst>
          </p:cNvPr>
          <p:cNvPicPr>
            <a:picLocks noChangeAspect="1"/>
          </p:cNvPicPr>
          <p:nvPr/>
        </p:nvPicPr>
        <p:blipFill>
          <a:blip r:embed="rId3"/>
          <a:stretch>
            <a:fillRect/>
          </a:stretch>
        </p:blipFill>
        <p:spPr>
          <a:xfrm>
            <a:off x="5206502" y="3236121"/>
            <a:ext cx="4999736" cy="3117596"/>
          </a:xfrm>
          <a:prstGeom prst="rect">
            <a:avLst/>
          </a:prstGeom>
        </p:spPr>
      </p:pic>
      <p:sp>
        <p:nvSpPr>
          <p:cNvPr id="14" name="Text Placeholder 2">
            <a:extLst>
              <a:ext uri="{FF2B5EF4-FFF2-40B4-BE49-F238E27FC236}">
                <a16:creationId xmlns:a16="http://schemas.microsoft.com/office/drawing/2014/main" id="{BDB31FC7-03AB-9D44-1855-A8A03E364E5F}"/>
              </a:ext>
            </a:extLst>
          </p:cNvPr>
          <p:cNvSpPr txBox="1">
            <a:spLocks/>
          </p:cNvSpPr>
          <p:nvPr/>
        </p:nvSpPr>
        <p:spPr>
          <a:xfrm>
            <a:off x="4979865" y="1199202"/>
            <a:ext cx="6882714" cy="180408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NTR"/>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spcBef>
                <a:spcPts val="0"/>
              </a:spcBef>
              <a:spcAft>
                <a:spcPts val="600"/>
              </a:spcAft>
              <a:buClr>
                <a:srgbClr val="000000"/>
              </a:buClr>
              <a:buFont typeface="Arial"/>
              <a:buNone/>
            </a:pPr>
            <a:r>
              <a:rPr lang="en-US" dirty="0">
                <a:solidFill>
                  <a:srgbClr val="FF0000"/>
                </a:solidFill>
              </a:rPr>
              <a:t>Idea: </a:t>
            </a:r>
          </a:p>
          <a:p>
            <a:pPr marL="50800" indent="0">
              <a:spcBef>
                <a:spcPts val="0"/>
              </a:spcBef>
              <a:spcAft>
                <a:spcPts val="600"/>
              </a:spcAft>
              <a:buClr>
                <a:srgbClr val="000000"/>
              </a:buClr>
              <a:buNone/>
            </a:pPr>
            <a:r>
              <a:rPr lang="en-US" dirty="0">
                <a:solidFill>
                  <a:srgbClr val="1E4E79"/>
                </a:solidFill>
              </a:rPr>
              <a:t>Use retrieval from UV to constrain the stratospheric NO</a:t>
            </a:r>
            <a:r>
              <a:rPr lang="en-US" baseline="-25000" dirty="0">
                <a:solidFill>
                  <a:srgbClr val="1E4E79"/>
                </a:solidFill>
              </a:rPr>
              <a:t>2</a:t>
            </a:r>
            <a:r>
              <a:rPr lang="en-US" dirty="0">
                <a:solidFill>
                  <a:srgbClr val="1E4E79"/>
                </a:solidFill>
              </a:rPr>
              <a:t>, then retrieval from VIS to determine tropospheric NO</a:t>
            </a:r>
            <a:r>
              <a:rPr lang="en-US" baseline="-25000" dirty="0">
                <a:solidFill>
                  <a:srgbClr val="1E4E79"/>
                </a:solidFill>
              </a:rPr>
              <a:t>2</a:t>
            </a:r>
            <a:endParaRPr lang="en-US" dirty="0">
              <a:solidFill>
                <a:srgbClr val="1E4E79"/>
              </a:solidFill>
            </a:endParaRPr>
          </a:p>
        </p:txBody>
      </p:sp>
      <p:sp>
        <p:nvSpPr>
          <p:cNvPr id="15" name="TextBox 14">
            <a:extLst>
              <a:ext uri="{FF2B5EF4-FFF2-40B4-BE49-F238E27FC236}">
                <a16:creationId xmlns:a16="http://schemas.microsoft.com/office/drawing/2014/main" id="{7BA61672-4AE9-BEE2-F596-194B72EC69C9}"/>
              </a:ext>
            </a:extLst>
          </p:cNvPr>
          <p:cNvSpPr txBox="1"/>
          <p:nvPr/>
        </p:nvSpPr>
        <p:spPr>
          <a:xfrm>
            <a:off x="10206238" y="4336196"/>
            <a:ext cx="1458476" cy="132343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dirty="0">
                <a:solidFill>
                  <a:srgbClr val="00B050"/>
                </a:solidFill>
              </a:rPr>
              <a:t>NO</a:t>
            </a:r>
            <a:r>
              <a:rPr lang="en-US" sz="2000" baseline="-25000" dirty="0">
                <a:solidFill>
                  <a:srgbClr val="00B050"/>
                </a:solidFill>
              </a:rPr>
              <a:t>2</a:t>
            </a:r>
            <a:r>
              <a:rPr lang="en-US" sz="2000" dirty="0">
                <a:solidFill>
                  <a:srgbClr val="00B050"/>
                </a:solidFill>
              </a:rPr>
              <a:t> Differential Cross Sections</a:t>
            </a:r>
          </a:p>
        </p:txBody>
      </p:sp>
      <p:sp>
        <p:nvSpPr>
          <p:cNvPr id="17" name="TextBox 16">
            <a:extLst>
              <a:ext uri="{FF2B5EF4-FFF2-40B4-BE49-F238E27FC236}">
                <a16:creationId xmlns:a16="http://schemas.microsoft.com/office/drawing/2014/main" id="{CD2236E4-35C8-90D4-7A23-1BBCE4D3B899}"/>
              </a:ext>
            </a:extLst>
          </p:cNvPr>
          <p:cNvSpPr txBox="1"/>
          <p:nvPr/>
        </p:nvSpPr>
        <p:spPr>
          <a:xfrm>
            <a:off x="222422" y="2828835"/>
            <a:ext cx="1346885"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dirty="0">
                <a:solidFill>
                  <a:srgbClr val="00B050"/>
                </a:solidFill>
              </a:rPr>
              <a:t>AMF </a:t>
            </a:r>
          </a:p>
          <a:p>
            <a:pPr algn="ctr"/>
            <a:r>
              <a:rPr lang="en-US" sz="2400" dirty="0">
                <a:solidFill>
                  <a:srgbClr val="00B050"/>
                </a:solidFill>
              </a:rPr>
              <a:t> vs</a:t>
            </a:r>
          </a:p>
          <a:p>
            <a:pPr algn="ctr"/>
            <a:r>
              <a:rPr lang="en-US" sz="2400" dirty="0">
                <a:solidFill>
                  <a:srgbClr val="00B050"/>
                </a:solidFill>
              </a:rPr>
              <a:t> Z and </a:t>
            </a:r>
            <a:r>
              <a:rPr lang="en-US" sz="2400" dirty="0" err="1">
                <a:solidFill>
                  <a:srgbClr val="00B050"/>
                </a:solidFill>
              </a:rPr>
              <a:t>λ</a:t>
            </a:r>
            <a:endParaRPr lang="en-US" sz="2400" dirty="0">
              <a:solidFill>
                <a:srgbClr val="00B050"/>
              </a:solidFill>
            </a:endParaRPr>
          </a:p>
        </p:txBody>
      </p:sp>
    </p:spTree>
    <p:extLst>
      <p:ext uri="{BB962C8B-B14F-4D97-AF65-F5344CB8AC3E}">
        <p14:creationId xmlns:p14="http://schemas.microsoft.com/office/powerpoint/2010/main" val="2098618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EB501-B8DC-313F-0DAC-30BA5903EA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E52460-CB9B-EDDD-57E4-866D8D9447A0}"/>
              </a:ext>
            </a:extLst>
          </p:cNvPr>
          <p:cNvSpPr>
            <a:spLocks noGrp="1"/>
          </p:cNvSpPr>
          <p:nvPr>
            <p:ph type="title"/>
          </p:nvPr>
        </p:nvSpPr>
        <p:spPr>
          <a:xfrm>
            <a:off x="1435324" y="97221"/>
            <a:ext cx="9833008" cy="913010"/>
          </a:xfrm>
        </p:spPr>
        <p:txBody>
          <a:bodyPr>
            <a:normAutofit fontScale="90000"/>
          </a:bodyPr>
          <a:lstStyle/>
          <a:p>
            <a:pPr algn="ctr"/>
            <a:r>
              <a:rPr lang="en-US" sz="4400" b="0" dirty="0"/>
              <a:t>Joint UV-Vis Retrieval </a:t>
            </a:r>
            <a:r>
              <a:rPr lang="en-US" b="0" dirty="0"/>
              <a:t>to Separate </a:t>
            </a:r>
            <a:br>
              <a:rPr lang="en-US" b="0" dirty="0"/>
            </a:br>
            <a:r>
              <a:rPr lang="en-US" b="0" dirty="0"/>
              <a:t>Stratospheric and Tropospheric NO</a:t>
            </a:r>
            <a:r>
              <a:rPr lang="en-US" b="0" baseline="-25000" dirty="0"/>
              <a:t>2</a:t>
            </a:r>
            <a:r>
              <a:rPr lang="en-US" b="0" dirty="0"/>
              <a:t> Columns</a:t>
            </a:r>
          </a:p>
        </p:txBody>
      </p:sp>
      <p:grpSp>
        <p:nvGrpSpPr>
          <p:cNvPr id="5" name="Group 4">
            <a:extLst>
              <a:ext uri="{FF2B5EF4-FFF2-40B4-BE49-F238E27FC236}">
                <a16:creationId xmlns:a16="http://schemas.microsoft.com/office/drawing/2014/main" id="{E5B06EBC-7814-94F8-03BC-C7D000459368}"/>
              </a:ext>
            </a:extLst>
          </p:cNvPr>
          <p:cNvGrpSpPr/>
          <p:nvPr/>
        </p:nvGrpSpPr>
        <p:grpSpPr>
          <a:xfrm>
            <a:off x="4110688" y="1267411"/>
            <a:ext cx="6539379" cy="1815882"/>
            <a:chOff x="4071522" y="1701166"/>
            <a:chExt cx="6539379" cy="1815882"/>
          </a:xfrm>
        </p:grpSpPr>
        <p:sp>
          <p:nvSpPr>
            <p:cNvPr id="6" name="TextBox 5">
              <a:extLst>
                <a:ext uri="{FF2B5EF4-FFF2-40B4-BE49-F238E27FC236}">
                  <a16:creationId xmlns:a16="http://schemas.microsoft.com/office/drawing/2014/main" id="{60E51427-5212-A12F-D367-8EFF1BCA284F}"/>
                </a:ext>
              </a:extLst>
            </p:cNvPr>
            <p:cNvSpPr txBox="1"/>
            <p:nvPr/>
          </p:nvSpPr>
          <p:spPr>
            <a:xfrm>
              <a:off x="4071522" y="1701166"/>
              <a:ext cx="6539379" cy="181588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a:solidFill>
                    <a:srgbClr val="0070C0"/>
                  </a:solidFill>
                </a:rPr>
                <a:t>Slant Column Equations for UV and VIS</a:t>
              </a:r>
            </a:p>
            <a:p>
              <a:endParaRPr lang="en-US" sz="2800" dirty="0"/>
            </a:p>
            <a:p>
              <a:endParaRPr lang="en-US" sz="2800" dirty="0"/>
            </a:p>
            <a:p>
              <a:endParaRPr lang="en-US" sz="2800" dirty="0"/>
            </a:p>
          </p:txBody>
        </p:sp>
        <p:pic>
          <p:nvPicPr>
            <p:cNvPr id="7" name="Content Placeholder 3">
              <a:extLst>
                <a:ext uri="{FF2B5EF4-FFF2-40B4-BE49-F238E27FC236}">
                  <a16:creationId xmlns:a16="http://schemas.microsoft.com/office/drawing/2014/main" id="{9D849E9D-0DBE-8E90-7C94-CC810AD625F9}"/>
                </a:ext>
              </a:extLst>
            </p:cNvPr>
            <p:cNvPicPr>
              <a:picLocks noChangeAspect="1"/>
            </p:cNvPicPr>
            <p:nvPr/>
          </p:nvPicPr>
          <p:blipFill>
            <a:blip r:embed="rId2"/>
            <a:stretch>
              <a:fillRect/>
            </a:stretch>
          </p:blipFill>
          <p:spPr>
            <a:xfrm>
              <a:off x="5293013" y="2348398"/>
              <a:ext cx="4025392" cy="981456"/>
            </a:xfrm>
            <a:prstGeom prst="rect">
              <a:avLst/>
            </a:prstGeom>
          </p:spPr>
        </p:pic>
      </p:grpSp>
      <p:grpSp>
        <p:nvGrpSpPr>
          <p:cNvPr id="8" name="Group 7">
            <a:extLst>
              <a:ext uri="{FF2B5EF4-FFF2-40B4-BE49-F238E27FC236}">
                <a16:creationId xmlns:a16="http://schemas.microsoft.com/office/drawing/2014/main" id="{074049AB-4DA9-46A4-82A4-F4A44FEC9A3F}"/>
              </a:ext>
            </a:extLst>
          </p:cNvPr>
          <p:cNvGrpSpPr/>
          <p:nvPr/>
        </p:nvGrpSpPr>
        <p:grpSpPr>
          <a:xfrm>
            <a:off x="3651339" y="3575606"/>
            <a:ext cx="7458075" cy="2806048"/>
            <a:chOff x="4071938" y="4157663"/>
            <a:chExt cx="7458075" cy="2386012"/>
          </a:xfrm>
        </p:grpSpPr>
        <p:sp>
          <p:nvSpPr>
            <p:cNvPr id="9" name="TextBox 8">
              <a:extLst>
                <a:ext uri="{FF2B5EF4-FFF2-40B4-BE49-F238E27FC236}">
                  <a16:creationId xmlns:a16="http://schemas.microsoft.com/office/drawing/2014/main" id="{56951AF2-57AB-F24E-A4C2-EDA421F79FAA}"/>
                </a:ext>
              </a:extLst>
            </p:cNvPr>
            <p:cNvSpPr txBox="1"/>
            <p:nvPr/>
          </p:nvSpPr>
          <p:spPr>
            <a:xfrm>
              <a:off x="4071938" y="4157663"/>
              <a:ext cx="7458075" cy="238601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endParaRPr lang="en-US" dirty="0"/>
            </a:p>
          </p:txBody>
        </p:sp>
        <p:grpSp>
          <p:nvGrpSpPr>
            <p:cNvPr id="10" name="Group 9">
              <a:extLst>
                <a:ext uri="{FF2B5EF4-FFF2-40B4-BE49-F238E27FC236}">
                  <a16:creationId xmlns:a16="http://schemas.microsoft.com/office/drawing/2014/main" id="{2E3D6E81-96FA-5AE0-216D-A21759DB9E79}"/>
                </a:ext>
              </a:extLst>
            </p:cNvPr>
            <p:cNvGrpSpPr/>
            <p:nvPr/>
          </p:nvGrpSpPr>
          <p:grpSpPr>
            <a:xfrm>
              <a:off x="4349750" y="4411764"/>
              <a:ext cx="7004050" cy="1895119"/>
              <a:chOff x="4349750" y="4411764"/>
              <a:chExt cx="7004050" cy="1895119"/>
            </a:xfrm>
          </p:grpSpPr>
          <p:pic>
            <p:nvPicPr>
              <p:cNvPr id="11" name="Picture 10">
                <a:extLst>
                  <a:ext uri="{FF2B5EF4-FFF2-40B4-BE49-F238E27FC236}">
                    <a16:creationId xmlns:a16="http://schemas.microsoft.com/office/drawing/2014/main" id="{97B77B9C-9CF8-4F65-A4EF-61FEBAE43355}"/>
                  </a:ext>
                </a:extLst>
              </p:cNvPr>
              <p:cNvPicPr>
                <a:picLocks noChangeAspect="1"/>
              </p:cNvPicPr>
              <p:nvPr/>
            </p:nvPicPr>
            <p:blipFill>
              <a:blip r:embed="rId3"/>
              <a:stretch>
                <a:fillRect/>
              </a:stretch>
            </p:blipFill>
            <p:spPr>
              <a:xfrm>
                <a:off x="4349750" y="5386133"/>
                <a:ext cx="4635500" cy="920750"/>
              </a:xfrm>
              <a:prstGeom prst="rect">
                <a:avLst/>
              </a:prstGeom>
            </p:spPr>
          </p:pic>
          <p:pic>
            <p:nvPicPr>
              <p:cNvPr id="12" name="Picture 11">
                <a:extLst>
                  <a:ext uri="{FF2B5EF4-FFF2-40B4-BE49-F238E27FC236}">
                    <a16:creationId xmlns:a16="http://schemas.microsoft.com/office/drawing/2014/main" id="{6B6FEC2F-A7E8-FEDA-630D-EE9ED9752E45}"/>
                  </a:ext>
                </a:extLst>
              </p:cNvPr>
              <p:cNvPicPr>
                <a:picLocks noChangeAspect="1"/>
              </p:cNvPicPr>
              <p:nvPr/>
            </p:nvPicPr>
            <p:blipFill>
              <a:blip r:embed="rId4"/>
              <a:stretch/>
            </p:blipFill>
            <p:spPr>
              <a:xfrm>
                <a:off x="4349750" y="4411764"/>
                <a:ext cx="7004050" cy="806450"/>
              </a:xfrm>
              <a:prstGeom prst="rect">
                <a:avLst/>
              </a:prstGeom>
            </p:spPr>
          </p:pic>
        </p:grpSp>
      </p:grpSp>
      <p:graphicFrame>
        <p:nvGraphicFramePr>
          <p:cNvPr id="13" name="Table 12">
            <a:extLst>
              <a:ext uri="{FF2B5EF4-FFF2-40B4-BE49-F238E27FC236}">
                <a16:creationId xmlns:a16="http://schemas.microsoft.com/office/drawing/2014/main" id="{6A61D7F8-8764-AFC9-03BC-258275052E58}"/>
              </a:ext>
            </a:extLst>
          </p:cNvPr>
          <p:cNvGraphicFramePr>
            <a:graphicFrameLocks noGrp="1"/>
          </p:cNvGraphicFramePr>
          <p:nvPr/>
        </p:nvGraphicFramePr>
        <p:xfrm>
          <a:off x="933036" y="1288708"/>
          <a:ext cx="2165166" cy="2595880"/>
        </p:xfrm>
        <a:graphic>
          <a:graphicData uri="http://schemas.openxmlformats.org/drawingml/2006/table">
            <a:tbl>
              <a:tblPr firstRow="1" bandRow="1"/>
              <a:tblGrid>
                <a:gridCol w="648338">
                  <a:extLst>
                    <a:ext uri="{9D8B030D-6E8A-4147-A177-3AD203B41FA5}">
                      <a16:colId xmlns:a16="http://schemas.microsoft.com/office/drawing/2014/main" val="3131210295"/>
                    </a:ext>
                  </a:extLst>
                </a:gridCol>
                <a:gridCol w="1516828">
                  <a:extLst>
                    <a:ext uri="{9D8B030D-6E8A-4147-A177-3AD203B41FA5}">
                      <a16:colId xmlns:a16="http://schemas.microsoft.com/office/drawing/2014/main" val="2554852429"/>
                    </a:ext>
                  </a:extLst>
                </a:gridCol>
              </a:tblGrid>
              <a:tr h="370840">
                <a:tc>
                  <a:txBody>
                    <a:bodyPr/>
                    <a:lstStyle/>
                    <a:p>
                      <a:r>
                        <a:rPr lang="en-US" sz="1400" i="1" dirty="0">
                          <a:solidFill>
                            <a:schemeClr val="tx1"/>
                          </a:solidFill>
                        </a:rPr>
                        <a:t>S</a:t>
                      </a:r>
                      <a:endParaRPr lang="en-US" dirty="0"/>
                    </a:p>
                  </a:txBody>
                  <a:tcPr/>
                </a:tc>
                <a:tc>
                  <a:txBody>
                    <a:bodyPr/>
                    <a:lstStyle/>
                    <a:p>
                      <a:r>
                        <a:rPr lang="en-US" sz="1400" dirty="0">
                          <a:solidFill>
                            <a:schemeClr val="tx1"/>
                          </a:solidFill>
                        </a:rPr>
                        <a:t>Slant Column</a:t>
                      </a:r>
                      <a:endParaRPr lang="en-US" dirty="0"/>
                    </a:p>
                  </a:txBody>
                  <a:tcPr/>
                </a:tc>
                <a:extLst>
                  <a:ext uri="{0D108BD9-81ED-4DB2-BD59-A6C34878D82A}">
                    <a16:rowId xmlns:a16="http://schemas.microsoft.com/office/drawing/2014/main" val="466644339"/>
                  </a:ext>
                </a:extLst>
              </a:tr>
              <a:tr h="370840">
                <a:tc>
                  <a:txBody>
                    <a:bodyPr/>
                    <a:lstStyle/>
                    <a:p>
                      <a:r>
                        <a:rPr lang="en-US" i="1" dirty="0"/>
                        <a:t>V</a:t>
                      </a:r>
                    </a:p>
                  </a:txBody>
                  <a:tcPr/>
                </a:tc>
                <a:tc>
                  <a:txBody>
                    <a:bodyPr/>
                    <a:lstStyle/>
                    <a:p>
                      <a:r>
                        <a:rPr lang="en-US" sz="1400" dirty="0">
                          <a:solidFill>
                            <a:schemeClr val="tx1"/>
                          </a:solidFill>
                        </a:rPr>
                        <a:t>Vertical Column </a:t>
                      </a:r>
                      <a:endParaRPr lang="en-US" dirty="0"/>
                    </a:p>
                  </a:txBody>
                  <a:tcPr/>
                </a:tc>
                <a:extLst>
                  <a:ext uri="{0D108BD9-81ED-4DB2-BD59-A6C34878D82A}">
                    <a16:rowId xmlns:a16="http://schemas.microsoft.com/office/drawing/2014/main" val="415558034"/>
                  </a:ext>
                </a:extLst>
              </a:tr>
              <a:tr h="370840">
                <a:tc>
                  <a:txBody>
                    <a:bodyPr/>
                    <a:lstStyle/>
                    <a:p>
                      <a:r>
                        <a:rPr lang="en-US" dirty="0">
                          <a:solidFill>
                            <a:srgbClr val="00B050"/>
                          </a:solidFill>
                        </a:rPr>
                        <a:t>AMF</a:t>
                      </a:r>
                    </a:p>
                  </a:txBody>
                  <a:tcPr/>
                </a:tc>
                <a:tc>
                  <a:txBody>
                    <a:bodyPr/>
                    <a:lstStyle/>
                    <a:p>
                      <a:r>
                        <a:rPr lang="en-US" dirty="0">
                          <a:solidFill>
                            <a:srgbClr val="00B050"/>
                          </a:solidFill>
                        </a:rPr>
                        <a:t>Air Mass Factor</a:t>
                      </a:r>
                    </a:p>
                  </a:txBody>
                  <a:tcPr/>
                </a:tc>
                <a:extLst>
                  <a:ext uri="{0D108BD9-81ED-4DB2-BD59-A6C34878D82A}">
                    <a16:rowId xmlns:a16="http://schemas.microsoft.com/office/drawing/2014/main" val="1853124132"/>
                  </a:ext>
                </a:extLst>
              </a:tr>
              <a:tr h="370840">
                <a:tc>
                  <a:txBody>
                    <a:bodyPr/>
                    <a:lstStyle/>
                    <a:p>
                      <a:r>
                        <a:rPr lang="en-US" i="1" dirty="0">
                          <a:solidFill>
                            <a:srgbClr val="0070C0"/>
                          </a:solidFill>
                        </a:rPr>
                        <a:t>u</a:t>
                      </a:r>
                    </a:p>
                  </a:txBody>
                  <a:tcPr/>
                </a:tc>
                <a:tc>
                  <a:txBody>
                    <a:bodyPr/>
                    <a:lstStyle/>
                    <a:p>
                      <a:r>
                        <a:rPr lang="en-US" dirty="0">
                          <a:solidFill>
                            <a:srgbClr val="0070C0"/>
                          </a:solidFill>
                        </a:rPr>
                        <a:t>UV</a:t>
                      </a:r>
                    </a:p>
                  </a:txBody>
                  <a:tcPr/>
                </a:tc>
                <a:extLst>
                  <a:ext uri="{0D108BD9-81ED-4DB2-BD59-A6C34878D82A}">
                    <a16:rowId xmlns:a16="http://schemas.microsoft.com/office/drawing/2014/main" val="111846536"/>
                  </a:ext>
                </a:extLst>
              </a:tr>
              <a:tr h="370840">
                <a:tc>
                  <a:txBody>
                    <a:bodyPr/>
                    <a:lstStyle/>
                    <a:p>
                      <a:r>
                        <a:rPr lang="en-US" i="1" dirty="0">
                          <a:solidFill>
                            <a:srgbClr val="0070C0"/>
                          </a:solidFill>
                        </a:rPr>
                        <a:t>v</a:t>
                      </a:r>
                    </a:p>
                  </a:txBody>
                  <a:tcPr/>
                </a:tc>
                <a:tc>
                  <a:txBody>
                    <a:bodyPr/>
                    <a:lstStyle/>
                    <a:p>
                      <a:r>
                        <a:rPr lang="en-US" dirty="0">
                          <a:solidFill>
                            <a:srgbClr val="0070C0"/>
                          </a:solidFill>
                        </a:rPr>
                        <a:t>VIS</a:t>
                      </a:r>
                    </a:p>
                  </a:txBody>
                  <a:tcPr/>
                </a:tc>
                <a:extLst>
                  <a:ext uri="{0D108BD9-81ED-4DB2-BD59-A6C34878D82A}">
                    <a16:rowId xmlns:a16="http://schemas.microsoft.com/office/drawing/2014/main" val="2236430943"/>
                  </a:ext>
                </a:extLst>
              </a:tr>
              <a:tr h="370840">
                <a:tc>
                  <a:txBody>
                    <a:bodyPr/>
                    <a:lstStyle/>
                    <a:p>
                      <a:r>
                        <a:rPr lang="en-US" i="1" dirty="0">
                          <a:solidFill>
                            <a:srgbClr val="FF0000"/>
                          </a:solidFill>
                        </a:rPr>
                        <a:t>s</a:t>
                      </a:r>
                    </a:p>
                  </a:txBody>
                  <a:tcPr/>
                </a:tc>
                <a:tc>
                  <a:txBody>
                    <a:bodyPr/>
                    <a:lstStyle/>
                    <a:p>
                      <a:r>
                        <a:rPr lang="en-US" sz="1400" dirty="0">
                          <a:solidFill>
                            <a:srgbClr val="FF0000"/>
                          </a:solidFill>
                        </a:rPr>
                        <a:t>stratosphere</a:t>
                      </a:r>
                      <a:endParaRPr lang="en-US" dirty="0"/>
                    </a:p>
                  </a:txBody>
                  <a:tcPr/>
                </a:tc>
                <a:extLst>
                  <a:ext uri="{0D108BD9-81ED-4DB2-BD59-A6C34878D82A}">
                    <a16:rowId xmlns:a16="http://schemas.microsoft.com/office/drawing/2014/main" val="1185999694"/>
                  </a:ext>
                </a:extLst>
              </a:tr>
              <a:tr h="370840">
                <a:tc>
                  <a:txBody>
                    <a:bodyPr/>
                    <a:lstStyle/>
                    <a:p>
                      <a:r>
                        <a:rPr lang="en-US" i="1" dirty="0">
                          <a:solidFill>
                            <a:srgbClr val="FF0000"/>
                          </a:solidFill>
                        </a:rPr>
                        <a:t>t</a:t>
                      </a:r>
                    </a:p>
                  </a:txBody>
                  <a:tcPr/>
                </a:tc>
                <a:tc>
                  <a:txBody>
                    <a:bodyPr/>
                    <a:lstStyle/>
                    <a:p>
                      <a:r>
                        <a:rPr lang="en-US" sz="1400" dirty="0">
                          <a:solidFill>
                            <a:srgbClr val="FF0000"/>
                          </a:solidFill>
                        </a:rPr>
                        <a:t>troposphere</a:t>
                      </a:r>
                      <a:endParaRPr lang="en-US" dirty="0"/>
                    </a:p>
                  </a:txBody>
                  <a:tcPr/>
                </a:tc>
                <a:extLst>
                  <a:ext uri="{0D108BD9-81ED-4DB2-BD59-A6C34878D82A}">
                    <a16:rowId xmlns:a16="http://schemas.microsoft.com/office/drawing/2014/main" val="68783257"/>
                  </a:ext>
                </a:extLst>
              </a:tr>
            </a:tbl>
          </a:graphicData>
        </a:graphic>
      </p:graphicFrame>
      <p:sp>
        <p:nvSpPr>
          <p:cNvPr id="16" name="Down Arrow 15">
            <a:extLst>
              <a:ext uri="{FF2B5EF4-FFF2-40B4-BE49-F238E27FC236}">
                <a16:creationId xmlns:a16="http://schemas.microsoft.com/office/drawing/2014/main" id="{724EFA6C-7231-C3D9-0840-2823AAD431C8}"/>
              </a:ext>
            </a:extLst>
          </p:cNvPr>
          <p:cNvSpPr/>
          <p:nvPr/>
        </p:nvSpPr>
        <p:spPr>
          <a:xfrm flipH="1">
            <a:off x="7326048" y="3083293"/>
            <a:ext cx="354912" cy="46003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491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A53F0-5222-54AB-7CCF-CECBC8D8C398}"/>
              </a:ext>
            </a:extLst>
          </p:cNvPr>
          <p:cNvSpPr>
            <a:spLocks noGrp="1"/>
          </p:cNvSpPr>
          <p:nvPr>
            <p:ph type="title"/>
          </p:nvPr>
        </p:nvSpPr>
        <p:spPr/>
        <p:txBody>
          <a:bodyPr/>
          <a:lstStyle/>
          <a:p>
            <a:r>
              <a:rPr lang="en-US" dirty="0"/>
              <a:t>Joint UV-Vis STS:  Pros and Cons</a:t>
            </a:r>
          </a:p>
        </p:txBody>
      </p:sp>
      <p:sp>
        <p:nvSpPr>
          <p:cNvPr id="3" name="Text Placeholder 2">
            <a:extLst>
              <a:ext uri="{FF2B5EF4-FFF2-40B4-BE49-F238E27FC236}">
                <a16:creationId xmlns:a16="http://schemas.microsoft.com/office/drawing/2014/main" id="{4E419DCC-8A98-2AC0-8E74-480DAC75BCC9}"/>
              </a:ext>
            </a:extLst>
          </p:cNvPr>
          <p:cNvSpPr>
            <a:spLocks noGrp="1"/>
          </p:cNvSpPr>
          <p:nvPr>
            <p:ph type="body" idx="1"/>
          </p:nvPr>
        </p:nvSpPr>
        <p:spPr>
          <a:xfrm>
            <a:off x="838200" y="754370"/>
            <a:ext cx="10515600" cy="5160928"/>
          </a:xfrm>
          <a:ln>
            <a:noFill/>
          </a:ln>
        </p:spPr>
        <p:style>
          <a:lnRef idx="2">
            <a:schemeClr val="accent1"/>
          </a:lnRef>
          <a:fillRef idx="1">
            <a:schemeClr val="lt1"/>
          </a:fillRef>
          <a:effectRef idx="0">
            <a:schemeClr val="accent1"/>
          </a:effectRef>
          <a:fontRef idx="minor">
            <a:schemeClr val="dk1"/>
          </a:fontRef>
        </p:style>
        <p:txBody>
          <a:bodyPr>
            <a:normAutofit/>
          </a:bodyPr>
          <a:lstStyle/>
          <a:p>
            <a:pPr marL="114300" indent="0">
              <a:buNone/>
            </a:pPr>
            <a:r>
              <a:rPr lang="en-US" dirty="0"/>
              <a:t>Pros</a:t>
            </a:r>
          </a:p>
          <a:p>
            <a:r>
              <a:rPr lang="en-US" dirty="0"/>
              <a:t>Self consistency, without relying on CTMs or interpolation/extrapolation from clean regions </a:t>
            </a:r>
          </a:p>
          <a:p>
            <a:pPr lvl="1"/>
            <a:r>
              <a:rPr lang="en-US" sz="2800" dirty="0"/>
              <a:t>CTMs : Likely biases</a:t>
            </a:r>
          </a:p>
          <a:p>
            <a:pPr lvl="1"/>
            <a:r>
              <a:rPr lang="en-US" sz="2800" dirty="0"/>
              <a:t>Interpolation/extrapolation : small-scale variations and/or insufficient nearby clean regions</a:t>
            </a:r>
          </a:p>
          <a:p>
            <a:pPr marL="114300" indent="0">
              <a:buNone/>
            </a:pPr>
            <a:r>
              <a:rPr lang="en-US" dirty="0"/>
              <a:t>Cons</a:t>
            </a:r>
          </a:p>
          <a:p>
            <a:r>
              <a:rPr lang="en-US" dirty="0"/>
              <a:t>The deficiency is the relative NO</a:t>
            </a:r>
            <a:r>
              <a:rPr lang="en-US" baseline="-25000" dirty="0"/>
              <a:t>2</a:t>
            </a:r>
            <a:r>
              <a:rPr lang="en-US" dirty="0"/>
              <a:t> biases between UV and Vis, due to different spectral bands are affected by spectral interferences differently. </a:t>
            </a:r>
          </a:p>
          <a:p>
            <a:endParaRPr lang="en-US" dirty="0"/>
          </a:p>
          <a:p>
            <a:pPr marL="114300" indent="0">
              <a:buNone/>
            </a:pPr>
            <a:endParaRPr lang="en-US" dirty="0"/>
          </a:p>
        </p:txBody>
      </p:sp>
      <p:sp>
        <p:nvSpPr>
          <p:cNvPr id="4" name="TextBox 3">
            <a:extLst>
              <a:ext uri="{FF2B5EF4-FFF2-40B4-BE49-F238E27FC236}">
                <a16:creationId xmlns:a16="http://schemas.microsoft.com/office/drawing/2014/main" id="{681ABC12-F7F0-58AB-372C-2C4CE57BB905}"/>
              </a:ext>
            </a:extLst>
          </p:cNvPr>
          <p:cNvSpPr txBox="1"/>
          <p:nvPr/>
        </p:nvSpPr>
        <p:spPr>
          <a:xfrm>
            <a:off x="591065" y="5549632"/>
            <a:ext cx="11257005" cy="55399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14300" indent="0">
              <a:buNone/>
            </a:pPr>
            <a:r>
              <a:rPr lang="en-US" sz="3000" dirty="0">
                <a:solidFill>
                  <a:srgbClr val="FF0000"/>
                </a:solidFill>
              </a:rPr>
              <a:t>Next analysis of polarization sensitivity on UV and VIS retrievals</a:t>
            </a:r>
          </a:p>
        </p:txBody>
      </p:sp>
    </p:spTree>
    <p:extLst>
      <p:ext uri="{BB962C8B-B14F-4D97-AF65-F5344CB8AC3E}">
        <p14:creationId xmlns:p14="http://schemas.microsoft.com/office/powerpoint/2010/main" val="1573350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A1B7C-19FD-77FA-DB24-6BC384D84BD7}"/>
              </a:ext>
            </a:extLst>
          </p:cNvPr>
          <p:cNvSpPr>
            <a:spLocks noGrp="1"/>
          </p:cNvSpPr>
          <p:nvPr>
            <p:ph type="title"/>
          </p:nvPr>
        </p:nvSpPr>
        <p:spPr/>
        <p:txBody>
          <a:bodyPr>
            <a:normAutofit fontScale="90000"/>
          </a:bodyPr>
          <a:lstStyle/>
          <a:p>
            <a:r>
              <a:rPr lang="en-US" dirty="0"/>
              <a:t>TEMPO Linear Polarization Sensitivity (LSP)</a:t>
            </a:r>
          </a:p>
        </p:txBody>
      </p:sp>
      <p:pic>
        <p:nvPicPr>
          <p:cNvPr id="4" name="Content Placeholder 3">
            <a:extLst>
              <a:ext uri="{FF2B5EF4-FFF2-40B4-BE49-F238E27FC236}">
                <a16:creationId xmlns:a16="http://schemas.microsoft.com/office/drawing/2014/main" id="{7A33C2E9-5B46-7FCE-D9D7-FA5B25B69997}"/>
              </a:ext>
            </a:extLst>
          </p:cNvPr>
          <p:cNvPicPr>
            <a:picLocks noGrp="1" noChangeAspect="1"/>
          </p:cNvPicPr>
          <p:nvPr>
            <p:ph idx="1"/>
          </p:nvPr>
        </p:nvPicPr>
        <p:blipFill>
          <a:blip r:embed="rId2"/>
          <a:srcRect/>
          <a:stretch/>
        </p:blipFill>
        <p:spPr>
          <a:xfrm>
            <a:off x="59865" y="1601343"/>
            <a:ext cx="5486400" cy="3655314"/>
          </a:xfrm>
          <a:prstGeom prst="rect">
            <a:avLst/>
          </a:prstGeom>
        </p:spPr>
      </p:pic>
      <p:pic>
        <p:nvPicPr>
          <p:cNvPr id="3" name="Content Placeholder 3">
            <a:extLst>
              <a:ext uri="{FF2B5EF4-FFF2-40B4-BE49-F238E27FC236}">
                <a16:creationId xmlns:a16="http://schemas.microsoft.com/office/drawing/2014/main" id="{179B743B-6FEC-FE35-F45C-FBEF02A9CE8F}"/>
              </a:ext>
            </a:extLst>
          </p:cNvPr>
          <p:cNvPicPr>
            <a:picLocks noChangeAspect="1"/>
          </p:cNvPicPr>
          <p:nvPr/>
        </p:nvPicPr>
        <p:blipFill>
          <a:blip r:embed="rId3"/>
          <a:srcRect/>
          <a:stretch/>
        </p:blipFill>
        <p:spPr>
          <a:xfrm>
            <a:off x="5989499" y="1601343"/>
            <a:ext cx="5836158" cy="3668776"/>
          </a:xfrm>
          <a:prstGeom prst="rect">
            <a:avLst/>
          </a:prstGeom>
          <a:noFill/>
          <a:ln>
            <a:noFill/>
          </a:ln>
        </p:spPr>
      </p:pic>
      <p:sp>
        <p:nvSpPr>
          <p:cNvPr id="5" name="TextBox 4">
            <a:extLst>
              <a:ext uri="{FF2B5EF4-FFF2-40B4-BE49-F238E27FC236}">
                <a16:creationId xmlns:a16="http://schemas.microsoft.com/office/drawing/2014/main" id="{19754D34-24C2-6AE5-EF13-7C19CD67BBCA}"/>
              </a:ext>
            </a:extLst>
          </p:cNvPr>
          <p:cNvSpPr txBox="1"/>
          <p:nvPr/>
        </p:nvSpPr>
        <p:spPr>
          <a:xfrm>
            <a:off x="7176977" y="1280104"/>
            <a:ext cx="3461204" cy="307777"/>
          </a:xfrm>
          <a:prstGeom prst="rect">
            <a:avLst/>
          </a:prstGeom>
          <a:noFill/>
        </p:spPr>
        <p:txBody>
          <a:bodyPr wrap="none" rtlCol="0">
            <a:spAutoFit/>
          </a:bodyPr>
          <a:lstStyle/>
          <a:p>
            <a:r>
              <a:rPr lang="en-US" dirty="0"/>
              <a:t>PCA of LSP, First 4 PCs are shown here.</a:t>
            </a:r>
          </a:p>
        </p:txBody>
      </p:sp>
      <p:sp>
        <p:nvSpPr>
          <p:cNvPr id="6" name="TextBox 5">
            <a:extLst>
              <a:ext uri="{FF2B5EF4-FFF2-40B4-BE49-F238E27FC236}">
                <a16:creationId xmlns:a16="http://schemas.microsoft.com/office/drawing/2014/main" id="{9098F563-2871-CCC8-E08C-79BA86D79A51}"/>
              </a:ext>
            </a:extLst>
          </p:cNvPr>
          <p:cNvSpPr txBox="1"/>
          <p:nvPr/>
        </p:nvSpPr>
        <p:spPr>
          <a:xfrm>
            <a:off x="6230403" y="5424007"/>
            <a:ext cx="5354351" cy="307777"/>
          </a:xfrm>
          <a:prstGeom prst="rect">
            <a:avLst/>
          </a:prstGeom>
          <a:noFill/>
        </p:spPr>
        <p:txBody>
          <a:bodyPr wrap="none" rtlCol="0">
            <a:spAutoFit/>
          </a:bodyPr>
          <a:lstStyle/>
          <a:p>
            <a:r>
              <a:rPr lang="en-US" dirty="0"/>
              <a:t>LPS spectra can be accurately reconstructed with a few (&lt;7) PCs</a:t>
            </a:r>
          </a:p>
        </p:txBody>
      </p:sp>
      <p:pic>
        <p:nvPicPr>
          <p:cNvPr id="7" name="Picture 6">
            <a:extLst>
              <a:ext uri="{FF2B5EF4-FFF2-40B4-BE49-F238E27FC236}">
                <a16:creationId xmlns:a16="http://schemas.microsoft.com/office/drawing/2014/main" id="{8220809D-FA73-D288-B4B0-C4E851075A35}"/>
              </a:ext>
            </a:extLst>
          </p:cNvPr>
          <p:cNvPicPr>
            <a:picLocks noChangeAspect="1"/>
          </p:cNvPicPr>
          <p:nvPr/>
        </p:nvPicPr>
        <p:blipFill>
          <a:blip r:embed="rId4"/>
          <a:srcRect/>
          <a:stretch/>
        </p:blipFill>
        <p:spPr>
          <a:xfrm>
            <a:off x="5546265" y="1821511"/>
            <a:ext cx="387096" cy="2865120"/>
          </a:xfrm>
          <a:prstGeom prst="rect">
            <a:avLst/>
          </a:prstGeom>
        </p:spPr>
      </p:pic>
      <p:cxnSp>
        <p:nvCxnSpPr>
          <p:cNvPr id="9" name="Straight Connector 8">
            <a:extLst>
              <a:ext uri="{FF2B5EF4-FFF2-40B4-BE49-F238E27FC236}">
                <a16:creationId xmlns:a16="http://schemas.microsoft.com/office/drawing/2014/main" id="{8EE6BA05-73B9-EC2C-68AA-BE717B602AAF}"/>
              </a:ext>
            </a:extLst>
          </p:cNvPr>
          <p:cNvCxnSpPr>
            <a:cxnSpLocks/>
          </p:cNvCxnSpPr>
          <p:nvPr/>
        </p:nvCxnSpPr>
        <p:spPr>
          <a:xfrm flipH="1">
            <a:off x="5714819" y="1459454"/>
            <a:ext cx="691510" cy="0"/>
          </a:xfrm>
          <a:prstGeom prst="line">
            <a:avLst/>
          </a:prstGeom>
          <a:ln w="79375">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867FFC0-4958-47DA-3A7C-0E9B323B7A64}"/>
              </a:ext>
            </a:extLst>
          </p:cNvPr>
          <p:cNvSpPr txBox="1"/>
          <p:nvPr/>
        </p:nvSpPr>
        <p:spPr>
          <a:xfrm>
            <a:off x="1865870" y="1821511"/>
            <a:ext cx="2940228"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t>LSP From Xiong Liu</a:t>
            </a:r>
          </a:p>
        </p:txBody>
      </p:sp>
    </p:spTree>
    <p:extLst>
      <p:ext uri="{BB962C8B-B14F-4D97-AF65-F5344CB8AC3E}">
        <p14:creationId xmlns:p14="http://schemas.microsoft.com/office/powerpoint/2010/main" val="88657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EE4526-3113-F873-8D63-A6C3D86A14CE}"/>
              </a:ext>
            </a:extLst>
          </p:cNvPr>
          <p:cNvSpPr>
            <a:spLocks noGrp="1"/>
          </p:cNvSpPr>
          <p:nvPr>
            <p:ph type="body" idx="1"/>
          </p:nvPr>
        </p:nvSpPr>
        <p:spPr/>
        <p:txBody>
          <a:bodyPr/>
          <a:lstStyle/>
          <a:p>
            <a:endParaRPr lang="en-US" dirty="0"/>
          </a:p>
        </p:txBody>
      </p:sp>
      <p:sp>
        <p:nvSpPr>
          <p:cNvPr id="2" name="Title 1">
            <a:extLst>
              <a:ext uri="{FF2B5EF4-FFF2-40B4-BE49-F238E27FC236}">
                <a16:creationId xmlns:a16="http://schemas.microsoft.com/office/drawing/2014/main" id="{66810A8F-0471-849D-3AF7-3E6F05AAA08C}"/>
              </a:ext>
            </a:extLst>
          </p:cNvPr>
          <p:cNvSpPr>
            <a:spLocks noGrp="1"/>
          </p:cNvSpPr>
          <p:nvPr>
            <p:ph type="title"/>
          </p:nvPr>
        </p:nvSpPr>
        <p:spPr/>
        <p:txBody>
          <a:bodyPr/>
          <a:lstStyle/>
          <a:p>
            <a:r>
              <a:rPr lang="en-US" dirty="0"/>
              <a:t>Measurement vs Modeling : UV </a:t>
            </a:r>
          </a:p>
        </p:txBody>
      </p:sp>
      <p:pic>
        <p:nvPicPr>
          <p:cNvPr id="4" name="Picture 3">
            <a:extLst>
              <a:ext uri="{FF2B5EF4-FFF2-40B4-BE49-F238E27FC236}">
                <a16:creationId xmlns:a16="http://schemas.microsoft.com/office/drawing/2014/main" id="{41C2022F-1B17-32BD-0E13-F0829A75D319}"/>
              </a:ext>
            </a:extLst>
          </p:cNvPr>
          <p:cNvPicPr>
            <a:picLocks noChangeAspect="1"/>
          </p:cNvPicPr>
          <p:nvPr/>
        </p:nvPicPr>
        <p:blipFill>
          <a:blip r:embed="rId2"/>
          <a:stretch>
            <a:fillRect/>
          </a:stretch>
        </p:blipFill>
        <p:spPr>
          <a:xfrm>
            <a:off x="2030818" y="1614537"/>
            <a:ext cx="7772400" cy="3963924"/>
          </a:xfrm>
          <a:prstGeom prst="rect">
            <a:avLst/>
          </a:prstGeom>
        </p:spPr>
      </p:pic>
    </p:spTree>
    <p:extLst>
      <p:ext uri="{BB962C8B-B14F-4D97-AF65-F5344CB8AC3E}">
        <p14:creationId xmlns:p14="http://schemas.microsoft.com/office/powerpoint/2010/main" val="3743236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D0526-4859-8353-F7BC-79C3AF60EC7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67BFB77-BBE3-B83C-8924-139376BFECCB}"/>
              </a:ext>
            </a:extLst>
          </p:cNvPr>
          <p:cNvSpPr>
            <a:spLocks noGrp="1"/>
          </p:cNvSpPr>
          <p:nvPr>
            <p:ph type="body" idx="1"/>
          </p:nvPr>
        </p:nvSpPr>
        <p:spPr/>
        <p:txBody>
          <a:bodyPr/>
          <a:lstStyle/>
          <a:p>
            <a:endParaRPr lang="en-US" dirty="0"/>
          </a:p>
        </p:txBody>
      </p:sp>
      <p:sp>
        <p:nvSpPr>
          <p:cNvPr id="2" name="Title 1">
            <a:extLst>
              <a:ext uri="{FF2B5EF4-FFF2-40B4-BE49-F238E27FC236}">
                <a16:creationId xmlns:a16="http://schemas.microsoft.com/office/drawing/2014/main" id="{2632BFA5-7B65-3F08-290D-5E119CC94BF2}"/>
              </a:ext>
            </a:extLst>
          </p:cNvPr>
          <p:cNvSpPr>
            <a:spLocks noGrp="1"/>
          </p:cNvSpPr>
          <p:nvPr>
            <p:ph type="title"/>
          </p:nvPr>
        </p:nvSpPr>
        <p:spPr/>
        <p:txBody>
          <a:bodyPr/>
          <a:lstStyle/>
          <a:p>
            <a:r>
              <a:rPr lang="en-US" dirty="0"/>
              <a:t>Measurement vs Modeling : VIS </a:t>
            </a:r>
          </a:p>
        </p:txBody>
      </p:sp>
      <p:pic>
        <p:nvPicPr>
          <p:cNvPr id="4" name="Picture 3">
            <a:extLst>
              <a:ext uri="{FF2B5EF4-FFF2-40B4-BE49-F238E27FC236}">
                <a16:creationId xmlns:a16="http://schemas.microsoft.com/office/drawing/2014/main" id="{D0ADCEC6-A5A7-DBAF-9D77-2B13B46B235C}"/>
              </a:ext>
            </a:extLst>
          </p:cNvPr>
          <p:cNvPicPr>
            <a:picLocks noChangeAspect="1"/>
          </p:cNvPicPr>
          <p:nvPr/>
        </p:nvPicPr>
        <p:blipFill>
          <a:blip r:embed="rId3"/>
          <a:srcRect/>
          <a:stretch/>
        </p:blipFill>
        <p:spPr>
          <a:xfrm>
            <a:off x="2068548" y="1614537"/>
            <a:ext cx="7696939" cy="3963924"/>
          </a:xfrm>
          <a:prstGeom prst="rect">
            <a:avLst/>
          </a:prstGeom>
        </p:spPr>
      </p:pic>
    </p:spTree>
    <p:extLst>
      <p:ext uri="{BB962C8B-B14F-4D97-AF65-F5344CB8AC3E}">
        <p14:creationId xmlns:p14="http://schemas.microsoft.com/office/powerpoint/2010/main" val="1584488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110395-A728-52AB-88C2-F0FBDE7C2E39}"/>
              </a:ext>
            </a:extLst>
          </p:cNvPr>
          <p:cNvPicPr>
            <a:picLocks noChangeAspect="1"/>
          </p:cNvPicPr>
          <p:nvPr/>
        </p:nvPicPr>
        <p:blipFill>
          <a:blip r:embed="rId3"/>
          <a:srcRect/>
          <a:stretch/>
        </p:blipFill>
        <p:spPr>
          <a:xfrm>
            <a:off x="1256170" y="3705449"/>
            <a:ext cx="4157838" cy="2642870"/>
          </a:xfrm>
          <a:prstGeom prst="rect">
            <a:avLst/>
          </a:prstGeom>
        </p:spPr>
      </p:pic>
      <p:pic>
        <p:nvPicPr>
          <p:cNvPr id="10" name="Picture 9">
            <a:extLst>
              <a:ext uri="{FF2B5EF4-FFF2-40B4-BE49-F238E27FC236}">
                <a16:creationId xmlns:a16="http://schemas.microsoft.com/office/drawing/2014/main" id="{24CC9BB4-81A4-6A07-2E67-6A4A7F21BF9C}"/>
              </a:ext>
            </a:extLst>
          </p:cNvPr>
          <p:cNvPicPr>
            <a:picLocks noChangeAspect="1"/>
          </p:cNvPicPr>
          <p:nvPr/>
        </p:nvPicPr>
        <p:blipFill>
          <a:blip r:embed="rId4"/>
          <a:srcRect/>
          <a:stretch/>
        </p:blipFill>
        <p:spPr>
          <a:xfrm>
            <a:off x="6054591" y="3705449"/>
            <a:ext cx="4157838" cy="2642870"/>
          </a:xfrm>
          <a:prstGeom prst="rect">
            <a:avLst/>
          </a:prstGeom>
        </p:spPr>
      </p:pic>
      <p:pic>
        <p:nvPicPr>
          <p:cNvPr id="5" name="Picture 4" descr="A graph showing a spectrum of colors&#10;&#10;AI-generated content may be incorrect.">
            <a:extLst>
              <a:ext uri="{FF2B5EF4-FFF2-40B4-BE49-F238E27FC236}">
                <a16:creationId xmlns:a16="http://schemas.microsoft.com/office/drawing/2014/main" id="{C79590F2-CD50-BBF9-BF93-E041BD28C9D2}"/>
              </a:ext>
            </a:extLst>
          </p:cNvPr>
          <p:cNvPicPr>
            <a:picLocks noChangeAspect="1"/>
          </p:cNvPicPr>
          <p:nvPr/>
        </p:nvPicPr>
        <p:blipFill>
          <a:blip r:embed="rId5"/>
          <a:stretch>
            <a:fillRect/>
          </a:stretch>
        </p:blipFill>
        <p:spPr>
          <a:xfrm>
            <a:off x="959123" y="991119"/>
            <a:ext cx="4475480" cy="2642870"/>
          </a:xfrm>
          <a:prstGeom prst="rect">
            <a:avLst/>
          </a:prstGeom>
        </p:spPr>
      </p:pic>
      <p:pic>
        <p:nvPicPr>
          <p:cNvPr id="6" name="Picture 5">
            <a:extLst>
              <a:ext uri="{FF2B5EF4-FFF2-40B4-BE49-F238E27FC236}">
                <a16:creationId xmlns:a16="http://schemas.microsoft.com/office/drawing/2014/main" id="{308B71DB-AB27-0ABA-5A6F-BB61D021BD81}"/>
              </a:ext>
            </a:extLst>
          </p:cNvPr>
          <p:cNvPicPr>
            <a:picLocks noChangeAspect="1"/>
          </p:cNvPicPr>
          <p:nvPr/>
        </p:nvPicPr>
        <p:blipFill>
          <a:blip r:embed="rId6"/>
          <a:srcRect/>
          <a:stretch/>
        </p:blipFill>
        <p:spPr>
          <a:xfrm>
            <a:off x="5683118" y="991119"/>
            <a:ext cx="4475480" cy="2642870"/>
          </a:xfrm>
          <a:prstGeom prst="rect">
            <a:avLst/>
          </a:prstGeom>
        </p:spPr>
      </p:pic>
      <p:sp>
        <p:nvSpPr>
          <p:cNvPr id="2" name="Title 1">
            <a:extLst>
              <a:ext uri="{FF2B5EF4-FFF2-40B4-BE49-F238E27FC236}">
                <a16:creationId xmlns:a16="http://schemas.microsoft.com/office/drawing/2014/main" id="{5B175067-0CBB-A71A-1FFA-25C2824766F0}"/>
              </a:ext>
            </a:extLst>
          </p:cNvPr>
          <p:cNvSpPr>
            <a:spLocks noGrp="1"/>
          </p:cNvSpPr>
          <p:nvPr>
            <p:ph type="title"/>
          </p:nvPr>
        </p:nvSpPr>
        <p:spPr/>
        <p:txBody>
          <a:bodyPr>
            <a:normAutofit fontScale="90000"/>
          </a:bodyPr>
          <a:lstStyle/>
          <a:p>
            <a:r>
              <a:rPr lang="en-US" dirty="0"/>
              <a:t>Polarization Sensitivity: Derived vs Measured</a:t>
            </a:r>
          </a:p>
        </p:txBody>
      </p:sp>
      <p:sp>
        <p:nvSpPr>
          <p:cNvPr id="3" name="Text Placeholder 2">
            <a:extLst>
              <a:ext uri="{FF2B5EF4-FFF2-40B4-BE49-F238E27FC236}">
                <a16:creationId xmlns:a16="http://schemas.microsoft.com/office/drawing/2014/main" id="{14CB120C-AAE4-A6AD-19B4-88F642351475}"/>
              </a:ext>
            </a:extLst>
          </p:cNvPr>
          <p:cNvSpPr>
            <a:spLocks noGrp="1"/>
          </p:cNvSpPr>
          <p:nvPr>
            <p:ph type="body" idx="1"/>
          </p:nvPr>
        </p:nvSpPr>
        <p:spPr>
          <a:xfrm>
            <a:off x="838200" y="803375"/>
            <a:ext cx="10515600" cy="5160928"/>
          </a:xfrm>
        </p:spPr>
        <p:txBody>
          <a:bodyPr lIns="0" tIns="0" rIns="0" bIns="0"/>
          <a:lstStyle/>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r>
              <a:rPr lang="en-US" dirty="0"/>
              <a:t>                           </a:t>
            </a:r>
            <a:r>
              <a:rPr lang="en-US" dirty="0">
                <a:solidFill>
                  <a:srgbClr val="C00000"/>
                </a:solidFill>
              </a:rPr>
              <a:t>UV</a:t>
            </a:r>
            <a:r>
              <a:rPr lang="en-US" dirty="0"/>
              <a:t>                                                       </a:t>
            </a:r>
            <a:r>
              <a:rPr lang="en-US" dirty="0">
                <a:solidFill>
                  <a:srgbClr val="C00000"/>
                </a:solidFill>
              </a:rPr>
              <a:t>VIS</a:t>
            </a:r>
          </a:p>
        </p:txBody>
      </p:sp>
      <p:pic>
        <p:nvPicPr>
          <p:cNvPr id="8" name="Picture 7">
            <a:extLst>
              <a:ext uri="{FF2B5EF4-FFF2-40B4-BE49-F238E27FC236}">
                <a16:creationId xmlns:a16="http://schemas.microsoft.com/office/drawing/2014/main" id="{6BCA0EDE-C464-2528-C717-42621550C7B3}"/>
              </a:ext>
            </a:extLst>
          </p:cNvPr>
          <p:cNvPicPr>
            <a:picLocks noChangeAspect="1"/>
          </p:cNvPicPr>
          <p:nvPr/>
        </p:nvPicPr>
        <p:blipFill>
          <a:blip r:embed="rId7"/>
          <a:srcRect/>
          <a:stretch/>
        </p:blipFill>
        <p:spPr>
          <a:xfrm>
            <a:off x="10369103" y="726357"/>
            <a:ext cx="387096" cy="2865120"/>
          </a:xfrm>
          <a:prstGeom prst="rect">
            <a:avLst/>
          </a:prstGeom>
        </p:spPr>
      </p:pic>
    </p:spTree>
    <p:extLst>
      <p:ext uri="{BB962C8B-B14F-4D97-AF65-F5344CB8AC3E}">
        <p14:creationId xmlns:p14="http://schemas.microsoft.com/office/powerpoint/2010/main" val="312931282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ternate Interior ">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8113</TotalTime>
  <Words>521</Words>
  <Application>Microsoft Macintosh PowerPoint</Application>
  <PresentationFormat>Widescreen</PresentationFormat>
  <Paragraphs>82</Paragraphs>
  <Slides>15</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Times New Roman</vt:lpstr>
      <vt:lpstr>Arial Narrow</vt:lpstr>
      <vt:lpstr>Calibri</vt:lpstr>
      <vt:lpstr>Wingdings</vt:lpstr>
      <vt:lpstr>Arial</vt:lpstr>
      <vt:lpstr>Office Theme</vt:lpstr>
      <vt:lpstr>Alternate Interior </vt:lpstr>
      <vt:lpstr>PowerPoint Presentation</vt:lpstr>
      <vt:lpstr>GeoXO ACX NO2 Algorithm Development</vt:lpstr>
      <vt:lpstr>Joint UV-Vis Retrieval to Separate  Stratospheric and Tropospheric NO2 Columns</vt:lpstr>
      <vt:lpstr>Joint UV-Vis Retrieval to Separate  Stratospheric and Tropospheric NO2 Columns</vt:lpstr>
      <vt:lpstr>Joint UV-Vis STS:  Pros and Cons</vt:lpstr>
      <vt:lpstr>TEMPO Linear Polarization Sensitivity (LSP)</vt:lpstr>
      <vt:lpstr>Measurement vs Modeling : UV </vt:lpstr>
      <vt:lpstr>Measurement vs Modeling : VIS </vt:lpstr>
      <vt:lpstr>Polarization Sensitivity: Derived vs Measured</vt:lpstr>
      <vt:lpstr>Impact of Polarization Correction (P-Corr)</vt:lpstr>
      <vt:lpstr>NO2 Geometric Vertical Column from TEMPO UV </vt:lpstr>
      <vt:lpstr>NO2 Geometric Vertical Column from TEMPO VIS </vt:lpstr>
      <vt:lpstr>NO2 Geometric Vertical Column Difference (VIS – UV)</vt:lpstr>
      <vt:lpstr>NO2 Tropospheric Vertical Column from TEMPO</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Shobha Kondragunta</dc:creator>
  <cp:lastModifiedBy>Kai Yang</cp:lastModifiedBy>
  <cp:revision>16</cp:revision>
  <dcterms:modified xsi:type="dcterms:W3CDTF">2025-08-18T17:07:14Z</dcterms:modified>
</cp:coreProperties>
</file>