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22" r:id="rId2"/>
    <p:sldId id="294" r:id="rId3"/>
    <p:sldId id="983" r:id="rId4"/>
    <p:sldId id="984" r:id="rId5"/>
    <p:sldId id="986" r:id="rId6"/>
    <p:sldId id="987" r:id="rId7"/>
    <p:sldId id="991" r:id="rId8"/>
    <p:sldId id="992" r:id="rId9"/>
    <p:sldId id="995" r:id="rId10"/>
    <p:sldId id="1000" r:id="rId11"/>
    <p:sldId id="1002" r:id="rId12"/>
    <p:sldId id="1004" r:id="rId13"/>
    <p:sldId id="990" r:id="rId14"/>
  </p:sldIdLst>
  <p:sldSz cx="12192000" cy="6858000"/>
  <p:notesSz cx="6858000" cy="9144000"/>
  <p:embeddedFontLst>
    <p:embeddedFont>
      <p:font typeface="Palatino Linotype" panose="02040502050505030304" pitchFamily="18" charset="0"/>
      <p:regular r:id="rId17"/>
      <p:bold r:id="rId18"/>
      <p:italic r:id="rId19"/>
      <p:boldItalic r:id="rId20"/>
    </p:embeddedFont>
    <p:embeddedFont>
      <p:font typeface="굴림체" panose="020B0609000101010101" pitchFamily="49" charset="-127"/>
      <p:regular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67E8CA4-E59D-4FF7-B1BB-7B850CD376AA}">
          <p14:sldIdLst>
            <p14:sldId id="322"/>
            <p14:sldId id="294"/>
            <p14:sldId id="983"/>
            <p14:sldId id="984"/>
            <p14:sldId id="986"/>
            <p14:sldId id="987"/>
            <p14:sldId id="991"/>
            <p14:sldId id="992"/>
            <p14:sldId id="995"/>
            <p14:sldId id="1000"/>
            <p14:sldId id="1002"/>
            <p14:sldId id="1004"/>
            <p14:sldId id="9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26AF94-2DBC-357D-C308-EC627ACAF06F}" name="조민정(기후·에너지시스템공학전공)" initials="조" userId="S::mcho@i.ewha.ac.kr::2ee89137-8131-4725-bda1-a3ec81a4847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권 민재" initials="권민" lastIdx="3" clrIdx="0">
    <p:extLst>
      <p:ext uri="{19B8F6BF-5375-455C-9EA6-DF929625EA0E}">
        <p15:presenceInfo xmlns:p15="http://schemas.microsoft.com/office/powerpoint/2012/main" userId="97cc2bac7a8300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AFAFA"/>
    <a:srgbClr val="83D2FF"/>
    <a:srgbClr val="8FD7E0"/>
    <a:srgbClr val="57A5BB"/>
    <a:srgbClr val="003268"/>
    <a:srgbClr val="B81883"/>
    <a:srgbClr val="727866"/>
    <a:srgbClr val="595E50"/>
    <a:srgbClr val="460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6" autoAdjust="0"/>
    <p:restoredTop sz="67275" autoAdjust="0"/>
  </p:normalViewPr>
  <p:slideViewPr>
    <p:cSldViewPr>
      <p:cViewPr varScale="1">
        <p:scale>
          <a:sx n="43" d="100"/>
          <a:sy n="43" d="100"/>
        </p:scale>
        <p:origin x="179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50" d="100"/>
        <a:sy n="150" d="100"/>
      </p:scale>
      <p:origin x="0" y="-2748"/>
    </p:cViewPr>
  </p:sorterViewPr>
  <p:notesViewPr>
    <p:cSldViewPr>
      <p:cViewPr varScale="1">
        <p:scale>
          <a:sx n="84" d="100"/>
          <a:sy n="84" d="100"/>
        </p:scale>
        <p:origin x="382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2025-08-20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2025-08-20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6262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8823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6881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145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766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365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ko-KR" sz="1800" dirty="0">
              <a:effectLst/>
              <a:latin typeface="Palatino Linotype" panose="02040502050505030304" pitchFamily="18" charset="0"/>
              <a:ea typeface="맑은 고딕" panose="020B0503020000020004" pitchFamily="50" charset="-127"/>
              <a:cs typeface="Palatino Linotype" panose="0204050205050503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6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38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972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A303E-9663-4B38-89C3-148B3F94D31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5204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5763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838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1D4BC-6B6B-3F54-AF20-3BC6644A0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7D0304B-8154-3C4D-AB33-617BF026E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DF492D4-67B9-FEF1-E6C7-D4E2D51DC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388C03-C442-6760-8DD2-8BEFD917D5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36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B466E3C-ECDF-8F59-09A1-2EAA48894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904"/>
            <a:ext cx="12192000" cy="683309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FD79-CF49-482A-8E13-6AA4FBA6D378}" type="datetime1">
              <a:rPr lang="ko-KR" altLang="en-US" smtClean="0"/>
              <a:t>2025-08-20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431373" y="1628800"/>
            <a:ext cx="11329259" cy="125478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defTabSz="68574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4052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7E59-DB7D-4764-912B-78652D1B4450}" type="datetime1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11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38536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8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E97AC-9979-470D-B3DA-A6504F3D2C55}" type="datetime1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11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9359-790F-4978-B8F4-DFABDBA8EF86}" type="datetime1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45"/>
            <a:ext cx="2844800" cy="220641"/>
          </a:xfrm>
        </p:spPr>
        <p:txBody>
          <a:bodyPr/>
          <a:lstStyle/>
          <a:p>
            <a:fld id="{97800329-ACE0-481D-9983-E647A93BB95B}" type="datetime1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263353" y="183820"/>
            <a:ext cx="11497280" cy="724900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748" rtl="0" eaLnBrk="1" latinLnBrk="1" hangingPunct="1">
              <a:spcBef>
                <a:spcPct val="0"/>
              </a:spcBef>
              <a:buNone/>
              <a:defRPr lang="ko-KR" altLang="en-US" sz="28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344" y="6436490"/>
            <a:ext cx="756239" cy="326519"/>
          </a:xfrm>
          <a:prstGeom prst="rect">
            <a:avLst/>
          </a:prstGeom>
        </p:spPr>
      </p:pic>
      <p:sp>
        <p:nvSpPr>
          <p:cNvPr id="3" name="슬라이드 번호 개체 틀 5">
            <a:extLst>
              <a:ext uri="{FF2B5EF4-FFF2-40B4-BE49-F238E27FC236}">
                <a16:creationId xmlns:a16="http://schemas.microsoft.com/office/drawing/2014/main" id="{4586D7E1-F139-E017-0D71-275D50F7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29407"/>
            <a:ext cx="2844800" cy="292079"/>
          </a:xfrm>
        </p:spPr>
        <p:txBody>
          <a:bodyPr/>
          <a:lstStyle>
            <a:lvl1pPr algn="r">
              <a:defRPr sz="1200"/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9373-F692-4A6F-A781-FBF332FBB77D}" type="datetime1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11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 hasCustomPrompt="1"/>
          </p:nvPr>
        </p:nvSpPr>
        <p:spPr>
          <a:xfrm>
            <a:off x="4247231" y="2492896"/>
            <a:ext cx="7335172" cy="235099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68574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252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 입력하십시오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6"/>
            <a:ext cx="109728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407"/>
            <a:ext cx="2844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4D38A-0DA5-47DB-9908-96AEE6CA402D}" type="datetime1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429407"/>
            <a:ext cx="3860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11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407"/>
            <a:ext cx="2844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5" r:id="rId3"/>
    <p:sldLayoutId id="2147483651" r:id="rId4"/>
    <p:sldLayoutId id="2147483650" r:id="rId5"/>
    <p:sldLayoutId id="2147483657" r:id="rId6"/>
  </p:sldLayoutIdLst>
  <p:hf hdr="0" ftr="0" dt="0"/>
  <p:txStyles>
    <p:titleStyle>
      <a:lvl1pPr algn="l" defTabSz="685748" rtl="0" eaLnBrk="1" latinLnBrk="1" hangingPunct="1">
        <a:spcBef>
          <a:spcPct val="0"/>
        </a:spcBef>
        <a:buNone/>
        <a:defRPr lang="ko-KR" altLang="en-US" sz="2625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257155" indent="-257155" algn="l" defTabSz="685748" rtl="0" eaLnBrk="1" latinLnBrk="1" hangingPunct="1">
        <a:spcBef>
          <a:spcPct val="20000"/>
        </a:spcBef>
        <a:buFont typeface="Arial" pitchFamily="34" charset="0"/>
        <a:buChar char="•"/>
        <a:defRPr lang="ko-KR" altLang="en-US" sz="1876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557170" indent="-214297" algn="l" defTabSz="685748" rtl="0" eaLnBrk="1" latinLnBrk="1" hangingPunct="1">
        <a:spcBef>
          <a:spcPct val="20000"/>
        </a:spcBef>
        <a:buFont typeface="Arial" pitchFamily="34" charset="0"/>
        <a:buChar char="–"/>
        <a:defRPr lang="ko-KR" altLang="en-US" sz="135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857188" indent="-171438" algn="l" defTabSz="685748" rtl="0" eaLnBrk="1" latinLnBrk="1" hangingPunct="1">
        <a:spcBef>
          <a:spcPct val="20000"/>
        </a:spcBef>
        <a:buFont typeface="Arial" pitchFamily="34" charset="0"/>
        <a:buChar char="•"/>
        <a:defRPr lang="ko-KR" altLang="en-US" sz="135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200061" indent="-171438" algn="l" defTabSz="685748" rtl="0" eaLnBrk="1" latinLnBrk="1" hangingPunct="1">
        <a:spcBef>
          <a:spcPct val="20000"/>
        </a:spcBef>
        <a:buFont typeface="Arial" pitchFamily="34" charset="0"/>
        <a:buChar char="–"/>
        <a:defRPr lang="ko-KR" altLang="en-US" sz="135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1542935" indent="-171438" algn="l" defTabSz="685748" rtl="0" eaLnBrk="1" latinLnBrk="1" hangingPunct="1">
        <a:spcBef>
          <a:spcPct val="20000"/>
        </a:spcBef>
        <a:buFont typeface="Arial" pitchFamily="34" charset="0"/>
        <a:buChar char="»"/>
        <a:defRPr lang="ko-KR" altLang="en-US" sz="135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1885810" indent="-171438" algn="l" defTabSz="685748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8" algn="l" defTabSz="685748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8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4" indent="-171438" algn="l" defTabSz="685748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48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4" algn="l" defTabSz="685748" rtl="0" eaLnBrk="1" latinLnBrk="1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 idx="4294967295"/>
          </p:nvPr>
        </p:nvSpPr>
        <p:spPr>
          <a:xfrm>
            <a:off x="0" y="2101279"/>
            <a:ext cx="12192000" cy="1255713"/>
          </a:xfrm>
        </p:spPr>
        <p:txBody>
          <a:bodyPr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GEMS Cloud Algorithm: </a:t>
            </a:r>
            <a:br>
              <a:rPr lang="en-US" altLang="ko-KR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and </a:t>
            </a:r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Progress</a:t>
            </a:r>
            <a:endParaRPr lang="ko-KR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063552" y="4216872"/>
            <a:ext cx="8784976" cy="154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2" rIns="68580" bIns="34292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ko-KR" sz="2400" b="1">
                <a:solidFill>
                  <a:schemeClr val="bg1"/>
                </a:solidFill>
              </a:rPr>
              <a:t>Aug 19</a:t>
            </a:r>
            <a:r>
              <a:rPr lang="en-US" altLang="ko-KR" sz="2400" b="1" baseline="30000">
                <a:solidFill>
                  <a:schemeClr val="bg1"/>
                </a:solidFill>
              </a:rPr>
              <a:t>th</a:t>
            </a:r>
            <a:r>
              <a:rPr lang="en-US" altLang="ko-KR" sz="2400" b="1">
                <a:solidFill>
                  <a:schemeClr val="bg1"/>
                </a:solidFill>
              </a:rPr>
              <a:t>, 2025</a:t>
            </a:r>
          </a:p>
          <a:p>
            <a:pPr algn="ctr"/>
            <a:endParaRPr lang="en-US" altLang="ko-KR" sz="2400" b="1">
              <a:solidFill>
                <a:schemeClr val="bg1"/>
              </a:solidFill>
            </a:endParaRPr>
          </a:p>
          <a:p>
            <a:pPr algn="ctr"/>
            <a:r>
              <a:rPr lang="en-US" altLang="ko-KR" sz="2400" b="1">
                <a:solidFill>
                  <a:srgbClr val="FFC000"/>
                </a:solidFill>
              </a:rPr>
              <a:t>Gyuyeon Kim</a:t>
            </a:r>
            <a:r>
              <a:rPr lang="en-US" altLang="ko-KR" sz="2400" b="1">
                <a:solidFill>
                  <a:schemeClr val="bg1"/>
                </a:solidFill>
              </a:rPr>
              <a:t>, Minjeong Cho, and Yong-Sang </a:t>
            </a:r>
            <a:r>
              <a:rPr lang="en-US" altLang="ko-KR" sz="2400" b="1" dirty="0">
                <a:solidFill>
                  <a:schemeClr val="bg1"/>
                </a:solidFill>
              </a:rPr>
              <a:t>Choi</a:t>
            </a:r>
            <a:br>
              <a:rPr lang="en-US" altLang="ko-KR" sz="2400" b="1" dirty="0">
                <a:solidFill>
                  <a:schemeClr val="bg1"/>
                </a:solidFill>
              </a:rPr>
            </a:br>
            <a:r>
              <a:rPr lang="en-US" altLang="ko-KR" sz="2400" b="1" dirty="0" err="1">
                <a:solidFill>
                  <a:schemeClr val="bg1"/>
                </a:solidFill>
              </a:rPr>
              <a:t>Ewha</a:t>
            </a:r>
            <a:r>
              <a:rPr lang="en-US" altLang="ko-KR" sz="2400" b="1" dirty="0">
                <a:solidFill>
                  <a:schemeClr val="bg1"/>
                </a:solidFill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</a:rPr>
              <a:t>Womans</a:t>
            </a:r>
            <a:r>
              <a:rPr lang="en-US" altLang="ko-KR" sz="2400" b="1" dirty="0">
                <a:solidFill>
                  <a:schemeClr val="bg1"/>
                </a:solidFill>
              </a:rPr>
              <a:t> University 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104112" y="58411"/>
            <a:ext cx="5021785" cy="4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2" rIns="68580" bIns="34292" numCol="1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ko-KR" sz="2400" b="1">
                <a:solidFill>
                  <a:schemeClr val="bg1"/>
                </a:solidFill>
              </a:rPr>
              <a:t>TEMPO/GeoXO ACX meeting 2025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E1B2C8-7BA3-BB03-F1EB-B1E1A8F2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11AB01-0E36-1AAC-4B4B-D592AB2B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/>
              <a:t>III. Temperature correction of O</a:t>
            </a:r>
            <a:r>
              <a:rPr lang="en-US" altLang="ko-KR" sz="3200" baseline="-25000"/>
              <a:t>2</a:t>
            </a:r>
            <a:r>
              <a:rPr lang="en-US" altLang="ko-KR" sz="3200"/>
              <a:t>-O</a:t>
            </a:r>
            <a:r>
              <a:rPr lang="en-US" altLang="ko-KR" sz="3200" baseline="-25000"/>
              <a:t>2</a:t>
            </a:r>
            <a:endParaRPr lang="ko-KR" altLang="en-US" sz="320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E8B63B3-B82C-76B7-32D0-EF1D80CD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10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E1F89CF-E350-C051-BBEF-44A7CF92A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36"/>
          <a:stretch>
            <a:fillRect/>
          </a:stretch>
        </p:blipFill>
        <p:spPr>
          <a:xfrm>
            <a:off x="191344" y="1340768"/>
            <a:ext cx="7825575" cy="5276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47C806-E238-8EBA-2C66-9C294145BFFA}"/>
              </a:ext>
            </a:extLst>
          </p:cNvPr>
          <p:cNvSpPr txBox="1"/>
          <p:nvPr/>
        </p:nvSpPr>
        <p:spPr>
          <a:xfrm>
            <a:off x="8040216" y="1639990"/>
            <a:ext cx="407893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200">
                <a:latin typeface="Arial" panose="020B0604020202020204" pitchFamily="34" charset="0"/>
                <a:cs typeface="Arial" panose="020B0604020202020204" pitchFamily="34" charset="0"/>
              </a:rPr>
              <a:t>Adjusted the SCD from DOAS by ±5% from the default values.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200">
                <a:latin typeface="Arial" panose="020B0604020202020204" pitchFamily="34" charset="0"/>
                <a:cs typeface="Arial" panose="020B0604020202020204" pitchFamily="34" charset="0"/>
              </a:rPr>
              <a:t>The difference in SCD values is larger in clear-sky pixels.</a:t>
            </a:r>
            <a:endParaRPr lang="ko-KR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9DCF5-974D-92D6-4C07-284E30B5F782}"/>
              </a:ext>
            </a:extLst>
          </p:cNvPr>
          <p:cNvSpPr txBox="1"/>
          <p:nvPr/>
        </p:nvSpPr>
        <p:spPr>
          <a:xfrm>
            <a:off x="9791600" y="1095037"/>
            <a:ext cx="230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800">
                <a:latin typeface="Arial" panose="020B0604020202020204" pitchFamily="34" charset="0"/>
                <a:cs typeface="Arial" panose="020B0604020202020204" pitchFamily="34" charset="0"/>
              </a:rPr>
              <a:t>Date: Sep 16, 2021</a:t>
            </a:r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26A35-47F5-C25D-3D16-28AFB18A6715}"/>
              </a:ext>
            </a:extLst>
          </p:cNvPr>
          <p:cNvSpPr txBox="1"/>
          <p:nvPr/>
        </p:nvSpPr>
        <p:spPr>
          <a:xfrm>
            <a:off x="479376" y="1261018"/>
            <a:ext cx="727280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>
                <a:latin typeface="Arial" panose="020B0604020202020204" pitchFamily="34" charset="0"/>
                <a:cs typeface="Arial" panose="020B0604020202020204" pitchFamily="34" charset="0"/>
              </a:rPr>
              <a:t>(a) SCD (-5%)                      (b) SCD (Default)                 (c) SCD (+5%)</a:t>
            </a:r>
            <a:endParaRPr lang="ko-KR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B6CA0-4340-0D18-383A-9FE008691AFA}"/>
              </a:ext>
            </a:extLst>
          </p:cNvPr>
          <p:cNvSpPr txBox="1"/>
          <p:nvPr/>
        </p:nvSpPr>
        <p:spPr>
          <a:xfrm>
            <a:off x="479376" y="3900667"/>
            <a:ext cx="727280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>
                <a:latin typeface="Arial" panose="020B0604020202020204" pitchFamily="34" charset="0"/>
                <a:cs typeface="Arial" panose="020B0604020202020204" pitchFamily="34" charset="0"/>
              </a:rPr>
              <a:t>(d) (a)-(b)					        (e) (c)-(b)</a:t>
            </a:r>
            <a:endParaRPr lang="ko-KR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136319A-290B-CC7D-81F9-CF186010E4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081" t="11258" r="33720" b="45147"/>
          <a:stretch>
            <a:fillRect/>
          </a:stretch>
        </p:blipFill>
        <p:spPr>
          <a:xfrm>
            <a:off x="8040216" y="4277825"/>
            <a:ext cx="2520280" cy="2448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24CAC-75B6-EC1F-548D-85EBA765EA47}"/>
              </a:ext>
            </a:extLst>
          </p:cNvPr>
          <p:cNvSpPr txBox="1"/>
          <p:nvPr/>
        </p:nvSpPr>
        <p:spPr>
          <a:xfrm>
            <a:off x="8212566" y="3869889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>
                <a:latin typeface="Arial" panose="020B0604020202020204" pitchFamily="34" charset="0"/>
                <a:cs typeface="Arial" panose="020B0604020202020204" pitchFamily="34" charset="0"/>
              </a:rPr>
              <a:t>ECF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34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F01D2-C582-B64A-ABD8-C8E3FEF11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722112-C5EC-69A4-8748-9ACA71CFB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/>
              <a:t>III. Temperature correction of O</a:t>
            </a:r>
            <a:r>
              <a:rPr lang="en-US" altLang="ko-KR" sz="3200" baseline="-25000"/>
              <a:t>2</a:t>
            </a:r>
            <a:r>
              <a:rPr lang="en-US" altLang="ko-KR" sz="3200"/>
              <a:t>-O</a:t>
            </a:r>
            <a:r>
              <a:rPr lang="en-US" altLang="ko-KR" sz="3200" baseline="-25000"/>
              <a:t>2</a:t>
            </a:r>
            <a:endParaRPr lang="ko-KR" altLang="en-US" sz="320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A65AB8F-3D3D-4451-47B0-3E98C044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11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96166D8-2113-3DCF-239F-B39B44FEEA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0"/>
          <a:stretch>
            <a:fillRect/>
          </a:stretch>
        </p:blipFill>
        <p:spPr>
          <a:xfrm>
            <a:off x="191344" y="1261018"/>
            <a:ext cx="7710618" cy="5336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B63EB-B361-7CEB-70BC-8371B0B33D70}"/>
              </a:ext>
            </a:extLst>
          </p:cNvPr>
          <p:cNvSpPr txBox="1"/>
          <p:nvPr/>
        </p:nvSpPr>
        <p:spPr>
          <a:xfrm>
            <a:off x="7901962" y="1761059"/>
            <a:ext cx="417070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In clear sky pixels, </a:t>
            </a:r>
            <a:b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 A smaller SCD results in a    </a:t>
            </a:r>
            <a:b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  lower CCP.</a:t>
            </a:r>
            <a:b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 A larger SCD results in a </a:t>
            </a:r>
            <a:b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  higher CCP.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2D3F502-A8A3-2785-2523-2D405AC185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081" t="11258" r="33720" b="45147"/>
          <a:stretch>
            <a:fillRect/>
          </a:stretch>
        </p:blipFill>
        <p:spPr>
          <a:xfrm>
            <a:off x="8040216" y="4277825"/>
            <a:ext cx="2520280" cy="2448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789350-31C7-0D05-267B-96B291D99091}"/>
              </a:ext>
            </a:extLst>
          </p:cNvPr>
          <p:cNvSpPr txBox="1"/>
          <p:nvPr/>
        </p:nvSpPr>
        <p:spPr>
          <a:xfrm>
            <a:off x="8212566" y="3869889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>
                <a:latin typeface="Arial" panose="020B0604020202020204" pitchFamily="34" charset="0"/>
                <a:cs typeface="Arial" panose="020B0604020202020204" pitchFamily="34" charset="0"/>
              </a:rPr>
              <a:t>ECF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ADD95-6B1D-F0DF-59EE-605A42C12585}"/>
              </a:ext>
            </a:extLst>
          </p:cNvPr>
          <p:cNvSpPr txBox="1"/>
          <p:nvPr/>
        </p:nvSpPr>
        <p:spPr>
          <a:xfrm>
            <a:off x="479376" y="1261018"/>
            <a:ext cx="727280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>
                <a:latin typeface="Arial" panose="020B0604020202020204" pitchFamily="34" charset="0"/>
                <a:cs typeface="Arial" panose="020B0604020202020204" pitchFamily="34" charset="0"/>
              </a:rPr>
              <a:t>(a) CCP (SCD -5%)             (b) CCP (Default)                (c) CCP (SCD +5%)</a:t>
            </a:r>
            <a:endParaRPr lang="ko-KR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F22363-AAF5-EBFD-F139-71364E5D69E7}"/>
              </a:ext>
            </a:extLst>
          </p:cNvPr>
          <p:cNvSpPr txBox="1"/>
          <p:nvPr/>
        </p:nvSpPr>
        <p:spPr>
          <a:xfrm>
            <a:off x="9791600" y="1095037"/>
            <a:ext cx="230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800">
                <a:latin typeface="Arial" panose="020B0604020202020204" pitchFamily="34" charset="0"/>
                <a:cs typeface="Arial" panose="020B0604020202020204" pitchFamily="34" charset="0"/>
              </a:rPr>
              <a:t>Date: Sep 16, 2021</a:t>
            </a:r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EB305-879A-661E-5BCC-C3642EA76BE8}"/>
              </a:ext>
            </a:extLst>
          </p:cNvPr>
          <p:cNvSpPr txBox="1"/>
          <p:nvPr/>
        </p:nvSpPr>
        <p:spPr>
          <a:xfrm>
            <a:off x="479376" y="3900667"/>
            <a:ext cx="727280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>
                <a:latin typeface="Arial" panose="020B0604020202020204" pitchFamily="34" charset="0"/>
                <a:cs typeface="Arial" panose="020B0604020202020204" pitchFamily="34" charset="0"/>
              </a:rPr>
              <a:t>(d) (a)-(b)					        (e) (c)-(b)</a:t>
            </a:r>
            <a:endParaRPr lang="ko-KR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62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4B80A2-ADBF-6B28-259E-40178087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/>
              <a:t>III. Temperature correction of O</a:t>
            </a:r>
            <a:r>
              <a:rPr lang="en-US" altLang="ko-KR" sz="3200" baseline="-25000" dirty="0"/>
              <a:t>2</a:t>
            </a:r>
            <a:r>
              <a:rPr lang="en-US" altLang="ko-KR" sz="3200" dirty="0"/>
              <a:t>-O</a:t>
            </a:r>
            <a:r>
              <a:rPr lang="en-US" altLang="ko-KR" sz="3200" baseline="-25000" dirty="0"/>
              <a:t>2</a:t>
            </a:r>
            <a:endParaRPr lang="ko-KR" altLang="en-US" sz="32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998537E-CC16-C48D-8A29-C1AD8BF1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12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72F54D0-BB38-571D-1CB6-16F395AD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90" y="1210188"/>
            <a:ext cx="6024274" cy="5611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C29442-6321-A16A-823E-77C6C11EE9A0}"/>
              </a:ext>
            </a:extLst>
          </p:cNvPr>
          <p:cNvSpPr txBox="1"/>
          <p:nvPr/>
        </p:nvSpPr>
        <p:spPr>
          <a:xfrm>
            <a:off x="5836703" y="1972428"/>
            <a:ext cx="633670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Difference = w/ correction minus w/o correction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The significant discrepancies in clear-sky regions, with differences reaching up to </a:t>
            </a:r>
            <a:b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altLang="ko-KR" sz="22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when ECF is below 0.2.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3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8737600" y="6336476"/>
            <a:ext cx="2844800" cy="292079"/>
          </a:xfrm>
        </p:spPr>
        <p:txBody>
          <a:bodyPr/>
          <a:lstStyle/>
          <a:p>
            <a:fld id="{5DB0CBB1-89C4-42C9-B2EA-BCFB15D429BA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7" name="내용 개체 틀 2"/>
          <p:cNvSpPr>
            <a:spLocks noGrp="1"/>
          </p:cNvSpPr>
          <p:nvPr>
            <p:ph idx="4294967295"/>
          </p:nvPr>
        </p:nvSpPr>
        <p:spPr>
          <a:xfrm>
            <a:off x="244229" y="1182212"/>
            <a:ext cx="11516404" cy="5487148"/>
          </a:xfr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altLang="ko-KR" sz="24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sz="24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the overall performance of GEMS cloud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retrievals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V3.0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The ECF discontinuity area is improved. 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The overestimation of ECF in clear-sky pixels is reduced 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The Lower-level CCP retrieval is improved.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preparation for GEMS Cloud version 4 </a:t>
            </a:r>
          </a:p>
          <a:p>
            <a:pPr marL="642915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Consideration of temperature profile for cloud retrieval.</a:t>
            </a:r>
          </a:p>
          <a:p>
            <a:pPr marL="642915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The ±5% change in the slant column density of O₂–O₂ absorption causes CCP differences of about ±400 </a:t>
            </a:r>
            <a:r>
              <a:rPr lang="en-US" altLang="ko-KR" sz="22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altLang="ko-K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990DEFF5-8E4A-ADDF-36B4-3DDC6820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/>
              <a:t>Summary</a:t>
            </a:r>
            <a:endParaRPr lang="ko-KR" alt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63A6DC-EF4D-0085-37BA-710AA2BB3F27}"/>
              </a:ext>
            </a:extLst>
          </p:cNvPr>
          <p:cNvSpPr txBox="1"/>
          <p:nvPr/>
        </p:nvSpPr>
        <p:spPr>
          <a:xfrm>
            <a:off x="12360536" y="2187869"/>
            <a:ext cx="1944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>
                <a:latin typeface="Arial" panose="020B0604020202020204" pitchFamily="34" charset="0"/>
                <a:cs typeface="Arial" panose="020B0604020202020204" pitchFamily="34" charset="0"/>
              </a:rPr>
              <a:t>Kim et al. 2021 (IJRS)</a:t>
            </a:r>
            <a:endParaRPr lang="ko-KR" alt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B1279-8803-A6F6-F8C9-94788B79C59A}"/>
              </a:ext>
            </a:extLst>
          </p:cNvPr>
          <p:cNvSpPr txBox="1"/>
          <p:nvPr/>
        </p:nvSpPr>
        <p:spPr>
          <a:xfrm>
            <a:off x="12360536" y="4125514"/>
            <a:ext cx="1944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>
                <a:latin typeface="Arial" panose="020B0604020202020204" pitchFamily="34" charset="0"/>
                <a:cs typeface="Arial" panose="020B0604020202020204" pitchFamily="34" charset="0"/>
              </a:rPr>
              <a:t>Kim et al. 2024 (AMT)</a:t>
            </a:r>
            <a:endParaRPr lang="ko-KR" altLang="en-US" sz="1400"/>
          </a:p>
        </p:txBody>
      </p:sp>
      <p:pic>
        <p:nvPicPr>
          <p:cNvPr id="6" name="그림 5" descr="패턴, 사각형, 픽셀, 디자인이(가) 표시된 사진&#10;&#10;자동 생성된 설명">
            <a:extLst>
              <a:ext uri="{FF2B5EF4-FFF2-40B4-BE49-F238E27FC236}">
                <a16:creationId xmlns:a16="http://schemas.microsoft.com/office/drawing/2014/main" id="{2F497DE2-98F8-8A11-6EAE-7763F0709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736" y="4443491"/>
            <a:ext cx="1440000" cy="1440000"/>
          </a:xfrm>
          <a:prstGeom prst="rect">
            <a:avLst/>
          </a:prstGeom>
        </p:spPr>
      </p:pic>
      <p:pic>
        <p:nvPicPr>
          <p:cNvPr id="11" name="그림 10" descr="패턴, 사각형, 픽셀, 디자인이(가) 표시된 사진&#10;&#10;자동 생성된 설명">
            <a:extLst>
              <a:ext uri="{FF2B5EF4-FFF2-40B4-BE49-F238E27FC236}">
                <a16:creationId xmlns:a16="http://schemas.microsoft.com/office/drawing/2014/main" id="{23A76D82-D246-C87C-7772-F20C6D925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736" y="249289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10680" y="2068835"/>
            <a:ext cx="9577064" cy="258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2" rIns="68580" bIns="34292" numCol="1" anchor="t" anchorCtr="0" compatLnSpc="1">
            <a:prstTxWarp prst="textNoShape">
              <a:avLst/>
            </a:prstTxWarp>
            <a:spAutoFit/>
          </a:bodyPr>
          <a:lstStyle/>
          <a:p>
            <a:pPr marL="400050" indent="-400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romanUcPeriod"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 Overview of GEMS cloud algorithm</a:t>
            </a:r>
          </a:p>
          <a:p>
            <a:pPr marL="400050" indent="-400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 Update result of GEMS cloud V3 </a:t>
            </a:r>
          </a:p>
          <a:p>
            <a:pPr marL="400050" indent="-400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romanUcPeriod"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 Temperature correction of O</a:t>
            </a:r>
            <a:r>
              <a:rPr lang="en-US" altLang="ko-KR" sz="2800" b="1" baseline="-25000" dirty="0">
                <a:solidFill>
                  <a:schemeClr val="bg1"/>
                </a:solidFill>
                <a:latin typeface="+mn-ea"/>
              </a:rPr>
              <a:t>2</a:t>
            </a: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-O</a:t>
            </a:r>
            <a:r>
              <a:rPr lang="en-US" altLang="ko-KR" sz="2800" b="1" baseline="-25000" dirty="0">
                <a:solidFill>
                  <a:schemeClr val="bg1"/>
                </a:solidFill>
                <a:latin typeface="+mn-ea"/>
              </a:rPr>
              <a:t>2 </a:t>
            </a:r>
          </a:p>
          <a:p>
            <a:pPr marL="400050" indent="-4000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AutoNum type="romanUcPeriod"/>
            </a:pPr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 Summary </a:t>
            </a:r>
            <a:endParaRPr kumimoji="1" lang="en-US" altLang="ko-KR" sz="2800" b="1" dirty="0">
              <a:solidFill>
                <a:schemeClr val="bg1"/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10680" y="692696"/>
            <a:ext cx="3528392" cy="62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2" rIns="68580" bIns="34292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b="1" dirty="0">
                <a:solidFill>
                  <a:srgbClr val="83D2FF"/>
                </a:solidFill>
                <a:latin typeface="+mj-lt"/>
                <a:ea typeface="맑은 고딕" pitchFamily="50" charset="-127"/>
                <a:cs typeface="굴림" pitchFamily="50" charset="-127"/>
              </a:rPr>
              <a:t>CONTENTS 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978B5DE-D19A-5577-698A-2D60265BD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/>
              <a:t>I. Overview of GEMS cloud algorithm </a:t>
            </a:r>
            <a:endParaRPr lang="ko-KR" altLang="en-US" sz="3200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6016374-2B13-A16E-2633-ABFC9369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8288" y="6441231"/>
            <a:ext cx="2844800" cy="292079"/>
          </a:xfrm>
        </p:spPr>
        <p:txBody>
          <a:bodyPr/>
          <a:lstStyle/>
          <a:p>
            <a:r>
              <a:rPr lang="en-US" altLang="ko-KR"/>
              <a:t>3</a:t>
            </a:r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964528A-C09B-F910-1953-F7CA7C1F0BB8}"/>
              </a:ext>
            </a:extLst>
          </p:cNvPr>
          <p:cNvSpPr/>
          <p:nvPr/>
        </p:nvSpPr>
        <p:spPr>
          <a:xfrm>
            <a:off x="2495600" y="6219142"/>
            <a:ext cx="648072" cy="222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FFAD694-9F87-AA18-DC7D-CEDFFA9C3560}"/>
              </a:ext>
            </a:extLst>
          </p:cNvPr>
          <p:cNvGrpSpPr>
            <a:grpSpLocks noChangeAspect="1"/>
          </p:cNvGrpSpPr>
          <p:nvPr/>
        </p:nvGrpSpPr>
        <p:grpSpPr>
          <a:xfrm>
            <a:off x="254146" y="1151270"/>
            <a:ext cx="7985916" cy="5436000"/>
            <a:chOff x="95269" y="1049901"/>
            <a:chExt cx="8438314" cy="5743948"/>
          </a:xfrm>
        </p:grpSpPr>
        <p:pic>
          <p:nvPicPr>
            <p:cNvPr id="8" name="그림 7" descr="텍스트, 도표, 평면도, 평행이(가) 표시된 사진&#10;&#10;자동 생성된 설명">
              <a:extLst>
                <a:ext uri="{FF2B5EF4-FFF2-40B4-BE49-F238E27FC236}">
                  <a16:creationId xmlns:a16="http://schemas.microsoft.com/office/drawing/2014/main" id="{EADBAF0D-939E-470A-6227-D6DF3BA14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95"/>
            <a:stretch/>
          </p:blipFill>
          <p:spPr>
            <a:xfrm>
              <a:off x="95269" y="1049901"/>
              <a:ext cx="8438314" cy="5743948"/>
            </a:xfrm>
            <a:prstGeom prst="rect">
              <a:avLst/>
            </a:prstGeom>
          </p:spPr>
        </p:pic>
        <p:sp>
          <p:nvSpPr>
            <p:cNvPr id="10" name="평행 사변형[P] 9">
              <a:extLst>
                <a:ext uri="{FF2B5EF4-FFF2-40B4-BE49-F238E27FC236}">
                  <a16:creationId xmlns:a16="http://schemas.microsoft.com/office/drawing/2014/main" id="{2E731E5B-60F0-6895-C23C-84B47CC0863A}"/>
                </a:ext>
              </a:extLst>
            </p:cNvPr>
            <p:cNvSpPr/>
            <p:nvPr/>
          </p:nvSpPr>
          <p:spPr>
            <a:xfrm>
              <a:off x="7136493" y="5104509"/>
              <a:ext cx="1332000" cy="662400"/>
            </a:xfrm>
            <a:prstGeom prst="parallelogram">
              <a:avLst>
                <a:gd name="adj" fmla="val 33167"/>
              </a:avLst>
            </a:prstGeom>
            <a:solidFill>
              <a:srgbClr val="0070C0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16D5CD-7FEC-35C9-014D-2060CDA97953}"/>
              </a:ext>
            </a:extLst>
          </p:cNvPr>
          <p:cNvSpPr txBox="1"/>
          <p:nvPr/>
        </p:nvSpPr>
        <p:spPr>
          <a:xfrm>
            <a:off x="7716593" y="1404739"/>
            <a:ext cx="4075616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CR: Continuum Reflectance </a:t>
            </a:r>
          </a:p>
          <a:p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SCD: Slant Column Density of O</a:t>
            </a:r>
            <a:r>
              <a:rPr lang="en-US" altLang="ko-KR" baseline="-25000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2</a:t>
            </a:r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-O</a:t>
            </a:r>
            <a:r>
              <a:rPr lang="en-US" altLang="ko-KR" baseline="-25000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2 </a:t>
            </a:r>
          </a:p>
          <a:p>
            <a:endParaRPr lang="en-US" altLang="ko-KR" dirty="0">
              <a:solidFill>
                <a:schemeClr val="tx1"/>
              </a:solidFill>
              <a:latin typeface="Arial" panose="020B0604020202020204" pitchFamily="34" charset="0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DOAS: Differential Optical Absorption </a:t>
            </a:r>
            <a:b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</a:br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            Spectroscopy</a:t>
            </a:r>
          </a:p>
          <a:p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ECF: Effective Cloud Fraction</a:t>
            </a:r>
          </a:p>
          <a:p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CCP: Cloud Centroid Pressure</a:t>
            </a:r>
          </a:p>
          <a:p>
            <a:r>
              <a:rPr lang="en-US" altLang="ko-KR" dirty="0">
                <a:solidFill>
                  <a:schemeClr val="tx1"/>
                </a:solidFill>
                <a:latin typeface="Arial" panose="020B0604020202020204" pitchFamily="34" charset="0"/>
                <a:ea typeface="Adobe Fan Heiti Std B" panose="020B0700000000000000" pitchFamily="34" charset="-128"/>
                <a:cs typeface="Arial" panose="020B0604020202020204" pitchFamily="34" charset="0"/>
              </a:rPr>
              <a:t>CRF: Cloud Radiance Fraction 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D32E1F2-6969-4E53-4082-00CC2B51A1D3}"/>
              </a:ext>
            </a:extLst>
          </p:cNvPr>
          <p:cNvSpPr/>
          <p:nvPr/>
        </p:nvSpPr>
        <p:spPr>
          <a:xfrm>
            <a:off x="2711624" y="6043867"/>
            <a:ext cx="288032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681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2">
            <a:extLst>
              <a:ext uri="{FF2B5EF4-FFF2-40B4-BE49-F238E27FC236}">
                <a16:creationId xmlns:a16="http://schemas.microsoft.com/office/drawing/2014/main" id="{DF68B699-3331-0C70-0334-74982E095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/>
              <a:t>II. </a:t>
            </a:r>
            <a:r>
              <a:rPr lang="en-US" altLang="ko-KR" sz="3200"/>
              <a:t>Update result of </a:t>
            </a:r>
            <a:r>
              <a:rPr lang="en-US" altLang="ko-KR" sz="3200" dirty="0"/>
              <a:t>GEMS cloud version 3 </a:t>
            </a:r>
            <a:endParaRPr lang="ko-KR" altLang="en-US" sz="32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CC73A0-02B4-60E8-3343-19190A7E4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4</a:t>
            </a:fld>
            <a:endParaRPr lang="ko-KR" altLang="en-US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22689BC-D217-87BC-6D6C-2AD560D18668}"/>
              </a:ext>
            </a:extLst>
          </p:cNvPr>
          <p:cNvGrpSpPr/>
          <p:nvPr/>
        </p:nvGrpSpPr>
        <p:grpSpPr>
          <a:xfrm>
            <a:off x="101157" y="4196194"/>
            <a:ext cx="5320595" cy="2617182"/>
            <a:chOff x="370169" y="1373755"/>
            <a:chExt cx="5754415" cy="2617182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24AB21BA-77B3-CAD0-9994-AA16D5A68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24" b="8838"/>
            <a:stretch/>
          </p:blipFill>
          <p:spPr>
            <a:xfrm>
              <a:off x="370169" y="1416781"/>
              <a:ext cx="5754415" cy="2574156"/>
            </a:xfrm>
            <a:prstGeom prst="rect">
              <a:avLst/>
            </a:prstGeom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C6D46E1-167E-CD07-A24E-4AC1D936BEE3}"/>
                </a:ext>
              </a:extLst>
            </p:cNvPr>
            <p:cNvSpPr/>
            <p:nvPr/>
          </p:nvSpPr>
          <p:spPr>
            <a:xfrm>
              <a:off x="934985" y="1373755"/>
              <a:ext cx="327092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ko-KR" sz="2400">
                  <a:ln w="0"/>
                  <a:solidFill>
                    <a:srgbClr val="7F7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GEMS ECF</a:t>
              </a:r>
            </a:p>
            <a:p>
              <a:r>
                <a:rPr lang="en-US" altLang="ko-KR" sz="2400" b="0" cap="none" spc="0">
                  <a:ln w="0"/>
                  <a:solidFill>
                    <a:srgbClr val="7FBF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TROPOMI CF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E1341A2-8C19-D340-4D13-813AF89C07C0}"/>
              </a:ext>
            </a:extLst>
          </p:cNvPr>
          <p:cNvGrpSpPr/>
          <p:nvPr/>
        </p:nvGrpSpPr>
        <p:grpSpPr>
          <a:xfrm>
            <a:off x="5228912" y="4212218"/>
            <a:ext cx="3534708" cy="2591906"/>
            <a:chOff x="7217075" y="1634619"/>
            <a:chExt cx="3534708" cy="2591906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C1D83F62-46B7-F5B1-A8DA-89F456EC7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31"/>
            <a:stretch/>
          </p:blipFill>
          <p:spPr>
            <a:xfrm>
              <a:off x="7217075" y="1661621"/>
              <a:ext cx="3534708" cy="2564904"/>
            </a:xfrm>
            <a:prstGeom prst="rect">
              <a:avLst/>
            </a:prstGeom>
          </p:spPr>
        </p:pic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529B3F8-48AE-2E65-D56F-85A6A62F8F95}"/>
                </a:ext>
              </a:extLst>
            </p:cNvPr>
            <p:cNvSpPr/>
            <p:nvPr/>
          </p:nvSpPr>
          <p:spPr>
            <a:xfrm>
              <a:off x="7589809" y="1634619"/>
              <a:ext cx="172239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altLang="ko-KR" sz="2000">
                  <a:ln w="0"/>
                  <a:solidFill>
                    <a:srgbClr val="7F7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GEMS CP</a:t>
              </a:r>
            </a:p>
            <a:p>
              <a:r>
                <a:rPr lang="en-US" altLang="ko-KR" sz="2000">
                  <a:ln w="0"/>
                  <a:solidFill>
                    <a:srgbClr val="7FBF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AMI</a:t>
              </a:r>
              <a:r>
                <a:rPr lang="ko-KR" altLang="en-US" sz="2000">
                  <a:ln w="0"/>
                  <a:solidFill>
                    <a:srgbClr val="7FBF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ko-KR" sz="2000">
                  <a:ln w="0"/>
                  <a:solidFill>
                    <a:srgbClr val="7FBF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CP</a:t>
              </a:r>
            </a:p>
            <a:p>
              <a:r>
                <a:rPr lang="en-US" altLang="ko-KR" sz="2000">
                  <a:ln w="0"/>
                  <a:solidFill>
                    <a:srgbClr val="FF7F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TROPOMI</a:t>
              </a:r>
              <a:r>
                <a:rPr lang="ko-KR" altLang="en-US" sz="2000">
                  <a:ln w="0"/>
                  <a:solidFill>
                    <a:srgbClr val="FF7F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altLang="ko-KR" sz="2000">
                  <a:ln w="0"/>
                  <a:solidFill>
                    <a:srgbClr val="FF7F7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CP</a:t>
              </a:r>
              <a:endParaRPr lang="en-US" altLang="ko-KR" sz="2000" b="0" cap="none" spc="0">
                <a:ln w="0"/>
                <a:solidFill>
                  <a:srgbClr val="FF7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692C50A-8944-D6E0-E4DC-9BEA21008722}"/>
              </a:ext>
            </a:extLst>
          </p:cNvPr>
          <p:cNvSpPr txBox="1"/>
          <p:nvPr/>
        </p:nvSpPr>
        <p:spPr>
          <a:xfrm>
            <a:off x="7324041" y="6200266"/>
            <a:ext cx="4610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600" kern="0" spc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Source: PEGASOS Report (DLR)</a:t>
            </a:r>
            <a:endParaRPr lang="ko-KR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표 3">
            <a:extLst>
              <a:ext uri="{FF2B5EF4-FFF2-40B4-BE49-F238E27FC236}">
                <a16:creationId xmlns:a16="http://schemas.microsoft.com/office/drawing/2014/main" id="{9042C016-2E6B-7BA6-7E99-34713BA36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840794"/>
              </p:ext>
            </p:extLst>
          </p:nvPr>
        </p:nvGraphicFramePr>
        <p:xfrm>
          <a:off x="411417" y="1146621"/>
          <a:ext cx="11566444" cy="293136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3995498">
                  <a:extLst>
                    <a:ext uri="{9D8B030D-6E8A-4147-A177-3AD203B41FA5}">
                      <a16:colId xmlns:a16="http://schemas.microsoft.com/office/drawing/2014/main" val="3004558723"/>
                    </a:ext>
                  </a:extLst>
                </a:gridCol>
                <a:gridCol w="3314632">
                  <a:extLst>
                    <a:ext uri="{9D8B030D-6E8A-4147-A177-3AD203B41FA5}">
                      <a16:colId xmlns:a16="http://schemas.microsoft.com/office/drawing/2014/main" val="1566218111"/>
                    </a:ext>
                  </a:extLst>
                </a:gridCol>
                <a:gridCol w="4256314">
                  <a:extLst>
                    <a:ext uri="{9D8B030D-6E8A-4147-A177-3AD203B41FA5}">
                      <a16:colId xmlns:a16="http://schemas.microsoft.com/office/drawing/2014/main" val="2542092675"/>
                    </a:ext>
                  </a:extLst>
                </a:gridCol>
              </a:tblGrid>
              <a:tr h="22762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Issue in CLD V2</a:t>
                      </a:r>
                      <a:endParaRPr lang="ko-KR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CLD V2</a:t>
                      </a:r>
                      <a:endParaRPr lang="ko-KR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CLD V3</a:t>
                      </a:r>
                      <a:endParaRPr lang="ko-KR" alt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5181202"/>
                  </a:ext>
                </a:extLst>
              </a:tr>
              <a:tr h="34902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Replacement of surface reflectance data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SFC at 477 nm 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GEMS</a:t>
                      </a:r>
                      <a:r>
                        <a:rPr lang="ko-KR" alt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SFC</a:t>
                      </a:r>
                      <a:r>
                        <a:rPr lang="ko-KR" alt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463</a:t>
                      </a:r>
                      <a:r>
                        <a:rPr lang="ko-KR" alt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nm,</a:t>
                      </a:r>
                      <a:r>
                        <a:rPr lang="ko-KR" alt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altLang="ko-KR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ko-KR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</a:t>
                      </a:r>
                      <a:r>
                        <a:rPr lang="ko-KR" alt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SFC</a:t>
                      </a:r>
                      <a:r>
                        <a:rPr lang="ko-KR" alt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463</a:t>
                      </a:r>
                      <a:r>
                        <a:rPr lang="ko-KR" altLang="en-US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20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 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6799757"/>
                  </a:ext>
                </a:extLst>
              </a:tr>
              <a:tr h="19727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Updated Look-Up Table (LUT) 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Updated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460737"/>
                  </a:ext>
                </a:extLst>
              </a:tr>
              <a:tr h="19727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Overestimation of ECF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latinLnBrk="1"/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Updated LUT</a:t>
                      </a:r>
                      <a:r>
                        <a:rPr lang="ko-KR" alt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interpolation method 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9017121"/>
                  </a:ext>
                </a:extLst>
              </a:tr>
              <a:tr h="197277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Striped-pattern in CCP validation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2400" b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433631"/>
                  </a:ext>
                </a:extLst>
              </a:tr>
              <a:tr h="349028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sky value of CCP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sky </a:t>
                      </a:r>
                      <a:r>
                        <a:rPr lang="en-US" altLang="ko-KR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1,013 </a:t>
                      </a:r>
                      <a:r>
                        <a:rPr lang="en-US" altLang="ko-KR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hPa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0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 sky is replaced </a:t>
                      </a:r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</a:t>
                      </a:r>
                      <a:b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L1C</a:t>
                      </a:r>
                      <a:r>
                        <a:rPr lang="ko-KR" alt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altLang="ko-KR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surface pressure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9182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28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2AF575-7B3C-A385-B552-6913016B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7C15-439C-48EE-ABEA-AD8BBB61A1D0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C30C88-66E7-1538-62AB-0ECC94572E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7891" y="4929500"/>
            <a:ext cx="6474109" cy="1744680"/>
          </a:xfrm>
        </p:spPr>
        <p:txBody>
          <a:bodyPr>
            <a:noAutofit/>
          </a:bodyPr>
          <a:lstStyle/>
          <a:p>
            <a:pPr fontAlgn="base" latinLnBrk="1">
              <a:lnSpc>
                <a:spcPct val="100000"/>
              </a:lnSpc>
              <a:spcBef>
                <a:spcPts val="0"/>
              </a:spcBef>
            </a:pPr>
            <a:r>
              <a:rPr lang="en-US" altLang="ko-KR" sz="2000" b="0" kern="0" spc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Discontinuity over Northeastern China was eliminated by using GEMS SFC data.</a:t>
            </a:r>
          </a:p>
          <a:p>
            <a:pPr fontAlgn="base">
              <a:spcBef>
                <a:spcPts val="0"/>
              </a:spcBef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V3 reduces the overestimation of ECF in clear-sky pixels.</a:t>
            </a:r>
          </a:p>
          <a:p>
            <a:pPr fontAlgn="base" latinLnBrk="1">
              <a:lnSpc>
                <a:spcPct val="100000"/>
              </a:lnSpc>
              <a:spcBef>
                <a:spcPts val="0"/>
              </a:spcBef>
            </a:pPr>
            <a:endParaRPr lang="ko-KR" altLang="en-US" sz="2000" b="0" kern="0" spc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FEF694D-6EAE-F7F8-5944-A60EB7F2B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53" b="8075"/>
          <a:stretch/>
        </p:blipFill>
        <p:spPr>
          <a:xfrm>
            <a:off x="59057" y="1827845"/>
            <a:ext cx="5658834" cy="43776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14F5C17B-7ED4-6B0C-8EDC-0F741E1A42E1}"/>
              </a:ext>
            </a:extLst>
          </p:cNvPr>
          <p:cNvSpPr/>
          <p:nvPr/>
        </p:nvSpPr>
        <p:spPr>
          <a:xfrm>
            <a:off x="1094180" y="2707915"/>
            <a:ext cx="447970" cy="4756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FD6135E-9E22-5589-978C-C7B0E47D9513}"/>
              </a:ext>
            </a:extLst>
          </p:cNvPr>
          <p:cNvSpPr/>
          <p:nvPr/>
        </p:nvSpPr>
        <p:spPr>
          <a:xfrm>
            <a:off x="4117849" y="2236871"/>
            <a:ext cx="844969" cy="3280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240B8-E2D5-5130-FD3D-BEA920229DD7}"/>
              </a:ext>
            </a:extLst>
          </p:cNvPr>
          <p:cNvSpPr txBox="1"/>
          <p:nvPr/>
        </p:nvSpPr>
        <p:spPr>
          <a:xfrm>
            <a:off x="1847528" y="1473357"/>
            <a:ext cx="25752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2023.03.01. 0445 UTC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98B66-FD42-C124-1E4D-996B76FDBB78}"/>
              </a:ext>
            </a:extLst>
          </p:cNvPr>
          <p:cNvSpPr txBox="1"/>
          <p:nvPr/>
        </p:nvSpPr>
        <p:spPr>
          <a:xfrm>
            <a:off x="479376" y="1083988"/>
            <a:ext cx="72751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ECF result</a:t>
            </a:r>
          </a:p>
        </p:txBody>
      </p:sp>
      <p:sp>
        <p:nvSpPr>
          <p:cNvPr id="12" name="제목 2">
            <a:extLst>
              <a:ext uri="{FF2B5EF4-FFF2-40B4-BE49-F238E27FC236}">
                <a16:creationId xmlns:a16="http://schemas.microsoft.com/office/drawing/2014/main" id="{F59C91C9-A531-DEF9-6BB9-9574812A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183820"/>
            <a:ext cx="11497280" cy="724900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II. </a:t>
            </a:r>
            <a:r>
              <a:rPr lang="en-US" altLang="ko-KR" sz="3200"/>
              <a:t>Update result of </a:t>
            </a:r>
            <a:r>
              <a:rPr lang="en-US" altLang="ko-KR" sz="3200" dirty="0"/>
              <a:t>GEMS cloud version 3 </a:t>
            </a:r>
            <a:endParaRPr lang="ko-KR" altLang="en-US" sz="32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7FA5265-596A-CD08-3C7B-06F2840C1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603" y="1259006"/>
            <a:ext cx="4450068" cy="3670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F60CBF-DCFA-5FF4-DD7C-E43B5105C341}"/>
              </a:ext>
            </a:extLst>
          </p:cNvPr>
          <p:cNvSpPr txBox="1"/>
          <p:nvPr/>
        </p:nvSpPr>
        <p:spPr>
          <a:xfrm>
            <a:off x="4002427" y="2020778"/>
            <a:ext cx="2766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  <a:endParaRPr lang="ko-KR" altLang="en-US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3BA2DB-333E-3F24-A3A9-EBDC6D862B99}"/>
              </a:ext>
            </a:extLst>
          </p:cNvPr>
          <p:cNvSpPr txBox="1"/>
          <p:nvPr/>
        </p:nvSpPr>
        <p:spPr>
          <a:xfrm>
            <a:off x="1127448" y="2020778"/>
            <a:ext cx="2766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</a:t>
            </a:r>
            <a:endParaRPr lang="ko-KR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EE7EE-498B-87E1-504F-33C54954A021}"/>
              </a:ext>
            </a:extLst>
          </p:cNvPr>
          <p:cNvSpPr txBox="1"/>
          <p:nvPr/>
        </p:nvSpPr>
        <p:spPr>
          <a:xfrm>
            <a:off x="1703512" y="5026565"/>
            <a:ext cx="2030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Underestimation</a:t>
            </a:r>
            <a:endParaRPr lang="ko-KR" altLang="en-US" sz="1600" b="1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6098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2AF575-7B3C-A385-B552-6913016B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292079"/>
          </a:xfrm>
        </p:spPr>
        <p:txBody>
          <a:bodyPr/>
          <a:lstStyle/>
          <a:p>
            <a:fld id="{D17B7C15-439C-48EE-ABEA-AD8BBB61A1D0}" type="slidenum">
              <a:rPr lang="ko-KR" altLang="en-US" smtClean="0"/>
              <a:t>6</a:t>
            </a:fld>
            <a:endParaRPr lang="ko-KR" alt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31BBCCB-1386-F0A2-DC0D-32A68881B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9" b="8430"/>
          <a:stretch/>
        </p:blipFill>
        <p:spPr>
          <a:xfrm>
            <a:off x="200106" y="1828800"/>
            <a:ext cx="5535854" cy="437585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A2F4B64E-E26C-14EE-0D42-4436ED1D72C3}"/>
              </a:ext>
            </a:extLst>
          </p:cNvPr>
          <p:cNvSpPr/>
          <p:nvPr/>
        </p:nvSpPr>
        <p:spPr>
          <a:xfrm>
            <a:off x="1465118" y="2855143"/>
            <a:ext cx="405246" cy="3811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B537B4D5-E8BB-197E-1948-DCBC81CC29E5}"/>
              </a:ext>
            </a:extLst>
          </p:cNvPr>
          <p:cNvSpPr/>
          <p:nvPr/>
        </p:nvSpPr>
        <p:spPr>
          <a:xfrm>
            <a:off x="807027" y="4556724"/>
            <a:ext cx="1063337" cy="4364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772336-8C83-F496-EF03-90C5559D7915}"/>
              </a:ext>
            </a:extLst>
          </p:cNvPr>
          <p:cNvSpPr txBox="1"/>
          <p:nvPr/>
        </p:nvSpPr>
        <p:spPr>
          <a:xfrm>
            <a:off x="1870364" y="1550791"/>
            <a:ext cx="25752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2023.03.01. 0445 UTC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82368499-6F21-1B80-0050-8BEA5A9B3B96}"/>
              </a:ext>
            </a:extLst>
          </p:cNvPr>
          <p:cNvSpPr/>
          <p:nvPr/>
        </p:nvSpPr>
        <p:spPr>
          <a:xfrm>
            <a:off x="1729956" y="3155515"/>
            <a:ext cx="363163" cy="3183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내용 개체 틀 1">
            <a:extLst>
              <a:ext uri="{FF2B5EF4-FFF2-40B4-BE49-F238E27FC236}">
                <a16:creationId xmlns:a16="http://schemas.microsoft.com/office/drawing/2014/main" id="{32D25D3E-407C-A404-2B03-8DB630281D2E}"/>
              </a:ext>
            </a:extLst>
          </p:cNvPr>
          <p:cNvSpPr txBox="1">
            <a:spLocks/>
          </p:cNvSpPr>
          <p:nvPr/>
        </p:nvSpPr>
        <p:spPr>
          <a:xfrm>
            <a:off x="5927577" y="5012043"/>
            <a:ext cx="6240015" cy="1633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55" indent="-257155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1876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557170" indent="-214297" algn="l" defTabSz="685748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1351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857188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1351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200061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1351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542935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»"/>
              <a:defRPr lang="ko-KR" altLang="en-US" sz="135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1885810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3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4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fontAlgn="base" latinLnBrk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000" b="0" kern="0" spc="-3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V3 generally retrieves higher altitudes than V2, </a:t>
            </a:r>
            <a:br>
              <a:rPr lang="en-US" altLang="ko-KR" sz="2000" b="0" kern="0" spc="-3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b="0" kern="0" spc="-3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while clear-sky pixels are retrieved at lower altitudes.</a:t>
            </a:r>
          </a:p>
          <a:p>
            <a:pPr marR="0" fontAlgn="base" latinLnBrk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000" b="0" kern="0" spc="-3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V3</a:t>
            </a:r>
            <a:r>
              <a:rPr lang="ko-KR" altLang="en-US" sz="2000" b="0" kern="0" spc="-3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0" kern="0" spc="-3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retreive</a:t>
            </a:r>
            <a:r>
              <a:rPr lang="ko-KR" altLang="en-US" sz="2000" b="0" kern="0" spc="-3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b="0" kern="0" spc="-3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higher and lower values compared to V2.</a:t>
            </a:r>
            <a:endParaRPr lang="en-US" altLang="ko-KR" sz="2000" b="0" kern="0" spc="-3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3795E-CCEF-59A0-0EF1-15161140EB52}"/>
              </a:ext>
            </a:extLst>
          </p:cNvPr>
          <p:cNvSpPr txBox="1"/>
          <p:nvPr/>
        </p:nvSpPr>
        <p:spPr>
          <a:xfrm>
            <a:off x="479376" y="1083988"/>
            <a:ext cx="72751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CCP result</a:t>
            </a:r>
          </a:p>
        </p:txBody>
      </p:sp>
      <p:sp>
        <p:nvSpPr>
          <p:cNvPr id="12" name="제목 2">
            <a:extLst>
              <a:ext uri="{FF2B5EF4-FFF2-40B4-BE49-F238E27FC236}">
                <a16:creationId xmlns:a16="http://schemas.microsoft.com/office/drawing/2014/main" id="{F2849E11-5D3E-8DD9-1A7D-4B70D1029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183820"/>
            <a:ext cx="11497280" cy="724900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II. </a:t>
            </a:r>
            <a:r>
              <a:rPr lang="en-US" altLang="ko-KR" sz="3200"/>
              <a:t>Update result of </a:t>
            </a:r>
            <a:r>
              <a:rPr lang="en-US" altLang="ko-KR" sz="3200" dirty="0"/>
              <a:t>GEMS cloud version 3 </a:t>
            </a:r>
            <a:endParaRPr lang="ko-KR" altLang="en-US" sz="32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9CF7B63-F085-BCCE-24E8-1D539EBB9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001" y="1260000"/>
            <a:ext cx="4288107" cy="36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4BF3C-1C15-84CB-1DC8-0460661FC112}"/>
              </a:ext>
            </a:extLst>
          </p:cNvPr>
          <p:cNvSpPr txBox="1"/>
          <p:nvPr/>
        </p:nvSpPr>
        <p:spPr>
          <a:xfrm>
            <a:off x="4002427" y="2020778"/>
            <a:ext cx="2766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</a:t>
            </a:r>
            <a:endParaRPr lang="ko-KR" altLang="en-US" sz="20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96E232-F800-FE00-D74C-D8ABF244E830}"/>
              </a:ext>
            </a:extLst>
          </p:cNvPr>
          <p:cNvSpPr txBox="1"/>
          <p:nvPr/>
        </p:nvSpPr>
        <p:spPr>
          <a:xfrm>
            <a:off x="1127448" y="2020778"/>
            <a:ext cx="2766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V3</a:t>
            </a:r>
            <a:endParaRPr lang="ko-KR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8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BA28703-7E2D-C9F7-A6C0-D190E2D7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7</a:t>
            </a:fld>
            <a:endParaRPr lang="ko-KR" altLang="en-US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C4BC29C-40FA-B1C5-2851-2B0D21EF2433}"/>
              </a:ext>
            </a:extLst>
          </p:cNvPr>
          <p:cNvGrpSpPr/>
          <p:nvPr/>
        </p:nvGrpSpPr>
        <p:grpSpPr>
          <a:xfrm>
            <a:off x="263352" y="1492111"/>
            <a:ext cx="11809311" cy="4097129"/>
            <a:chOff x="0" y="1459012"/>
            <a:chExt cx="12052482" cy="3897695"/>
          </a:xfrm>
        </p:grpSpPr>
        <p:pic>
          <p:nvPicPr>
            <p:cNvPr id="5" name="Picture 19">
              <a:extLst>
                <a:ext uri="{FF2B5EF4-FFF2-40B4-BE49-F238E27FC236}">
                  <a16:creationId xmlns:a16="http://schemas.microsoft.com/office/drawing/2014/main" id="{1AC1BB6B-3A7D-3520-C3D4-9361EA1BF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6436" y="3335444"/>
              <a:ext cx="2016000" cy="2016001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DDFB73FE-320E-5FD5-C6F9-4ED96983B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340704"/>
              <a:ext cx="2016000" cy="201600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789C53B9-CC76-0969-BC4E-691BBEAAF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7814" y="3340704"/>
              <a:ext cx="2016000" cy="201600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C03BD0CA-0533-F09A-1CB5-82C2DFC31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0209" y="3325249"/>
              <a:ext cx="2016000" cy="201600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6E55592-F806-294A-D1DD-BDA68E24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6482" y="3325249"/>
              <a:ext cx="2016000" cy="2016003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E77B0EF-2631-9F75-C83D-55FD3D74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43807" y="3325249"/>
              <a:ext cx="2016000" cy="2016003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088BFA5F-4622-0794-43EE-02F170EB7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459012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32F15EE8-9C70-A89E-916C-E4B3158FB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27813" y="1463975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3FA5A56F-C348-6937-3464-E4217B853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16435" y="1469207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325D3B37-30CD-E76D-EDD7-DB525FBA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20209" y="1459012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11F2F723-0CF4-C214-2831-F4DB434C3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36482" y="1470155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82DA33-934D-9B46-7B34-9CE7AF33F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043806" y="1470155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79D9590-0A03-515B-9612-DB40F173BA6D}"/>
              </a:ext>
            </a:extLst>
          </p:cNvPr>
          <p:cNvSpPr txBox="1"/>
          <p:nvPr/>
        </p:nvSpPr>
        <p:spPr>
          <a:xfrm>
            <a:off x="479377" y="5656849"/>
            <a:ext cx="10585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Monthly validation results show that GEMS ECF has a reasonable correlation with TROPOMI (R &gt; 0.75) and is successfully retrieved across seasons.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134D9-2DA9-7C99-DF23-BAB01C1CEE92}"/>
              </a:ext>
            </a:extLst>
          </p:cNvPr>
          <p:cNvSpPr txBox="1"/>
          <p:nvPr/>
        </p:nvSpPr>
        <p:spPr>
          <a:xfrm>
            <a:off x="5702334" y="1132084"/>
            <a:ext cx="234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itchFamily="2" charset="2"/>
              </a:rPr>
              <a:t></a:t>
            </a:r>
            <a:r>
              <a:rPr lang="ko-KR" altLang="en-US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itchFamily="2" charset="2"/>
              </a:rPr>
              <a:t> </a:t>
            </a:r>
            <a:r>
              <a: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Mean R = 0.76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3F96D-77BD-0540-6C43-2C8744260014}"/>
              </a:ext>
            </a:extLst>
          </p:cNvPr>
          <p:cNvSpPr txBox="1"/>
          <p:nvPr/>
        </p:nvSpPr>
        <p:spPr>
          <a:xfrm>
            <a:off x="479376" y="1083988"/>
            <a:ext cx="72751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ECF: Montly validation </a:t>
            </a:r>
            <a:r>
              <a:rPr lang="en-US" altLang="ko-KR" sz="2200" b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ko-KR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200" b="1">
                <a:latin typeface="Arial" panose="020B0604020202020204" pitchFamily="34" charset="0"/>
                <a:cs typeface="Arial" panose="020B0604020202020204" pitchFamily="34" charset="0"/>
              </a:rPr>
              <a:t>TROPOMI</a:t>
            </a: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제목 2">
            <a:extLst>
              <a:ext uri="{FF2B5EF4-FFF2-40B4-BE49-F238E27FC236}">
                <a16:creationId xmlns:a16="http://schemas.microsoft.com/office/drawing/2014/main" id="{BD9471D6-14C2-8835-4E3F-8260A45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183820"/>
            <a:ext cx="11497280" cy="724900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II. </a:t>
            </a:r>
            <a:r>
              <a:rPr lang="en-US" altLang="ko-KR" sz="3200"/>
              <a:t>Update result of </a:t>
            </a:r>
            <a:r>
              <a:rPr lang="en-US" altLang="ko-KR" sz="3200" dirty="0"/>
              <a:t>GEMS cloud version 3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9830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6BD26-175C-EA0B-1423-EEE4F765C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E6A0EA2-5803-C49A-4A68-A3C4BF31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1E393D-2C7B-3C76-B524-A8F182F3E2CC}"/>
              </a:ext>
            </a:extLst>
          </p:cNvPr>
          <p:cNvSpPr txBox="1"/>
          <p:nvPr/>
        </p:nvSpPr>
        <p:spPr>
          <a:xfrm>
            <a:off x="422307" y="5420069"/>
            <a:ext cx="11769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Monthly validation results show a reasonable correlation between GEMS and TROPOMI (R &gt; 0.80).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The stripe issue, possibly caused by the collocation area, will be investigated.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47B11-3DB4-1C33-5F1F-C1E0EA8C5922}"/>
              </a:ext>
            </a:extLst>
          </p:cNvPr>
          <p:cNvSpPr txBox="1"/>
          <p:nvPr/>
        </p:nvSpPr>
        <p:spPr>
          <a:xfrm>
            <a:off x="6011567" y="1124805"/>
            <a:ext cx="3440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itchFamily="2" charset="2"/>
              </a:rPr>
              <a:t></a:t>
            </a:r>
            <a:r>
              <a:rPr lang="ko-KR" altLang="en-US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itchFamily="2" charset="2"/>
              </a:rPr>
              <a:t> </a:t>
            </a:r>
            <a:r>
              <a: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Mean R = 0.81</a:t>
            </a:r>
            <a:r>
              <a:rPr lang="ko-KR" altLang="en-US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(ECF</a:t>
            </a:r>
            <a:r>
              <a:rPr lang="ko-KR" altLang="en-US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0.2)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768CFC-E292-A1F6-5073-A8C0CFE7F8C1}"/>
              </a:ext>
            </a:extLst>
          </p:cNvPr>
          <p:cNvSpPr txBox="1"/>
          <p:nvPr/>
        </p:nvSpPr>
        <p:spPr>
          <a:xfrm>
            <a:off x="479376" y="1083988"/>
            <a:ext cx="72751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CCP: Montly validation</a:t>
            </a:r>
            <a:r>
              <a:rPr lang="en-US" altLang="ko-KR" sz="2200" b="1">
                <a:latin typeface="Arial" panose="020B0604020202020204" pitchFamily="34" charset="0"/>
                <a:cs typeface="Arial" panose="020B0604020202020204" pitchFamily="34" charset="0"/>
              </a:rPr>
              <a:t> with</a:t>
            </a:r>
            <a:r>
              <a:rPr lang="ko-KR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200" b="1">
                <a:latin typeface="Arial" panose="020B0604020202020204" pitchFamily="34" charset="0"/>
                <a:cs typeface="Arial" panose="020B0604020202020204" pitchFamily="34" charset="0"/>
              </a:rPr>
              <a:t>TROPOMI</a:t>
            </a: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DB74B03-3B5B-C1FD-E844-0D02712011F5}"/>
              </a:ext>
            </a:extLst>
          </p:cNvPr>
          <p:cNvGrpSpPr>
            <a:grpSpLocks noChangeAspect="1"/>
          </p:cNvGrpSpPr>
          <p:nvPr/>
        </p:nvGrpSpPr>
        <p:grpSpPr>
          <a:xfrm>
            <a:off x="427674" y="1545624"/>
            <a:ext cx="11508425" cy="3611568"/>
            <a:chOff x="0" y="1437746"/>
            <a:chExt cx="12209017" cy="3916755"/>
          </a:xfrm>
        </p:grpSpPr>
        <p:pic>
          <p:nvPicPr>
            <p:cNvPr id="21" name="Picture 39">
              <a:extLst>
                <a:ext uri="{FF2B5EF4-FFF2-40B4-BE49-F238E27FC236}">
                  <a16:creationId xmlns:a16="http://schemas.microsoft.com/office/drawing/2014/main" id="{276C9F84-1C1F-5459-93C7-C8897F4EF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266501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2" name="Picture 40">
              <a:extLst>
                <a:ext uri="{FF2B5EF4-FFF2-40B4-BE49-F238E27FC236}">
                  <a16:creationId xmlns:a16="http://schemas.microsoft.com/office/drawing/2014/main" id="{C864DBE8-D7D6-628E-7347-8A4D642BD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4443" y="3266501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3" name="Picture 41">
              <a:extLst>
                <a:ext uri="{FF2B5EF4-FFF2-40B4-BE49-F238E27FC236}">
                  <a16:creationId xmlns:a16="http://schemas.microsoft.com/office/drawing/2014/main" id="{210F6C5A-F2CA-AF13-2D9C-34D5122FA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8086" y="3266501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4" name="Picture 42">
              <a:extLst>
                <a:ext uri="{FF2B5EF4-FFF2-40B4-BE49-F238E27FC236}">
                  <a16:creationId xmlns:a16="http://schemas.microsoft.com/office/drawing/2014/main" id="{006CC723-C55E-458E-4306-3944E297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9678" y="3266501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CBD44FD9-D969-4B52-8E8E-257A0DFAB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8188" y="3266501"/>
              <a:ext cx="2087999" cy="2088000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024E949-B37C-858B-0655-3F5760FA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21018" y="3266501"/>
              <a:ext cx="2087999" cy="2088000"/>
            </a:xfrm>
            <a:prstGeom prst="rect">
              <a:avLst/>
            </a:prstGeom>
          </p:spPr>
        </p:pic>
        <p:pic>
          <p:nvPicPr>
            <p:cNvPr id="27" name="Picture 33">
              <a:extLst>
                <a:ext uri="{FF2B5EF4-FFF2-40B4-BE49-F238E27FC236}">
                  <a16:creationId xmlns:a16="http://schemas.microsoft.com/office/drawing/2014/main" id="{68AB932A-08DC-D0F2-1CCE-A5EAC860E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437746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8" name="Picture 34">
              <a:extLst>
                <a:ext uri="{FF2B5EF4-FFF2-40B4-BE49-F238E27FC236}">
                  <a16:creationId xmlns:a16="http://schemas.microsoft.com/office/drawing/2014/main" id="{41E0253B-CF91-E9FC-3227-3D400D4AD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99043" y="1437746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9" name="Picture 35">
              <a:extLst>
                <a:ext uri="{FF2B5EF4-FFF2-40B4-BE49-F238E27FC236}">
                  <a16:creationId xmlns:a16="http://schemas.microsoft.com/office/drawing/2014/main" id="{5541F363-12F7-28F7-F11A-308EA4414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0283" y="1437746"/>
              <a:ext cx="2016000" cy="201599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0" name="Picture 36">
              <a:extLst>
                <a:ext uri="{FF2B5EF4-FFF2-40B4-BE49-F238E27FC236}">
                  <a16:creationId xmlns:a16="http://schemas.microsoft.com/office/drawing/2014/main" id="{BF82BA17-4F5B-5C83-E632-6FADF3BEE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01577" y="1437746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1" name="Picture 37">
              <a:extLst>
                <a:ext uri="{FF2B5EF4-FFF2-40B4-BE49-F238E27FC236}">
                  <a16:creationId xmlns:a16="http://schemas.microsoft.com/office/drawing/2014/main" id="{F9A0F323-EC01-222F-2FF5-631C1DE59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06668" y="1437746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2" name="Picture 38">
              <a:extLst>
                <a:ext uri="{FF2B5EF4-FFF2-40B4-BE49-F238E27FC236}">
                  <a16:creationId xmlns:a16="http://schemas.microsoft.com/office/drawing/2014/main" id="{E294FA45-26FC-6920-037F-1018D531B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43811" y="1437746"/>
              <a:ext cx="2016000" cy="20160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7" name="제목 2">
            <a:extLst>
              <a:ext uri="{FF2B5EF4-FFF2-40B4-BE49-F238E27FC236}">
                <a16:creationId xmlns:a16="http://schemas.microsoft.com/office/drawing/2014/main" id="{8A6AABA3-4E95-4C31-D407-744E9182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183820"/>
            <a:ext cx="11497280" cy="724900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II. </a:t>
            </a:r>
            <a:r>
              <a:rPr lang="en-US" altLang="ko-KR" sz="3200"/>
              <a:t>Update result of </a:t>
            </a:r>
            <a:r>
              <a:rPr lang="en-US" altLang="ko-KR" sz="3200" dirty="0"/>
              <a:t>GEMS cloud version 3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22504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9C22F-2117-A78D-9874-2A2E8F76B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4C17FC-457F-7A9C-9AEA-BE54FC51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/>
              <a:t>III. Temperature correction of O</a:t>
            </a:r>
            <a:r>
              <a:rPr lang="en-US" altLang="ko-KR" sz="3200" baseline="-25000"/>
              <a:t>2</a:t>
            </a:r>
            <a:r>
              <a:rPr lang="en-US" altLang="ko-KR" sz="3200"/>
              <a:t>-O</a:t>
            </a:r>
            <a:r>
              <a:rPr lang="en-US" altLang="ko-KR" sz="3200" baseline="-25000"/>
              <a:t>2</a:t>
            </a:r>
            <a:endParaRPr lang="ko-KR" altLang="en-US" sz="3200" baseline="-2500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9244D7C-19FD-69A2-6DBC-8E5CE986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4" name="내용 개체 틀 1">
            <a:extLst>
              <a:ext uri="{FF2B5EF4-FFF2-40B4-BE49-F238E27FC236}">
                <a16:creationId xmlns:a16="http://schemas.microsoft.com/office/drawing/2014/main" id="{B8B3BCBF-6656-2C7B-DB65-3FD1F4802C64}"/>
              </a:ext>
            </a:extLst>
          </p:cNvPr>
          <p:cNvSpPr txBox="1">
            <a:spLocks/>
          </p:cNvSpPr>
          <p:nvPr/>
        </p:nvSpPr>
        <p:spPr>
          <a:xfrm>
            <a:off x="347663" y="1268760"/>
            <a:ext cx="5316290" cy="489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55" indent="-257155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1876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  <a:lvl2pPr marL="557170" indent="-214297" algn="l" defTabSz="685748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1351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2pPr>
            <a:lvl3pPr marL="857188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1351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3pPr>
            <a:lvl4pPr marL="1200061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1351" kern="120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4pPr>
            <a:lvl5pPr marL="1542935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»"/>
              <a:defRPr lang="ko-KR" altLang="en-US" sz="1351" kern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5pPr>
            <a:lvl6pPr marL="1885810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3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4" indent="-171438" algn="l" defTabSz="685748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F929C-D5B4-4995-2E9C-D1FA3E4617A9}"/>
              </a:ext>
            </a:extLst>
          </p:cNvPr>
          <p:cNvSpPr txBox="1"/>
          <p:nvPr/>
        </p:nvSpPr>
        <p:spPr>
          <a:xfrm>
            <a:off x="6262404" y="2297913"/>
            <a:ext cx="5688632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The O</a:t>
            </a:r>
            <a:r>
              <a:rPr lang="en-US" altLang="ko-KR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–O</a:t>
            </a:r>
            <a:r>
              <a:rPr lang="en-US" altLang="ko-KR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absorption peak depends on temperature.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A fixed atmospheric profile is used to make an LUT.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The SCD of O</a:t>
            </a:r>
            <a:r>
              <a:rPr lang="en-US" altLang="ko-KR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–O</a:t>
            </a:r>
            <a:r>
              <a:rPr lang="en-US" altLang="ko-KR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 retrieved from DOAS affects CCP retrieval.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ko-K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E8353-E268-D3CC-3E58-AE9C67A742A2}"/>
              </a:ext>
            </a:extLst>
          </p:cNvPr>
          <p:cNvSpPr txBox="1"/>
          <p:nvPr/>
        </p:nvSpPr>
        <p:spPr>
          <a:xfrm>
            <a:off x="479376" y="1083988"/>
            <a:ext cx="72751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Temperature correction of O</a:t>
            </a:r>
            <a:r>
              <a:rPr lang="en-US" altLang="ko-KR" sz="2200" b="1" i="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-O</a:t>
            </a:r>
            <a:r>
              <a:rPr lang="en-US" altLang="ko-KR" sz="2200" b="1" i="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200" b="1" i="0">
                <a:latin typeface="Arial" panose="020B0604020202020204" pitchFamily="34" charset="0"/>
                <a:cs typeface="Arial" panose="020B0604020202020204" pitchFamily="34" charset="0"/>
              </a:rPr>
              <a:t> absorption band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5019E0D-1A2B-3DD4-A30D-6FF0340E5F72}"/>
              </a:ext>
            </a:extLst>
          </p:cNvPr>
          <p:cNvGrpSpPr/>
          <p:nvPr/>
        </p:nvGrpSpPr>
        <p:grpSpPr>
          <a:xfrm>
            <a:off x="255724" y="2234247"/>
            <a:ext cx="5840276" cy="3527313"/>
            <a:chOff x="351359" y="2234247"/>
            <a:chExt cx="5840276" cy="3527313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C2C5F73-0BAC-A86C-CFD6-376269972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359" y="2234247"/>
              <a:ext cx="5833674" cy="30960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253B4-E4C0-FF05-5E65-A5AACD5A19CB}"/>
                </a:ext>
              </a:extLst>
            </p:cNvPr>
            <p:cNvSpPr txBox="1"/>
            <p:nvPr/>
          </p:nvSpPr>
          <p:spPr>
            <a:xfrm>
              <a:off x="987128" y="5423006"/>
              <a:ext cx="520450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>
                  <a:latin typeface="Arial" panose="020B0604020202020204" pitchFamily="34" charset="0"/>
                  <a:cs typeface="Arial" panose="020B0604020202020204" pitchFamily="34" charset="0"/>
                </a:rPr>
                <a:t>Thalman and Volkamer, 2013</a:t>
              </a:r>
              <a:endParaRPr lang="ko-KR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00343172-B125-2BF4-4303-6F7C25EB70EE}"/>
                </a:ext>
              </a:extLst>
            </p:cNvPr>
            <p:cNvSpPr/>
            <p:nvPr/>
          </p:nvSpPr>
          <p:spPr>
            <a:xfrm>
              <a:off x="2927648" y="3717032"/>
              <a:ext cx="792088" cy="792088"/>
            </a:xfrm>
            <a:prstGeom prst="ellips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1851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23033</TotalTime>
  <Words>756</Words>
  <Application>Microsoft Office PowerPoint</Application>
  <PresentationFormat>와이드스크린</PresentationFormat>
  <Paragraphs>127</Paragraphs>
  <Slides>13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굴림체</vt:lpstr>
      <vt:lpstr>Calibri Light</vt:lpstr>
      <vt:lpstr>Arial</vt:lpstr>
      <vt:lpstr>Wingdings</vt:lpstr>
      <vt:lpstr>맑은 고딕</vt:lpstr>
      <vt:lpstr>Palatino Linotype</vt:lpstr>
      <vt:lpstr>Office 테마</vt:lpstr>
      <vt:lpstr>GEMS Cloud Algorithm:  Update and Ongoing Progress</vt:lpstr>
      <vt:lpstr>PowerPoint 프레젠테이션</vt:lpstr>
      <vt:lpstr>I. Overview of GEMS cloud algorithm </vt:lpstr>
      <vt:lpstr>II. Update result of GEMS cloud version 3 </vt:lpstr>
      <vt:lpstr>II. Update result of GEMS cloud version 3 </vt:lpstr>
      <vt:lpstr>II. Update result of GEMS cloud version 3 </vt:lpstr>
      <vt:lpstr>II. Update result of GEMS cloud version 3 </vt:lpstr>
      <vt:lpstr>II. Update result of GEMS cloud version 3 </vt:lpstr>
      <vt:lpstr>III. Temperature correction of O2-O2</vt:lpstr>
      <vt:lpstr>III. Temperature correction of O2-O2</vt:lpstr>
      <vt:lpstr>III. Temperature correction of O2-O2</vt:lpstr>
      <vt:lpstr>III. Temperature correction of O2-O2</vt:lpstr>
      <vt:lpstr>Summary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김규연(기후·에너지시스템공학전공)</cp:lastModifiedBy>
  <cp:revision>546</cp:revision>
  <dcterms:created xsi:type="dcterms:W3CDTF">2010-02-01T08:03:16Z</dcterms:created>
  <dcterms:modified xsi:type="dcterms:W3CDTF">2025-08-19T16:00:41Z</dcterms:modified>
  <cp:category>www.slidemembers.com</cp:category>
</cp:coreProperties>
</file>