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4" r:id="rId2"/>
  </p:sldMasterIdLst>
  <p:notesMasterIdLst>
    <p:notesMasterId r:id="rId20"/>
  </p:notesMasterIdLst>
  <p:sldIdLst>
    <p:sldId id="256" r:id="rId3"/>
    <p:sldId id="1042652917" r:id="rId4"/>
    <p:sldId id="257" r:id="rId5"/>
    <p:sldId id="1042652920" r:id="rId6"/>
    <p:sldId id="1042652922" r:id="rId7"/>
    <p:sldId id="1042652919" r:id="rId8"/>
    <p:sldId id="1042652921" r:id="rId9"/>
    <p:sldId id="1042652927" r:id="rId10"/>
    <p:sldId id="1042652923" r:id="rId11"/>
    <p:sldId id="1042652924" r:id="rId12"/>
    <p:sldId id="1042652925" r:id="rId13"/>
    <p:sldId id="279" r:id="rId14"/>
    <p:sldId id="1042652898" r:id="rId15"/>
    <p:sldId id="1042652897" r:id="rId16"/>
    <p:sldId id="260" r:id="rId17"/>
    <p:sldId id="1042652908" r:id="rId18"/>
    <p:sldId id="1042652918" r:id="rId19"/>
  </p:sldIdLst>
  <p:sldSz cx="12192000" cy="6858000"/>
  <p:notesSz cx="6858000" cy="9144000"/>
  <p:embeddedFontLst>
    <p:embeddedFont>
      <p:font typeface="Arial Narrow" panose="020B0606020202030204" pitchFamily="34" charset="0"/>
      <p:regular r:id="rId21"/>
      <p:bold r:id="rId22"/>
      <p:italic r:id="rId23"/>
      <p:boldItalic r:id="rId24"/>
    </p:embeddedFont>
    <p:embeddedFont>
      <p:font typeface="Helvetica Neue"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2A1D9C8-0E56-47CE-A866-50F6886F8A3B}">
          <p14:sldIdLst>
            <p14:sldId id="256"/>
            <p14:sldId id="1042652917"/>
            <p14:sldId id="257"/>
            <p14:sldId id="1042652920"/>
            <p14:sldId id="1042652922"/>
            <p14:sldId id="1042652919"/>
            <p14:sldId id="1042652921"/>
            <p14:sldId id="1042652927"/>
            <p14:sldId id="1042652923"/>
            <p14:sldId id="1042652924"/>
            <p14:sldId id="1042652925"/>
            <p14:sldId id="279"/>
            <p14:sldId id="1042652898"/>
            <p14:sldId id="1042652897"/>
            <p14:sldId id="260"/>
            <p14:sldId id="1042652908"/>
            <p14:sldId id="1042652918"/>
          </p14:sldIdLst>
        </p14:section>
      </p14:sectionLst>
    </p:ex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jXDMAt4tpFewuk3vA6hNcY7W7u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61BD4-27ED-4BB1-AC9E-27060CA93C07}">
  <a:tblStyle styleId="{76361BD4-27ED-4BB1-AC9E-27060CA93C0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252"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1AAFCCC5-1D42-B83D-1CA3-B755AFAAE6BB}"/>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34C796BE-A6BB-548A-768F-2DD8E58DFE0C}"/>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B6992BB2-5E1D-CDFC-5936-579C204A57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158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3E0D8FDD-3AB5-34A6-9D1D-3BE055681794}"/>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8900FC04-EF02-C6B9-EDC9-857FBF0C1E4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2C4BEE01-AA58-3A69-450D-53C217914E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328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d149f3dac1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d149f3dac1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5156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CA45ECDF-A4DD-FA46-A928-7BD9F22B2C7E}"/>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73B91E8A-8860-A3C6-5432-4199E44D3C7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77C9C40A-AFC5-7E02-DB4E-1019E5D273E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116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66E661BD-2CD7-634A-7FC2-71EB670AE12B}"/>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874418F2-0C2E-338F-B871-A13BB3D9CDB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347DDD51-88F8-4EC3-D408-ADDA943622F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7658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FB2200D5-7718-E169-C910-E184EDF125E3}"/>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A3AA99B9-764B-384F-CD31-D50539B1DF6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ADE631DE-61EE-2EF8-CFEB-E781E6FFC69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7604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38F50C0C-ABF5-7462-69D8-EFDE4B243029}"/>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16BC2D0A-40AC-5332-60C8-A4622338F06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7101BE16-81FB-44C2-0049-E491205A88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6438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358F3273-A496-AFB0-958B-564F4D1CE9FD}"/>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C3370848-8E3C-4D45-C4E4-6D6311C2953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9D817088-6F2E-9274-A3F3-8D59141E2F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870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3D60AA3D-4EC9-18B1-7645-0A7375975030}"/>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CBE8B857-D38A-DAEC-2274-C03E51A6C91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1545FC87-79F1-25ED-53B2-6019047183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864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963328DE-E820-8C08-BE97-AAB30531D7BB}"/>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00D2D18E-BA5C-D517-EACF-27708FC0DDFC}"/>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7AF352F5-A250-24F3-185C-1C075527C8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6835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12939EC8-7CF3-46BD-0918-323DFCACBCDC}"/>
            </a:ext>
          </a:extLst>
        </p:cNvPr>
        <p:cNvGrpSpPr/>
        <p:nvPr/>
      </p:nvGrpSpPr>
      <p:grpSpPr>
        <a:xfrm>
          <a:off x="0" y="0"/>
          <a:ext cx="0" cy="0"/>
          <a:chOff x="0" y="0"/>
          <a:chExt cx="0" cy="0"/>
        </a:xfrm>
      </p:grpSpPr>
      <p:sp>
        <p:nvSpPr>
          <p:cNvPr id="296" name="Google Shape;296;g2d149f3dac1_0_42:notes">
            <a:extLst>
              <a:ext uri="{FF2B5EF4-FFF2-40B4-BE49-F238E27FC236}">
                <a16:creationId xmlns:a16="http://schemas.microsoft.com/office/drawing/2014/main" id="{ED960CA4-C160-EED8-4383-C4644505E2C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d149f3dac1_0_42:notes">
            <a:extLst>
              <a:ext uri="{FF2B5EF4-FFF2-40B4-BE49-F238E27FC236}">
                <a16:creationId xmlns:a16="http://schemas.microsoft.com/office/drawing/2014/main" id="{DB3DB04D-44FA-E08C-1455-BC3B2E3D9F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485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Chart - N S">
  <p:cSld name="Title Chart - N S">
    <p:spTree>
      <p:nvGrpSpPr>
        <p:cNvPr id="1" name="Shape 14"/>
        <p:cNvGrpSpPr/>
        <p:nvPr/>
      </p:nvGrpSpPr>
      <p:grpSpPr>
        <a:xfrm>
          <a:off x="0" y="0"/>
          <a:ext cx="0" cy="0"/>
          <a:chOff x="0" y="0"/>
          <a:chExt cx="0" cy="0"/>
        </a:xfrm>
      </p:grpSpPr>
      <p:pic>
        <p:nvPicPr>
          <p:cNvPr id="15" name="Google Shape;15;p1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6"/>
        <p:cNvGrpSpPr/>
        <p:nvPr/>
      </p:nvGrpSpPr>
      <p:grpSpPr>
        <a:xfrm>
          <a:off x="0" y="0"/>
          <a:ext cx="0" cy="0"/>
          <a:chOff x="0" y="0"/>
          <a:chExt cx="0" cy="0"/>
        </a:xfrm>
      </p:grpSpPr>
      <p:sp>
        <p:nvSpPr>
          <p:cNvPr id="67" name="Google Shape;67;p29"/>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9"/>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9"/>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p:cNvSpPr txBox="1">
            <a:spLocks noGrp="1"/>
          </p:cNvSpPr>
          <p:nvPr>
            <p:ph type="title"/>
          </p:nvPr>
        </p:nvSpPr>
        <p:spPr>
          <a:xfrm>
            <a:off x="2969679" y="0"/>
            <a:ext cx="7880527"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29"/>
          <p:cNvSpPr/>
          <p:nvPr/>
        </p:nvSpPr>
        <p:spPr>
          <a:xfrm>
            <a:off x="4537991" y="1598989"/>
            <a:ext cx="3116020" cy="225639"/>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333" b="1">
                <a:solidFill>
                  <a:srgbClr val="FF0000"/>
                </a:solidFill>
                <a:latin typeface="Arial"/>
                <a:ea typeface="Arial"/>
                <a:cs typeface="Arial"/>
                <a:sym typeface="Arial"/>
              </a:rPr>
              <a:t>SENSITIVE BUT UNCLASSIFIED (SBU)</a:t>
            </a:r>
            <a:endParaRPr sz="1333" b="1">
              <a:solidFill>
                <a:schemeClr val="dk1"/>
              </a:solidFill>
              <a:latin typeface="Arial"/>
              <a:ea typeface="Arial"/>
              <a:cs typeface="Arial"/>
              <a:sym typeface="Arial"/>
            </a:endParaRPr>
          </a:p>
        </p:txBody>
      </p:sp>
      <p:sp>
        <p:nvSpPr>
          <p:cNvPr id="72" name="Google Shape;72;p29"/>
          <p:cNvSpPr/>
          <p:nvPr/>
        </p:nvSpPr>
        <p:spPr>
          <a:xfrm>
            <a:off x="2016771" y="2692749"/>
            <a:ext cx="8158459" cy="1694503"/>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1400" b="1">
                <a:solidFill>
                  <a:srgbClr val="FF0000"/>
                </a:solidFill>
                <a:latin typeface="Arial Narrow"/>
                <a:ea typeface="Arial Narrow"/>
                <a:cs typeface="Arial Narrow"/>
                <a:sym typeface="Arial Narrow"/>
              </a:rPr>
              <a:t>ITAR Restricted </a:t>
            </a:r>
            <a:br>
              <a:rPr lang="en-US" sz="1400" b="1">
                <a:solidFill>
                  <a:schemeClr val="dk1"/>
                </a:solidFill>
                <a:latin typeface="Arial Narrow"/>
                <a:ea typeface="Arial Narrow"/>
                <a:cs typeface="Arial Narrow"/>
                <a:sym typeface="Arial Narrow"/>
              </a:rPr>
            </a:br>
            <a:r>
              <a:rPr lang="en-US" sz="1400" b="1">
                <a:solidFill>
                  <a:schemeClr val="dk1"/>
                </a:solidFill>
                <a:latin typeface="Arial Narrow"/>
                <a:ea typeface="Arial Narrow"/>
                <a:cs typeface="Arial Narrow"/>
                <a:sym typeface="Arial Narrow"/>
              </a:rPr>
              <a:t>-- International Traffic in Arms Regulations (ITAR) Notice –</a:t>
            </a:r>
            <a:endParaRPr/>
          </a:p>
          <a:p>
            <a:pPr marL="0" marR="0" lvl="0" indent="0" algn="l" rtl="0">
              <a:lnSpc>
                <a:spcPct val="110000"/>
              </a:lnSpc>
              <a:spcBef>
                <a:spcPts val="0"/>
              </a:spcBef>
              <a:spcAft>
                <a:spcPts val="0"/>
              </a:spcAft>
              <a:buNone/>
            </a:pPr>
            <a:r>
              <a:rPr lang="en-US" sz="1333" b="1">
                <a:solidFill>
                  <a:srgbClr val="FF0000"/>
                </a:solidFill>
                <a:latin typeface="Arial"/>
                <a:ea typeface="Arial"/>
                <a:cs typeface="Arial"/>
                <a:sym typeface="Arial"/>
              </a:rPr>
              <a:t>WARNING: </a:t>
            </a:r>
            <a:r>
              <a:rPr lang="en-US" sz="1333" b="1">
                <a:solidFill>
                  <a:schemeClr val="dk1"/>
                </a:solidFill>
                <a:latin typeface="Arial Narrow"/>
                <a:ea typeface="Arial Narrow"/>
                <a:cs typeface="Arial Narrow"/>
                <a:sym typeface="Arial Narrow"/>
              </a:rPr>
              <a:t>This document contains information which falls under the purview of the U.S. Munitions List (USML) as defined in the International Traffic in Arms Regulations (ITAR), 22 CFR 120-130, and is export controlled.</a:t>
            </a:r>
            <a:endParaRPr sz="1333">
              <a:solidFill>
                <a:schemeClr val="dk1"/>
              </a:solidFill>
              <a:latin typeface="Times New Roman"/>
              <a:ea typeface="Times New Roman"/>
              <a:cs typeface="Times New Roman"/>
              <a:sym typeface="Times New Roman"/>
            </a:endParaRPr>
          </a:p>
          <a:p>
            <a:pPr marL="0" marR="0" lvl="0" indent="0" algn="l" rtl="0">
              <a:lnSpc>
                <a:spcPct val="110000"/>
              </a:lnSpc>
              <a:spcBef>
                <a:spcPts val="0"/>
              </a:spcBef>
              <a:spcAft>
                <a:spcPts val="0"/>
              </a:spcAft>
              <a:buNone/>
            </a:pPr>
            <a:r>
              <a:rPr lang="en-US" sz="1333">
                <a:solidFill>
                  <a:schemeClr val="dk1"/>
                </a:solidFill>
                <a:latin typeface="Arial Narrow"/>
                <a:ea typeface="Arial Narrow"/>
                <a:cs typeface="Arial Narrow"/>
                <a:sym typeface="Arial Narrow"/>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sz="1333">
              <a:solidFill>
                <a:schemeClr val="dk1"/>
              </a:solidFill>
              <a:latin typeface="Times New Roman"/>
              <a:ea typeface="Times New Roman"/>
              <a:cs typeface="Times New Roman"/>
              <a:sym typeface="Times New Roman"/>
            </a:endParaRPr>
          </a:p>
        </p:txBody>
      </p:sp>
      <p:sp>
        <p:nvSpPr>
          <p:cNvPr id="73" name="Google Shape;73;p29"/>
          <p:cNvSpPr/>
          <p:nvPr/>
        </p:nvSpPr>
        <p:spPr>
          <a:xfrm>
            <a:off x="2016771" y="4544800"/>
            <a:ext cx="8158459" cy="1733488"/>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FF0000"/>
                </a:solidFill>
                <a:latin typeface="Calibri"/>
                <a:ea typeface="Calibri"/>
                <a:cs typeface="Calibri"/>
                <a:sym typeface="Calibri"/>
              </a:rPr>
              <a:t>EAR ECCN 9E515.a.</a:t>
            </a:r>
            <a:endParaRPr/>
          </a:p>
          <a:p>
            <a:pPr marL="0" marR="0" lvl="0" indent="0" algn="ctr" rtl="0">
              <a:spcBef>
                <a:spcPts val="0"/>
              </a:spcBef>
              <a:spcAft>
                <a:spcPts val="0"/>
              </a:spcAft>
              <a:buNone/>
            </a:pPr>
            <a:r>
              <a:rPr lang="en-US" sz="2400" b="1">
                <a:solidFill>
                  <a:schemeClr val="dk1"/>
                </a:solidFill>
                <a:latin typeface="Calibri"/>
                <a:ea typeface="Calibri"/>
                <a:cs typeface="Calibri"/>
                <a:sym typeface="Calibri"/>
              </a:rPr>
              <a:t>- Export Administration Regulations (EAR) Notice -</a:t>
            </a:r>
            <a:endParaRPr/>
          </a:p>
          <a:p>
            <a:pPr marL="0" marR="0" lvl="0" indent="0" algn="l" rtl="0">
              <a:spcBef>
                <a:spcPts val="0"/>
              </a:spcBef>
              <a:spcAft>
                <a:spcPts val="0"/>
              </a:spcAft>
              <a:buNone/>
            </a:pPr>
            <a:r>
              <a:rPr lang="en-US" sz="1333" b="1">
                <a:solidFill>
                  <a:srgbClr val="FF0000"/>
                </a:solidFill>
                <a:latin typeface="Calibri"/>
                <a:ea typeface="Calibri"/>
                <a:cs typeface="Calibri"/>
                <a:sym typeface="Calibri"/>
              </a:rPr>
              <a:t>WARNING: </a:t>
            </a:r>
            <a:r>
              <a:rPr lang="en-US" sz="1333" b="1">
                <a:solidFill>
                  <a:schemeClr val="dk1"/>
                </a:solidFill>
                <a:latin typeface="Calibri"/>
                <a:ea typeface="Calibri"/>
                <a:cs typeface="Calibri"/>
                <a:sym typeface="Calibri"/>
              </a:rPr>
              <a:t>This document contains information within the purview of the Export Administration Regulations (EAR), 15 CFR §730-774, and is export-controlled.  </a:t>
            </a:r>
            <a:r>
              <a:rPr lang="en-US" sz="1333" b="0">
                <a:solidFill>
                  <a:schemeClr val="dk1"/>
                </a:solidFill>
                <a:latin typeface="Calibri"/>
                <a:ea typeface="Calibri"/>
                <a:cs typeface="Calibri"/>
                <a:sym typeface="Calibri"/>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endParaRPr/>
          </a:p>
        </p:txBody>
      </p:sp>
      <p:sp>
        <p:nvSpPr>
          <p:cNvPr id="74" name="Google Shape;74;p29"/>
          <p:cNvSpPr txBox="1"/>
          <p:nvPr/>
        </p:nvSpPr>
        <p:spPr>
          <a:xfrm>
            <a:off x="3814159" y="1121376"/>
            <a:ext cx="456368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Per NID 1600.55 (per NPR 1600.1)</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Top of title page and every page containing SBU Information</a:t>
            </a:r>
            <a:endParaRPr/>
          </a:p>
        </p:txBody>
      </p:sp>
      <p:sp>
        <p:nvSpPr>
          <p:cNvPr id="75" name="Google Shape;75;p29"/>
          <p:cNvSpPr/>
          <p:nvPr/>
        </p:nvSpPr>
        <p:spPr>
          <a:xfrm>
            <a:off x="2702840" y="2099690"/>
            <a:ext cx="6786320" cy="225639"/>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333" b="1">
                <a:solidFill>
                  <a:srgbClr val="FF0000"/>
                </a:solidFill>
                <a:latin typeface="Arial"/>
                <a:ea typeface="Arial"/>
                <a:cs typeface="Arial"/>
                <a:sym typeface="Arial"/>
              </a:rPr>
              <a:t>SENSITIVE BUT UNCLASSIFIED (SBU); TEMPO Project Manager; TEMPO; &lt;date&gt; </a:t>
            </a:r>
            <a:endParaRPr sz="1333" b="1">
              <a:solidFill>
                <a:schemeClr val="dk1"/>
              </a:solidFill>
              <a:latin typeface="Arial"/>
              <a:ea typeface="Arial"/>
              <a:cs typeface="Arial"/>
              <a:sym typeface="Arial"/>
            </a:endParaRPr>
          </a:p>
        </p:txBody>
      </p:sp>
      <p:sp>
        <p:nvSpPr>
          <p:cNvPr id="76" name="Google Shape;76;p29"/>
          <p:cNvSpPr txBox="1"/>
          <p:nvPr/>
        </p:nvSpPr>
        <p:spPr>
          <a:xfrm>
            <a:off x="3636781" y="1788077"/>
            <a:ext cx="484946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Bottom of title page and every page containing SBU Information</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7"/>
        <p:cNvGrpSpPr/>
        <p:nvPr/>
      </p:nvGrpSpPr>
      <p:grpSpPr>
        <a:xfrm>
          <a:off x="0" y="0"/>
          <a:ext cx="0" cy="0"/>
          <a:chOff x="0" y="0"/>
          <a:chExt cx="0" cy="0"/>
        </a:xfrm>
      </p:grpSpPr>
      <p:sp>
        <p:nvSpPr>
          <p:cNvPr id="78" name="Google Shape;78;p30"/>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30"/>
          <p:cNvSpPr txBox="1">
            <a:spLocks noGrp="1"/>
          </p:cNvSpPr>
          <p:nvPr>
            <p:ph type="title"/>
          </p:nvPr>
        </p:nvSpPr>
        <p:spPr>
          <a:xfrm>
            <a:off x="2969679" y="0"/>
            <a:ext cx="7880527"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0"/>
          <p:cNvSpPr/>
          <p:nvPr/>
        </p:nvSpPr>
        <p:spPr>
          <a:xfrm>
            <a:off x="306567" y="1061642"/>
            <a:ext cx="10785733" cy="165167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33" b="1">
                <a:solidFill>
                  <a:srgbClr val="FF0000"/>
                </a:solidFill>
                <a:latin typeface="Calibri"/>
                <a:ea typeface="Calibri"/>
                <a:cs typeface="Calibri"/>
                <a:sym typeface="Calibri"/>
              </a:rPr>
              <a:t>Limited Rights Notice </a:t>
            </a:r>
            <a:endParaRPr sz="2133" b="1" i="1">
              <a:solidFill>
                <a:srgbClr val="FF0000"/>
              </a:solidFill>
              <a:latin typeface="Calibri"/>
              <a:ea typeface="Calibri"/>
              <a:cs typeface="Calibri"/>
              <a:sym typeface="Calibri"/>
            </a:endParaRPr>
          </a:p>
          <a:p>
            <a:pPr marL="0" marR="0" lvl="0" indent="0" algn="l" rtl="0">
              <a:spcBef>
                <a:spcPts val="0"/>
              </a:spcBef>
              <a:spcAft>
                <a:spcPts val="0"/>
              </a:spcAft>
              <a:buNone/>
            </a:pPr>
            <a:r>
              <a:rPr lang="en-US" sz="1600">
                <a:solidFill>
                  <a:srgbClr val="FF0000"/>
                </a:solidFill>
                <a:latin typeface="Calibri"/>
                <a:ea typeface="Calibri"/>
                <a:cs typeface="Calibri"/>
                <a:sym typeface="Calibri"/>
              </a:rPr>
              <a:t>(a) These data are submitted with limited rights under Government Contract No. NNL13AQ01C.  These data may be reproduced and used by the</a:t>
            </a:r>
            <a:r>
              <a:rPr lang="en-US" sz="1600" i="1">
                <a:solidFill>
                  <a:srgbClr val="FF0000"/>
                </a:solidFill>
                <a:latin typeface="Calibri"/>
                <a:ea typeface="Calibri"/>
                <a:cs typeface="Calibri"/>
                <a:sym typeface="Calibri"/>
              </a:rPr>
              <a:t> </a:t>
            </a:r>
            <a:r>
              <a:rPr lang="en-US" sz="1600">
                <a:solidFill>
                  <a:srgbClr val="FF0000"/>
                </a:solidFill>
                <a:latin typeface="Calibri"/>
                <a:ea typeface="Calibri"/>
                <a:cs typeface="Calibri"/>
                <a:sym typeface="Calibri"/>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sz="1600" i="1">
              <a:solidFill>
                <a:srgbClr val="FF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3"/>
        <p:cNvGrpSpPr/>
        <p:nvPr/>
      </p:nvGrpSpPr>
      <p:grpSpPr>
        <a:xfrm>
          <a:off x="0" y="0"/>
          <a:ext cx="0" cy="0"/>
          <a:chOff x="0" y="0"/>
          <a:chExt cx="0" cy="0"/>
        </a:xfrm>
      </p:grpSpPr>
      <p:sp>
        <p:nvSpPr>
          <p:cNvPr id="84" name="Google Shape;84;p31"/>
          <p:cNvSpPr txBox="1">
            <a:spLocks noGrp="1"/>
          </p:cNvSpPr>
          <p:nvPr>
            <p:ph type="title"/>
          </p:nvPr>
        </p:nvSpPr>
        <p:spPr>
          <a:xfrm>
            <a:off x="838200" y="2900680"/>
            <a:ext cx="10515600" cy="132503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000090"/>
              </a:buClr>
              <a:buSzPts val="5400"/>
              <a:buFont typeface="Calibri"/>
              <a:buNone/>
              <a:defRPr sz="5400" b="0" i="0" u="none" strike="noStrike" cap="none">
                <a:solidFill>
                  <a:srgbClr val="0000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31"/>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1"/>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1"/>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estions">
  <p:cSld name="Questions">
    <p:spTree>
      <p:nvGrpSpPr>
        <p:cNvPr id="1" name="Shape 88"/>
        <p:cNvGrpSpPr/>
        <p:nvPr/>
      </p:nvGrpSpPr>
      <p:grpSpPr>
        <a:xfrm>
          <a:off x="0" y="0"/>
          <a:ext cx="0" cy="0"/>
          <a:chOff x="0" y="0"/>
          <a:chExt cx="0" cy="0"/>
        </a:xfrm>
      </p:grpSpPr>
      <p:sp>
        <p:nvSpPr>
          <p:cNvPr id="89" name="Google Shape;89;p32"/>
          <p:cNvSpPr txBox="1"/>
          <p:nvPr/>
        </p:nvSpPr>
        <p:spPr>
          <a:xfrm>
            <a:off x="0" y="3101189"/>
            <a:ext cx="12192000" cy="646331"/>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rgbClr val="000090"/>
              </a:buClr>
              <a:buSzPts val="7200"/>
              <a:buFont typeface="Calibri"/>
              <a:buNone/>
            </a:pPr>
            <a:r>
              <a:rPr lang="en-US" sz="7200" b="0">
                <a:solidFill>
                  <a:srgbClr val="000090"/>
                </a:solidFill>
                <a:latin typeface="Calibri"/>
                <a:ea typeface="Calibri"/>
                <a:cs typeface="Calibri"/>
                <a:sym typeface="Calibri"/>
              </a:rPr>
              <a:t>Questions</a:t>
            </a:r>
            <a:endParaRPr sz="6000" b="0">
              <a:solidFill>
                <a:srgbClr val="00009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90"/>
        <p:cNvGrpSpPr/>
        <p:nvPr/>
      </p:nvGrpSpPr>
      <p:grpSpPr>
        <a:xfrm>
          <a:off x="0" y="0"/>
          <a:ext cx="0" cy="0"/>
          <a:chOff x="0" y="0"/>
          <a:chExt cx="0" cy="0"/>
        </a:xfrm>
      </p:grpSpPr>
      <p:pic>
        <p:nvPicPr>
          <p:cNvPr id="91" name="Google Shape;91;p33" descr="TEMPO ppt Banner v8.jpg"/>
          <p:cNvPicPr preferRelativeResize="0"/>
          <p:nvPr/>
        </p:nvPicPr>
        <p:blipFill rotWithShape="1">
          <a:blip r:embed="rId2">
            <a:alphaModFix/>
          </a:blip>
          <a:srcRect/>
          <a:stretch/>
        </p:blipFill>
        <p:spPr>
          <a:xfrm>
            <a:off x="0" y="0"/>
            <a:ext cx="12192000" cy="1065276"/>
          </a:xfrm>
          <a:prstGeom prst="rect">
            <a:avLst/>
          </a:prstGeom>
          <a:noFill/>
          <a:ln>
            <a:noFill/>
          </a:ln>
        </p:spPr>
      </p:pic>
      <p:sp>
        <p:nvSpPr>
          <p:cNvPr id="92" name="Google Shape;92;p33"/>
          <p:cNvSpPr txBox="1">
            <a:spLocks noGrp="1"/>
          </p:cNvSpPr>
          <p:nvPr>
            <p:ph type="title"/>
          </p:nvPr>
        </p:nvSpPr>
        <p:spPr>
          <a:xfrm>
            <a:off x="2379609"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33"/>
          <p:cNvSpPr txBox="1">
            <a:spLocks noGrp="1"/>
          </p:cNvSpPr>
          <p:nvPr>
            <p:ph type="body" idx="1"/>
          </p:nvPr>
        </p:nvSpPr>
        <p:spPr>
          <a:xfrm>
            <a:off x="101600" y="1143000"/>
            <a:ext cx="11988800" cy="54102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Noto Sans Symbols"/>
              <a:buChar char="⮚"/>
              <a:defRPr sz="4267" b="1"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rgbClr val="0000A9"/>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4" name="Google Shape;94;p33"/>
          <p:cNvSpPr txBox="1">
            <a:spLocks noGrp="1"/>
          </p:cNvSpPr>
          <p:nvPr>
            <p:ph type="sldNum" idx="12"/>
          </p:nvPr>
        </p:nvSpPr>
        <p:spPr>
          <a:xfrm>
            <a:off x="9236440" y="6504026"/>
            <a:ext cx="2844800" cy="365125"/>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33"/>
          <p:cNvSpPr txBox="1">
            <a:spLocks noGrp="1"/>
          </p:cNvSpPr>
          <p:nvPr>
            <p:ph type="ftr" idx="11"/>
          </p:nvPr>
        </p:nvSpPr>
        <p:spPr>
          <a:xfrm>
            <a:off x="4165600" y="6504026"/>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1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6"/>
        <p:cNvGrpSpPr/>
        <p:nvPr/>
      </p:nvGrpSpPr>
      <p:grpSpPr>
        <a:xfrm>
          <a:off x="0" y="0"/>
          <a:ext cx="0" cy="0"/>
          <a:chOff x="0" y="0"/>
          <a:chExt cx="0" cy="0"/>
        </a:xfrm>
      </p:grpSpPr>
      <p:sp>
        <p:nvSpPr>
          <p:cNvPr id="97" name="Google Shape;97;p34"/>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98" name="Google Shape;98;p34"/>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9" name="Google Shape;99;p34"/>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0"/>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01"/>
        <p:cNvGrpSpPr/>
        <p:nvPr/>
      </p:nvGrpSpPr>
      <p:grpSpPr>
        <a:xfrm>
          <a:off x="0" y="0"/>
          <a:ext cx="0" cy="0"/>
          <a:chOff x="0" y="0"/>
          <a:chExt cx="0" cy="0"/>
        </a:xfrm>
      </p:grpSpPr>
      <p:sp>
        <p:nvSpPr>
          <p:cNvPr id="102" name="Google Shape;102;p36"/>
          <p:cNvSpPr txBox="1">
            <a:spLocks noGrp="1"/>
          </p:cNvSpPr>
          <p:nvPr>
            <p:ph type="body" idx="1"/>
          </p:nvPr>
        </p:nvSpPr>
        <p:spPr>
          <a:xfrm>
            <a:off x="101600" y="1143000"/>
            <a:ext cx="11988800" cy="54102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Noto Sans Symbols"/>
              <a:buChar char="⮚"/>
              <a:defRPr sz="4267" b="1"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rgbClr val="0000A9"/>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3" name="Google Shape;103;p36"/>
          <p:cNvSpPr txBox="1"/>
          <p:nvPr/>
        </p:nvSpPr>
        <p:spPr>
          <a:xfrm>
            <a:off x="9243484" y="6627813"/>
            <a:ext cx="2844800" cy="2286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50">
                <a:solidFill>
                  <a:srgbClr val="000000"/>
                </a:solidFill>
                <a:latin typeface="Calibri"/>
                <a:ea typeface="Calibri"/>
                <a:cs typeface="Calibri"/>
                <a:sym typeface="Calibri"/>
              </a:rPr>
              <a:t>‹#›</a:t>
            </a:fld>
            <a:endParaRPr sz="750">
              <a:solidFill>
                <a:srgbClr val="000000"/>
              </a:solidFill>
              <a:latin typeface="Calibri"/>
              <a:ea typeface="Calibri"/>
              <a:cs typeface="Calibri"/>
              <a:sym typeface="Calibri"/>
            </a:endParaRPr>
          </a:p>
        </p:txBody>
      </p:sp>
      <p:sp>
        <p:nvSpPr>
          <p:cNvPr id="104" name="Google Shape;104;p36"/>
          <p:cNvSpPr txBox="1">
            <a:spLocks noGrp="1"/>
          </p:cNvSpPr>
          <p:nvPr>
            <p:ph type="title"/>
          </p:nvPr>
        </p:nvSpPr>
        <p:spPr>
          <a:xfrm>
            <a:off x="2539933" y="274638"/>
            <a:ext cx="7451967"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100"/>
              <a:buFont typeface="Arial Rounded"/>
              <a:buNone/>
              <a:defRPr sz="21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5" name="Google Shape;105;p36"/>
          <p:cNvSpPr txBox="1">
            <a:spLocks noGrp="1"/>
          </p:cNvSpPr>
          <p:nvPr>
            <p:ph type="dt" idx="10"/>
          </p:nvPr>
        </p:nvSpPr>
        <p:spPr>
          <a:xfrm>
            <a:off x="0" y="652970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sz="1350" b="0">
                <a:solidFill>
                  <a:srgbClr val="93895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6" name="Google Shape;106;p36"/>
          <p:cNvGrpSpPr/>
          <p:nvPr/>
        </p:nvGrpSpPr>
        <p:grpSpPr>
          <a:xfrm>
            <a:off x="10044215" y="41347"/>
            <a:ext cx="953829" cy="955748"/>
            <a:chOff x="10044214" y="41347"/>
            <a:chExt cx="953829" cy="955748"/>
          </a:xfrm>
        </p:grpSpPr>
        <p:pic>
          <p:nvPicPr>
            <p:cNvPr id="107" name="Google Shape;107;p36"/>
            <p:cNvPicPr preferRelativeResize="0"/>
            <p:nvPr/>
          </p:nvPicPr>
          <p:blipFill rotWithShape="1">
            <a:blip r:embed="rId2">
              <a:alphaModFix/>
            </a:blip>
            <a:srcRect/>
            <a:stretch/>
          </p:blipFill>
          <p:spPr>
            <a:xfrm>
              <a:off x="10096532" y="41347"/>
              <a:ext cx="816000" cy="940666"/>
            </a:xfrm>
            <a:prstGeom prst="rect">
              <a:avLst/>
            </a:prstGeom>
            <a:noFill/>
            <a:ln>
              <a:noFill/>
            </a:ln>
          </p:spPr>
        </p:pic>
        <p:sp>
          <p:nvSpPr>
            <p:cNvPr id="108" name="Google Shape;108;p36"/>
            <p:cNvSpPr txBox="1"/>
            <p:nvPr/>
          </p:nvSpPr>
          <p:spPr>
            <a:xfrm>
              <a:off x="10044214" y="766263"/>
              <a:ext cx="95382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lt1"/>
                  </a:solidFill>
                  <a:latin typeface="Times New Roman"/>
                  <a:ea typeface="Times New Roman"/>
                  <a:cs typeface="Times New Roman"/>
                  <a:sym typeface="Times New Roman"/>
                </a:rPr>
                <a:t>Smithsonian</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509"/>
              </a:srgbClr>
            </a:gs>
            <a:gs pos="75000">
              <a:srgbClr val="FEFEFE">
                <a:alpha val="74509"/>
              </a:srgbClr>
            </a:gs>
            <a:gs pos="100000">
              <a:srgbClr val="79A0CD">
                <a:alpha val="74509"/>
              </a:srgbClr>
            </a:gs>
          </a:gsLst>
          <a:lin ang="16200000" scaled="0"/>
        </a:gradFill>
        <a:effectLst/>
      </p:bgPr>
    </p:bg>
    <p:spTree>
      <p:nvGrpSpPr>
        <p:cNvPr id="1" name="Shape 109"/>
        <p:cNvGrpSpPr/>
        <p:nvPr/>
      </p:nvGrpSpPr>
      <p:grpSpPr>
        <a:xfrm>
          <a:off x="0" y="0"/>
          <a:ext cx="0" cy="0"/>
          <a:chOff x="0" y="0"/>
          <a:chExt cx="0" cy="0"/>
        </a:xfrm>
      </p:grpSpPr>
      <p:sp>
        <p:nvSpPr>
          <p:cNvPr id="110" name="Google Shape;110;p37"/>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1" name="Google Shape;111;p37"/>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marR="0" lvl="0"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37"/>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37"/>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14"/>
        <p:cNvGrpSpPr/>
        <p:nvPr/>
      </p:nvGrpSpPr>
      <p:grpSpPr>
        <a:xfrm>
          <a:off x="0" y="0"/>
          <a:ext cx="0" cy="0"/>
          <a:chOff x="0" y="0"/>
          <a:chExt cx="0" cy="0"/>
        </a:xfrm>
      </p:grpSpPr>
      <p:pic>
        <p:nvPicPr>
          <p:cNvPr id="115" name="Google Shape;115;p38" descr="TEMPO ppt Banner v7.jpg"/>
          <p:cNvPicPr preferRelativeResize="0"/>
          <p:nvPr/>
        </p:nvPicPr>
        <p:blipFill rotWithShape="1">
          <a:blip r:embed="rId2">
            <a:alphaModFix/>
          </a:blip>
          <a:srcRect/>
          <a:stretch/>
        </p:blipFill>
        <p:spPr>
          <a:xfrm>
            <a:off x="0" y="3176"/>
            <a:ext cx="12192000" cy="1065213"/>
          </a:xfrm>
          <a:prstGeom prst="rect">
            <a:avLst/>
          </a:prstGeom>
          <a:noFill/>
          <a:ln>
            <a:noFill/>
          </a:ln>
        </p:spPr>
      </p:pic>
      <p:sp>
        <p:nvSpPr>
          <p:cNvPr id="116" name="Google Shape;116;p38"/>
          <p:cNvSpPr txBox="1">
            <a:spLocks noGrp="1"/>
          </p:cNvSpPr>
          <p:nvPr>
            <p:ph type="title"/>
          </p:nvPr>
        </p:nvSpPr>
        <p:spPr>
          <a:xfrm>
            <a:off x="2539963" y="274638"/>
            <a:ext cx="7963743" cy="63810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7" name="Google Shape;117;p3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a:spcBef>
                <a:spcPts val="0"/>
              </a:spcBef>
              <a:spcAft>
                <a:spcPts val="0"/>
              </a:spcAft>
              <a:buNone/>
              <a:defRPr sz="1600">
                <a:solidFill>
                  <a:srgbClr val="888888"/>
                </a:solidFill>
                <a:latin typeface="Calibri"/>
                <a:ea typeface="Calibri"/>
                <a:cs typeface="Calibri"/>
                <a:sym typeface="Calibri"/>
              </a:defRPr>
            </a:lvl1pPr>
            <a:lvl2pPr marL="0" marR="0" lvl="1" indent="0" algn="r">
              <a:spcBef>
                <a:spcPts val="0"/>
              </a:spcBef>
              <a:spcAft>
                <a:spcPts val="0"/>
              </a:spcAft>
              <a:buNone/>
              <a:defRPr sz="1600">
                <a:solidFill>
                  <a:srgbClr val="888888"/>
                </a:solidFill>
                <a:latin typeface="Calibri"/>
                <a:ea typeface="Calibri"/>
                <a:cs typeface="Calibri"/>
                <a:sym typeface="Calibri"/>
              </a:defRPr>
            </a:lvl2pPr>
            <a:lvl3pPr marL="0" marR="0" lvl="2" indent="0" algn="r">
              <a:spcBef>
                <a:spcPts val="0"/>
              </a:spcBef>
              <a:spcAft>
                <a:spcPts val="0"/>
              </a:spcAft>
              <a:buNone/>
              <a:defRPr sz="1600">
                <a:solidFill>
                  <a:srgbClr val="888888"/>
                </a:solidFill>
                <a:latin typeface="Calibri"/>
                <a:ea typeface="Calibri"/>
                <a:cs typeface="Calibri"/>
                <a:sym typeface="Calibri"/>
              </a:defRPr>
            </a:lvl3pPr>
            <a:lvl4pPr marL="0" marR="0" lvl="3" indent="0" algn="r">
              <a:spcBef>
                <a:spcPts val="0"/>
              </a:spcBef>
              <a:spcAft>
                <a:spcPts val="0"/>
              </a:spcAft>
              <a:buNone/>
              <a:defRPr sz="1600">
                <a:solidFill>
                  <a:srgbClr val="888888"/>
                </a:solidFill>
                <a:latin typeface="Calibri"/>
                <a:ea typeface="Calibri"/>
                <a:cs typeface="Calibri"/>
                <a:sym typeface="Calibri"/>
              </a:defRPr>
            </a:lvl4pPr>
            <a:lvl5pPr marL="0" marR="0" lvl="4" indent="0" algn="r">
              <a:spcBef>
                <a:spcPts val="0"/>
              </a:spcBef>
              <a:spcAft>
                <a:spcPts val="0"/>
              </a:spcAft>
              <a:buNone/>
              <a:defRPr sz="1600">
                <a:solidFill>
                  <a:srgbClr val="888888"/>
                </a:solidFill>
                <a:latin typeface="Calibri"/>
                <a:ea typeface="Calibri"/>
                <a:cs typeface="Calibri"/>
                <a:sym typeface="Calibri"/>
              </a:defRPr>
            </a:lvl5pPr>
            <a:lvl6pPr marL="0" marR="0" lvl="5" indent="0" algn="r">
              <a:spcBef>
                <a:spcPts val="0"/>
              </a:spcBef>
              <a:spcAft>
                <a:spcPts val="0"/>
              </a:spcAft>
              <a:buNone/>
              <a:defRPr sz="1600">
                <a:solidFill>
                  <a:srgbClr val="888888"/>
                </a:solidFill>
                <a:latin typeface="Calibri"/>
                <a:ea typeface="Calibri"/>
                <a:cs typeface="Calibri"/>
                <a:sym typeface="Calibri"/>
              </a:defRPr>
            </a:lvl6pPr>
            <a:lvl7pPr marL="0" marR="0" lvl="6" indent="0" algn="r">
              <a:spcBef>
                <a:spcPts val="0"/>
              </a:spcBef>
              <a:spcAft>
                <a:spcPts val="0"/>
              </a:spcAft>
              <a:buNone/>
              <a:defRPr sz="1600">
                <a:solidFill>
                  <a:srgbClr val="888888"/>
                </a:solidFill>
                <a:latin typeface="Calibri"/>
                <a:ea typeface="Calibri"/>
                <a:cs typeface="Calibri"/>
                <a:sym typeface="Calibri"/>
              </a:defRPr>
            </a:lvl7pPr>
            <a:lvl8pPr marL="0" marR="0" lvl="7" indent="0" algn="r">
              <a:spcBef>
                <a:spcPts val="0"/>
              </a:spcBef>
              <a:spcAft>
                <a:spcPts val="0"/>
              </a:spcAft>
              <a:buNone/>
              <a:defRPr sz="1600">
                <a:solidFill>
                  <a:srgbClr val="888888"/>
                </a:solidFill>
                <a:latin typeface="Calibri"/>
                <a:ea typeface="Calibri"/>
                <a:cs typeface="Calibri"/>
                <a:sym typeface="Calibri"/>
              </a:defRPr>
            </a:lvl8pPr>
            <a:lvl9pPr marL="0" marR="0" lvl="8" indent="0" algn="r">
              <a:spcBef>
                <a:spcPts val="0"/>
              </a:spcBef>
              <a:spcAft>
                <a:spcPts val="0"/>
              </a:spcAft>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pic>
        <p:nvPicPr>
          <p:cNvPr id="17" name="Google Shape;17;p23" descr="TEMPO PPT Cover Image B v3.jpg"/>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20"/>
        <p:cNvGrpSpPr/>
        <p:nvPr/>
      </p:nvGrpSpPr>
      <p:grpSpPr>
        <a:xfrm>
          <a:off x="0" y="0"/>
          <a:ext cx="0" cy="0"/>
          <a:chOff x="0" y="0"/>
          <a:chExt cx="0" cy="0"/>
        </a:xfrm>
      </p:grpSpPr>
      <p:pic>
        <p:nvPicPr>
          <p:cNvPr id="121" name="Google Shape;121;p39" descr="TEMPO ppt Banner v7.jpg"/>
          <p:cNvPicPr preferRelativeResize="0"/>
          <p:nvPr/>
        </p:nvPicPr>
        <p:blipFill rotWithShape="1">
          <a:blip r:embed="rId2">
            <a:alphaModFix/>
          </a:blip>
          <a:srcRect/>
          <a:stretch/>
        </p:blipFill>
        <p:spPr>
          <a:xfrm>
            <a:off x="0" y="3176"/>
            <a:ext cx="12192000" cy="1065213"/>
          </a:xfrm>
          <a:prstGeom prst="rect">
            <a:avLst/>
          </a:prstGeom>
          <a:noFill/>
          <a:ln>
            <a:noFill/>
          </a:ln>
        </p:spPr>
      </p:pic>
      <p:sp>
        <p:nvSpPr>
          <p:cNvPr id="122" name="Google Shape;122;p39"/>
          <p:cNvSpPr txBox="1">
            <a:spLocks noGrp="1"/>
          </p:cNvSpPr>
          <p:nvPr>
            <p:ph type="title"/>
          </p:nvPr>
        </p:nvSpPr>
        <p:spPr>
          <a:xfrm>
            <a:off x="2539963" y="274638"/>
            <a:ext cx="7963743" cy="63810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39"/>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9"/>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9"/>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a:spcBef>
                <a:spcPts val="0"/>
              </a:spcBef>
              <a:spcAft>
                <a:spcPts val="0"/>
              </a:spcAft>
              <a:buNone/>
              <a:defRPr sz="1600">
                <a:solidFill>
                  <a:srgbClr val="888888"/>
                </a:solidFill>
                <a:latin typeface="Calibri"/>
                <a:ea typeface="Calibri"/>
                <a:cs typeface="Calibri"/>
                <a:sym typeface="Calibri"/>
              </a:defRPr>
            </a:lvl1pPr>
            <a:lvl2pPr marL="0" marR="0" lvl="1" indent="0" algn="r">
              <a:spcBef>
                <a:spcPts val="0"/>
              </a:spcBef>
              <a:spcAft>
                <a:spcPts val="0"/>
              </a:spcAft>
              <a:buNone/>
              <a:defRPr sz="1600">
                <a:solidFill>
                  <a:srgbClr val="888888"/>
                </a:solidFill>
                <a:latin typeface="Calibri"/>
                <a:ea typeface="Calibri"/>
                <a:cs typeface="Calibri"/>
                <a:sym typeface="Calibri"/>
              </a:defRPr>
            </a:lvl2pPr>
            <a:lvl3pPr marL="0" marR="0" lvl="2" indent="0" algn="r">
              <a:spcBef>
                <a:spcPts val="0"/>
              </a:spcBef>
              <a:spcAft>
                <a:spcPts val="0"/>
              </a:spcAft>
              <a:buNone/>
              <a:defRPr sz="1600">
                <a:solidFill>
                  <a:srgbClr val="888888"/>
                </a:solidFill>
                <a:latin typeface="Calibri"/>
                <a:ea typeface="Calibri"/>
                <a:cs typeface="Calibri"/>
                <a:sym typeface="Calibri"/>
              </a:defRPr>
            </a:lvl3pPr>
            <a:lvl4pPr marL="0" marR="0" lvl="3" indent="0" algn="r">
              <a:spcBef>
                <a:spcPts val="0"/>
              </a:spcBef>
              <a:spcAft>
                <a:spcPts val="0"/>
              </a:spcAft>
              <a:buNone/>
              <a:defRPr sz="1600">
                <a:solidFill>
                  <a:srgbClr val="888888"/>
                </a:solidFill>
                <a:latin typeface="Calibri"/>
                <a:ea typeface="Calibri"/>
                <a:cs typeface="Calibri"/>
                <a:sym typeface="Calibri"/>
              </a:defRPr>
            </a:lvl4pPr>
            <a:lvl5pPr marL="0" marR="0" lvl="4" indent="0" algn="r">
              <a:spcBef>
                <a:spcPts val="0"/>
              </a:spcBef>
              <a:spcAft>
                <a:spcPts val="0"/>
              </a:spcAft>
              <a:buNone/>
              <a:defRPr sz="1600">
                <a:solidFill>
                  <a:srgbClr val="888888"/>
                </a:solidFill>
                <a:latin typeface="Calibri"/>
                <a:ea typeface="Calibri"/>
                <a:cs typeface="Calibri"/>
                <a:sym typeface="Calibri"/>
              </a:defRPr>
            </a:lvl5pPr>
            <a:lvl6pPr marL="0" marR="0" lvl="5" indent="0" algn="r">
              <a:spcBef>
                <a:spcPts val="0"/>
              </a:spcBef>
              <a:spcAft>
                <a:spcPts val="0"/>
              </a:spcAft>
              <a:buNone/>
              <a:defRPr sz="1600">
                <a:solidFill>
                  <a:srgbClr val="888888"/>
                </a:solidFill>
                <a:latin typeface="Calibri"/>
                <a:ea typeface="Calibri"/>
                <a:cs typeface="Calibri"/>
                <a:sym typeface="Calibri"/>
              </a:defRPr>
            </a:lvl6pPr>
            <a:lvl7pPr marL="0" marR="0" lvl="6" indent="0" algn="r">
              <a:spcBef>
                <a:spcPts val="0"/>
              </a:spcBef>
              <a:spcAft>
                <a:spcPts val="0"/>
              </a:spcAft>
              <a:buNone/>
              <a:defRPr sz="1600">
                <a:solidFill>
                  <a:srgbClr val="888888"/>
                </a:solidFill>
                <a:latin typeface="Calibri"/>
                <a:ea typeface="Calibri"/>
                <a:cs typeface="Calibri"/>
                <a:sym typeface="Calibri"/>
              </a:defRPr>
            </a:lvl7pPr>
            <a:lvl8pPr marL="0" marR="0" lvl="7" indent="0" algn="r">
              <a:spcBef>
                <a:spcPts val="0"/>
              </a:spcBef>
              <a:spcAft>
                <a:spcPts val="0"/>
              </a:spcAft>
              <a:buNone/>
              <a:defRPr sz="1600">
                <a:solidFill>
                  <a:srgbClr val="888888"/>
                </a:solidFill>
                <a:latin typeface="Calibri"/>
                <a:ea typeface="Calibri"/>
                <a:cs typeface="Calibri"/>
                <a:sym typeface="Calibri"/>
              </a:defRPr>
            </a:lvl8pPr>
            <a:lvl9pPr marL="0" marR="0" lvl="8" indent="0" algn="r">
              <a:spcBef>
                <a:spcPts val="0"/>
              </a:spcBef>
              <a:spcAft>
                <a:spcPts val="0"/>
              </a:spcAft>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26"/>
        <p:cNvGrpSpPr/>
        <p:nvPr/>
      </p:nvGrpSpPr>
      <p:grpSpPr>
        <a:xfrm>
          <a:off x="0" y="0"/>
          <a:ext cx="0" cy="0"/>
          <a:chOff x="0" y="0"/>
          <a:chExt cx="0" cy="0"/>
        </a:xfrm>
      </p:grpSpPr>
      <p:pic>
        <p:nvPicPr>
          <p:cNvPr id="127" name="Google Shape;127;p40"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128" name="Google Shape;128;p40"/>
          <p:cNvSpPr txBox="1"/>
          <p:nvPr/>
        </p:nvSpPr>
        <p:spPr>
          <a:xfrm>
            <a:off x="9243484" y="6627813"/>
            <a:ext cx="2844800" cy="2286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a:solidFill>
                  <a:srgbClr val="000000"/>
                </a:solidFill>
                <a:latin typeface="Calibri"/>
                <a:ea typeface="Calibri"/>
                <a:cs typeface="Calibri"/>
                <a:sym typeface="Calibri"/>
              </a:rPr>
              <a:t>‹#›</a:t>
            </a:fld>
            <a:endParaRPr sz="1000">
              <a:solidFill>
                <a:srgbClr val="000000"/>
              </a:solidFill>
              <a:latin typeface="Calibri"/>
              <a:ea typeface="Calibri"/>
              <a:cs typeface="Calibri"/>
              <a:sym typeface="Calibri"/>
            </a:endParaRPr>
          </a:p>
        </p:txBody>
      </p:sp>
      <p:sp>
        <p:nvSpPr>
          <p:cNvPr id="129" name="Google Shape;129;p40"/>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0" name="Google Shape;130;p40"/>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0"/>
          <p:cNvSpPr txBox="1">
            <a:spLocks noGrp="1"/>
          </p:cNvSpPr>
          <p:nvPr>
            <p:ph type="dt" idx="10"/>
          </p:nvPr>
        </p:nvSpPr>
        <p:spPr>
          <a:xfrm>
            <a:off x="171331" y="6550584"/>
            <a:ext cx="2096155" cy="365125"/>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32"/>
        <p:cNvGrpSpPr/>
        <p:nvPr/>
      </p:nvGrpSpPr>
      <p:grpSpPr>
        <a:xfrm>
          <a:off x="0" y="0"/>
          <a:ext cx="0" cy="0"/>
          <a:chOff x="0" y="0"/>
          <a:chExt cx="0" cy="0"/>
        </a:xfrm>
      </p:grpSpPr>
      <p:pic>
        <p:nvPicPr>
          <p:cNvPr id="133" name="Google Shape;133;p41" descr="TEMPO PPT Cover Image B v4.jpg"/>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34"/>
        <p:cNvGrpSpPr/>
        <p:nvPr/>
      </p:nvGrpSpPr>
      <p:grpSpPr>
        <a:xfrm>
          <a:off x="0" y="0"/>
          <a:ext cx="0" cy="0"/>
          <a:chOff x="0" y="0"/>
          <a:chExt cx="0" cy="0"/>
        </a:xfrm>
      </p:grpSpPr>
      <p:pic>
        <p:nvPicPr>
          <p:cNvPr id="135" name="Google Shape;135;p42" descr="TEMPO PPT Cover Image B v3.jpg"/>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36"/>
        <p:cNvGrpSpPr/>
        <p:nvPr/>
      </p:nvGrpSpPr>
      <p:grpSpPr>
        <a:xfrm>
          <a:off x="0" y="0"/>
          <a:ext cx="0" cy="0"/>
          <a:chOff x="0" y="0"/>
          <a:chExt cx="0" cy="0"/>
        </a:xfrm>
      </p:grpSpPr>
      <p:pic>
        <p:nvPicPr>
          <p:cNvPr id="137" name="Google Shape;137;p43" descr="TEMPO PPT Cover Image B v4.jpg"/>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8"/>
        <p:cNvGrpSpPr/>
        <p:nvPr/>
      </p:nvGrpSpPr>
      <p:grpSpPr>
        <a:xfrm>
          <a:off x="0" y="0"/>
          <a:ext cx="0" cy="0"/>
          <a:chOff x="0" y="0"/>
          <a:chExt cx="0" cy="0"/>
        </a:xfrm>
      </p:grpSpPr>
      <p:pic>
        <p:nvPicPr>
          <p:cNvPr id="139" name="Google Shape;139;p44" descr="TEMPO ppt Banner v7.jpg"/>
          <p:cNvPicPr preferRelativeResize="0"/>
          <p:nvPr/>
        </p:nvPicPr>
        <p:blipFill rotWithShape="1">
          <a:blip r:embed="rId2">
            <a:alphaModFix/>
          </a:blip>
          <a:srcRect/>
          <a:stretch/>
        </p:blipFill>
        <p:spPr>
          <a:xfrm>
            <a:off x="0" y="25"/>
            <a:ext cx="12192000" cy="1063625"/>
          </a:xfrm>
          <a:prstGeom prst="rect">
            <a:avLst/>
          </a:prstGeom>
          <a:noFill/>
          <a:ln>
            <a:noFill/>
          </a:ln>
        </p:spPr>
      </p:pic>
      <p:sp>
        <p:nvSpPr>
          <p:cNvPr id="140" name="Google Shape;140;p44"/>
          <p:cNvSpPr txBox="1">
            <a:spLocks noGrp="1"/>
          </p:cNvSpPr>
          <p:nvPr>
            <p:ph type="body" idx="1"/>
          </p:nvPr>
        </p:nvSpPr>
        <p:spPr>
          <a:xfrm>
            <a:off x="101601" y="1143000"/>
            <a:ext cx="11988800" cy="5410200"/>
          </a:xfrm>
          <a:prstGeom prst="rect">
            <a:avLst/>
          </a:prstGeom>
          <a:noFill/>
          <a:ln>
            <a:noFill/>
          </a:ln>
        </p:spPr>
        <p:txBody>
          <a:bodyPr spcFirstLastPara="1" wrap="square" lIns="91325" tIns="45650" rIns="91325" bIns="45650" anchor="t" anchorCtr="0">
            <a:noAutofit/>
          </a:bodyPr>
          <a:lstStyle>
            <a:lvl1pPr marL="457200" marR="0" lvl="0" indent="-499554" algn="l" rtl="0">
              <a:spcBef>
                <a:spcPts val="853"/>
              </a:spcBef>
              <a:spcAft>
                <a:spcPts val="0"/>
              </a:spcAft>
              <a:buClr>
                <a:schemeClr val="dk1"/>
              </a:buClr>
              <a:buSzPts val="4267"/>
              <a:buFont typeface="Noto Sans Symbols"/>
              <a:buChar char="⮚"/>
              <a:defRPr sz="4267" b="1"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rgbClr val="0000A9"/>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1" name="Google Shape;141;p44"/>
          <p:cNvSpPr txBox="1">
            <a:spLocks noGrp="1"/>
          </p:cNvSpPr>
          <p:nvPr>
            <p:ph type="title"/>
          </p:nvPr>
        </p:nvSpPr>
        <p:spPr>
          <a:xfrm>
            <a:off x="2539931" y="186292"/>
            <a:ext cx="8360607" cy="63810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2" name="Google Shape;142;p44"/>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4"/>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44"/>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a:spcBef>
                <a:spcPts val="0"/>
              </a:spcBef>
              <a:spcAft>
                <a:spcPts val="0"/>
              </a:spcAft>
              <a:buNone/>
              <a:defRPr sz="1600">
                <a:solidFill>
                  <a:srgbClr val="888888"/>
                </a:solidFill>
                <a:latin typeface="Calibri"/>
                <a:ea typeface="Calibri"/>
                <a:cs typeface="Calibri"/>
                <a:sym typeface="Calibri"/>
              </a:defRPr>
            </a:lvl1pPr>
            <a:lvl2pPr marL="0" marR="0" lvl="1" indent="0" algn="r">
              <a:spcBef>
                <a:spcPts val="0"/>
              </a:spcBef>
              <a:spcAft>
                <a:spcPts val="0"/>
              </a:spcAft>
              <a:buNone/>
              <a:defRPr sz="1600">
                <a:solidFill>
                  <a:srgbClr val="888888"/>
                </a:solidFill>
                <a:latin typeface="Calibri"/>
                <a:ea typeface="Calibri"/>
                <a:cs typeface="Calibri"/>
                <a:sym typeface="Calibri"/>
              </a:defRPr>
            </a:lvl2pPr>
            <a:lvl3pPr marL="0" marR="0" lvl="2" indent="0" algn="r">
              <a:spcBef>
                <a:spcPts val="0"/>
              </a:spcBef>
              <a:spcAft>
                <a:spcPts val="0"/>
              </a:spcAft>
              <a:buNone/>
              <a:defRPr sz="1600">
                <a:solidFill>
                  <a:srgbClr val="888888"/>
                </a:solidFill>
                <a:latin typeface="Calibri"/>
                <a:ea typeface="Calibri"/>
                <a:cs typeface="Calibri"/>
                <a:sym typeface="Calibri"/>
              </a:defRPr>
            </a:lvl3pPr>
            <a:lvl4pPr marL="0" marR="0" lvl="3" indent="0" algn="r">
              <a:spcBef>
                <a:spcPts val="0"/>
              </a:spcBef>
              <a:spcAft>
                <a:spcPts val="0"/>
              </a:spcAft>
              <a:buNone/>
              <a:defRPr sz="1600">
                <a:solidFill>
                  <a:srgbClr val="888888"/>
                </a:solidFill>
                <a:latin typeface="Calibri"/>
                <a:ea typeface="Calibri"/>
                <a:cs typeface="Calibri"/>
                <a:sym typeface="Calibri"/>
              </a:defRPr>
            </a:lvl4pPr>
            <a:lvl5pPr marL="0" marR="0" lvl="4" indent="0" algn="r">
              <a:spcBef>
                <a:spcPts val="0"/>
              </a:spcBef>
              <a:spcAft>
                <a:spcPts val="0"/>
              </a:spcAft>
              <a:buNone/>
              <a:defRPr sz="1600">
                <a:solidFill>
                  <a:srgbClr val="888888"/>
                </a:solidFill>
                <a:latin typeface="Calibri"/>
                <a:ea typeface="Calibri"/>
                <a:cs typeface="Calibri"/>
                <a:sym typeface="Calibri"/>
              </a:defRPr>
            </a:lvl5pPr>
            <a:lvl6pPr marL="0" marR="0" lvl="5" indent="0" algn="r">
              <a:spcBef>
                <a:spcPts val="0"/>
              </a:spcBef>
              <a:spcAft>
                <a:spcPts val="0"/>
              </a:spcAft>
              <a:buNone/>
              <a:defRPr sz="1600">
                <a:solidFill>
                  <a:srgbClr val="888888"/>
                </a:solidFill>
                <a:latin typeface="Calibri"/>
                <a:ea typeface="Calibri"/>
                <a:cs typeface="Calibri"/>
                <a:sym typeface="Calibri"/>
              </a:defRPr>
            </a:lvl6pPr>
            <a:lvl7pPr marL="0" marR="0" lvl="6" indent="0" algn="r">
              <a:spcBef>
                <a:spcPts val="0"/>
              </a:spcBef>
              <a:spcAft>
                <a:spcPts val="0"/>
              </a:spcAft>
              <a:buNone/>
              <a:defRPr sz="1600">
                <a:solidFill>
                  <a:srgbClr val="888888"/>
                </a:solidFill>
                <a:latin typeface="Calibri"/>
                <a:ea typeface="Calibri"/>
                <a:cs typeface="Calibri"/>
                <a:sym typeface="Calibri"/>
              </a:defRPr>
            </a:lvl7pPr>
            <a:lvl8pPr marL="0" marR="0" lvl="7" indent="0" algn="r">
              <a:spcBef>
                <a:spcPts val="0"/>
              </a:spcBef>
              <a:spcAft>
                <a:spcPts val="0"/>
              </a:spcAft>
              <a:buNone/>
              <a:defRPr sz="1600">
                <a:solidFill>
                  <a:srgbClr val="888888"/>
                </a:solidFill>
                <a:latin typeface="Calibri"/>
                <a:ea typeface="Calibri"/>
                <a:cs typeface="Calibri"/>
                <a:sym typeface="Calibri"/>
              </a:defRPr>
            </a:lvl8pPr>
            <a:lvl9pPr marL="0" marR="0" lvl="8" indent="0" algn="r">
              <a:spcBef>
                <a:spcPts val="0"/>
              </a:spcBef>
              <a:spcAft>
                <a:spcPts val="0"/>
              </a:spcAft>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45"/>
        <p:cNvGrpSpPr/>
        <p:nvPr/>
      </p:nvGrpSpPr>
      <p:grpSpPr>
        <a:xfrm>
          <a:off x="0" y="0"/>
          <a:ext cx="0" cy="0"/>
          <a:chOff x="0" y="0"/>
          <a:chExt cx="0" cy="0"/>
        </a:xfrm>
      </p:grpSpPr>
      <p:sp>
        <p:nvSpPr>
          <p:cNvPr id="146" name="Google Shape;146;p45"/>
          <p:cNvSpPr txBox="1">
            <a:spLocks noGrp="1"/>
          </p:cNvSpPr>
          <p:nvPr>
            <p:ph type="title"/>
          </p:nvPr>
        </p:nvSpPr>
        <p:spPr>
          <a:xfrm>
            <a:off x="2539931" y="274638"/>
            <a:ext cx="8360607" cy="63810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7" name="Google Shape;147;p45"/>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5"/>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45"/>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a:spcBef>
                <a:spcPts val="0"/>
              </a:spcBef>
              <a:spcAft>
                <a:spcPts val="0"/>
              </a:spcAft>
              <a:buNone/>
              <a:defRPr sz="1600">
                <a:solidFill>
                  <a:srgbClr val="888888"/>
                </a:solidFill>
                <a:latin typeface="Calibri"/>
                <a:ea typeface="Calibri"/>
                <a:cs typeface="Calibri"/>
                <a:sym typeface="Calibri"/>
              </a:defRPr>
            </a:lvl1pPr>
            <a:lvl2pPr marL="0" marR="0" lvl="1" indent="0" algn="r">
              <a:spcBef>
                <a:spcPts val="0"/>
              </a:spcBef>
              <a:spcAft>
                <a:spcPts val="0"/>
              </a:spcAft>
              <a:buNone/>
              <a:defRPr sz="1600">
                <a:solidFill>
                  <a:srgbClr val="888888"/>
                </a:solidFill>
                <a:latin typeface="Calibri"/>
                <a:ea typeface="Calibri"/>
                <a:cs typeface="Calibri"/>
                <a:sym typeface="Calibri"/>
              </a:defRPr>
            </a:lvl2pPr>
            <a:lvl3pPr marL="0" marR="0" lvl="2" indent="0" algn="r">
              <a:spcBef>
                <a:spcPts val="0"/>
              </a:spcBef>
              <a:spcAft>
                <a:spcPts val="0"/>
              </a:spcAft>
              <a:buNone/>
              <a:defRPr sz="1600">
                <a:solidFill>
                  <a:srgbClr val="888888"/>
                </a:solidFill>
                <a:latin typeface="Calibri"/>
                <a:ea typeface="Calibri"/>
                <a:cs typeface="Calibri"/>
                <a:sym typeface="Calibri"/>
              </a:defRPr>
            </a:lvl3pPr>
            <a:lvl4pPr marL="0" marR="0" lvl="3" indent="0" algn="r">
              <a:spcBef>
                <a:spcPts val="0"/>
              </a:spcBef>
              <a:spcAft>
                <a:spcPts val="0"/>
              </a:spcAft>
              <a:buNone/>
              <a:defRPr sz="1600">
                <a:solidFill>
                  <a:srgbClr val="888888"/>
                </a:solidFill>
                <a:latin typeface="Calibri"/>
                <a:ea typeface="Calibri"/>
                <a:cs typeface="Calibri"/>
                <a:sym typeface="Calibri"/>
              </a:defRPr>
            </a:lvl4pPr>
            <a:lvl5pPr marL="0" marR="0" lvl="4" indent="0" algn="r">
              <a:spcBef>
                <a:spcPts val="0"/>
              </a:spcBef>
              <a:spcAft>
                <a:spcPts val="0"/>
              </a:spcAft>
              <a:buNone/>
              <a:defRPr sz="1600">
                <a:solidFill>
                  <a:srgbClr val="888888"/>
                </a:solidFill>
                <a:latin typeface="Calibri"/>
                <a:ea typeface="Calibri"/>
                <a:cs typeface="Calibri"/>
                <a:sym typeface="Calibri"/>
              </a:defRPr>
            </a:lvl5pPr>
            <a:lvl6pPr marL="0" marR="0" lvl="5" indent="0" algn="r">
              <a:spcBef>
                <a:spcPts val="0"/>
              </a:spcBef>
              <a:spcAft>
                <a:spcPts val="0"/>
              </a:spcAft>
              <a:buNone/>
              <a:defRPr sz="1600">
                <a:solidFill>
                  <a:srgbClr val="888888"/>
                </a:solidFill>
                <a:latin typeface="Calibri"/>
                <a:ea typeface="Calibri"/>
                <a:cs typeface="Calibri"/>
                <a:sym typeface="Calibri"/>
              </a:defRPr>
            </a:lvl6pPr>
            <a:lvl7pPr marL="0" marR="0" lvl="6" indent="0" algn="r">
              <a:spcBef>
                <a:spcPts val="0"/>
              </a:spcBef>
              <a:spcAft>
                <a:spcPts val="0"/>
              </a:spcAft>
              <a:buNone/>
              <a:defRPr sz="1600">
                <a:solidFill>
                  <a:srgbClr val="888888"/>
                </a:solidFill>
                <a:latin typeface="Calibri"/>
                <a:ea typeface="Calibri"/>
                <a:cs typeface="Calibri"/>
                <a:sym typeface="Calibri"/>
              </a:defRPr>
            </a:lvl7pPr>
            <a:lvl8pPr marL="0" marR="0" lvl="7" indent="0" algn="r">
              <a:spcBef>
                <a:spcPts val="0"/>
              </a:spcBef>
              <a:spcAft>
                <a:spcPts val="0"/>
              </a:spcAft>
              <a:buNone/>
              <a:defRPr sz="1600">
                <a:solidFill>
                  <a:srgbClr val="888888"/>
                </a:solidFill>
                <a:latin typeface="Calibri"/>
                <a:ea typeface="Calibri"/>
                <a:cs typeface="Calibri"/>
                <a:sym typeface="Calibri"/>
              </a:defRPr>
            </a:lvl8pPr>
            <a:lvl9pPr marL="0" marR="0" lvl="8" indent="0" algn="r">
              <a:spcBef>
                <a:spcPts val="0"/>
              </a:spcBef>
              <a:spcAft>
                <a:spcPts val="0"/>
              </a:spcAft>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50"/>
        <p:cNvGrpSpPr/>
        <p:nvPr/>
      </p:nvGrpSpPr>
      <p:grpSpPr>
        <a:xfrm>
          <a:off x="0" y="0"/>
          <a:ext cx="0" cy="0"/>
          <a:chOff x="0" y="0"/>
          <a:chExt cx="0" cy="0"/>
        </a:xfrm>
      </p:grpSpPr>
      <p:sp>
        <p:nvSpPr>
          <p:cNvPr id="151" name="Google Shape;151;p46"/>
          <p:cNvSpPr txBox="1"/>
          <p:nvPr/>
        </p:nvSpPr>
        <p:spPr>
          <a:xfrm>
            <a:off x="0" y="3101977"/>
            <a:ext cx="12192000" cy="646113"/>
          </a:xfrm>
          <a:prstGeom prst="rect">
            <a:avLst/>
          </a:prstGeom>
          <a:noFill/>
          <a:ln>
            <a:noFill/>
          </a:ln>
        </p:spPr>
        <p:txBody>
          <a:bodyPr spcFirstLastPara="1" wrap="square" lIns="91325" tIns="45650" rIns="91325" bIns="45650" anchor="ctr" anchorCtr="0">
            <a:noAutofit/>
          </a:bodyPr>
          <a:lstStyle/>
          <a:p>
            <a:pPr marL="0" marR="0" lvl="0" indent="0" algn="ctr" rtl="0">
              <a:spcBef>
                <a:spcPts val="0"/>
              </a:spcBef>
              <a:spcAft>
                <a:spcPts val="0"/>
              </a:spcAft>
              <a:buClr>
                <a:srgbClr val="000090"/>
              </a:buClr>
              <a:buSzPts val="4800"/>
              <a:buFont typeface="Arial Rounded"/>
              <a:buNone/>
            </a:pPr>
            <a:r>
              <a:rPr lang="en-US" sz="4800" b="1">
                <a:solidFill>
                  <a:srgbClr val="000090"/>
                </a:solidFill>
                <a:latin typeface="Arial Rounded"/>
                <a:ea typeface="Arial Rounded"/>
                <a:cs typeface="Arial Rounded"/>
                <a:sym typeface="Arial Rounded"/>
              </a:rPr>
              <a:t>BACKUP</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2"/>
        <p:cNvGrpSpPr/>
        <p:nvPr/>
      </p:nvGrpSpPr>
      <p:grpSpPr>
        <a:xfrm>
          <a:off x="0" y="0"/>
          <a:ext cx="0" cy="0"/>
          <a:chOff x="0" y="0"/>
          <a:chExt cx="0" cy="0"/>
        </a:xfrm>
      </p:grpSpPr>
      <p:sp>
        <p:nvSpPr>
          <p:cNvPr id="153" name="Google Shape;153;p47"/>
          <p:cNvSpPr/>
          <p:nvPr/>
        </p:nvSpPr>
        <p:spPr>
          <a:xfrm>
            <a:off x="0" y="0"/>
            <a:ext cx="12192000" cy="6858000"/>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325" tIns="45650" rIns="91325" bIns="4565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pic>
        <p:nvPicPr>
          <p:cNvPr id="154" name="Google Shape;154;p47" descr="TEMPO Logo FINAL med res.jpg"/>
          <p:cNvPicPr preferRelativeResize="0"/>
          <p:nvPr/>
        </p:nvPicPr>
        <p:blipFill rotWithShape="1">
          <a:blip r:embed="rId2">
            <a:alphaModFix/>
          </a:blip>
          <a:srcRect/>
          <a:stretch/>
        </p:blipFill>
        <p:spPr>
          <a:xfrm>
            <a:off x="4811185" y="2511426"/>
            <a:ext cx="2569633" cy="18351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Chart - N S">
  <p:cSld name="1_Title Chart - N S">
    <p:spTree>
      <p:nvGrpSpPr>
        <p:cNvPr id="1" name="Shape 155"/>
        <p:cNvGrpSpPr/>
        <p:nvPr/>
      </p:nvGrpSpPr>
      <p:grpSpPr>
        <a:xfrm>
          <a:off x="0" y="0"/>
          <a:ext cx="0" cy="0"/>
          <a:chOff x="0" y="0"/>
          <a:chExt cx="0" cy="0"/>
        </a:xfrm>
      </p:grpSpPr>
      <p:pic>
        <p:nvPicPr>
          <p:cNvPr id="156" name="Google Shape;156;p48"/>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8"/>
        <p:cNvGrpSpPr/>
        <p:nvPr/>
      </p:nvGrpSpPr>
      <p:grpSpPr>
        <a:xfrm>
          <a:off x="0" y="0"/>
          <a:ext cx="0" cy="0"/>
          <a:chOff x="0" y="0"/>
          <a:chExt cx="0" cy="0"/>
        </a:xfrm>
      </p:grpSpPr>
      <p:sp>
        <p:nvSpPr>
          <p:cNvPr id="19" name="Google Shape;19;p24"/>
          <p:cNvSpPr txBox="1">
            <a:spLocks noGrp="1"/>
          </p:cNvSpPr>
          <p:nvPr>
            <p:ph type="title"/>
          </p:nvPr>
        </p:nvSpPr>
        <p:spPr>
          <a:xfrm>
            <a:off x="2668038" y="0"/>
            <a:ext cx="8309316" cy="96440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2800"/>
              <a:buFont typeface="Calibri"/>
              <a:buNone/>
              <a:defRPr sz="28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24"/>
          <p:cNvSpPr txBox="1">
            <a:spLocks noGrp="1"/>
          </p:cNvSpPr>
          <p:nvPr>
            <p:ph type="ftr" idx="11"/>
          </p:nvPr>
        </p:nvSpPr>
        <p:spPr>
          <a:xfrm>
            <a:off x="4165600" y="6623554"/>
            <a:ext cx="3860800" cy="23444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4"/>
          <p:cNvSpPr txBox="1">
            <a:spLocks noGrp="1"/>
          </p:cNvSpPr>
          <p:nvPr>
            <p:ph type="sldNum" idx="12"/>
          </p:nvPr>
        </p:nvSpPr>
        <p:spPr>
          <a:xfrm>
            <a:off x="9347200" y="6623555"/>
            <a:ext cx="2844800" cy="2289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24"/>
          <p:cNvSpPr txBox="1">
            <a:spLocks noGrp="1"/>
          </p:cNvSpPr>
          <p:nvPr>
            <p:ph type="dt" idx="10"/>
          </p:nvPr>
        </p:nvSpPr>
        <p:spPr>
          <a:xfrm>
            <a:off x="0" y="6623554"/>
            <a:ext cx="2844800" cy="23444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266701" y="1158875"/>
            <a:ext cx="11605684" cy="53609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ontent Layout - NASA">
  <p:cSld name="1_Content Layout - NASA">
    <p:spTree>
      <p:nvGrpSpPr>
        <p:cNvPr id="1" name="Shape 157"/>
        <p:cNvGrpSpPr/>
        <p:nvPr/>
      </p:nvGrpSpPr>
      <p:grpSpPr>
        <a:xfrm>
          <a:off x="0" y="0"/>
          <a:ext cx="0" cy="0"/>
          <a:chOff x="0" y="0"/>
          <a:chExt cx="0" cy="0"/>
        </a:xfrm>
      </p:grpSpPr>
      <p:sp>
        <p:nvSpPr>
          <p:cNvPr id="158" name="Google Shape;158;p49"/>
          <p:cNvSpPr txBox="1">
            <a:spLocks noGrp="1"/>
          </p:cNvSpPr>
          <p:nvPr>
            <p:ph type="body" idx="1"/>
          </p:nvPr>
        </p:nvSpPr>
        <p:spPr>
          <a:xfrm>
            <a:off x="101600" y="1143000"/>
            <a:ext cx="11988800" cy="54102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9" name="Google Shape;159;p49"/>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0" name="Google Shape;160;p49"/>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9"/>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9"/>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Only - NASA">
  <p:cSld name="1_Title Only - NASA">
    <p:spTree>
      <p:nvGrpSpPr>
        <p:cNvPr id="1" name="Shape 163"/>
        <p:cNvGrpSpPr/>
        <p:nvPr/>
      </p:nvGrpSpPr>
      <p:grpSpPr>
        <a:xfrm>
          <a:off x="0" y="0"/>
          <a:ext cx="0" cy="0"/>
          <a:chOff x="0" y="0"/>
          <a:chExt cx="0" cy="0"/>
        </a:xfrm>
      </p:grpSpPr>
      <p:sp>
        <p:nvSpPr>
          <p:cNvPr id="164" name="Google Shape;164;p50"/>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50"/>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50"/>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7" name="Google Shape;167;p50"/>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Logo For Use">
  <p:cSld name="1_Logo For Use">
    <p:spTree>
      <p:nvGrpSpPr>
        <p:cNvPr id="1" name="Shape 168"/>
        <p:cNvGrpSpPr/>
        <p:nvPr/>
      </p:nvGrpSpPr>
      <p:grpSpPr>
        <a:xfrm>
          <a:off x="0" y="0"/>
          <a:ext cx="0" cy="0"/>
          <a:chOff x="0" y="0"/>
          <a:chExt cx="0" cy="0"/>
        </a:xfrm>
      </p:grpSpPr>
      <p:sp>
        <p:nvSpPr>
          <p:cNvPr id="169" name="Google Shape;169;p51"/>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51"/>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51"/>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72" name="Google Shape;172;p51"/>
          <p:cNvPicPr preferRelativeResize="0"/>
          <p:nvPr/>
        </p:nvPicPr>
        <p:blipFill rotWithShape="1">
          <a:blip r:embed="rId2">
            <a:alphaModFix/>
          </a:blip>
          <a:srcRect/>
          <a:stretch/>
        </p:blipFill>
        <p:spPr>
          <a:xfrm>
            <a:off x="2275783" y="3033728"/>
            <a:ext cx="1077216" cy="890713"/>
          </a:xfrm>
          <a:prstGeom prst="rect">
            <a:avLst/>
          </a:prstGeom>
          <a:noFill/>
          <a:ln>
            <a:noFill/>
          </a:ln>
        </p:spPr>
      </p:pic>
      <p:pic>
        <p:nvPicPr>
          <p:cNvPr id="173" name="Google Shape;173;p51"/>
          <p:cNvPicPr preferRelativeResize="0"/>
          <p:nvPr/>
        </p:nvPicPr>
        <p:blipFill rotWithShape="1">
          <a:blip r:embed="rId3">
            <a:alphaModFix/>
          </a:blip>
          <a:srcRect/>
          <a:stretch/>
        </p:blipFill>
        <p:spPr>
          <a:xfrm>
            <a:off x="3682318" y="3019349"/>
            <a:ext cx="964041" cy="910483"/>
          </a:xfrm>
          <a:prstGeom prst="rect">
            <a:avLst/>
          </a:prstGeom>
          <a:noFill/>
          <a:ln>
            <a:noFill/>
          </a:ln>
        </p:spPr>
      </p:pic>
      <p:pic>
        <p:nvPicPr>
          <p:cNvPr id="174" name="Google Shape;174;p51"/>
          <p:cNvPicPr preferRelativeResize="0"/>
          <p:nvPr/>
        </p:nvPicPr>
        <p:blipFill rotWithShape="1">
          <a:blip r:embed="rId4">
            <a:alphaModFix/>
          </a:blip>
          <a:srcRect/>
          <a:stretch/>
        </p:blipFill>
        <p:spPr>
          <a:xfrm>
            <a:off x="6221658" y="3024349"/>
            <a:ext cx="900484" cy="900484"/>
          </a:xfrm>
          <a:prstGeom prst="rect">
            <a:avLst/>
          </a:prstGeom>
          <a:noFill/>
          <a:ln>
            <a:noFill/>
          </a:ln>
        </p:spPr>
      </p:pic>
      <p:pic>
        <p:nvPicPr>
          <p:cNvPr id="175" name="Google Shape;175;p51"/>
          <p:cNvPicPr preferRelativeResize="0"/>
          <p:nvPr/>
        </p:nvPicPr>
        <p:blipFill rotWithShape="1">
          <a:blip r:embed="rId5">
            <a:alphaModFix/>
          </a:blip>
          <a:srcRect/>
          <a:stretch/>
        </p:blipFill>
        <p:spPr>
          <a:xfrm>
            <a:off x="7453876" y="3019349"/>
            <a:ext cx="1098653" cy="1087987"/>
          </a:xfrm>
          <a:prstGeom prst="rect">
            <a:avLst/>
          </a:prstGeom>
          <a:noFill/>
          <a:ln>
            <a:noFill/>
          </a:ln>
        </p:spPr>
      </p:pic>
      <p:pic>
        <p:nvPicPr>
          <p:cNvPr id="176" name="Google Shape;176;p51"/>
          <p:cNvPicPr preferRelativeResize="0"/>
          <p:nvPr/>
        </p:nvPicPr>
        <p:blipFill rotWithShape="1">
          <a:blip r:embed="rId6">
            <a:alphaModFix/>
          </a:blip>
          <a:srcRect/>
          <a:stretch/>
        </p:blipFill>
        <p:spPr>
          <a:xfrm>
            <a:off x="8884265" y="3237653"/>
            <a:ext cx="1818665" cy="496636"/>
          </a:xfrm>
          <a:prstGeom prst="rect">
            <a:avLst/>
          </a:prstGeom>
          <a:noFill/>
          <a:ln>
            <a:noFill/>
          </a:ln>
        </p:spPr>
      </p:pic>
      <p:sp>
        <p:nvSpPr>
          <p:cNvPr id="177" name="Google Shape;177;p51"/>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78" name="Google Shape;178;p51"/>
          <p:cNvPicPr preferRelativeResize="0"/>
          <p:nvPr/>
        </p:nvPicPr>
        <p:blipFill rotWithShape="1">
          <a:blip r:embed="rId7">
            <a:alphaModFix/>
          </a:blip>
          <a:srcRect/>
          <a:stretch/>
        </p:blipFill>
        <p:spPr>
          <a:xfrm>
            <a:off x="4975678" y="3003659"/>
            <a:ext cx="914400" cy="105613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79"/>
        <p:cNvGrpSpPr/>
        <p:nvPr/>
      </p:nvGrpSpPr>
      <p:grpSpPr>
        <a:xfrm>
          <a:off x="0" y="0"/>
          <a:ext cx="0" cy="0"/>
          <a:chOff x="0" y="0"/>
          <a:chExt cx="0" cy="0"/>
        </a:xfrm>
      </p:grpSpPr>
      <p:sp>
        <p:nvSpPr>
          <p:cNvPr id="180" name="Google Shape;180;p52"/>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52"/>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52"/>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52"/>
          <p:cNvSpPr txBox="1">
            <a:spLocks noGrp="1"/>
          </p:cNvSpPr>
          <p:nvPr>
            <p:ph type="title"/>
          </p:nvPr>
        </p:nvSpPr>
        <p:spPr>
          <a:xfrm>
            <a:off x="2969679" y="0"/>
            <a:ext cx="7880527"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4" name="Google Shape;184;p52"/>
          <p:cNvSpPr/>
          <p:nvPr/>
        </p:nvSpPr>
        <p:spPr>
          <a:xfrm>
            <a:off x="4537991" y="1598989"/>
            <a:ext cx="3116020" cy="225639"/>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333" b="1">
                <a:solidFill>
                  <a:srgbClr val="FF0000"/>
                </a:solidFill>
                <a:latin typeface="Arial"/>
                <a:ea typeface="Arial"/>
                <a:cs typeface="Arial"/>
                <a:sym typeface="Arial"/>
              </a:rPr>
              <a:t>SENSITIVE BUT UNCLASSIFIED (SBU)</a:t>
            </a:r>
            <a:endParaRPr sz="1333" b="1">
              <a:solidFill>
                <a:schemeClr val="dk1"/>
              </a:solidFill>
              <a:latin typeface="Arial"/>
              <a:ea typeface="Arial"/>
              <a:cs typeface="Arial"/>
              <a:sym typeface="Arial"/>
            </a:endParaRPr>
          </a:p>
        </p:txBody>
      </p:sp>
      <p:sp>
        <p:nvSpPr>
          <p:cNvPr id="185" name="Google Shape;185;p52"/>
          <p:cNvSpPr/>
          <p:nvPr/>
        </p:nvSpPr>
        <p:spPr>
          <a:xfrm>
            <a:off x="2016771" y="2692749"/>
            <a:ext cx="8158459" cy="1694503"/>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1400" b="1">
                <a:solidFill>
                  <a:srgbClr val="FF0000"/>
                </a:solidFill>
                <a:latin typeface="Arial Narrow"/>
                <a:ea typeface="Arial Narrow"/>
                <a:cs typeface="Arial Narrow"/>
                <a:sym typeface="Arial Narrow"/>
              </a:rPr>
              <a:t>ITAR Restricted </a:t>
            </a:r>
            <a:br>
              <a:rPr lang="en-US" sz="1400" b="1">
                <a:solidFill>
                  <a:schemeClr val="dk1"/>
                </a:solidFill>
                <a:latin typeface="Arial Narrow"/>
                <a:ea typeface="Arial Narrow"/>
                <a:cs typeface="Arial Narrow"/>
                <a:sym typeface="Arial Narrow"/>
              </a:rPr>
            </a:br>
            <a:r>
              <a:rPr lang="en-US" sz="1400" b="1">
                <a:solidFill>
                  <a:schemeClr val="dk1"/>
                </a:solidFill>
                <a:latin typeface="Arial Narrow"/>
                <a:ea typeface="Arial Narrow"/>
                <a:cs typeface="Arial Narrow"/>
                <a:sym typeface="Arial Narrow"/>
              </a:rPr>
              <a:t>-- International Traffic in Arms Regulations (ITAR) Notice –</a:t>
            </a:r>
            <a:endParaRPr/>
          </a:p>
          <a:p>
            <a:pPr marL="0" marR="0" lvl="0" indent="0" algn="l" rtl="0">
              <a:lnSpc>
                <a:spcPct val="110000"/>
              </a:lnSpc>
              <a:spcBef>
                <a:spcPts val="0"/>
              </a:spcBef>
              <a:spcAft>
                <a:spcPts val="0"/>
              </a:spcAft>
              <a:buNone/>
            </a:pPr>
            <a:r>
              <a:rPr lang="en-US" sz="1333" b="1">
                <a:solidFill>
                  <a:srgbClr val="FF0000"/>
                </a:solidFill>
                <a:latin typeface="Arial"/>
                <a:ea typeface="Arial"/>
                <a:cs typeface="Arial"/>
                <a:sym typeface="Arial"/>
              </a:rPr>
              <a:t>WARNING: </a:t>
            </a:r>
            <a:r>
              <a:rPr lang="en-US" sz="1333" b="1">
                <a:solidFill>
                  <a:schemeClr val="dk1"/>
                </a:solidFill>
                <a:latin typeface="Arial Narrow"/>
                <a:ea typeface="Arial Narrow"/>
                <a:cs typeface="Arial Narrow"/>
                <a:sym typeface="Arial Narrow"/>
              </a:rPr>
              <a:t>This document contains information which falls under the purview of the U.S. Munitions List (USML) as defined in the International Traffic in Arms Regulations (ITAR), 22 CFR 120-130, and is export controlled.</a:t>
            </a:r>
            <a:endParaRPr sz="1333">
              <a:solidFill>
                <a:schemeClr val="dk1"/>
              </a:solidFill>
              <a:latin typeface="Times New Roman"/>
              <a:ea typeface="Times New Roman"/>
              <a:cs typeface="Times New Roman"/>
              <a:sym typeface="Times New Roman"/>
            </a:endParaRPr>
          </a:p>
          <a:p>
            <a:pPr marL="0" marR="0" lvl="0" indent="0" algn="l" rtl="0">
              <a:lnSpc>
                <a:spcPct val="110000"/>
              </a:lnSpc>
              <a:spcBef>
                <a:spcPts val="0"/>
              </a:spcBef>
              <a:spcAft>
                <a:spcPts val="0"/>
              </a:spcAft>
              <a:buNone/>
            </a:pPr>
            <a:r>
              <a:rPr lang="en-US" sz="1333">
                <a:solidFill>
                  <a:schemeClr val="dk1"/>
                </a:solidFill>
                <a:latin typeface="Arial Narrow"/>
                <a:ea typeface="Arial Narrow"/>
                <a:cs typeface="Arial Narrow"/>
                <a:sym typeface="Arial Narrow"/>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sz="1333">
              <a:solidFill>
                <a:schemeClr val="dk1"/>
              </a:solidFill>
              <a:latin typeface="Times New Roman"/>
              <a:ea typeface="Times New Roman"/>
              <a:cs typeface="Times New Roman"/>
              <a:sym typeface="Times New Roman"/>
            </a:endParaRPr>
          </a:p>
        </p:txBody>
      </p:sp>
      <p:sp>
        <p:nvSpPr>
          <p:cNvPr id="186" name="Google Shape;186;p52"/>
          <p:cNvSpPr/>
          <p:nvPr/>
        </p:nvSpPr>
        <p:spPr>
          <a:xfrm>
            <a:off x="2016771" y="4544800"/>
            <a:ext cx="8158459" cy="1733488"/>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FF0000"/>
                </a:solidFill>
                <a:latin typeface="Calibri"/>
                <a:ea typeface="Calibri"/>
                <a:cs typeface="Calibri"/>
                <a:sym typeface="Calibri"/>
              </a:rPr>
              <a:t>EAR ECCN 9E515.a.</a:t>
            </a:r>
            <a:endParaRPr/>
          </a:p>
          <a:p>
            <a:pPr marL="0" marR="0" lvl="0" indent="0" algn="ctr" rtl="0">
              <a:spcBef>
                <a:spcPts val="0"/>
              </a:spcBef>
              <a:spcAft>
                <a:spcPts val="0"/>
              </a:spcAft>
              <a:buNone/>
            </a:pPr>
            <a:r>
              <a:rPr lang="en-US" sz="2400" b="1">
                <a:solidFill>
                  <a:schemeClr val="dk1"/>
                </a:solidFill>
                <a:latin typeface="Calibri"/>
                <a:ea typeface="Calibri"/>
                <a:cs typeface="Calibri"/>
                <a:sym typeface="Calibri"/>
              </a:rPr>
              <a:t>- Export Administration Regulations (EAR) Notice -</a:t>
            </a:r>
            <a:endParaRPr/>
          </a:p>
          <a:p>
            <a:pPr marL="0" marR="0" lvl="0" indent="0" algn="l" rtl="0">
              <a:spcBef>
                <a:spcPts val="0"/>
              </a:spcBef>
              <a:spcAft>
                <a:spcPts val="0"/>
              </a:spcAft>
              <a:buNone/>
            </a:pPr>
            <a:r>
              <a:rPr lang="en-US" sz="1333" b="1">
                <a:solidFill>
                  <a:srgbClr val="FF0000"/>
                </a:solidFill>
                <a:latin typeface="Calibri"/>
                <a:ea typeface="Calibri"/>
                <a:cs typeface="Calibri"/>
                <a:sym typeface="Calibri"/>
              </a:rPr>
              <a:t>WARNING: </a:t>
            </a:r>
            <a:r>
              <a:rPr lang="en-US" sz="1333" b="1">
                <a:solidFill>
                  <a:schemeClr val="dk1"/>
                </a:solidFill>
                <a:latin typeface="Calibri"/>
                <a:ea typeface="Calibri"/>
                <a:cs typeface="Calibri"/>
                <a:sym typeface="Calibri"/>
              </a:rPr>
              <a:t>This document contains information within the purview of the Export Administration Regulations (EAR), 15 CFR §730-774, and is export-controlled.  </a:t>
            </a:r>
            <a:r>
              <a:rPr lang="en-US" sz="1333" b="0">
                <a:solidFill>
                  <a:schemeClr val="dk1"/>
                </a:solidFill>
                <a:latin typeface="Calibri"/>
                <a:ea typeface="Calibri"/>
                <a:cs typeface="Calibri"/>
                <a:sym typeface="Calibri"/>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endParaRPr/>
          </a:p>
        </p:txBody>
      </p:sp>
      <p:sp>
        <p:nvSpPr>
          <p:cNvPr id="187" name="Google Shape;187;p52"/>
          <p:cNvSpPr txBox="1"/>
          <p:nvPr/>
        </p:nvSpPr>
        <p:spPr>
          <a:xfrm>
            <a:off x="3814159" y="1121376"/>
            <a:ext cx="456368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Per NID 1600.55 (per NPR 1600.1)</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Top of title page and every page containing SBU Information</a:t>
            </a:r>
            <a:endParaRPr/>
          </a:p>
        </p:txBody>
      </p:sp>
      <p:sp>
        <p:nvSpPr>
          <p:cNvPr id="188" name="Google Shape;188;p52"/>
          <p:cNvSpPr/>
          <p:nvPr/>
        </p:nvSpPr>
        <p:spPr>
          <a:xfrm>
            <a:off x="2702840" y="2099690"/>
            <a:ext cx="6786320" cy="225639"/>
          </a:xfrm>
          <a:prstGeom prst="rect">
            <a:avLst/>
          </a:prstGeom>
          <a:solidFill>
            <a:schemeClr val="lt1"/>
          </a:solidFill>
          <a:ln w="9525" cap="flat" cmpd="sng">
            <a:solidFill>
              <a:srgbClr val="D00002"/>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333" b="1">
                <a:solidFill>
                  <a:srgbClr val="FF0000"/>
                </a:solidFill>
                <a:latin typeface="Arial"/>
                <a:ea typeface="Arial"/>
                <a:cs typeface="Arial"/>
                <a:sym typeface="Arial"/>
              </a:rPr>
              <a:t>SENSITIVE BUT UNCLASSIFIED (SBU); TEMPO Project Manager; TEMPO; &lt;date&gt; </a:t>
            </a:r>
            <a:endParaRPr sz="1333" b="1">
              <a:solidFill>
                <a:schemeClr val="dk1"/>
              </a:solidFill>
              <a:latin typeface="Arial"/>
              <a:ea typeface="Arial"/>
              <a:cs typeface="Arial"/>
              <a:sym typeface="Arial"/>
            </a:endParaRPr>
          </a:p>
        </p:txBody>
      </p:sp>
      <p:sp>
        <p:nvSpPr>
          <p:cNvPr id="189" name="Google Shape;189;p52"/>
          <p:cNvSpPr txBox="1"/>
          <p:nvPr/>
        </p:nvSpPr>
        <p:spPr>
          <a:xfrm>
            <a:off x="3636781" y="1788077"/>
            <a:ext cx="484946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Bottom of title page and every page containing SBU Information</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0"/>
        <p:cNvGrpSpPr/>
        <p:nvPr/>
      </p:nvGrpSpPr>
      <p:grpSpPr>
        <a:xfrm>
          <a:off x="0" y="0"/>
          <a:ext cx="0" cy="0"/>
          <a:chOff x="0" y="0"/>
          <a:chExt cx="0" cy="0"/>
        </a:xfrm>
      </p:grpSpPr>
      <p:sp>
        <p:nvSpPr>
          <p:cNvPr id="191" name="Google Shape;191;p53"/>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53"/>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53"/>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4" name="Google Shape;194;p53"/>
          <p:cNvSpPr txBox="1">
            <a:spLocks noGrp="1"/>
          </p:cNvSpPr>
          <p:nvPr>
            <p:ph type="title"/>
          </p:nvPr>
        </p:nvSpPr>
        <p:spPr>
          <a:xfrm>
            <a:off x="2969679" y="0"/>
            <a:ext cx="7880527"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5" name="Google Shape;195;p53"/>
          <p:cNvSpPr/>
          <p:nvPr/>
        </p:nvSpPr>
        <p:spPr>
          <a:xfrm>
            <a:off x="306567" y="1061642"/>
            <a:ext cx="10785733" cy="165167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33" b="1">
                <a:solidFill>
                  <a:srgbClr val="FF0000"/>
                </a:solidFill>
                <a:latin typeface="Calibri"/>
                <a:ea typeface="Calibri"/>
                <a:cs typeface="Calibri"/>
                <a:sym typeface="Calibri"/>
              </a:rPr>
              <a:t>Limited Rights Notice </a:t>
            </a:r>
            <a:endParaRPr sz="2133" b="1" i="1">
              <a:solidFill>
                <a:srgbClr val="FF0000"/>
              </a:solidFill>
              <a:latin typeface="Calibri"/>
              <a:ea typeface="Calibri"/>
              <a:cs typeface="Calibri"/>
              <a:sym typeface="Calibri"/>
            </a:endParaRPr>
          </a:p>
          <a:p>
            <a:pPr marL="0" marR="0" lvl="0" indent="0" algn="l" rtl="0">
              <a:spcBef>
                <a:spcPts val="0"/>
              </a:spcBef>
              <a:spcAft>
                <a:spcPts val="0"/>
              </a:spcAft>
              <a:buNone/>
            </a:pPr>
            <a:r>
              <a:rPr lang="en-US" sz="1600">
                <a:solidFill>
                  <a:srgbClr val="FF0000"/>
                </a:solidFill>
                <a:latin typeface="Calibri"/>
                <a:ea typeface="Calibri"/>
                <a:cs typeface="Calibri"/>
                <a:sym typeface="Calibri"/>
              </a:rPr>
              <a:t>(a) These data are submitted with limited rights under Government Contract No. NNL13AQ01C.  These data may be reproduced and used by the</a:t>
            </a:r>
            <a:r>
              <a:rPr lang="en-US" sz="1600" i="1">
                <a:solidFill>
                  <a:srgbClr val="FF0000"/>
                </a:solidFill>
                <a:latin typeface="Calibri"/>
                <a:ea typeface="Calibri"/>
                <a:cs typeface="Calibri"/>
                <a:sym typeface="Calibri"/>
              </a:rPr>
              <a:t> </a:t>
            </a:r>
            <a:r>
              <a:rPr lang="en-US" sz="1600">
                <a:solidFill>
                  <a:srgbClr val="FF0000"/>
                </a:solidFill>
                <a:latin typeface="Calibri"/>
                <a:ea typeface="Calibri"/>
                <a:cs typeface="Calibri"/>
                <a:sym typeface="Calibri"/>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sz="1600" i="1">
              <a:solidFill>
                <a:srgbClr val="FF0000"/>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96"/>
        <p:cNvGrpSpPr/>
        <p:nvPr/>
      </p:nvGrpSpPr>
      <p:grpSpPr>
        <a:xfrm>
          <a:off x="0" y="0"/>
          <a:ext cx="0" cy="0"/>
          <a:chOff x="0" y="0"/>
          <a:chExt cx="0" cy="0"/>
        </a:xfrm>
      </p:grpSpPr>
      <p:sp>
        <p:nvSpPr>
          <p:cNvPr id="197" name="Google Shape;197;p54"/>
          <p:cNvSpPr txBox="1">
            <a:spLocks noGrp="1"/>
          </p:cNvSpPr>
          <p:nvPr>
            <p:ph type="title"/>
          </p:nvPr>
        </p:nvSpPr>
        <p:spPr>
          <a:xfrm>
            <a:off x="838200" y="2900680"/>
            <a:ext cx="10515600" cy="132503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000090"/>
              </a:buClr>
              <a:buSzPts val="5400"/>
              <a:buFont typeface="Calibri"/>
              <a:buNone/>
              <a:defRPr sz="5400" b="0" i="0" u="none" strike="noStrike" cap="none">
                <a:solidFill>
                  <a:srgbClr val="0000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8" name="Google Shape;198;p54"/>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54"/>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54"/>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Questions">
  <p:cSld name="1_Questions">
    <p:spTree>
      <p:nvGrpSpPr>
        <p:cNvPr id="1" name="Shape 201"/>
        <p:cNvGrpSpPr/>
        <p:nvPr/>
      </p:nvGrpSpPr>
      <p:grpSpPr>
        <a:xfrm>
          <a:off x="0" y="0"/>
          <a:ext cx="0" cy="0"/>
          <a:chOff x="0" y="0"/>
          <a:chExt cx="0" cy="0"/>
        </a:xfrm>
      </p:grpSpPr>
      <p:sp>
        <p:nvSpPr>
          <p:cNvPr id="202" name="Google Shape;202;p55"/>
          <p:cNvSpPr txBox="1"/>
          <p:nvPr/>
        </p:nvSpPr>
        <p:spPr>
          <a:xfrm>
            <a:off x="0" y="3101189"/>
            <a:ext cx="12192000" cy="646331"/>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rgbClr val="000090"/>
              </a:buClr>
              <a:buSzPts val="7200"/>
              <a:buFont typeface="Calibri"/>
              <a:buNone/>
            </a:pPr>
            <a:r>
              <a:rPr lang="en-US" sz="7200" b="0">
                <a:solidFill>
                  <a:srgbClr val="000090"/>
                </a:solidFill>
                <a:latin typeface="Calibri"/>
                <a:ea typeface="Calibri"/>
                <a:cs typeface="Calibri"/>
                <a:sym typeface="Calibri"/>
              </a:rPr>
              <a:t>Questions</a:t>
            </a:r>
            <a:endParaRPr sz="6000" b="0">
              <a:solidFill>
                <a:srgbClr val="000090"/>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Backup">
  <p:cSld name="1_Backup">
    <p:spTree>
      <p:nvGrpSpPr>
        <p:cNvPr id="1" name="Shape 203"/>
        <p:cNvGrpSpPr/>
        <p:nvPr/>
      </p:nvGrpSpPr>
      <p:grpSpPr>
        <a:xfrm>
          <a:off x="0" y="0"/>
          <a:ext cx="0" cy="0"/>
          <a:chOff x="0" y="0"/>
          <a:chExt cx="0" cy="0"/>
        </a:xfrm>
      </p:grpSpPr>
      <p:sp>
        <p:nvSpPr>
          <p:cNvPr id="204" name="Google Shape;204;p56"/>
          <p:cNvSpPr txBox="1"/>
          <p:nvPr/>
        </p:nvSpPr>
        <p:spPr>
          <a:xfrm>
            <a:off x="0" y="3101189"/>
            <a:ext cx="12192000" cy="646331"/>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rgbClr val="000090"/>
              </a:buClr>
              <a:buSzPts val="7200"/>
              <a:buFont typeface="Calibri"/>
              <a:buNone/>
            </a:pPr>
            <a:r>
              <a:rPr lang="en-US" sz="7200" b="0">
                <a:solidFill>
                  <a:srgbClr val="000090"/>
                </a:solidFill>
                <a:latin typeface="Calibri"/>
                <a:ea typeface="Calibri"/>
                <a:cs typeface="Calibri"/>
                <a:sym typeface="Calibri"/>
              </a:rPr>
              <a:t>Backup</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Logo">
  <p:cSld name="1_Logo">
    <p:spTree>
      <p:nvGrpSpPr>
        <p:cNvPr id="1" name="Shape 205"/>
        <p:cNvGrpSpPr/>
        <p:nvPr/>
      </p:nvGrpSpPr>
      <p:grpSpPr>
        <a:xfrm>
          <a:off x="0" y="0"/>
          <a:ext cx="0" cy="0"/>
          <a:chOff x="0" y="0"/>
          <a:chExt cx="0" cy="0"/>
        </a:xfrm>
      </p:grpSpPr>
      <p:pic>
        <p:nvPicPr>
          <p:cNvPr id="206" name="Google Shape;206;p57"/>
          <p:cNvPicPr preferRelativeResize="0"/>
          <p:nvPr/>
        </p:nvPicPr>
        <p:blipFill rotWithShape="1">
          <a:blip r:embed="rId2">
            <a:alphaModFix/>
          </a:blip>
          <a:srcRect/>
          <a:stretch/>
        </p:blipFill>
        <p:spPr>
          <a:xfrm>
            <a:off x="5369859" y="2834341"/>
            <a:ext cx="1828800" cy="17272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207"/>
        <p:cNvGrpSpPr/>
        <p:nvPr/>
      </p:nvGrpSpPr>
      <p:grpSpPr>
        <a:xfrm>
          <a:off x="0" y="0"/>
          <a:ext cx="0" cy="0"/>
          <a:chOff x="0" y="0"/>
          <a:chExt cx="0" cy="0"/>
        </a:xfrm>
      </p:grpSpPr>
      <p:pic>
        <p:nvPicPr>
          <p:cNvPr id="208" name="Google Shape;208;p58"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209" name="Google Shape;209;p58"/>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0" name="Google Shape;210;p5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5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5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4"/>
        <p:cNvGrpSpPr/>
        <p:nvPr/>
      </p:nvGrpSpPr>
      <p:grpSpPr>
        <a:xfrm>
          <a:off x="0" y="0"/>
          <a:ext cx="0" cy="0"/>
          <a:chOff x="0" y="0"/>
          <a:chExt cx="0" cy="0"/>
        </a:xfrm>
      </p:grpSpPr>
      <p:sp>
        <p:nvSpPr>
          <p:cNvPr id="25" name="Google Shape;25;p25"/>
          <p:cNvSpPr txBox="1">
            <a:spLocks noGrp="1"/>
          </p:cNvSpPr>
          <p:nvPr>
            <p:ph type="title"/>
          </p:nvPr>
        </p:nvSpPr>
        <p:spPr>
          <a:xfrm>
            <a:off x="2668038" y="0"/>
            <a:ext cx="8309316" cy="96440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2800"/>
              <a:buFont typeface="Calibri"/>
              <a:buNone/>
              <a:defRPr sz="28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25"/>
          <p:cNvSpPr txBox="1">
            <a:spLocks noGrp="1"/>
          </p:cNvSpPr>
          <p:nvPr>
            <p:ph type="ftr" idx="11"/>
          </p:nvPr>
        </p:nvSpPr>
        <p:spPr>
          <a:xfrm>
            <a:off x="4165600" y="6623554"/>
            <a:ext cx="3860800" cy="23444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5"/>
          <p:cNvSpPr txBox="1">
            <a:spLocks noGrp="1"/>
          </p:cNvSpPr>
          <p:nvPr>
            <p:ph type="sldNum" idx="12"/>
          </p:nvPr>
        </p:nvSpPr>
        <p:spPr>
          <a:xfrm>
            <a:off x="9347200" y="6623555"/>
            <a:ext cx="2844800" cy="22898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25"/>
          <p:cNvSpPr txBox="1">
            <a:spLocks noGrp="1"/>
          </p:cNvSpPr>
          <p:nvPr>
            <p:ph type="dt" idx="10"/>
          </p:nvPr>
        </p:nvSpPr>
        <p:spPr>
          <a:xfrm>
            <a:off x="0" y="6623554"/>
            <a:ext cx="2844800" cy="23444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Title Chart - N S">
  <p:cSld name="2_Title Chart - N S">
    <p:spTree>
      <p:nvGrpSpPr>
        <p:cNvPr id="1" name="Shape 213"/>
        <p:cNvGrpSpPr/>
        <p:nvPr/>
      </p:nvGrpSpPr>
      <p:grpSpPr>
        <a:xfrm>
          <a:off x="0" y="0"/>
          <a:ext cx="0" cy="0"/>
          <a:chOff x="0" y="0"/>
          <a:chExt cx="0" cy="0"/>
        </a:xfrm>
      </p:grpSpPr>
      <p:pic>
        <p:nvPicPr>
          <p:cNvPr id="214" name="Google Shape;214;p59"/>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Only - NASA">
  <p:cSld name="2_Title Only - NASA">
    <p:spTree>
      <p:nvGrpSpPr>
        <p:cNvPr id="1" name="Shape 215"/>
        <p:cNvGrpSpPr/>
        <p:nvPr/>
      </p:nvGrpSpPr>
      <p:grpSpPr>
        <a:xfrm>
          <a:off x="0" y="0"/>
          <a:ext cx="0" cy="0"/>
          <a:chOff x="0" y="0"/>
          <a:chExt cx="0" cy="0"/>
        </a:xfrm>
      </p:grpSpPr>
      <p:sp>
        <p:nvSpPr>
          <p:cNvPr id="216" name="Google Shape;216;p60"/>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60"/>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8" name="Google Shape;218;p60"/>
          <p:cNvSpPr txBox="1">
            <a:spLocks noGrp="1"/>
          </p:cNvSpPr>
          <p:nvPr>
            <p:ph type="title"/>
          </p:nvPr>
        </p:nvSpPr>
        <p:spPr>
          <a:xfrm>
            <a:off x="2438401" y="2"/>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2700"/>
              <a:buFont typeface="Calibri"/>
              <a:buNone/>
              <a:defRPr sz="27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19"/>
        <p:cNvGrpSpPr/>
        <p:nvPr/>
      </p:nvGrpSpPr>
      <p:grpSpPr>
        <a:xfrm>
          <a:off x="0" y="0"/>
          <a:ext cx="0" cy="0"/>
          <a:chOff x="0" y="0"/>
          <a:chExt cx="0" cy="0"/>
        </a:xfrm>
      </p:grpSpPr>
      <p:sp>
        <p:nvSpPr>
          <p:cNvPr id="220" name="Google Shape;220;p61"/>
          <p:cNvSpPr txBox="1">
            <a:spLocks noGrp="1"/>
          </p:cNvSpPr>
          <p:nvPr>
            <p:ph type="title"/>
          </p:nvPr>
        </p:nvSpPr>
        <p:spPr>
          <a:xfrm>
            <a:off x="838200" y="2900682"/>
            <a:ext cx="10515600" cy="132503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000090"/>
              </a:buClr>
              <a:buSzPts val="4050"/>
              <a:buFont typeface="Calibri"/>
              <a:buNone/>
              <a:defRPr sz="4050" b="0" i="0" u="none" strike="noStrike" cap="none">
                <a:solidFill>
                  <a:srgbClr val="0000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1" name="Google Shape;221;p61"/>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2" name="Google Shape;222;p61"/>
          <p:cNvSpPr txBox="1">
            <a:spLocks noGrp="1"/>
          </p:cNvSpPr>
          <p:nvPr>
            <p:ph type="dt" idx="10"/>
          </p:nvPr>
        </p:nvSpPr>
        <p:spPr>
          <a:xfrm>
            <a:off x="0" y="652970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sz="1350" b="0">
                <a:solidFill>
                  <a:srgbClr val="93895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Questions">
  <p:cSld name="2_Questions">
    <p:spTree>
      <p:nvGrpSpPr>
        <p:cNvPr id="1" name="Shape 223"/>
        <p:cNvGrpSpPr/>
        <p:nvPr/>
      </p:nvGrpSpPr>
      <p:grpSpPr>
        <a:xfrm>
          <a:off x="0" y="0"/>
          <a:ext cx="0" cy="0"/>
          <a:chOff x="0" y="0"/>
          <a:chExt cx="0" cy="0"/>
        </a:xfrm>
      </p:grpSpPr>
      <p:sp>
        <p:nvSpPr>
          <p:cNvPr id="224" name="Google Shape;224;p62"/>
          <p:cNvSpPr txBox="1"/>
          <p:nvPr/>
        </p:nvSpPr>
        <p:spPr>
          <a:xfrm>
            <a:off x="0" y="3101191"/>
            <a:ext cx="12192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90"/>
              </a:buClr>
              <a:buSzPts val="5400"/>
              <a:buFont typeface="Calibri"/>
              <a:buNone/>
            </a:pPr>
            <a:r>
              <a:rPr lang="en-US" sz="5400" b="0">
                <a:solidFill>
                  <a:srgbClr val="000090"/>
                </a:solidFill>
                <a:latin typeface="Calibri"/>
                <a:ea typeface="Calibri"/>
                <a:cs typeface="Calibri"/>
                <a:sym typeface="Calibri"/>
              </a:rPr>
              <a:t>Questions</a:t>
            </a:r>
            <a:endParaRPr sz="4500" b="0">
              <a:solidFill>
                <a:srgbClr val="000090"/>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Backup">
  <p:cSld name="2_Backup">
    <p:spTree>
      <p:nvGrpSpPr>
        <p:cNvPr id="1" name="Shape 225"/>
        <p:cNvGrpSpPr/>
        <p:nvPr/>
      </p:nvGrpSpPr>
      <p:grpSpPr>
        <a:xfrm>
          <a:off x="0" y="0"/>
          <a:ext cx="0" cy="0"/>
          <a:chOff x="0" y="0"/>
          <a:chExt cx="0" cy="0"/>
        </a:xfrm>
      </p:grpSpPr>
      <p:sp>
        <p:nvSpPr>
          <p:cNvPr id="226" name="Google Shape;226;p63"/>
          <p:cNvSpPr txBox="1"/>
          <p:nvPr/>
        </p:nvSpPr>
        <p:spPr>
          <a:xfrm>
            <a:off x="0" y="3101191"/>
            <a:ext cx="12192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90"/>
              </a:buClr>
              <a:buSzPts val="5400"/>
              <a:buFont typeface="Calibri"/>
              <a:buNone/>
            </a:pPr>
            <a:r>
              <a:rPr lang="en-US" sz="5400" b="0">
                <a:solidFill>
                  <a:srgbClr val="000090"/>
                </a:solidFill>
                <a:latin typeface="Calibri"/>
                <a:ea typeface="Calibri"/>
                <a:cs typeface="Calibri"/>
                <a:sym typeface="Calibri"/>
              </a:rPr>
              <a:t>Backup</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Logo">
  <p:cSld name="2_Logo">
    <p:spTree>
      <p:nvGrpSpPr>
        <p:cNvPr id="1" name="Shape 227"/>
        <p:cNvGrpSpPr/>
        <p:nvPr/>
      </p:nvGrpSpPr>
      <p:grpSpPr>
        <a:xfrm>
          <a:off x="0" y="0"/>
          <a:ext cx="0" cy="0"/>
          <a:chOff x="0" y="0"/>
          <a:chExt cx="0" cy="0"/>
        </a:xfrm>
      </p:grpSpPr>
      <p:pic>
        <p:nvPicPr>
          <p:cNvPr id="228" name="Google Shape;228;p64"/>
          <p:cNvPicPr preferRelativeResize="0"/>
          <p:nvPr/>
        </p:nvPicPr>
        <p:blipFill rotWithShape="1">
          <a:blip r:embed="rId2">
            <a:alphaModFix/>
          </a:blip>
          <a:srcRect/>
          <a:stretch/>
        </p:blipFill>
        <p:spPr>
          <a:xfrm>
            <a:off x="5369859" y="2834341"/>
            <a:ext cx="1828800" cy="17272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229"/>
        <p:cNvGrpSpPr/>
        <p:nvPr/>
      </p:nvGrpSpPr>
      <p:grpSpPr>
        <a:xfrm>
          <a:off x="0" y="0"/>
          <a:ext cx="0" cy="0"/>
          <a:chOff x="0" y="0"/>
          <a:chExt cx="0" cy="0"/>
        </a:xfrm>
      </p:grpSpPr>
      <p:sp>
        <p:nvSpPr>
          <p:cNvPr id="230" name="Google Shape;230;p65"/>
          <p:cNvSpPr txBox="1">
            <a:spLocks noGrp="1"/>
          </p:cNvSpPr>
          <p:nvPr>
            <p:ph type="title"/>
          </p:nvPr>
        </p:nvSpPr>
        <p:spPr>
          <a:xfrm>
            <a:off x="2668039" y="0"/>
            <a:ext cx="8309316" cy="96440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2100"/>
              <a:buFont typeface="Calibri"/>
              <a:buNone/>
              <a:defRPr sz="21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1" name="Google Shape;231;p65"/>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232" name="Google Shape;232;p65"/>
          <p:cNvSpPr txBox="1">
            <a:spLocks noGrp="1"/>
          </p:cNvSpPr>
          <p:nvPr>
            <p:ph type="body" idx="1"/>
          </p:nvPr>
        </p:nvSpPr>
        <p:spPr>
          <a:xfrm>
            <a:off x="266702" y="1158875"/>
            <a:ext cx="11605684" cy="5360988"/>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33" name="Google Shape;233;p65"/>
          <p:cNvSpPr txBox="1">
            <a:spLocks noGrp="1"/>
          </p:cNvSpPr>
          <p:nvPr>
            <p:ph type="dt" idx="10"/>
          </p:nvPr>
        </p:nvSpPr>
        <p:spPr>
          <a:xfrm>
            <a:off x="0" y="652970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sz="1350" b="0">
                <a:solidFill>
                  <a:srgbClr val="93895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234"/>
        <p:cNvGrpSpPr/>
        <p:nvPr/>
      </p:nvGrpSpPr>
      <p:grpSpPr>
        <a:xfrm>
          <a:off x="0" y="0"/>
          <a:ext cx="0" cy="0"/>
          <a:chOff x="0" y="0"/>
          <a:chExt cx="0" cy="0"/>
        </a:xfrm>
      </p:grpSpPr>
      <p:pic>
        <p:nvPicPr>
          <p:cNvPr id="235" name="Google Shape;235;p66"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236" name="Google Shape;236;p66"/>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7" name="Google Shape;237;p66"/>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66"/>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66"/>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40"/>
        <p:cNvGrpSpPr/>
        <p:nvPr/>
      </p:nvGrpSpPr>
      <p:grpSpPr>
        <a:xfrm>
          <a:off x="0" y="0"/>
          <a:ext cx="0" cy="0"/>
          <a:chOff x="0" y="0"/>
          <a:chExt cx="0" cy="0"/>
        </a:xfrm>
      </p:grpSpPr>
      <p:pic>
        <p:nvPicPr>
          <p:cNvPr id="241" name="Google Shape;241;p67"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242" name="Google Shape;242;p67"/>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3" name="Google Shape;243;p67"/>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67"/>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67"/>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246"/>
        <p:cNvGrpSpPr/>
        <p:nvPr/>
      </p:nvGrpSpPr>
      <p:grpSpPr>
        <a:xfrm>
          <a:off x="0" y="0"/>
          <a:ext cx="0" cy="0"/>
          <a:chOff x="0" y="0"/>
          <a:chExt cx="0" cy="0"/>
        </a:xfrm>
      </p:grpSpPr>
      <p:pic>
        <p:nvPicPr>
          <p:cNvPr id="247" name="Google Shape;247;p68" descr="TEMPO ppt Banner v7.jpg"/>
          <p:cNvPicPr preferRelativeResize="0"/>
          <p:nvPr/>
        </p:nvPicPr>
        <p:blipFill rotWithShape="1">
          <a:blip r:embed="rId2">
            <a:alphaModFix/>
          </a:blip>
          <a:srcRect/>
          <a:stretch/>
        </p:blipFill>
        <p:spPr>
          <a:xfrm>
            <a:off x="0" y="3866"/>
            <a:ext cx="12192000" cy="1063752"/>
          </a:xfrm>
          <a:prstGeom prst="rect">
            <a:avLst/>
          </a:prstGeom>
          <a:noFill/>
          <a:ln>
            <a:noFill/>
          </a:ln>
        </p:spPr>
      </p:pic>
      <p:sp>
        <p:nvSpPr>
          <p:cNvPr id="248" name="Google Shape;248;p68"/>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D9D9D9"/>
              </a:buClr>
              <a:buSzPts val="2800"/>
              <a:buFont typeface="Arial Rounded"/>
              <a:buNone/>
              <a:defRPr sz="2800" b="1" i="0" u="none" strike="noStrike" cap="none">
                <a:solidFill>
                  <a:srgbClr val="D9D9D9"/>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9" name="Google Shape;249;p6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6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6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9"/>
        <p:cNvGrpSpPr/>
        <p:nvPr/>
      </p:nvGrpSpPr>
      <p:grpSpPr>
        <a:xfrm>
          <a:off x="0" y="0"/>
          <a:ext cx="0" cy="0"/>
          <a:chOff x="0" y="0"/>
          <a:chExt cx="0" cy="0"/>
        </a:xfrm>
      </p:grpSpPr>
      <p:sp>
        <p:nvSpPr>
          <p:cNvPr id="30" name="Google Shape;30;p26"/>
          <p:cNvSpPr txBox="1"/>
          <p:nvPr/>
        </p:nvSpPr>
        <p:spPr>
          <a:xfrm>
            <a:off x="0" y="3101188"/>
            <a:ext cx="12192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90"/>
              </a:buClr>
              <a:buSzPts val="4800"/>
              <a:buFont typeface="Arial Rounded"/>
              <a:buNone/>
            </a:pPr>
            <a:r>
              <a:rPr lang="en-US" sz="4800" b="1">
                <a:solidFill>
                  <a:srgbClr val="000090"/>
                </a:solidFill>
                <a:latin typeface="Arial Rounded"/>
                <a:ea typeface="Arial Rounded"/>
                <a:cs typeface="Arial Rounded"/>
                <a:sym typeface="Arial Rounded"/>
              </a:rPr>
              <a:t>BACKUP</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2"/>
        <p:cNvGrpSpPr/>
        <p:nvPr/>
      </p:nvGrpSpPr>
      <p:grpSpPr>
        <a:xfrm>
          <a:off x="0" y="0"/>
          <a:ext cx="0" cy="0"/>
          <a:chOff x="0" y="0"/>
          <a:chExt cx="0" cy="0"/>
        </a:xfrm>
      </p:grpSpPr>
      <p:sp>
        <p:nvSpPr>
          <p:cNvPr id="253" name="Google Shape;253;p69"/>
          <p:cNvSpPr txBox="1">
            <a:spLocks noGrp="1"/>
          </p:cNvSpPr>
          <p:nvPr>
            <p:ph type="title"/>
          </p:nvPr>
        </p:nvSpPr>
        <p:spPr>
          <a:xfrm>
            <a:off x="838200" y="895769"/>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293472"/>
              </a:buClr>
              <a:buSzPts val="4400"/>
              <a:buFont typeface="Arial"/>
              <a:buNone/>
              <a:defRPr sz="5867" b="1" i="0" u="none" strike="noStrike" cap="none">
                <a:solidFill>
                  <a:srgbClr val="293472"/>
                </a:solidFill>
                <a:latin typeface="Arial"/>
                <a:ea typeface="Arial"/>
                <a:cs typeface="Arial"/>
                <a:sym typeface="Arial"/>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254" name="Google Shape;254;p69"/>
          <p:cNvSpPr txBox="1">
            <a:spLocks noGrp="1"/>
          </p:cNvSpPr>
          <p:nvPr>
            <p:ph type="ftr" idx="11"/>
          </p:nvPr>
        </p:nvSpPr>
        <p:spPr>
          <a:xfrm>
            <a:off x="832841" y="6356352"/>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pic>
        <p:nvPicPr>
          <p:cNvPr id="255" name="Google Shape;255;p69"/>
          <p:cNvPicPr preferRelativeResize="0"/>
          <p:nvPr/>
        </p:nvPicPr>
        <p:blipFill rotWithShape="1">
          <a:blip r:embed="rId2">
            <a:alphaModFix/>
          </a:blip>
          <a:srcRect/>
          <a:stretch/>
        </p:blipFill>
        <p:spPr>
          <a:xfrm>
            <a:off x="8666019" y="6330443"/>
            <a:ext cx="2687781" cy="45020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Layout - NASA">
  <p:cSld name="Content Layout - NASA">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101600" y="1143000"/>
            <a:ext cx="11988800" cy="54102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0" name="Google Shape;40;p19"/>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19"/>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9"/>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9"/>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ogo">
  <p:cSld name="Logo">
    <p:spTree>
      <p:nvGrpSpPr>
        <p:cNvPr id="1" name="Shape 44"/>
        <p:cNvGrpSpPr/>
        <p:nvPr/>
      </p:nvGrpSpPr>
      <p:grpSpPr>
        <a:xfrm>
          <a:off x="0" y="0"/>
          <a:ext cx="0" cy="0"/>
          <a:chOff x="0" y="0"/>
          <a:chExt cx="0" cy="0"/>
        </a:xfrm>
      </p:grpSpPr>
      <p:pic>
        <p:nvPicPr>
          <p:cNvPr id="45" name="Google Shape;45;p20"/>
          <p:cNvPicPr preferRelativeResize="0"/>
          <p:nvPr/>
        </p:nvPicPr>
        <p:blipFill rotWithShape="1">
          <a:blip r:embed="rId2">
            <a:alphaModFix/>
          </a:blip>
          <a:srcRect/>
          <a:stretch/>
        </p:blipFill>
        <p:spPr>
          <a:xfrm>
            <a:off x="5369859" y="2834341"/>
            <a:ext cx="1828800" cy="1727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hart - N S">
  <p:cSld name="Title Chart - N S">
    <p:spTree>
      <p:nvGrpSpPr>
        <p:cNvPr id="1" name="Shape 53"/>
        <p:cNvGrpSpPr/>
        <p:nvPr/>
      </p:nvGrpSpPr>
      <p:grpSpPr>
        <a:xfrm>
          <a:off x="0" y="0"/>
          <a:ext cx="0" cy="0"/>
          <a:chOff x="0" y="0"/>
          <a:chExt cx="0" cy="0"/>
        </a:xfrm>
      </p:grpSpPr>
      <p:pic>
        <p:nvPicPr>
          <p:cNvPr id="54" name="Google Shape;54;p2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ogo For Use">
  <p:cSld name="Logo For Use">
    <p:spTree>
      <p:nvGrpSpPr>
        <p:cNvPr id="1" name="Shape 55"/>
        <p:cNvGrpSpPr/>
        <p:nvPr/>
      </p:nvGrpSpPr>
      <p:grpSpPr>
        <a:xfrm>
          <a:off x="0" y="0"/>
          <a:ext cx="0" cy="0"/>
          <a:chOff x="0" y="0"/>
          <a:chExt cx="0" cy="0"/>
        </a:xfrm>
      </p:grpSpPr>
      <p:sp>
        <p:nvSpPr>
          <p:cNvPr id="56" name="Google Shape;56;p2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lvl="0" indent="0" algn="r">
              <a:spcBef>
                <a:spcPts val="0"/>
              </a:spcBef>
              <a:spcAft>
                <a:spcPts val="0"/>
              </a:spcAft>
              <a:buClr>
                <a:srgbClr val="888888"/>
              </a:buClr>
              <a:buSzPts val="1600"/>
              <a:buFont typeface="Calibri"/>
              <a:buNone/>
              <a:defRPr/>
            </a:lvl1pPr>
            <a:lvl2pPr marL="0" lvl="1" indent="0" algn="r">
              <a:spcBef>
                <a:spcPts val="0"/>
              </a:spcBef>
              <a:spcAft>
                <a:spcPts val="0"/>
              </a:spcAft>
              <a:buClr>
                <a:srgbClr val="888888"/>
              </a:buClr>
              <a:buSzPts val="1600"/>
              <a:buFont typeface="Calibri"/>
              <a:buNone/>
              <a:defRPr/>
            </a:lvl2pPr>
            <a:lvl3pPr marL="0" lvl="2" indent="0" algn="r">
              <a:spcBef>
                <a:spcPts val="0"/>
              </a:spcBef>
              <a:spcAft>
                <a:spcPts val="0"/>
              </a:spcAft>
              <a:buClr>
                <a:srgbClr val="888888"/>
              </a:buClr>
              <a:buSzPts val="1600"/>
              <a:buFont typeface="Calibri"/>
              <a:buNone/>
              <a:defRPr/>
            </a:lvl3pPr>
            <a:lvl4pPr marL="0" lvl="3" indent="0" algn="r">
              <a:spcBef>
                <a:spcPts val="0"/>
              </a:spcBef>
              <a:spcAft>
                <a:spcPts val="0"/>
              </a:spcAft>
              <a:buClr>
                <a:srgbClr val="888888"/>
              </a:buClr>
              <a:buSzPts val="1600"/>
              <a:buFont typeface="Calibri"/>
              <a:buNone/>
              <a:defRPr/>
            </a:lvl4pPr>
            <a:lvl5pPr marL="0" lvl="4" indent="0" algn="r">
              <a:spcBef>
                <a:spcPts val="0"/>
              </a:spcBef>
              <a:spcAft>
                <a:spcPts val="0"/>
              </a:spcAft>
              <a:buClr>
                <a:srgbClr val="888888"/>
              </a:buClr>
              <a:buSzPts val="1600"/>
              <a:buFont typeface="Calibri"/>
              <a:buNone/>
              <a:defRPr/>
            </a:lvl5pPr>
            <a:lvl6pPr marL="0" lvl="5" indent="0" algn="r">
              <a:spcBef>
                <a:spcPts val="0"/>
              </a:spcBef>
              <a:spcAft>
                <a:spcPts val="0"/>
              </a:spcAft>
              <a:buClr>
                <a:srgbClr val="888888"/>
              </a:buClr>
              <a:buSzPts val="1600"/>
              <a:buFont typeface="Calibri"/>
              <a:buNone/>
              <a:defRPr/>
            </a:lvl6pPr>
            <a:lvl7pPr marL="0" lvl="6" indent="0" algn="r">
              <a:spcBef>
                <a:spcPts val="0"/>
              </a:spcBef>
              <a:spcAft>
                <a:spcPts val="0"/>
              </a:spcAft>
              <a:buClr>
                <a:srgbClr val="888888"/>
              </a:buClr>
              <a:buSzPts val="1600"/>
              <a:buFont typeface="Calibri"/>
              <a:buNone/>
              <a:defRPr/>
            </a:lvl7pPr>
            <a:lvl8pPr marL="0" lvl="7" indent="0" algn="r">
              <a:spcBef>
                <a:spcPts val="0"/>
              </a:spcBef>
              <a:spcAft>
                <a:spcPts val="0"/>
              </a:spcAft>
              <a:buClr>
                <a:srgbClr val="888888"/>
              </a:buClr>
              <a:buSzPts val="1600"/>
              <a:buFont typeface="Calibri"/>
              <a:buNone/>
              <a:defRPr/>
            </a:lvl8pPr>
            <a:lvl9pPr marL="0" lvl="8" indent="0" algn="r">
              <a:spcBef>
                <a:spcPts val="0"/>
              </a:spcBef>
              <a:spcAft>
                <a:spcPts val="0"/>
              </a:spcAft>
              <a:buClr>
                <a:srgbClr val="888888"/>
              </a:buClr>
              <a:buSzPts val="1600"/>
              <a:buFont typeface="Calibri"/>
              <a:buNone/>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28"/>
          <p:cNvPicPr preferRelativeResize="0"/>
          <p:nvPr/>
        </p:nvPicPr>
        <p:blipFill rotWithShape="1">
          <a:blip r:embed="rId2">
            <a:alphaModFix/>
          </a:blip>
          <a:srcRect/>
          <a:stretch/>
        </p:blipFill>
        <p:spPr>
          <a:xfrm>
            <a:off x="2275783" y="3033728"/>
            <a:ext cx="1077216" cy="890713"/>
          </a:xfrm>
          <a:prstGeom prst="rect">
            <a:avLst/>
          </a:prstGeom>
          <a:noFill/>
          <a:ln>
            <a:noFill/>
          </a:ln>
        </p:spPr>
      </p:pic>
      <p:pic>
        <p:nvPicPr>
          <p:cNvPr id="60" name="Google Shape;60;p28"/>
          <p:cNvPicPr preferRelativeResize="0"/>
          <p:nvPr/>
        </p:nvPicPr>
        <p:blipFill rotWithShape="1">
          <a:blip r:embed="rId3">
            <a:alphaModFix/>
          </a:blip>
          <a:srcRect/>
          <a:stretch/>
        </p:blipFill>
        <p:spPr>
          <a:xfrm>
            <a:off x="3682318" y="3019349"/>
            <a:ext cx="964041" cy="910483"/>
          </a:xfrm>
          <a:prstGeom prst="rect">
            <a:avLst/>
          </a:prstGeom>
          <a:noFill/>
          <a:ln>
            <a:noFill/>
          </a:ln>
        </p:spPr>
      </p:pic>
      <p:pic>
        <p:nvPicPr>
          <p:cNvPr id="61" name="Google Shape;61;p28"/>
          <p:cNvPicPr preferRelativeResize="0"/>
          <p:nvPr/>
        </p:nvPicPr>
        <p:blipFill rotWithShape="1">
          <a:blip r:embed="rId4">
            <a:alphaModFix/>
          </a:blip>
          <a:srcRect/>
          <a:stretch/>
        </p:blipFill>
        <p:spPr>
          <a:xfrm>
            <a:off x="6221658" y="3024349"/>
            <a:ext cx="900484" cy="900484"/>
          </a:xfrm>
          <a:prstGeom prst="rect">
            <a:avLst/>
          </a:prstGeom>
          <a:noFill/>
          <a:ln>
            <a:noFill/>
          </a:ln>
        </p:spPr>
      </p:pic>
      <p:pic>
        <p:nvPicPr>
          <p:cNvPr id="62" name="Google Shape;62;p28"/>
          <p:cNvPicPr preferRelativeResize="0"/>
          <p:nvPr/>
        </p:nvPicPr>
        <p:blipFill rotWithShape="1">
          <a:blip r:embed="rId5">
            <a:alphaModFix/>
          </a:blip>
          <a:srcRect/>
          <a:stretch/>
        </p:blipFill>
        <p:spPr>
          <a:xfrm>
            <a:off x="7453876" y="3019349"/>
            <a:ext cx="1098653" cy="1087987"/>
          </a:xfrm>
          <a:prstGeom prst="rect">
            <a:avLst/>
          </a:prstGeom>
          <a:noFill/>
          <a:ln>
            <a:noFill/>
          </a:ln>
        </p:spPr>
      </p:pic>
      <p:pic>
        <p:nvPicPr>
          <p:cNvPr id="63" name="Google Shape;63;p28"/>
          <p:cNvPicPr preferRelativeResize="0"/>
          <p:nvPr/>
        </p:nvPicPr>
        <p:blipFill rotWithShape="1">
          <a:blip r:embed="rId6">
            <a:alphaModFix/>
          </a:blip>
          <a:srcRect/>
          <a:stretch/>
        </p:blipFill>
        <p:spPr>
          <a:xfrm>
            <a:off x="8884265" y="3237653"/>
            <a:ext cx="1818665" cy="496636"/>
          </a:xfrm>
          <a:prstGeom prst="rect">
            <a:avLst/>
          </a:prstGeom>
          <a:noFill/>
          <a:ln>
            <a:noFill/>
          </a:ln>
        </p:spPr>
      </p:pic>
      <p:sp>
        <p:nvSpPr>
          <p:cNvPr id="64" name="Google Shape;64;p28"/>
          <p:cNvSpPr txBox="1">
            <a:spLocks noGrp="1"/>
          </p:cNvSpPr>
          <p:nvPr>
            <p:ph type="title"/>
          </p:nvPr>
        </p:nvSpPr>
        <p:spPr>
          <a:xfrm>
            <a:off x="2438401" y="0"/>
            <a:ext cx="8410944" cy="9757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5" name="Google Shape;65;p28"/>
          <p:cNvPicPr preferRelativeResize="0"/>
          <p:nvPr/>
        </p:nvPicPr>
        <p:blipFill rotWithShape="1">
          <a:blip r:embed="rId7">
            <a:alphaModFix/>
          </a:blip>
          <a:srcRect/>
          <a:stretch/>
        </p:blipFill>
        <p:spPr>
          <a:xfrm>
            <a:off x="5021547" y="3003659"/>
            <a:ext cx="914400" cy="10561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image" Target="../media/image4.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image" Target="../media/image6.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image" Target="../media/image5.png"/><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theme" Target="../theme/theme2.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6" descr="TEMPO ppt Banner v6.jpg"/>
          <p:cNvPicPr preferRelativeResize="0"/>
          <p:nvPr/>
        </p:nvPicPr>
        <p:blipFill rotWithShape="1">
          <a:blip r:embed="rId7">
            <a:alphaModFix/>
          </a:blip>
          <a:srcRect/>
          <a:stretch/>
        </p:blipFill>
        <p:spPr>
          <a:xfrm>
            <a:off x="0" y="0"/>
            <a:ext cx="12192000" cy="1063752"/>
          </a:xfrm>
          <a:prstGeom prst="rect">
            <a:avLst/>
          </a:prstGeom>
          <a:noFill/>
          <a:ln>
            <a:noFill/>
          </a:ln>
        </p:spPr>
      </p:pic>
      <p:sp>
        <p:nvSpPr>
          <p:cNvPr id="11" name="Google Shape;11;p16"/>
          <p:cNvSpPr txBox="1">
            <a:spLocks noGrp="1"/>
          </p:cNvSpPr>
          <p:nvPr>
            <p:ph type="ftr" idx="11"/>
          </p:nvPr>
        </p:nvSpPr>
        <p:spPr>
          <a:xfrm>
            <a:off x="4165600" y="6623554"/>
            <a:ext cx="3860800" cy="23444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sldNum" idx="12"/>
          </p:nvPr>
        </p:nvSpPr>
        <p:spPr>
          <a:xfrm>
            <a:off x="9347200" y="6623555"/>
            <a:ext cx="2844800" cy="228989"/>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6"/>
          <p:cNvSpPr txBox="1">
            <a:spLocks noGrp="1"/>
          </p:cNvSpPr>
          <p:nvPr>
            <p:ph type="dt" idx="10"/>
          </p:nvPr>
        </p:nvSpPr>
        <p:spPr>
          <a:xfrm>
            <a:off x="0" y="6623554"/>
            <a:ext cx="2844800" cy="23444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
        <p:cNvGrpSpPr/>
        <p:nvPr/>
      </p:nvGrpSpPr>
      <p:grpSpPr>
        <a:xfrm>
          <a:off x="0" y="0"/>
          <a:ext cx="0" cy="0"/>
          <a:chOff x="0" y="0"/>
          <a:chExt cx="0" cy="0"/>
        </a:xfrm>
      </p:grpSpPr>
      <p:pic>
        <p:nvPicPr>
          <p:cNvPr id="32" name="Google Shape;32;p18"/>
          <p:cNvPicPr preferRelativeResize="0"/>
          <p:nvPr/>
        </p:nvPicPr>
        <p:blipFill rotWithShape="1">
          <a:blip r:embed="rId47">
            <a:alphaModFix/>
          </a:blip>
          <a:srcRect/>
          <a:stretch/>
        </p:blipFill>
        <p:spPr>
          <a:xfrm>
            <a:off x="0" y="0"/>
            <a:ext cx="12192000" cy="1066800"/>
          </a:xfrm>
          <a:prstGeom prst="rect">
            <a:avLst/>
          </a:prstGeom>
          <a:noFill/>
          <a:ln>
            <a:noFill/>
          </a:ln>
        </p:spPr>
      </p:pic>
      <p:pic>
        <p:nvPicPr>
          <p:cNvPr id="33" name="Google Shape;33;p18"/>
          <p:cNvPicPr preferRelativeResize="0"/>
          <p:nvPr/>
        </p:nvPicPr>
        <p:blipFill rotWithShape="1">
          <a:blip r:embed="rId48">
            <a:alphaModFix/>
          </a:blip>
          <a:srcRect/>
          <a:stretch/>
        </p:blipFill>
        <p:spPr>
          <a:xfrm>
            <a:off x="10970656" y="63057"/>
            <a:ext cx="1077216" cy="890713"/>
          </a:xfrm>
          <a:prstGeom prst="rect">
            <a:avLst/>
          </a:prstGeom>
          <a:noFill/>
          <a:ln>
            <a:noFill/>
          </a:ln>
        </p:spPr>
      </p:pic>
      <p:sp>
        <p:nvSpPr>
          <p:cNvPr id="34" name="Google Shape;34;p18"/>
          <p:cNvSpPr txBox="1">
            <a:spLocks noGrp="1"/>
          </p:cNvSpPr>
          <p:nvPr>
            <p:ph type="dt" idx="10"/>
          </p:nvPr>
        </p:nvSpPr>
        <p:spPr>
          <a:xfrm>
            <a:off x="0" y="6621140"/>
            <a:ext cx="2743200" cy="182880"/>
          </a:xfrm>
          <a:prstGeom prst="rect">
            <a:avLst/>
          </a:prstGeom>
          <a:noFill/>
          <a:ln>
            <a:noFill/>
          </a:ln>
        </p:spPr>
        <p:txBody>
          <a:bodyPr spcFirstLastPara="1" wrap="square" lIns="91425" tIns="0" rIns="91425" bIns="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18"/>
          <p:cNvSpPr txBox="1">
            <a:spLocks noGrp="1"/>
          </p:cNvSpPr>
          <p:nvPr>
            <p:ph type="ftr" idx="11"/>
          </p:nvPr>
        </p:nvSpPr>
        <p:spPr>
          <a:xfrm>
            <a:off x="4038600" y="6621140"/>
            <a:ext cx="4114800" cy="182880"/>
          </a:xfrm>
          <a:prstGeom prst="rect">
            <a:avLst/>
          </a:prstGeom>
          <a:noFill/>
          <a:ln>
            <a:noFill/>
          </a:ln>
        </p:spPr>
        <p:txBody>
          <a:bodyPr spcFirstLastPara="1" wrap="square" lIns="91425" tIns="0" rIns="91425" bIns="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8"/>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lvl1pPr marL="0" marR="0" lvl="0"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18"/>
          <p:cNvPicPr preferRelativeResize="0"/>
          <p:nvPr/>
        </p:nvPicPr>
        <p:blipFill rotWithShape="1">
          <a:blip r:embed="rId49">
            <a:alphaModFix/>
          </a:blip>
          <a:srcRect l="-1" r="-1972" b="14120"/>
          <a:stretch/>
        </p:blipFill>
        <p:spPr>
          <a:xfrm>
            <a:off x="10056256" y="63058"/>
            <a:ext cx="932447" cy="9070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5" r:id="rId1"/>
    <p:sldLayoutId id="2147483656"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9.jp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1"/>
          <p:cNvPicPr preferRelativeResize="0"/>
          <p:nvPr/>
        </p:nvPicPr>
        <p:blipFill rotWithShape="1">
          <a:blip r:embed="rId3">
            <a:alphaModFix/>
          </a:blip>
          <a:srcRect/>
          <a:stretch/>
        </p:blipFill>
        <p:spPr>
          <a:xfrm>
            <a:off x="10087081" y="306296"/>
            <a:ext cx="1100871" cy="1039712"/>
          </a:xfrm>
          <a:prstGeom prst="rect">
            <a:avLst/>
          </a:prstGeom>
          <a:noFill/>
          <a:ln>
            <a:noFill/>
          </a:ln>
        </p:spPr>
      </p:pic>
      <p:cxnSp>
        <p:nvCxnSpPr>
          <p:cNvPr id="262" name="Google Shape;262;p1"/>
          <p:cNvCxnSpPr/>
          <p:nvPr/>
        </p:nvCxnSpPr>
        <p:spPr>
          <a:xfrm>
            <a:off x="9843248" y="530316"/>
            <a:ext cx="0" cy="591672"/>
          </a:xfrm>
          <a:prstGeom prst="straightConnector1">
            <a:avLst/>
          </a:prstGeom>
          <a:noFill/>
          <a:ln w="9525" cap="flat" cmpd="sng">
            <a:solidFill>
              <a:schemeClr val="dk1"/>
            </a:solidFill>
            <a:prstDash val="solid"/>
            <a:round/>
            <a:headEnd type="none" w="sm" len="sm"/>
            <a:tailEnd type="none" w="sm" len="sm"/>
          </a:ln>
        </p:spPr>
      </p:cxnSp>
      <p:sp>
        <p:nvSpPr>
          <p:cNvPr id="263" name="Google Shape;263;p1"/>
          <p:cNvSpPr txBox="1"/>
          <p:nvPr/>
        </p:nvSpPr>
        <p:spPr>
          <a:xfrm>
            <a:off x="8032373" y="603437"/>
            <a:ext cx="1766048" cy="4207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67" b="0" i="0" u="none" strike="noStrike" cap="none">
                <a:solidFill>
                  <a:srgbClr val="0000A9"/>
                </a:solidFill>
                <a:latin typeface="Helvetica Neue"/>
                <a:ea typeface="Helvetica Neue"/>
                <a:cs typeface="Helvetica Neue"/>
                <a:sym typeface="Helvetica Neue"/>
              </a:rPr>
              <a:t>Tropospheric Emissions:</a:t>
            </a:r>
            <a:endParaRPr/>
          </a:p>
          <a:p>
            <a:pPr marL="0" marR="0" lvl="0" indent="0" algn="ctr" rtl="0">
              <a:spcBef>
                <a:spcPts val="0"/>
              </a:spcBef>
              <a:spcAft>
                <a:spcPts val="0"/>
              </a:spcAft>
              <a:buNone/>
            </a:pPr>
            <a:r>
              <a:rPr lang="en-US" sz="1067" b="0" i="0" u="none" strike="noStrike" cap="none">
                <a:solidFill>
                  <a:srgbClr val="0000A9"/>
                </a:solidFill>
                <a:latin typeface="Helvetica Neue"/>
                <a:ea typeface="Helvetica Neue"/>
                <a:cs typeface="Helvetica Neue"/>
                <a:sym typeface="Helvetica Neue"/>
              </a:rPr>
              <a:t>Monitoring of Pollution </a:t>
            </a:r>
            <a:endParaRPr/>
          </a:p>
        </p:txBody>
      </p:sp>
      <p:pic>
        <p:nvPicPr>
          <p:cNvPr id="264" name="Google Shape;264;p1"/>
          <p:cNvPicPr preferRelativeResize="0"/>
          <p:nvPr/>
        </p:nvPicPr>
        <p:blipFill rotWithShape="1">
          <a:blip r:embed="rId4">
            <a:alphaModFix/>
          </a:blip>
          <a:srcRect/>
          <a:stretch/>
        </p:blipFill>
        <p:spPr>
          <a:xfrm>
            <a:off x="7344270" y="6043838"/>
            <a:ext cx="688103" cy="794760"/>
          </a:xfrm>
          <a:prstGeom prst="rect">
            <a:avLst/>
          </a:prstGeom>
          <a:noFill/>
          <a:ln>
            <a:noFill/>
          </a:ln>
        </p:spPr>
      </p:pic>
      <p:pic>
        <p:nvPicPr>
          <p:cNvPr id="265" name="Google Shape;265;p1"/>
          <p:cNvPicPr preferRelativeResize="0"/>
          <p:nvPr/>
        </p:nvPicPr>
        <p:blipFill rotWithShape="1">
          <a:blip r:embed="rId5">
            <a:alphaModFix/>
          </a:blip>
          <a:srcRect/>
          <a:stretch/>
        </p:blipFill>
        <p:spPr>
          <a:xfrm>
            <a:off x="9030760" y="6072944"/>
            <a:ext cx="676547" cy="676547"/>
          </a:xfrm>
          <a:prstGeom prst="rect">
            <a:avLst/>
          </a:prstGeom>
          <a:noFill/>
          <a:ln>
            <a:noFill/>
          </a:ln>
        </p:spPr>
      </p:pic>
      <p:pic>
        <p:nvPicPr>
          <p:cNvPr id="266" name="Google Shape;266;p1"/>
          <p:cNvPicPr preferRelativeResize="0"/>
          <p:nvPr/>
        </p:nvPicPr>
        <p:blipFill rotWithShape="1">
          <a:blip r:embed="rId6">
            <a:alphaModFix/>
          </a:blip>
          <a:srcRect/>
          <a:stretch/>
        </p:blipFill>
        <p:spPr>
          <a:xfrm>
            <a:off x="6482444" y="6107462"/>
            <a:ext cx="807280" cy="667512"/>
          </a:xfrm>
          <a:prstGeom prst="rect">
            <a:avLst/>
          </a:prstGeom>
          <a:noFill/>
          <a:ln>
            <a:noFill/>
          </a:ln>
        </p:spPr>
      </p:pic>
      <p:pic>
        <p:nvPicPr>
          <p:cNvPr id="267" name="Google Shape;267;p1" descr="Space Systems Command - Wikipedia"/>
          <p:cNvPicPr preferRelativeResize="0"/>
          <p:nvPr/>
        </p:nvPicPr>
        <p:blipFill rotWithShape="1">
          <a:blip r:embed="rId7">
            <a:alphaModFix/>
          </a:blip>
          <a:srcRect/>
          <a:stretch/>
        </p:blipFill>
        <p:spPr>
          <a:xfrm>
            <a:off x="9865809" y="6043838"/>
            <a:ext cx="565785" cy="676656"/>
          </a:xfrm>
          <a:prstGeom prst="rect">
            <a:avLst/>
          </a:prstGeom>
          <a:noFill/>
          <a:ln>
            <a:noFill/>
          </a:ln>
        </p:spPr>
      </p:pic>
      <p:pic>
        <p:nvPicPr>
          <p:cNvPr id="268" name="Google Shape;268;p1"/>
          <p:cNvPicPr preferRelativeResize="0"/>
          <p:nvPr/>
        </p:nvPicPr>
        <p:blipFill rotWithShape="1">
          <a:blip r:embed="rId8">
            <a:alphaModFix/>
          </a:blip>
          <a:srcRect/>
          <a:stretch/>
        </p:blipFill>
        <p:spPr>
          <a:xfrm>
            <a:off x="10544974" y="6232474"/>
            <a:ext cx="1371600" cy="246459"/>
          </a:xfrm>
          <a:prstGeom prst="rect">
            <a:avLst/>
          </a:prstGeom>
          <a:noFill/>
          <a:ln>
            <a:noFill/>
          </a:ln>
        </p:spPr>
      </p:pic>
      <p:sp>
        <p:nvSpPr>
          <p:cNvPr id="269" name="Google Shape;269;p1"/>
          <p:cNvSpPr txBox="1"/>
          <p:nvPr/>
        </p:nvSpPr>
        <p:spPr>
          <a:xfrm>
            <a:off x="5097975" y="838527"/>
            <a:ext cx="6556800" cy="16003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000090"/>
                </a:solidFill>
                <a:latin typeface="Arial"/>
                <a:ea typeface="Arial"/>
                <a:cs typeface="Arial"/>
                <a:sym typeface="Arial"/>
              </a:rPr>
              <a:t> </a:t>
            </a:r>
            <a:endParaRPr dirty="0"/>
          </a:p>
          <a:p>
            <a:pPr marL="0" marR="0" lvl="0" indent="0" algn="ctr" rtl="0">
              <a:spcBef>
                <a:spcPts val="0"/>
              </a:spcBef>
              <a:spcAft>
                <a:spcPts val="0"/>
              </a:spcAft>
              <a:buNone/>
            </a:pPr>
            <a:r>
              <a:rPr lang="en-US" sz="3200" b="1" dirty="0">
                <a:solidFill>
                  <a:srgbClr val="000090"/>
                </a:solidFill>
              </a:rPr>
              <a:t>TEMPO HCHO product updates</a:t>
            </a:r>
            <a:endParaRPr sz="2000" b="1" i="0" u="none" strike="noStrike" cap="none" dirty="0">
              <a:solidFill>
                <a:srgbClr val="000000"/>
              </a:solidFill>
              <a:latin typeface="Arial"/>
              <a:ea typeface="Arial"/>
              <a:cs typeface="Arial"/>
              <a:sym typeface="Arial"/>
            </a:endParaRPr>
          </a:p>
          <a:p>
            <a:pPr marL="0" marR="0" lvl="0" indent="0" algn="ctr" rtl="0">
              <a:spcBef>
                <a:spcPts val="1200"/>
              </a:spcBef>
              <a:spcAft>
                <a:spcPts val="0"/>
              </a:spcAft>
              <a:buNone/>
            </a:pPr>
            <a:r>
              <a:rPr lang="en-US" sz="2400" b="1" i="0" u="none" strike="noStrike" cap="none" dirty="0">
                <a:solidFill>
                  <a:srgbClr val="000090"/>
                </a:solidFill>
                <a:latin typeface="Arial"/>
                <a:ea typeface="Arial"/>
                <a:cs typeface="Arial"/>
                <a:sym typeface="Arial"/>
              </a:rPr>
              <a:t>Gonzalo González Abad</a:t>
            </a:r>
            <a:endParaRPr sz="2400" b="0" i="0" u="none" strike="noStrike" cap="none" dirty="0">
              <a:solidFill>
                <a:schemeClr val="dk1"/>
              </a:solidFill>
              <a:latin typeface="Arial"/>
              <a:ea typeface="Arial"/>
              <a:cs typeface="Arial"/>
              <a:sym typeface="Arial"/>
            </a:endParaRPr>
          </a:p>
        </p:txBody>
      </p:sp>
      <p:sp>
        <p:nvSpPr>
          <p:cNvPr id="270" name="Google Shape;270;p1"/>
          <p:cNvSpPr txBox="1"/>
          <p:nvPr/>
        </p:nvSpPr>
        <p:spPr>
          <a:xfrm>
            <a:off x="5596875" y="2999999"/>
            <a:ext cx="5559000" cy="16927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err="1">
                <a:solidFill>
                  <a:schemeClr val="dk1"/>
                </a:solidFill>
                <a:latin typeface="Calibri"/>
                <a:ea typeface="Calibri"/>
                <a:cs typeface="Calibri"/>
                <a:sym typeface="Calibri"/>
              </a:rPr>
              <a:t>Heesung</a:t>
            </a:r>
            <a:r>
              <a:rPr lang="en-US" sz="1600" dirty="0">
                <a:solidFill>
                  <a:schemeClr val="dk1"/>
                </a:solidFill>
                <a:latin typeface="Calibri"/>
                <a:ea typeface="Calibri"/>
                <a:cs typeface="Calibri"/>
                <a:sym typeface="Calibri"/>
              </a:rPr>
              <a:t> Chong, </a:t>
            </a:r>
            <a:r>
              <a:rPr lang="en-US" sz="1600" dirty="0" err="1">
                <a:solidFill>
                  <a:schemeClr val="dk1"/>
                </a:solidFill>
                <a:latin typeface="Calibri"/>
                <a:ea typeface="Calibri"/>
                <a:cs typeface="Calibri"/>
                <a:sym typeface="Calibri"/>
              </a:rPr>
              <a:t>Weizhen</a:t>
            </a:r>
            <a:r>
              <a:rPr lang="en-US" sz="1600" dirty="0">
                <a:solidFill>
                  <a:schemeClr val="dk1"/>
                </a:solidFill>
                <a:latin typeface="Calibri"/>
                <a:ea typeface="Calibri"/>
                <a:cs typeface="Calibri"/>
                <a:sym typeface="Calibri"/>
              </a:rPr>
              <a:t> Hou, John Houck, Xiong Liu, </a:t>
            </a:r>
            <a:r>
              <a:rPr lang="en-US" sz="1600" b="0" i="0" u="none" strike="noStrike" cap="none" dirty="0">
                <a:solidFill>
                  <a:schemeClr val="dk1"/>
                </a:solidFill>
                <a:latin typeface="Calibri"/>
                <a:ea typeface="Calibri"/>
                <a:cs typeface="Calibri"/>
                <a:sym typeface="Calibri"/>
              </a:rPr>
              <a:t>Caroline Nowlan, </a:t>
            </a:r>
            <a:r>
              <a:rPr lang="en-US" sz="1600" b="0" i="0" u="none" strike="noStrike" cap="none" dirty="0" err="1">
                <a:solidFill>
                  <a:schemeClr val="dk1"/>
                </a:solidFill>
                <a:latin typeface="Calibri"/>
                <a:ea typeface="Calibri"/>
                <a:cs typeface="Calibri"/>
                <a:sym typeface="Calibri"/>
              </a:rPr>
              <a:t>Huiqun</a:t>
            </a:r>
            <a:r>
              <a:rPr lang="en-US" sz="1600" b="0" i="0" u="none" strike="noStrike" cap="none" dirty="0">
                <a:solidFill>
                  <a:schemeClr val="dk1"/>
                </a:solidFill>
                <a:latin typeface="Calibri"/>
                <a:ea typeface="Calibri"/>
                <a:cs typeface="Calibri"/>
                <a:sym typeface="Calibri"/>
              </a:rPr>
              <a:t> Wang</a:t>
            </a:r>
            <a:endParaRPr dirty="0"/>
          </a:p>
          <a:p>
            <a:pPr marL="0" marR="0" lvl="0" indent="0" algn="ctr" rtl="0">
              <a:spcBef>
                <a:spcPts val="1200"/>
              </a:spcBef>
              <a:spcAft>
                <a:spcPts val="0"/>
              </a:spcAft>
              <a:buNone/>
            </a:pPr>
            <a:r>
              <a:rPr lang="en-US" sz="1800" dirty="0">
                <a:solidFill>
                  <a:srgbClr val="7030A0"/>
                </a:solidFill>
              </a:rPr>
              <a:t>TEMPO/</a:t>
            </a:r>
            <a:r>
              <a:rPr lang="en-US" sz="1800" dirty="0" err="1">
                <a:solidFill>
                  <a:srgbClr val="7030A0"/>
                </a:solidFill>
              </a:rPr>
              <a:t>GeoXO</a:t>
            </a:r>
            <a:r>
              <a:rPr lang="en-US" sz="1800" dirty="0">
                <a:solidFill>
                  <a:srgbClr val="7030A0"/>
                </a:solidFill>
              </a:rPr>
              <a:t> ACX Joint Science Team Workshop</a:t>
            </a:r>
            <a:endParaRPr sz="1800" dirty="0">
              <a:solidFill>
                <a:srgbClr val="7030A0"/>
              </a:solidFill>
            </a:endParaRPr>
          </a:p>
          <a:p>
            <a:pPr marL="0" marR="0" lvl="0" indent="0" algn="ctr" rtl="0">
              <a:spcBef>
                <a:spcPts val="1200"/>
              </a:spcBef>
              <a:spcAft>
                <a:spcPts val="0"/>
              </a:spcAft>
              <a:buNone/>
            </a:pPr>
            <a:r>
              <a:rPr lang="en-US" sz="1800" dirty="0">
                <a:solidFill>
                  <a:srgbClr val="7030A0"/>
                </a:solidFill>
              </a:rPr>
              <a:t>August 19, 2025</a:t>
            </a:r>
            <a:endParaRPr sz="1800" dirty="0">
              <a:solidFill>
                <a:srgbClr val="7030A0"/>
              </a:solidFill>
            </a:endParaRPr>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7A6AE91-45A7-293C-8EB9-03CECBEE72DE}"/>
              </a:ext>
            </a:extLst>
          </p:cNvPr>
          <p:cNvPicPr>
            <a:picLocks noChangeAspect="1"/>
          </p:cNvPicPr>
          <p:nvPr/>
        </p:nvPicPr>
        <p:blipFill>
          <a:blip r:embed="rId9"/>
          <a:stretch>
            <a:fillRect/>
          </a:stretch>
        </p:blipFill>
        <p:spPr>
          <a:xfrm>
            <a:off x="8032373" y="6072944"/>
            <a:ext cx="1014984" cy="6766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B7912389-427B-76E3-642A-DD47B07E63CD}"/>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166D4B9E-95C7-3E11-C1B2-8F7928A4C2A6}"/>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Near Real Time HCHO</a:t>
            </a:r>
          </a:p>
        </p:txBody>
      </p:sp>
      <p:sp>
        <p:nvSpPr>
          <p:cNvPr id="300" name="Google Shape;300;g2d149f3dac1_0_42">
            <a:extLst>
              <a:ext uri="{FF2B5EF4-FFF2-40B4-BE49-F238E27FC236}">
                <a16:creationId xmlns:a16="http://schemas.microsoft.com/office/drawing/2014/main" id="{D64A0434-2A5F-6925-3336-876AC85B4B34}"/>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10</a:t>
            </a:fld>
            <a:endParaRPr dirty="0"/>
          </a:p>
        </p:txBody>
      </p:sp>
      <p:pic>
        <p:nvPicPr>
          <p:cNvPr id="3" name="Picture 2">
            <a:extLst>
              <a:ext uri="{FF2B5EF4-FFF2-40B4-BE49-F238E27FC236}">
                <a16:creationId xmlns:a16="http://schemas.microsoft.com/office/drawing/2014/main" id="{01D07CB2-6A01-B4C2-3F75-0C4A3894D69A}"/>
              </a:ext>
            </a:extLst>
          </p:cNvPr>
          <p:cNvPicPr>
            <a:picLocks noChangeAspect="1"/>
          </p:cNvPicPr>
          <p:nvPr/>
        </p:nvPicPr>
        <p:blipFill>
          <a:blip r:embed="rId3"/>
          <a:srcRect/>
          <a:stretch/>
        </p:blipFill>
        <p:spPr>
          <a:xfrm>
            <a:off x="12012" y="1234440"/>
            <a:ext cx="12179988" cy="4262995"/>
          </a:xfrm>
          <a:prstGeom prst="rect">
            <a:avLst/>
          </a:prstGeom>
        </p:spPr>
      </p:pic>
      <p:sp>
        <p:nvSpPr>
          <p:cNvPr id="4" name="TextBox 3">
            <a:extLst>
              <a:ext uri="{FF2B5EF4-FFF2-40B4-BE49-F238E27FC236}">
                <a16:creationId xmlns:a16="http://schemas.microsoft.com/office/drawing/2014/main" id="{8FEF526F-3BA9-C8BD-FF7F-145F6C9EF9AD}"/>
              </a:ext>
            </a:extLst>
          </p:cNvPr>
          <p:cNvSpPr txBox="1"/>
          <p:nvPr/>
        </p:nvSpPr>
        <p:spPr>
          <a:xfrm>
            <a:off x="726509" y="5657671"/>
            <a:ext cx="10726738" cy="640080"/>
          </a:xfrm>
          <a:prstGeom prst="rect">
            <a:avLst/>
          </a:prstGeom>
          <a:noFill/>
        </p:spPr>
        <p:txBody>
          <a:bodyPr wrap="square" rtlCol="0">
            <a:spAutoFit/>
          </a:bodyPr>
          <a:lstStyle/>
          <a:p>
            <a:pPr marL="285750" indent="-285750">
              <a:buFont typeface="Arial" panose="020B0604020202020204" pitchFamily="34" charset="0"/>
              <a:buChar char="•"/>
            </a:pPr>
            <a:r>
              <a:rPr lang="en-US" sz="1600" dirty="0"/>
              <a:t>HCHO differences are well within the typical precision of 6 × 10</a:t>
            </a:r>
            <a:r>
              <a:rPr lang="en-US" sz="1600" baseline="30000" dirty="0"/>
              <a:t>15</a:t>
            </a:r>
            <a:r>
              <a:rPr lang="en-US" sz="1600" dirty="0"/>
              <a:t> molecules cm</a:t>
            </a:r>
            <a:r>
              <a:rPr lang="en-US" sz="1600" baseline="30000" dirty="0"/>
              <a:t>-2</a:t>
            </a:r>
            <a:r>
              <a:rPr lang="en-US" sz="1600" dirty="0"/>
              <a:t>.</a:t>
            </a:r>
          </a:p>
          <a:p>
            <a:pPr marL="285750" indent="-285750">
              <a:buFont typeface="Arial" panose="020B0604020202020204" pitchFamily="34" charset="0"/>
              <a:buChar char="•"/>
            </a:pPr>
            <a:r>
              <a:rPr lang="en-US" sz="1600" dirty="0"/>
              <a:t>Largest differences result from the use of a radiance reference computed using spectra from the previous day.</a:t>
            </a:r>
          </a:p>
          <a:p>
            <a:pPr marL="285750" indent="-285750">
              <a:buFont typeface="Arial" panose="020B0604020202020204" pitchFamily="34" charset="0"/>
              <a:buChar char="•"/>
            </a:pPr>
            <a:endParaRPr lang="en-US" sz="1600" dirty="0"/>
          </a:p>
          <a:p>
            <a:r>
              <a:rPr lang="en-US" sz="1600" dirty="0"/>
              <a:t> </a:t>
            </a:r>
          </a:p>
        </p:txBody>
      </p:sp>
    </p:spTree>
    <p:extLst>
      <p:ext uri="{BB962C8B-B14F-4D97-AF65-F5344CB8AC3E}">
        <p14:creationId xmlns:p14="http://schemas.microsoft.com/office/powerpoint/2010/main" val="1329655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41213B23-FC5A-28FE-A525-4FBFE9F02324}"/>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A9A81051-010F-F88A-8CEF-9F58FB1A3F2E}"/>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Version 3 vs. Version 4 vs. NRT</a:t>
            </a:r>
          </a:p>
        </p:txBody>
      </p:sp>
      <p:sp>
        <p:nvSpPr>
          <p:cNvPr id="300" name="Google Shape;300;g2d149f3dac1_0_42">
            <a:extLst>
              <a:ext uri="{FF2B5EF4-FFF2-40B4-BE49-F238E27FC236}">
                <a16:creationId xmlns:a16="http://schemas.microsoft.com/office/drawing/2014/main" id="{EECDF57A-AC1B-22F9-5F38-0B7F44E1026F}"/>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11</a:t>
            </a:fld>
            <a:endParaRPr dirty="0"/>
          </a:p>
        </p:txBody>
      </p:sp>
      <p:pic>
        <p:nvPicPr>
          <p:cNvPr id="4" name="Picture 3" descr="A group of graphs showing different colors&#10;&#10;AI-generated content may be incorrect.">
            <a:extLst>
              <a:ext uri="{FF2B5EF4-FFF2-40B4-BE49-F238E27FC236}">
                <a16:creationId xmlns:a16="http://schemas.microsoft.com/office/drawing/2014/main" id="{EC2DCBC6-914E-D8EF-B87B-DE5491B65999}"/>
              </a:ext>
            </a:extLst>
          </p:cNvPr>
          <p:cNvPicPr>
            <a:picLocks noChangeAspect="1"/>
          </p:cNvPicPr>
          <p:nvPr/>
        </p:nvPicPr>
        <p:blipFill>
          <a:blip r:embed="rId3"/>
          <a:stretch>
            <a:fillRect/>
          </a:stretch>
        </p:blipFill>
        <p:spPr>
          <a:xfrm>
            <a:off x="212299" y="1083379"/>
            <a:ext cx="8581141" cy="5720761"/>
          </a:xfrm>
          <a:prstGeom prst="rect">
            <a:avLst/>
          </a:prstGeom>
        </p:spPr>
      </p:pic>
      <p:sp>
        <p:nvSpPr>
          <p:cNvPr id="5" name="TextBox 4">
            <a:extLst>
              <a:ext uri="{FF2B5EF4-FFF2-40B4-BE49-F238E27FC236}">
                <a16:creationId xmlns:a16="http://schemas.microsoft.com/office/drawing/2014/main" id="{C7D05B1C-3305-ADE7-0B5C-A1883FEB76B8}"/>
              </a:ext>
            </a:extLst>
          </p:cNvPr>
          <p:cNvSpPr txBox="1"/>
          <p:nvPr/>
        </p:nvSpPr>
        <p:spPr>
          <a:xfrm>
            <a:off x="8718026" y="1773934"/>
            <a:ext cx="3398561" cy="4339650"/>
          </a:xfrm>
          <a:prstGeom prst="rect">
            <a:avLst/>
          </a:prstGeom>
          <a:no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3600" dirty="0"/>
              <a:t>Future work</a:t>
            </a:r>
          </a:p>
          <a:p>
            <a:pPr marL="227013" indent="-227013">
              <a:buFont typeface="Arial" panose="020B0604020202020204" pitchFamily="34" charset="0"/>
              <a:buChar char="•"/>
            </a:pPr>
            <a:r>
              <a:rPr lang="en-US" sz="2000" dirty="0"/>
              <a:t>Revisit radiance reference and background correction</a:t>
            </a:r>
          </a:p>
          <a:p>
            <a:pPr marL="227013" indent="-227013">
              <a:buFont typeface="Arial" panose="020B0604020202020204" pitchFamily="34" charset="0"/>
              <a:buChar char="•"/>
            </a:pPr>
            <a:r>
              <a:rPr lang="en-US" sz="2000" dirty="0"/>
              <a:t>Improve slant column fitting over heterogeneous scenes</a:t>
            </a:r>
          </a:p>
          <a:p>
            <a:pPr marL="227013" indent="-227013">
              <a:buFont typeface="Arial" panose="020B0604020202020204" pitchFamily="34" charset="0"/>
              <a:buChar char="•"/>
            </a:pPr>
            <a:r>
              <a:rPr lang="en-US" sz="2000" dirty="0"/>
              <a:t>Develop TEMPO based surface reflectance product</a:t>
            </a:r>
          </a:p>
          <a:p>
            <a:pPr marL="227013" indent="-227013">
              <a:buFont typeface="Arial" panose="020B0604020202020204" pitchFamily="34" charset="0"/>
              <a:buChar char="•"/>
            </a:pPr>
            <a:r>
              <a:rPr lang="en-US" sz="2000" dirty="0"/>
              <a:t>Improve spherical correction in AMF calculations</a:t>
            </a:r>
          </a:p>
        </p:txBody>
      </p:sp>
    </p:spTree>
    <p:extLst>
      <p:ext uri="{BB962C8B-B14F-4D97-AF65-F5344CB8AC3E}">
        <p14:creationId xmlns:p14="http://schemas.microsoft.com/office/powerpoint/2010/main" val="282441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7" name="Google Shape;507;p12"/>
          <p:cNvSpPr txBox="1"/>
          <p:nvPr/>
        </p:nvSpPr>
        <p:spPr>
          <a:xfrm>
            <a:off x="4607701" y="4677843"/>
            <a:ext cx="33348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Questions?</a:t>
            </a:r>
            <a:endParaRPr sz="54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F44134-E300-6EBB-F180-E832365653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3" name="Title 2">
            <a:extLst>
              <a:ext uri="{FF2B5EF4-FFF2-40B4-BE49-F238E27FC236}">
                <a16:creationId xmlns:a16="http://schemas.microsoft.com/office/drawing/2014/main" id="{AE3D8B32-D178-08FA-F30B-BCBA1CB5944D}"/>
              </a:ext>
            </a:extLst>
          </p:cNvPr>
          <p:cNvSpPr>
            <a:spLocks noGrp="1"/>
          </p:cNvSpPr>
          <p:nvPr>
            <p:ph type="title"/>
          </p:nvPr>
        </p:nvSpPr>
        <p:spPr/>
        <p:txBody>
          <a:bodyPr/>
          <a:lstStyle/>
          <a:p>
            <a:r>
              <a:rPr lang="en-US" dirty="0"/>
              <a:t>Air mass factor calculation inputs</a:t>
            </a:r>
            <a:endParaRPr lang="es-ES" dirty="0"/>
          </a:p>
        </p:txBody>
      </p:sp>
      <p:graphicFrame>
        <p:nvGraphicFramePr>
          <p:cNvPr id="4" name="Table 3">
            <a:extLst>
              <a:ext uri="{FF2B5EF4-FFF2-40B4-BE49-F238E27FC236}">
                <a16:creationId xmlns:a16="http://schemas.microsoft.com/office/drawing/2014/main" id="{6A3EEE44-909A-808E-5D6B-F564AE265AB7}"/>
              </a:ext>
            </a:extLst>
          </p:cNvPr>
          <p:cNvGraphicFramePr>
            <a:graphicFrameLocks noGrp="1"/>
          </p:cNvGraphicFramePr>
          <p:nvPr>
            <p:extLst>
              <p:ext uri="{D42A27DB-BD31-4B8C-83A1-F6EECF244321}">
                <p14:modId xmlns:p14="http://schemas.microsoft.com/office/powerpoint/2010/main" val="1758190770"/>
              </p:ext>
            </p:extLst>
          </p:nvPr>
        </p:nvGraphicFramePr>
        <p:xfrm>
          <a:off x="1588424" y="1060339"/>
          <a:ext cx="9015151" cy="5778807"/>
        </p:xfrm>
        <a:graphic>
          <a:graphicData uri="http://schemas.openxmlformats.org/drawingml/2006/table">
            <a:tbl>
              <a:tblPr>
                <a:tableStyleId>{D7AC3CCA-C797-4891-BE02-D94E43425B78}</a:tableStyleId>
              </a:tblPr>
              <a:tblGrid>
                <a:gridCol w="4003313">
                  <a:extLst>
                    <a:ext uri="{9D8B030D-6E8A-4147-A177-3AD203B41FA5}">
                      <a16:colId xmlns:a16="http://schemas.microsoft.com/office/drawing/2014/main" val="2653918302"/>
                    </a:ext>
                  </a:extLst>
                </a:gridCol>
                <a:gridCol w="5011838">
                  <a:extLst>
                    <a:ext uri="{9D8B030D-6E8A-4147-A177-3AD203B41FA5}">
                      <a16:colId xmlns:a16="http://schemas.microsoft.com/office/drawing/2014/main" val="669189316"/>
                    </a:ext>
                  </a:extLst>
                </a:gridCol>
              </a:tblGrid>
              <a:tr h="0">
                <a:tc>
                  <a:txBody>
                    <a:bodyPr/>
                    <a:lstStyle/>
                    <a:p>
                      <a:pPr algn="ctr" rtl="0" fontAlgn="t">
                        <a:spcBef>
                          <a:spcPts val="0"/>
                        </a:spcBef>
                        <a:spcAft>
                          <a:spcPts val="0"/>
                        </a:spcAft>
                      </a:pPr>
                      <a:r>
                        <a:rPr lang="en-US" sz="1400" b="1" u="none" strike="noStrike" dirty="0">
                          <a:solidFill>
                            <a:srgbClr val="000000"/>
                          </a:solidFill>
                          <a:effectLst/>
                        </a:rPr>
                        <a:t>Input</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1" u="none" strike="noStrike">
                          <a:solidFill>
                            <a:srgbClr val="000000"/>
                          </a:solidFill>
                          <a:effectLst/>
                        </a:rPr>
                        <a:t>Source</a:t>
                      </a:r>
                      <a:endParaRPr lang="en-US" sz="1400">
                        <a:effectLst/>
                      </a:endParaRPr>
                    </a:p>
                  </a:txBody>
                  <a:tcPr marL="48348" marR="48348" marT="48348" marB="48348" anchor="ctr"/>
                </a:tc>
                <a:extLst>
                  <a:ext uri="{0D108BD9-81ED-4DB2-BD59-A6C34878D82A}">
                    <a16:rowId xmlns:a16="http://schemas.microsoft.com/office/drawing/2014/main" val="622791662"/>
                  </a:ext>
                </a:extLst>
              </a:tr>
              <a:tr h="512158">
                <a:tc>
                  <a:txBody>
                    <a:bodyPr/>
                    <a:lstStyle/>
                    <a:p>
                      <a:pPr algn="ctr" rtl="0" fontAlgn="t">
                        <a:spcBef>
                          <a:spcPts val="0"/>
                        </a:spcBef>
                        <a:spcAft>
                          <a:spcPts val="0"/>
                        </a:spcAft>
                      </a:pPr>
                      <a:r>
                        <a:rPr lang="en-US" sz="1400" b="1" u="none" strike="noStrike" dirty="0">
                          <a:solidFill>
                            <a:srgbClr val="000000"/>
                          </a:solidFill>
                          <a:effectLst/>
                        </a:rPr>
                        <a:t>Cloud fraction and pressure</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TEMPO cloud product. Defaults to a cloud pressure climatology (OMI-derived) if cloud retrieval is unavailable.</a:t>
                      </a:r>
                      <a:endParaRPr lang="en-US" sz="1400" dirty="0">
                        <a:effectLst/>
                      </a:endParaRPr>
                    </a:p>
                  </a:txBody>
                  <a:tcPr marL="48348" marR="48348" marT="48348" marB="48348" anchor="ctr"/>
                </a:tc>
                <a:extLst>
                  <a:ext uri="{0D108BD9-81ED-4DB2-BD59-A6C34878D82A}">
                    <a16:rowId xmlns:a16="http://schemas.microsoft.com/office/drawing/2014/main" val="3015293728"/>
                  </a:ext>
                </a:extLst>
              </a:tr>
              <a:tr h="647181">
                <a:tc>
                  <a:txBody>
                    <a:bodyPr/>
                    <a:lstStyle/>
                    <a:p>
                      <a:pPr algn="ctr" rtl="0" fontAlgn="t">
                        <a:spcBef>
                          <a:spcPts val="0"/>
                        </a:spcBef>
                        <a:spcAft>
                          <a:spcPts val="0"/>
                        </a:spcAft>
                      </a:pPr>
                      <a:r>
                        <a:rPr lang="en-US" sz="1400" b="1" u="none" strike="noStrike" dirty="0">
                          <a:solidFill>
                            <a:srgbClr val="000000"/>
                          </a:solidFill>
                          <a:effectLst/>
                        </a:rPr>
                        <a:t>Trace gas profiles</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GEOS-CF hourly forecast from prior day</a:t>
                      </a:r>
                      <a:endParaRPr lang="en-US" sz="1400" dirty="0">
                        <a:effectLst/>
                      </a:endParaRPr>
                    </a:p>
                    <a:p>
                      <a:pPr algn="ctr" rtl="0" fontAlgn="t">
                        <a:spcBef>
                          <a:spcPts val="0"/>
                        </a:spcBef>
                        <a:spcAft>
                          <a:spcPts val="0"/>
                        </a:spcAft>
                      </a:pPr>
                      <a:r>
                        <a:rPr lang="en-US" sz="1400" b="0" u="none" strike="noStrike" dirty="0">
                          <a:solidFill>
                            <a:srgbClr val="000000"/>
                          </a:solidFill>
                          <a:effectLst/>
                        </a:rPr>
                        <a:t>(25-km resolution). Defaults to monthly 1-hour climatology derived from GEOS-CF if forecast is unavailable.</a:t>
                      </a:r>
                      <a:endParaRPr lang="en-US" sz="1400" dirty="0">
                        <a:effectLst/>
                      </a:endParaRPr>
                    </a:p>
                  </a:txBody>
                  <a:tcPr marL="48348" marR="48348" marT="48348" marB="48348" anchor="ctr"/>
                </a:tc>
                <a:extLst>
                  <a:ext uri="{0D108BD9-81ED-4DB2-BD59-A6C34878D82A}">
                    <a16:rowId xmlns:a16="http://schemas.microsoft.com/office/drawing/2014/main" val="532903291"/>
                  </a:ext>
                </a:extLst>
              </a:tr>
              <a:tr h="242112">
                <a:tc>
                  <a:txBody>
                    <a:bodyPr/>
                    <a:lstStyle/>
                    <a:p>
                      <a:pPr algn="ctr" rtl="0" fontAlgn="t">
                        <a:spcBef>
                          <a:spcPts val="0"/>
                        </a:spcBef>
                        <a:spcAft>
                          <a:spcPts val="0"/>
                        </a:spcAft>
                      </a:pPr>
                      <a:r>
                        <a:rPr lang="en-US" sz="1400" b="1" u="none" strike="noStrike">
                          <a:solidFill>
                            <a:srgbClr val="000000"/>
                          </a:solidFill>
                          <a:effectLst/>
                        </a:rPr>
                        <a:t>Vertical layers</a:t>
                      </a:r>
                      <a:endParaRPr lang="en-US" sz="140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72 layers on GEOS-CF vertical grid</a:t>
                      </a:r>
                      <a:endParaRPr lang="en-US" sz="1400" dirty="0">
                        <a:effectLst/>
                      </a:endParaRPr>
                    </a:p>
                  </a:txBody>
                  <a:tcPr marL="48348" marR="48348" marT="48348" marB="48348" anchor="ctr"/>
                </a:tc>
                <a:extLst>
                  <a:ext uri="{0D108BD9-81ED-4DB2-BD59-A6C34878D82A}">
                    <a16:rowId xmlns:a16="http://schemas.microsoft.com/office/drawing/2014/main" val="2618479770"/>
                  </a:ext>
                </a:extLst>
              </a:tr>
              <a:tr h="1457321">
                <a:tc>
                  <a:txBody>
                    <a:bodyPr/>
                    <a:lstStyle/>
                    <a:p>
                      <a:pPr algn="ctr" rtl="0" fontAlgn="t">
                        <a:spcBef>
                          <a:spcPts val="0"/>
                        </a:spcBef>
                        <a:spcAft>
                          <a:spcPts val="0"/>
                        </a:spcAft>
                      </a:pPr>
                      <a:r>
                        <a:rPr lang="en-US" sz="1400" b="1" u="none" strike="noStrike">
                          <a:solidFill>
                            <a:srgbClr val="000000"/>
                          </a:solidFill>
                          <a:effectLst/>
                        </a:rPr>
                        <a:t>Surface albedo</a:t>
                      </a:r>
                      <a:endParaRPr lang="en-US" sz="140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GLER climatology (0.05° resolution) using OMI GSFC team methodology over land (Fasnacht et al., 2019) and water (Qin et al., 2019). Derived from MODIS BRDF v6.1, extended to shorter wavelengths 340 nm (HCHO) using visible surface reflectance EOFs updated from </a:t>
                      </a:r>
                      <a:r>
                        <a:rPr lang="en-US" sz="1400" b="0" u="none" strike="noStrike" dirty="0" err="1">
                          <a:solidFill>
                            <a:srgbClr val="000000"/>
                          </a:solidFill>
                          <a:effectLst/>
                        </a:rPr>
                        <a:t>Zoogman</a:t>
                      </a:r>
                      <a:r>
                        <a:rPr lang="en-US" sz="1400" b="0" u="none" strike="noStrike" dirty="0">
                          <a:solidFill>
                            <a:srgbClr val="000000"/>
                          </a:solidFill>
                          <a:effectLst/>
                        </a:rPr>
                        <a:t>  et al. (2016) and SCIAMACHY reflectance </a:t>
                      </a:r>
                      <a:r>
                        <a:rPr lang="en-US" sz="1400" b="0" u="none" strike="noStrike" dirty="0" err="1">
                          <a:solidFill>
                            <a:srgbClr val="000000"/>
                          </a:solidFill>
                          <a:effectLst/>
                        </a:rPr>
                        <a:t>climatologies</a:t>
                      </a:r>
                      <a:r>
                        <a:rPr lang="en-US" sz="1400" b="0" u="none" strike="noStrike" dirty="0">
                          <a:solidFill>
                            <a:srgbClr val="000000"/>
                          </a:solidFill>
                          <a:effectLst/>
                        </a:rPr>
                        <a:t>.</a:t>
                      </a:r>
                      <a:endParaRPr lang="en-US" sz="1400" dirty="0">
                        <a:effectLst/>
                      </a:endParaRPr>
                    </a:p>
                  </a:txBody>
                  <a:tcPr marL="48348" marR="48348" marT="48348" marB="48348" anchor="ctr"/>
                </a:tc>
                <a:extLst>
                  <a:ext uri="{0D108BD9-81ED-4DB2-BD59-A6C34878D82A}">
                    <a16:rowId xmlns:a16="http://schemas.microsoft.com/office/drawing/2014/main" val="1187253189"/>
                  </a:ext>
                </a:extLst>
              </a:tr>
              <a:tr h="377135">
                <a:tc>
                  <a:txBody>
                    <a:bodyPr/>
                    <a:lstStyle/>
                    <a:p>
                      <a:pPr algn="ctr" rtl="0" fontAlgn="t">
                        <a:spcBef>
                          <a:spcPts val="0"/>
                        </a:spcBef>
                        <a:spcAft>
                          <a:spcPts val="0"/>
                        </a:spcAft>
                      </a:pPr>
                      <a:r>
                        <a:rPr lang="en-US" sz="1400" b="1" u="none" strike="noStrike">
                          <a:solidFill>
                            <a:srgbClr val="000000"/>
                          </a:solidFill>
                          <a:effectLst/>
                        </a:rPr>
                        <a:t>Snow/ice fraction</a:t>
                      </a:r>
                      <a:endParaRPr lang="en-US" sz="140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IMS snow and ice (1-km resolution)</a:t>
                      </a:r>
                      <a:endParaRPr lang="en-US" sz="1400" dirty="0">
                        <a:effectLst/>
                      </a:endParaRPr>
                    </a:p>
                  </a:txBody>
                  <a:tcPr marL="48348" marR="48348" marT="48348" marB="48348" anchor="ctr"/>
                </a:tc>
                <a:extLst>
                  <a:ext uri="{0D108BD9-81ED-4DB2-BD59-A6C34878D82A}">
                    <a16:rowId xmlns:a16="http://schemas.microsoft.com/office/drawing/2014/main" val="435442973"/>
                  </a:ext>
                </a:extLst>
              </a:tr>
              <a:tr h="917228">
                <a:tc>
                  <a:txBody>
                    <a:bodyPr/>
                    <a:lstStyle/>
                    <a:p>
                      <a:pPr algn="ctr" rtl="0" fontAlgn="t">
                        <a:spcBef>
                          <a:spcPts val="0"/>
                        </a:spcBef>
                        <a:spcAft>
                          <a:spcPts val="0"/>
                        </a:spcAft>
                      </a:pPr>
                      <a:r>
                        <a:rPr lang="en-US" sz="1400" b="1" u="none" strike="noStrike" dirty="0">
                          <a:solidFill>
                            <a:srgbClr val="000000"/>
                          </a:solidFill>
                          <a:effectLst/>
                        </a:rPr>
                        <a:t>Meteorological variables:</a:t>
                      </a:r>
                      <a:endParaRPr lang="en-US" sz="1400" dirty="0">
                        <a:effectLst/>
                      </a:endParaRPr>
                    </a:p>
                    <a:p>
                      <a:pPr algn="ctr" rtl="0" fontAlgn="t">
                        <a:spcBef>
                          <a:spcPts val="0"/>
                        </a:spcBef>
                        <a:spcAft>
                          <a:spcPts val="0"/>
                        </a:spcAft>
                      </a:pPr>
                      <a:r>
                        <a:rPr lang="en-US" sz="1400" b="1" u="none" strike="noStrike" dirty="0">
                          <a:solidFill>
                            <a:srgbClr val="000000"/>
                          </a:solidFill>
                          <a:effectLst/>
                        </a:rPr>
                        <a:t>Temperature profile (for hypsometric equation and NO</a:t>
                      </a:r>
                      <a:r>
                        <a:rPr lang="en-US" sz="1400" b="1" u="none" strike="noStrike" baseline="-50000" dirty="0">
                          <a:solidFill>
                            <a:srgbClr val="000000"/>
                          </a:solidFill>
                          <a:effectLst/>
                        </a:rPr>
                        <a:t>2</a:t>
                      </a:r>
                      <a:r>
                        <a:rPr lang="en-US" sz="1400" b="1" u="none" strike="noStrike" dirty="0">
                          <a:solidFill>
                            <a:srgbClr val="000000"/>
                          </a:solidFill>
                          <a:effectLst/>
                        </a:rPr>
                        <a:t> T-dependency), surface pressure, tropopause pressure (for NO</a:t>
                      </a:r>
                      <a:r>
                        <a:rPr lang="en-US" sz="1400" b="1" u="none" strike="noStrike" baseline="-50000" dirty="0">
                          <a:solidFill>
                            <a:srgbClr val="000000"/>
                          </a:solidFill>
                          <a:effectLst/>
                        </a:rPr>
                        <a:t>2</a:t>
                      </a:r>
                      <a:r>
                        <a:rPr lang="en-US" sz="1400" b="1" u="none" strike="noStrike" dirty="0">
                          <a:solidFill>
                            <a:srgbClr val="000000"/>
                          </a:solidFill>
                          <a:effectLst/>
                        </a:rPr>
                        <a:t> stratospheric correction), wind speed (for ocean GLER)</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GEOS-CF hourly forecast from prior day (25-km resolution). Defaults to monthly 1-hour climatology derived from GEOS-CF if forecast is unavailable.</a:t>
                      </a:r>
                      <a:endParaRPr lang="en-US" sz="1400" dirty="0">
                        <a:effectLst/>
                      </a:endParaRPr>
                    </a:p>
                  </a:txBody>
                  <a:tcPr marL="48348" marR="48348" marT="48348" marB="48348" anchor="ctr"/>
                </a:tc>
                <a:extLst>
                  <a:ext uri="{0D108BD9-81ED-4DB2-BD59-A6C34878D82A}">
                    <a16:rowId xmlns:a16="http://schemas.microsoft.com/office/drawing/2014/main" val="4160193936"/>
                  </a:ext>
                </a:extLst>
              </a:tr>
              <a:tr h="377135">
                <a:tc>
                  <a:txBody>
                    <a:bodyPr/>
                    <a:lstStyle/>
                    <a:p>
                      <a:pPr algn="ctr" rtl="0" fontAlgn="t">
                        <a:spcBef>
                          <a:spcPts val="0"/>
                        </a:spcBef>
                        <a:spcAft>
                          <a:spcPts val="0"/>
                        </a:spcAft>
                      </a:pPr>
                      <a:r>
                        <a:rPr lang="en-US" sz="1400" b="1" u="none" strike="noStrike">
                          <a:solidFill>
                            <a:srgbClr val="000000"/>
                          </a:solidFill>
                          <a:effectLst/>
                        </a:rPr>
                        <a:t>Terrain height correction</a:t>
                      </a:r>
                      <a:endParaRPr lang="en-US" sz="140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Corrected following Boersma et al. (2011) using GMTED2010 (30 arcsec) DEM</a:t>
                      </a:r>
                      <a:endParaRPr lang="en-US" sz="1400" dirty="0">
                        <a:effectLst/>
                      </a:endParaRPr>
                    </a:p>
                  </a:txBody>
                  <a:tcPr marL="48348" marR="48348" marT="48348" marB="48348" anchor="ctr"/>
                </a:tc>
                <a:extLst>
                  <a:ext uri="{0D108BD9-81ED-4DB2-BD59-A6C34878D82A}">
                    <a16:rowId xmlns:a16="http://schemas.microsoft.com/office/drawing/2014/main" val="4061054330"/>
                  </a:ext>
                </a:extLst>
              </a:tr>
              <a:tr h="377135">
                <a:tc>
                  <a:txBody>
                    <a:bodyPr/>
                    <a:lstStyle/>
                    <a:p>
                      <a:pPr algn="ctr" rtl="0" fontAlgn="t">
                        <a:spcBef>
                          <a:spcPts val="0"/>
                        </a:spcBef>
                        <a:spcAft>
                          <a:spcPts val="0"/>
                        </a:spcAft>
                      </a:pPr>
                      <a:r>
                        <a:rPr lang="en-US" sz="1400" b="1" u="none" strike="noStrike" dirty="0">
                          <a:solidFill>
                            <a:srgbClr val="000000"/>
                          </a:solidFill>
                          <a:effectLst/>
                        </a:rPr>
                        <a:t>Aerosols</a:t>
                      </a:r>
                      <a:endParaRPr lang="en-US" sz="1400" dirty="0">
                        <a:effectLst/>
                      </a:endParaRPr>
                    </a:p>
                  </a:txBody>
                  <a:tcPr marL="48348" marR="48348" marT="48348" marB="48348" anchor="ctr"/>
                </a:tc>
                <a:tc>
                  <a:txBody>
                    <a:bodyPr/>
                    <a:lstStyle/>
                    <a:p>
                      <a:pPr algn="ctr" rtl="0" fontAlgn="t">
                        <a:spcBef>
                          <a:spcPts val="0"/>
                        </a:spcBef>
                        <a:spcAft>
                          <a:spcPts val="0"/>
                        </a:spcAft>
                      </a:pPr>
                      <a:r>
                        <a:rPr lang="en-US" sz="1400" b="0" u="none" strike="noStrike" dirty="0">
                          <a:solidFill>
                            <a:srgbClr val="000000"/>
                          </a:solidFill>
                          <a:effectLst/>
                        </a:rPr>
                        <a:t>Not applied (considered implicitly in cloud retrieval)</a:t>
                      </a:r>
                      <a:endParaRPr lang="en-US" sz="1400" dirty="0">
                        <a:effectLst/>
                      </a:endParaRPr>
                    </a:p>
                  </a:txBody>
                  <a:tcPr marL="48348" marR="48348" marT="48348" marB="48348" anchor="ctr"/>
                </a:tc>
                <a:extLst>
                  <a:ext uri="{0D108BD9-81ED-4DB2-BD59-A6C34878D82A}">
                    <a16:rowId xmlns:a16="http://schemas.microsoft.com/office/drawing/2014/main" val="2501317359"/>
                  </a:ext>
                </a:extLst>
              </a:tr>
            </a:tbl>
          </a:graphicData>
        </a:graphic>
      </p:graphicFrame>
    </p:spTree>
    <p:extLst>
      <p:ext uri="{BB962C8B-B14F-4D97-AF65-F5344CB8AC3E}">
        <p14:creationId xmlns:p14="http://schemas.microsoft.com/office/powerpoint/2010/main" val="295072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9F9E89-789A-85A5-04A6-3CBACFA36A55}"/>
              </a:ext>
            </a:extLst>
          </p:cNvPr>
          <p:cNvSpPr>
            <a:spLocks noGrp="1"/>
          </p:cNvSpPr>
          <p:nvPr>
            <p:ph type="title"/>
          </p:nvPr>
        </p:nvSpPr>
        <p:spPr>
          <a:xfrm>
            <a:off x="2438401" y="0"/>
            <a:ext cx="7572865" cy="975701"/>
          </a:xfrm>
        </p:spPr>
        <p:txBody>
          <a:bodyPr/>
          <a:lstStyle/>
          <a:p>
            <a:r>
              <a:rPr lang="en-US" dirty="0"/>
              <a:t>Differential slant column spectral fit set up</a:t>
            </a:r>
            <a:endParaRPr lang="es-ES" dirty="0"/>
          </a:p>
        </p:txBody>
      </p:sp>
      <p:sp>
        <p:nvSpPr>
          <p:cNvPr id="4" name="Slide Number Placeholder 3">
            <a:extLst>
              <a:ext uri="{FF2B5EF4-FFF2-40B4-BE49-F238E27FC236}">
                <a16:creationId xmlns:a16="http://schemas.microsoft.com/office/drawing/2014/main" id="{50D39F14-2D59-D65F-1ADF-36C22A80DA6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graphicFrame>
        <p:nvGraphicFramePr>
          <p:cNvPr id="5" name="Table 4">
            <a:extLst>
              <a:ext uri="{FF2B5EF4-FFF2-40B4-BE49-F238E27FC236}">
                <a16:creationId xmlns:a16="http://schemas.microsoft.com/office/drawing/2014/main" id="{0EB04771-A1BA-FA0D-569D-3CD8B3398130}"/>
              </a:ext>
            </a:extLst>
          </p:cNvPr>
          <p:cNvGraphicFramePr>
            <a:graphicFrameLocks noGrp="1"/>
          </p:cNvGraphicFramePr>
          <p:nvPr>
            <p:extLst>
              <p:ext uri="{D42A27DB-BD31-4B8C-83A1-F6EECF244321}">
                <p14:modId xmlns:p14="http://schemas.microsoft.com/office/powerpoint/2010/main" val="3706922421"/>
              </p:ext>
            </p:extLst>
          </p:nvPr>
        </p:nvGraphicFramePr>
        <p:xfrm>
          <a:off x="1959562" y="1099465"/>
          <a:ext cx="8530542" cy="5231861"/>
        </p:xfrm>
        <a:graphic>
          <a:graphicData uri="http://schemas.openxmlformats.org/drawingml/2006/table">
            <a:tbl>
              <a:tblPr>
                <a:tableStyleId>{D7AC3CCA-C797-4891-BE02-D94E43425B78}</a:tableStyleId>
              </a:tblPr>
              <a:tblGrid>
                <a:gridCol w="2624782">
                  <a:extLst>
                    <a:ext uri="{9D8B030D-6E8A-4147-A177-3AD203B41FA5}">
                      <a16:colId xmlns:a16="http://schemas.microsoft.com/office/drawing/2014/main" val="668057836"/>
                    </a:ext>
                  </a:extLst>
                </a:gridCol>
                <a:gridCol w="5905760">
                  <a:extLst>
                    <a:ext uri="{9D8B030D-6E8A-4147-A177-3AD203B41FA5}">
                      <a16:colId xmlns:a16="http://schemas.microsoft.com/office/drawing/2014/main" val="4233893478"/>
                    </a:ext>
                  </a:extLst>
                </a:gridCol>
              </a:tblGrid>
              <a:tr h="288956">
                <a:tc>
                  <a:txBody>
                    <a:bodyPr/>
                    <a:lstStyle/>
                    <a:p>
                      <a:pPr algn="ctr" rtl="0" fontAlgn="t">
                        <a:spcBef>
                          <a:spcPts val="0"/>
                        </a:spcBef>
                        <a:spcAft>
                          <a:spcPts val="0"/>
                        </a:spcAft>
                      </a:pPr>
                      <a:r>
                        <a:rPr lang="en-US" sz="1800" b="1" u="none" strike="noStrike" dirty="0">
                          <a:solidFill>
                            <a:srgbClr val="000000"/>
                          </a:solidFill>
                          <a:effectLst/>
                        </a:rPr>
                        <a:t>Fitting window</a:t>
                      </a:r>
                      <a:endParaRPr lang="en-US" sz="1800" b="1" dirty="0">
                        <a:effectLst/>
                      </a:endParaRPr>
                    </a:p>
                  </a:txBody>
                  <a:tcPr marL="42494" marR="42494" marT="42494" marB="42494"/>
                </a:tc>
                <a:tc>
                  <a:txBody>
                    <a:bodyPr/>
                    <a:lstStyle/>
                    <a:p>
                      <a:pPr algn="ctr" rtl="0" fontAlgn="t">
                        <a:spcBef>
                          <a:spcPts val="0"/>
                        </a:spcBef>
                        <a:spcAft>
                          <a:spcPts val="0"/>
                        </a:spcAft>
                      </a:pPr>
                      <a:r>
                        <a:rPr lang="en-US" sz="1600" b="0" dirty="0">
                          <a:solidFill>
                            <a:schemeClr val="tx1"/>
                          </a:solidFill>
                        </a:rPr>
                        <a:t>328.5 - 356.5 nm</a:t>
                      </a:r>
                    </a:p>
                  </a:txBody>
                  <a:tcPr marL="42494" marR="42494" marT="42494" marB="42494"/>
                </a:tc>
                <a:extLst>
                  <a:ext uri="{0D108BD9-81ED-4DB2-BD59-A6C34878D82A}">
                    <a16:rowId xmlns:a16="http://schemas.microsoft.com/office/drawing/2014/main" val="3826725616"/>
                  </a:ext>
                </a:extLst>
              </a:tr>
              <a:tr h="288956">
                <a:tc>
                  <a:txBody>
                    <a:bodyPr/>
                    <a:lstStyle/>
                    <a:p>
                      <a:pPr algn="ctr" rtl="0" fontAlgn="t">
                        <a:spcBef>
                          <a:spcPts val="0"/>
                        </a:spcBef>
                        <a:spcAft>
                          <a:spcPts val="0"/>
                        </a:spcAft>
                      </a:pPr>
                      <a:r>
                        <a:rPr lang="en-US" sz="1800" b="1" dirty="0">
                          <a:effectLst/>
                        </a:rPr>
                        <a:t>I</a:t>
                      </a:r>
                      <a:r>
                        <a:rPr lang="en-US" sz="1800" b="1" baseline="-50000" dirty="0">
                          <a:effectLst/>
                        </a:rPr>
                        <a:t>0</a:t>
                      </a:r>
                    </a:p>
                  </a:txBody>
                  <a:tcPr marL="42494" marR="42494" marT="42494" marB="42494"/>
                </a:tc>
                <a:tc>
                  <a:txBody>
                    <a:bodyPr/>
                    <a:lstStyle/>
                    <a:p>
                      <a:pPr algn="ctr" rtl="0" fontAlgn="t">
                        <a:spcBef>
                          <a:spcPts val="0"/>
                        </a:spcBef>
                        <a:spcAft>
                          <a:spcPts val="0"/>
                        </a:spcAft>
                      </a:pPr>
                      <a:r>
                        <a:rPr lang="en-US" sz="1600" b="0" dirty="0">
                          <a:solidFill>
                            <a:schemeClr val="tx1"/>
                          </a:solidFill>
                        </a:rPr>
                        <a:t>CCD position dependent radiance reference calculated using same scan</a:t>
                      </a:r>
                    </a:p>
                  </a:txBody>
                  <a:tcPr marL="42494" marR="42494" marT="42494" marB="42494"/>
                </a:tc>
                <a:extLst>
                  <a:ext uri="{0D108BD9-81ED-4DB2-BD59-A6C34878D82A}">
                    <a16:rowId xmlns:a16="http://schemas.microsoft.com/office/drawing/2014/main" val="3992421814"/>
                  </a:ext>
                </a:extLst>
              </a:tr>
              <a:tr h="288956">
                <a:tc>
                  <a:txBody>
                    <a:bodyPr/>
                    <a:lstStyle/>
                    <a:p>
                      <a:pPr algn="ctr" rtl="0" fontAlgn="t">
                        <a:spcBef>
                          <a:spcPts val="0"/>
                        </a:spcBef>
                        <a:spcAft>
                          <a:spcPts val="0"/>
                        </a:spcAft>
                      </a:pPr>
                      <a:r>
                        <a:rPr lang="en-US" sz="1800" b="1" u="none" strike="noStrike" dirty="0">
                          <a:solidFill>
                            <a:srgbClr val="000000"/>
                          </a:solidFill>
                          <a:effectLst/>
                        </a:rPr>
                        <a:t>Baseline polynomial</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3</a:t>
                      </a:r>
                      <a:r>
                        <a:rPr lang="en-US" sz="1600" b="0" u="none" strike="noStrike" baseline="30000" dirty="0">
                          <a:solidFill>
                            <a:srgbClr val="000000"/>
                          </a:solidFill>
                          <a:effectLst/>
                        </a:rPr>
                        <a:t>rd</a:t>
                      </a:r>
                      <a:r>
                        <a:rPr lang="en-US" sz="1600" b="0" u="none" strike="noStrike" dirty="0">
                          <a:solidFill>
                            <a:srgbClr val="000000"/>
                          </a:solidFill>
                          <a:effectLst/>
                        </a:rPr>
                        <a:t> order</a:t>
                      </a:r>
                      <a:endParaRPr lang="en-US" sz="3600" dirty="0">
                        <a:effectLst/>
                      </a:endParaRPr>
                    </a:p>
                  </a:txBody>
                  <a:tcPr marL="42494" marR="42494" marT="42494" marB="42494"/>
                </a:tc>
                <a:extLst>
                  <a:ext uri="{0D108BD9-81ED-4DB2-BD59-A6C34878D82A}">
                    <a16:rowId xmlns:a16="http://schemas.microsoft.com/office/drawing/2014/main" val="58372515"/>
                  </a:ext>
                </a:extLst>
              </a:tr>
              <a:tr h="288956">
                <a:tc>
                  <a:txBody>
                    <a:bodyPr/>
                    <a:lstStyle/>
                    <a:p>
                      <a:pPr algn="ctr" rtl="0" fontAlgn="t">
                        <a:spcBef>
                          <a:spcPts val="0"/>
                        </a:spcBef>
                        <a:spcAft>
                          <a:spcPts val="0"/>
                        </a:spcAft>
                      </a:pPr>
                      <a:r>
                        <a:rPr lang="en-US" sz="1800" b="1" u="none" strike="noStrike" dirty="0">
                          <a:solidFill>
                            <a:srgbClr val="000000"/>
                          </a:solidFill>
                          <a:effectLst/>
                        </a:rPr>
                        <a:t>Scaling polynomial</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3</a:t>
                      </a:r>
                      <a:r>
                        <a:rPr lang="en-US" sz="1600" b="0" u="none" strike="noStrike" baseline="30000" dirty="0">
                          <a:solidFill>
                            <a:srgbClr val="000000"/>
                          </a:solidFill>
                          <a:effectLst/>
                        </a:rPr>
                        <a:t>rd</a:t>
                      </a:r>
                      <a:r>
                        <a:rPr lang="en-US" sz="1600" b="0" u="none" strike="noStrike" dirty="0">
                          <a:solidFill>
                            <a:srgbClr val="000000"/>
                          </a:solidFill>
                          <a:effectLst/>
                        </a:rPr>
                        <a:t> order</a:t>
                      </a:r>
                      <a:endParaRPr lang="en-US" sz="3600" dirty="0">
                        <a:effectLst/>
                      </a:endParaRPr>
                    </a:p>
                  </a:txBody>
                  <a:tcPr marL="42494" marR="42494" marT="42494" marB="42494"/>
                </a:tc>
                <a:extLst>
                  <a:ext uri="{0D108BD9-81ED-4DB2-BD59-A6C34878D82A}">
                    <a16:rowId xmlns:a16="http://schemas.microsoft.com/office/drawing/2014/main" val="1584264050"/>
                  </a:ext>
                </a:extLst>
              </a:tr>
              <a:tr h="390941">
                <a:tc>
                  <a:txBody>
                    <a:bodyPr/>
                    <a:lstStyle/>
                    <a:p>
                      <a:pPr algn="ctr" rtl="0" fontAlgn="t">
                        <a:spcBef>
                          <a:spcPts val="0"/>
                        </a:spcBef>
                        <a:spcAft>
                          <a:spcPts val="0"/>
                        </a:spcAft>
                      </a:pPr>
                      <a:r>
                        <a:rPr lang="en-US" sz="1800" b="1" u="none" strike="noStrike" dirty="0">
                          <a:solidFill>
                            <a:srgbClr val="000000"/>
                          </a:solidFill>
                          <a:effectLst/>
                        </a:rPr>
                        <a:t>Solar reference spectrum</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Coddington et al., (2023) TSIS-1 Hybrid Solar Reference Spectrum</a:t>
                      </a:r>
                      <a:endParaRPr lang="en-US" sz="3600" dirty="0">
                        <a:effectLst/>
                      </a:endParaRPr>
                    </a:p>
                  </a:txBody>
                  <a:tcPr marL="42494" marR="42494" marT="42494" marB="42494"/>
                </a:tc>
                <a:extLst>
                  <a:ext uri="{0D108BD9-81ED-4DB2-BD59-A6C34878D82A}">
                    <a16:rowId xmlns:a16="http://schemas.microsoft.com/office/drawing/2014/main" val="3907642237"/>
                  </a:ext>
                </a:extLst>
              </a:tr>
              <a:tr h="288956">
                <a:tc>
                  <a:txBody>
                    <a:bodyPr/>
                    <a:lstStyle/>
                    <a:p>
                      <a:pPr algn="ctr" rtl="0" fontAlgn="t">
                        <a:spcBef>
                          <a:spcPts val="0"/>
                        </a:spcBef>
                        <a:spcAft>
                          <a:spcPts val="0"/>
                        </a:spcAft>
                      </a:pPr>
                      <a:r>
                        <a:rPr lang="en-US" sz="1800" b="1" u="none" strike="noStrike" dirty="0">
                          <a:solidFill>
                            <a:srgbClr val="000000"/>
                          </a:solidFill>
                          <a:effectLst/>
                        </a:rPr>
                        <a:t>Raman Scattering</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Derived using Chance and </a:t>
                      </a:r>
                      <a:r>
                        <a:rPr lang="en-US" sz="1600" b="0" u="none" strike="noStrike" dirty="0" err="1">
                          <a:solidFill>
                            <a:srgbClr val="000000"/>
                          </a:solidFill>
                          <a:effectLst/>
                        </a:rPr>
                        <a:t>Spurr</a:t>
                      </a:r>
                      <a:r>
                        <a:rPr lang="en-US" sz="1600" b="0" u="none" strike="noStrike" dirty="0">
                          <a:solidFill>
                            <a:srgbClr val="000000"/>
                          </a:solidFill>
                          <a:effectLst/>
                        </a:rPr>
                        <a:t> (1997)</a:t>
                      </a:r>
                      <a:endParaRPr lang="en-US" sz="3600" dirty="0">
                        <a:effectLst/>
                      </a:endParaRPr>
                    </a:p>
                  </a:txBody>
                  <a:tcPr marL="42494" marR="42494" marT="42494" marB="42494"/>
                </a:tc>
                <a:extLst>
                  <a:ext uri="{0D108BD9-81ED-4DB2-BD59-A6C34878D82A}">
                    <a16:rowId xmlns:a16="http://schemas.microsoft.com/office/drawing/2014/main" val="4098665203"/>
                  </a:ext>
                </a:extLst>
              </a:tr>
              <a:tr h="390941">
                <a:tc>
                  <a:txBody>
                    <a:bodyPr/>
                    <a:lstStyle/>
                    <a:p>
                      <a:pPr algn="ctr" rtl="0" fontAlgn="t">
                        <a:spcBef>
                          <a:spcPts val="0"/>
                        </a:spcBef>
                        <a:spcAft>
                          <a:spcPts val="0"/>
                        </a:spcAft>
                      </a:pPr>
                      <a:r>
                        <a:rPr lang="en-US" sz="1800" b="1" u="none" strike="noStrike" dirty="0" err="1">
                          <a:solidFill>
                            <a:srgbClr val="000000"/>
                          </a:solidFill>
                          <a:effectLst/>
                        </a:rPr>
                        <a:t>Undersampling</a:t>
                      </a:r>
                      <a:r>
                        <a:rPr lang="en-US" sz="1800" b="1" u="none" strike="noStrike" dirty="0">
                          <a:solidFill>
                            <a:srgbClr val="000000"/>
                          </a:solidFill>
                          <a:effectLst/>
                        </a:rPr>
                        <a:t> correction</a:t>
                      </a:r>
                      <a:endParaRPr lang="en-US" sz="1800" b="1" dirty="0">
                        <a:effectLst/>
                      </a:endParaRPr>
                    </a:p>
                  </a:txBody>
                  <a:tcPr marL="42494" marR="42494" marT="42494" marB="42494"/>
                </a:tc>
                <a:tc>
                  <a:txBody>
                    <a:bodyPr/>
                    <a:lstStyle/>
                    <a:p>
                      <a:pPr algn="ctr" rtl="0" fontAlgn="t">
                        <a:spcBef>
                          <a:spcPts val="0"/>
                        </a:spcBef>
                        <a:spcAft>
                          <a:spcPts val="0"/>
                        </a:spcAft>
                      </a:pPr>
                      <a:r>
                        <a:rPr lang="en-US" sz="1600" b="0" u="none" strike="noStrike" dirty="0">
                          <a:solidFill>
                            <a:srgbClr val="000000"/>
                          </a:solidFill>
                          <a:effectLst/>
                        </a:rPr>
                        <a:t>Derived using Chance et al. (2005)</a:t>
                      </a:r>
                      <a:endParaRPr lang="en-US" sz="3600" dirty="0">
                        <a:effectLst/>
                      </a:endParaRPr>
                    </a:p>
                  </a:txBody>
                  <a:tcPr marL="42494" marR="42494" marT="42494" marB="42494"/>
                </a:tc>
                <a:extLst>
                  <a:ext uri="{0D108BD9-81ED-4DB2-BD59-A6C34878D82A}">
                    <a16:rowId xmlns:a16="http://schemas.microsoft.com/office/drawing/2014/main" val="2933448558"/>
                  </a:ext>
                </a:extLst>
              </a:tr>
              <a:tr h="390941">
                <a:tc>
                  <a:txBody>
                    <a:bodyPr/>
                    <a:lstStyle/>
                    <a:p>
                      <a:pPr algn="ctr" rtl="0" fontAlgn="t">
                        <a:spcBef>
                          <a:spcPts val="0"/>
                        </a:spcBef>
                        <a:spcAft>
                          <a:spcPts val="0"/>
                        </a:spcAft>
                      </a:pPr>
                      <a:r>
                        <a:rPr lang="en-US" sz="1800" b="1" u="none" strike="noStrike" dirty="0">
                          <a:solidFill>
                            <a:srgbClr val="000000"/>
                          </a:solidFill>
                          <a:effectLst/>
                        </a:rPr>
                        <a:t>O</a:t>
                      </a:r>
                      <a:r>
                        <a:rPr lang="en-US" sz="1800" b="1" u="none" strike="noStrike" baseline="-50000" dirty="0">
                          <a:solidFill>
                            <a:srgbClr val="000000"/>
                          </a:solidFill>
                          <a:effectLst/>
                        </a:rPr>
                        <a:t>3</a:t>
                      </a:r>
                      <a:endParaRPr lang="en-US" sz="1800" b="1" baseline="-50000" dirty="0">
                        <a:effectLst/>
                      </a:endParaRPr>
                    </a:p>
                  </a:txBody>
                  <a:tcPr marL="42494" marR="42494" marT="42494" marB="42494"/>
                </a:tc>
                <a:tc>
                  <a:txBody>
                    <a:bodyPr/>
                    <a:lstStyle/>
                    <a:p>
                      <a:pPr algn="ctr" rtl="0" fontAlgn="t">
                        <a:spcBef>
                          <a:spcPts val="0"/>
                        </a:spcBef>
                        <a:spcAft>
                          <a:spcPts val="0"/>
                        </a:spcAft>
                      </a:pPr>
                      <a:r>
                        <a:rPr kumimoji="0" lang="en-US" sz="1600" b="0" i="0" u="none" strike="noStrike" kern="1200" cap="none" spc="0" normalizeH="0" baseline="0" noProof="0" dirty="0" err="1">
                          <a:ln>
                            <a:noFill/>
                          </a:ln>
                          <a:solidFill>
                            <a:srgbClr val="000000"/>
                          </a:solidFill>
                          <a:effectLst/>
                          <a:uLnTx/>
                          <a:uFillTx/>
                          <a:latin typeface="+mn-lt"/>
                          <a:ea typeface="+mn-ea"/>
                          <a:cs typeface="+mn-cs"/>
                        </a:rPr>
                        <a:t>Serdyuchenko</a:t>
                      </a:r>
                      <a:r>
                        <a:rPr kumimoji="0" lang="en-US" sz="1600" b="0" i="0" u="none" strike="noStrike" kern="1200" cap="none" spc="0" normalizeH="0" baseline="0" noProof="0" dirty="0">
                          <a:ln>
                            <a:noFill/>
                          </a:ln>
                          <a:solidFill>
                            <a:srgbClr val="000000"/>
                          </a:solidFill>
                          <a:effectLst/>
                          <a:uLnTx/>
                          <a:uFillTx/>
                          <a:latin typeface="+mn-lt"/>
                          <a:ea typeface="+mn-ea"/>
                          <a:cs typeface="+mn-cs"/>
                        </a:rPr>
                        <a:t> et al. (2014) at 223K and 243K</a:t>
                      </a:r>
                      <a:endParaRPr lang="en-US" sz="3600" dirty="0">
                        <a:effectLst/>
                      </a:endParaRPr>
                    </a:p>
                  </a:txBody>
                  <a:tcPr marL="42494" marR="42494" marT="42494" marB="42494"/>
                </a:tc>
                <a:extLst>
                  <a:ext uri="{0D108BD9-81ED-4DB2-BD59-A6C34878D82A}">
                    <a16:rowId xmlns:a16="http://schemas.microsoft.com/office/drawing/2014/main" val="3479005141"/>
                  </a:ext>
                </a:extLst>
              </a:tr>
              <a:tr h="390941">
                <a:tc>
                  <a:txBody>
                    <a:bodyPr/>
                    <a:lstStyle/>
                    <a:p>
                      <a:pPr algn="ctr" rtl="0" fontAlgn="t">
                        <a:spcBef>
                          <a:spcPts val="0"/>
                        </a:spcBef>
                        <a:spcAft>
                          <a:spcPts val="0"/>
                        </a:spcAft>
                      </a:pPr>
                      <a:r>
                        <a:rPr lang="en-US" sz="1800" b="1" dirty="0">
                          <a:effectLst/>
                        </a:rPr>
                        <a:t>NO</a:t>
                      </a:r>
                      <a:r>
                        <a:rPr lang="en-US" sz="1800" b="1" baseline="-50000" dirty="0">
                          <a:effectLst/>
                        </a:rPr>
                        <a:t>2</a:t>
                      </a:r>
                      <a:endParaRPr lang="en-US" sz="1800" b="1" dirty="0">
                        <a:effectLst/>
                      </a:endParaRPr>
                    </a:p>
                  </a:txBody>
                  <a:tcPr marL="42494" marR="42494" marT="42494" marB="42494"/>
                </a:tc>
                <a:tc>
                  <a:txBody>
                    <a:bodyPr/>
                    <a:lstStyle/>
                    <a:p>
                      <a:pPr algn="ctr" rtl="0" fontAlgn="t">
                        <a:spcBef>
                          <a:spcPts val="0"/>
                        </a:spcBef>
                        <a:spcAft>
                          <a:spcPts val="0"/>
                        </a:spcAft>
                      </a:pPr>
                      <a:r>
                        <a:rPr kumimoji="0" lang="en-US" sz="1600" b="0" i="0" u="none" strike="noStrike" kern="1200" cap="none" spc="0" normalizeH="0" baseline="0" noProof="0" dirty="0" err="1">
                          <a:ln>
                            <a:noFill/>
                          </a:ln>
                          <a:solidFill>
                            <a:srgbClr val="000000"/>
                          </a:solidFill>
                          <a:effectLst/>
                          <a:uLnTx/>
                          <a:uFillTx/>
                          <a:latin typeface="+mn-lt"/>
                          <a:ea typeface="+mn-ea"/>
                          <a:cs typeface="+mn-cs"/>
                        </a:rPr>
                        <a:t>Vandaele</a:t>
                      </a:r>
                      <a:r>
                        <a:rPr kumimoji="0" lang="en-US" sz="1600" b="0" i="0" u="none" strike="noStrike" kern="1200" cap="none" spc="0" normalizeH="0" baseline="0" noProof="0" dirty="0">
                          <a:ln>
                            <a:noFill/>
                          </a:ln>
                          <a:solidFill>
                            <a:srgbClr val="000000"/>
                          </a:solidFill>
                          <a:effectLst/>
                          <a:uLnTx/>
                          <a:uFillTx/>
                          <a:latin typeface="+mn-lt"/>
                          <a:ea typeface="+mn-ea"/>
                          <a:cs typeface="+mn-cs"/>
                        </a:rPr>
                        <a:t> et al. (1998) 220K</a:t>
                      </a:r>
                      <a:endParaRPr lang="en-US" sz="3600" dirty="0">
                        <a:effectLst/>
                      </a:endParaRPr>
                    </a:p>
                  </a:txBody>
                  <a:tcPr marL="42494" marR="42494" marT="42494" marB="42494"/>
                </a:tc>
                <a:extLst>
                  <a:ext uri="{0D108BD9-81ED-4DB2-BD59-A6C34878D82A}">
                    <a16:rowId xmlns:a16="http://schemas.microsoft.com/office/drawing/2014/main" val="1915274915"/>
                  </a:ext>
                </a:extLst>
              </a:tr>
              <a:tr h="390941">
                <a:tc>
                  <a:txBody>
                    <a:bodyPr/>
                    <a:lstStyle/>
                    <a:p>
                      <a:pPr algn="ctr" rtl="0" fontAlgn="t">
                        <a:spcBef>
                          <a:spcPts val="0"/>
                        </a:spcBef>
                        <a:spcAft>
                          <a:spcPts val="0"/>
                        </a:spcAft>
                      </a:pPr>
                      <a:r>
                        <a:rPr kumimoji="0" lang="en-US" sz="1800" b="1" i="0" u="none" strike="noStrike" kern="1200" cap="none" spc="0" normalizeH="0" baseline="0" noProof="0" dirty="0">
                          <a:ln>
                            <a:noFill/>
                          </a:ln>
                          <a:solidFill>
                            <a:srgbClr val="000000"/>
                          </a:solidFill>
                          <a:effectLst/>
                          <a:uLnTx/>
                          <a:uFillTx/>
                          <a:latin typeface="+mn-lt"/>
                          <a:ea typeface="+mn-ea"/>
                          <a:cs typeface="+mn-cs"/>
                        </a:rPr>
                        <a:t>O</a:t>
                      </a:r>
                      <a:r>
                        <a:rPr kumimoji="0" lang="en-US" sz="1800" b="1" i="0" u="none" strike="noStrike" kern="1200" cap="none" spc="0" normalizeH="0" baseline="-50000" noProof="0" dirty="0">
                          <a:ln>
                            <a:noFill/>
                          </a:ln>
                          <a:solidFill>
                            <a:srgbClr val="000000"/>
                          </a:solidFill>
                          <a:effectLst/>
                          <a:uLnTx/>
                          <a:uFillTx/>
                          <a:latin typeface="+mn-lt"/>
                          <a:ea typeface="+mn-ea"/>
                          <a:cs typeface="+mn-cs"/>
                        </a:rPr>
                        <a:t>2</a:t>
                      </a:r>
                      <a:r>
                        <a:rPr kumimoji="0" lang="en-US" sz="1800" b="1" i="0" u="none" strike="noStrike" kern="1200" cap="none" spc="0" normalizeH="0" baseline="0" noProof="0" dirty="0">
                          <a:ln>
                            <a:noFill/>
                          </a:ln>
                          <a:solidFill>
                            <a:srgbClr val="000000"/>
                          </a:solidFill>
                          <a:effectLst/>
                          <a:uLnTx/>
                          <a:uFillTx/>
                          <a:latin typeface="+mn-lt"/>
                          <a:ea typeface="+mn-ea"/>
                          <a:cs typeface="+mn-cs"/>
                        </a:rPr>
                        <a:t>-O</a:t>
                      </a:r>
                      <a:r>
                        <a:rPr kumimoji="0" lang="en-US" sz="1800" b="1" i="0" u="none" strike="noStrike" kern="1200" cap="none" spc="0" normalizeH="0" baseline="-50000" noProof="0" dirty="0">
                          <a:ln>
                            <a:noFill/>
                          </a:ln>
                          <a:solidFill>
                            <a:srgbClr val="000000"/>
                          </a:solidFill>
                          <a:effectLst/>
                          <a:uLnTx/>
                          <a:uFillTx/>
                          <a:latin typeface="+mn-lt"/>
                          <a:ea typeface="+mn-ea"/>
                          <a:cs typeface="+mn-cs"/>
                        </a:rPr>
                        <a:t>2</a:t>
                      </a:r>
                      <a:endParaRPr lang="en-US" sz="1800" b="1" baseline="-50000" dirty="0">
                        <a:effectLst/>
                      </a:endParaRPr>
                    </a:p>
                  </a:txBody>
                  <a:tcPr marL="42494" marR="42494" marT="42494" marB="42494"/>
                </a:tc>
                <a:tc>
                  <a:txBody>
                    <a:bodyPr/>
                    <a:lstStyle/>
                    <a:p>
                      <a:pPr algn="ctr" rtl="0" fontAlgn="t">
                        <a:spcBef>
                          <a:spcPts val="0"/>
                        </a:spcBef>
                        <a:spcAft>
                          <a:spcPts val="0"/>
                        </a:spcAft>
                      </a:pPr>
                      <a:r>
                        <a:rPr kumimoji="0" lang="en-US" sz="1600" b="0" i="0" u="none" strike="noStrike" kern="1200" cap="none" spc="0" normalizeH="0" baseline="0" noProof="0" dirty="0" err="1">
                          <a:ln>
                            <a:noFill/>
                          </a:ln>
                          <a:solidFill>
                            <a:srgbClr val="000000"/>
                          </a:solidFill>
                          <a:effectLst/>
                          <a:uLnTx/>
                          <a:uFillTx/>
                          <a:latin typeface="+mn-lt"/>
                          <a:ea typeface="+mn-ea"/>
                          <a:cs typeface="+mn-cs"/>
                        </a:rPr>
                        <a:t>Finkenzeller</a:t>
                      </a:r>
                      <a:r>
                        <a:rPr kumimoji="0" lang="en-US" sz="1600" b="0" i="0" u="none" strike="noStrike" kern="1200" cap="none" spc="0" normalizeH="0" baseline="0" noProof="0" dirty="0">
                          <a:ln>
                            <a:noFill/>
                          </a:ln>
                          <a:solidFill>
                            <a:srgbClr val="000000"/>
                          </a:solidFill>
                          <a:effectLst/>
                          <a:uLnTx/>
                          <a:uFillTx/>
                          <a:latin typeface="+mn-lt"/>
                          <a:ea typeface="+mn-ea"/>
                          <a:cs typeface="+mn-cs"/>
                        </a:rPr>
                        <a:t> and </a:t>
                      </a:r>
                      <a:r>
                        <a:rPr kumimoji="0" lang="en-US" sz="1600" b="0" i="0" u="none" strike="noStrike" kern="1200" cap="none" spc="0" normalizeH="0" baseline="0" noProof="0" dirty="0" err="1">
                          <a:ln>
                            <a:noFill/>
                          </a:ln>
                          <a:solidFill>
                            <a:srgbClr val="000000"/>
                          </a:solidFill>
                          <a:effectLst/>
                          <a:uLnTx/>
                          <a:uFillTx/>
                          <a:latin typeface="+mn-lt"/>
                          <a:ea typeface="+mn-ea"/>
                          <a:cs typeface="+mn-cs"/>
                        </a:rPr>
                        <a:t>Volkamer</a:t>
                      </a:r>
                      <a:r>
                        <a:rPr kumimoji="0" lang="en-US" sz="1600" b="0" i="0" u="none" strike="noStrike" kern="1200" cap="none" spc="0" normalizeH="0" baseline="0" noProof="0" dirty="0">
                          <a:ln>
                            <a:noFill/>
                          </a:ln>
                          <a:solidFill>
                            <a:srgbClr val="000000"/>
                          </a:solidFill>
                          <a:effectLst/>
                          <a:uLnTx/>
                          <a:uFillTx/>
                          <a:latin typeface="+mn-lt"/>
                          <a:ea typeface="+mn-ea"/>
                          <a:cs typeface="+mn-cs"/>
                        </a:rPr>
                        <a:t> (2022) 293K</a:t>
                      </a:r>
                      <a:endParaRPr lang="en-US" sz="3600" dirty="0">
                        <a:effectLst/>
                      </a:endParaRPr>
                    </a:p>
                  </a:txBody>
                  <a:tcPr marL="42494" marR="42494" marT="42494" marB="42494"/>
                </a:tc>
                <a:extLst>
                  <a:ext uri="{0D108BD9-81ED-4DB2-BD59-A6C34878D82A}">
                    <a16:rowId xmlns:a16="http://schemas.microsoft.com/office/drawing/2014/main" val="558844064"/>
                  </a:ext>
                </a:extLst>
              </a:tr>
              <a:tr h="390941">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800" b="1" dirty="0" err="1">
                          <a:effectLst/>
                        </a:rPr>
                        <a:t>BrO</a:t>
                      </a:r>
                      <a:endParaRPr lang="en-US" sz="1800" b="1" dirty="0">
                        <a:effectLst/>
                      </a:endParaRPr>
                    </a:p>
                  </a:txBody>
                  <a:tcPr marL="42494" marR="42494" marT="42494" marB="42494"/>
                </a:tc>
                <a:tc>
                  <a:txBody>
                    <a:bodyPr/>
                    <a:lstStyle/>
                    <a:p>
                      <a:pPr marL="0" marR="0" lvl="0" indent="0" algn="ctr" defTabSz="4572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000000"/>
                          </a:solidFill>
                          <a:effectLst/>
                          <a:uLnTx/>
                          <a:uFillTx/>
                          <a:latin typeface="+mn-lt"/>
                          <a:ea typeface="+mn-ea"/>
                          <a:cs typeface="+mn-cs"/>
                        </a:rPr>
                        <a:t>Wilmouth</a:t>
                      </a:r>
                      <a:r>
                        <a:rPr kumimoji="0" lang="en-US" sz="1600" b="0" i="0" u="none" strike="noStrike" kern="1200" cap="none" spc="0" normalizeH="0" baseline="0" noProof="0" dirty="0">
                          <a:ln>
                            <a:noFill/>
                          </a:ln>
                          <a:solidFill>
                            <a:srgbClr val="000000"/>
                          </a:solidFill>
                          <a:effectLst/>
                          <a:uLnTx/>
                          <a:uFillTx/>
                          <a:latin typeface="+mn-lt"/>
                          <a:ea typeface="+mn-ea"/>
                          <a:cs typeface="+mn-cs"/>
                        </a:rPr>
                        <a:t> et al. (1999) 228K</a:t>
                      </a:r>
                    </a:p>
                  </a:txBody>
                  <a:tcPr marL="42494" marR="42494" marT="42494" marB="42494"/>
                </a:tc>
                <a:extLst>
                  <a:ext uri="{0D108BD9-81ED-4DB2-BD59-A6C34878D82A}">
                    <a16:rowId xmlns:a16="http://schemas.microsoft.com/office/drawing/2014/main" val="2525331405"/>
                  </a:ext>
                </a:extLst>
              </a:tr>
              <a:tr h="390941">
                <a:tc>
                  <a:txBody>
                    <a:bodyPr/>
                    <a:lstStyle/>
                    <a:p>
                      <a:pPr algn="ctr" rtl="0" fontAlgn="t">
                        <a:spcBef>
                          <a:spcPts val="0"/>
                        </a:spcBef>
                        <a:spcAft>
                          <a:spcPts val="0"/>
                        </a:spcAft>
                      </a:pPr>
                      <a:r>
                        <a:rPr kumimoji="0" lang="en-US" sz="1800" b="1" i="0" u="none" strike="noStrike" kern="1200" cap="none" spc="0" normalizeH="0" baseline="0" noProof="0" dirty="0">
                          <a:ln>
                            <a:noFill/>
                          </a:ln>
                          <a:solidFill>
                            <a:srgbClr val="000000"/>
                          </a:solidFill>
                          <a:effectLst/>
                          <a:uLnTx/>
                          <a:uFillTx/>
                          <a:latin typeface="+mn-lt"/>
                          <a:ea typeface="+mn-ea"/>
                          <a:cs typeface="+mn-cs"/>
                        </a:rPr>
                        <a:t>HCHO</a:t>
                      </a:r>
                      <a:endParaRPr lang="en-US" sz="1800" b="1" baseline="-50000" dirty="0">
                        <a:effectLst/>
                      </a:endParaRPr>
                    </a:p>
                  </a:txBody>
                  <a:tcPr marL="42494" marR="42494" marT="42494" marB="42494"/>
                </a:tc>
                <a:tc>
                  <a:txBody>
                    <a:bodyPr/>
                    <a:lstStyle/>
                    <a:p>
                      <a:pPr marL="0" marR="0" lvl="0" indent="0" algn="ctr" defTabSz="4572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Chance and </a:t>
                      </a:r>
                      <a:r>
                        <a:rPr kumimoji="0" lang="en-US" sz="1600" b="0" i="0" u="none" strike="noStrike" kern="1200" cap="none" spc="0" normalizeH="0" baseline="0" noProof="0" dirty="0" err="1">
                          <a:ln>
                            <a:noFill/>
                          </a:ln>
                          <a:solidFill>
                            <a:srgbClr val="000000"/>
                          </a:solidFill>
                          <a:effectLst/>
                          <a:uLnTx/>
                          <a:uFillTx/>
                          <a:latin typeface="+mn-lt"/>
                          <a:ea typeface="+mn-ea"/>
                          <a:cs typeface="+mn-cs"/>
                        </a:rPr>
                        <a:t>Orphal</a:t>
                      </a:r>
                      <a:r>
                        <a:rPr kumimoji="0" lang="en-US" sz="1600" b="0" i="0" u="none" strike="noStrike" kern="1200" cap="none" spc="0" normalizeH="0" baseline="0" noProof="0" dirty="0">
                          <a:ln>
                            <a:noFill/>
                          </a:ln>
                          <a:solidFill>
                            <a:srgbClr val="000000"/>
                          </a:solidFill>
                          <a:effectLst/>
                          <a:uLnTx/>
                          <a:uFillTx/>
                          <a:latin typeface="+mn-lt"/>
                          <a:ea typeface="+mn-ea"/>
                          <a:cs typeface="+mn-cs"/>
                        </a:rPr>
                        <a:t> (2011) 300K</a:t>
                      </a:r>
                    </a:p>
                  </a:txBody>
                  <a:tcPr marL="42494" marR="42494" marT="42494" marB="42494"/>
                </a:tc>
                <a:extLst>
                  <a:ext uri="{0D108BD9-81ED-4DB2-BD59-A6C34878D82A}">
                    <a16:rowId xmlns:a16="http://schemas.microsoft.com/office/drawing/2014/main" val="1387366263"/>
                  </a:ext>
                </a:extLst>
              </a:tr>
            </a:tbl>
          </a:graphicData>
        </a:graphic>
      </p:graphicFrame>
      <p:pic>
        <p:nvPicPr>
          <p:cNvPr id="6" name="Picture 5">
            <a:extLst>
              <a:ext uri="{FF2B5EF4-FFF2-40B4-BE49-F238E27FC236}">
                <a16:creationId xmlns:a16="http://schemas.microsoft.com/office/drawing/2014/main" id="{F355A163-A499-7195-961A-F6EF5632D19F}"/>
              </a:ext>
            </a:extLst>
          </p:cNvPr>
          <p:cNvPicPr>
            <a:picLocks noChangeAspect="1"/>
          </p:cNvPicPr>
          <p:nvPr/>
        </p:nvPicPr>
        <p:blipFill>
          <a:blip r:embed="rId2"/>
          <a:stretch>
            <a:fillRect/>
          </a:stretch>
        </p:blipFill>
        <p:spPr>
          <a:xfrm>
            <a:off x="4058918" y="6346820"/>
            <a:ext cx="4074164" cy="457200"/>
          </a:xfrm>
          <a:prstGeom prst="rect">
            <a:avLst/>
          </a:prstGeom>
        </p:spPr>
      </p:pic>
    </p:spTree>
    <p:extLst>
      <p:ext uri="{BB962C8B-B14F-4D97-AF65-F5344CB8AC3E}">
        <p14:creationId xmlns:p14="http://schemas.microsoft.com/office/powerpoint/2010/main" val="2485496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d149f3dac1_0_42"/>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Algorithm updates from pre-launch version till public release (version 3)</a:t>
            </a:r>
          </a:p>
        </p:txBody>
      </p:sp>
      <p:sp>
        <p:nvSpPr>
          <p:cNvPr id="300" name="Google Shape;300;g2d149f3dac1_0_42"/>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15</a:t>
            </a:fld>
            <a:endParaRPr dirty="0"/>
          </a:p>
        </p:txBody>
      </p:sp>
      <p:sp>
        <p:nvSpPr>
          <p:cNvPr id="302" name="Google Shape;302;g2d149f3dac1_0_42"/>
          <p:cNvSpPr txBox="1">
            <a:spLocks noGrp="1"/>
          </p:cNvSpPr>
          <p:nvPr>
            <p:ph type="body" idx="1"/>
          </p:nvPr>
        </p:nvSpPr>
        <p:spPr>
          <a:xfrm>
            <a:off x="101599" y="1143000"/>
            <a:ext cx="11986800" cy="54102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Clr>
                <a:srgbClr val="002060"/>
              </a:buClr>
              <a:buSzPts val="2200"/>
              <a:buChar char="●"/>
            </a:pPr>
            <a:r>
              <a:rPr lang="en-US" b="1" dirty="0">
                <a:solidFill>
                  <a:srgbClr val="002060"/>
                </a:solidFill>
              </a:rPr>
              <a:t>SDPC v4.2 (V1) pre-PLAR</a:t>
            </a:r>
          </a:p>
          <a:p>
            <a:pPr lvl="1" indent="-368300">
              <a:spcBef>
                <a:spcPts val="0"/>
              </a:spcBef>
              <a:buClr>
                <a:srgbClr val="002060"/>
              </a:buClr>
              <a:buSzPts val="2200"/>
              <a:buFont typeface="Wingdings" panose="05000000000000000000" pitchFamily="2" charset="2"/>
              <a:buChar char="§"/>
            </a:pPr>
            <a:r>
              <a:rPr lang="en-US" sz="2000" b="1" dirty="0">
                <a:solidFill>
                  <a:schemeClr val="accent2"/>
                </a:solidFill>
              </a:rPr>
              <a:t>Update O</a:t>
            </a:r>
            <a:r>
              <a:rPr lang="en-US" sz="2000" b="1" baseline="-25000" dirty="0">
                <a:solidFill>
                  <a:schemeClr val="accent2"/>
                </a:solidFill>
              </a:rPr>
              <a:t>2</a:t>
            </a:r>
            <a:r>
              <a:rPr lang="en-US" sz="2000" b="1" dirty="0">
                <a:solidFill>
                  <a:schemeClr val="accent2"/>
                </a:solidFill>
              </a:rPr>
              <a:t>-O</a:t>
            </a:r>
            <a:r>
              <a:rPr lang="en-US" sz="2000" b="1" baseline="-25000" dirty="0">
                <a:solidFill>
                  <a:schemeClr val="accent2"/>
                </a:solidFill>
              </a:rPr>
              <a:t>2</a:t>
            </a:r>
            <a:r>
              <a:rPr lang="en-US" sz="2000" b="1" dirty="0">
                <a:solidFill>
                  <a:schemeClr val="accent2"/>
                </a:solidFill>
              </a:rPr>
              <a:t> cross sections</a:t>
            </a:r>
          </a:p>
          <a:p>
            <a:pPr lvl="1" indent="-368300">
              <a:spcBef>
                <a:spcPts val="0"/>
              </a:spcBef>
              <a:buClr>
                <a:srgbClr val="002060"/>
              </a:buClr>
              <a:buSzPts val="2200"/>
              <a:buFont typeface="Wingdings" panose="05000000000000000000" pitchFamily="2" charset="2"/>
              <a:buChar char="§"/>
            </a:pPr>
            <a:r>
              <a:rPr lang="en-US" sz="2000" b="1" dirty="0">
                <a:solidFill>
                  <a:schemeClr val="accent2"/>
                </a:solidFill>
              </a:rPr>
              <a:t>Optimize wavelength shift parameter limits</a:t>
            </a:r>
          </a:p>
          <a:p>
            <a:pPr lvl="1" indent="-368300">
              <a:spcBef>
                <a:spcPts val="0"/>
              </a:spcBef>
              <a:buClr>
                <a:srgbClr val="002060"/>
              </a:buClr>
              <a:buSzPts val="2200"/>
              <a:buFont typeface="Wingdings" panose="05000000000000000000" pitchFamily="2" charset="2"/>
              <a:buChar char="§"/>
            </a:pPr>
            <a:r>
              <a:rPr lang="en-US" sz="2000" b="1" dirty="0">
                <a:solidFill>
                  <a:schemeClr val="accent2"/>
                </a:solidFill>
              </a:rPr>
              <a:t>Optimize order of closure polynomials in solar and radiance fit</a:t>
            </a:r>
          </a:p>
          <a:p>
            <a:pPr lvl="1" indent="-368300">
              <a:spcBef>
                <a:spcPts val="0"/>
              </a:spcBef>
              <a:buClr>
                <a:srgbClr val="002060"/>
              </a:buClr>
              <a:buSzPts val="2200"/>
              <a:buFont typeface="Wingdings" panose="05000000000000000000" pitchFamily="2" charset="2"/>
              <a:buChar char="§"/>
            </a:pPr>
            <a:r>
              <a:rPr lang="en-US" sz="2000" b="1" dirty="0">
                <a:solidFill>
                  <a:schemeClr val="accent2"/>
                </a:solidFill>
              </a:rPr>
              <a:t>Use radiance reference as source term in HCHO retrievals</a:t>
            </a:r>
          </a:p>
          <a:p>
            <a:pPr lvl="1" indent="-368300">
              <a:spcBef>
                <a:spcPts val="0"/>
              </a:spcBef>
              <a:buClr>
                <a:srgbClr val="002060"/>
              </a:buClr>
              <a:buSzPts val="2200"/>
              <a:buFont typeface="Wingdings" panose="05000000000000000000" pitchFamily="2" charset="2"/>
              <a:buChar char="§"/>
            </a:pPr>
            <a:r>
              <a:rPr lang="en-US" sz="2000" b="1" dirty="0">
                <a:solidFill>
                  <a:srgbClr val="00B0F0"/>
                </a:solidFill>
              </a:rPr>
              <a:t>Fix bug on AMF calculation wavelength set up</a:t>
            </a:r>
          </a:p>
          <a:p>
            <a:pPr lvl="1" indent="-368300">
              <a:spcBef>
                <a:spcPts val="0"/>
              </a:spcBef>
              <a:buClr>
                <a:srgbClr val="002060"/>
              </a:buClr>
              <a:buSzPts val="2200"/>
              <a:buFont typeface="Wingdings" panose="05000000000000000000" pitchFamily="2" charset="2"/>
              <a:buChar char="§"/>
            </a:pPr>
            <a:r>
              <a:rPr lang="en-US" sz="2000" b="1" dirty="0">
                <a:solidFill>
                  <a:srgbClr val="00B0F0"/>
                </a:solidFill>
              </a:rPr>
              <a:t>Minor updates related to file formatting </a:t>
            </a:r>
            <a:endParaRPr lang="en-US" b="1" dirty="0">
              <a:solidFill>
                <a:srgbClr val="002060"/>
              </a:solidFill>
            </a:endParaRPr>
          </a:p>
          <a:p>
            <a:pPr marL="457200" lvl="0" indent="-368300" algn="l" rtl="0">
              <a:lnSpc>
                <a:spcPct val="100000"/>
              </a:lnSpc>
              <a:spcBef>
                <a:spcPts val="0"/>
              </a:spcBef>
              <a:spcAft>
                <a:spcPts val="0"/>
              </a:spcAft>
              <a:buClr>
                <a:srgbClr val="002060"/>
              </a:buClr>
              <a:buSzPts val="2200"/>
              <a:buChar char="●"/>
            </a:pPr>
            <a:r>
              <a:rPr lang="en-US" b="1" dirty="0">
                <a:solidFill>
                  <a:srgbClr val="002060"/>
                </a:solidFill>
              </a:rPr>
              <a:t>SDPC v4.3 (V2)</a:t>
            </a:r>
            <a:endParaRPr lang="en-US" sz="2000" b="1" dirty="0">
              <a:solidFill>
                <a:schemeClr val="accent2"/>
              </a:solidFill>
            </a:endParaRPr>
          </a:p>
          <a:p>
            <a:pPr lvl="1" indent="-368300">
              <a:spcBef>
                <a:spcPts val="0"/>
              </a:spcBef>
              <a:buClr>
                <a:srgbClr val="002060"/>
              </a:buClr>
              <a:buSzPts val="2200"/>
              <a:buFont typeface="Wingdings" panose="05000000000000000000" pitchFamily="2" charset="2"/>
              <a:buChar char="§"/>
            </a:pPr>
            <a:r>
              <a:rPr lang="en-US" sz="2000" b="1" dirty="0">
                <a:solidFill>
                  <a:srgbClr val="00B0F0"/>
                </a:solidFill>
              </a:rPr>
              <a:t>Carry on retrieval for a given North-South position even if radiance wavelength calibration fails</a:t>
            </a:r>
          </a:p>
          <a:p>
            <a:pPr lvl="1" indent="-368300">
              <a:spcBef>
                <a:spcPts val="0"/>
              </a:spcBef>
              <a:buClr>
                <a:srgbClr val="002060"/>
              </a:buClr>
              <a:buSzPts val="2200"/>
              <a:buFont typeface="Wingdings" panose="05000000000000000000" pitchFamily="2" charset="2"/>
              <a:buChar char="§"/>
            </a:pPr>
            <a:r>
              <a:rPr lang="en-US" sz="2000" b="1" dirty="0">
                <a:solidFill>
                  <a:srgbClr val="00B0F0"/>
                </a:solidFill>
              </a:rPr>
              <a:t>Increase spatial resolution of Level 3 files to 0.02° x 0.02°</a:t>
            </a:r>
          </a:p>
          <a:p>
            <a:pPr lvl="1" indent="-368300">
              <a:spcBef>
                <a:spcPts val="0"/>
              </a:spcBef>
              <a:buClr>
                <a:srgbClr val="002060"/>
              </a:buClr>
              <a:buSzPts val="2200"/>
              <a:buFont typeface="Wingdings" panose="05000000000000000000" pitchFamily="2" charset="2"/>
              <a:buChar char="§"/>
            </a:pPr>
            <a:r>
              <a:rPr lang="en-US" sz="2000" b="1" dirty="0">
                <a:solidFill>
                  <a:srgbClr val="00B0F0"/>
                </a:solidFill>
              </a:rPr>
              <a:t>Address some Level 2 &amp; 3 file format feedback from ASDC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d149f3dac1_0_42"/>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Algorithm updates from pre-launch version till public release (version 3)</a:t>
            </a:r>
          </a:p>
        </p:txBody>
      </p:sp>
      <p:sp>
        <p:nvSpPr>
          <p:cNvPr id="300" name="Google Shape;300;g2d149f3dac1_0_42"/>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16</a:t>
            </a:fld>
            <a:endParaRPr/>
          </a:p>
        </p:txBody>
      </p:sp>
      <p:sp>
        <p:nvSpPr>
          <p:cNvPr id="302" name="Google Shape;302;g2d149f3dac1_0_42"/>
          <p:cNvSpPr txBox="1">
            <a:spLocks noGrp="1"/>
          </p:cNvSpPr>
          <p:nvPr>
            <p:ph type="body" idx="1"/>
          </p:nvPr>
        </p:nvSpPr>
        <p:spPr>
          <a:xfrm>
            <a:off x="101599" y="1143000"/>
            <a:ext cx="11986800" cy="57150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Clr>
                <a:srgbClr val="002060"/>
              </a:buClr>
              <a:buSzPts val="2200"/>
              <a:buChar char="●"/>
            </a:pPr>
            <a:r>
              <a:rPr lang="en-US" b="1" dirty="0">
                <a:solidFill>
                  <a:srgbClr val="002060"/>
                </a:solidFill>
              </a:rPr>
              <a:t>SDPC v4.4 (V3) &amp; Level 2-3 release: May 20, 2024</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Perform retrievals up to SZA 90</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Update main data quality flag (AMF &gt; 6 as suspect, ~SZA 70 + VZA 70)</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Revisit convergence flag &amp; AMF diagnostic flag</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Add temperature profile to output (for AMF) </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Revise Level 3 quality flag logic</a:t>
            </a:r>
          </a:p>
          <a:p>
            <a:pPr marL="831850" lvl="1" indent="-285750">
              <a:spcBef>
                <a:spcPts val="0"/>
              </a:spcBef>
              <a:buClr>
                <a:srgbClr val="002060"/>
              </a:buClr>
              <a:buSzPts val="2200"/>
              <a:buFont typeface="Wingdings" panose="05000000000000000000" pitchFamily="2" charset="2"/>
              <a:buChar char="§"/>
            </a:pPr>
            <a:r>
              <a:rPr lang="en-US" sz="2400" dirty="0">
                <a:solidFill>
                  <a:srgbClr val="00B0F0"/>
                </a:solidFill>
              </a:rPr>
              <a:t>Address remaining Level 2 &amp; 3 file format feedback from ASDC (fill in attributes, valid range…)</a:t>
            </a:r>
          </a:p>
        </p:txBody>
      </p:sp>
    </p:spTree>
    <p:extLst>
      <p:ext uri="{BB962C8B-B14F-4D97-AF65-F5344CB8AC3E}">
        <p14:creationId xmlns:p14="http://schemas.microsoft.com/office/powerpoint/2010/main" val="166072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B6980364-B678-EA29-DF1D-9534D39DA90C}"/>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A4C34D4C-000A-3388-1FF2-954F7D37994C}"/>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Algorithm updates public release (version 4)</a:t>
            </a:r>
          </a:p>
        </p:txBody>
      </p:sp>
      <p:sp>
        <p:nvSpPr>
          <p:cNvPr id="300" name="Google Shape;300;g2d149f3dac1_0_42">
            <a:extLst>
              <a:ext uri="{FF2B5EF4-FFF2-40B4-BE49-F238E27FC236}">
                <a16:creationId xmlns:a16="http://schemas.microsoft.com/office/drawing/2014/main" id="{2A78CD79-E0FC-8B35-4886-053FE88103F3}"/>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17</a:t>
            </a:fld>
            <a:endParaRPr/>
          </a:p>
        </p:txBody>
      </p:sp>
      <p:sp>
        <p:nvSpPr>
          <p:cNvPr id="302" name="Google Shape;302;g2d149f3dac1_0_42">
            <a:extLst>
              <a:ext uri="{FF2B5EF4-FFF2-40B4-BE49-F238E27FC236}">
                <a16:creationId xmlns:a16="http://schemas.microsoft.com/office/drawing/2014/main" id="{E18A0F9B-B66E-B152-B466-1245A33057C7}"/>
              </a:ext>
            </a:extLst>
          </p:cNvPr>
          <p:cNvSpPr txBox="1">
            <a:spLocks noGrp="1"/>
          </p:cNvSpPr>
          <p:nvPr>
            <p:ph type="body" idx="1"/>
          </p:nvPr>
        </p:nvSpPr>
        <p:spPr>
          <a:xfrm>
            <a:off x="101599" y="1143000"/>
            <a:ext cx="11986800" cy="57150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Clr>
                <a:srgbClr val="002060"/>
              </a:buClr>
              <a:buSzPts val="2200"/>
              <a:buChar char="●"/>
            </a:pPr>
            <a:r>
              <a:rPr lang="en-US" b="1" dirty="0">
                <a:solidFill>
                  <a:srgbClr val="002060"/>
                </a:solidFill>
              </a:rPr>
              <a:t>SDPC v4.X (V4) &amp; Level 2-3 release: September 2, 2025</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Use of GEOS-CF version 2</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Improved GLER climatology</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Revisited surface pressure calculation</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Include wind speed, clear sky AMF and scattering weights in level 2 files</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Fix bug in interpolation of </a:t>
            </a:r>
            <a:r>
              <a:rPr lang="en-US" sz="2000" b="1" dirty="0" err="1">
                <a:solidFill>
                  <a:srgbClr val="00B0F0"/>
                </a:solidFill>
              </a:rPr>
              <a:t>Radiance_cld</a:t>
            </a:r>
            <a:r>
              <a:rPr lang="en-US" sz="2000" b="1" dirty="0">
                <a:solidFill>
                  <a:srgbClr val="00B0F0"/>
                </a:solidFill>
              </a:rPr>
              <a:t> (was using surface instead of cloud pressure)</a:t>
            </a:r>
          </a:p>
          <a:p>
            <a:pPr marL="831850" lvl="1" indent="-285750">
              <a:spcBef>
                <a:spcPts val="0"/>
              </a:spcBef>
              <a:buClr>
                <a:srgbClr val="002060"/>
              </a:buClr>
              <a:buSzPts val="2200"/>
              <a:buFont typeface="Wingdings" panose="05000000000000000000" pitchFamily="2" charset="2"/>
              <a:buChar char="§"/>
            </a:pPr>
            <a:r>
              <a:rPr lang="en-US" sz="2000" b="1" dirty="0">
                <a:solidFill>
                  <a:srgbClr val="00B0F0"/>
                </a:solidFill>
              </a:rPr>
              <a:t>Near Real Time capacity</a:t>
            </a:r>
          </a:p>
          <a:p>
            <a:pPr marL="831850" lvl="1" indent="-285750">
              <a:spcBef>
                <a:spcPts val="0"/>
              </a:spcBef>
              <a:buClr>
                <a:srgbClr val="002060"/>
              </a:buClr>
              <a:buSzPts val="2200"/>
              <a:buFont typeface="Wingdings" panose="05000000000000000000" pitchFamily="2" charset="2"/>
              <a:buChar char="§"/>
            </a:pPr>
            <a:endParaRPr lang="en-US" sz="2000" b="1" dirty="0">
              <a:solidFill>
                <a:srgbClr val="00B0F0"/>
              </a:solidFill>
            </a:endParaRPr>
          </a:p>
        </p:txBody>
      </p:sp>
    </p:spTree>
    <p:extLst>
      <p:ext uri="{BB962C8B-B14F-4D97-AF65-F5344CB8AC3E}">
        <p14:creationId xmlns:p14="http://schemas.microsoft.com/office/powerpoint/2010/main" val="1180735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B8788A0E-058C-A80C-E19C-F1C1CD35F5F2}"/>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2BF54E78-4DF9-5C89-BFF0-92844238E655}"/>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Talk outline</a:t>
            </a:r>
          </a:p>
        </p:txBody>
      </p:sp>
      <p:sp>
        <p:nvSpPr>
          <p:cNvPr id="300" name="Google Shape;300;g2d149f3dac1_0_42">
            <a:extLst>
              <a:ext uri="{FF2B5EF4-FFF2-40B4-BE49-F238E27FC236}">
                <a16:creationId xmlns:a16="http://schemas.microsoft.com/office/drawing/2014/main" id="{6B08A78E-2E4D-8EB4-2077-C1FDDDE091C7}"/>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2</a:t>
            </a:fld>
            <a:endParaRPr dirty="0"/>
          </a:p>
        </p:txBody>
      </p:sp>
      <p:sp>
        <p:nvSpPr>
          <p:cNvPr id="302" name="Google Shape;302;g2d149f3dac1_0_42">
            <a:extLst>
              <a:ext uri="{FF2B5EF4-FFF2-40B4-BE49-F238E27FC236}">
                <a16:creationId xmlns:a16="http://schemas.microsoft.com/office/drawing/2014/main" id="{22C80B2F-3D1A-CFDA-0E47-AD09ACAE344B}"/>
              </a:ext>
            </a:extLst>
          </p:cNvPr>
          <p:cNvSpPr txBox="1">
            <a:spLocks noGrp="1"/>
          </p:cNvSpPr>
          <p:nvPr>
            <p:ph type="body" idx="1"/>
          </p:nvPr>
        </p:nvSpPr>
        <p:spPr>
          <a:xfrm>
            <a:off x="102600" y="1093270"/>
            <a:ext cx="11986800" cy="5410200"/>
          </a:xfrm>
          <a:prstGeom prst="rect">
            <a:avLst/>
          </a:prstGeom>
          <a:noFill/>
          <a:ln>
            <a:noFill/>
          </a:ln>
        </p:spPr>
        <p:txBody>
          <a:bodyPr spcFirstLastPara="1" wrap="square" lIns="91425" tIns="45700" rIns="91425" bIns="45700" anchor="t" anchorCtr="0">
            <a:noAutofit/>
          </a:bodyPr>
          <a:lstStyle/>
          <a:p>
            <a:pPr marL="889000" lvl="1" indent="-342900">
              <a:spcBef>
                <a:spcPts val="1200"/>
              </a:spcBef>
              <a:buClr>
                <a:srgbClr val="002060"/>
              </a:buClr>
              <a:buSzPts val="2200"/>
              <a:buFont typeface="Wingdings" panose="05000000000000000000" pitchFamily="2" charset="2"/>
              <a:buChar char="§"/>
            </a:pPr>
            <a:r>
              <a:rPr lang="en-US" sz="3200" b="1" dirty="0">
                <a:solidFill>
                  <a:schemeClr val="tx1"/>
                </a:solidFill>
              </a:rPr>
              <a:t>TEMPO trace gas retrievals 101</a:t>
            </a:r>
          </a:p>
          <a:p>
            <a:pPr marL="889000" lvl="1" indent="-342900">
              <a:spcBef>
                <a:spcPts val="1200"/>
              </a:spcBef>
              <a:buClr>
                <a:srgbClr val="002060"/>
              </a:buClr>
              <a:buSzPts val="2200"/>
              <a:buFont typeface="Wingdings" panose="05000000000000000000" pitchFamily="2" charset="2"/>
              <a:buChar char="§"/>
            </a:pPr>
            <a:r>
              <a:rPr lang="en-US" sz="3200" b="1" dirty="0">
                <a:solidFill>
                  <a:schemeClr val="tx1"/>
                </a:solidFill>
              </a:rPr>
              <a:t>Major version 4 updates affecting formaldehyde retrievals:</a:t>
            </a:r>
          </a:p>
          <a:p>
            <a:pPr marL="1346200" lvl="2" indent="-342900">
              <a:spcBef>
                <a:spcPts val="1200"/>
              </a:spcBef>
              <a:buClr>
                <a:srgbClr val="002060"/>
              </a:buClr>
              <a:buSzPts val="2200"/>
              <a:buFont typeface="Wingdings" panose="05000000000000000000" pitchFamily="2" charset="2"/>
              <a:buChar char="§"/>
            </a:pPr>
            <a:r>
              <a:rPr lang="en-US" sz="2800" b="1" dirty="0">
                <a:solidFill>
                  <a:schemeClr val="tx1"/>
                </a:solidFill>
              </a:rPr>
              <a:t>Improved straylight correction</a:t>
            </a:r>
          </a:p>
          <a:p>
            <a:pPr marL="1346200" lvl="2" indent="-342900">
              <a:spcBef>
                <a:spcPts val="1200"/>
              </a:spcBef>
              <a:buClr>
                <a:srgbClr val="002060"/>
              </a:buClr>
              <a:buSzPts val="2200"/>
              <a:buFont typeface="Wingdings" panose="05000000000000000000" pitchFamily="2" charset="2"/>
              <a:buChar char="§"/>
            </a:pPr>
            <a:r>
              <a:rPr lang="en-US" sz="2800" b="1" dirty="0">
                <a:solidFill>
                  <a:schemeClr val="tx1"/>
                </a:solidFill>
              </a:rPr>
              <a:t>Improved GLER climatology (details in </a:t>
            </a:r>
            <a:r>
              <a:rPr lang="en-US" sz="2800" b="1" dirty="0" err="1">
                <a:solidFill>
                  <a:schemeClr val="tx1"/>
                </a:solidFill>
              </a:rPr>
              <a:t>Weizhen</a:t>
            </a:r>
            <a:r>
              <a:rPr lang="en-US" sz="2800" b="1" dirty="0">
                <a:solidFill>
                  <a:schemeClr val="tx1"/>
                </a:solidFill>
              </a:rPr>
              <a:t> Hou’s poster)</a:t>
            </a:r>
          </a:p>
          <a:p>
            <a:pPr marL="1346200" lvl="2" indent="-342900">
              <a:spcBef>
                <a:spcPts val="1200"/>
              </a:spcBef>
              <a:buClr>
                <a:srgbClr val="002060"/>
              </a:buClr>
              <a:buSzPts val="2200"/>
              <a:buFont typeface="Wingdings" panose="05000000000000000000" pitchFamily="2" charset="2"/>
              <a:buChar char="§"/>
            </a:pPr>
            <a:r>
              <a:rPr lang="en-US" sz="2800" b="1" dirty="0">
                <a:solidFill>
                  <a:schemeClr val="tx1"/>
                </a:solidFill>
              </a:rPr>
              <a:t>Cloud parameter changes (see Helen Wang’s poster)</a:t>
            </a:r>
          </a:p>
          <a:p>
            <a:pPr marL="1346200" lvl="2" indent="-342900">
              <a:spcBef>
                <a:spcPts val="1200"/>
              </a:spcBef>
              <a:buClr>
                <a:srgbClr val="002060"/>
              </a:buClr>
              <a:buSzPts val="2200"/>
              <a:buFont typeface="Wingdings" panose="05000000000000000000" pitchFamily="2" charset="2"/>
              <a:buChar char="§"/>
            </a:pPr>
            <a:r>
              <a:rPr lang="en-US" sz="2800" b="1" dirty="0">
                <a:solidFill>
                  <a:schemeClr val="tx1"/>
                </a:solidFill>
              </a:rPr>
              <a:t>Cloud, GLER and GEOS-CF v2 AMF effects</a:t>
            </a:r>
          </a:p>
          <a:p>
            <a:pPr marL="1346200" lvl="2" indent="-342900">
              <a:spcBef>
                <a:spcPts val="1200"/>
              </a:spcBef>
              <a:buClr>
                <a:srgbClr val="002060"/>
              </a:buClr>
              <a:buSzPts val="2200"/>
              <a:buFont typeface="Wingdings" panose="05000000000000000000" pitchFamily="2" charset="2"/>
              <a:buChar char="§"/>
            </a:pPr>
            <a:r>
              <a:rPr lang="en-US" sz="2800" b="1" dirty="0">
                <a:solidFill>
                  <a:schemeClr val="tx1"/>
                </a:solidFill>
              </a:rPr>
              <a:t>Revisited surface pressure calculation</a:t>
            </a:r>
          </a:p>
          <a:p>
            <a:pPr marL="889000" lvl="1" indent="-342900">
              <a:spcBef>
                <a:spcPts val="1200"/>
              </a:spcBef>
              <a:buClr>
                <a:srgbClr val="002060"/>
              </a:buClr>
              <a:buSzPts val="2200"/>
              <a:buFont typeface="Wingdings" panose="05000000000000000000" pitchFamily="2" charset="2"/>
              <a:buChar char="§"/>
            </a:pPr>
            <a:r>
              <a:rPr lang="en-US" sz="3200" b="1" dirty="0">
                <a:solidFill>
                  <a:schemeClr val="tx1"/>
                </a:solidFill>
              </a:rPr>
              <a:t>HCHO Near Real Time</a:t>
            </a:r>
          </a:p>
          <a:p>
            <a:pPr marL="889000" lvl="1" indent="-342900">
              <a:spcBef>
                <a:spcPts val="1200"/>
              </a:spcBef>
              <a:buClr>
                <a:srgbClr val="002060"/>
              </a:buClr>
              <a:buSzPts val="2200"/>
              <a:buFont typeface="Wingdings" panose="05000000000000000000" pitchFamily="2" charset="2"/>
              <a:buChar char="§"/>
            </a:pPr>
            <a:r>
              <a:rPr lang="en-US" sz="3200" b="1" dirty="0">
                <a:solidFill>
                  <a:schemeClr val="tx1"/>
                </a:solidFill>
              </a:rPr>
              <a:t>Version 3 vs. version 4 vs. NRT</a:t>
            </a:r>
          </a:p>
        </p:txBody>
      </p:sp>
    </p:spTree>
    <p:extLst>
      <p:ext uri="{BB962C8B-B14F-4D97-AF65-F5344CB8AC3E}">
        <p14:creationId xmlns:p14="http://schemas.microsoft.com/office/powerpoint/2010/main" val="3208238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
          <p:cNvSpPr txBox="1">
            <a:spLocks noGrp="1"/>
          </p:cNvSpPr>
          <p:nvPr>
            <p:ph type="title"/>
          </p:nvPr>
        </p:nvSpPr>
        <p:spPr>
          <a:xfrm>
            <a:off x="2080055" y="0"/>
            <a:ext cx="8410944" cy="9757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TEMPO trace gas retrievals 101</a:t>
            </a:r>
            <a:endParaRPr dirty="0"/>
          </a:p>
        </p:txBody>
      </p:sp>
      <p:sp>
        <p:nvSpPr>
          <p:cNvPr id="276" name="Google Shape;276;p2"/>
          <p:cNvSpPr txBox="1">
            <a:spLocks noGrp="1"/>
          </p:cNvSpPr>
          <p:nvPr>
            <p:ph type="sldNum" idx="12"/>
          </p:nvPr>
        </p:nvSpPr>
        <p:spPr>
          <a:xfrm>
            <a:off x="9448800" y="6621140"/>
            <a:ext cx="2743200" cy="18288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3</a:t>
            </a:fld>
            <a:endParaRPr/>
          </a:p>
        </p:txBody>
      </p:sp>
      <p:sp>
        <p:nvSpPr>
          <p:cNvPr id="277" name="Google Shape;277;p2"/>
          <p:cNvSpPr txBox="1"/>
          <p:nvPr/>
        </p:nvSpPr>
        <p:spPr>
          <a:xfrm>
            <a:off x="10100090" y="4946870"/>
            <a:ext cx="19883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TROPOMI NO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ESA</a:t>
            </a:r>
            <a:endParaRPr/>
          </a:p>
        </p:txBody>
      </p:sp>
      <p:sp>
        <p:nvSpPr>
          <p:cNvPr id="4" name="Content Placeholder 7">
            <a:extLst>
              <a:ext uri="{FF2B5EF4-FFF2-40B4-BE49-F238E27FC236}">
                <a16:creationId xmlns:a16="http://schemas.microsoft.com/office/drawing/2014/main" id="{E1137E31-9E43-7E16-0587-A387D1D805A0}"/>
              </a:ext>
            </a:extLst>
          </p:cNvPr>
          <p:cNvSpPr txBox="1">
            <a:spLocks/>
          </p:cNvSpPr>
          <p:nvPr/>
        </p:nvSpPr>
        <p:spPr>
          <a:xfrm>
            <a:off x="103609" y="975701"/>
            <a:ext cx="11986791" cy="5410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480"/>
              </a:spcBef>
              <a:spcAft>
                <a:spcPts val="0"/>
              </a:spcAft>
              <a:buClr>
                <a:schemeClr val="dk1"/>
              </a:buClr>
              <a:buSzPts val="2400"/>
              <a:buFont typeface="Courier New"/>
              <a:buChar char="o"/>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pPr marL="0" indent="0" algn="ctr">
              <a:buFont typeface="Noto Sans Symbols"/>
              <a:buNone/>
            </a:pPr>
            <a:r>
              <a:rPr lang="en-US" sz="2400" dirty="0"/>
              <a:t>TEMPO HCHO shares the </a:t>
            </a:r>
            <a:r>
              <a:rPr lang="en-US" sz="2400" dirty="0">
                <a:solidFill>
                  <a:schemeClr val="accent1"/>
                </a:solidFill>
              </a:rPr>
              <a:t>differential slant column fit</a:t>
            </a:r>
            <a:r>
              <a:rPr lang="en-US" sz="2400" dirty="0"/>
              <a:t> (also used for cloud O</a:t>
            </a:r>
            <a:r>
              <a:rPr lang="en-US" sz="2400" baseline="-25000" dirty="0"/>
              <a:t>2</a:t>
            </a:r>
            <a:r>
              <a:rPr lang="en-US" sz="2400" dirty="0"/>
              <a:t>-O</a:t>
            </a:r>
            <a:r>
              <a:rPr lang="en-US" sz="2400" baseline="-25000" dirty="0"/>
              <a:t>2 </a:t>
            </a:r>
            <a:r>
              <a:rPr lang="en-US" sz="2400" dirty="0"/>
              <a:t>columns), and </a:t>
            </a:r>
            <a:r>
              <a:rPr lang="en-US" sz="2400" dirty="0">
                <a:solidFill>
                  <a:schemeClr val="accent1"/>
                </a:solidFill>
              </a:rPr>
              <a:t>air mass factor calculation </a:t>
            </a:r>
            <a:r>
              <a:rPr lang="en-US" sz="2400" dirty="0">
                <a:solidFill>
                  <a:schemeClr val="tx1"/>
                </a:solidFill>
              </a:rPr>
              <a:t>with NO</a:t>
            </a:r>
            <a:r>
              <a:rPr lang="en-US" sz="2400" baseline="-25000" dirty="0">
                <a:solidFill>
                  <a:schemeClr val="tx1"/>
                </a:solidFill>
              </a:rPr>
              <a:t>2</a:t>
            </a:r>
            <a:r>
              <a:rPr lang="en-US" sz="2400" dirty="0">
                <a:solidFill>
                  <a:schemeClr val="tx1"/>
                </a:solidFill>
              </a:rPr>
              <a:t>. </a:t>
            </a:r>
          </a:p>
        </p:txBody>
      </p:sp>
      <p:pic>
        <p:nvPicPr>
          <p:cNvPr id="5" name="Picture 4">
            <a:extLst>
              <a:ext uri="{FF2B5EF4-FFF2-40B4-BE49-F238E27FC236}">
                <a16:creationId xmlns:a16="http://schemas.microsoft.com/office/drawing/2014/main" id="{C64504DA-A2A2-8056-4204-A07869DD7A18}"/>
              </a:ext>
            </a:extLst>
          </p:cNvPr>
          <p:cNvPicPr>
            <a:picLocks noChangeAspect="1"/>
          </p:cNvPicPr>
          <p:nvPr/>
        </p:nvPicPr>
        <p:blipFill>
          <a:blip r:embed="rId3"/>
          <a:stretch>
            <a:fillRect/>
          </a:stretch>
        </p:blipFill>
        <p:spPr>
          <a:xfrm>
            <a:off x="3973559" y="2042894"/>
            <a:ext cx="8114832" cy="4761125"/>
          </a:xfrm>
          <a:prstGeom prst="rect">
            <a:avLst/>
          </a:prstGeom>
        </p:spPr>
      </p:pic>
      <p:sp>
        <p:nvSpPr>
          <p:cNvPr id="6" name="TextBox 5">
            <a:extLst>
              <a:ext uri="{FF2B5EF4-FFF2-40B4-BE49-F238E27FC236}">
                <a16:creationId xmlns:a16="http://schemas.microsoft.com/office/drawing/2014/main" id="{570DE700-AF96-23EE-D4FF-7B4FFF228839}"/>
              </a:ext>
            </a:extLst>
          </p:cNvPr>
          <p:cNvSpPr txBox="1"/>
          <p:nvPr/>
        </p:nvSpPr>
        <p:spPr>
          <a:xfrm>
            <a:off x="230617" y="3192349"/>
            <a:ext cx="3615934" cy="1938992"/>
          </a:xfrm>
          <a:prstGeom prst="rect">
            <a:avLst/>
          </a:prstGeom>
          <a:noFill/>
        </p:spPr>
        <p:txBody>
          <a:bodyPr wrap="square" rtlCol="0">
            <a:spAutoFit/>
          </a:bodyPr>
          <a:lstStyle/>
          <a:p>
            <a:pPr algn="ctr"/>
            <a:r>
              <a:rPr lang="en-US" sz="2000" dirty="0">
                <a:solidFill>
                  <a:schemeClr val="tx1"/>
                </a:solidFill>
              </a:rPr>
              <a:t>HCHO columns are corrected to account for the use of </a:t>
            </a:r>
            <a:r>
              <a:rPr lang="en-US" sz="2000" dirty="0">
                <a:solidFill>
                  <a:schemeClr val="accent3"/>
                </a:solidFill>
              </a:rPr>
              <a:t>radiance reference </a:t>
            </a:r>
            <a:r>
              <a:rPr lang="en-US" sz="2000" dirty="0">
                <a:solidFill>
                  <a:schemeClr val="tx1"/>
                </a:solidFill>
              </a:rPr>
              <a:t>source spectra with a GEOS-CF based “background correction”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0456A633-2C07-99E2-9ADC-02DAC499FAB1}"/>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297738FB-D232-3517-CA9A-077A0F60952E}"/>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L1b improved straylight correction reduces slant columns over clouds</a:t>
            </a:r>
          </a:p>
        </p:txBody>
      </p:sp>
      <p:sp>
        <p:nvSpPr>
          <p:cNvPr id="300" name="Google Shape;300;g2d149f3dac1_0_42">
            <a:extLst>
              <a:ext uri="{FF2B5EF4-FFF2-40B4-BE49-F238E27FC236}">
                <a16:creationId xmlns:a16="http://schemas.microsoft.com/office/drawing/2014/main" id="{9A3BB80C-8CEA-3459-085C-D3B4FDF7F225}"/>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4</a:t>
            </a:fld>
            <a:endParaRPr dirty="0"/>
          </a:p>
        </p:txBody>
      </p:sp>
      <p:pic>
        <p:nvPicPr>
          <p:cNvPr id="4" name="Picture 3" descr="A collage of different colored underwear&#10;&#10;AI-generated content may be incorrect.">
            <a:extLst>
              <a:ext uri="{FF2B5EF4-FFF2-40B4-BE49-F238E27FC236}">
                <a16:creationId xmlns:a16="http://schemas.microsoft.com/office/drawing/2014/main" id="{EC7DB3BF-4721-EFBA-CB94-58E4BB8C88E8}"/>
              </a:ext>
            </a:extLst>
          </p:cNvPr>
          <p:cNvPicPr>
            <a:picLocks noChangeAspect="1"/>
          </p:cNvPicPr>
          <p:nvPr/>
        </p:nvPicPr>
        <p:blipFill>
          <a:blip r:embed="rId3"/>
          <a:srcRect l="26817" t="8563" r="50962" b="68159"/>
          <a:stretch>
            <a:fillRect/>
          </a:stretch>
        </p:blipFill>
        <p:spPr>
          <a:xfrm>
            <a:off x="2067970" y="4888392"/>
            <a:ext cx="2743201" cy="1915748"/>
          </a:xfrm>
          <a:prstGeom prst="rect">
            <a:avLst/>
          </a:prstGeom>
        </p:spPr>
      </p:pic>
      <p:pic>
        <p:nvPicPr>
          <p:cNvPr id="6" name="Picture 5" descr="A group of images of different colored shapes&#10;&#10;AI-generated content may be incorrect.">
            <a:extLst>
              <a:ext uri="{FF2B5EF4-FFF2-40B4-BE49-F238E27FC236}">
                <a16:creationId xmlns:a16="http://schemas.microsoft.com/office/drawing/2014/main" id="{F5FD5EB7-48F6-20E8-0026-970A02C008AF}"/>
              </a:ext>
            </a:extLst>
          </p:cNvPr>
          <p:cNvPicPr>
            <a:picLocks noChangeAspect="1"/>
          </p:cNvPicPr>
          <p:nvPr/>
        </p:nvPicPr>
        <p:blipFill>
          <a:blip r:embed="rId4"/>
          <a:srcRect l="2614" t="8075" r="50278" b="66592"/>
          <a:stretch>
            <a:fillRect/>
          </a:stretch>
        </p:blipFill>
        <p:spPr>
          <a:xfrm>
            <a:off x="911647" y="1128294"/>
            <a:ext cx="10368705" cy="3717083"/>
          </a:xfrm>
          <a:prstGeom prst="rect">
            <a:avLst/>
          </a:prstGeom>
        </p:spPr>
      </p:pic>
      <p:sp>
        <p:nvSpPr>
          <p:cNvPr id="7" name="TextBox 6">
            <a:extLst>
              <a:ext uri="{FF2B5EF4-FFF2-40B4-BE49-F238E27FC236}">
                <a16:creationId xmlns:a16="http://schemas.microsoft.com/office/drawing/2014/main" id="{9D3D455A-22B6-13B1-31A5-C6A6A522578E}"/>
              </a:ext>
            </a:extLst>
          </p:cNvPr>
          <p:cNvSpPr txBox="1"/>
          <p:nvPr/>
        </p:nvSpPr>
        <p:spPr>
          <a:xfrm>
            <a:off x="2912021" y="6359027"/>
            <a:ext cx="1055097" cy="261610"/>
          </a:xfrm>
          <a:prstGeom prst="rect">
            <a:avLst/>
          </a:prstGeom>
          <a:noFill/>
        </p:spPr>
        <p:txBody>
          <a:bodyPr wrap="none" rtlCol="0">
            <a:spAutoFit/>
          </a:bodyPr>
          <a:lstStyle/>
          <a:p>
            <a:pPr algn="ctr"/>
            <a:r>
              <a:rPr lang="en-US" sz="1100" dirty="0"/>
              <a:t>Cloud fraction</a:t>
            </a:r>
          </a:p>
        </p:txBody>
      </p:sp>
      <p:sp>
        <p:nvSpPr>
          <p:cNvPr id="8" name="TextBox 7">
            <a:extLst>
              <a:ext uri="{FF2B5EF4-FFF2-40B4-BE49-F238E27FC236}">
                <a16:creationId xmlns:a16="http://schemas.microsoft.com/office/drawing/2014/main" id="{42E65635-C4A5-0B86-CD71-4B5549669CEC}"/>
              </a:ext>
            </a:extLst>
          </p:cNvPr>
          <p:cNvSpPr txBox="1"/>
          <p:nvPr/>
        </p:nvSpPr>
        <p:spPr>
          <a:xfrm>
            <a:off x="2441542" y="3921550"/>
            <a:ext cx="1996059" cy="307777"/>
          </a:xfrm>
          <a:prstGeom prst="rect">
            <a:avLst/>
          </a:prstGeom>
          <a:noFill/>
        </p:spPr>
        <p:txBody>
          <a:bodyPr wrap="none" rtlCol="0">
            <a:spAutoFit/>
          </a:bodyPr>
          <a:lstStyle/>
          <a:p>
            <a:pPr algn="ctr"/>
            <a:r>
              <a:rPr lang="en-US" dirty="0"/>
              <a:t>Version 3 slant column</a:t>
            </a:r>
          </a:p>
        </p:txBody>
      </p:sp>
      <p:sp>
        <p:nvSpPr>
          <p:cNvPr id="9" name="TextBox 8">
            <a:extLst>
              <a:ext uri="{FF2B5EF4-FFF2-40B4-BE49-F238E27FC236}">
                <a16:creationId xmlns:a16="http://schemas.microsoft.com/office/drawing/2014/main" id="{58B5E435-9DAB-265B-B34A-1C5A0D5A4C99}"/>
              </a:ext>
            </a:extLst>
          </p:cNvPr>
          <p:cNvSpPr txBox="1"/>
          <p:nvPr/>
        </p:nvSpPr>
        <p:spPr>
          <a:xfrm>
            <a:off x="7754401" y="3934035"/>
            <a:ext cx="1996059" cy="307777"/>
          </a:xfrm>
          <a:prstGeom prst="rect">
            <a:avLst/>
          </a:prstGeom>
          <a:noFill/>
        </p:spPr>
        <p:txBody>
          <a:bodyPr wrap="none" rtlCol="0">
            <a:spAutoFit/>
          </a:bodyPr>
          <a:lstStyle/>
          <a:p>
            <a:pPr algn="ctr"/>
            <a:r>
              <a:rPr lang="en-US" dirty="0"/>
              <a:t>Version 4 slant column</a:t>
            </a:r>
          </a:p>
        </p:txBody>
      </p:sp>
      <p:sp>
        <p:nvSpPr>
          <p:cNvPr id="10" name="Oval 9">
            <a:extLst>
              <a:ext uri="{FF2B5EF4-FFF2-40B4-BE49-F238E27FC236}">
                <a16:creationId xmlns:a16="http://schemas.microsoft.com/office/drawing/2014/main" id="{41577AF6-71AC-8098-0B58-F18E0271781D}"/>
              </a:ext>
            </a:extLst>
          </p:cNvPr>
          <p:cNvSpPr/>
          <p:nvPr/>
        </p:nvSpPr>
        <p:spPr>
          <a:xfrm rot="19533126">
            <a:off x="1875530" y="1755111"/>
            <a:ext cx="577999" cy="2092242"/>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751768-D907-CD3D-735B-9C4346FC5C77}"/>
              </a:ext>
            </a:extLst>
          </p:cNvPr>
          <p:cNvSpPr/>
          <p:nvPr/>
        </p:nvSpPr>
        <p:spPr>
          <a:xfrm rot="2404960">
            <a:off x="4912291" y="1231737"/>
            <a:ext cx="577999" cy="2092242"/>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swimming in a river&#10;&#10;AI-generated content may be incorrect.">
            <a:extLst>
              <a:ext uri="{FF2B5EF4-FFF2-40B4-BE49-F238E27FC236}">
                <a16:creationId xmlns:a16="http://schemas.microsoft.com/office/drawing/2014/main" id="{8A42B811-A56A-BDFF-DF51-0B1D56FCCCF8}"/>
              </a:ext>
            </a:extLst>
          </p:cNvPr>
          <p:cNvPicPr>
            <a:picLocks noChangeAspect="1"/>
          </p:cNvPicPr>
          <p:nvPr/>
        </p:nvPicPr>
        <p:blipFill>
          <a:blip r:embed="rId5"/>
          <a:stretch>
            <a:fillRect/>
          </a:stretch>
        </p:blipFill>
        <p:spPr>
          <a:xfrm>
            <a:off x="6616088" y="4761938"/>
            <a:ext cx="4272684" cy="1895961"/>
          </a:xfrm>
          <a:prstGeom prst="rect">
            <a:avLst/>
          </a:prstGeom>
        </p:spPr>
      </p:pic>
      <p:sp>
        <p:nvSpPr>
          <p:cNvPr id="16" name="TextBox 15">
            <a:extLst>
              <a:ext uri="{FF2B5EF4-FFF2-40B4-BE49-F238E27FC236}">
                <a16:creationId xmlns:a16="http://schemas.microsoft.com/office/drawing/2014/main" id="{996A3235-CDEE-B5FD-8F02-1DA291E1BE58}"/>
              </a:ext>
            </a:extLst>
          </p:cNvPr>
          <p:cNvSpPr txBox="1"/>
          <p:nvPr/>
        </p:nvSpPr>
        <p:spPr>
          <a:xfrm>
            <a:off x="2067970" y="1237949"/>
            <a:ext cx="2970685" cy="307777"/>
          </a:xfrm>
          <a:prstGeom prst="rect">
            <a:avLst/>
          </a:prstGeom>
          <a:solidFill>
            <a:schemeClr val="accent4"/>
          </a:solidFill>
        </p:spPr>
        <p:txBody>
          <a:bodyPr wrap="none" rtlCol="0">
            <a:spAutoFit/>
          </a:bodyPr>
          <a:lstStyle/>
          <a:p>
            <a:r>
              <a:rPr lang="en-US" dirty="0"/>
              <a:t>Slant column reduction over clouds</a:t>
            </a:r>
          </a:p>
        </p:txBody>
      </p:sp>
      <p:cxnSp>
        <p:nvCxnSpPr>
          <p:cNvPr id="18" name="Straight Arrow Connector 17">
            <a:extLst>
              <a:ext uri="{FF2B5EF4-FFF2-40B4-BE49-F238E27FC236}">
                <a16:creationId xmlns:a16="http://schemas.microsoft.com/office/drawing/2014/main" id="{E4195ED2-8BC5-34B1-18FF-61CAA3B638DF}"/>
              </a:ext>
            </a:extLst>
          </p:cNvPr>
          <p:cNvCxnSpPr>
            <a:cxnSpLocks/>
            <a:stCxn id="16" idx="2"/>
            <a:endCxn id="10" idx="6"/>
          </p:cNvCxnSpPr>
          <p:nvPr/>
        </p:nvCxnSpPr>
        <p:spPr>
          <a:xfrm flipH="1">
            <a:off x="2402850" y="1545726"/>
            <a:ext cx="1150463" cy="1092032"/>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9C67F90-5BA7-C498-076B-2FC3591E8702}"/>
              </a:ext>
            </a:extLst>
          </p:cNvPr>
          <p:cNvCxnSpPr>
            <a:cxnSpLocks/>
            <a:stCxn id="16" idx="2"/>
            <a:endCxn id="11" idx="2"/>
          </p:cNvCxnSpPr>
          <p:nvPr/>
        </p:nvCxnSpPr>
        <p:spPr>
          <a:xfrm>
            <a:off x="3553313" y="1545726"/>
            <a:ext cx="1426859" cy="546047"/>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C36826C-C56A-ABAB-CA94-68CAA1867E80}"/>
              </a:ext>
            </a:extLst>
          </p:cNvPr>
          <p:cNvSpPr/>
          <p:nvPr/>
        </p:nvSpPr>
        <p:spPr>
          <a:xfrm rot="2649863">
            <a:off x="7697656" y="1833185"/>
            <a:ext cx="617300" cy="876941"/>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84F763-AB2A-ACEB-87E8-06EA44D142B5}"/>
              </a:ext>
            </a:extLst>
          </p:cNvPr>
          <p:cNvSpPr/>
          <p:nvPr/>
        </p:nvSpPr>
        <p:spPr>
          <a:xfrm rot="2649863">
            <a:off x="7029737" y="4958534"/>
            <a:ext cx="617300" cy="84528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2B91E64-C47B-4E5A-50B5-4DCE8F2A6D59}"/>
              </a:ext>
            </a:extLst>
          </p:cNvPr>
          <p:cNvSpPr txBox="1"/>
          <p:nvPr/>
        </p:nvSpPr>
        <p:spPr>
          <a:xfrm>
            <a:off x="10640593" y="3975988"/>
            <a:ext cx="1279517" cy="307777"/>
          </a:xfrm>
          <a:prstGeom prst="rect">
            <a:avLst/>
          </a:prstGeom>
          <a:solidFill>
            <a:schemeClr val="accent2"/>
          </a:solidFill>
        </p:spPr>
        <p:txBody>
          <a:bodyPr wrap="none" rtlCol="0">
            <a:spAutoFit/>
          </a:bodyPr>
          <a:lstStyle/>
          <a:p>
            <a:r>
              <a:rPr lang="en-US" dirty="0"/>
              <a:t>Smoke plume</a:t>
            </a:r>
          </a:p>
        </p:txBody>
      </p:sp>
      <p:cxnSp>
        <p:nvCxnSpPr>
          <p:cNvPr id="25" name="Straight Arrow Connector 24">
            <a:extLst>
              <a:ext uri="{FF2B5EF4-FFF2-40B4-BE49-F238E27FC236}">
                <a16:creationId xmlns:a16="http://schemas.microsoft.com/office/drawing/2014/main" id="{C1F848E2-40CC-4B20-5833-8D247D77AA05}"/>
              </a:ext>
            </a:extLst>
          </p:cNvPr>
          <p:cNvCxnSpPr>
            <a:cxnSpLocks/>
            <a:stCxn id="24" idx="2"/>
            <a:endCxn id="23" idx="0"/>
          </p:cNvCxnSpPr>
          <p:nvPr/>
        </p:nvCxnSpPr>
        <p:spPr>
          <a:xfrm flipH="1">
            <a:off x="7632849" y="4283765"/>
            <a:ext cx="3647503" cy="794231"/>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7640138-71BB-852E-0EE6-931E2BECDFD2}"/>
              </a:ext>
            </a:extLst>
          </p:cNvPr>
          <p:cNvCxnSpPr>
            <a:cxnSpLocks/>
            <a:stCxn id="24" idx="0"/>
            <a:endCxn id="22" idx="6"/>
          </p:cNvCxnSpPr>
          <p:nvPr/>
        </p:nvCxnSpPr>
        <p:spPr>
          <a:xfrm flipH="1" flipV="1">
            <a:off x="8227714" y="2486698"/>
            <a:ext cx="3052638" cy="148929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B6FC516-E66F-DDB9-A314-8C5C2BFA4D62}"/>
              </a:ext>
            </a:extLst>
          </p:cNvPr>
          <p:cNvSpPr txBox="1"/>
          <p:nvPr/>
        </p:nvSpPr>
        <p:spPr>
          <a:xfrm>
            <a:off x="7431395" y="6605879"/>
            <a:ext cx="2642069" cy="253916"/>
          </a:xfrm>
          <a:prstGeom prst="rect">
            <a:avLst/>
          </a:prstGeom>
          <a:noFill/>
        </p:spPr>
        <p:txBody>
          <a:bodyPr wrap="none" rtlCol="0">
            <a:spAutoFit/>
          </a:bodyPr>
          <a:lstStyle/>
          <a:p>
            <a:pPr algn="ctr"/>
            <a:r>
              <a:rPr lang="en-US" sz="1050" dirty="0"/>
              <a:t>Suomi NPP VIIRS image from Worldview</a:t>
            </a:r>
          </a:p>
        </p:txBody>
      </p:sp>
      <p:sp>
        <p:nvSpPr>
          <p:cNvPr id="32" name="TextBox 31">
            <a:extLst>
              <a:ext uri="{FF2B5EF4-FFF2-40B4-BE49-F238E27FC236}">
                <a16:creationId xmlns:a16="http://schemas.microsoft.com/office/drawing/2014/main" id="{038EBD25-48E0-FC6C-C273-60D9D19D2DAA}"/>
              </a:ext>
            </a:extLst>
          </p:cNvPr>
          <p:cNvSpPr txBox="1"/>
          <p:nvPr/>
        </p:nvSpPr>
        <p:spPr>
          <a:xfrm>
            <a:off x="4959308" y="3767661"/>
            <a:ext cx="2273379"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none" rtlCol="0">
            <a:spAutoFit/>
          </a:bodyPr>
          <a:lstStyle/>
          <a:p>
            <a:r>
              <a:rPr lang="en-US" dirty="0"/>
              <a:t>September 3, 2024; S007</a:t>
            </a:r>
          </a:p>
        </p:txBody>
      </p:sp>
    </p:spTree>
    <p:extLst>
      <p:ext uri="{BB962C8B-B14F-4D97-AF65-F5344CB8AC3E}">
        <p14:creationId xmlns:p14="http://schemas.microsoft.com/office/powerpoint/2010/main" val="41046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6B7F9A77-9F52-FB3F-502D-E4E008EB648D}"/>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013C1936-5817-35D6-1F19-E2CAD9B1213E}"/>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Improved GLER </a:t>
            </a:r>
            <a:r>
              <a:rPr lang="de-DE" dirty="0"/>
              <a:t>(details in Weizhen Hou’s poster; s[ecial thanks to Wenhan Qin)</a:t>
            </a:r>
            <a:endParaRPr lang="en-US" dirty="0"/>
          </a:p>
        </p:txBody>
      </p:sp>
      <p:sp>
        <p:nvSpPr>
          <p:cNvPr id="300" name="Google Shape;300;g2d149f3dac1_0_42">
            <a:extLst>
              <a:ext uri="{FF2B5EF4-FFF2-40B4-BE49-F238E27FC236}">
                <a16:creationId xmlns:a16="http://schemas.microsoft.com/office/drawing/2014/main" id="{58887EFB-79BD-889B-1FF8-A0FFAF7F5018}"/>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5</a:t>
            </a:fld>
            <a:endParaRPr dirty="0"/>
          </a:p>
        </p:txBody>
      </p:sp>
      <p:pic>
        <p:nvPicPr>
          <p:cNvPr id="4" name="Picture 3" descr="A screenshot of a computer generated map&#10;&#10;AI-generated content may be incorrect.">
            <a:extLst>
              <a:ext uri="{FF2B5EF4-FFF2-40B4-BE49-F238E27FC236}">
                <a16:creationId xmlns:a16="http://schemas.microsoft.com/office/drawing/2014/main" id="{ABA57045-6107-CAFE-1108-5D695CA698E2}"/>
              </a:ext>
            </a:extLst>
          </p:cNvPr>
          <p:cNvPicPr>
            <a:picLocks noChangeAspect="1"/>
          </p:cNvPicPr>
          <p:nvPr/>
        </p:nvPicPr>
        <p:blipFill>
          <a:blip r:embed="rId3"/>
          <a:srcRect l="39423" t="16433" r="9737" b="62827"/>
          <a:stretch>
            <a:fillRect/>
          </a:stretch>
        </p:blipFill>
        <p:spPr>
          <a:xfrm>
            <a:off x="262890" y="1322570"/>
            <a:ext cx="7553597" cy="1797820"/>
          </a:xfrm>
          <a:prstGeom prst="rect">
            <a:avLst/>
          </a:prstGeom>
        </p:spPr>
      </p:pic>
      <p:sp>
        <p:nvSpPr>
          <p:cNvPr id="5" name="TextBox 4">
            <a:extLst>
              <a:ext uri="{FF2B5EF4-FFF2-40B4-BE49-F238E27FC236}">
                <a16:creationId xmlns:a16="http://schemas.microsoft.com/office/drawing/2014/main" id="{21C9EFD0-386F-BDEA-698A-0DBCA21B5AA4}"/>
              </a:ext>
            </a:extLst>
          </p:cNvPr>
          <p:cNvSpPr txBox="1"/>
          <p:nvPr/>
        </p:nvSpPr>
        <p:spPr>
          <a:xfrm>
            <a:off x="3012804" y="1078687"/>
            <a:ext cx="2053767" cy="307777"/>
          </a:xfrm>
          <a:prstGeom prst="rect">
            <a:avLst/>
          </a:prstGeom>
          <a:noFill/>
        </p:spPr>
        <p:txBody>
          <a:bodyPr wrap="none" rtlCol="0">
            <a:spAutoFit/>
          </a:bodyPr>
          <a:lstStyle/>
          <a:p>
            <a:pPr algn="ctr"/>
            <a:r>
              <a:rPr lang="en-US" b="1" dirty="0"/>
              <a:t>340 nm; June; 21 UTC</a:t>
            </a:r>
            <a:endParaRPr lang="es-ES" b="1" dirty="0"/>
          </a:p>
        </p:txBody>
      </p:sp>
      <p:sp>
        <p:nvSpPr>
          <p:cNvPr id="6" name="TextBox 5">
            <a:extLst>
              <a:ext uri="{FF2B5EF4-FFF2-40B4-BE49-F238E27FC236}">
                <a16:creationId xmlns:a16="http://schemas.microsoft.com/office/drawing/2014/main" id="{BD34A688-96E9-57B7-466D-4F009B0B4687}"/>
              </a:ext>
            </a:extLst>
          </p:cNvPr>
          <p:cNvSpPr txBox="1"/>
          <p:nvPr/>
        </p:nvSpPr>
        <p:spPr>
          <a:xfrm>
            <a:off x="1142182" y="1240640"/>
            <a:ext cx="1539204" cy="307777"/>
          </a:xfrm>
          <a:prstGeom prst="rect">
            <a:avLst/>
          </a:prstGeom>
          <a:solidFill>
            <a:schemeClr val="lt1"/>
          </a:solidFill>
        </p:spPr>
        <p:txBody>
          <a:bodyPr wrap="none" rtlCol="0">
            <a:spAutoFit/>
          </a:bodyPr>
          <a:lstStyle/>
          <a:p>
            <a:pPr algn="ctr"/>
            <a:r>
              <a:rPr lang="en-US" b="1" dirty="0"/>
              <a:t>Version 4 GLER</a:t>
            </a:r>
            <a:endParaRPr lang="es-ES" b="1" dirty="0"/>
          </a:p>
        </p:txBody>
      </p:sp>
      <p:sp>
        <p:nvSpPr>
          <p:cNvPr id="7" name="TextBox 6">
            <a:extLst>
              <a:ext uri="{FF2B5EF4-FFF2-40B4-BE49-F238E27FC236}">
                <a16:creationId xmlns:a16="http://schemas.microsoft.com/office/drawing/2014/main" id="{3080B0FC-3AAA-8AE9-EBDD-2EA6E9D71C4D}"/>
              </a:ext>
            </a:extLst>
          </p:cNvPr>
          <p:cNvSpPr txBox="1"/>
          <p:nvPr/>
        </p:nvSpPr>
        <p:spPr>
          <a:xfrm>
            <a:off x="5397989" y="1228377"/>
            <a:ext cx="1539203" cy="320040"/>
          </a:xfrm>
          <a:prstGeom prst="rect">
            <a:avLst/>
          </a:prstGeom>
          <a:solidFill>
            <a:schemeClr val="lt1"/>
          </a:solidFill>
        </p:spPr>
        <p:txBody>
          <a:bodyPr wrap="none" rtlCol="0">
            <a:spAutoFit/>
          </a:bodyPr>
          <a:lstStyle/>
          <a:p>
            <a:pPr algn="ctr"/>
            <a:r>
              <a:rPr lang="en-US" b="1" dirty="0"/>
              <a:t>Version 3 GLER</a:t>
            </a:r>
            <a:endParaRPr lang="es-ES" b="1" dirty="0"/>
          </a:p>
        </p:txBody>
      </p:sp>
      <p:pic>
        <p:nvPicPr>
          <p:cNvPr id="8" name="Picture 7" descr="A screenshot of a computer generated map&#10;&#10;AI-generated content may be incorrect.">
            <a:extLst>
              <a:ext uri="{FF2B5EF4-FFF2-40B4-BE49-F238E27FC236}">
                <a16:creationId xmlns:a16="http://schemas.microsoft.com/office/drawing/2014/main" id="{C8B48FBC-926B-7237-6452-67EAEDF96955}"/>
              </a:ext>
            </a:extLst>
          </p:cNvPr>
          <p:cNvPicPr>
            <a:picLocks noChangeAspect="1"/>
          </p:cNvPicPr>
          <p:nvPr/>
        </p:nvPicPr>
        <p:blipFill>
          <a:blip r:embed="rId3"/>
          <a:srcRect l="55958" t="53572" r="11201" b="20749"/>
          <a:stretch>
            <a:fillRect/>
          </a:stretch>
        </p:blipFill>
        <p:spPr>
          <a:xfrm>
            <a:off x="1433647" y="3621390"/>
            <a:ext cx="5212080" cy="2377440"/>
          </a:xfrm>
          <a:prstGeom prst="rect">
            <a:avLst/>
          </a:prstGeom>
        </p:spPr>
      </p:pic>
      <p:pic>
        <p:nvPicPr>
          <p:cNvPr id="9" name="Picture 8" descr="A screenshot of a computer generated map&#10;&#10;AI-generated content may be incorrect.">
            <a:extLst>
              <a:ext uri="{FF2B5EF4-FFF2-40B4-BE49-F238E27FC236}">
                <a16:creationId xmlns:a16="http://schemas.microsoft.com/office/drawing/2014/main" id="{3CD8F9BB-9664-7861-D5E6-39642BBF46E0}"/>
              </a:ext>
            </a:extLst>
          </p:cNvPr>
          <p:cNvPicPr>
            <a:picLocks noChangeAspect="1"/>
          </p:cNvPicPr>
          <p:nvPr/>
        </p:nvPicPr>
        <p:blipFill>
          <a:blip r:embed="rId3"/>
          <a:srcRect l="55958" t="83337" r="11201" b="10736"/>
          <a:stretch>
            <a:fillRect/>
          </a:stretch>
        </p:blipFill>
        <p:spPr>
          <a:xfrm>
            <a:off x="1176472" y="6001583"/>
            <a:ext cx="5212080" cy="548640"/>
          </a:xfrm>
          <a:prstGeom prst="rect">
            <a:avLst/>
          </a:prstGeom>
        </p:spPr>
      </p:pic>
      <p:pic>
        <p:nvPicPr>
          <p:cNvPr id="10" name="Picture 9" descr="A screenshot of a computer generated map&#10;&#10;AI-generated content may be incorrect.">
            <a:extLst>
              <a:ext uri="{FF2B5EF4-FFF2-40B4-BE49-F238E27FC236}">
                <a16:creationId xmlns:a16="http://schemas.microsoft.com/office/drawing/2014/main" id="{F5AB10CE-422D-150F-C949-21C1801E71F9}"/>
              </a:ext>
            </a:extLst>
          </p:cNvPr>
          <p:cNvPicPr>
            <a:picLocks noChangeAspect="1"/>
          </p:cNvPicPr>
          <p:nvPr/>
        </p:nvPicPr>
        <p:blipFill>
          <a:blip r:embed="rId3"/>
          <a:srcRect l="43310" t="41544" r="10019" b="53519"/>
          <a:stretch>
            <a:fillRect/>
          </a:stretch>
        </p:blipFill>
        <p:spPr>
          <a:xfrm>
            <a:off x="365760" y="3164190"/>
            <a:ext cx="7406640" cy="457200"/>
          </a:xfrm>
          <a:prstGeom prst="rect">
            <a:avLst/>
          </a:prstGeom>
        </p:spPr>
      </p:pic>
      <p:pic>
        <p:nvPicPr>
          <p:cNvPr id="12" name="Picture 11" descr="A screenshot of a graph&#10;&#10;AI-generated content may be incorrect.">
            <a:extLst>
              <a:ext uri="{FF2B5EF4-FFF2-40B4-BE49-F238E27FC236}">
                <a16:creationId xmlns:a16="http://schemas.microsoft.com/office/drawing/2014/main" id="{D4635AE5-90B7-5795-CE49-079260F0CF30}"/>
              </a:ext>
            </a:extLst>
          </p:cNvPr>
          <p:cNvPicPr>
            <a:picLocks noChangeAspect="1"/>
          </p:cNvPicPr>
          <p:nvPr/>
        </p:nvPicPr>
        <p:blipFill>
          <a:blip r:embed="rId4"/>
          <a:srcRect l="6001" t="9328" r="36892" b="5336"/>
          <a:stretch>
            <a:fillRect/>
          </a:stretch>
        </p:blipFill>
        <p:spPr>
          <a:xfrm>
            <a:off x="7855964" y="1785254"/>
            <a:ext cx="4073146" cy="4213576"/>
          </a:xfrm>
          <a:prstGeom prst="rect">
            <a:avLst/>
          </a:prstGeom>
        </p:spPr>
      </p:pic>
      <p:sp>
        <p:nvSpPr>
          <p:cNvPr id="13" name="TextBox 12">
            <a:extLst>
              <a:ext uri="{FF2B5EF4-FFF2-40B4-BE49-F238E27FC236}">
                <a16:creationId xmlns:a16="http://schemas.microsoft.com/office/drawing/2014/main" id="{BC279C17-2166-677C-FDF7-B4F972043547}"/>
              </a:ext>
            </a:extLst>
          </p:cNvPr>
          <p:cNvSpPr txBox="1"/>
          <p:nvPr/>
        </p:nvSpPr>
        <p:spPr>
          <a:xfrm>
            <a:off x="2784482" y="6550223"/>
            <a:ext cx="1996059" cy="307777"/>
          </a:xfrm>
          <a:prstGeom prst="rect">
            <a:avLst/>
          </a:prstGeom>
          <a:solidFill>
            <a:schemeClr val="lt1"/>
          </a:solidFill>
        </p:spPr>
        <p:txBody>
          <a:bodyPr wrap="none" rtlCol="0">
            <a:spAutoFit/>
          </a:bodyPr>
          <a:lstStyle/>
          <a:p>
            <a:pPr algn="ctr"/>
            <a:r>
              <a:rPr lang="en-US" b="1" dirty="0"/>
              <a:t>Version 3 – Version 4</a:t>
            </a:r>
            <a:endParaRPr lang="es-ES" b="1" dirty="0"/>
          </a:p>
        </p:txBody>
      </p:sp>
    </p:spTree>
    <p:extLst>
      <p:ext uri="{BB962C8B-B14F-4D97-AF65-F5344CB8AC3E}">
        <p14:creationId xmlns:p14="http://schemas.microsoft.com/office/powerpoint/2010/main" val="1663949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9A55563D-4680-2459-1107-CFBEF58542B4}"/>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E09A9C78-E98A-4905-A877-0ACA27282711}"/>
              </a:ext>
            </a:extLst>
          </p:cNvPr>
          <p:cNvSpPr txBox="1">
            <a:spLocks noGrp="1"/>
          </p:cNvSpPr>
          <p:nvPr>
            <p:ph type="title"/>
          </p:nvPr>
        </p:nvSpPr>
        <p:spPr>
          <a:xfrm>
            <a:off x="2215299" y="0"/>
            <a:ext cx="8086106"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Significant reduction of cloud fractions (see Helen Wang’s poster)</a:t>
            </a:r>
          </a:p>
        </p:txBody>
      </p:sp>
      <p:sp>
        <p:nvSpPr>
          <p:cNvPr id="300" name="Google Shape;300;g2d149f3dac1_0_42">
            <a:extLst>
              <a:ext uri="{FF2B5EF4-FFF2-40B4-BE49-F238E27FC236}">
                <a16:creationId xmlns:a16="http://schemas.microsoft.com/office/drawing/2014/main" id="{1BBB1417-E301-1FB6-AD90-95D7DD3F16E0}"/>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6</a:t>
            </a:fld>
            <a:endParaRPr dirty="0"/>
          </a:p>
        </p:txBody>
      </p:sp>
      <p:pic>
        <p:nvPicPr>
          <p:cNvPr id="4" name="Picture 3" descr="A group of images of underwear&#10;&#10;AI-generated content may be incorrect.">
            <a:extLst>
              <a:ext uri="{FF2B5EF4-FFF2-40B4-BE49-F238E27FC236}">
                <a16:creationId xmlns:a16="http://schemas.microsoft.com/office/drawing/2014/main" id="{A64732DE-E0C4-2085-8CB1-0623745BFDE6}"/>
              </a:ext>
            </a:extLst>
          </p:cNvPr>
          <p:cNvPicPr>
            <a:picLocks noChangeAspect="1"/>
          </p:cNvPicPr>
          <p:nvPr/>
        </p:nvPicPr>
        <p:blipFill>
          <a:blip r:embed="rId3"/>
          <a:srcRect l="3040" t="8286" r="75245" b="68187"/>
          <a:stretch>
            <a:fillRect/>
          </a:stretch>
        </p:blipFill>
        <p:spPr>
          <a:xfrm>
            <a:off x="803580" y="1082841"/>
            <a:ext cx="4494997" cy="3246387"/>
          </a:xfrm>
          <a:prstGeom prst="rect">
            <a:avLst/>
          </a:prstGeom>
        </p:spPr>
      </p:pic>
      <p:sp>
        <p:nvSpPr>
          <p:cNvPr id="7" name="TextBox 6">
            <a:extLst>
              <a:ext uri="{FF2B5EF4-FFF2-40B4-BE49-F238E27FC236}">
                <a16:creationId xmlns:a16="http://schemas.microsoft.com/office/drawing/2014/main" id="{8456B590-E263-4621-66C1-FBA379FFAFE5}"/>
              </a:ext>
            </a:extLst>
          </p:cNvPr>
          <p:cNvSpPr txBox="1"/>
          <p:nvPr/>
        </p:nvSpPr>
        <p:spPr>
          <a:xfrm>
            <a:off x="1551312" y="3644481"/>
            <a:ext cx="2999539" cy="307777"/>
          </a:xfrm>
          <a:prstGeom prst="rect">
            <a:avLst/>
          </a:prstGeom>
          <a:noFill/>
        </p:spPr>
        <p:txBody>
          <a:bodyPr wrap="none" rtlCol="0">
            <a:spAutoFit/>
          </a:bodyPr>
          <a:lstStyle/>
          <a:p>
            <a:pPr algn="ctr"/>
            <a:r>
              <a:rPr lang="en-US" dirty="0"/>
              <a:t>Version 3 cloud fraction at 340 nm</a:t>
            </a:r>
          </a:p>
        </p:txBody>
      </p:sp>
      <p:pic>
        <p:nvPicPr>
          <p:cNvPr id="8" name="Picture 7" descr="A group of images of underwear&#10;&#10;AI-generated content may be incorrect.">
            <a:extLst>
              <a:ext uri="{FF2B5EF4-FFF2-40B4-BE49-F238E27FC236}">
                <a16:creationId xmlns:a16="http://schemas.microsoft.com/office/drawing/2014/main" id="{AEC18078-1C32-85EE-CEDB-5A4F2F37E3CD}"/>
              </a:ext>
            </a:extLst>
          </p:cNvPr>
          <p:cNvPicPr>
            <a:picLocks noChangeAspect="1"/>
          </p:cNvPicPr>
          <p:nvPr/>
        </p:nvPicPr>
        <p:blipFill>
          <a:blip r:embed="rId3"/>
          <a:srcRect l="52148" t="8286" r="26137" b="68187"/>
          <a:stretch>
            <a:fillRect/>
          </a:stretch>
        </p:blipFill>
        <p:spPr>
          <a:xfrm>
            <a:off x="6893428" y="1076809"/>
            <a:ext cx="4494997" cy="3246387"/>
          </a:xfrm>
          <a:prstGeom prst="rect">
            <a:avLst/>
          </a:prstGeom>
        </p:spPr>
      </p:pic>
      <p:sp>
        <p:nvSpPr>
          <p:cNvPr id="9" name="TextBox 8">
            <a:extLst>
              <a:ext uri="{FF2B5EF4-FFF2-40B4-BE49-F238E27FC236}">
                <a16:creationId xmlns:a16="http://schemas.microsoft.com/office/drawing/2014/main" id="{43DBDA90-E4BB-1B34-B4AC-DBD02F909640}"/>
              </a:ext>
            </a:extLst>
          </p:cNvPr>
          <p:cNvSpPr txBox="1"/>
          <p:nvPr/>
        </p:nvSpPr>
        <p:spPr>
          <a:xfrm>
            <a:off x="7690849" y="3638448"/>
            <a:ext cx="2900153" cy="307777"/>
          </a:xfrm>
          <a:prstGeom prst="rect">
            <a:avLst/>
          </a:prstGeom>
          <a:noFill/>
        </p:spPr>
        <p:txBody>
          <a:bodyPr wrap="none" rtlCol="0">
            <a:spAutoFit/>
          </a:bodyPr>
          <a:lstStyle/>
          <a:p>
            <a:pPr algn="ctr"/>
            <a:r>
              <a:rPr lang="en-US" dirty="0"/>
              <a:t>Version 4 cloud fraction at 340 nm</a:t>
            </a:r>
          </a:p>
        </p:txBody>
      </p:sp>
      <p:pic>
        <p:nvPicPr>
          <p:cNvPr id="10" name="Picture 9" descr="A group of images of underwear&#10;&#10;AI-generated content may be incorrect.">
            <a:extLst>
              <a:ext uri="{FF2B5EF4-FFF2-40B4-BE49-F238E27FC236}">
                <a16:creationId xmlns:a16="http://schemas.microsoft.com/office/drawing/2014/main" id="{85EDCBC4-1498-FE47-7D8A-A4CC5829EE34}"/>
              </a:ext>
            </a:extLst>
          </p:cNvPr>
          <p:cNvPicPr>
            <a:picLocks noChangeAspect="1"/>
          </p:cNvPicPr>
          <p:nvPr/>
        </p:nvPicPr>
        <p:blipFill>
          <a:blip r:embed="rId3"/>
          <a:srcRect l="27438" t="40237" r="50846" b="35602"/>
          <a:stretch>
            <a:fillRect/>
          </a:stretch>
        </p:blipFill>
        <p:spPr>
          <a:xfrm>
            <a:off x="4362120" y="4323196"/>
            <a:ext cx="3328729" cy="2468880"/>
          </a:xfrm>
          <a:prstGeom prst="rect">
            <a:avLst/>
          </a:prstGeom>
        </p:spPr>
      </p:pic>
      <p:sp>
        <p:nvSpPr>
          <p:cNvPr id="11" name="TextBox 10">
            <a:extLst>
              <a:ext uri="{FF2B5EF4-FFF2-40B4-BE49-F238E27FC236}">
                <a16:creationId xmlns:a16="http://schemas.microsoft.com/office/drawing/2014/main" id="{9999BC38-1FF9-0354-0772-603ED64C0348}"/>
              </a:ext>
            </a:extLst>
          </p:cNvPr>
          <p:cNvSpPr txBox="1"/>
          <p:nvPr/>
        </p:nvSpPr>
        <p:spPr>
          <a:xfrm>
            <a:off x="4202910" y="6084957"/>
            <a:ext cx="3647152" cy="307777"/>
          </a:xfrm>
          <a:prstGeom prst="rect">
            <a:avLst/>
          </a:prstGeom>
          <a:noFill/>
        </p:spPr>
        <p:txBody>
          <a:bodyPr wrap="none" rtlCol="0">
            <a:spAutoFit/>
          </a:bodyPr>
          <a:lstStyle/>
          <a:p>
            <a:pPr algn="ctr"/>
            <a:r>
              <a:rPr lang="en-US" dirty="0"/>
              <a:t>Version 3 – Version 4 cloud fraction change</a:t>
            </a:r>
          </a:p>
        </p:txBody>
      </p:sp>
      <p:sp>
        <p:nvSpPr>
          <p:cNvPr id="12" name="TextBox 11">
            <a:extLst>
              <a:ext uri="{FF2B5EF4-FFF2-40B4-BE49-F238E27FC236}">
                <a16:creationId xmlns:a16="http://schemas.microsoft.com/office/drawing/2014/main" id="{399548DF-385C-FCAD-8B32-25C07E51F45B}"/>
              </a:ext>
            </a:extLst>
          </p:cNvPr>
          <p:cNvSpPr txBox="1"/>
          <p:nvPr/>
        </p:nvSpPr>
        <p:spPr>
          <a:xfrm>
            <a:off x="4959313" y="3769965"/>
            <a:ext cx="2273379"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none" rtlCol="0">
            <a:spAutoFit/>
          </a:bodyPr>
          <a:lstStyle/>
          <a:p>
            <a:r>
              <a:rPr lang="en-US" dirty="0"/>
              <a:t>September 3, 2024; S007</a:t>
            </a:r>
          </a:p>
        </p:txBody>
      </p:sp>
    </p:spTree>
    <p:extLst>
      <p:ext uri="{BB962C8B-B14F-4D97-AF65-F5344CB8AC3E}">
        <p14:creationId xmlns:p14="http://schemas.microsoft.com/office/powerpoint/2010/main" val="3138540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160CCC9D-2627-A385-9133-8716C153D82D}"/>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49394A64-7C53-74F5-F0C2-7285509CBD4C}"/>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Cloud, GLER and GEOS-CF v2 (details on Viral Shah’s presentation) AMF effects</a:t>
            </a:r>
          </a:p>
        </p:txBody>
      </p:sp>
      <p:sp>
        <p:nvSpPr>
          <p:cNvPr id="300" name="Google Shape;300;g2d149f3dac1_0_42">
            <a:extLst>
              <a:ext uri="{FF2B5EF4-FFF2-40B4-BE49-F238E27FC236}">
                <a16:creationId xmlns:a16="http://schemas.microsoft.com/office/drawing/2014/main" id="{50DA5C06-2BB9-4082-0FAC-30732FDB72BC}"/>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7</a:t>
            </a:fld>
            <a:endParaRPr dirty="0"/>
          </a:p>
        </p:txBody>
      </p:sp>
      <p:pic>
        <p:nvPicPr>
          <p:cNvPr id="8" name="Picture 7" descr="A group of diagrams showing different colors&#10;&#10;AI-generated content may be incorrect.">
            <a:extLst>
              <a:ext uri="{FF2B5EF4-FFF2-40B4-BE49-F238E27FC236}">
                <a16:creationId xmlns:a16="http://schemas.microsoft.com/office/drawing/2014/main" id="{EF99E9D1-08CA-9F5E-CC89-E4A0F96A97C8}"/>
              </a:ext>
            </a:extLst>
          </p:cNvPr>
          <p:cNvPicPr>
            <a:picLocks noChangeAspect="1"/>
          </p:cNvPicPr>
          <p:nvPr/>
        </p:nvPicPr>
        <p:blipFill>
          <a:blip r:embed="rId3"/>
          <a:srcRect l="2299" t="8521" r="25701" b="64812"/>
          <a:stretch>
            <a:fillRect/>
          </a:stretch>
        </p:blipFill>
        <p:spPr>
          <a:xfrm>
            <a:off x="177044" y="1216152"/>
            <a:ext cx="11837911" cy="2922941"/>
          </a:xfrm>
          <a:prstGeom prst="rect">
            <a:avLst/>
          </a:prstGeom>
        </p:spPr>
      </p:pic>
      <p:pic>
        <p:nvPicPr>
          <p:cNvPr id="9" name="Picture 8" descr="A group of diagrams showing different colors&#10;&#10;AI-generated content may be incorrect.">
            <a:extLst>
              <a:ext uri="{FF2B5EF4-FFF2-40B4-BE49-F238E27FC236}">
                <a16:creationId xmlns:a16="http://schemas.microsoft.com/office/drawing/2014/main" id="{64FCE5FE-C358-0E97-20A8-8447B340F78D}"/>
              </a:ext>
            </a:extLst>
          </p:cNvPr>
          <p:cNvPicPr>
            <a:picLocks noChangeAspect="1"/>
          </p:cNvPicPr>
          <p:nvPr/>
        </p:nvPicPr>
        <p:blipFill>
          <a:blip r:embed="rId3"/>
          <a:srcRect l="2299" t="40069" r="25701" b="34903"/>
          <a:stretch>
            <a:fillRect/>
          </a:stretch>
        </p:blipFill>
        <p:spPr>
          <a:xfrm>
            <a:off x="177044" y="4050792"/>
            <a:ext cx="11837911" cy="2743200"/>
          </a:xfrm>
          <a:prstGeom prst="rect">
            <a:avLst/>
          </a:prstGeom>
        </p:spPr>
      </p:pic>
      <p:sp>
        <p:nvSpPr>
          <p:cNvPr id="10" name="TextBox 9">
            <a:extLst>
              <a:ext uri="{FF2B5EF4-FFF2-40B4-BE49-F238E27FC236}">
                <a16:creationId xmlns:a16="http://schemas.microsoft.com/office/drawing/2014/main" id="{2F5E45E0-B046-7C94-7C37-4D94A88DB269}"/>
              </a:ext>
            </a:extLst>
          </p:cNvPr>
          <p:cNvSpPr txBox="1"/>
          <p:nvPr/>
        </p:nvSpPr>
        <p:spPr>
          <a:xfrm>
            <a:off x="8327582" y="5963344"/>
            <a:ext cx="3568606" cy="307777"/>
          </a:xfrm>
          <a:prstGeom prst="rect">
            <a:avLst/>
          </a:prstGeom>
          <a:noFill/>
        </p:spPr>
        <p:txBody>
          <a:bodyPr wrap="square" rtlCol="0">
            <a:spAutoFit/>
          </a:bodyPr>
          <a:lstStyle/>
          <a:p>
            <a:pPr algn="ctr"/>
            <a:r>
              <a:rPr lang="en-US" dirty="0"/>
              <a:t>AMF change due to GEOS-CF V2</a:t>
            </a:r>
          </a:p>
        </p:txBody>
      </p:sp>
      <p:sp>
        <p:nvSpPr>
          <p:cNvPr id="11" name="TextBox 10">
            <a:extLst>
              <a:ext uri="{FF2B5EF4-FFF2-40B4-BE49-F238E27FC236}">
                <a16:creationId xmlns:a16="http://schemas.microsoft.com/office/drawing/2014/main" id="{CC821341-2A4D-4851-7216-6D0A58006B9A}"/>
              </a:ext>
            </a:extLst>
          </p:cNvPr>
          <p:cNvSpPr txBox="1"/>
          <p:nvPr/>
        </p:nvSpPr>
        <p:spPr>
          <a:xfrm>
            <a:off x="1395166" y="3078985"/>
            <a:ext cx="1369286" cy="307777"/>
          </a:xfrm>
          <a:prstGeom prst="rect">
            <a:avLst/>
          </a:prstGeom>
          <a:noFill/>
        </p:spPr>
        <p:txBody>
          <a:bodyPr wrap="none" rtlCol="0">
            <a:spAutoFit/>
          </a:bodyPr>
          <a:lstStyle/>
          <a:p>
            <a:r>
              <a:rPr lang="en-US" dirty="0"/>
              <a:t>Version 3 AMF</a:t>
            </a:r>
          </a:p>
        </p:txBody>
      </p:sp>
      <p:sp>
        <p:nvSpPr>
          <p:cNvPr id="12" name="TextBox 11">
            <a:extLst>
              <a:ext uri="{FF2B5EF4-FFF2-40B4-BE49-F238E27FC236}">
                <a16:creationId xmlns:a16="http://schemas.microsoft.com/office/drawing/2014/main" id="{EA5F37F9-2C00-C57A-36CB-EC4D46023BDE}"/>
              </a:ext>
            </a:extLst>
          </p:cNvPr>
          <p:cNvSpPr txBox="1"/>
          <p:nvPr/>
        </p:nvSpPr>
        <p:spPr>
          <a:xfrm>
            <a:off x="4311696" y="3090202"/>
            <a:ext cx="3568606" cy="307777"/>
          </a:xfrm>
          <a:prstGeom prst="rect">
            <a:avLst/>
          </a:prstGeom>
          <a:noFill/>
        </p:spPr>
        <p:txBody>
          <a:bodyPr wrap="none" rtlCol="0">
            <a:spAutoFit/>
          </a:bodyPr>
          <a:lstStyle/>
          <a:p>
            <a:r>
              <a:rPr lang="en-US" dirty="0"/>
              <a:t>Version 4 (cloud and GLER change)  AMF</a:t>
            </a:r>
          </a:p>
        </p:txBody>
      </p:sp>
      <p:sp>
        <p:nvSpPr>
          <p:cNvPr id="13" name="TextBox 12">
            <a:extLst>
              <a:ext uri="{FF2B5EF4-FFF2-40B4-BE49-F238E27FC236}">
                <a16:creationId xmlns:a16="http://schemas.microsoft.com/office/drawing/2014/main" id="{737E0188-B1C1-DEC2-AA53-1857E2879EBD}"/>
              </a:ext>
            </a:extLst>
          </p:cNvPr>
          <p:cNvSpPr txBox="1"/>
          <p:nvPr/>
        </p:nvSpPr>
        <p:spPr>
          <a:xfrm>
            <a:off x="8327582" y="2982481"/>
            <a:ext cx="3568606" cy="523220"/>
          </a:xfrm>
          <a:prstGeom prst="rect">
            <a:avLst/>
          </a:prstGeom>
          <a:noFill/>
        </p:spPr>
        <p:txBody>
          <a:bodyPr wrap="square" rtlCol="0">
            <a:spAutoFit/>
          </a:bodyPr>
          <a:lstStyle/>
          <a:p>
            <a:pPr algn="ctr"/>
            <a:r>
              <a:rPr lang="en-US" dirty="0"/>
              <a:t>Version 4 (cloud, GLER + GEOS-CF V2 change)  AMF</a:t>
            </a:r>
          </a:p>
        </p:txBody>
      </p:sp>
      <p:sp>
        <p:nvSpPr>
          <p:cNvPr id="15" name="TextBox 14">
            <a:extLst>
              <a:ext uri="{FF2B5EF4-FFF2-40B4-BE49-F238E27FC236}">
                <a16:creationId xmlns:a16="http://schemas.microsoft.com/office/drawing/2014/main" id="{73AC173A-EF45-5909-63DD-8F449B936CC3}"/>
              </a:ext>
            </a:extLst>
          </p:cNvPr>
          <p:cNvSpPr txBox="1"/>
          <p:nvPr/>
        </p:nvSpPr>
        <p:spPr>
          <a:xfrm>
            <a:off x="4615465" y="5946787"/>
            <a:ext cx="2961068" cy="307777"/>
          </a:xfrm>
          <a:prstGeom prst="rect">
            <a:avLst/>
          </a:prstGeom>
          <a:noFill/>
        </p:spPr>
        <p:txBody>
          <a:bodyPr wrap="none" rtlCol="0">
            <a:spAutoFit/>
          </a:bodyPr>
          <a:lstStyle/>
          <a:p>
            <a:pPr algn="ctr"/>
            <a:r>
              <a:rPr lang="en-US" dirty="0"/>
              <a:t>Version 3 – Version 4 AMF change</a:t>
            </a:r>
          </a:p>
        </p:txBody>
      </p:sp>
      <p:sp>
        <p:nvSpPr>
          <p:cNvPr id="16" name="TextBox 15">
            <a:extLst>
              <a:ext uri="{FF2B5EF4-FFF2-40B4-BE49-F238E27FC236}">
                <a16:creationId xmlns:a16="http://schemas.microsoft.com/office/drawing/2014/main" id="{901B4ECE-75EB-B844-9B0C-806E53F7D72E}"/>
              </a:ext>
            </a:extLst>
          </p:cNvPr>
          <p:cNvSpPr txBox="1"/>
          <p:nvPr/>
        </p:nvSpPr>
        <p:spPr>
          <a:xfrm>
            <a:off x="295506" y="5946786"/>
            <a:ext cx="3568606" cy="307777"/>
          </a:xfrm>
          <a:prstGeom prst="rect">
            <a:avLst/>
          </a:prstGeom>
          <a:noFill/>
        </p:spPr>
        <p:txBody>
          <a:bodyPr wrap="square" rtlCol="0">
            <a:spAutoFit/>
          </a:bodyPr>
          <a:lstStyle/>
          <a:p>
            <a:pPr algn="ctr"/>
            <a:r>
              <a:rPr lang="en-US" dirty="0"/>
              <a:t>AMF change due to clouds + GLER</a:t>
            </a:r>
          </a:p>
        </p:txBody>
      </p:sp>
    </p:spTree>
    <p:extLst>
      <p:ext uri="{BB962C8B-B14F-4D97-AF65-F5344CB8AC3E}">
        <p14:creationId xmlns:p14="http://schemas.microsoft.com/office/powerpoint/2010/main" val="2093691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DEC49B4B-6948-9846-A437-88D328682655}"/>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839F71C5-FD6A-957B-18E0-51555D6B5ED7}"/>
              </a:ext>
            </a:extLst>
          </p:cNvPr>
          <p:cNvSpPr txBox="1">
            <a:spLocks noGrp="1"/>
          </p:cNvSpPr>
          <p:nvPr>
            <p:ph type="title"/>
          </p:nvPr>
        </p:nvSpPr>
        <p:spPr>
          <a:xfrm>
            <a:off x="1890605" y="0"/>
            <a:ext cx="8410800"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Cloud, GLER and GEOS-CF v2 (details on Viral Shah’s presentation) AMF effects</a:t>
            </a:r>
          </a:p>
        </p:txBody>
      </p:sp>
      <p:sp>
        <p:nvSpPr>
          <p:cNvPr id="300" name="Google Shape;300;g2d149f3dac1_0_42">
            <a:extLst>
              <a:ext uri="{FF2B5EF4-FFF2-40B4-BE49-F238E27FC236}">
                <a16:creationId xmlns:a16="http://schemas.microsoft.com/office/drawing/2014/main" id="{282081ED-DB77-CE22-B045-18A4BAC49DDA}"/>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8</a:t>
            </a:fld>
            <a:endParaRPr dirty="0"/>
          </a:p>
        </p:txBody>
      </p:sp>
      <p:pic>
        <p:nvPicPr>
          <p:cNvPr id="8" name="Picture 7" descr="A group of diagrams showing different colors&#10;&#10;AI-generated content may be incorrect.">
            <a:extLst>
              <a:ext uri="{FF2B5EF4-FFF2-40B4-BE49-F238E27FC236}">
                <a16:creationId xmlns:a16="http://schemas.microsoft.com/office/drawing/2014/main" id="{68CA3A2E-682B-F66C-869E-2A88C4D87F67}"/>
              </a:ext>
            </a:extLst>
          </p:cNvPr>
          <p:cNvPicPr>
            <a:picLocks noChangeAspect="1"/>
          </p:cNvPicPr>
          <p:nvPr/>
        </p:nvPicPr>
        <p:blipFill>
          <a:blip r:embed="rId3"/>
          <a:srcRect l="2299" t="8521" r="25701" b="64812"/>
          <a:stretch>
            <a:fillRect/>
          </a:stretch>
        </p:blipFill>
        <p:spPr>
          <a:xfrm>
            <a:off x="177044" y="1216152"/>
            <a:ext cx="11837911" cy="2922941"/>
          </a:xfrm>
          <a:prstGeom prst="rect">
            <a:avLst/>
          </a:prstGeom>
        </p:spPr>
      </p:pic>
      <p:pic>
        <p:nvPicPr>
          <p:cNvPr id="9" name="Picture 8" descr="A group of diagrams showing different colors&#10;&#10;AI-generated content may be incorrect.">
            <a:extLst>
              <a:ext uri="{FF2B5EF4-FFF2-40B4-BE49-F238E27FC236}">
                <a16:creationId xmlns:a16="http://schemas.microsoft.com/office/drawing/2014/main" id="{E65F1571-E3AC-E972-9E07-9A8876EAC5E4}"/>
              </a:ext>
            </a:extLst>
          </p:cNvPr>
          <p:cNvPicPr>
            <a:picLocks noChangeAspect="1"/>
          </p:cNvPicPr>
          <p:nvPr/>
        </p:nvPicPr>
        <p:blipFill>
          <a:blip r:embed="rId3"/>
          <a:srcRect l="322" t="69335" r="25772" b="175"/>
          <a:stretch>
            <a:fillRect/>
          </a:stretch>
        </p:blipFill>
        <p:spPr>
          <a:xfrm>
            <a:off x="457200" y="3840480"/>
            <a:ext cx="10972800" cy="3017520"/>
          </a:xfrm>
          <a:prstGeom prst="rect">
            <a:avLst/>
          </a:prstGeom>
        </p:spPr>
      </p:pic>
      <p:sp>
        <p:nvSpPr>
          <p:cNvPr id="10" name="TextBox 9">
            <a:extLst>
              <a:ext uri="{FF2B5EF4-FFF2-40B4-BE49-F238E27FC236}">
                <a16:creationId xmlns:a16="http://schemas.microsoft.com/office/drawing/2014/main" id="{B2001C61-281F-497A-95B5-C253DFF1970C}"/>
              </a:ext>
            </a:extLst>
          </p:cNvPr>
          <p:cNvSpPr txBox="1"/>
          <p:nvPr/>
        </p:nvSpPr>
        <p:spPr>
          <a:xfrm>
            <a:off x="7880304" y="3898677"/>
            <a:ext cx="3568606" cy="307777"/>
          </a:xfrm>
          <a:prstGeom prst="rect">
            <a:avLst/>
          </a:prstGeom>
          <a:noFill/>
        </p:spPr>
        <p:txBody>
          <a:bodyPr wrap="square" rtlCol="0">
            <a:spAutoFit/>
          </a:bodyPr>
          <a:lstStyle/>
          <a:p>
            <a:pPr algn="ctr"/>
            <a:r>
              <a:rPr lang="en-US" dirty="0"/>
              <a:t>AMF change due to GEOS-CF V2</a:t>
            </a:r>
          </a:p>
        </p:txBody>
      </p:sp>
      <p:sp>
        <p:nvSpPr>
          <p:cNvPr id="11" name="TextBox 10">
            <a:extLst>
              <a:ext uri="{FF2B5EF4-FFF2-40B4-BE49-F238E27FC236}">
                <a16:creationId xmlns:a16="http://schemas.microsoft.com/office/drawing/2014/main" id="{741C5CFB-645E-231C-8E18-BF3FB5B730B2}"/>
              </a:ext>
            </a:extLst>
          </p:cNvPr>
          <p:cNvSpPr txBox="1"/>
          <p:nvPr/>
        </p:nvSpPr>
        <p:spPr>
          <a:xfrm>
            <a:off x="1395166" y="3078985"/>
            <a:ext cx="1369286" cy="307777"/>
          </a:xfrm>
          <a:prstGeom prst="rect">
            <a:avLst/>
          </a:prstGeom>
          <a:noFill/>
        </p:spPr>
        <p:txBody>
          <a:bodyPr wrap="none" rtlCol="0">
            <a:spAutoFit/>
          </a:bodyPr>
          <a:lstStyle/>
          <a:p>
            <a:r>
              <a:rPr lang="en-US" dirty="0"/>
              <a:t>Version 3 AMF</a:t>
            </a:r>
          </a:p>
        </p:txBody>
      </p:sp>
      <p:sp>
        <p:nvSpPr>
          <p:cNvPr id="12" name="TextBox 11">
            <a:extLst>
              <a:ext uri="{FF2B5EF4-FFF2-40B4-BE49-F238E27FC236}">
                <a16:creationId xmlns:a16="http://schemas.microsoft.com/office/drawing/2014/main" id="{F482B2DD-347A-B502-772F-F5A1E3D281E4}"/>
              </a:ext>
            </a:extLst>
          </p:cNvPr>
          <p:cNvSpPr txBox="1"/>
          <p:nvPr/>
        </p:nvSpPr>
        <p:spPr>
          <a:xfrm>
            <a:off x="4311696" y="3090202"/>
            <a:ext cx="3568606" cy="307777"/>
          </a:xfrm>
          <a:prstGeom prst="rect">
            <a:avLst/>
          </a:prstGeom>
          <a:noFill/>
        </p:spPr>
        <p:txBody>
          <a:bodyPr wrap="none" rtlCol="0">
            <a:spAutoFit/>
          </a:bodyPr>
          <a:lstStyle/>
          <a:p>
            <a:r>
              <a:rPr lang="en-US" dirty="0"/>
              <a:t>Version 4 (cloud and GLER change)  AMF</a:t>
            </a:r>
          </a:p>
        </p:txBody>
      </p:sp>
      <p:sp>
        <p:nvSpPr>
          <p:cNvPr id="13" name="TextBox 12">
            <a:extLst>
              <a:ext uri="{FF2B5EF4-FFF2-40B4-BE49-F238E27FC236}">
                <a16:creationId xmlns:a16="http://schemas.microsoft.com/office/drawing/2014/main" id="{C5D80617-C58C-ADC7-4A23-6BC50DDB018B}"/>
              </a:ext>
            </a:extLst>
          </p:cNvPr>
          <p:cNvSpPr txBox="1"/>
          <p:nvPr/>
        </p:nvSpPr>
        <p:spPr>
          <a:xfrm>
            <a:off x="8327582" y="2982481"/>
            <a:ext cx="3568606" cy="523220"/>
          </a:xfrm>
          <a:prstGeom prst="rect">
            <a:avLst/>
          </a:prstGeom>
          <a:noFill/>
        </p:spPr>
        <p:txBody>
          <a:bodyPr wrap="square" rtlCol="0">
            <a:spAutoFit/>
          </a:bodyPr>
          <a:lstStyle/>
          <a:p>
            <a:pPr algn="ctr"/>
            <a:r>
              <a:rPr lang="en-US" dirty="0"/>
              <a:t>Version 4 (cloud, GLER + GEOS-CF V2 change)  AMF</a:t>
            </a:r>
          </a:p>
        </p:txBody>
      </p:sp>
      <p:sp>
        <p:nvSpPr>
          <p:cNvPr id="15" name="TextBox 14">
            <a:extLst>
              <a:ext uri="{FF2B5EF4-FFF2-40B4-BE49-F238E27FC236}">
                <a16:creationId xmlns:a16="http://schemas.microsoft.com/office/drawing/2014/main" id="{C192CF25-5C3A-51F5-AB2E-C244180CB49D}"/>
              </a:ext>
            </a:extLst>
          </p:cNvPr>
          <p:cNvSpPr txBox="1"/>
          <p:nvPr/>
        </p:nvSpPr>
        <p:spPr>
          <a:xfrm>
            <a:off x="4615465" y="3898677"/>
            <a:ext cx="2961068" cy="307777"/>
          </a:xfrm>
          <a:prstGeom prst="rect">
            <a:avLst/>
          </a:prstGeom>
          <a:noFill/>
        </p:spPr>
        <p:txBody>
          <a:bodyPr wrap="none" rtlCol="0">
            <a:spAutoFit/>
          </a:bodyPr>
          <a:lstStyle/>
          <a:p>
            <a:pPr algn="ctr"/>
            <a:r>
              <a:rPr lang="en-US" dirty="0"/>
              <a:t>Version 3 – Version 4 AMF change</a:t>
            </a:r>
          </a:p>
        </p:txBody>
      </p:sp>
      <p:sp>
        <p:nvSpPr>
          <p:cNvPr id="16" name="TextBox 15">
            <a:extLst>
              <a:ext uri="{FF2B5EF4-FFF2-40B4-BE49-F238E27FC236}">
                <a16:creationId xmlns:a16="http://schemas.microsoft.com/office/drawing/2014/main" id="{6DB5804C-C2E2-D1C4-66C2-AD60542C9515}"/>
              </a:ext>
            </a:extLst>
          </p:cNvPr>
          <p:cNvSpPr txBox="1"/>
          <p:nvPr/>
        </p:nvSpPr>
        <p:spPr>
          <a:xfrm>
            <a:off x="743090" y="3898678"/>
            <a:ext cx="3568606" cy="307777"/>
          </a:xfrm>
          <a:prstGeom prst="rect">
            <a:avLst/>
          </a:prstGeom>
          <a:noFill/>
        </p:spPr>
        <p:txBody>
          <a:bodyPr wrap="square" rtlCol="0">
            <a:spAutoFit/>
          </a:bodyPr>
          <a:lstStyle/>
          <a:p>
            <a:pPr algn="ctr"/>
            <a:r>
              <a:rPr lang="en-US" dirty="0"/>
              <a:t>AMF change due to clouds + GLER</a:t>
            </a:r>
          </a:p>
        </p:txBody>
      </p:sp>
    </p:spTree>
    <p:extLst>
      <p:ext uri="{BB962C8B-B14F-4D97-AF65-F5344CB8AC3E}">
        <p14:creationId xmlns:p14="http://schemas.microsoft.com/office/powerpoint/2010/main" val="623430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8">
          <a:extLst>
            <a:ext uri="{FF2B5EF4-FFF2-40B4-BE49-F238E27FC236}">
              <a16:creationId xmlns:a16="http://schemas.microsoft.com/office/drawing/2014/main" id="{7B9FA6AD-9BF2-34DA-80B7-62D53C1E41DF}"/>
            </a:ext>
          </a:extLst>
        </p:cNvPr>
        <p:cNvGrpSpPr/>
        <p:nvPr/>
      </p:nvGrpSpPr>
      <p:grpSpPr>
        <a:xfrm>
          <a:off x="0" y="0"/>
          <a:ext cx="0" cy="0"/>
          <a:chOff x="0" y="0"/>
          <a:chExt cx="0" cy="0"/>
        </a:xfrm>
      </p:grpSpPr>
      <p:sp>
        <p:nvSpPr>
          <p:cNvPr id="299" name="Google Shape;299;g2d149f3dac1_0_42">
            <a:extLst>
              <a:ext uri="{FF2B5EF4-FFF2-40B4-BE49-F238E27FC236}">
                <a16:creationId xmlns:a16="http://schemas.microsoft.com/office/drawing/2014/main" id="{1037D29B-D2E0-323D-2AEB-52AACA00467D}"/>
              </a:ext>
            </a:extLst>
          </p:cNvPr>
          <p:cNvSpPr txBox="1">
            <a:spLocks noGrp="1"/>
          </p:cNvSpPr>
          <p:nvPr>
            <p:ph type="title"/>
          </p:nvPr>
        </p:nvSpPr>
        <p:spPr>
          <a:xfrm>
            <a:off x="2384981" y="0"/>
            <a:ext cx="7579151" cy="97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dirty="0"/>
              <a:t>Fix surface pressure interpolation thanks to Chia-Hua’s feed back</a:t>
            </a:r>
          </a:p>
        </p:txBody>
      </p:sp>
      <p:sp>
        <p:nvSpPr>
          <p:cNvPr id="300" name="Google Shape;300;g2d149f3dac1_0_42">
            <a:extLst>
              <a:ext uri="{FF2B5EF4-FFF2-40B4-BE49-F238E27FC236}">
                <a16:creationId xmlns:a16="http://schemas.microsoft.com/office/drawing/2014/main" id="{C3E63163-8866-FF4D-C313-8C45479D2A30}"/>
              </a:ext>
            </a:extLst>
          </p:cNvPr>
          <p:cNvSpPr txBox="1">
            <a:spLocks noGrp="1"/>
          </p:cNvSpPr>
          <p:nvPr>
            <p:ph type="sldNum" idx="12"/>
          </p:nvPr>
        </p:nvSpPr>
        <p:spPr>
          <a:xfrm>
            <a:off x="9448800" y="6621140"/>
            <a:ext cx="2743200" cy="183000"/>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Clr>
                <a:srgbClr val="888888"/>
              </a:buClr>
              <a:buSzPts val="1600"/>
              <a:buFont typeface="Calibri"/>
              <a:buNone/>
            </a:pPr>
            <a:fld id="{00000000-1234-1234-1234-123412341234}" type="slidenum">
              <a:rPr lang="en-US"/>
              <a:t>9</a:t>
            </a:fld>
            <a:endParaRPr dirty="0"/>
          </a:p>
        </p:txBody>
      </p:sp>
      <p:pic>
        <p:nvPicPr>
          <p:cNvPr id="2" name="Picture 1" descr="A map of the united states&#10;&#10;AI-generated content may be incorrect.">
            <a:extLst>
              <a:ext uri="{FF2B5EF4-FFF2-40B4-BE49-F238E27FC236}">
                <a16:creationId xmlns:a16="http://schemas.microsoft.com/office/drawing/2014/main" id="{CDD36ED1-CBE5-2731-46A1-6F30C50D79A9}"/>
              </a:ext>
            </a:extLst>
          </p:cNvPr>
          <p:cNvPicPr>
            <a:picLocks noChangeAspect="1"/>
          </p:cNvPicPr>
          <p:nvPr/>
        </p:nvPicPr>
        <p:blipFill>
          <a:blip r:embed="rId3">
            <a:extLst>
              <a:ext uri="{28A0092B-C50C-407E-A947-70E740481C1C}">
                <a14:useLocalDpi xmlns:a14="http://schemas.microsoft.com/office/drawing/2010/main" val="0"/>
              </a:ext>
            </a:extLst>
          </a:blip>
          <a:srcRect l="7325" t="2665" r="1660" b="2665"/>
          <a:stretch/>
        </p:blipFill>
        <p:spPr>
          <a:xfrm>
            <a:off x="421063" y="1498639"/>
            <a:ext cx="5674937" cy="4427698"/>
          </a:xfrm>
          <a:prstGeom prst="rect">
            <a:avLst/>
          </a:prstGeom>
        </p:spPr>
      </p:pic>
      <p:sp>
        <p:nvSpPr>
          <p:cNvPr id="3" name="TextBox 2">
            <a:extLst>
              <a:ext uri="{FF2B5EF4-FFF2-40B4-BE49-F238E27FC236}">
                <a16:creationId xmlns:a16="http://schemas.microsoft.com/office/drawing/2014/main" id="{63173B03-5504-B846-3324-BBBB6CA2AC28}"/>
              </a:ext>
            </a:extLst>
          </p:cNvPr>
          <p:cNvSpPr txBox="1"/>
          <p:nvPr/>
        </p:nvSpPr>
        <p:spPr>
          <a:xfrm>
            <a:off x="1406692" y="5926337"/>
            <a:ext cx="3568606" cy="307777"/>
          </a:xfrm>
          <a:prstGeom prst="rect">
            <a:avLst/>
          </a:prstGeom>
          <a:noFill/>
        </p:spPr>
        <p:txBody>
          <a:bodyPr wrap="square" rtlCol="0">
            <a:spAutoFit/>
          </a:bodyPr>
          <a:lstStyle/>
          <a:p>
            <a:pPr algn="ctr"/>
            <a:r>
              <a:rPr lang="en-US" dirty="0"/>
              <a:t>Image credit: Chia-Hua Hsu</a:t>
            </a:r>
          </a:p>
        </p:txBody>
      </p:sp>
      <p:pic>
        <p:nvPicPr>
          <p:cNvPr id="4" name="Picture 3">
            <a:extLst>
              <a:ext uri="{FF2B5EF4-FFF2-40B4-BE49-F238E27FC236}">
                <a16:creationId xmlns:a16="http://schemas.microsoft.com/office/drawing/2014/main" id="{7DECE0B6-3BE4-50B2-ADE5-717DB9D9846E}"/>
              </a:ext>
            </a:extLst>
          </p:cNvPr>
          <p:cNvPicPr>
            <a:picLocks noChangeAspect="1"/>
          </p:cNvPicPr>
          <p:nvPr/>
        </p:nvPicPr>
        <p:blipFill>
          <a:blip r:embed="rId4">
            <a:extLst>
              <a:ext uri="{28A0092B-C50C-407E-A947-70E740481C1C}">
                <a14:useLocalDpi xmlns:a14="http://schemas.microsoft.com/office/drawing/2010/main" val="0"/>
              </a:ext>
            </a:extLst>
          </a:blip>
          <a:srcRect l="7487" t="11751" r="9257" b="5748"/>
          <a:stretch>
            <a:fillRect/>
          </a:stretch>
        </p:blipFill>
        <p:spPr>
          <a:xfrm>
            <a:off x="6151897" y="2554664"/>
            <a:ext cx="5878725" cy="2912882"/>
          </a:xfrm>
          <a:prstGeom prst="rect">
            <a:avLst/>
          </a:prstGeom>
        </p:spPr>
      </p:pic>
      <p:sp>
        <p:nvSpPr>
          <p:cNvPr id="6" name="TextBox 5">
            <a:extLst>
              <a:ext uri="{FF2B5EF4-FFF2-40B4-BE49-F238E27FC236}">
                <a16:creationId xmlns:a16="http://schemas.microsoft.com/office/drawing/2014/main" id="{3AFA9190-A167-3AFA-C7AE-427CF9BB4128}"/>
              </a:ext>
            </a:extLst>
          </p:cNvPr>
          <p:cNvSpPr txBox="1"/>
          <p:nvPr/>
        </p:nvSpPr>
        <p:spPr>
          <a:xfrm>
            <a:off x="7311574" y="1975305"/>
            <a:ext cx="3568606" cy="307777"/>
          </a:xfrm>
          <a:prstGeom prst="rect">
            <a:avLst/>
          </a:prstGeom>
          <a:noFill/>
        </p:spPr>
        <p:txBody>
          <a:bodyPr wrap="square" rtlCol="0">
            <a:spAutoFit/>
          </a:bodyPr>
          <a:lstStyle/>
          <a:p>
            <a:pPr algn="ctr"/>
            <a:r>
              <a:rPr lang="en-US" dirty="0"/>
              <a:t>Surface pressure vs. altitude </a:t>
            </a:r>
          </a:p>
        </p:txBody>
      </p:sp>
      <p:sp>
        <p:nvSpPr>
          <p:cNvPr id="7" name="TextBox 6">
            <a:extLst>
              <a:ext uri="{FF2B5EF4-FFF2-40B4-BE49-F238E27FC236}">
                <a16:creationId xmlns:a16="http://schemas.microsoft.com/office/drawing/2014/main" id="{78CA6A7C-5BA6-5339-D694-3A608033C0F8}"/>
              </a:ext>
            </a:extLst>
          </p:cNvPr>
          <p:cNvSpPr txBox="1"/>
          <p:nvPr/>
        </p:nvSpPr>
        <p:spPr>
          <a:xfrm>
            <a:off x="6504495" y="2264985"/>
            <a:ext cx="2498103" cy="307777"/>
          </a:xfrm>
          <a:prstGeom prst="rect">
            <a:avLst/>
          </a:prstGeom>
          <a:noFill/>
        </p:spPr>
        <p:txBody>
          <a:bodyPr wrap="square" rtlCol="0">
            <a:spAutoFit/>
          </a:bodyPr>
          <a:lstStyle/>
          <a:p>
            <a:pPr algn="ctr"/>
            <a:r>
              <a:rPr lang="en-US" dirty="0"/>
              <a:t>Version 3 </a:t>
            </a:r>
          </a:p>
        </p:txBody>
      </p:sp>
      <p:sp>
        <p:nvSpPr>
          <p:cNvPr id="8" name="TextBox 7">
            <a:extLst>
              <a:ext uri="{FF2B5EF4-FFF2-40B4-BE49-F238E27FC236}">
                <a16:creationId xmlns:a16="http://schemas.microsoft.com/office/drawing/2014/main" id="{06601BC5-8632-57D8-0DA9-00BDD909B248}"/>
              </a:ext>
            </a:extLst>
          </p:cNvPr>
          <p:cNvSpPr txBox="1"/>
          <p:nvPr/>
        </p:nvSpPr>
        <p:spPr>
          <a:xfrm>
            <a:off x="9467654" y="2264985"/>
            <a:ext cx="2498103" cy="307777"/>
          </a:xfrm>
          <a:prstGeom prst="rect">
            <a:avLst/>
          </a:prstGeom>
          <a:noFill/>
        </p:spPr>
        <p:txBody>
          <a:bodyPr wrap="square" rtlCol="0">
            <a:spAutoFit/>
          </a:bodyPr>
          <a:lstStyle/>
          <a:p>
            <a:pPr algn="ctr"/>
            <a:r>
              <a:rPr lang="en-US" dirty="0"/>
              <a:t>Version 4 </a:t>
            </a:r>
          </a:p>
        </p:txBody>
      </p:sp>
    </p:spTree>
    <p:extLst>
      <p:ext uri="{BB962C8B-B14F-4D97-AF65-F5344CB8AC3E}">
        <p14:creationId xmlns:p14="http://schemas.microsoft.com/office/powerpoint/2010/main" val="324972336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O Wide ORR MR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1942</TotalTime>
  <Words>1109</Words>
  <Application>Microsoft Office PowerPoint</Application>
  <PresentationFormat>Widescreen</PresentationFormat>
  <Paragraphs>161</Paragraphs>
  <Slides>17</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Helvetica Neue</vt:lpstr>
      <vt:lpstr>Noto Sans Symbols</vt:lpstr>
      <vt:lpstr>Calibri</vt:lpstr>
      <vt:lpstr>Arial Narrow</vt:lpstr>
      <vt:lpstr>Courier New</vt:lpstr>
      <vt:lpstr>Arial</vt:lpstr>
      <vt:lpstr>Wingdings</vt:lpstr>
      <vt:lpstr>Times New Roman</vt:lpstr>
      <vt:lpstr>Arial Rounded</vt:lpstr>
      <vt:lpstr>Office Theme</vt:lpstr>
      <vt:lpstr>1_TEMPO Wide ORR MRR</vt:lpstr>
      <vt:lpstr>PowerPoint Presentation</vt:lpstr>
      <vt:lpstr>Talk outline</vt:lpstr>
      <vt:lpstr>TEMPO trace gas retrievals 101</vt:lpstr>
      <vt:lpstr>L1b improved straylight correction reduces slant columns over clouds</vt:lpstr>
      <vt:lpstr>Improved GLER (details in Weizhen Hou’s poster; s[ecial thanks to Wenhan Qin)</vt:lpstr>
      <vt:lpstr>Significant reduction of cloud fractions (see Helen Wang’s poster)</vt:lpstr>
      <vt:lpstr>Cloud, GLER and GEOS-CF v2 (details on Viral Shah’s presentation) AMF effects</vt:lpstr>
      <vt:lpstr>Cloud, GLER and GEOS-CF v2 (details on Viral Shah’s presentation) AMF effects</vt:lpstr>
      <vt:lpstr>Fix surface pressure interpolation thanks to Chia-Hua’s feed back</vt:lpstr>
      <vt:lpstr>Near Real Time HCHO</vt:lpstr>
      <vt:lpstr>Version 3 vs. Version 4 vs. NRT</vt:lpstr>
      <vt:lpstr>PowerPoint Presentation</vt:lpstr>
      <vt:lpstr>Air mass factor calculation inputs</vt:lpstr>
      <vt:lpstr>Differential slant column spectral fit set up</vt:lpstr>
      <vt:lpstr>Algorithm updates from pre-launch version till public release (version 3)</vt:lpstr>
      <vt:lpstr>Algorithm updates from pre-launch version till public release (version 3)</vt:lpstr>
      <vt:lpstr>Algorithm updates public release (version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Liu, Xiong</dc:creator>
  <cp:lastModifiedBy>Gonzalez Abad, Gonzalo</cp:lastModifiedBy>
  <cp:revision>31</cp:revision>
  <dcterms:created xsi:type="dcterms:W3CDTF">2021-11-05T03:06:55Z</dcterms:created>
  <dcterms:modified xsi:type="dcterms:W3CDTF">2025-08-18T02:51:15Z</dcterms:modified>
</cp:coreProperties>
</file>