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3" r:id="rId1"/>
    <p:sldMasterId id="2147483774" r:id="rId2"/>
  </p:sldMasterIdLst>
  <p:notesMasterIdLst>
    <p:notesMasterId r:id="rId21"/>
  </p:notesMasterIdLst>
  <p:sldIdLst>
    <p:sldId id="256" r:id="rId3"/>
    <p:sldId id="1042652958" r:id="rId4"/>
    <p:sldId id="1042652984" r:id="rId5"/>
    <p:sldId id="1042652983" r:id="rId6"/>
    <p:sldId id="1042652989" r:id="rId7"/>
    <p:sldId id="1042652987" r:id="rId8"/>
    <p:sldId id="1042652988" r:id="rId9"/>
    <p:sldId id="1042652982" r:id="rId10"/>
    <p:sldId id="1042652980" r:id="rId11"/>
    <p:sldId id="1042652981" r:id="rId12"/>
    <p:sldId id="1042652949" r:id="rId13"/>
    <p:sldId id="2985" r:id="rId14"/>
    <p:sldId id="1042652990" r:id="rId15"/>
    <p:sldId id="1042652985" r:id="rId16"/>
    <p:sldId id="1042652986" r:id="rId17"/>
    <p:sldId id="1042652971" r:id="rId18"/>
    <p:sldId id="1042652970" r:id="rId19"/>
    <p:sldId id="104265297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DF825D8-DAA9-A17E-7FD3-EB3550631833}" name="Fenn, Crystal J. (LARC-D206)" initials="F(" userId="S::cfenn@ndc.nasa.gov::e706ab77-a4eb-46fd-9b0c-8ec1c8e24d7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A600"/>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26"/>
    <p:restoredTop sz="96215"/>
  </p:normalViewPr>
  <p:slideViewPr>
    <p:cSldViewPr snapToGrid="0" snapToObjects="1">
      <p:cViewPr varScale="1">
        <p:scale>
          <a:sx n="106" d="100"/>
          <a:sy n="106" d="100"/>
        </p:scale>
        <p:origin x="216" y="1584"/>
      </p:cViewPr>
      <p:guideLst/>
    </p:cSldViewPr>
  </p:slideViewPr>
  <p:notesTextViewPr>
    <p:cViewPr>
      <p:scale>
        <a:sx n="1" d="1"/>
        <a:sy n="1" d="1"/>
      </p:scale>
      <p:origin x="0" y="0"/>
    </p:cViewPr>
  </p:notesTextViewPr>
  <p:sorterViewPr>
    <p:cViewPr>
      <p:scale>
        <a:sx n="1" d="1"/>
        <a:sy n="1" d="1"/>
      </p:scale>
      <p:origin x="0" y="0"/>
    </p:cViewPr>
  </p:sorterViewPr>
  <p:notesViewPr>
    <p:cSldViewPr snapToGrid="0" snapToObjects="1">
      <p:cViewPr varScale="1">
        <p:scale>
          <a:sx n="117" d="100"/>
          <a:sy n="117" d="100"/>
        </p:scale>
        <p:origin x="4200"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8/10/relationships/authors" Target="author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F85442-679F-6940-8D76-BD610BCABF31}" type="datetimeFigureOut">
              <a:rPr lang="en-US" smtClean="0"/>
              <a:t>8/18/25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165635-F46D-3643-9694-3A302E640B0D}" type="slidenum">
              <a:rPr lang="en-US" smtClean="0"/>
              <a:t>‹#›</a:t>
            </a:fld>
            <a:endParaRPr lang="en-US"/>
          </a:p>
        </p:txBody>
      </p:sp>
    </p:spTree>
    <p:extLst>
      <p:ext uri="{BB962C8B-B14F-4D97-AF65-F5344CB8AC3E}">
        <p14:creationId xmlns:p14="http://schemas.microsoft.com/office/powerpoint/2010/main" val="161776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165635-F46D-3643-9694-3A302E640B0D}" type="slidenum">
              <a:rPr lang="en-US" smtClean="0"/>
              <a:t>5</a:t>
            </a:fld>
            <a:endParaRPr lang="en-US"/>
          </a:p>
        </p:txBody>
      </p:sp>
    </p:spTree>
    <p:extLst>
      <p:ext uri="{BB962C8B-B14F-4D97-AF65-F5344CB8AC3E}">
        <p14:creationId xmlns:p14="http://schemas.microsoft.com/office/powerpoint/2010/main" val="475314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165635-F46D-3643-9694-3A302E640B0D}" type="slidenum">
              <a:rPr lang="en-US" smtClean="0"/>
              <a:t>6</a:t>
            </a:fld>
            <a:endParaRPr lang="en-US"/>
          </a:p>
        </p:txBody>
      </p:sp>
    </p:spTree>
    <p:extLst>
      <p:ext uri="{BB962C8B-B14F-4D97-AF65-F5344CB8AC3E}">
        <p14:creationId xmlns:p14="http://schemas.microsoft.com/office/powerpoint/2010/main" val="808161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9D3F3-BBC4-0651-AF04-827E201F6A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31FE66-1BD1-C4A9-1217-E7C7A355F6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B45C62-581C-15B7-1A47-494BACB3B37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0E4C49-1AC7-7EE1-3E1F-A5322B1A2CBB}"/>
              </a:ext>
            </a:extLst>
          </p:cNvPr>
          <p:cNvSpPr>
            <a:spLocks noGrp="1"/>
          </p:cNvSpPr>
          <p:nvPr>
            <p:ph type="sldNum" sz="quarter" idx="5"/>
          </p:nvPr>
        </p:nvSpPr>
        <p:spPr/>
        <p:txBody>
          <a:bodyPr/>
          <a:lstStyle/>
          <a:p>
            <a:fld id="{6C165635-F46D-3643-9694-3A302E640B0D}" type="slidenum">
              <a:rPr lang="en-US" smtClean="0"/>
              <a:t>7</a:t>
            </a:fld>
            <a:endParaRPr lang="en-US"/>
          </a:p>
        </p:txBody>
      </p:sp>
    </p:spTree>
    <p:extLst>
      <p:ext uri="{BB962C8B-B14F-4D97-AF65-F5344CB8AC3E}">
        <p14:creationId xmlns:p14="http://schemas.microsoft.com/office/powerpoint/2010/main" val="710417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these are done on Level 3 data, but similar tests with Level 2 are consistent.</a:t>
            </a:r>
          </a:p>
        </p:txBody>
      </p:sp>
      <p:sp>
        <p:nvSpPr>
          <p:cNvPr id="4" name="Slide Number Placeholder 3"/>
          <p:cNvSpPr>
            <a:spLocks noGrp="1"/>
          </p:cNvSpPr>
          <p:nvPr>
            <p:ph type="sldNum" sz="quarter" idx="5"/>
          </p:nvPr>
        </p:nvSpPr>
        <p:spPr/>
        <p:txBody>
          <a:bodyPr/>
          <a:lstStyle/>
          <a:p>
            <a:fld id="{6C165635-F46D-3643-9694-3A302E640B0D}" type="slidenum">
              <a:rPr lang="en-US" smtClean="0"/>
              <a:t>16</a:t>
            </a:fld>
            <a:endParaRPr lang="en-US"/>
          </a:p>
        </p:txBody>
      </p:sp>
    </p:spTree>
    <p:extLst>
      <p:ext uri="{BB962C8B-B14F-4D97-AF65-F5344CB8AC3E}">
        <p14:creationId xmlns:p14="http://schemas.microsoft.com/office/powerpoint/2010/main" val="3568735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165635-F46D-3643-9694-3A302E640B0D}" type="slidenum">
              <a:rPr lang="en-US" smtClean="0"/>
              <a:t>18</a:t>
            </a:fld>
            <a:endParaRPr lang="en-US"/>
          </a:p>
        </p:txBody>
      </p:sp>
    </p:spTree>
    <p:extLst>
      <p:ext uri="{BB962C8B-B14F-4D97-AF65-F5344CB8AC3E}">
        <p14:creationId xmlns:p14="http://schemas.microsoft.com/office/powerpoint/2010/main" val="32601221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00478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11" name="Rectangle 10"/>
          <p:cNvSpPr/>
          <p:nvPr/>
        </p:nvSpPr>
        <p:spPr>
          <a:xfrm>
            <a:off x="306567" y="1061642"/>
            <a:ext cx="10785733" cy="1651671"/>
          </a:xfrm>
          <a:prstGeom prst="rect">
            <a:avLst/>
          </a:prstGeom>
          <a:solidFill>
            <a:schemeClr val="bg1"/>
          </a:solidFill>
        </p:spPr>
        <p:txBody>
          <a:bodyPr wrap="square">
            <a:spAutoFit/>
          </a:bodyPr>
          <a:lstStyle/>
          <a:p>
            <a:pPr algn="ctr"/>
            <a:r>
              <a:rPr lang="en-US" sz="2133" b="1">
                <a:solidFill>
                  <a:srgbClr val="FF0000"/>
                </a:solidFill>
              </a:rPr>
              <a:t>Limited Rights Notice </a:t>
            </a:r>
            <a:endParaRPr lang="en-US" sz="2133" b="1" i="1">
              <a:solidFill>
                <a:srgbClr val="FF0000"/>
              </a:solidFill>
            </a:endParaRPr>
          </a:p>
          <a:p>
            <a:pPr lvl="0"/>
            <a:r>
              <a:rPr lang="en-US" sz="1600">
                <a:solidFill>
                  <a:srgbClr val="FF0000"/>
                </a:solidFill>
              </a:rPr>
              <a:t>(a) These data are submitted with limited rights under Government Contract No. NNL13AQ01C.  These data may be reproduced and used by the</a:t>
            </a:r>
            <a:r>
              <a:rPr lang="en-US" sz="1600" i="1">
                <a:solidFill>
                  <a:srgbClr val="FF0000"/>
                </a:solidFill>
              </a:rPr>
              <a:t> </a:t>
            </a:r>
            <a:r>
              <a:rPr lang="en-US" sz="1600">
                <a:solidFill>
                  <a:srgbClr val="FF0000"/>
                </a:solidFill>
              </a:rPr>
              <a:t>Government with the express limitation that they will not, without written permission of the contractor, be used for purposes of manufacture nor disclosed outside the Government; except that the Government may disclose these data outside the Government for the following purposes, if any, provided that the Government makes such disclosure subject to prohibition against further use and disclosure: None</a:t>
            </a:r>
            <a:endParaRPr lang="en-US" sz="1600" i="1">
              <a:solidFill>
                <a:srgbClr val="FF0000"/>
              </a:solidFill>
            </a:endParaRPr>
          </a:p>
        </p:txBody>
      </p:sp>
    </p:spTree>
    <p:extLst>
      <p:ext uri="{BB962C8B-B14F-4D97-AF65-F5344CB8AC3E}">
        <p14:creationId xmlns:p14="http://schemas.microsoft.com/office/powerpoint/2010/main" val="2705116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0"/>
            <a:ext cx="10515600" cy="1325033"/>
          </a:xfrm>
          <a:prstGeom prst="rect">
            <a:avLst/>
          </a:prstGeom>
        </p:spPr>
        <p:txBody>
          <a:bodyPr/>
          <a:lstStyle>
            <a:lvl1pPr>
              <a:defRPr lang="en-US" sz="5400" b="0" smtClean="0">
                <a:solidFill>
                  <a:srgbClr val="000090"/>
                </a:solidFill>
                <a:cs typeface="Arial Rounded MT Bold"/>
              </a:defRPr>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538838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estions">
    <p:spTree>
      <p:nvGrpSpPr>
        <p:cNvPr id="1" name=""/>
        <p:cNvGrpSpPr/>
        <p:nvPr/>
      </p:nvGrpSpPr>
      <p:grpSpPr>
        <a:xfrm>
          <a:off x="0" y="0"/>
          <a:ext cx="0" cy="0"/>
          <a:chOff x="0" y="0"/>
          <a:chExt cx="0" cy="0"/>
        </a:xfrm>
      </p:grpSpPr>
      <p:sp>
        <p:nvSpPr>
          <p:cNvPr id="3" name="Title Placeholder 10"/>
          <p:cNvSpPr txBox="1">
            <a:spLocks/>
          </p:cNvSpPr>
          <p:nvPr/>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Questions</a:t>
            </a:r>
            <a:endParaRPr lang="en-US" sz="6000" b="0">
              <a:solidFill>
                <a:srgbClr val="000090"/>
              </a:solidFill>
              <a:latin typeface="+mn-lt"/>
              <a:cs typeface="Arial Rounded MT Bold"/>
            </a:endParaRPr>
          </a:p>
        </p:txBody>
      </p:sp>
    </p:spTree>
    <p:extLst>
      <p:ext uri="{BB962C8B-B14F-4D97-AF65-F5344CB8AC3E}">
        <p14:creationId xmlns:p14="http://schemas.microsoft.com/office/powerpoint/2010/main" val="11434899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ackup">
    <p:spTree>
      <p:nvGrpSpPr>
        <p:cNvPr id="1" name=""/>
        <p:cNvGrpSpPr/>
        <p:nvPr/>
      </p:nvGrpSpPr>
      <p:grpSpPr>
        <a:xfrm>
          <a:off x="0" y="0"/>
          <a:ext cx="0" cy="0"/>
          <a:chOff x="0" y="0"/>
          <a:chExt cx="0" cy="0"/>
        </a:xfrm>
      </p:grpSpPr>
      <p:sp>
        <p:nvSpPr>
          <p:cNvPr id="3" name="Title Placeholder 10"/>
          <p:cNvSpPr txBox="1">
            <a:spLocks/>
          </p:cNvSpPr>
          <p:nvPr/>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Backup</a:t>
            </a:r>
          </a:p>
        </p:txBody>
      </p:sp>
    </p:spTree>
    <p:extLst>
      <p:ext uri="{BB962C8B-B14F-4D97-AF65-F5344CB8AC3E}">
        <p14:creationId xmlns:p14="http://schemas.microsoft.com/office/powerpoint/2010/main" val="819130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p:nvPicPr>
        <p:blipFill>
          <a:blip r:embed="rId2"/>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10503547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69"/>
        <p:cNvGrpSpPr/>
        <p:nvPr/>
      </p:nvGrpSpPr>
      <p:grpSpPr>
        <a:xfrm>
          <a:off x="0" y="0"/>
          <a:ext cx="0" cy="0"/>
          <a:chOff x="0" y="0"/>
          <a:chExt cx="0" cy="0"/>
        </a:xfrm>
      </p:grpSpPr>
      <p:sp>
        <p:nvSpPr>
          <p:cNvPr id="72" name="Google Shape;72;p21"/>
          <p:cNvSpPr txBox="1">
            <a:spLocks noGrp="1"/>
          </p:cNvSpPr>
          <p:nvPr>
            <p:ph type="title"/>
          </p:nvPr>
        </p:nvSpPr>
        <p:spPr>
          <a:xfrm>
            <a:off x="2539931" y="274638"/>
            <a:ext cx="7963743" cy="63810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D9D9D9"/>
              </a:buClr>
              <a:buSzPts val="2800"/>
              <a:buFont typeface="Arial Rounded"/>
              <a:buNone/>
              <a:defRPr sz="2800" b="1">
                <a:solidFill>
                  <a:srgbClr val="D9D9D9"/>
                </a:solidFill>
                <a:latin typeface="Arial Rounded"/>
                <a:ea typeface="Arial Rounded"/>
                <a:cs typeface="Arial Rounded"/>
                <a:sym typeface="Arial Rounde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21"/>
          <p:cNvSpPr txBox="1">
            <a:spLocks noGrp="1"/>
          </p:cNvSpPr>
          <p:nvPr>
            <p:ph type="ftr" idx="11"/>
          </p:nvPr>
        </p:nvSpPr>
        <p:spPr>
          <a:xfrm>
            <a:off x="3239543" y="6549635"/>
            <a:ext cx="5411508"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888888"/>
              </a:buClr>
              <a:buSzPts val="1200"/>
              <a:buFont typeface="Calibri"/>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1"/>
          <p:cNvSpPr txBox="1">
            <a:spLocks noGrp="1"/>
          </p:cNvSpPr>
          <p:nvPr>
            <p:ph type="dt" idx="10"/>
          </p:nvPr>
        </p:nvSpPr>
        <p:spPr>
          <a:xfrm>
            <a:off x="231095" y="6550584"/>
            <a:ext cx="209615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47561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5908300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600" y="1143000"/>
            <a:ext cx="11988800" cy="5410200"/>
          </a:xfrm>
          <a:prstGeom prst="rect">
            <a:avLst/>
          </a:prstGeom>
        </p:spPr>
        <p:txBody>
          <a:bodyPr/>
          <a:lstStyle>
            <a:lvl1pPr marL="257175" indent="-257175">
              <a:buClrTx/>
              <a:buFont typeface="Wingdings" charset="2"/>
              <a:buChar char="Ø"/>
              <a:defRPr b="1">
                <a:latin typeface="+mn-lt"/>
              </a:defRPr>
            </a:lvl1pPr>
            <a:lvl2pPr marL="557213" indent="-214313">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txBox="1">
            <a:spLocks/>
          </p:cNvSpPr>
          <p:nvPr userDrawn="1"/>
        </p:nvSpPr>
        <p:spPr>
          <a:xfrm>
            <a:off x="9243484" y="6627813"/>
            <a:ext cx="28448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4609CC25-F897-7C4C-A607-3A4F014AEC31}" type="slidenum">
              <a:rPr lang="en-US" sz="750" smtClean="0">
                <a:solidFill>
                  <a:srgbClr val="000000"/>
                </a:solidFill>
                <a:latin typeface="Calibri" charset="0"/>
              </a:rPr>
              <a:pPr algn="r" eaLnBrk="1" hangingPunct="1">
                <a:defRPr/>
              </a:pPr>
              <a:t>‹#›</a:t>
            </a:fld>
            <a:endParaRPr lang="en-US" sz="750">
              <a:solidFill>
                <a:srgbClr val="000000"/>
              </a:solidFill>
              <a:latin typeface="Calibri" charset="0"/>
            </a:endParaRPr>
          </a:p>
        </p:txBody>
      </p:sp>
      <p:sp>
        <p:nvSpPr>
          <p:cNvPr id="2" name="Title 1"/>
          <p:cNvSpPr>
            <a:spLocks noGrp="1"/>
          </p:cNvSpPr>
          <p:nvPr>
            <p:ph type="title"/>
          </p:nvPr>
        </p:nvSpPr>
        <p:spPr>
          <a:xfrm>
            <a:off x="2539933" y="274638"/>
            <a:ext cx="7451967" cy="638108"/>
          </a:xfrm>
          <a:prstGeom prst="rect">
            <a:avLst/>
          </a:prstGeom>
        </p:spPr>
        <p:txBody>
          <a:bodyPr vert="horz"/>
          <a:lstStyle>
            <a:lvl1pPr>
              <a:defRPr sz="2100">
                <a:solidFill>
                  <a:srgbClr val="D9D9D9"/>
                </a:solidFill>
                <a:latin typeface="Arial Rounded MT Bold"/>
                <a:cs typeface="Arial Rounded MT Bold"/>
              </a:defRPr>
            </a:lvl1pPr>
          </a:lstStyle>
          <a:p>
            <a:r>
              <a:rPr lang="en-US"/>
              <a:t>Click to edit Master title style</a:t>
            </a:r>
          </a:p>
        </p:txBody>
      </p:sp>
      <p:sp>
        <p:nvSpPr>
          <p:cNvPr id="6" name="Date Placeholder 2">
            <a:extLst>
              <a:ext uri="{FF2B5EF4-FFF2-40B4-BE49-F238E27FC236}">
                <a16:creationId xmlns:a16="http://schemas.microsoft.com/office/drawing/2014/main" id="{9CE51E9C-5593-4F02-8D43-69EB3594B706}"/>
              </a:ext>
            </a:extLst>
          </p:cNvPr>
          <p:cNvSpPr>
            <a:spLocks noGrp="1"/>
          </p:cNvSpPr>
          <p:nvPr>
            <p:ph type="dt" sz="half" idx="2"/>
          </p:nvPr>
        </p:nvSpPr>
        <p:spPr>
          <a:xfrm>
            <a:off x="0" y="6529700"/>
            <a:ext cx="2743200" cy="182880"/>
          </a:xfrm>
          <a:prstGeom prst="rect">
            <a:avLst/>
          </a:prstGeom>
        </p:spPr>
        <p:txBody>
          <a:bodyPr/>
          <a:lstStyle>
            <a:lvl1pPr>
              <a:defRPr sz="1350" b="0">
                <a:solidFill>
                  <a:schemeClr val="bg2">
                    <a:lumMod val="50000"/>
                  </a:schemeClr>
                </a:solidFill>
              </a:defRPr>
            </a:lvl1pPr>
          </a:lstStyle>
          <a:p>
            <a:endParaRPr lang="en-US"/>
          </a:p>
        </p:txBody>
      </p:sp>
      <p:grpSp>
        <p:nvGrpSpPr>
          <p:cNvPr id="5" name="Group 4">
            <a:extLst>
              <a:ext uri="{FF2B5EF4-FFF2-40B4-BE49-F238E27FC236}">
                <a16:creationId xmlns:a16="http://schemas.microsoft.com/office/drawing/2014/main" id="{4386602E-3498-4C57-BE6D-73C35B8809BF}"/>
              </a:ext>
            </a:extLst>
          </p:cNvPr>
          <p:cNvGrpSpPr/>
          <p:nvPr userDrawn="1"/>
        </p:nvGrpSpPr>
        <p:grpSpPr>
          <a:xfrm>
            <a:off x="10044215" y="41347"/>
            <a:ext cx="953829" cy="955748"/>
            <a:chOff x="10044214" y="41347"/>
            <a:chExt cx="953829" cy="955748"/>
          </a:xfrm>
        </p:grpSpPr>
        <p:pic>
          <p:nvPicPr>
            <p:cNvPr id="8" name="Picture 7">
              <a:extLst>
                <a:ext uri="{FF2B5EF4-FFF2-40B4-BE49-F238E27FC236}">
                  <a16:creationId xmlns:a16="http://schemas.microsoft.com/office/drawing/2014/main" id="{E878C91B-CCA6-4B39-B3E7-1EF35377DF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96532" y="41347"/>
              <a:ext cx="816000" cy="940666"/>
            </a:xfrm>
            <a:prstGeom prst="rect">
              <a:avLst/>
            </a:prstGeom>
          </p:spPr>
        </p:pic>
        <p:sp>
          <p:nvSpPr>
            <p:cNvPr id="4" name="TextBox 3">
              <a:extLst>
                <a:ext uri="{FF2B5EF4-FFF2-40B4-BE49-F238E27FC236}">
                  <a16:creationId xmlns:a16="http://schemas.microsoft.com/office/drawing/2014/main" id="{DA469EE8-BE9A-4076-9C74-9E6E66E1950E}"/>
                </a:ext>
              </a:extLst>
            </p:cNvPr>
            <p:cNvSpPr txBox="1"/>
            <p:nvPr userDrawn="1"/>
          </p:nvSpPr>
          <p:spPr>
            <a:xfrm>
              <a:off x="10044214" y="766263"/>
              <a:ext cx="953829" cy="230832"/>
            </a:xfrm>
            <a:prstGeom prst="rect">
              <a:avLst/>
            </a:prstGeom>
            <a:noFill/>
          </p:spPr>
          <p:txBody>
            <a:bodyPr wrap="square" rtlCol="0">
              <a:spAutoFit/>
            </a:bodyPr>
            <a:lstStyle/>
            <a:p>
              <a:r>
                <a:rPr lang="en-US" sz="900">
                  <a:solidFill>
                    <a:schemeClr val="bg1"/>
                  </a:solidFill>
                  <a:latin typeface="Times New Roman" panose="02020603050405020304" pitchFamily="18" charset="0"/>
                  <a:cs typeface="Times New Roman" panose="02020603050405020304" pitchFamily="18" charset="0"/>
                </a:rPr>
                <a:t>Smithsonian</a:t>
              </a:r>
            </a:p>
          </p:txBody>
        </p:sp>
      </p:grpSp>
    </p:spTree>
    <p:extLst>
      <p:ext uri="{BB962C8B-B14F-4D97-AF65-F5344CB8AC3E}">
        <p14:creationId xmlns:p14="http://schemas.microsoft.com/office/powerpoint/2010/main" val="28584933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le Only">
  <p:cSld name="1_Title Only">
    <p:bg>
      <p:bgPr>
        <a:gradFill>
          <a:gsLst>
            <a:gs pos="0">
              <a:srgbClr val="FEFEFE">
                <a:alpha val="74901"/>
              </a:srgbClr>
            </a:gs>
            <a:gs pos="75000">
              <a:srgbClr val="FEFEFE">
                <a:alpha val="74901"/>
              </a:srgbClr>
            </a:gs>
            <a:gs pos="100000">
              <a:srgbClr val="79A0CD">
                <a:alpha val="74901"/>
              </a:srgbClr>
            </a:gs>
          </a:gsLst>
          <a:lin ang="16200000" scaled="0"/>
        </a:gradFill>
        <a:effectLst/>
      </p:bgPr>
    </p:bg>
    <p:spTree>
      <p:nvGrpSpPr>
        <p:cNvPr id="1" name="Shape 115"/>
        <p:cNvGrpSpPr/>
        <p:nvPr/>
      </p:nvGrpSpPr>
      <p:grpSpPr>
        <a:xfrm>
          <a:off x="0" y="0"/>
          <a:ext cx="0" cy="0"/>
          <a:chOff x="0" y="0"/>
          <a:chExt cx="0" cy="0"/>
        </a:xfrm>
      </p:grpSpPr>
      <p:sp>
        <p:nvSpPr>
          <p:cNvPr id="116" name="Google Shape;116;p25"/>
          <p:cNvSpPr txBox="1">
            <a:spLocks noGrp="1"/>
          </p:cNvSpPr>
          <p:nvPr>
            <p:ph type="dt" idx="10"/>
          </p:nvPr>
        </p:nvSpPr>
        <p:spPr>
          <a:xfrm>
            <a:off x="190116" y="6356351"/>
            <a:ext cx="1020846" cy="365125"/>
          </a:xfrm>
          <a:prstGeom prst="rect">
            <a:avLst/>
          </a:prstGeom>
          <a:noFill/>
          <a:ln>
            <a:noFill/>
          </a:ln>
        </p:spPr>
        <p:txBody>
          <a:bodyPr spcFirstLastPara="1" wrap="square" lIns="91325" tIns="45650" rIns="91325" bIns="456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25"/>
          <p:cNvSpPr txBox="1">
            <a:spLocks noGrp="1"/>
          </p:cNvSpPr>
          <p:nvPr>
            <p:ph type="sldNum" idx="12"/>
          </p:nvPr>
        </p:nvSpPr>
        <p:spPr>
          <a:xfrm>
            <a:off x="11051145" y="6365294"/>
            <a:ext cx="1015314" cy="365125"/>
          </a:xfrm>
          <a:prstGeom prst="rect">
            <a:avLst/>
          </a:prstGeom>
          <a:noFill/>
          <a:ln>
            <a:noFill/>
          </a:ln>
        </p:spPr>
        <p:txBody>
          <a:bodyPr spcFirstLastPara="1" wrap="square" lIns="91325" tIns="45650" rIns="91325" bIns="4565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123" name="Google Shape;123;p25"/>
          <p:cNvSpPr txBox="1">
            <a:spLocks noGrp="1"/>
          </p:cNvSpPr>
          <p:nvPr>
            <p:ph type="body" idx="1"/>
          </p:nvPr>
        </p:nvSpPr>
        <p:spPr>
          <a:xfrm>
            <a:off x="1173893" y="164800"/>
            <a:ext cx="9844215" cy="761791"/>
          </a:xfrm>
          <a:prstGeom prst="rect">
            <a:avLst/>
          </a:prstGeom>
          <a:noFill/>
          <a:ln>
            <a:noFill/>
          </a:ln>
        </p:spPr>
        <p:txBody>
          <a:bodyPr spcFirstLastPara="1" wrap="square" lIns="91425" tIns="45700" rIns="91425" bIns="45700" anchor="ctr" anchorCtr="0">
            <a:normAutofit/>
          </a:bodyPr>
          <a:lstStyle>
            <a:lvl1pPr marL="457200" marR="0" lvl="0" indent="-22860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4" name="Google Shape;124;p25"/>
          <p:cNvSpPr txBox="1">
            <a:spLocks noGrp="1"/>
          </p:cNvSpPr>
          <p:nvPr>
            <p:ph type="body" idx="2"/>
          </p:nvPr>
        </p:nvSpPr>
        <p:spPr>
          <a:xfrm>
            <a:off x="354013" y="1268413"/>
            <a:ext cx="11499850" cy="4852301"/>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6245775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3" name="Picture 6" descr="TEMPO ppt Banner v7.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3176"/>
            <a:ext cx="12192000" cy="1065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2539963" y="274638"/>
            <a:ext cx="7963743"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4" name="Date Placeholder 9"/>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10"/>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11"/>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4442FC-C654-E44A-A663-725279F4C8FF}" type="slidenum">
              <a:rPr lang="en-US"/>
              <a:pPr>
                <a:defRPr/>
              </a:pPr>
              <a:t>‹#›</a:t>
            </a:fld>
            <a:endParaRPr lang="en-US"/>
          </a:p>
        </p:txBody>
      </p:sp>
    </p:spTree>
    <p:extLst>
      <p:ext uri="{BB962C8B-B14F-4D97-AF65-F5344CB8AC3E}">
        <p14:creationId xmlns:p14="http://schemas.microsoft.com/office/powerpoint/2010/main" val="976832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668038" y="0"/>
            <a:ext cx="8309316" cy="964406"/>
          </a:xfrm>
          <a:prstGeom prst="rect">
            <a:avLst/>
          </a:prstGeom>
        </p:spPr>
        <p:txBody>
          <a:bodyPr vert="horz" anchor="ctr"/>
          <a:lstStyle>
            <a:lvl1pPr>
              <a:defRPr sz="2800">
                <a:solidFill>
                  <a:srgbClr val="FFFFFF"/>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4528EB1-4DC2-B445-862E-7D59106F092A}" type="slidenum">
              <a:rPr lang="en-US" smtClean="0"/>
              <a:t>‹#›</a:t>
            </a:fld>
            <a:endParaRPr lang="en-US"/>
          </a:p>
        </p:txBody>
      </p:sp>
      <p:sp>
        <p:nvSpPr>
          <p:cNvPr id="5" name="Date Placeholder 4"/>
          <p:cNvSpPr>
            <a:spLocks noGrp="1"/>
          </p:cNvSpPr>
          <p:nvPr>
            <p:ph type="dt" sz="half" idx="12"/>
          </p:nvPr>
        </p:nvSpPr>
        <p:spPr/>
        <p:txBody>
          <a:bodyPr/>
          <a:lstStyle/>
          <a:p>
            <a:endParaRPr lang="en-US"/>
          </a:p>
        </p:txBody>
      </p:sp>
      <p:sp>
        <p:nvSpPr>
          <p:cNvPr id="7" name="Content Placeholder 6"/>
          <p:cNvSpPr>
            <a:spLocks noGrp="1"/>
          </p:cNvSpPr>
          <p:nvPr>
            <p:ph sz="quarter" idx="13"/>
          </p:nvPr>
        </p:nvSpPr>
        <p:spPr>
          <a:xfrm>
            <a:off x="266701" y="1158875"/>
            <a:ext cx="11605684" cy="5360988"/>
          </a:xfrm>
          <a:prstGeom prst="rect">
            <a:avLst/>
          </a:prstGeom>
        </p:spPr>
        <p:txBody>
          <a:bodyPr vert="horz"/>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411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3" name="Picture 6" descr="TEMPO ppt Banner v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6"/>
            <a:ext cx="12192000" cy="1065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2539963" y="274638"/>
            <a:ext cx="7963743"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4" name="Date Placeholder 9"/>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10"/>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11"/>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4442FC-C654-E44A-A663-725279F4C8FF}" type="slidenum">
              <a:rPr lang="en-US"/>
              <a:pPr>
                <a:defRPr/>
              </a:pPr>
              <a:t>‹#›</a:t>
            </a:fld>
            <a:endParaRPr lang="en-US"/>
          </a:p>
        </p:txBody>
      </p:sp>
    </p:spTree>
    <p:extLst>
      <p:ext uri="{BB962C8B-B14F-4D97-AF65-F5344CB8AC3E}">
        <p14:creationId xmlns:p14="http://schemas.microsoft.com/office/powerpoint/2010/main" val="40159160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7" name="Slide Number Placeholder 5"/>
          <p:cNvSpPr txBox="1">
            <a:spLocks/>
          </p:cNvSpPr>
          <p:nvPr userDrawn="1"/>
        </p:nvSpPr>
        <p:spPr>
          <a:xfrm>
            <a:off x="9243484" y="6627813"/>
            <a:ext cx="28448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4609CC25-F897-7C4C-A607-3A4F014AEC31}" type="slidenum">
              <a:rPr lang="en-US" sz="1000" smtClean="0">
                <a:solidFill>
                  <a:srgbClr val="000000"/>
                </a:solidFill>
                <a:latin typeface="Calibri" charset="0"/>
              </a:rPr>
              <a:pPr algn="r" eaLnBrk="1" hangingPunct="1">
                <a:defRPr/>
              </a:pPr>
              <a:t>‹#›</a:t>
            </a:fld>
            <a:endParaRPr lang="en-US" sz="1000">
              <a:solidFill>
                <a:srgbClr val="000000"/>
              </a:solidFill>
              <a:latin typeface="Calibri" charset="0"/>
            </a:endParaRPr>
          </a:p>
        </p:txBody>
      </p:sp>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6" name="Footer Placeholder 4"/>
          <p:cNvSpPr>
            <a:spLocks noGrp="1"/>
          </p:cNvSpPr>
          <p:nvPr>
            <p:ph type="ftr" sz="quarter" idx="3"/>
          </p:nvPr>
        </p:nvSpPr>
        <p:spPr>
          <a:xfrm>
            <a:off x="3239543" y="6549635"/>
            <a:ext cx="5411508" cy="365125"/>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1200">
                <a:solidFill>
                  <a:schemeClr val="tx1">
                    <a:tint val="75000"/>
                  </a:schemeClr>
                </a:solidFill>
              </a:defRPr>
            </a:lvl1pPr>
          </a:lstStyle>
          <a:p>
            <a:endParaRPr lang="en-US">
              <a:solidFill>
                <a:prstClr val="black">
                  <a:tint val="75000"/>
                </a:prstClr>
              </a:solidFill>
              <a:latin typeface="Calibri"/>
            </a:endParaRPr>
          </a:p>
        </p:txBody>
      </p:sp>
      <p:sp>
        <p:nvSpPr>
          <p:cNvPr id="10" name="Date Placeholder 3"/>
          <p:cNvSpPr>
            <a:spLocks noGrp="1"/>
          </p:cNvSpPr>
          <p:nvPr>
            <p:ph type="dt" sz="half" idx="10"/>
          </p:nvPr>
        </p:nvSpPr>
        <p:spPr>
          <a:xfrm>
            <a:off x="171331" y="6550584"/>
            <a:ext cx="2096155" cy="365125"/>
          </a:xfrm>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17445684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933672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6" descr="TEMPO PPT Cover Image B v3.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93255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2" name="Picture 6" descr="TEMPO PPT Cover Image B v4.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022392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TEMPO ppt Banner v7.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25"/>
            <a:ext cx="12192000" cy="1063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101601" y="1143000"/>
            <a:ext cx="11988800" cy="5410200"/>
          </a:xfrm>
          <a:prstGeom prst="rect">
            <a:avLst/>
          </a:prstGeom>
        </p:spPr>
        <p:txBody>
          <a:bodyPr lIns="91326" tIns="45664" rIns="91326" bIns="45664"/>
          <a:lstStyle>
            <a:lvl1pPr marL="342484" indent="-342484">
              <a:buClrTx/>
              <a:buFont typeface="Wingdings" charset="2"/>
              <a:buChar char="Ø"/>
              <a:defRPr b="1">
                <a:latin typeface="+mn-lt"/>
              </a:defRPr>
            </a:lvl1pPr>
            <a:lvl2pPr marL="742038" indent="-285404">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2539931" y="186292"/>
            <a:ext cx="83606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5"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86AE945-6537-434A-852D-82A287E37B63}" type="slidenum">
              <a:rPr lang="en-US"/>
              <a:pPr>
                <a:defRPr/>
              </a:pPr>
              <a:t>‹#›</a:t>
            </a:fld>
            <a:endParaRPr lang="en-US"/>
          </a:p>
        </p:txBody>
      </p:sp>
    </p:spTree>
    <p:extLst>
      <p:ext uri="{BB962C8B-B14F-4D97-AF65-F5344CB8AC3E}">
        <p14:creationId xmlns:p14="http://schemas.microsoft.com/office/powerpoint/2010/main" val="28459544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2539931" y="274638"/>
            <a:ext cx="83606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3"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EB325B7-BE2F-E44F-9339-8DD6E6AD7D59}" type="slidenum">
              <a:rPr lang="en-US"/>
              <a:pPr>
                <a:defRPr/>
              </a:pPr>
              <a:t>‹#›</a:t>
            </a:fld>
            <a:endParaRPr lang="en-US"/>
          </a:p>
        </p:txBody>
      </p:sp>
    </p:spTree>
    <p:extLst>
      <p:ext uri="{BB962C8B-B14F-4D97-AF65-F5344CB8AC3E}">
        <p14:creationId xmlns:p14="http://schemas.microsoft.com/office/powerpoint/2010/main" val="3644981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Placeholder 10"/>
          <p:cNvSpPr txBox="1">
            <a:spLocks/>
          </p:cNvSpPr>
          <p:nvPr userDrawn="1"/>
        </p:nvSpPr>
        <p:spPr>
          <a:xfrm>
            <a:off x="0" y="3101977"/>
            <a:ext cx="12192000" cy="646113"/>
          </a:xfrm>
          <a:prstGeom prst="rect">
            <a:avLst/>
          </a:prstGeom>
        </p:spPr>
        <p:txBody>
          <a:bodyPr lIns="91326" tIns="45664" rIns="91326" bIns="45664" anchor="ctr"/>
          <a:lstStyle>
            <a:lvl1pPr algn="ctr" defTabSz="457200" rtl="0" eaLnBrk="1" latinLnBrk="0" hangingPunct="1">
              <a:spcBef>
                <a:spcPct val="0"/>
              </a:spcBef>
              <a:buNone/>
              <a:defRPr sz="3200" kern="1200">
                <a:solidFill>
                  <a:srgbClr val="FFFF00"/>
                </a:solidFill>
                <a:latin typeface="Arial"/>
                <a:ea typeface="+mj-ea"/>
                <a:cs typeface="Arial"/>
              </a:defRPr>
            </a:lvl1pPr>
          </a:lstStyle>
          <a:p>
            <a:pPr>
              <a:defRPr/>
            </a:pPr>
            <a:r>
              <a:rPr lang="en-US" sz="4800" b="1">
                <a:solidFill>
                  <a:srgbClr val="000090"/>
                </a:solidFill>
                <a:latin typeface="Arial Rounded MT Bold"/>
                <a:cs typeface="Arial Rounded MT Bold"/>
              </a:rPr>
              <a:t>BACKUP</a:t>
            </a:r>
          </a:p>
        </p:txBody>
      </p:sp>
    </p:spTree>
    <p:extLst>
      <p:ext uri="{BB962C8B-B14F-4D97-AF65-F5344CB8AC3E}">
        <p14:creationId xmlns:p14="http://schemas.microsoft.com/office/powerpoint/2010/main" val="30630031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91326" tIns="45664" rIns="91326" bIns="45664" anchor="ctr"/>
          <a:lstStyle/>
          <a:p>
            <a:pPr algn="ctr" defTabSz="456633" fontAlgn="base">
              <a:spcBef>
                <a:spcPct val="0"/>
              </a:spcBef>
              <a:spcAft>
                <a:spcPct val="0"/>
              </a:spcAft>
            </a:pPr>
            <a:endParaRPr lang="ja-JP" altLang="en-US" sz="1400">
              <a:solidFill>
                <a:srgbClr val="FFFFFF"/>
              </a:solidFill>
              <a:latin typeface="Calibri" charset="0"/>
              <a:ea typeface="ＭＳ Ｐゴシック" charset="0"/>
              <a:cs typeface="ＭＳ Ｐゴシック" charset="0"/>
            </a:endParaRPr>
          </a:p>
        </p:txBody>
      </p:sp>
      <p:pic>
        <p:nvPicPr>
          <p:cNvPr id="3" name="Picture 7" descr="TEMPO Logo FINAL med res.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4811185" y="2511426"/>
            <a:ext cx="2569633" cy="183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56169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3291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68038" y="0"/>
            <a:ext cx="8309316" cy="964406"/>
          </a:xfrm>
          <a:prstGeom prst="rect">
            <a:avLst/>
          </a:prstGeom>
        </p:spPr>
        <p:txBody>
          <a:bodyPr vert="horz" anchor="ctr"/>
          <a:lstStyle>
            <a:lvl1pPr>
              <a:defRPr sz="2800">
                <a:solidFill>
                  <a:srgbClr val="FFFFFF"/>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4528EB1-4DC2-B445-862E-7D59106F092A}" type="slidenum">
              <a:rPr lang="en-US" smtClean="0"/>
              <a:t>‹#›</a:t>
            </a:fld>
            <a:endParaRPr lang="en-US"/>
          </a:p>
        </p:txBody>
      </p:sp>
      <p:sp>
        <p:nvSpPr>
          <p:cNvPr id="5" name="Date Placeholder 4"/>
          <p:cNvSpPr>
            <a:spLocks noGrp="1"/>
          </p:cNvSpPr>
          <p:nvPr>
            <p:ph type="dt" sz="half" idx="12"/>
          </p:nvPr>
        </p:nvSpPr>
        <p:spPr/>
        <p:txBody>
          <a:bodyPr/>
          <a:lstStyle/>
          <a:p>
            <a:endParaRPr lang="en-US"/>
          </a:p>
        </p:txBody>
      </p:sp>
    </p:spTree>
    <p:extLst>
      <p:ext uri="{BB962C8B-B14F-4D97-AF65-F5344CB8AC3E}">
        <p14:creationId xmlns:p14="http://schemas.microsoft.com/office/powerpoint/2010/main" val="24637369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1265544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Logo For Us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pic>
        <p:nvPicPr>
          <p:cNvPr id="7" name="Picture 6">
            <a:extLst>
              <a:ext uri="{FF2B5EF4-FFF2-40B4-BE49-F238E27FC236}">
                <a16:creationId xmlns:a16="http://schemas.microsoft.com/office/drawing/2014/main" id="{20A92427-416E-FE48-A31E-73E7DD1A11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5783" y="3033728"/>
            <a:ext cx="1077216" cy="890713"/>
          </a:xfrm>
          <a:prstGeom prst="rect">
            <a:avLst/>
          </a:prstGeom>
        </p:spPr>
      </p:pic>
      <p:pic>
        <p:nvPicPr>
          <p:cNvPr id="8" name="Picture 7">
            <a:extLst>
              <a:ext uri="{FF2B5EF4-FFF2-40B4-BE49-F238E27FC236}">
                <a16:creationId xmlns:a16="http://schemas.microsoft.com/office/drawing/2014/main" id="{3E4191DF-B26B-8945-94BD-4BD638084925}"/>
              </a:ext>
            </a:extLst>
          </p:cNvPr>
          <p:cNvPicPr>
            <a:picLocks noChangeAspect="1"/>
          </p:cNvPicPr>
          <p:nvPr userDrawn="1"/>
        </p:nvPicPr>
        <p:blipFill>
          <a:blip r:embed="rId3"/>
          <a:stretch>
            <a:fillRect/>
          </a:stretch>
        </p:blipFill>
        <p:spPr>
          <a:xfrm>
            <a:off x="3682318" y="3019349"/>
            <a:ext cx="964041" cy="910483"/>
          </a:xfrm>
          <a:prstGeom prst="rect">
            <a:avLst/>
          </a:prstGeom>
        </p:spPr>
      </p:pic>
      <p:pic>
        <p:nvPicPr>
          <p:cNvPr id="11" name="Picture 10">
            <a:extLst>
              <a:ext uri="{FF2B5EF4-FFF2-40B4-BE49-F238E27FC236}">
                <a16:creationId xmlns:a16="http://schemas.microsoft.com/office/drawing/2014/main" id="{74AB10F0-E507-0C4C-A726-C009BCAF1FD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21658" y="3024349"/>
            <a:ext cx="900484" cy="900484"/>
          </a:xfrm>
          <a:prstGeom prst="rect">
            <a:avLst/>
          </a:prstGeom>
        </p:spPr>
      </p:pic>
      <p:pic>
        <p:nvPicPr>
          <p:cNvPr id="15" name="Picture 14">
            <a:extLst>
              <a:ext uri="{FF2B5EF4-FFF2-40B4-BE49-F238E27FC236}">
                <a16:creationId xmlns:a16="http://schemas.microsoft.com/office/drawing/2014/main" id="{79888A8F-835F-2149-BDE0-D234D33247F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53876" y="3019349"/>
            <a:ext cx="1098653" cy="1087987"/>
          </a:xfrm>
          <a:prstGeom prst="rect">
            <a:avLst/>
          </a:prstGeom>
        </p:spPr>
      </p:pic>
      <p:pic>
        <p:nvPicPr>
          <p:cNvPr id="17" name="Picture 16">
            <a:extLst>
              <a:ext uri="{FF2B5EF4-FFF2-40B4-BE49-F238E27FC236}">
                <a16:creationId xmlns:a16="http://schemas.microsoft.com/office/drawing/2014/main" id="{00E34357-53CB-2741-9195-BB161B16D346}"/>
              </a:ext>
            </a:extLst>
          </p:cNvPr>
          <p:cNvPicPr>
            <a:picLocks noChangeAspect="1"/>
          </p:cNvPicPr>
          <p:nvPr userDrawn="1"/>
        </p:nvPicPr>
        <p:blipFill>
          <a:blip r:embed="rId6"/>
          <a:stretch>
            <a:fillRect/>
          </a:stretch>
        </p:blipFill>
        <p:spPr>
          <a:xfrm>
            <a:off x="8884265" y="3237653"/>
            <a:ext cx="1818665" cy="496636"/>
          </a:xfrm>
          <a:prstGeom prst="rect">
            <a:avLst/>
          </a:prstGeom>
        </p:spPr>
      </p:pic>
      <p:sp>
        <p:nvSpPr>
          <p:cNvPr id="12" name="Title 2"/>
          <p:cNvSpPr>
            <a:spLocks noGrp="1"/>
          </p:cNvSpPr>
          <p:nvPr>
            <p:ph type="title" hasCustomPrompt="1"/>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Logos</a:t>
            </a:r>
          </a:p>
        </p:txBody>
      </p:sp>
      <p:pic>
        <p:nvPicPr>
          <p:cNvPr id="13" name="Picture 12">
            <a:extLst>
              <a:ext uri="{FF2B5EF4-FFF2-40B4-BE49-F238E27FC236}">
                <a16:creationId xmlns:a16="http://schemas.microsoft.com/office/drawing/2014/main" id="{6C26CCF7-2416-F54B-8C58-3955DD80C2F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975678" y="3003659"/>
            <a:ext cx="914400" cy="1056133"/>
          </a:xfrm>
          <a:prstGeom prst="rect">
            <a:avLst/>
          </a:prstGeom>
        </p:spPr>
      </p:pic>
    </p:spTree>
    <p:extLst>
      <p:ext uri="{BB962C8B-B14F-4D97-AF65-F5344CB8AC3E}">
        <p14:creationId xmlns:p14="http://schemas.microsoft.com/office/powerpoint/2010/main" val="870809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7" name="Rectangle 6"/>
          <p:cNvSpPr/>
          <p:nvPr userDrawn="1"/>
        </p:nvSpPr>
        <p:spPr>
          <a:xfrm>
            <a:off x="4537991" y="1598989"/>
            <a:ext cx="31160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endParaRPr lang="en-US" sz="1333" b="1">
              <a:latin typeface="Arial"/>
              <a:cs typeface="Arial"/>
            </a:endParaRPr>
          </a:p>
        </p:txBody>
      </p:sp>
      <p:sp>
        <p:nvSpPr>
          <p:cNvPr id="9" name="Rectangle 8"/>
          <p:cNvSpPr/>
          <p:nvPr userDrawn="1"/>
        </p:nvSpPr>
        <p:spPr>
          <a:xfrm>
            <a:off x="2016771" y="2692749"/>
            <a:ext cx="8158459" cy="1694503"/>
          </a:xfrm>
          <a:prstGeom prst="rect">
            <a:avLst/>
          </a:prstGeom>
          <a:solidFill>
            <a:schemeClr val="bg1"/>
          </a:solidFill>
          <a:ln>
            <a:solidFill>
              <a:srgbClr val="D00002"/>
            </a:solidFill>
          </a:ln>
        </p:spPr>
        <p:txBody>
          <a:bodyPr wrap="square">
            <a:spAutoFit/>
          </a:bodyPr>
          <a:lstStyle/>
          <a:p>
            <a:pPr algn="ctr">
              <a:lnSpc>
                <a:spcPct val="110000"/>
              </a:lnSpc>
            </a:pPr>
            <a:r>
              <a:rPr lang="en-US" sz="1400" b="1">
                <a:solidFill>
                  <a:srgbClr val="FF0000"/>
                </a:solidFill>
                <a:latin typeface="Arial Narrow"/>
                <a:ea typeface="Times New Roman"/>
                <a:cs typeface="Arial"/>
              </a:rPr>
              <a:t>ITAR Restricted </a:t>
            </a:r>
            <a:br>
              <a:rPr lang="en-US" sz="1400" b="1">
                <a:latin typeface="Arial Narrow"/>
                <a:ea typeface="Times New Roman"/>
                <a:cs typeface="Arial"/>
              </a:rPr>
            </a:br>
            <a:r>
              <a:rPr lang="en-US" sz="1400" b="1">
                <a:latin typeface="Arial Narrow"/>
                <a:ea typeface="Times New Roman"/>
                <a:cs typeface="Arial"/>
              </a:rPr>
              <a:t>-- International Traffic in Arms Regulations (ITAR) Notice –</a:t>
            </a:r>
          </a:p>
          <a:p>
            <a:pPr>
              <a:lnSpc>
                <a:spcPct val="110000"/>
              </a:lnSpc>
            </a:pPr>
            <a:r>
              <a:rPr lang="en-US" sz="1333" b="1">
                <a:solidFill>
                  <a:srgbClr val="FF0000"/>
                </a:solidFill>
                <a:latin typeface="Arial"/>
                <a:cs typeface="Arial"/>
              </a:rPr>
              <a:t>WARNING: </a:t>
            </a:r>
            <a:r>
              <a:rPr lang="en-US" sz="1333" b="1">
                <a:latin typeface="Arial Narrow"/>
                <a:ea typeface="Times New Roman"/>
                <a:cs typeface="Arial"/>
              </a:rPr>
              <a:t>This document contains information which falls under the purview of the U.S. Munitions List (USML) as defined in the International Traffic in Arms Regulations (ITAR), 22 CFR 120-130, and is export controlled.</a:t>
            </a:r>
            <a:endParaRPr lang="en-US" sz="1333">
              <a:latin typeface="Times New Roman"/>
              <a:ea typeface="Times New Roman"/>
              <a:cs typeface="Arial"/>
            </a:endParaRPr>
          </a:p>
          <a:p>
            <a:pPr>
              <a:lnSpc>
                <a:spcPct val="110000"/>
              </a:lnSpc>
            </a:pPr>
            <a:r>
              <a:rPr lang="en-US" sz="1333">
                <a:latin typeface="Arial Narrow"/>
                <a:ea typeface="Times New Roman"/>
                <a:cs typeface="Arial"/>
              </a:rPr>
              <a:t> It shall not be transferred to foreign nationals in the U.S. or abroad without specific approval of a knowledgeable NASA export control official, and/or unless an export license or license exemption is obtained/available from the United States Department of State.  Violations of these regulations are punishable by fine, imprisonment, or both.</a:t>
            </a:r>
            <a:endParaRPr lang="en-US" sz="1333">
              <a:latin typeface="Times New Roman"/>
              <a:ea typeface="Times New Roman"/>
              <a:cs typeface="Arial"/>
            </a:endParaRPr>
          </a:p>
        </p:txBody>
      </p:sp>
      <p:sp>
        <p:nvSpPr>
          <p:cNvPr id="10" name="Rectangle 9"/>
          <p:cNvSpPr/>
          <p:nvPr userDrawn="1"/>
        </p:nvSpPr>
        <p:spPr>
          <a:xfrm>
            <a:off x="2016771" y="4544800"/>
            <a:ext cx="8158459" cy="1733488"/>
          </a:xfrm>
          <a:prstGeom prst="rect">
            <a:avLst/>
          </a:prstGeom>
          <a:solidFill>
            <a:schemeClr val="bg1"/>
          </a:solidFill>
          <a:ln>
            <a:solidFill>
              <a:srgbClr val="D00002"/>
            </a:solidFill>
          </a:ln>
        </p:spPr>
        <p:txBody>
          <a:bodyPr wrap="square">
            <a:spAutoFit/>
          </a:bodyPr>
          <a:lstStyle/>
          <a:p>
            <a:pPr algn="ctr"/>
            <a:r>
              <a:rPr lang="en-US" sz="1600" b="1" kern="1200">
                <a:solidFill>
                  <a:srgbClr val="FF0000"/>
                </a:solidFill>
                <a:effectLst/>
                <a:latin typeface="+mn-lt"/>
                <a:ea typeface="+mn-ea"/>
                <a:cs typeface="+mn-cs"/>
              </a:rPr>
              <a:t>EAR ECCN 9E515.a.</a:t>
            </a:r>
          </a:p>
          <a:p>
            <a:pPr algn="ctr"/>
            <a:r>
              <a:rPr lang="en-US" sz="2400" b="1" kern="1200">
                <a:solidFill>
                  <a:schemeClr val="tx1"/>
                </a:solidFill>
                <a:effectLst/>
                <a:latin typeface="+mn-lt"/>
                <a:ea typeface="+mn-ea"/>
                <a:cs typeface="+mn-cs"/>
              </a:rPr>
              <a:t>- Export Administration Regulations (EAR) Notice -</a:t>
            </a:r>
          </a:p>
          <a:p>
            <a:r>
              <a:rPr lang="en-US" sz="1333" b="1" kern="1200">
                <a:solidFill>
                  <a:srgbClr val="FF0000"/>
                </a:solidFill>
                <a:effectLst/>
                <a:latin typeface="+mn-lt"/>
                <a:ea typeface="+mn-ea"/>
                <a:cs typeface="+mn-cs"/>
              </a:rPr>
              <a:t>WARNING: </a:t>
            </a:r>
            <a:r>
              <a:rPr lang="en-US" sz="1333" b="1" kern="1200">
                <a:solidFill>
                  <a:schemeClr val="tx1"/>
                </a:solidFill>
                <a:effectLst/>
                <a:latin typeface="+mn-lt"/>
                <a:ea typeface="+mn-ea"/>
                <a:cs typeface="+mn-cs"/>
              </a:rPr>
              <a:t>This document contains information within the purview of the Export Administration Regulations (EAR), 15 CFR §730-774, and is export-controlled.  </a:t>
            </a:r>
            <a:r>
              <a:rPr lang="en-US" sz="1333" b="0" kern="1200">
                <a:solidFill>
                  <a:schemeClr val="tx1"/>
                </a:solidFill>
                <a:effectLst/>
                <a:latin typeface="+mn-lt"/>
                <a:ea typeface="+mn-ea"/>
                <a:cs typeface="+mn-cs"/>
              </a:rPr>
              <a:t>It may not be transferred to foreign persons in the U.S. or abroad without specific approval of a knowledgeable export control official, and/or unless an export license or license exception is obtained/available from the Bureau of Industry and Security, United States Department of Commerce.  Violations of these regulations are punishable by fine, imprisonment, or both.</a:t>
            </a:r>
          </a:p>
        </p:txBody>
      </p:sp>
      <p:sp>
        <p:nvSpPr>
          <p:cNvPr id="2" name="TextBox 1"/>
          <p:cNvSpPr txBox="1"/>
          <p:nvPr userDrawn="1"/>
        </p:nvSpPr>
        <p:spPr>
          <a:xfrm>
            <a:off x="3814159" y="1121376"/>
            <a:ext cx="4563685" cy="523220"/>
          </a:xfrm>
          <a:prstGeom prst="rect">
            <a:avLst/>
          </a:prstGeom>
          <a:noFill/>
        </p:spPr>
        <p:txBody>
          <a:bodyPr wrap="none" rtlCol="0">
            <a:spAutoFit/>
          </a:bodyPr>
          <a:lstStyle/>
          <a:p>
            <a:pPr algn="ctr"/>
            <a:r>
              <a:rPr lang="en-US" sz="1400"/>
              <a:t>Per NID 1600.55 (per NPR</a:t>
            </a:r>
            <a:r>
              <a:rPr lang="en-US" sz="1400" baseline="0"/>
              <a:t> 1600.1)</a:t>
            </a:r>
            <a:endParaRPr lang="en-US" sz="1400"/>
          </a:p>
          <a:p>
            <a:r>
              <a:rPr lang="en-US" sz="1400"/>
              <a:t>Top of title page and every page containing SBU Information</a:t>
            </a:r>
          </a:p>
        </p:txBody>
      </p:sp>
      <p:sp>
        <p:nvSpPr>
          <p:cNvPr id="11" name="Rectangle 10"/>
          <p:cNvSpPr/>
          <p:nvPr userDrawn="1"/>
        </p:nvSpPr>
        <p:spPr>
          <a:xfrm>
            <a:off x="2702840" y="2099690"/>
            <a:ext cx="67863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r>
              <a:rPr lang="en-US" sz="1333" b="1" baseline="0">
                <a:solidFill>
                  <a:srgbClr val="FF0000"/>
                </a:solidFill>
                <a:latin typeface="Arial"/>
                <a:cs typeface="Arial"/>
              </a:rPr>
              <a:t> TEMPO Project Manager; TEMPO; &lt;date&gt; </a:t>
            </a:r>
            <a:endParaRPr lang="en-US" sz="1333" b="1">
              <a:latin typeface="Arial"/>
              <a:cs typeface="Arial"/>
            </a:endParaRPr>
          </a:p>
        </p:txBody>
      </p:sp>
      <p:sp>
        <p:nvSpPr>
          <p:cNvPr id="12" name="TextBox 11"/>
          <p:cNvSpPr txBox="1"/>
          <p:nvPr userDrawn="1"/>
        </p:nvSpPr>
        <p:spPr>
          <a:xfrm>
            <a:off x="3636781" y="1788077"/>
            <a:ext cx="4849469" cy="307777"/>
          </a:xfrm>
          <a:prstGeom prst="rect">
            <a:avLst/>
          </a:prstGeom>
          <a:noFill/>
        </p:spPr>
        <p:txBody>
          <a:bodyPr wrap="none" rtlCol="0">
            <a:spAutoFit/>
          </a:bodyPr>
          <a:lstStyle/>
          <a:p>
            <a:r>
              <a:rPr lang="en-US" sz="1400"/>
              <a:t>Bottom of title page and every page containing SBU Information</a:t>
            </a:r>
          </a:p>
        </p:txBody>
      </p:sp>
    </p:spTree>
    <p:extLst>
      <p:ext uri="{BB962C8B-B14F-4D97-AF65-F5344CB8AC3E}">
        <p14:creationId xmlns:p14="http://schemas.microsoft.com/office/powerpoint/2010/main" val="37210954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11" name="Rectangle 10"/>
          <p:cNvSpPr/>
          <p:nvPr userDrawn="1"/>
        </p:nvSpPr>
        <p:spPr>
          <a:xfrm>
            <a:off x="306567" y="1061642"/>
            <a:ext cx="10785733" cy="1651671"/>
          </a:xfrm>
          <a:prstGeom prst="rect">
            <a:avLst/>
          </a:prstGeom>
          <a:solidFill>
            <a:schemeClr val="bg1"/>
          </a:solidFill>
        </p:spPr>
        <p:txBody>
          <a:bodyPr wrap="square">
            <a:spAutoFit/>
          </a:bodyPr>
          <a:lstStyle/>
          <a:p>
            <a:pPr algn="ctr"/>
            <a:r>
              <a:rPr lang="en-US" sz="2133" b="1">
                <a:solidFill>
                  <a:srgbClr val="FF0000"/>
                </a:solidFill>
              </a:rPr>
              <a:t>Limited Rights Notice </a:t>
            </a:r>
            <a:endParaRPr lang="en-US" sz="2133" b="1" i="1">
              <a:solidFill>
                <a:srgbClr val="FF0000"/>
              </a:solidFill>
            </a:endParaRPr>
          </a:p>
          <a:p>
            <a:pPr lvl="0"/>
            <a:r>
              <a:rPr lang="en-US" sz="1600">
                <a:solidFill>
                  <a:srgbClr val="FF0000"/>
                </a:solidFill>
              </a:rPr>
              <a:t>(a) These data are submitted with limited rights under Government Contract No. NNL13AQ01C.  These data may be reproduced and used by the</a:t>
            </a:r>
            <a:r>
              <a:rPr lang="en-US" sz="1600" i="1">
                <a:solidFill>
                  <a:srgbClr val="FF0000"/>
                </a:solidFill>
              </a:rPr>
              <a:t> </a:t>
            </a:r>
            <a:r>
              <a:rPr lang="en-US" sz="1600">
                <a:solidFill>
                  <a:srgbClr val="FF0000"/>
                </a:solidFill>
              </a:rPr>
              <a:t>Government with the express limitation that they will not, without written permission of the contractor, be used for purposes of manufacture nor disclosed outside the Government; except that the Government may disclose these data outside the Government for the following purposes, if any, provided that the Government makes such disclosure subject to prohibition against further use and disclosure: None</a:t>
            </a:r>
            <a:endParaRPr lang="en-US" sz="1600" i="1">
              <a:solidFill>
                <a:srgbClr val="FF0000"/>
              </a:solidFill>
            </a:endParaRPr>
          </a:p>
        </p:txBody>
      </p:sp>
    </p:spTree>
    <p:extLst>
      <p:ext uri="{BB962C8B-B14F-4D97-AF65-F5344CB8AC3E}">
        <p14:creationId xmlns:p14="http://schemas.microsoft.com/office/powerpoint/2010/main" val="37615714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0"/>
            <a:ext cx="10515600" cy="1325033"/>
          </a:xfrm>
          <a:prstGeom prst="rect">
            <a:avLst/>
          </a:prstGeom>
        </p:spPr>
        <p:txBody>
          <a:bodyPr/>
          <a:lstStyle>
            <a:lvl1pPr>
              <a:defRPr lang="en-US" sz="5400" b="0" smtClean="0">
                <a:solidFill>
                  <a:srgbClr val="000090"/>
                </a:solidFill>
                <a:cs typeface="Arial Rounded MT Bold"/>
              </a:defRPr>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0E24C6-B8C2-40F0-BF2D-44D0E3E3802A}" type="slidenum">
              <a:rPr lang="en-US" smtClean="0"/>
              <a:t>‹#›</a:t>
            </a:fld>
            <a:endParaRPr lang="en-US"/>
          </a:p>
        </p:txBody>
      </p:sp>
    </p:spTree>
    <p:extLst>
      <p:ext uri="{BB962C8B-B14F-4D97-AF65-F5344CB8AC3E}">
        <p14:creationId xmlns:p14="http://schemas.microsoft.com/office/powerpoint/2010/main" val="22569243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Questions">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Questions</a:t>
            </a:r>
            <a:endParaRPr lang="en-US" sz="6000" b="0">
              <a:solidFill>
                <a:srgbClr val="000090"/>
              </a:solidFill>
              <a:latin typeface="+mn-lt"/>
              <a:cs typeface="Arial Rounded MT Bold"/>
            </a:endParaRPr>
          </a:p>
        </p:txBody>
      </p:sp>
    </p:spTree>
    <p:extLst>
      <p:ext uri="{BB962C8B-B14F-4D97-AF65-F5344CB8AC3E}">
        <p14:creationId xmlns:p14="http://schemas.microsoft.com/office/powerpoint/2010/main" val="7429693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Backup">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Backup</a:t>
            </a:r>
          </a:p>
        </p:txBody>
      </p:sp>
    </p:spTree>
    <p:extLst>
      <p:ext uri="{BB962C8B-B14F-4D97-AF65-F5344CB8AC3E}">
        <p14:creationId xmlns:p14="http://schemas.microsoft.com/office/powerpoint/2010/main" val="26096631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userDrawn="1"/>
        </p:nvPicPr>
        <p:blipFill>
          <a:blip r:embed="rId2"/>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40194892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endParaRPr lang="en-US">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46954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47079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8"/>
            <a:ext cx="12192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a:solidFill>
                  <a:srgbClr val="000090"/>
                </a:solidFill>
                <a:latin typeface="Arial Rounded MT Bold"/>
                <a:cs typeface="Arial Rounded MT Bold"/>
              </a:rPr>
              <a:t>BACKUP</a:t>
            </a:r>
          </a:p>
        </p:txBody>
      </p:sp>
    </p:spTree>
    <p:extLst>
      <p:ext uri="{BB962C8B-B14F-4D97-AF65-F5344CB8AC3E}">
        <p14:creationId xmlns:p14="http://schemas.microsoft.com/office/powerpoint/2010/main" val="36353736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0" y="6621140"/>
            <a:ext cx="2743200" cy="182880"/>
          </a:xfrm>
          <a:prstGeom prst="rect">
            <a:avLst/>
          </a:prstGeom>
        </p:spPr>
        <p:txBody>
          <a:bodyPr vert="horz" lIns="91440" tIns="0" rIns="91440" bIns="0" rtlCol="0" anchor="ctr"/>
          <a:lstStyle>
            <a:lvl1pPr>
              <a:defRPr lang="en-US" sz="1200" smtClean="0">
                <a:solidFill>
                  <a:schemeClr val="tx1">
                    <a:tint val="75000"/>
                  </a:schemeClr>
                </a:solidFill>
              </a:defRPr>
            </a:lvl1p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p:nvPr>
        </p:nvSpPr>
        <p:spPr>
          <a:xfrm>
            <a:off x="2438401" y="2"/>
            <a:ext cx="8410944" cy="975701"/>
          </a:xfrm>
          <a:prstGeom prst="rect">
            <a:avLst/>
          </a:prstGeom>
        </p:spPr>
        <p:txBody>
          <a:bodyPr anchor="ctr"/>
          <a:lstStyle>
            <a:lvl1pPr algn="ctr">
              <a:defRPr sz="27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3683557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2"/>
            <a:ext cx="10515600" cy="1325033"/>
          </a:xfrm>
          <a:prstGeom prst="rect">
            <a:avLst/>
          </a:prstGeom>
        </p:spPr>
        <p:txBody>
          <a:bodyPr/>
          <a:lstStyle>
            <a:lvl1pPr>
              <a:defRPr lang="en-US" sz="4050" b="0" smtClean="0">
                <a:solidFill>
                  <a:srgbClr val="000090"/>
                </a:solidFill>
                <a:cs typeface="Arial Rounded MT Bold"/>
              </a:defRPr>
            </a:lvl1pPr>
          </a:lstStyle>
          <a:p>
            <a:r>
              <a:rPr lang="en-US"/>
              <a:t>Click to edit Master title style</a:t>
            </a:r>
          </a:p>
        </p:txBody>
      </p:sp>
      <p:sp>
        <p:nvSpPr>
          <p:cNvPr id="9" name="Slide Number Placeholder 8"/>
          <p:cNvSpPr>
            <a:spLocks noGrp="1"/>
          </p:cNvSpPr>
          <p:nvPr>
            <p:ph type="sldNum" sz="quarter" idx="12"/>
          </p:nvPr>
        </p:nvSpPr>
        <p:spPr/>
        <p:txBody>
          <a:bodyPr/>
          <a:lstStyle/>
          <a:p>
            <a:fld id="{DA0E24C6-B8C2-40F0-BF2D-44D0E3E3802A}" type="slidenum">
              <a:rPr lang="en-US" smtClean="0"/>
              <a:t>‹#›</a:t>
            </a:fld>
            <a:endParaRPr lang="en-US"/>
          </a:p>
        </p:txBody>
      </p:sp>
      <p:sp>
        <p:nvSpPr>
          <p:cNvPr id="7" name="Date Placeholder 2">
            <a:extLst>
              <a:ext uri="{FF2B5EF4-FFF2-40B4-BE49-F238E27FC236}">
                <a16:creationId xmlns:a16="http://schemas.microsoft.com/office/drawing/2014/main" id="{92356197-65FC-4F71-A33A-6CAF78ADFBE9}"/>
              </a:ext>
            </a:extLst>
          </p:cNvPr>
          <p:cNvSpPr>
            <a:spLocks noGrp="1"/>
          </p:cNvSpPr>
          <p:nvPr>
            <p:ph type="dt" sz="half" idx="2"/>
          </p:nvPr>
        </p:nvSpPr>
        <p:spPr>
          <a:xfrm>
            <a:off x="0" y="6529700"/>
            <a:ext cx="2743200" cy="182880"/>
          </a:xfrm>
          <a:prstGeom prst="rect">
            <a:avLst/>
          </a:prstGeom>
        </p:spPr>
        <p:txBody>
          <a:bodyPr/>
          <a:lstStyle>
            <a:lvl1pPr>
              <a:defRPr sz="1350" b="0">
                <a:solidFill>
                  <a:schemeClr val="bg2">
                    <a:lumMod val="50000"/>
                  </a:schemeClr>
                </a:solidFill>
              </a:defRPr>
            </a:lvl1pPr>
          </a:lstStyle>
          <a:p>
            <a:endParaRPr lang="en-US"/>
          </a:p>
        </p:txBody>
      </p:sp>
    </p:spTree>
    <p:extLst>
      <p:ext uri="{BB962C8B-B14F-4D97-AF65-F5344CB8AC3E}">
        <p14:creationId xmlns:p14="http://schemas.microsoft.com/office/powerpoint/2010/main" val="26610114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Questions">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91"/>
            <a:ext cx="12192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5400" b="0">
                <a:solidFill>
                  <a:srgbClr val="000090"/>
                </a:solidFill>
                <a:latin typeface="+mn-lt"/>
                <a:cs typeface="Arial Rounded MT Bold"/>
              </a:rPr>
              <a:t>Questions</a:t>
            </a:r>
            <a:endParaRPr lang="en-US" sz="4500" b="0">
              <a:solidFill>
                <a:srgbClr val="000090"/>
              </a:solidFill>
              <a:latin typeface="+mn-lt"/>
              <a:cs typeface="Arial Rounded MT Bold"/>
            </a:endParaRPr>
          </a:p>
        </p:txBody>
      </p:sp>
    </p:spTree>
    <p:extLst>
      <p:ext uri="{BB962C8B-B14F-4D97-AF65-F5344CB8AC3E}">
        <p14:creationId xmlns:p14="http://schemas.microsoft.com/office/powerpoint/2010/main" val="21495792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Backup">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91"/>
            <a:ext cx="12192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5400" b="0">
                <a:solidFill>
                  <a:srgbClr val="000090"/>
                </a:solidFill>
                <a:latin typeface="+mn-lt"/>
                <a:cs typeface="Arial Rounded MT Bold"/>
              </a:rPr>
              <a:t>Backup</a:t>
            </a:r>
          </a:p>
        </p:txBody>
      </p:sp>
    </p:spTree>
    <p:extLst>
      <p:ext uri="{BB962C8B-B14F-4D97-AF65-F5344CB8AC3E}">
        <p14:creationId xmlns:p14="http://schemas.microsoft.com/office/powerpoint/2010/main" val="32043357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28629429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668039" y="0"/>
            <a:ext cx="8309316" cy="964406"/>
          </a:xfrm>
          <a:prstGeom prst="rect">
            <a:avLst/>
          </a:prstGeom>
        </p:spPr>
        <p:txBody>
          <a:bodyPr vert="horz" anchor="ctr"/>
          <a:lstStyle>
            <a:lvl1pPr>
              <a:defRPr sz="2100">
                <a:solidFill>
                  <a:srgbClr val="FFFFFF"/>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srgbClr val="000000"/>
                </a:solidFill>
              </a:rPr>
              <a:pPr/>
              <a:t>‹#›</a:t>
            </a:fld>
            <a:endParaRPr lang="en-US">
              <a:solidFill>
                <a:srgbClr val="000000"/>
              </a:solidFill>
            </a:endParaRPr>
          </a:p>
        </p:txBody>
      </p:sp>
      <p:sp>
        <p:nvSpPr>
          <p:cNvPr id="7" name="Content Placeholder 6"/>
          <p:cNvSpPr>
            <a:spLocks noGrp="1"/>
          </p:cNvSpPr>
          <p:nvPr>
            <p:ph sz="quarter" idx="13"/>
          </p:nvPr>
        </p:nvSpPr>
        <p:spPr>
          <a:xfrm>
            <a:off x="266702" y="1158875"/>
            <a:ext cx="11605684" cy="5360988"/>
          </a:xfrm>
          <a:prstGeom prst="rect">
            <a:avLst/>
          </a:prstGeom>
        </p:spPr>
        <p:txBody>
          <a:bodyPr vert="horz"/>
          <a:lstStyle>
            <a:lvl1pPr>
              <a:defRPr sz="1800"/>
            </a:lvl1pPr>
            <a:lvl2pPr>
              <a:defRPr sz="1500"/>
            </a:lvl2pPr>
            <a:lvl3pPr>
              <a:defRPr sz="135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2">
            <a:extLst>
              <a:ext uri="{FF2B5EF4-FFF2-40B4-BE49-F238E27FC236}">
                <a16:creationId xmlns:a16="http://schemas.microsoft.com/office/drawing/2014/main" id="{BA34F9E2-853F-407C-8157-7FF8CE2EE911}"/>
              </a:ext>
            </a:extLst>
          </p:cNvPr>
          <p:cNvSpPr>
            <a:spLocks noGrp="1"/>
          </p:cNvSpPr>
          <p:nvPr>
            <p:ph type="dt" sz="half" idx="2"/>
          </p:nvPr>
        </p:nvSpPr>
        <p:spPr>
          <a:xfrm>
            <a:off x="0" y="6529700"/>
            <a:ext cx="2743200" cy="182880"/>
          </a:xfrm>
          <a:prstGeom prst="rect">
            <a:avLst/>
          </a:prstGeom>
        </p:spPr>
        <p:txBody>
          <a:bodyPr/>
          <a:lstStyle>
            <a:lvl1pPr>
              <a:defRPr sz="1350" b="0">
                <a:solidFill>
                  <a:schemeClr val="bg2">
                    <a:lumMod val="50000"/>
                  </a:schemeClr>
                </a:solidFill>
              </a:defRPr>
            </a:lvl1pPr>
          </a:lstStyle>
          <a:p>
            <a:endParaRPr lang="en-US"/>
          </a:p>
        </p:txBody>
      </p:sp>
    </p:spTree>
    <p:extLst>
      <p:ext uri="{BB962C8B-B14F-4D97-AF65-F5344CB8AC3E}">
        <p14:creationId xmlns:p14="http://schemas.microsoft.com/office/powerpoint/2010/main" val="12070688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endParaRPr lang="en-US">
              <a:solidFill>
                <a:prstClr val="black">
                  <a:tint val="75000"/>
                </a:prstClr>
              </a:solidFill>
              <a:latin typeface="Calibri"/>
              <a:ea typeface="ＭＳ Ｐゴシック"/>
            </a:endParaRPr>
          </a:p>
        </p:txBody>
      </p:sp>
      <p:sp>
        <p:nvSpPr>
          <p:cNvPr id="11" name="Footer Placeholder 10"/>
          <p:cNvSpPr>
            <a:spLocks noGrp="1"/>
          </p:cNvSpPr>
          <p:nvPr>
            <p:ph type="ftr" sz="quarter" idx="11"/>
          </p:nvPr>
        </p:nvSpPr>
        <p:spPr>
          <a:xfrm>
            <a:off x="4038600" y="6621140"/>
            <a:ext cx="4114800" cy="182880"/>
          </a:xfrm>
          <a:prstGeom prst="rect">
            <a:avLst/>
          </a:prstGeom>
        </p:spPr>
        <p:txBody>
          <a:bodyPr/>
          <a:lstStyle/>
          <a:p>
            <a:endParaRPr lang="en-US">
              <a:solidFill>
                <a:prstClr val="black">
                  <a:tint val="75000"/>
                </a:prstClr>
              </a:solidFill>
              <a:latin typeface="Calibri"/>
              <a:ea typeface="ＭＳ Ｐゴシック"/>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ea typeface="ＭＳ Ｐゴシック"/>
              </a:rPr>
              <a:pPr/>
              <a:t>‹#›</a:t>
            </a:fld>
            <a:endParaRPr 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916424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endParaRPr lang="en-US">
              <a:solidFill>
                <a:srgbClr val="000000"/>
              </a:solidFill>
              <a:latin typeface="Times New Roman"/>
            </a:endParaRPr>
          </a:p>
        </p:txBody>
      </p:sp>
      <p:sp>
        <p:nvSpPr>
          <p:cNvPr id="11" name="Footer Placeholder 10"/>
          <p:cNvSpPr>
            <a:spLocks noGrp="1"/>
          </p:cNvSpPr>
          <p:nvPr>
            <p:ph type="ftr" sz="quarter" idx="11"/>
          </p:nvPr>
        </p:nvSpPr>
        <p:spPr>
          <a:xfrm>
            <a:off x="4038600" y="6621140"/>
            <a:ext cx="4114800" cy="182880"/>
          </a:xfrm>
          <a:prstGeom prst="rect">
            <a:avLst/>
          </a:prstGeom>
        </p:spPr>
        <p:txBody>
          <a:bodyPr/>
          <a:lstStyle/>
          <a:p>
            <a:endParaRPr lang="en-US">
              <a:solidFill>
                <a:srgbClr val="000000"/>
              </a:solidFill>
              <a:latin typeface="Times New Roman"/>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36548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endParaRPr lang="en-US">
              <a:solidFill>
                <a:prstClr val="black">
                  <a:tint val="75000"/>
                </a:prstClr>
              </a:solidFill>
              <a:latin typeface="Calibri"/>
            </a:endParaRPr>
          </a:p>
        </p:txBody>
      </p:sp>
      <p:sp>
        <p:nvSpPr>
          <p:cNvPr id="11" name="Footer Placeholder 10"/>
          <p:cNvSpPr>
            <a:spLocks noGrp="1"/>
          </p:cNvSpPr>
          <p:nvPr>
            <p:ph type="ftr" sz="quarter" idx="11"/>
          </p:nvPr>
        </p:nvSpPr>
        <p:spPr>
          <a:xfrm>
            <a:off x="4038600" y="6621140"/>
            <a:ext cx="4114800" cy="182880"/>
          </a:xfrm>
          <a:prstGeom prst="rect">
            <a:avLst/>
          </a:prstGeom>
        </p:spPr>
        <p:txBody>
          <a:bodyPr/>
          <a:lstStyle/>
          <a:p>
            <a:endParaRPr lang="en-US">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0560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86415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28657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1913547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Logo For Us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pic>
        <p:nvPicPr>
          <p:cNvPr id="7" name="Picture 6">
            <a:extLst>
              <a:ext uri="{FF2B5EF4-FFF2-40B4-BE49-F238E27FC236}">
                <a16:creationId xmlns:a16="http://schemas.microsoft.com/office/drawing/2014/main" id="{20A92427-416E-FE48-A31E-73E7DD1A119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75783" y="3033728"/>
            <a:ext cx="1077216" cy="890713"/>
          </a:xfrm>
          <a:prstGeom prst="rect">
            <a:avLst/>
          </a:prstGeom>
        </p:spPr>
      </p:pic>
      <p:pic>
        <p:nvPicPr>
          <p:cNvPr id="8" name="Picture 7">
            <a:extLst>
              <a:ext uri="{FF2B5EF4-FFF2-40B4-BE49-F238E27FC236}">
                <a16:creationId xmlns:a16="http://schemas.microsoft.com/office/drawing/2014/main" id="{3E4191DF-B26B-8945-94BD-4BD63808492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82318" y="3019349"/>
            <a:ext cx="964041" cy="910483"/>
          </a:xfrm>
          <a:prstGeom prst="rect">
            <a:avLst/>
          </a:prstGeom>
        </p:spPr>
      </p:pic>
      <p:pic>
        <p:nvPicPr>
          <p:cNvPr id="11" name="Picture 10">
            <a:extLst>
              <a:ext uri="{FF2B5EF4-FFF2-40B4-BE49-F238E27FC236}">
                <a16:creationId xmlns:a16="http://schemas.microsoft.com/office/drawing/2014/main" id="{74AB10F0-E507-0C4C-A726-C009BCAF1FD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21658" y="3024349"/>
            <a:ext cx="900484" cy="900484"/>
          </a:xfrm>
          <a:prstGeom prst="rect">
            <a:avLst/>
          </a:prstGeom>
        </p:spPr>
      </p:pic>
      <p:pic>
        <p:nvPicPr>
          <p:cNvPr id="15" name="Picture 14">
            <a:extLst>
              <a:ext uri="{FF2B5EF4-FFF2-40B4-BE49-F238E27FC236}">
                <a16:creationId xmlns:a16="http://schemas.microsoft.com/office/drawing/2014/main" id="{79888A8F-835F-2149-BDE0-D234D33247F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53876" y="3019349"/>
            <a:ext cx="1098653" cy="1087987"/>
          </a:xfrm>
          <a:prstGeom prst="rect">
            <a:avLst/>
          </a:prstGeom>
        </p:spPr>
      </p:pic>
      <p:pic>
        <p:nvPicPr>
          <p:cNvPr id="17" name="Picture 16">
            <a:extLst>
              <a:ext uri="{FF2B5EF4-FFF2-40B4-BE49-F238E27FC236}">
                <a16:creationId xmlns:a16="http://schemas.microsoft.com/office/drawing/2014/main" id="{00E34357-53CB-2741-9195-BB161B16D346}"/>
              </a:ext>
            </a:extLst>
          </p:cNvPr>
          <p:cNvPicPr>
            <a:picLocks noChangeAspect="1"/>
          </p:cNvPicPr>
          <p:nvPr/>
        </p:nvPicPr>
        <p:blipFill>
          <a:blip r:embed="rId6"/>
          <a:stretch>
            <a:fillRect/>
          </a:stretch>
        </p:blipFill>
        <p:spPr>
          <a:xfrm>
            <a:off x="8884265" y="3237653"/>
            <a:ext cx="1818665" cy="496636"/>
          </a:xfrm>
          <a:prstGeom prst="rect">
            <a:avLst/>
          </a:prstGeom>
        </p:spPr>
      </p:pic>
      <p:sp>
        <p:nvSpPr>
          <p:cNvPr id="12" name="Title 2"/>
          <p:cNvSpPr>
            <a:spLocks noGrp="1"/>
          </p:cNvSpPr>
          <p:nvPr>
            <p:ph type="title" hasCustomPrompt="1"/>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Logos</a:t>
            </a:r>
          </a:p>
        </p:txBody>
      </p:sp>
      <p:pic>
        <p:nvPicPr>
          <p:cNvPr id="13" name="Picture 12">
            <a:extLst>
              <a:ext uri="{FF2B5EF4-FFF2-40B4-BE49-F238E27FC236}">
                <a16:creationId xmlns:a16="http://schemas.microsoft.com/office/drawing/2014/main" id="{6C26CCF7-2416-F54B-8C58-3955DD80C2F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021547" y="3003659"/>
            <a:ext cx="914400" cy="1056133"/>
          </a:xfrm>
          <a:prstGeom prst="rect">
            <a:avLst/>
          </a:prstGeom>
        </p:spPr>
      </p:pic>
    </p:spTree>
    <p:extLst>
      <p:ext uri="{BB962C8B-B14F-4D97-AF65-F5344CB8AC3E}">
        <p14:creationId xmlns:p14="http://schemas.microsoft.com/office/powerpoint/2010/main" val="65504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7" name="Rectangle 6"/>
          <p:cNvSpPr/>
          <p:nvPr/>
        </p:nvSpPr>
        <p:spPr>
          <a:xfrm>
            <a:off x="4537991" y="1598989"/>
            <a:ext cx="31160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endParaRPr lang="en-US" sz="1333" b="1">
              <a:latin typeface="Arial"/>
              <a:cs typeface="Arial"/>
            </a:endParaRPr>
          </a:p>
        </p:txBody>
      </p:sp>
      <p:sp>
        <p:nvSpPr>
          <p:cNvPr id="9" name="Rectangle 8"/>
          <p:cNvSpPr/>
          <p:nvPr/>
        </p:nvSpPr>
        <p:spPr>
          <a:xfrm>
            <a:off x="2016771" y="2692749"/>
            <a:ext cx="8158459" cy="1694503"/>
          </a:xfrm>
          <a:prstGeom prst="rect">
            <a:avLst/>
          </a:prstGeom>
          <a:solidFill>
            <a:schemeClr val="bg1"/>
          </a:solidFill>
          <a:ln>
            <a:solidFill>
              <a:srgbClr val="D00002"/>
            </a:solidFill>
          </a:ln>
        </p:spPr>
        <p:txBody>
          <a:bodyPr wrap="square">
            <a:spAutoFit/>
          </a:bodyPr>
          <a:lstStyle/>
          <a:p>
            <a:pPr algn="ctr">
              <a:lnSpc>
                <a:spcPct val="110000"/>
              </a:lnSpc>
            </a:pPr>
            <a:r>
              <a:rPr lang="en-US" sz="1400" b="1">
                <a:solidFill>
                  <a:srgbClr val="FF0000"/>
                </a:solidFill>
                <a:latin typeface="Arial Narrow"/>
                <a:ea typeface="Times New Roman"/>
                <a:cs typeface="Arial"/>
              </a:rPr>
              <a:t>ITAR Restricted </a:t>
            </a:r>
            <a:br>
              <a:rPr lang="en-US" sz="1400" b="1">
                <a:latin typeface="Arial Narrow"/>
                <a:ea typeface="Times New Roman"/>
                <a:cs typeface="Arial"/>
              </a:rPr>
            </a:br>
            <a:r>
              <a:rPr lang="en-US" sz="1400" b="1">
                <a:latin typeface="Arial Narrow"/>
                <a:ea typeface="Times New Roman"/>
                <a:cs typeface="Arial"/>
              </a:rPr>
              <a:t>-- International Traffic in Arms Regulations (ITAR) Notice –</a:t>
            </a:r>
          </a:p>
          <a:p>
            <a:pPr>
              <a:lnSpc>
                <a:spcPct val="110000"/>
              </a:lnSpc>
            </a:pPr>
            <a:r>
              <a:rPr lang="en-US" sz="1333" b="1">
                <a:solidFill>
                  <a:srgbClr val="FF0000"/>
                </a:solidFill>
                <a:latin typeface="Arial"/>
                <a:cs typeface="Arial"/>
              </a:rPr>
              <a:t>WARNING: </a:t>
            </a:r>
            <a:r>
              <a:rPr lang="en-US" sz="1333" b="1">
                <a:latin typeface="Arial Narrow"/>
                <a:ea typeface="Times New Roman"/>
                <a:cs typeface="Arial"/>
              </a:rPr>
              <a:t>This document contains information which falls under the purview of the U.S. Munitions List (USML) as defined in the International Traffic in Arms Regulations (ITAR), 22 CFR 120-130, and is export controlled.</a:t>
            </a:r>
            <a:endParaRPr lang="en-US" sz="1333">
              <a:latin typeface="Times New Roman"/>
              <a:ea typeface="Times New Roman"/>
              <a:cs typeface="Arial"/>
            </a:endParaRPr>
          </a:p>
          <a:p>
            <a:pPr>
              <a:lnSpc>
                <a:spcPct val="110000"/>
              </a:lnSpc>
            </a:pPr>
            <a:r>
              <a:rPr lang="en-US" sz="1333">
                <a:latin typeface="Arial Narrow"/>
                <a:ea typeface="Times New Roman"/>
                <a:cs typeface="Arial"/>
              </a:rPr>
              <a:t> It shall not be transferred to foreign nationals in the U.S. or abroad without specific approval of a knowledgeable NASA export control official, and/or unless an export license or license exemption is obtained/available from the United States Department of State.  Violations of these regulations are punishable by fine, imprisonment, or both.</a:t>
            </a:r>
            <a:endParaRPr lang="en-US" sz="1333">
              <a:latin typeface="Times New Roman"/>
              <a:ea typeface="Times New Roman"/>
              <a:cs typeface="Arial"/>
            </a:endParaRPr>
          </a:p>
        </p:txBody>
      </p:sp>
      <p:sp>
        <p:nvSpPr>
          <p:cNvPr id="10" name="Rectangle 9"/>
          <p:cNvSpPr/>
          <p:nvPr/>
        </p:nvSpPr>
        <p:spPr>
          <a:xfrm>
            <a:off x="2016771" y="4544800"/>
            <a:ext cx="8158459" cy="1733488"/>
          </a:xfrm>
          <a:prstGeom prst="rect">
            <a:avLst/>
          </a:prstGeom>
          <a:solidFill>
            <a:schemeClr val="bg1"/>
          </a:solidFill>
          <a:ln>
            <a:solidFill>
              <a:srgbClr val="D00002"/>
            </a:solidFill>
          </a:ln>
        </p:spPr>
        <p:txBody>
          <a:bodyPr wrap="square">
            <a:spAutoFit/>
          </a:bodyPr>
          <a:lstStyle/>
          <a:p>
            <a:pPr algn="ctr"/>
            <a:r>
              <a:rPr lang="en-US" sz="1600" b="1" kern="1200">
                <a:solidFill>
                  <a:srgbClr val="FF0000"/>
                </a:solidFill>
                <a:effectLst/>
                <a:latin typeface="+mn-lt"/>
                <a:ea typeface="+mn-ea"/>
                <a:cs typeface="+mn-cs"/>
              </a:rPr>
              <a:t>EAR ECCN 9E515.a.</a:t>
            </a:r>
          </a:p>
          <a:p>
            <a:pPr algn="ctr"/>
            <a:r>
              <a:rPr lang="en-US" sz="2400" b="1" kern="1200">
                <a:solidFill>
                  <a:schemeClr val="tx1"/>
                </a:solidFill>
                <a:effectLst/>
                <a:latin typeface="+mn-lt"/>
                <a:ea typeface="+mn-ea"/>
                <a:cs typeface="+mn-cs"/>
              </a:rPr>
              <a:t>- Export Administration Regulations (EAR) Notice -</a:t>
            </a:r>
          </a:p>
          <a:p>
            <a:r>
              <a:rPr lang="en-US" sz="1333" b="1" kern="1200">
                <a:solidFill>
                  <a:srgbClr val="FF0000"/>
                </a:solidFill>
                <a:effectLst/>
                <a:latin typeface="+mn-lt"/>
                <a:ea typeface="+mn-ea"/>
                <a:cs typeface="+mn-cs"/>
              </a:rPr>
              <a:t>WARNING: </a:t>
            </a:r>
            <a:r>
              <a:rPr lang="en-US" sz="1333" b="1" kern="1200">
                <a:solidFill>
                  <a:schemeClr val="tx1"/>
                </a:solidFill>
                <a:effectLst/>
                <a:latin typeface="+mn-lt"/>
                <a:ea typeface="+mn-ea"/>
                <a:cs typeface="+mn-cs"/>
              </a:rPr>
              <a:t>This document contains information within the purview of the Export Administration Regulations (EAR), 15 CFR §730-774, and is export-controlled.  </a:t>
            </a:r>
            <a:r>
              <a:rPr lang="en-US" sz="1333" b="0" kern="1200">
                <a:solidFill>
                  <a:schemeClr val="tx1"/>
                </a:solidFill>
                <a:effectLst/>
                <a:latin typeface="+mn-lt"/>
                <a:ea typeface="+mn-ea"/>
                <a:cs typeface="+mn-cs"/>
              </a:rPr>
              <a:t>It may not be transferred to foreign persons in the U.S. or abroad without specific approval of a knowledgeable export control official, and/or unless an export license or license exception is obtained/available from the Bureau of Industry and Security, United States Department of Commerce.  Violations of these regulations are punishable by fine, imprisonment, or both.</a:t>
            </a:r>
          </a:p>
        </p:txBody>
      </p:sp>
      <p:sp>
        <p:nvSpPr>
          <p:cNvPr id="2" name="TextBox 1"/>
          <p:cNvSpPr txBox="1"/>
          <p:nvPr/>
        </p:nvSpPr>
        <p:spPr>
          <a:xfrm>
            <a:off x="3814159" y="1121376"/>
            <a:ext cx="4563685" cy="523220"/>
          </a:xfrm>
          <a:prstGeom prst="rect">
            <a:avLst/>
          </a:prstGeom>
          <a:noFill/>
        </p:spPr>
        <p:txBody>
          <a:bodyPr wrap="none" rtlCol="0">
            <a:spAutoFit/>
          </a:bodyPr>
          <a:lstStyle/>
          <a:p>
            <a:pPr algn="ctr"/>
            <a:r>
              <a:rPr lang="en-US" sz="1400"/>
              <a:t>Per NID 1600.55 (per NPR</a:t>
            </a:r>
            <a:r>
              <a:rPr lang="en-US" sz="1400" baseline="0"/>
              <a:t> 1600.1)</a:t>
            </a:r>
            <a:endParaRPr lang="en-US" sz="1400"/>
          </a:p>
          <a:p>
            <a:r>
              <a:rPr lang="en-US" sz="1400"/>
              <a:t>Top of title page and every page containing SBU Information</a:t>
            </a:r>
          </a:p>
        </p:txBody>
      </p:sp>
      <p:sp>
        <p:nvSpPr>
          <p:cNvPr id="11" name="Rectangle 10"/>
          <p:cNvSpPr/>
          <p:nvPr/>
        </p:nvSpPr>
        <p:spPr>
          <a:xfrm>
            <a:off x="2702840" y="2099690"/>
            <a:ext cx="67863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r>
              <a:rPr lang="en-US" sz="1333" b="1" baseline="0">
                <a:solidFill>
                  <a:srgbClr val="FF0000"/>
                </a:solidFill>
                <a:latin typeface="Arial"/>
                <a:cs typeface="Arial"/>
              </a:rPr>
              <a:t> TEMPO Project Manager; TEMPO; &lt;date&gt; </a:t>
            </a:r>
            <a:endParaRPr lang="en-US" sz="1333" b="1">
              <a:latin typeface="Arial"/>
              <a:cs typeface="Arial"/>
            </a:endParaRPr>
          </a:p>
        </p:txBody>
      </p:sp>
      <p:sp>
        <p:nvSpPr>
          <p:cNvPr id="12" name="TextBox 11"/>
          <p:cNvSpPr txBox="1"/>
          <p:nvPr/>
        </p:nvSpPr>
        <p:spPr>
          <a:xfrm>
            <a:off x="3636781" y="1788077"/>
            <a:ext cx="4849469" cy="307777"/>
          </a:xfrm>
          <a:prstGeom prst="rect">
            <a:avLst/>
          </a:prstGeom>
          <a:noFill/>
        </p:spPr>
        <p:txBody>
          <a:bodyPr wrap="none" rtlCol="0">
            <a:spAutoFit/>
          </a:bodyPr>
          <a:lstStyle/>
          <a:p>
            <a:r>
              <a:rPr lang="en-US" sz="1400"/>
              <a:t>Bottom of title page and every page containing SBU Information</a:t>
            </a:r>
          </a:p>
        </p:txBody>
      </p:sp>
    </p:spTree>
    <p:extLst>
      <p:ext uri="{BB962C8B-B14F-4D97-AF65-F5344CB8AC3E}">
        <p14:creationId xmlns:p14="http://schemas.microsoft.com/office/powerpoint/2010/main" val="21152484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9" Type="http://schemas.openxmlformats.org/officeDocument/2006/relationships/slideLayout" Target="../slideLayouts/slideLayout44.xml"/><Relationship Id="rId21" Type="http://schemas.openxmlformats.org/officeDocument/2006/relationships/slideLayout" Target="../slideLayouts/slideLayout26.xml"/><Relationship Id="rId34" Type="http://schemas.openxmlformats.org/officeDocument/2006/relationships/slideLayout" Target="../slideLayouts/slideLayout39.xml"/><Relationship Id="rId42" Type="http://schemas.openxmlformats.org/officeDocument/2006/relationships/slideLayout" Target="../slideLayouts/slideLayout47.xml"/><Relationship Id="rId47" Type="http://schemas.openxmlformats.org/officeDocument/2006/relationships/image" Target="../media/image6.png"/><Relationship Id="rId7" Type="http://schemas.openxmlformats.org/officeDocument/2006/relationships/slideLayout" Target="../slideLayouts/slideLayout1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9" Type="http://schemas.openxmlformats.org/officeDocument/2006/relationships/slideLayout" Target="../slideLayouts/slideLayout34.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32" Type="http://schemas.openxmlformats.org/officeDocument/2006/relationships/slideLayout" Target="../slideLayouts/slideLayout37.xml"/><Relationship Id="rId37" Type="http://schemas.openxmlformats.org/officeDocument/2006/relationships/slideLayout" Target="../slideLayouts/slideLayout42.xml"/><Relationship Id="rId40" Type="http://schemas.openxmlformats.org/officeDocument/2006/relationships/slideLayout" Target="../slideLayouts/slideLayout45.xml"/><Relationship Id="rId45" Type="http://schemas.openxmlformats.org/officeDocument/2006/relationships/image" Target="../media/image4.png"/><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36" Type="http://schemas.openxmlformats.org/officeDocument/2006/relationships/slideLayout" Target="../slideLayouts/slideLayout41.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31" Type="http://schemas.openxmlformats.org/officeDocument/2006/relationships/slideLayout" Target="../slideLayouts/slideLayout36.xml"/><Relationship Id="rId44"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slideLayout" Target="../slideLayouts/slideLayout35.xml"/><Relationship Id="rId35" Type="http://schemas.openxmlformats.org/officeDocument/2006/relationships/slideLayout" Target="../slideLayouts/slideLayout40.xml"/><Relationship Id="rId43" Type="http://schemas.openxmlformats.org/officeDocument/2006/relationships/slideLayout" Target="../slideLayouts/slideLayout48.xml"/><Relationship Id="rId8" Type="http://schemas.openxmlformats.org/officeDocument/2006/relationships/slideLayout" Target="../slideLayouts/slideLayout13.xml"/><Relationship Id="rId3" Type="http://schemas.openxmlformats.org/officeDocument/2006/relationships/slideLayout" Target="../slideLayouts/slideLayout8.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33" Type="http://schemas.openxmlformats.org/officeDocument/2006/relationships/slideLayout" Target="../slideLayouts/slideLayout38.xml"/><Relationship Id="rId38" Type="http://schemas.openxmlformats.org/officeDocument/2006/relationships/slideLayout" Target="../slideLayouts/slideLayout43.xml"/><Relationship Id="rId46" Type="http://schemas.openxmlformats.org/officeDocument/2006/relationships/image" Target="../media/image5.png"/><Relationship Id="rId20" Type="http://schemas.openxmlformats.org/officeDocument/2006/relationships/slideLayout" Target="../slideLayouts/slideLayout25.xml"/><Relationship Id="rId41"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0" y="0"/>
            <a:ext cx="12192000" cy="1063752"/>
          </a:xfrm>
          <a:prstGeom prst="rect">
            <a:avLst/>
          </a:prstGeom>
        </p:spPr>
      </p:pic>
      <p:sp>
        <p:nvSpPr>
          <p:cNvPr id="2" name="Footer Placeholder 1"/>
          <p:cNvSpPr>
            <a:spLocks noGrp="1"/>
          </p:cNvSpPr>
          <p:nvPr>
            <p:ph type="ftr" sz="quarter" idx="3"/>
          </p:nvPr>
        </p:nvSpPr>
        <p:spPr>
          <a:xfrm>
            <a:off x="4165600" y="6623554"/>
            <a:ext cx="3860800" cy="23444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3" name="Slide Number Placeholder 2"/>
          <p:cNvSpPr>
            <a:spLocks noGrp="1"/>
          </p:cNvSpPr>
          <p:nvPr>
            <p:ph type="sldNum" sz="quarter" idx="4"/>
          </p:nvPr>
        </p:nvSpPr>
        <p:spPr>
          <a:xfrm>
            <a:off x="9347200" y="6623555"/>
            <a:ext cx="2844800" cy="228989"/>
          </a:xfrm>
          <a:prstGeom prst="rect">
            <a:avLst/>
          </a:prstGeom>
        </p:spPr>
        <p:txBody>
          <a:bodyPr vert="horz" lIns="91440" tIns="45720" rIns="91440" bIns="45720" rtlCol="0" anchor="ctr"/>
          <a:lstStyle>
            <a:lvl1pPr algn="r">
              <a:defRPr sz="1200">
                <a:solidFill>
                  <a:schemeClr val="tx1">
                    <a:tint val="75000"/>
                  </a:schemeClr>
                </a:solidFill>
              </a:defRPr>
            </a:lvl1pPr>
          </a:lstStyle>
          <a:p>
            <a:fld id="{24528EB1-4DC2-B445-862E-7D59106F092A}" type="slidenum">
              <a:rPr lang="en-US" smtClean="0"/>
              <a:t>‹#›</a:t>
            </a:fld>
            <a:endParaRPr lang="en-US"/>
          </a:p>
        </p:txBody>
      </p:sp>
      <p:sp>
        <p:nvSpPr>
          <p:cNvPr id="5" name="Date Placeholder 4"/>
          <p:cNvSpPr>
            <a:spLocks noGrp="1"/>
          </p:cNvSpPr>
          <p:nvPr>
            <p:ph type="dt" sz="half" idx="2"/>
          </p:nvPr>
        </p:nvSpPr>
        <p:spPr>
          <a:xfrm>
            <a:off x="0" y="6623554"/>
            <a:ext cx="2844800" cy="234446"/>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Tree>
    <p:extLst>
      <p:ext uri="{BB962C8B-B14F-4D97-AF65-F5344CB8AC3E}">
        <p14:creationId xmlns:p14="http://schemas.microsoft.com/office/powerpoint/2010/main" val="361969538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773" r:id="rId5"/>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66B0BD-E58A-4244-AEC7-191267D1861D}"/>
              </a:ext>
            </a:extLst>
          </p:cNvPr>
          <p:cNvPicPr>
            <a:picLocks noChangeAspect="1"/>
          </p:cNvPicPr>
          <p:nvPr/>
        </p:nvPicPr>
        <p:blipFill>
          <a:blip r:embed="rId45" cstate="print">
            <a:extLst>
              <a:ext uri="{28A0092B-C50C-407E-A947-70E740481C1C}">
                <a14:useLocalDpi xmlns:a14="http://schemas.microsoft.com/office/drawing/2010/main"/>
              </a:ext>
            </a:extLst>
          </a:blip>
          <a:stretch>
            <a:fillRect/>
          </a:stretch>
        </p:blipFill>
        <p:spPr>
          <a:xfrm>
            <a:off x="0" y="0"/>
            <a:ext cx="12192000" cy="1066800"/>
          </a:xfrm>
          <a:prstGeom prst="rect">
            <a:avLst/>
          </a:prstGeom>
        </p:spPr>
      </p:pic>
      <p:pic>
        <p:nvPicPr>
          <p:cNvPr id="10" name="Picture 9">
            <a:extLst>
              <a:ext uri="{FF2B5EF4-FFF2-40B4-BE49-F238E27FC236}">
                <a16:creationId xmlns:a16="http://schemas.microsoft.com/office/drawing/2014/main" id="{20A92427-416E-FE48-A31E-73E7DD1A1197}"/>
              </a:ext>
            </a:extLst>
          </p:cNvPr>
          <p:cNvPicPr>
            <a:picLocks noChangeAspect="1"/>
          </p:cNvPicPr>
          <p:nvPr/>
        </p:nvPicPr>
        <p:blipFill>
          <a:blip r:embed="rId46" cstate="print">
            <a:extLst>
              <a:ext uri="{28A0092B-C50C-407E-A947-70E740481C1C}">
                <a14:useLocalDpi xmlns:a14="http://schemas.microsoft.com/office/drawing/2010/main"/>
              </a:ext>
            </a:extLst>
          </a:blip>
          <a:stretch>
            <a:fillRect/>
          </a:stretch>
        </p:blipFill>
        <p:spPr>
          <a:xfrm>
            <a:off x="10970656" y="63057"/>
            <a:ext cx="1077216" cy="890713"/>
          </a:xfrm>
          <a:prstGeom prst="rect">
            <a:avLst/>
          </a:prstGeom>
        </p:spPr>
      </p:pic>
      <p:sp>
        <p:nvSpPr>
          <p:cNvPr id="3" name="Date Placeholder 2"/>
          <p:cNvSpPr>
            <a:spLocks noGrp="1"/>
          </p:cNvSpPr>
          <p:nvPr>
            <p:ph type="dt" sz="half" idx="2"/>
          </p:nvPr>
        </p:nvSpPr>
        <p:spPr>
          <a:xfrm>
            <a:off x="0" y="6621140"/>
            <a:ext cx="2743200" cy="182880"/>
          </a:xfrm>
          <a:prstGeom prst="rect">
            <a:avLst/>
          </a:prstGeom>
        </p:spPr>
        <p:txBody>
          <a:bodyPr vert="horz" lIns="91440" tIns="0" rIns="91440" bIns="0" rtlCol="0" anchor="ctr"/>
          <a:lstStyle>
            <a:lvl1pPr algn="l">
              <a:defRPr sz="1600">
                <a:solidFill>
                  <a:schemeClr val="tx1">
                    <a:tint val="75000"/>
                  </a:schemeClr>
                </a:solidFill>
              </a:defRPr>
            </a:lvl1pPr>
          </a:lstStyle>
          <a:p>
            <a:endParaRPr lang="en-US"/>
          </a:p>
        </p:txBody>
      </p:sp>
      <p:sp>
        <p:nvSpPr>
          <p:cNvPr id="7" name="Footer Placeholder 6"/>
          <p:cNvSpPr>
            <a:spLocks noGrp="1"/>
          </p:cNvSpPr>
          <p:nvPr>
            <p:ph type="ftr" sz="quarter" idx="3"/>
          </p:nvPr>
        </p:nvSpPr>
        <p:spPr>
          <a:xfrm>
            <a:off x="4038600" y="6621140"/>
            <a:ext cx="4114800" cy="182880"/>
          </a:xfrm>
          <a:prstGeom prst="rect">
            <a:avLst/>
          </a:prstGeom>
        </p:spPr>
        <p:txBody>
          <a:bodyPr vert="horz" lIns="91440" tIns="0" rIns="91440" bIns="0" rtlCol="0" anchor="ctr"/>
          <a:lstStyle>
            <a:lvl1pPr algn="ctr">
              <a:defRPr sz="1600">
                <a:solidFill>
                  <a:schemeClr val="tx1">
                    <a:tint val="75000"/>
                  </a:schemeClr>
                </a:solidFill>
              </a:defRPr>
            </a:lvl1pPr>
          </a:lstStyle>
          <a:p>
            <a:endParaRPr lang="en-US"/>
          </a:p>
        </p:txBody>
      </p:sp>
      <p:sp>
        <p:nvSpPr>
          <p:cNvPr id="8" name="Slide Number Placeholder 7"/>
          <p:cNvSpPr>
            <a:spLocks noGrp="1"/>
          </p:cNvSpPr>
          <p:nvPr>
            <p:ph type="sldNum" sz="quarter" idx="4"/>
          </p:nvPr>
        </p:nvSpPr>
        <p:spPr>
          <a:xfrm>
            <a:off x="9448800" y="6621140"/>
            <a:ext cx="2743200" cy="182880"/>
          </a:xfrm>
          <a:prstGeom prst="rect">
            <a:avLst/>
          </a:prstGeom>
        </p:spPr>
        <p:txBody>
          <a:bodyPr vert="horz" lIns="91440" tIns="0" rIns="91440" bIns="0" rtlCol="0" anchor="ctr"/>
          <a:lstStyle>
            <a:lvl1pPr algn="r">
              <a:defRPr sz="16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pic>
        <p:nvPicPr>
          <p:cNvPr id="11" name="Picture 10">
            <a:extLst>
              <a:ext uri="{FF2B5EF4-FFF2-40B4-BE49-F238E27FC236}">
                <a16:creationId xmlns:a16="http://schemas.microsoft.com/office/drawing/2014/main" id="{1EA48012-8F8F-4A53-ACB4-86D3AFF968E5}"/>
              </a:ext>
            </a:extLst>
          </p:cNvPr>
          <p:cNvPicPr>
            <a:picLocks noChangeAspect="1"/>
          </p:cNvPicPr>
          <p:nvPr/>
        </p:nvPicPr>
        <p:blipFill rotWithShape="1">
          <a:blip r:embed="rId47">
            <a:extLst>
              <a:ext uri="{28A0092B-C50C-407E-A947-70E740481C1C}">
                <a14:useLocalDpi xmlns:a14="http://schemas.microsoft.com/office/drawing/2010/main"/>
              </a:ext>
            </a:extLst>
          </a:blip>
          <a:srcRect l="-1" r="-1973" b="14120"/>
          <a:stretch/>
        </p:blipFill>
        <p:spPr>
          <a:xfrm>
            <a:off x="10056256" y="63058"/>
            <a:ext cx="932447" cy="907002"/>
          </a:xfrm>
          <a:prstGeom prst="rect">
            <a:avLst/>
          </a:prstGeom>
        </p:spPr>
      </p:pic>
    </p:spTree>
    <p:extLst>
      <p:ext uri="{BB962C8B-B14F-4D97-AF65-F5344CB8AC3E}">
        <p14:creationId xmlns:p14="http://schemas.microsoft.com/office/powerpoint/2010/main" val="1866932219"/>
      </p:ext>
    </p:extLst>
  </p:cSld>
  <p:clrMap bg1="lt1" tx1="dk1" bg2="lt2" tx2="dk2" accent1="accent1" accent2="accent2" accent3="accent3" accent4="accent4" accent5="accent5" accent6="accent6" hlink="hlink" folHlink="folHlink"/>
  <p:sldLayoutIdLst>
    <p:sldLayoutId id="2147483775"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7" r:id="rId10"/>
    <p:sldLayoutId id="2147483788" r:id="rId11"/>
    <p:sldLayoutId id="2147483789" r:id="rId12"/>
    <p:sldLayoutId id="2147483790" r:id="rId13"/>
    <p:sldLayoutId id="2147483791" r:id="rId14"/>
    <p:sldLayoutId id="2147483793" r:id="rId15"/>
    <p:sldLayoutId id="2147483794" r:id="rId16"/>
    <p:sldLayoutId id="2147483795" r:id="rId17"/>
    <p:sldLayoutId id="2147483796" r:id="rId18"/>
    <p:sldLayoutId id="2147483797" r:id="rId19"/>
    <p:sldLayoutId id="2147483798" r:id="rId20"/>
    <p:sldLayoutId id="2147483799" r:id="rId21"/>
    <p:sldLayoutId id="2147483800" r:id="rId22"/>
    <p:sldLayoutId id="2147483801" r:id="rId23"/>
    <p:sldLayoutId id="2147483802" r:id="rId24"/>
    <p:sldLayoutId id="2147483804" r:id="rId25"/>
    <p:sldLayoutId id="2147483805" r:id="rId26"/>
    <p:sldLayoutId id="2147483806" r:id="rId27"/>
    <p:sldLayoutId id="2147483807" r:id="rId28"/>
    <p:sldLayoutId id="2147483808" r:id="rId29"/>
    <p:sldLayoutId id="2147483809" r:id="rId30"/>
    <p:sldLayoutId id="2147483810" r:id="rId31"/>
    <p:sldLayoutId id="2147483811" r:id="rId32"/>
    <p:sldLayoutId id="2147483812" r:id="rId33"/>
    <p:sldLayoutId id="2147483814" r:id="rId34"/>
    <p:sldLayoutId id="2147483815" r:id="rId35"/>
    <p:sldLayoutId id="2147483816" r:id="rId36"/>
    <p:sldLayoutId id="2147483817" r:id="rId37"/>
    <p:sldLayoutId id="2147483818" r:id="rId38"/>
    <p:sldLayoutId id="2147483819" r:id="rId39"/>
    <p:sldLayoutId id="2147483820" r:id="rId40"/>
    <p:sldLayoutId id="2147483821" r:id="rId41"/>
    <p:sldLayoutId id="2147483822" r:id="rId42"/>
    <p:sldLayoutId id="2147483824" r:id="rId43"/>
  </p:sldLayoutIdLs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doi.org/10.22541/essoar.174594833.35987716/v1"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11" name="Picture 10">
            <a:extLst>
              <a:ext uri="{FF2B5EF4-FFF2-40B4-BE49-F238E27FC236}">
                <a16:creationId xmlns:a16="http://schemas.microsoft.com/office/drawing/2014/main" id="{FAA64DF5-7E99-493E-A015-2F61B3A7E074}"/>
              </a:ext>
            </a:extLst>
          </p:cNvPr>
          <p:cNvPicPr>
            <a:picLocks noChangeAspect="1"/>
          </p:cNvPicPr>
          <p:nvPr/>
        </p:nvPicPr>
        <p:blipFill>
          <a:blip r:embed="rId3"/>
          <a:stretch>
            <a:fillRect/>
          </a:stretch>
        </p:blipFill>
        <p:spPr>
          <a:xfrm>
            <a:off x="10087081" y="306296"/>
            <a:ext cx="1100871" cy="1039712"/>
          </a:xfrm>
          <a:prstGeom prst="rect">
            <a:avLst/>
          </a:prstGeom>
        </p:spPr>
      </p:pic>
      <p:cxnSp>
        <p:nvCxnSpPr>
          <p:cNvPr id="12" name="Straight Connector 11">
            <a:extLst>
              <a:ext uri="{FF2B5EF4-FFF2-40B4-BE49-F238E27FC236}">
                <a16:creationId xmlns:a16="http://schemas.microsoft.com/office/drawing/2014/main" id="{B955E514-0FA5-44A2-9FA4-BD5D148D59BA}"/>
              </a:ext>
            </a:extLst>
          </p:cNvPr>
          <p:cNvCxnSpPr>
            <a:cxnSpLocks/>
          </p:cNvCxnSpPr>
          <p:nvPr/>
        </p:nvCxnSpPr>
        <p:spPr>
          <a:xfrm>
            <a:off x="9843248" y="530316"/>
            <a:ext cx="0" cy="591672"/>
          </a:xfrm>
          <a:prstGeom prst="line">
            <a:avLst/>
          </a:prstGeom>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7F2A953D-C46C-42A3-8B98-5D8F6CEFD671}"/>
              </a:ext>
            </a:extLst>
          </p:cNvPr>
          <p:cNvSpPr txBox="1"/>
          <p:nvPr/>
        </p:nvSpPr>
        <p:spPr>
          <a:xfrm>
            <a:off x="8032373" y="603437"/>
            <a:ext cx="1766048" cy="420756"/>
          </a:xfrm>
          <a:prstGeom prst="rect">
            <a:avLst/>
          </a:prstGeom>
          <a:noFill/>
        </p:spPr>
        <p:txBody>
          <a:bodyPr wrap="square" rtlCol="0">
            <a:spAutoFit/>
          </a:bodyPr>
          <a:lstStyle/>
          <a:p>
            <a:pPr algn="ctr"/>
            <a:r>
              <a:rPr lang="en-US" sz="1067" dirty="0">
                <a:solidFill>
                  <a:srgbClr val="0000A9"/>
                </a:solidFill>
                <a:latin typeface="Helvetica" pitchFamily="2" charset="0"/>
              </a:rPr>
              <a:t>Tropospheric Emissions:</a:t>
            </a:r>
          </a:p>
          <a:p>
            <a:pPr algn="ctr"/>
            <a:r>
              <a:rPr lang="en-US" sz="1067" dirty="0">
                <a:solidFill>
                  <a:srgbClr val="0000A9"/>
                </a:solidFill>
                <a:latin typeface="Helvetica" pitchFamily="2" charset="0"/>
              </a:rPr>
              <a:t>Monitoring of Pollution </a:t>
            </a:r>
          </a:p>
        </p:txBody>
      </p:sp>
      <p:sp>
        <p:nvSpPr>
          <p:cNvPr id="20" name="TextBox 19">
            <a:extLst>
              <a:ext uri="{FF2B5EF4-FFF2-40B4-BE49-F238E27FC236}">
                <a16:creationId xmlns:a16="http://schemas.microsoft.com/office/drawing/2014/main" id="{3665A911-1AF0-4EF5-A842-B5BDE1CB0B9B}"/>
              </a:ext>
            </a:extLst>
          </p:cNvPr>
          <p:cNvSpPr txBox="1">
            <a:spLocks noChangeArrowheads="1"/>
          </p:cNvSpPr>
          <p:nvPr/>
        </p:nvSpPr>
        <p:spPr bwMode="auto">
          <a:xfrm>
            <a:off x="4420806" y="1121988"/>
            <a:ext cx="7223134" cy="5687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endParaRPr lang="en-US" sz="3200" b="1" dirty="0">
              <a:solidFill>
                <a:srgbClr val="000090"/>
              </a:solidFill>
              <a:latin typeface="Arial"/>
              <a:ea typeface="ヒラギノ角ゴ Pro W3"/>
              <a:cs typeface="Arial"/>
            </a:endParaRPr>
          </a:p>
          <a:p>
            <a:pPr algn="r" eaLnBrk="1" hangingPunct="1"/>
            <a:r>
              <a:rPr lang="en-US" sz="3200" b="1" dirty="0">
                <a:solidFill>
                  <a:srgbClr val="000090"/>
                </a:solidFill>
                <a:latin typeface="Arial"/>
                <a:ea typeface="ヒラギノ角ゴ Pro W3"/>
                <a:cs typeface="Arial"/>
              </a:rPr>
              <a:t>TEMPO Nitrogen Dioxide:</a:t>
            </a:r>
          </a:p>
          <a:p>
            <a:pPr algn="r" eaLnBrk="1" hangingPunct="1"/>
            <a:r>
              <a:rPr lang="en-US" b="1" dirty="0">
                <a:solidFill>
                  <a:srgbClr val="000090"/>
                </a:solidFill>
                <a:latin typeface="Arial"/>
                <a:ea typeface="ヒラギノ角ゴ Pro W3"/>
                <a:cs typeface="Arial"/>
              </a:rPr>
              <a:t>Product Status</a:t>
            </a:r>
          </a:p>
          <a:p>
            <a:pPr algn="r" eaLnBrk="1" hangingPunct="1"/>
            <a:endParaRPr lang="en-US" sz="3200" b="1" dirty="0">
              <a:solidFill>
                <a:srgbClr val="000090"/>
              </a:solidFill>
              <a:latin typeface="Arial"/>
              <a:cs typeface="Arial"/>
            </a:endParaRPr>
          </a:p>
          <a:p>
            <a:pPr algn="r" eaLnBrk="1" hangingPunct="1"/>
            <a:r>
              <a:rPr lang="en-US" sz="2000" b="1" dirty="0">
                <a:solidFill>
                  <a:srgbClr val="000090"/>
                </a:solidFill>
                <a:cs typeface="Arial" charset="0"/>
              </a:rPr>
              <a:t>Caroline Nowlan</a:t>
            </a:r>
          </a:p>
          <a:p>
            <a:pPr algn="r"/>
            <a:r>
              <a:rPr lang="en-US" sz="1600" i="1" dirty="0"/>
              <a:t>Center for Astrophysics | Harvard &amp; Smithsonian</a:t>
            </a:r>
            <a:endParaRPr lang="en-US" i="1" dirty="0"/>
          </a:p>
          <a:p>
            <a:pPr algn="r"/>
            <a:r>
              <a:rPr lang="en-US" sz="800" b="1" i="1" dirty="0">
                <a:solidFill>
                  <a:srgbClr val="000090"/>
                </a:solidFill>
                <a:cs typeface="Arial" charset="0"/>
              </a:rPr>
              <a:t>  </a:t>
            </a:r>
            <a:r>
              <a:rPr lang="en-US" sz="700" b="1" dirty="0">
                <a:solidFill>
                  <a:srgbClr val="000090"/>
                </a:solidFill>
                <a:cs typeface="Arial" charset="0"/>
              </a:rPr>
              <a:t>  </a:t>
            </a:r>
          </a:p>
          <a:p>
            <a:pPr marL="1600200" algn="just" fontAlgn="base">
              <a:lnSpc>
                <a:spcPct val="80000"/>
              </a:lnSpc>
              <a:spcBef>
                <a:spcPct val="0"/>
              </a:spcBef>
              <a:spcAft>
                <a:spcPct val="0"/>
              </a:spcAft>
            </a:pPr>
            <a:endParaRPr lang="en-US" sz="1400" dirty="0"/>
          </a:p>
          <a:p>
            <a:pPr algn="r"/>
            <a:r>
              <a:rPr lang="en-US" sz="1400" i="1" dirty="0">
                <a:solidFill>
                  <a:srgbClr val="002060"/>
                </a:solidFill>
              </a:rPr>
              <a:t>With contributions from:</a:t>
            </a:r>
          </a:p>
          <a:p>
            <a:pPr algn="r"/>
            <a:r>
              <a:rPr lang="en-US" sz="1400" dirty="0">
                <a:solidFill>
                  <a:srgbClr val="002060"/>
                </a:solidFill>
                <a:latin typeface="Arial" panose="020B0604020202020204" pitchFamily="34" charset="0"/>
              </a:rPr>
              <a:t>       		Gonzalo González Abad</a:t>
            </a:r>
          </a:p>
          <a:p>
            <a:pPr algn="r"/>
            <a:r>
              <a:rPr lang="en-US" sz="1400" dirty="0">
                <a:solidFill>
                  <a:srgbClr val="002060"/>
                </a:solidFill>
                <a:latin typeface="Arial" panose="020B0604020202020204" pitchFamily="34" charset="0"/>
              </a:rPr>
              <a:t>Masoud </a:t>
            </a:r>
            <a:r>
              <a:rPr lang="en-US" sz="1400" dirty="0" err="1">
                <a:solidFill>
                  <a:srgbClr val="002060"/>
                </a:solidFill>
                <a:latin typeface="Arial" panose="020B0604020202020204" pitchFamily="34" charset="0"/>
              </a:rPr>
              <a:t>Ghahremanloo</a:t>
            </a:r>
            <a:endParaRPr lang="en-US" sz="1400" dirty="0">
              <a:solidFill>
                <a:srgbClr val="002060"/>
              </a:solidFill>
              <a:latin typeface="Arial" panose="020B0604020202020204" pitchFamily="34" charset="0"/>
            </a:endParaRPr>
          </a:p>
          <a:p>
            <a:pPr algn="r"/>
            <a:r>
              <a:rPr lang="en-US" sz="1400" dirty="0">
                <a:solidFill>
                  <a:srgbClr val="002060"/>
                </a:solidFill>
                <a:latin typeface="Arial" panose="020B0604020202020204" pitchFamily="34" charset="0"/>
              </a:rPr>
              <a:t>Xiong Liu</a:t>
            </a:r>
          </a:p>
          <a:p>
            <a:pPr algn="r"/>
            <a:r>
              <a:rPr lang="en-US" sz="1400" dirty="0">
                <a:solidFill>
                  <a:srgbClr val="002060"/>
                </a:solidFill>
                <a:latin typeface="Arial" panose="020B0604020202020204" pitchFamily="34" charset="0"/>
              </a:rPr>
              <a:t>John Houck</a:t>
            </a:r>
          </a:p>
          <a:p>
            <a:pPr algn="r"/>
            <a:r>
              <a:rPr lang="en-US" sz="1400" dirty="0">
                <a:solidFill>
                  <a:srgbClr val="002060"/>
                </a:solidFill>
                <a:latin typeface="Arial" panose="020B0604020202020204" pitchFamily="34" charset="0"/>
              </a:rPr>
              <a:t>Helen Wang</a:t>
            </a:r>
          </a:p>
          <a:p>
            <a:pPr algn="r"/>
            <a:r>
              <a:rPr lang="en-US" sz="1400" dirty="0" err="1">
                <a:solidFill>
                  <a:srgbClr val="002060"/>
                </a:solidFill>
                <a:latin typeface="Arial" panose="020B0604020202020204" pitchFamily="34" charset="0"/>
              </a:rPr>
              <a:t>Heesung</a:t>
            </a:r>
            <a:r>
              <a:rPr lang="en-US" sz="1400" dirty="0">
                <a:solidFill>
                  <a:srgbClr val="002060"/>
                </a:solidFill>
                <a:latin typeface="Arial" panose="020B0604020202020204" pitchFamily="34" charset="0"/>
              </a:rPr>
              <a:t> Chong</a:t>
            </a:r>
          </a:p>
          <a:p>
            <a:pPr algn="r"/>
            <a:r>
              <a:rPr lang="en-US" sz="1400" dirty="0" err="1">
                <a:solidFill>
                  <a:srgbClr val="002060"/>
                </a:solidFill>
                <a:latin typeface="Arial" panose="020B0604020202020204" pitchFamily="34" charset="0"/>
              </a:rPr>
              <a:t>Weizhen</a:t>
            </a:r>
            <a:r>
              <a:rPr lang="en-US" sz="1400" dirty="0">
                <a:solidFill>
                  <a:srgbClr val="002060"/>
                </a:solidFill>
                <a:latin typeface="Arial" panose="020B0604020202020204" pitchFamily="34" charset="0"/>
              </a:rPr>
              <a:t> Hou</a:t>
            </a:r>
          </a:p>
          <a:p>
            <a:pPr algn="r"/>
            <a:endParaRPr lang="en-US" sz="1400" dirty="0">
              <a:solidFill>
                <a:schemeClr val="tx2"/>
              </a:solidFill>
              <a:latin typeface="Arial" panose="020B0604020202020204" pitchFamily="34" charset="0"/>
            </a:endParaRPr>
          </a:p>
          <a:p>
            <a:pPr marL="1600200" algn="r" fontAlgn="base">
              <a:lnSpc>
                <a:spcPct val="80000"/>
              </a:lnSpc>
              <a:spcBef>
                <a:spcPct val="0"/>
              </a:spcBef>
              <a:spcAft>
                <a:spcPct val="0"/>
              </a:spcAft>
            </a:pPr>
            <a:r>
              <a:rPr lang="en-US" sz="1200" b="1" dirty="0">
                <a:solidFill>
                  <a:srgbClr val="239009"/>
                </a:solidFill>
              </a:rPr>
              <a:t>	</a:t>
            </a:r>
            <a:r>
              <a:rPr lang="en-US" sz="1400" b="1" dirty="0">
                <a:solidFill>
                  <a:srgbClr val="239009"/>
                </a:solidFill>
              </a:rPr>
              <a:t>TEMPO/</a:t>
            </a:r>
            <a:r>
              <a:rPr lang="en-US" sz="1400" b="1" dirty="0" err="1">
                <a:solidFill>
                  <a:srgbClr val="239009"/>
                </a:solidFill>
              </a:rPr>
              <a:t>GeoXO</a:t>
            </a:r>
            <a:r>
              <a:rPr lang="en-US" sz="1400" b="1" dirty="0">
                <a:solidFill>
                  <a:srgbClr val="239009"/>
                </a:solidFill>
              </a:rPr>
              <a:t> ACX Joint Science Team Workshop</a:t>
            </a:r>
          </a:p>
          <a:p>
            <a:pPr marL="1949450" algn="r" defTabSz="914400" fontAlgn="base">
              <a:lnSpc>
                <a:spcPct val="80000"/>
              </a:lnSpc>
              <a:spcBef>
                <a:spcPct val="0"/>
              </a:spcBef>
              <a:spcAft>
                <a:spcPct val="0"/>
              </a:spcAft>
            </a:pPr>
            <a:r>
              <a:rPr lang="en-US" sz="1400" b="1" dirty="0">
                <a:solidFill>
                  <a:srgbClr val="239009"/>
                </a:solidFill>
              </a:rPr>
              <a:t>August 19, 2025</a:t>
            </a:r>
          </a:p>
          <a:p>
            <a:pPr algn="r" eaLnBrk="1" hangingPunct="1">
              <a:spcBef>
                <a:spcPts val="1200"/>
              </a:spcBef>
            </a:pPr>
            <a:r>
              <a:rPr lang="en-US" sz="1600" b="1" dirty="0">
                <a:solidFill>
                  <a:srgbClr val="000090"/>
                </a:solidFill>
                <a:cs typeface="Arial" charset="0"/>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0AEE4-4FFD-DF83-D6BE-24F5679DF7D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ACCBB3-CFFD-D37A-4B8B-07200C0AB37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10</a:t>
            </a:fld>
            <a:endParaRPr lang="en-US"/>
          </a:p>
        </p:txBody>
      </p:sp>
      <p:sp>
        <p:nvSpPr>
          <p:cNvPr id="3" name="Title 2">
            <a:extLst>
              <a:ext uri="{FF2B5EF4-FFF2-40B4-BE49-F238E27FC236}">
                <a16:creationId xmlns:a16="http://schemas.microsoft.com/office/drawing/2014/main" id="{E0BC5B7E-0A7A-A251-A38A-9D16A8C44042}"/>
              </a:ext>
            </a:extLst>
          </p:cNvPr>
          <p:cNvSpPr>
            <a:spLocks noGrp="1"/>
          </p:cNvSpPr>
          <p:nvPr>
            <p:ph type="title"/>
          </p:nvPr>
        </p:nvSpPr>
        <p:spPr/>
        <p:txBody>
          <a:bodyPr/>
          <a:lstStyle/>
          <a:p>
            <a:r>
              <a:rPr lang="en-US" dirty="0"/>
              <a:t>Comparisons with Pandora</a:t>
            </a:r>
          </a:p>
        </p:txBody>
      </p:sp>
      <p:pic>
        <p:nvPicPr>
          <p:cNvPr id="5" name="Picture 4">
            <a:extLst>
              <a:ext uri="{FF2B5EF4-FFF2-40B4-BE49-F238E27FC236}">
                <a16:creationId xmlns:a16="http://schemas.microsoft.com/office/drawing/2014/main" id="{2AF0B0FA-2CAD-395A-4B41-9BF81EC078FD}"/>
              </a:ext>
            </a:extLst>
          </p:cNvPr>
          <p:cNvPicPr>
            <a:picLocks noChangeAspect="1"/>
          </p:cNvPicPr>
          <p:nvPr/>
        </p:nvPicPr>
        <p:blipFill>
          <a:blip r:embed="rId2"/>
          <a:srcRect/>
          <a:stretch/>
        </p:blipFill>
        <p:spPr>
          <a:xfrm>
            <a:off x="361177" y="1115858"/>
            <a:ext cx="7584216" cy="5688162"/>
          </a:xfrm>
          <a:prstGeom prst="rect">
            <a:avLst/>
          </a:prstGeom>
        </p:spPr>
      </p:pic>
      <p:sp>
        <p:nvSpPr>
          <p:cNvPr id="6" name="TextBox 5">
            <a:extLst>
              <a:ext uri="{FF2B5EF4-FFF2-40B4-BE49-F238E27FC236}">
                <a16:creationId xmlns:a16="http://schemas.microsoft.com/office/drawing/2014/main" id="{9F4FB31E-C041-C12D-A3EA-BFA288195C2A}"/>
              </a:ext>
            </a:extLst>
          </p:cNvPr>
          <p:cNvSpPr txBox="1"/>
          <p:nvPr/>
        </p:nvSpPr>
        <p:spPr>
          <a:xfrm>
            <a:off x="8698642" y="5682049"/>
            <a:ext cx="2990242" cy="707886"/>
          </a:xfrm>
          <a:prstGeom prst="rect">
            <a:avLst/>
          </a:prstGeom>
          <a:noFill/>
        </p:spPr>
        <p:txBody>
          <a:bodyPr wrap="none" rtlCol="0">
            <a:spAutoFit/>
          </a:bodyPr>
          <a:lstStyle/>
          <a:p>
            <a:r>
              <a:rPr lang="en-US" sz="2000" dirty="0">
                <a:solidFill>
                  <a:srgbClr val="00A600"/>
                </a:solidFill>
              </a:rPr>
              <a:t>GEOS-CF v1: 1-day forecast</a:t>
            </a:r>
          </a:p>
          <a:p>
            <a:r>
              <a:rPr lang="en-US" sz="2000" dirty="0">
                <a:solidFill>
                  <a:srgbClr val="0432FF"/>
                </a:solidFill>
              </a:rPr>
              <a:t>GEOS-CF v2: analysis</a:t>
            </a:r>
          </a:p>
        </p:txBody>
      </p:sp>
      <p:sp>
        <p:nvSpPr>
          <p:cNvPr id="4" name="TextBox 3">
            <a:extLst>
              <a:ext uri="{FF2B5EF4-FFF2-40B4-BE49-F238E27FC236}">
                <a16:creationId xmlns:a16="http://schemas.microsoft.com/office/drawing/2014/main" id="{9DF4E0A1-C457-6ED9-F3F7-684D821F569A}"/>
              </a:ext>
            </a:extLst>
          </p:cNvPr>
          <p:cNvSpPr txBox="1"/>
          <p:nvPr/>
        </p:nvSpPr>
        <p:spPr>
          <a:xfrm>
            <a:off x="5569824" y="1456964"/>
            <a:ext cx="175561" cy="203133"/>
          </a:xfrm>
          <a:prstGeom prst="rect">
            <a:avLst/>
          </a:prstGeom>
          <a:solidFill>
            <a:schemeClr val="bg1"/>
          </a:solidFill>
        </p:spPr>
        <p:txBody>
          <a:bodyPr wrap="none" lIns="9144" tIns="9144" rIns="9144" bIns="9144" rtlCol="0">
            <a:spAutoFit/>
          </a:bodyPr>
          <a:lstStyle/>
          <a:p>
            <a:r>
              <a:rPr lang="en-US" sz="1200" dirty="0"/>
              <a:t>03</a:t>
            </a:r>
          </a:p>
        </p:txBody>
      </p:sp>
    </p:spTree>
    <p:extLst>
      <p:ext uri="{BB962C8B-B14F-4D97-AF65-F5344CB8AC3E}">
        <p14:creationId xmlns:p14="http://schemas.microsoft.com/office/powerpoint/2010/main" val="4079993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25B305-6F1F-47D5-F05A-060EB9A4E0B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11</a:t>
            </a:fld>
            <a:endParaRPr lang="en-US"/>
          </a:p>
        </p:txBody>
      </p:sp>
      <p:sp>
        <p:nvSpPr>
          <p:cNvPr id="3" name="Title 2">
            <a:extLst>
              <a:ext uri="{FF2B5EF4-FFF2-40B4-BE49-F238E27FC236}">
                <a16:creationId xmlns:a16="http://schemas.microsoft.com/office/drawing/2014/main" id="{48DF9EB1-3047-F772-7D1E-3B108E478C27}"/>
              </a:ext>
            </a:extLst>
          </p:cNvPr>
          <p:cNvSpPr>
            <a:spLocks noGrp="1"/>
          </p:cNvSpPr>
          <p:nvPr>
            <p:ph type="title"/>
          </p:nvPr>
        </p:nvSpPr>
        <p:spPr>
          <a:xfrm>
            <a:off x="0" y="0"/>
            <a:ext cx="12192000" cy="975701"/>
          </a:xfrm>
        </p:spPr>
        <p:txBody>
          <a:bodyPr/>
          <a:lstStyle/>
          <a:p>
            <a:r>
              <a:rPr lang="en-US" dirty="0"/>
              <a:t>Summary and Outlook</a:t>
            </a:r>
          </a:p>
        </p:txBody>
      </p:sp>
      <p:sp>
        <p:nvSpPr>
          <p:cNvPr id="6" name="Content Placeholder 1">
            <a:extLst>
              <a:ext uri="{FF2B5EF4-FFF2-40B4-BE49-F238E27FC236}">
                <a16:creationId xmlns:a16="http://schemas.microsoft.com/office/drawing/2014/main" id="{C86827F9-F078-EA1F-AFFB-90B220FE3885}"/>
              </a:ext>
            </a:extLst>
          </p:cNvPr>
          <p:cNvSpPr txBox="1">
            <a:spLocks/>
          </p:cNvSpPr>
          <p:nvPr/>
        </p:nvSpPr>
        <p:spPr>
          <a:xfrm>
            <a:off x="272535" y="1172343"/>
            <a:ext cx="11646930" cy="5410200"/>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2800" dirty="0"/>
              <a:t>Version 4 tropospheric NO</a:t>
            </a:r>
            <a:r>
              <a:rPr lang="en-US" sz="2800" baseline="-25000" dirty="0"/>
              <a:t>2</a:t>
            </a:r>
            <a:r>
              <a:rPr lang="en-US" sz="2800" dirty="0"/>
              <a:t> changes can be large in some cases.</a:t>
            </a:r>
          </a:p>
          <a:p>
            <a:pPr lvl="1"/>
            <a:r>
              <a:rPr lang="en-US" sz="2000" dirty="0"/>
              <a:t>Standard (V04) and NRT (V02: first public release) products are very similar.</a:t>
            </a:r>
          </a:p>
          <a:p>
            <a:r>
              <a:rPr lang="en-US" sz="2800" dirty="0"/>
              <a:t>Pandora comparisons with a limited set of data (four days) indicate improvements.</a:t>
            </a:r>
          </a:p>
          <a:p>
            <a:pPr lvl="1"/>
            <a:r>
              <a:rPr lang="en-US" sz="2000" dirty="0"/>
              <a:t>Repeat (and more) validation is needed!</a:t>
            </a:r>
          </a:p>
          <a:p>
            <a:endParaRPr lang="en-US" sz="2800" dirty="0"/>
          </a:p>
          <a:p>
            <a:r>
              <a:rPr lang="en-US" sz="2800" dirty="0"/>
              <a:t>Future plans:</a:t>
            </a:r>
          </a:p>
          <a:p>
            <a:pPr lvl="1"/>
            <a:r>
              <a:rPr lang="en-US" sz="2400" dirty="0"/>
              <a:t>Improve fitting in partly cloudy pixels</a:t>
            </a:r>
          </a:p>
          <a:p>
            <a:pPr lvl="1"/>
            <a:r>
              <a:rPr lang="en-US" sz="2400" dirty="0"/>
              <a:t>Improve retrieval approach over snow</a:t>
            </a:r>
          </a:p>
          <a:p>
            <a:pPr lvl="1"/>
            <a:r>
              <a:rPr lang="en-US" sz="2400" dirty="0"/>
              <a:t>Use a TEMPO-derived surface reflectance</a:t>
            </a:r>
          </a:p>
          <a:p>
            <a:pPr lvl="1"/>
            <a:r>
              <a:rPr lang="en-US" sz="2400" dirty="0"/>
              <a:t>Consider polarization in spectral fitting</a:t>
            </a:r>
          </a:p>
          <a:p>
            <a:pPr lvl="1"/>
            <a:r>
              <a:rPr lang="en-US" sz="2400" dirty="0"/>
              <a:t>Improve latency of the NRT product</a:t>
            </a:r>
          </a:p>
          <a:p>
            <a:pPr marL="0" indent="0">
              <a:buFont typeface="Arial"/>
              <a:buNone/>
            </a:pPr>
            <a:endParaRPr lang="en-US" sz="2800" dirty="0"/>
          </a:p>
        </p:txBody>
      </p:sp>
    </p:spTree>
    <p:extLst>
      <p:ext uri="{BB962C8B-B14F-4D97-AF65-F5344CB8AC3E}">
        <p14:creationId xmlns:p14="http://schemas.microsoft.com/office/powerpoint/2010/main" val="3367418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7389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20377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D4481-2C80-B09A-88CE-501C3227E97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810E71-187E-7FCC-D12A-C9BC92FC03C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14</a:t>
            </a:fld>
            <a:endParaRPr lang="en-US"/>
          </a:p>
        </p:txBody>
      </p:sp>
      <p:sp>
        <p:nvSpPr>
          <p:cNvPr id="3" name="Title 2">
            <a:extLst>
              <a:ext uri="{FF2B5EF4-FFF2-40B4-BE49-F238E27FC236}">
                <a16:creationId xmlns:a16="http://schemas.microsoft.com/office/drawing/2014/main" id="{AC8DC9C4-89D4-1CA9-72FF-FECEFE2F4B40}"/>
              </a:ext>
            </a:extLst>
          </p:cNvPr>
          <p:cNvSpPr>
            <a:spLocks noGrp="1"/>
          </p:cNvSpPr>
          <p:nvPr>
            <p:ph type="title"/>
          </p:nvPr>
        </p:nvSpPr>
        <p:spPr/>
        <p:txBody>
          <a:bodyPr/>
          <a:lstStyle/>
          <a:p>
            <a:r>
              <a:rPr lang="en-US" dirty="0"/>
              <a:t>Influence of GEOS-CF v2</a:t>
            </a:r>
          </a:p>
        </p:txBody>
      </p:sp>
      <p:sp>
        <p:nvSpPr>
          <p:cNvPr id="6" name="Content Placeholder 1">
            <a:extLst>
              <a:ext uri="{FF2B5EF4-FFF2-40B4-BE49-F238E27FC236}">
                <a16:creationId xmlns:a16="http://schemas.microsoft.com/office/drawing/2014/main" id="{A833D535-04F5-74D4-732D-B2A18FA1E251}"/>
              </a:ext>
            </a:extLst>
          </p:cNvPr>
          <p:cNvSpPr txBox="1">
            <a:spLocks/>
          </p:cNvSpPr>
          <p:nvPr/>
        </p:nvSpPr>
        <p:spPr>
          <a:xfrm>
            <a:off x="272535" y="1172343"/>
            <a:ext cx="11646930" cy="5410200"/>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endParaRPr lang="en-US" sz="2800" dirty="0">
              <a:sym typeface="Wingdings" pitchFamily="2" charset="2"/>
            </a:endParaRPr>
          </a:p>
        </p:txBody>
      </p:sp>
      <p:pic>
        <p:nvPicPr>
          <p:cNvPr id="5" name="Picture 4">
            <a:extLst>
              <a:ext uri="{FF2B5EF4-FFF2-40B4-BE49-F238E27FC236}">
                <a16:creationId xmlns:a16="http://schemas.microsoft.com/office/drawing/2014/main" id="{DD4B67F3-D8AB-96DE-22B0-48DDE239D597}"/>
              </a:ext>
            </a:extLst>
          </p:cNvPr>
          <p:cNvPicPr>
            <a:picLocks noChangeAspect="1"/>
          </p:cNvPicPr>
          <p:nvPr/>
        </p:nvPicPr>
        <p:blipFill>
          <a:blip r:embed="rId2"/>
          <a:srcRect/>
          <a:stretch/>
        </p:blipFill>
        <p:spPr>
          <a:xfrm>
            <a:off x="672507" y="1061460"/>
            <a:ext cx="7656746" cy="5742559"/>
          </a:xfrm>
          <a:prstGeom prst="rect">
            <a:avLst/>
          </a:prstGeom>
        </p:spPr>
      </p:pic>
      <p:sp>
        <p:nvSpPr>
          <p:cNvPr id="8" name="TextBox 7">
            <a:extLst>
              <a:ext uri="{FF2B5EF4-FFF2-40B4-BE49-F238E27FC236}">
                <a16:creationId xmlns:a16="http://schemas.microsoft.com/office/drawing/2014/main" id="{4CBC2781-E38D-A6BA-04F5-740E1E84CCEF}"/>
              </a:ext>
            </a:extLst>
          </p:cNvPr>
          <p:cNvSpPr txBox="1"/>
          <p:nvPr/>
        </p:nvSpPr>
        <p:spPr>
          <a:xfrm>
            <a:off x="8690906" y="2326640"/>
            <a:ext cx="2988824" cy="1631216"/>
          </a:xfrm>
          <a:prstGeom prst="rect">
            <a:avLst/>
          </a:prstGeom>
          <a:noFill/>
        </p:spPr>
        <p:txBody>
          <a:bodyPr wrap="square" rtlCol="0">
            <a:spAutoFit/>
          </a:bodyPr>
          <a:lstStyle/>
          <a:p>
            <a:r>
              <a:rPr lang="en-US" sz="2000" dirty="0"/>
              <a:t>GEOS-CF version 2 (analysis) causes significant changes over GEOS-CF version 1 (forecast)</a:t>
            </a:r>
          </a:p>
        </p:txBody>
      </p:sp>
    </p:spTree>
    <p:extLst>
      <p:ext uri="{BB962C8B-B14F-4D97-AF65-F5344CB8AC3E}">
        <p14:creationId xmlns:p14="http://schemas.microsoft.com/office/powerpoint/2010/main" val="1026897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C91D9-14AD-231A-D67E-0CE990036DA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91E654-AA1D-090E-CC2B-2472F49761B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sp>
        <p:nvSpPr>
          <p:cNvPr id="3" name="Title 2">
            <a:extLst>
              <a:ext uri="{FF2B5EF4-FFF2-40B4-BE49-F238E27FC236}">
                <a16:creationId xmlns:a16="http://schemas.microsoft.com/office/drawing/2014/main" id="{B985C0B7-F516-8E7A-2D60-A3FDDEEB0AD4}"/>
              </a:ext>
            </a:extLst>
          </p:cNvPr>
          <p:cNvSpPr>
            <a:spLocks noGrp="1"/>
          </p:cNvSpPr>
          <p:nvPr>
            <p:ph type="title"/>
          </p:nvPr>
        </p:nvSpPr>
        <p:spPr/>
        <p:txBody>
          <a:bodyPr/>
          <a:lstStyle/>
          <a:p>
            <a:r>
              <a:rPr lang="en-US" dirty="0"/>
              <a:t>Version 3 vs. version 4 </a:t>
            </a:r>
          </a:p>
        </p:txBody>
      </p:sp>
      <p:sp>
        <p:nvSpPr>
          <p:cNvPr id="6" name="Content Placeholder 1">
            <a:extLst>
              <a:ext uri="{FF2B5EF4-FFF2-40B4-BE49-F238E27FC236}">
                <a16:creationId xmlns:a16="http://schemas.microsoft.com/office/drawing/2014/main" id="{75F24580-07CB-FE7B-4993-00A58A4EF6AD}"/>
              </a:ext>
            </a:extLst>
          </p:cNvPr>
          <p:cNvSpPr txBox="1">
            <a:spLocks/>
          </p:cNvSpPr>
          <p:nvPr/>
        </p:nvSpPr>
        <p:spPr>
          <a:xfrm>
            <a:off x="272535" y="1172343"/>
            <a:ext cx="11646930" cy="5410200"/>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endParaRPr lang="en-US" sz="2800" dirty="0">
              <a:sym typeface="Wingdings" pitchFamily="2" charset="2"/>
            </a:endParaRPr>
          </a:p>
        </p:txBody>
      </p:sp>
      <p:pic>
        <p:nvPicPr>
          <p:cNvPr id="5" name="Picture 4">
            <a:extLst>
              <a:ext uri="{FF2B5EF4-FFF2-40B4-BE49-F238E27FC236}">
                <a16:creationId xmlns:a16="http://schemas.microsoft.com/office/drawing/2014/main" id="{274782B9-9979-E81A-52A7-631ECBBAFA5D}"/>
              </a:ext>
            </a:extLst>
          </p:cNvPr>
          <p:cNvPicPr>
            <a:picLocks noChangeAspect="1"/>
          </p:cNvPicPr>
          <p:nvPr/>
        </p:nvPicPr>
        <p:blipFill>
          <a:blip r:embed="rId2"/>
          <a:srcRect/>
          <a:stretch/>
        </p:blipFill>
        <p:spPr>
          <a:xfrm>
            <a:off x="672507" y="1061460"/>
            <a:ext cx="7656746" cy="5742559"/>
          </a:xfrm>
          <a:prstGeom prst="rect">
            <a:avLst/>
          </a:prstGeom>
        </p:spPr>
      </p:pic>
      <p:sp>
        <p:nvSpPr>
          <p:cNvPr id="8" name="TextBox 7">
            <a:extLst>
              <a:ext uri="{FF2B5EF4-FFF2-40B4-BE49-F238E27FC236}">
                <a16:creationId xmlns:a16="http://schemas.microsoft.com/office/drawing/2014/main" id="{DC8FFF77-61CE-8B97-DF4D-A48EB94FADB2}"/>
              </a:ext>
            </a:extLst>
          </p:cNvPr>
          <p:cNvSpPr txBox="1"/>
          <p:nvPr/>
        </p:nvSpPr>
        <p:spPr>
          <a:xfrm>
            <a:off x="8690906" y="2326640"/>
            <a:ext cx="3145494" cy="646331"/>
          </a:xfrm>
          <a:prstGeom prst="rect">
            <a:avLst/>
          </a:prstGeom>
          <a:noFill/>
        </p:spPr>
        <p:txBody>
          <a:bodyPr wrap="square" rtlCol="0">
            <a:spAutoFit/>
          </a:bodyPr>
          <a:lstStyle/>
          <a:p>
            <a:r>
              <a:rPr lang="en-US" dirty="0"/>
              <a:t>Stratospheric NO</a:t>
            </a:r>
            <a:r>
              <a:rPr lang="en-US" baseline="-25000" dirty="0"/>
              <a:t>2</a:t>
            </a:r>
            <a:r>
              <a:rPr lang="en-US" dirty="0"/>
              <a:t> changes are mostly due to GEOS-CF v2.</a:t>
            </a:r>
          </a:p>
        </p:txBody>
      </p:sp>
    </p:spTree>
    <p:extLst>
      <p:ext uri="{BB962C8B-B14F-4D97-AF65-F5344CB8AC3E}">
        <p14:creationId xmlns:p14="http://schemas.microsoft.com/office/powerpoint/2010/main" val="3394261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C8B1AD-3CB9-81FD-E97A-52E582219B7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16</a:t>
            </a:fld>
            <a:endParaRPr lang="en-US"/>
          </a:p>
        </p:txBody>
      </p:sp>
      <p:sp>
        <p:nvSpPr>
          <p:cNvPr id="3" name="Title 2">
            <a:extLst>
              <a:ext uri="{FF2B5EF4-FFF2-40B4-BE49-F238E27FC236}">
                <a16:creationId xmlns:a16="http://schemas.microsoft.com/office/drawing/2014/main" id="{82CA02AC-41AD-ACD0-A7E7-4B75C7095946}"/>
              </a:ext>
            </a:extLst>
          </p:cNvPr>
          <p:cNvSpPr>
            <a:spLocks noGrp="1"/>
          </p:cNvSpPr>
          <p:nvPr>
            <p:ph type="title"/>
          </p:nvPr>
        </p:nvSpPr>
        <p:spPr>
          <a:xfrm>
            <a:off x="2009777" y="0"/>
            <a:ext cx="8410944" cy="975701"/>
          </a:xfrm>
        </p:spPr>
        <p:txBody>
          <a:bodyPr/>
          <a:lstStyle/>
          <a:p>
            <a:r>
              <a:rPr lang="en-US" dirty="0"/>
              <a:t>Quantifying NO</a:t>
            </a:r>
            <a:r>
              <a:rPr lang="en-US" baseline="-25000" dirty="0"/>
              <a:t>2</a:t>
            </a:r>
            <a:r>
              <a:rPr lang="en-US" dirty="0"/>
              <a:t> Biases with Pandora</a:t>
            </a:r>
          </a:p>
        </p:txBody>
      </p:sp>
      <p:sp>
        <p:nvSpPr>
          <p:cNvPr id="5" name="TextBox 4">
            <a:extLst>
              <a:ext uri="{FF2B5EF4-FFF2-40B4-BE49-F238E27FC236}">
                <a16:creationId xmlns:a16="http://schemas.microsoft.com/office/drawing/2014/main" id="{2D0FBD23-1F2A-5A38-AEBD-C59D23D4D068}"/>
              </a:ext>
            </a:extLst>
          </p:cNvPr>
          <p:cNvSpPr txBox="1"/>
          <p:nvPr/>
        </p:nvSpPr>
        <p:spPr>
          <a:xfrm>
            <a:off x="7541151" y="1632848"/>
            <a:ext cx="4111083" cy="1200329"/>
          </a:xfrm>
          <a:prstGeom prst="rect">
            <a:avLst/>
          </a:prstGeom>
          <a:solidFill>
            <a:schemeClr val="accent6">
              <a:lumMod val="20000"/>
              <a:lumOff val="80000"/>
            </a:schemeClr>
          </a:solidFill>
          <a:ln>
            <a:solidFill>
              <a:schemeClr val="tx1"/>
            </a:solidFill>
          </a:ln>
        </p:spPr>
        <p:txBody>
          <a:bodyPr wrap="square" rtlCol="0">
            <a:spAutoFit/>
          </a:bodyPr>
          <a:lstStyle/>
          <a:p>
            <a:r>
              <a:rPr lang="en-US" dirty="0" err="1"/>
              <a:t>Ghahremanloo</a:t>
            </a:r>
            <a:r>
              <a:rPr lang="en-US" dirty="0"/>
              <a:t> et al., </a:t>
            </a:r>
            <a:r>
              <a:rPr lang="en-US" dirty="0">
                <a:hlinkClick r:id="rId3"/>
              </a:rPr>
              <a:t>Comprehensive Analysis of Bias in TEMPO NO₂ Column Densities through Pandora Observations</a:t>
            </a:r>
            <a:r>
              <a:rPr lang="en-US" dirty="0"/>
              <a:t>, JGR-Atmos, 2025.</a:t>
            </a:r>
            <a:endParaRPr lang="en-US" dirty="0">
              <a:solidFill>
                <a:schemeClr val="tx1"/>
              </a:solidFill>
            </a:endParaRPr>
          </a:p>
        </p:txBody>
      </p:sp>
      <p:sp>
        <p:nvSpPr>
          <p:cNvPr id="7" name="TextBox 6">
            <a:extLst>
              <a:ext uri="{FF2B5EF4-FFF2-40B4-BE49-F238E27FC236}">
                <a16:creationId xmlns:a16="http://schemas.microsoft.com/office/drawing/2014/main" id="{2CE70993-C7B9-DAD3-42B4-2132962E2E19}"/>
              </a:ext>
            </a:extLst>
          </p:cNvPr>
          <p:cNvSpPr txBox="1"/>
          <p:nvPr/>
        </p:nvSpPr>
        <p:spPr>
          <a:xfrm>
            <a:off x="7350789" y="3912747"/>
            <a:ext cx="4759434" cy="2585323"/>
          </a:xfrm>
          <a:prstGeom prst="rect">
            <a:avLst/>
          </a:prstGeom>
          <a:noFill/>
        </p:spPr>
        <p:txBody>
          <a:bodyPr wrap="square" rtlCol="0">
            <a:spAutoFit/>
          </a:bodyPr>
          <a:lstStyle/>
          <a:p>
            <a:pPr marL="285750" indent="-285750">
              <a:buFont typeface="Arial" panose="020B0604020202020204" pitchFamily="34" charset="0"/>
              <a:buChar char="•"/>
            </a:pPr>
            <a:r>
              <a:rPr lang="en-US" dirty="0"/>
              <a:t>65 Pandora stations in direct Sun mode </a:t>
            </a:r>
          </a:p>
          <a:p>
            <a:pPr marL="285750" indent="-285750">
              <a:buFont typeface="Arial" panose="020B0604020202020204" pitchFamily="34" charset="0"/>
              <a:buChar char="•"/>
            </a:pPr>
            <a:r>
              <a:rPr lang="en-US" dirty="0"/>
              <a:t>August 2023 to December 2024 </a:t>
            </a:r>
          </a:p>
          <a:p>
            <a:pPr marL="285750" indent="-285750">
              <a:buFont typeface="Arial" panose="020B0604020202020204" pitchFamily="34" charset="0"/>
              <a:buChar char="•"/>
            </a:pPr>
            <a:r>
              <a:rPr lang="en-US" dirty="0"/>
              <a:t>SZA &lt; 70, cloud fraction &lt; 0.15, quality flag = 0</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Comparisons indicate:</a:t>
            </a:r>
          </a:p>
          <a:p>
            <a:pPr marL="742950" lvl="1" indent="-285750">
              <a:buFont typeface="Arial" panose="020B0604020202020204" pitchFamily="34" charset="0"/>
              <a:buChar char="•"/>
            </a:pPr>
            <a:r>
              <a:rPr lang="en-US" b="1" dirty="0"/>
              <a:t>TEMPO NO</a:t>
            </a:r>
            <a:r>
              <a:rPr lang="en-US" b="1" baseline="-25000" dirty="0"/>
              <a:t>2</a:t>
            </a:r>
            <a:r>
              <a:rPr lang="en-US" b="1" dirty="0"/>
              <a:t> is higher at low NO</a:t>
            </a:r>
            <a:r>
              <a:rPr lang="en-US" b="1" baseline="-25000" dirty="0"/>
              <a:t>2</a:t>
            </a:r>
            <a:r>
              <a:rPr lang="en-US" b="1" dirty="0"/>
              <a:t> levels</a:t>
            </a:r>
          </a:p>
          <a:p>
            <a:pPr marL="742950" lvl="1" indent="-285750">
              <a:buFont typeface="Arial" panose="020B0604020202020204" pitchFamily="34" charset="0"/>
              <a:buChar char="•"/>
            </a:pPr>
            <a:r>
              <a:rPr lang="en-US" b="1" dirty="0"/>
              <a:t>TEMPO NO</a:t>
            </a:r>
            <a:r>
              <a:rPr lang="en-US" b="1" baseline="-25000" dirty="0"/>
              <a:t>2</a:t>
            </a:r>
            <a:r>
              <a:rPr lang="en-US" b="1" dirty="0"/>
              <a:t> is lower at high NO</a:t>
            </a:r>
            <a:r>
              <a:rPr lang="en-US" b="1" baseline="-25000" dirty="0"/>
              <a:t>2</a:t>
            </a:r>
            <a:r>
              <a:rPr lang="en-US" b="1" dirty="0"/>
              <a:t> levels</a:t>
            </a:r>
          </a:p>
          <a:p>
            <a:endParaRPr lang="en-US" dirty="0"/>
          </a:p>
          <a:p>
            <a:endParaRPr lang="en-US" dirty="0"/>
          </a:p>
        </p:txBody>
      </p:sp>
      <p:grpSp>
        <p:nvGrpSpPr>
          <p:cNvPr id="12" name="Group 11">
            <a:extLst>
              <a:ext uri="{FF2B5EF4-FFF2-40B4-BE49-F238E27FC236}">
                <a16:creationId xmlns:a16="http://schemas.microsoft.com/office/drawing/2014/main" id="{A062D21D-D8F6-370D-2125-D4D6E928CD94}"/>
              </a:ext>
            </a:extLst>
          </p:cNvPr>
          <p:cNvGrpSpPr/>
          <p:nvPr/>
        </p:nvGrpSpPr>
        <p:grpSpPr>
          <a:xfrm>
            <a:off x="342820" y="1348283"/>
            <a:ext cx="6916624" cy="2205027"/>
            <a:chOff x="342820" y="1348283"/>
            <a:chExt cx="6916624" cy="2205027"/>
          </a:xfrm>
        </p:grpSpPr>
        <p:pic>
          <p:nvPicPr>
            <p:cNvPr id="4" name="Picture 3">
              <a:extLst>
                <a:ext uri="{FF2B5EF4-FFF2-40B4-BE49-F238E27FC236}">
                  <a16:creationId xmlns:a16="http://schemas.microsoft.com/office/drawing/2014/main" id="{B3201828-0599-5232-7559-52BE6864587F}"/>
                </a:ext>
              </a:extLst>
            </p:cNvPr>
            <p:cNvPicPr>
              <a:picLocks noChangeAspect="1"/>
            </p:cNvPicPr>
            <p:nvPr/>
          </p:nvPicPr>
          <p:blipFill>
            <a:blip r:embed="rId4">
              <a:extLst>
                <a:ext uri="{28A0092B-C50C-407E-A947-70E740481C1C}">
                  <a14:useLocalDpi xmlns:a14="http://schemas.microsoft.com/office/drawing/2010/main" val="0"/>
                </a:ext>
              </a:extLst>
            </a:blip>
            <a:srcRect b="67516"/>
            <a:stretch>
              <a:fillRect/>
            </a:stretch>
          </p:blipFill>
          <p:spPr bwMode="auto">
            <a:xfrm>
              <a:off x="342821" y="1348283"/>
              <a:ext cx="6916623" cy="2205027"/>
            </a:xfrm>
            <a:prstGeom prst="rect">
              <a:avLst/>
            </a:prstGeom>
            <a:noFill/>
            <a:ln>
              <a:noFill/>
            </a:ln>
          </p:spPr>
        </p:pic>
        <p:sp>
          <p:nvSpPr>
            <p:cNvPr id="9" name="Rectangle 8">
              <a:extLst>
                <a:ext uri="{FF2B5EF4-FFF2-40B4-BE49-F238E27FC236}">
                  <a16:creationId xmlns:a16="http://schemas.microsoft.com/office/drawing/2014/main" id="{C5137F74-40C3-2DD8-093F-D8EAE398F5BB}"/>
                </a:ext>
              </a:extLst>
            </p:cNvPr>
            <p:cNvSpPr/>
            <p:nvPr/>
          </p:nvSpPr>
          <p:spPr>
            <a:xfrm>
              <a:off x="342820" y="3233854"/>
              <a:ext cx="326253" cy="3194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grpSp>
      <p:grpSp>
        <p:nvGrpSpPr>
          <p:cNvPr id="14" name="Group 13">
            <a:extLst>
              <a:ext uri="{FF2B5EF4-FFF2-40B4-BE49-F238E27FC236}">
                <a16:creationId xmlns:a16="http://schemas.microsoft.com/office/drawing/2014/main" id="{894DD903-2017-9167-A6B2-CD0D97990D40}"/>
              </a:ext>
            </a:extLst>
          </p:cNvPr>
          <p:cNvGrpSpPr/>
          <p:nvPr/>
        </p:nvGrpSpPr>
        <p:grpSpPr>
          <a:xfrm>
            <a:off x="342819" y="3912747"/>
            <a:ext cx="6916624" cy="2205027"/>
            <a:chOff x="342819" y="3912747"/>
            <a:chExt cx="6916624" cy="2205027"/>
          </a:xfrm>
        </p:grpSpPr>
        <p:pic>
          <p:nvPicPr>
            <p:cNvPr id="8" name="Picture 7">
              <a:extLst>
                <a:ext uri="{FF2B5EF4-FFF2-40B4-BE49-F238E27FC236}">
                  <a16:creationId xmlns:a16="http://schemas.microsoft.com/office/drawing/2014/main" id="{EEC0F4E8-88FA-D49E-1423-B285E39445D0}"/>
                </a:ext>
              </a:extLst>
            </p:cNvPr>
            <p:cNvPicPr>
              <a:picLocks noChangeAspect="1"/>
            </p:cNvPicPr>
            <p:nvPr/>
          </p:nvPicPr>
          <p:blipFill>
            <a:blip r:embed="rId4">
              <a:extLst>
                <a:ext uri="{28A0092B-C50C-407E-A947-70E740481C1C}">
                  <a14:useLocalDpi xmlns:a14="http://schemas.microsoft.com/office/drawing/2010/main" val="0"/>
                </a:ext>
              </a:extLst>
            </a:blip>
            <a:srcRect t="67516" b="-1"/>
            <a:stretch>
              <a:fillRect/>
            </a:stretch>
          </p:blipFill>
          <p:spPr bwMode="auto">
            <a:xfrm>
              <a:off x="342820" y="3912747"/>
              <a:ext cx="6916623" cy="2205027"/>
            </a:xfrm>
            <a:prstGeom prst="rect">
              <a:avLst/>
            </a:prstGeom>
            <a:noFill/>
            <a:ln>
              <a:noFill/>
            </a:ln>
          </p:spPr>
        </p:pic>
        <p:sp>
          <p:nvSpPr>
            <p:cNvPr id="10" name="Rectangle 9">
              <a:extLst>
                <a:ext uri="{FF2B5EF4-FFF2-40B4-BE49-F238E27FC236}">
                  <a16:creationId xmlns:a16="http://schemas.microsoft.com/office/drawing/2014/main" id="{7E594779-E145-85A7-3876-28F17ADB88E3}"/>
                </a:ext>
              </a:extLst>
            </p:cNvPr>
            <p:cNvSpPr/>
            <p:nvPr/>
          </p:nvSpPr>
          <p:spPr>
            <a:xfrm>
              <a:off x="342819" y="5680480"/>
              <a:ext cx="326253" cy="3194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grpSp>
      <p:sp>
        <p:nvSpPr>
          <p:cNvPr id="6" name="TextBox 5">
            <a:extLst>
              <a:ext uri="{FF2B5EF4-FFF2-40B4-BE49-F238E27FC236}">
                <a16:creationId xmlns:a16="http://schemas.microsoft.com/office/drawing/2014/main" id="{257E1EFB-593F-C0EF-CC86-66016FE05D57}"/>
              </a:ext>
            </a:extLst>
          </p:cNvPr>
          <p:cNvSpPr txBox="1"/>
          <p:nvPr/>
        </p:nvSpPr>
        <p:spPr>
          <a:xfrm>
            <a:off x="7618589" y="6251808"/>
            <a:ext cx="3230756" cy="369332"/>
          </a:xfrm>
          <a:prstGeom prst="rect">
            <a:avLst/>
          </a:prstGeom>
          <a:noFill/>
        </p:spPr>
        <p:txBody>
          <a:bodyPr wrap="none" rtlCol="0">
            <a:spAutoFit/>
          </a:bodyPr>
          <a:lstStyle/>
          <a:p>
            <a:r>
              <a:rPr lang="en-US" dirty="0"/>
              <a:t>[Credit: Masoud </a:t>
            </a:r>
            <a:r>
              <a:rPr lang="en-US" dirty="0" err="1"/>
              <a:t>Ghahremanloo</a:t>
            </a:r>
            <a:r>
              <a:rPr lang="en-US" dirty="0"/>
              <a:t>]</a:t>
            </a:r>
          </a:p>
        </p:txBody>
      </p:sp>
    </p:spTree>
    <p:extLst>
      <p:ext uri="{BB962C8B-B14F-4D97-AF65-F5344CB8AC3E}">
        <p14:creationId xmlns:p14="http://schemas.microsoft.com/office/powerpoint/2010/main" val="1704042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AF27ED-3946-8298-6732-8F2DED8E9AF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17</a:t>
            </a:fld>
            <a:endParaRPr lang="en-US"/>
          </a:p>
        </p:txBody>
      </p:sp>
      <p:sp>
        <p:nvSpPr>
          <p:cNvPr id="6" name="Title 2">
            <a:extLst>
              <a:ext uri="{FF2B5EF4-FFF2-40B4-BE49-F238E27FC236}">
                <a16:creationId xmlns:a16="http://schemas.microsoft.com/office/drawing/2014/main" id="{757E8A49-FAA8-47A5-3F05-ECB489C782BE}"/>
              </a:ext>
            </a:extLst>
          </p:cNvPr>
          <p:cNvSpPr>
            <a:spLocks noGrp="1"/>
          </p:cNvSpPr>
          <p:nvPr>
            <p:ph type="title"/>
          </p:nvPr>
        </p:nvSpPr>
        <p:spPr>
          <a:xfrm>
            <a:off x="2009777" y="0"/>
            <a:ext cx="8410944" cy="975701"/>
          </a:xfrm>
        </p:spPr>
        <p:txBody>
          <a:bodyPr/>
          <a:lstStyle/>
          <a:p>
            <a:r>
              <a:rPr lang="en-US" dirty="0"/>
              <a:t>Quantifying NO</a:t>
            </a:r>
            <a:r>
              <a:rPr lang="en-US" baseline="-25000" dirty="0"/>
              <a:t>2</a:t>
            </a:r>
            <a:r>
              <a:rPr lang="en-US" dirty="0"/>
              <a:t> Biases with Pandora</a:t>
            </a:r>
          </a:p>
        </p:txBody>
      </p:sp>
      <p:sp>
        <p:nvSpPr>
          <p:cNvPr id="8" name="TextBox 7">
            <a:extLst>
              <a:ext uri="{FF2B5EF4-FFF2-40B4-BE49-F238E27FC236}">
                <a16:creationId xmlns:a16="http://schemas.microsoft.com/office/drawing/2014/main" id="{540FB707-9FC4-7930-254B-EB39862E4FC2}"/>
              </a:ext>
            </a:extLst>
          </p:cNvPr>
          <p:cNvSpPr txBox="1"/>
          <p:nvPr/>
        </p:nvSpPr>
        <p:spPr>
          <a:xfrm>
            <a:off x="7350789" y="3912747"/>
            <a:ext cx="4759434" cy="2585323"/>
          </a:xfrm>
          <a:prstGeom prst="rect">
            <a:avLst/>
          </a:prstGeom>
          <a:noFill/>
        </p:spPr>
        <p:txBody>
          <a:bodyPr wrap="square" rtlCol="0">
            <a:spAutoFit/>
          </a:bodyPr>
          <a:lstStyle/>
          <a:p>
            <a:pPr marL="285750" indent="-285750">
              <a:buFont typeface="Arial" panose="020B0604020202020204" pitchFamily="34" charset="0"/>
              <a:buChar char="•"/>
            </a:pPr>
            <a:r>
              <a:rPr lang="en-US" dirty="0"/>
              <a:t>65 Pandora stations in direct Sun mode </a:t>
            </a:r>
          </a:p>
          <a:p>
            <a:pPr marL="285750" indent="-285750">
              <a:buFont typeface="Arial" panose="020B0604020202020204" pitchFamily="34" charset="0"/>
              <a:buChar char="•"/>
            </a:pPr>
            <a:r>
              <a:rPr lang="en-US" dirty="0"/>
              <a:t>August 2023 to December 2024 </a:t>
            </a:r>
          </a:p>
          <a:p>
            <a:pPr marL="285750" indent="-285750">
              <a:buFont typeface="Arial" panose="020B0604020202020204" pitchFamily="34" charset="0"/>
              <a:buChar char="•"/>
            </a:pPr>
            <a:r>
              <a:rPr lang="en-US" dirty="0"/>
              <a:t>cloud fraction &lt; 0.15, quality flag = 0</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Comparisons indicate:</a:t>
            </a:r>
          </a:p>
          <a:p>
            <a:pPr marL="742950" lvl="1" indent="-285750">
              <a:buFont typeface="Arial" panose="020B0604020202020204" pitchFamily="34" charset="0"/>
              <a:buChar char="•"/>
            </a:pPr>
            <a:r>
              <a:rPr lang="en-US" b="1" dirty="0"/>
              <a:t>TEMPO NO</a:t>
            </a:r>
            <a:r>
              <a:rPr lang="en-US" b="1" baseline="-25000" dirty="0"/>
              <a:t>2</a:t>
            </a:r>
            <a:r>
              <a:rPr lang="en-US" b="1" dirty="0"/>
              <a:t> is higher at high SZA</a:t>
            </a:r>
          </a:p>
          <a:p>
            <a:pPr marL="742950" lvl="1" indent="-285750">
              <a:buFont typeface="Arial" panose="020B0604020202020204" pitchFamily="34" charset="0"/>
              <a:buChar char="•"/>
            </a:pPr>
            <a:r>
              <a:rPr lang="en-US" b="1" dirty="0"/>
              <a:t>TEMPO NO</a:t>
            </a:r>
            <a:r>
              <a:rPr lang="en-US" b="1" baseline="-25000" dirty="0"/>
              <a:t>2</a:t>
            </a:r>
            <a:r>
              <a:rPr lang="en-US" b="1" dirty="0"/>
              <a:t> is lower at low SZA</a:t>
            </a:r>
          </a:p>
          <a:p>
            <a:endParaRPr lang="en-US" dirty="0"/>
          </a:p>
          <a:p>
            <a:endParaRPr lang="en-US" dirty="0"/>
          </a:p>
        </p:txBody>
      </p:sp>
      <p:grpSp>
        <p:nvGrpSpPr>
          <p:cNvPr id="11" name="Group 10">
            <a:extLst>
              <a:ext uri="{FF2B5EF4-FFF2-40B4-BE49-F238E27FC236}">
                <a16:creationId xmlns:a16="http://schemas.microsoft.com/office/drawing/2014/main" id="{86DB809D-CD4D-2B64-F15A-792EB672CF26}"/>
              </a:ext>
            </a:extLst>
          </p:cNvPr>
          <p:cNvGrpSpPr/>
          <p:nvPr/>
        </p:nvGrpSpPr>
        <p:grpSpPr>
          <a:xfrm>
            <a:off x="1683523" y="1146159"/>
            <a:ext cx="4226622" cy="5567724"/>
            <a:chOff x="1683523" y="1146159"/>
            <a:chExt cx="4226622" cy="5567724"/>
          </a:xfrm>
        </p:grpSpPr>
        <p:pic>
          <p:nvPicPr>
            <p:cNvPr id="4" name="Picture 3">
              <a:extLst>
                <a:ext uri="{FF2B5EF4-FFF2-40B4-BE49-F238E27FC236}">
                  <a16:creationId xmlns:a16="http://schemas.microsoft.com/office/drawing/2014/main" id="{44AC145E-E3CC-2F48-B638-5BB1ED1E639F}"/>
                </a:ext>
              </a:extLst>
            </p:cNvPr>
            <p:cNvPicPr>
              <a:picLocks noChangeAspect="1"/>
            </p:cNvPicPr>
            <p:nvPr/>
          </p:nvPicPr>
          <p:blipFill>
            <a:blip r:embed="rId2">
              <a:extLst>
                <a:ext uri="{28A0092B-C50C-407E-A947-70E740481C1C}">
                  <a14:useLocalDpi xmlns:a14="http://schemas.microsoft.com/office/drawing/2010/main" val="0"/>
                </a:ext>
              </a:extLst>
            </a:blip>
            <a:srcRect r="50327"/>
            <a:stretch>
              <a:fillRect/>
            </a:stretch>
          </p:blipFill>
          <p:spPr bwMode="auto">
            <a:xfrm>
              <a:off x="1696842" y="1146159"/>
              <a:ext cx="4213303" cy="5567724"/>
            </a:xfrm>
            <a:prstGeom prst="rect">
              <a:avLst/>
            </a:prstGeom>
            <a:noFill/>
            <a:ln>
              <a:noFill/>
            </a:ln>
          </p:spPr>
        </p:pic>
        <p:sp>
          <p:nvSpPr>
            <p:cNvPr id="9" name="Rectangle 8">
              <a:extLst>
                <a:ext uri="{FF2B5EF4-FFF2-40B4-BE49-F238E27FC236}">
                  <a16:creationId xmlns:a16="http://schemas.microsoft.com/office/drawing/2014/main" id="{9581A1A0-0AC3-C611-A853-A12128B5B54C}"/>
                </a:ext>
              </a:extLst>
            </p:cNvPr>
            <p:cNvSpPr/>
            <p:nvPr/>
          </p:nvSpPr>
          <p:spPr>
            <a:xfrm>
              <a:off x="1683523" y="6335137"/>
              <a:ext cx="326253" cy="3194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E230342A-7A53-C48F-B13C-B2ADF40E2711}"/>
                </a:ext>
              </a:extLst>
            </p:cNvPr>
            <p:cNvSpPr/>
            <p:nvPr/>
          </p:nvSpPr>
          <p:spPr>
            <a:xfrm>
              <a:off x="1683524" y="3610565"/>
              <a:ext cx="326253" cy="3194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grpSp>
      <p:sp>
        <p:nvSpPr>
          <p:cNvPr id="3" name="TextBox 2">
            <a:extLst>
              <a:ext uri="{FF2B5EF4-FFF2-40B4-BE49-F238E27FC236}">
                <a16:creationId xmlns:a16="http://schemas.microsoft.com/office/drawing/2014/main" id="{8250FDFE-6CBE-2285-225B-996ED78AB46C}"/>
              </a:ext>
            </a:extLst>
          </p:cNvPr>
          <p:cNvSpPr txBox="1"/>
          <p:nvPr/>
        </p:nvSpPr>
        <p:spPr>
          <a:xfrm>
            <a:off x="7618589" y="6251808"/>
            <a:ext cx="3230756" cy="369332"/>
          </a:xfrm>
          <a:prstGeom prst="rect">
            <a:avLst/>
          </a:prstGeom>
          <a:noFill/>
        </p:spPr>
        <p:txBody>
          <a:bodyPr wrap="none" rtlCol="0">
            <a:spAutoFit/>
          </a:bodyPr>
          <a:lstStyle/>
          <a:p>
            <a:r>
              <a:rPr lang="en-US" dirty="0"/>
              <a:t>[Credit: Masoud </a:t>
            </a:r>
            <a:r>
              <a:rPr lang="en-US" dirty="0" err="1"/>
              <a:t>Ghahremanloo</a:t>
            </a:r>
            <a:r>
              <a:rPr lang="en-US" dirty="0"/>
              <a:t>]</a:t>
            </a:r>
          </a:p>
        </p:txBody>
      </p:sp>
    </p:spTree>
    <p:extLst>
      <p:ext uri="{BB962C8B-B14F-4D97-AF65-F5344CB8AC3E}">
        <p14:creationId xmlns:p14="http://schemas.microsoft.com/office/powerpoint/2010/main" val="1775666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289DB10-38E8-0976-3A85-6C0AC263B873}"/>
              </a:ext>
            </a:extLst>
          </p:cNvPr>
          <p:cNvSpPr/>
          <p:nvPr/>
        </p:nvSpPr>
        <p:spPr>
          <a:xfrm>
            <a:off x="4739818" y="4154617"/>
            <a:ext cx="4237988" cy="2598800"/>
          </a:xfrm>
          <a:prstGeom prst="rect">
            <a:avLst/>
          </a:prstGeom>
          <a:solidFill>
            <a:schemeClr val="accent4">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b="1" dirty="0"/>
          </a:p>
        </p:txBody>
      </p:sp>
      <p:sp>
        <p:nvSpPr>
          <p:cNvPr id="19" name="Rectangle 18">
            <a:extLst>
              <a:ext uri="{FF2B5EF4-FFF2-40B4-BE49-F238E27FC236}">
                <a16:creationId xmlns:a16="http://schemas.microsoft.com/office/drawing/2014/main" id="{0801B826-AE1E-AD51-2DC2-89CA96AA34A9}"/>
              </a:ext>
            </a:extLst>
          </p:cNvPr>
          <p:cNvSpPr/>
          <p:nvPr/>
        </p:nvSpPr>
        <p:spPr>
          <a:xfrm>
            <a:off x="4718774" y="1203977"/>
            <a:ext cx="4237988" cy="2766525"/>
          </a:xfrm>
          <a:prstGeom prst="rect">
            <a:avLst/>
          </a:prstGeom>
          <a:solidFill>
            <a:schemeClr val="accent3">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6">
                    <a:lumMod val="20000"/>
                    <a:lumOff val="80000"/>
                  </a:schemeClr>
                </a:solidFill>
              </a:rPr>
              <a:t>A </a:t>
            </a:r>
          </a:p>
        </p:txBody>
      </p:sp>
      <p:sp>
        <p:nvSpPr>
          <p:cNvPr id="16" name="Rectangle 15">
            <a:extLst>
              <a:ext uri="{FF2B5EF4-FFF2-40B4-BE49-F238E27FC236}">
                <a16:creationId xmlns:a16="http://schemas.microsoft.com/office/drawing/2014/main" id="{435E7FAC-2CE7-CD49-BB27-A99E4F167A40}"/>
              </a:ext>
            </a:extLst>
          </p:cNvPr>
          <p:cNvSpPr/>
          <p:nvPr/>
        </p:nvSpPr>
        <p:spPr>
          <a:xfrm>
            <a:off x="126982" y="4154617"/>
            <a:ext cx="4460290" cy="2598800"/>
          </a:xfrm>
          <a:prstGeom prst="rect">
            <a:avLst/>
          </a:prstGeom>
          <a:solidFill>
            <a:schemeClr val="accent6">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6">
                  <a:lumMod val="20000"/>
                  <a:lumOff val="80000"/>
                </a:schemeClr>
              </a:solidFill>
            </a:endParaRPr>
          </a:p>
        </p:txBody>
      </p:sp>
      <p:sp>
        <p:nvSpPr>
          <p:cNvPr id="14" name="Rectangle 13">
            <a:extLst>
              <a:ext uri="{FF2B5EF4-FFF2-40B4-BE49-F238E27FC236}">
                <a16:creationId xmlns:a16="http://schemas.microsoft.com/office/drawing/2014/main" id="{5BE26AC3-6C43-74A7-3FAB-1392D72012AE}"/>
              </a:ext>
            </a:extLst>
          </p:cNvPr>
          <p:cNvSpPr/>
          <p:nvPr/>
        </p:nvSpPr>
        <p:spPr>
          <a:xfrm>
            <a:off x="142874" y="1185864"/>
            <a:ext cx="4460290" cy="2784638"/>
          </a:xfrm>
          <a:prstGeom prst="rect">
            <a:avLst/>
          </a:prstGeom>
          <a:solidFill>
            <a:schemeClr val="accent5">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C7AE2796-9507-9350-BFCB-0D11944B66D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18</a:t>
            </a:fld>
            <a:endParaRPr lang="en-US" dirty="0"/>
          </a:p>
        </p:txBody>
      </p:sp>
      <p:sp>
        <p:nvSpPr>
          <p:cNvPr id="3" name="Title 2">
            <a:extLst>
              <a:ext uri="{FF2B5EF4-FFF2-40B4-BE49-F238E27FC236}">
                <a16:creationId xmlns:a16="http://schemas.microsoft.com/office/drawing/2014/main" id="{624B494E-CC67-6C87-0026-3FF36F447284}"/>
              </a:ext>
            </a:extLst>
          </p:cNvPr>
          <p:cNvSpPr>
            <a:spLocks noGrp="1"/>
          </p:cNvSpPr>
          <p:nvPr>
            <p:ph type="title"/>
          </p:nvPr>
        </p:nvSpPr>
        <p:spPr/>
        <p:txBody>
          <a:bodyPr/>
          <a:lstStyle/>
          <a:p>
            <a:r>
              <a:rPr lang="en-US" dirty="0"/>
              <a:t>Some Issues in Version 3 NO</a:t>
            </a:r>
            <a:r>
              <a:rPr lang="en-US" baseline="-25000" dirty="0"/>
              <a:t>2</a:t>
            </a:r>
          </a:p>
        </p:txBody>
      </p:sp>
      <p:pic>
        <p:nvPicPr>
          <p:cNvPr id="4" name="Picture 3" descr="A map of the united states&#10;&#10;Description automatically generated">
            <a:extLst>
              <a:ext uri="{FF2B5EF4-FFF2-40B4-BE49-F238E27FC236}">
                <a16:creationId xmlns:a16="http://schemas.microsoft.com/office/drawing/2014/main" id="{46E0D657-2131-EC19-55DB-1AA865A686F2}"/>
              </a:ext>
            </a:extLst>
          </p:cNvPr>
          <p:cNvPicPr>
            <a:picLocks noChangeAspect="1"/>
          </p:cNvPicPr>
          <p:nvPr/>
        </p:nvPicPr>
        <p:blipFill rotWithShape="1">
          <a:blip r:embed="rId3"/>
          <a:srcRect l="18186" t="7586" r="17739" b="26639"/>
          <a:stretch/>
        </p:blipFill>
        <p:spPr>
          <a:xfrm>
            <a:off x="237243" y="4473971"/>
            <a:ext cx="2810206" cy="2060495"/>
          </a:xfrm>
          <a:prstGeom prst="rect">
            <a:avLst/>
          </a:prstGeom>
        </p:spPr>
      </p:pic>
      <p:pic>
        <p:nvPicPr>
          <p:cNvPr id="5" name="Picture 4" descr="A map of the united states&#10;&#10;Description automatically generated">
            <a:extLst>
              <a:ext uri="{FF2B5EF4-FFF2-40B4-BE49-F238E27FC236}">
                <a16:creationId xmlns:a16="http://schemas.microsoft.com/office/drawing/2014/main" id="{0693987A-13E0-7A46-8690-F98881FAC58C}"/>
              </a:ext>
            </a:extLst>
          </p:cNvPr>
          <p:cNvPicPr>
            <a:picLocks noChangeAspect="1"/>
          </p:cNvPicPr>
          <p:nvPr/>
        </p:nvPicPr>
        <p:blipFill>
          <a:blip r:embed="rId4"/>
          <a:srcRect l="7913" r="7680"/>
          <a:stretch/>
        </p:blipFill>
        <p:spPr>
          <a:xfrm>
            <a:off x="314325" y="1334838"/>
            <a:ext cx="2867958" cy="2426968"/>
          </a:xfrm>
          <a:prstGeom prst="rect">
            <a:avLst/>
          </a:prstGeom>
        </p:spPr>
      </p:pic>
      <p:pic>
        <p:nvPicPr>
          <p:cNvPr id="6" name="Picture 5" descr="A map of the united states&#10;&#10;Description automatically generated">
            <a:extLst>
              <a:ext uri="{FF2B5EF4-FFF2-40B4-BE49-F238E27FC236}">
                <a16:creationId xmlns:a16="http://schemas.microsoft.com/office/drawing/2014/main" id="{14F552C3-F65D-4315-9B65-804C8AF16321}"/>
              </a:ext>
            </a:extLst>
          </p:cNvPr>
          <p:cNvPicPr>
            <a:picLocks noChangeAspect="1"/>
          </p:cNvPicPr>
          <p:nvPr/>
        </p:nvPicPr>
        <p:blipFill rotWithShape="1">
          <a:blip r:embed="rId5"/>
          <a:srcRect l="16771" t="81049" r="17318" b="2222"/>
          <a:stretch/>
        </p:blipFill>
        <p:spPr>
          <a:xfrm>
            <a:off x="536011" y="6220012"/>
            <a:ext cx="2212670" cy="401128"/>
          </a:xfrm>
          <a:prstGeom prst="rect">
            <a:avLst/>
          </a:prstGeom>
        </p:spPr>
      </p:pic>
      <p:pic>
        <p:nvPicPr>
          <p:cNvPr id="10" name="Picture 9" descr="A map of the north and south america&#10;&#10;AI-generated content may be incorrect.">
            <a:extLst>
              <a:ext uri="{FF2B5EF4-FFF2-40B4-BE49-F238E27FC236}">
                <a16:creationId xmlns:a16="http://schemas.microsoft.com/office/drawing/2014/main" id="{4D6FEA1A-93B8-A964-1C23-5583F31F2FCD}"/>
              </a:ext>
            </a:extLst>
          </p:cNvPr>
          <p:cNvPicPr>
            <a:picLocks noChangeAspect="1"/>
          </p:cNvPicPr>
          <p:nvPr/>
        </p:nvPicPr>
        <p:blipFill>
          <a:blip r:embed="rId6"/>
          <a:stretch>
            <a:fillRect/>
          </a:stretch>
        </p:blipFill>
        <p:spPr>
          <a:xfrm>
            <a:off x="4834237" y="4801209"/>
            <a:ext cx="2381540" cy="1587693"/>
          </a:xfrm>
          <a:prstGeom prst="rect">
            <a:avLst/>
          </a:prstGeom>
        </p:spPr>
      </p:pic>
      <p:sp>
        <p:nvSpPr>
          <p:cNvPr id="15" name="TextBox 14">
            <a:extLst>
              <a:ext uri="{FF2B5EF4-FFF2-40B4-BE49-F238E27FC236}">
                <a16:creationId xmlns:a16="http://schemas.microsoft.com/office/drawing/2014/main" id="{3A96C532-1F9B-1824-BDBC-96DB07A21ABF}"/>
              </a:ext>
            </a:extLst>
          </p:cNvPr>
          <p:cNvSpPr txBox="1"/>
          <p:nvPr/>
        </p:nvSpPr>
        <p:spPr>
          <a:xfrm>
            <a:off x="3230410" y="1832823"/>
            <a:ext cx="1372754" cy="1477328"/>
          </a:xfrm>
          <a:prstGeom prst="rect">
            <a:avLst/>
          </a:prstGeom>
          <a:noFill/>
        </p:spPr>
        <p:txBody>
          <a:bodyPr wrap="square" rtlCol="0">
            <a:spAutoFit/>
          </a:bodyPr>
          <a:lstStyle/>
          <a:p>
            <a:r>
              <a:rPr lang="en-US" dirty="0"/>
              <a:t>High bias in radiance causes high bias in cloud fraction. </a:t>
            </a:r>
          </a:p>
        </p:txBody>
      </p:sp>
      <p:sp>
        <p:nvSpPr>
          <p:cNvPr id="17" name="TextBox 16">
            <a:extLst>
              <a:ext uri="{FF2B5EF4-FFF2-40B4-BE49-F238E27FC236}">
                <a16:creationId xmlns:a16="http://schemas.microsoft.com/office/drawing/2014/main" id="{6980C146-A625-867F-851A-B527A8596F7A}"/>
              </a:ext>
            </a:extLst>
          </p:cNvPr>
          <p:cNvSpPr txBox="1"/>
          <p:nvPr/>
        </p:nvSpPr>
        <p:spPr>
          <a:xfrm>
            <a:off x="3073070" y="4904053"/>
            <a:ext cx="1735546" cy="1200329"/>
          </a:xfrm>
          <a:prstGeom prst="rect">
            <a:avLst/>
          </a:prstGeom>
          <a:noFill/>
        </p:spPr>
        <p:txBody>
          <a:bodyPr wrap="square" rtlCol="0">
            <a:spAutoFit/>
          </a:bodyPr>
          <a:lstStyle/>
          <a:p>
            <a:r>
              <a:rPr lang="en-US" dirty="0"/>
              <a:t>North/South striping in the NO</a:t>
            </a:r>
            <a:r>
              <a:rPr lang="en-US" baseline="-25000" dirty="0"/>
              <a:t>2</a:t>
            </a:r>
            <a:r>
              <a:rPr lang="en-US" dirty="0"/>
              <a:t> slant column </a:t>
            </a:r>
          </a:p>
        </p:txBody>
      </p:sp>
      <p:grpSp>
        <p:nvGrpSpPr>
          <p:cNvPr id="20" name="Group 19">
            <a:extLst>
              <a:ext uri="{FF2B5EF4-FFF2-40B4-BE49-F238E27FC236}">
                <a16:creationId xmlns:a16="http://schemas.microsoft.com/office/drawing/2014/main" id="{1AA14E8F-6C75-90D9-1C6E-98DADF179DFF}"/>
              </a:ext>
            </a:extLst>
          </p:cNvPr>
          <p:cNvGrpSpPr/>
          <p:nvPr/>
        </p:nvGrpSpPr>
        <p:grpSpPr>
          <a:xfrm>
            <a:off x="4862727" y="1536322"/>
            <a:ext cx="2094856" cy="2161522"/>
            <a:chOff x="8221230" y="1332222"/>
            <a:chExt cx="2455139" cy="2500629"/>
          </a:xfrm>
        </p:grpSpPr>
        <p:pic>
          <p:nvPicPr>
            <p:cNvPr id="11" name="Content Placeholder 9">
              <a:extLst>
                <a:ext uri="{FF2B5EF4-FFF2-40B4-BE49-F238E27FC236}">
                  <a16:creationId xmlns:a16="http://schemas.microsoft.com/office/drawing/2014/main" id="{636D1F29-20D7-49C5-C8FA-93CD7E005F51}"/>
                </a:ext>
              </a:extLst>
            </p:cNvPr>
            <p:cNvPicPr>
              <a:picLocks noChangeAspect="1"/>
            </p:cNvPicPr>
            <p:nvPr/>
          </p:nvPicPr>
          <p:blipFill>
            <a:blip r:embed="rId7"/>
            <a:srcRect l="66982" t="3316" b="30511"/>
            <a:stretch>
              <a:fillRect/>
            </a:stretch>
          </p:blipFill>
          <p:spPr>
            <a:xfrm>
              <a:off x="8221230" y="1332222"/>
              <a:ext cx="2455139" cy="1968191"/>
            </a:xfrm>
            <a:prstGeom prst="rect">
              <a:avLst/>
            </a:prstGeom>
          </p:spPr>
        </p:pic>
        <p:pic>
          <p:nvPicPr>
            <p:cNvPr id="18" name="Content Placeholder 9">
              <a:extLst>
                <a:ext uri="{FF2B5EF4-FFF2-40B4-BE49-F238E27FC236}">
                  <a16:creationId xmlns:a16="http://schemas.microsoft.com/office/drawing/2014/main" id="{EDF91BF3-AF8A-19F5-ECBA-63B308D22D0B}"/>
                </a:ext>
              </a:extLst>
            </p:cNvPr>
            <p:cNvPicPr>
              <a:picLocks noChangeAspect="1"/>
            </p:cNvPicPr>
            <p:nvPr/>
          </p:nvPicPr>
          <p:blipFill>
            <a:blip r:embed="rId7"/>
            <a:srcRect l="66982" t="78455" b="2952"/>
            <a:stretch>
              <a:fillRect/>
            </a:stretch>
          </p:blipFill>
          <p:spPr>
            <a:xfrm>
              <a:off x="8221230" y="3279853"/>
              <a:ext cx="2455139" cy="552998"/>
            </a:xfrm>
            <a:prstGeom prst="rect">
              <a:avLst/>
            </a:prstGeom>
          </p:spPr>
        </p:pic>
      </p:grpSp>
      <p:sp>
        <p:nvSpPr>
          <p:cNvPr id="12" name="TextBox 11">
            <a:extLst>
              <a:ext uri="{FF2B5EF4-FFF2-40B4-BE49-F238E27FC236}">
                <a16:creationId xmlns:a16="http://schemas.microsoft.com/office/drawing/2014/main" id="{06A5224C-CBFF-1D8B-AA61-58F60A98E44B}"/>
              </a:ext>
            </a:extLst>
          </p:cNvPr>
          <p:cNvSpPr txBox="1"/>
          <p:nvPr/>
        </p:nvSpPr>
        <p:spPr>
          <a:xfrm>
            <a:off x="5008941" y="1504559"/>
            <a:ext cx="1998601" cy="646331"/>
          </a:xfrm>
          <a:prstGeom prst="rect">
            <a:avLst/>
          </a:prstGeom>
          <a:noFill/>
        </p:spPr>
        <p:txBody>
          <a:bodyPr wrap="square" rtlCol="0">
            <a:spAutoFit/>
          </a:bodyPr>
          <a:lstStyle/>
          <a:p>
            <a:r>
              <a:rPr lang="en-US" b="1" dirty="0"/>
              <a:t>Tropospheric AMF</a:t>
            </a:r>
          </a:p>
          <a:p>
            <a:pPr algn="ctr"/>
            <a:r>
              <a:rPr lang="en-US" dirty="0"/>
              <a:t>New – old</a:t>
            </a:r>
          </a:p>
        </p:txBody>
      </p:sp>
      <p:sp>
        <p:nvSpPr>
          <p:cNvPr id="21" name="TextBox 20">
            <a:extLst>
              <a:ext uri="{FF2B5EF4-FFF2-40B4-BE49-F238E27FC236}">
                <a16:creationId xmlns:a16="http://schemas.microsoft.com/office/drawing/2014/main" id="{9FCC4852-2753-384A-20AB-05DCD8B839B5}"/>
              </a:ext>
            </a:extLst>
          </p:cNvPr>
          <p:cNvSpPr txBox="1"/>
          <p:nvPr/>
        </p:nvSpPr>
        <p:spPr>
          <a:xfrm>
            <a:off x="7007542" y="1793556"/>
            <a:ext cx="1970263" cy="1477328"/>
          </a:xfrm>
          <a:prstGeom prst="rect">
            <a:avLst/>
          </a:prstGeom>
          <a:noFill/>
        </p:spPr>
        <p:txBody>
          <a:bodyPr wrap="square" rtlCol="0">
            <a:spAutoFit/>
          </a:bodyPr>
          <a:lstStyle/>
          <a:p>
            <a:r>
              <a:rPr lang="en-US" dirty="0"/>
              <a:t>Bug in surface pressure indexing causes errors where terrain height changes.</a:t>
            </a:r>
          </a:p>
        </p:txBody>
      </p:sp>
      <p:sp>
        <p:nvSpPr>
          <p:cNvPr id="24" name="TextBox 23">
            <a:extLst>
              <a:ext uri="{FF2B5EF4-FFF2-40B4-BE49-F238E27FC236}">
                <a16:creationId xmlns:a16="http://schemas.microsoft.com/office/drawing/2014/main" id="{CF08EFDA-E978-6E15-F308-86BAA6DBA8B8}"/>
              </a:ext>
            </a:extLst>
          </p:cNvPr>
          <p:cNvSpPr txBox="1"/>
          <p:nvPr/>
        </p:nvSpPr>
        <p:spPr>
          <a:xfrm>
            <a:off x="7287768" y="4854235"/>
            <a:ext cx="1799082" cy="1754326"/>
          </a:xfrm>
          <a:prstGeom prst="rect">
            <a:avLst/>
          </a:prstGeom>
          <a:noFill/>
        </p:spPr>
        <p:txBody>
          <a:bodyPr wrap="square" rtlCol="0">
            <a:spAutoFit/>
          </a:bodyPr>
          <a:lstStyle/>
          <a:p>
            <a:r>
              <a:rPr lang="en-US" dirty="0"/>
              <a:t>Large SCD uncertainties over partial clouds (slit not filled homogeneously)</a:t>
            </a:r>
          </a:p>
        </p:txBody>
      </p:sp>
      <p:sp>
        <p:nvSpPr>
          <p:cNvPr id="25" name="TextBox 24">
            <a:extLst>
              <a:ext uri="{FF2B5EF4-FFF2-40B4-BE49-F238E27FC236}">
                <a16:creationId xmlns:a16="http://schemas.microsoft.com/office/drawing/2014/main" id="{650BC0FD-C26C-85F6-9FA8-A36A1D262A80}"/>
              </a:ext>
            </a:extLst>
          </p:cNvPr>
          <p:cNvSpPr txBox="1"/>
          <p:nvPr/>
        </p:nvSpPr>
        <p:spPr>
          <a:xfrm>
            <a:off x="5033079" y="4339831"/>
            <a:ext cx="2442664" cy="646331"/>
          </a:xfrm>
          <a:prstGeom prst="rect">
            <a:avLst/>
          </a:prstGeom>
          <a:noFill/>
        </p:spPr>
        <p:txBody>
          <a:bodyPr wrap="square" rtlCol="0">
            <a:spAutoFit/>
          </a:bodyPr>
          <a:lstStyle/>
          <a:p>
            <a:r>
              <a:rPr lang="en-US" dirty="0"/>
              <a:t>SCD fitting uncertainty</a:t>
            </a:r>
          </a:p>
          <a:p>
            <a:endParaRPr lang="en-US" dirty="0"/>
          </a:p>
        </p:txBody>
      </p:sp>
      <p:sp>
        <p:nvSpPr>
          <p:cNvPr id="26" name="Rectangle 25">
            <a:extLst>
              <a:ext uri="{FF2B5EF4-FFF2-40B4-BE49-F238E27FC236}">
                <a16:creationId xmlns:a16="http://schemas.microsoft.com/office/drawing/2014/main" id="{9211FDB9-B45B-DD7B-B7C6-4B08F4BE699C}"/>
              </a:ext>
            </a:extLst>
          </p:cNvPr>
          <p:cNvSpPr/>
          <p:nvPr/>
        </p:nvSpPr>
        <p:spPr>
          <a:xfrm>
            <a:off x="9109308" y="2386964"/>
            <a:ext cx="2893522" cy="3207011"/>
          </a:xfrm>
          <a:prstGeom prst="rect">
            <a:avLst/>
          </a:prstGeom>
          <a:solidFill>
            <a:schemeClr val="accent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6">
                  <a:lumMod val="20000"/>
                  <a:lumOff val="80000"/>
                </a:schemeClr>
              </a:solidFill>
            </a:endParaRPr>
          </a:p>
        </p:txBody>
      </p:sp>
      <p:sp>
        <p:nvSpPr>
          <p:cNvPr id="27" name="TextBox 26">
            <a:extLst>
              <a:ext uri="{FF2B5EF4-FFF2-40B4-BE49-F238E27FC236}">
                <a16:creationId xmlns:a16="http://schemas.microsoft.com/office/drawing/2014/main" id="{ADFBD411-9EB4-761D-8F88-FFF8284FE369}"/>
              </a:ext>
            </a:extLst>
          </p:cNvPr>
          <p:cNvSpPr txBox="1"/>
          <p:nvPr/>
        </p:nvSpPr>
        <p:spPr>
          <a:xfrm>
            <a:off x="9448800" y="2822910"/>
            <a:ext cx="2368319" cy="2308324"/>
          </a:xfrm>
          <a:prstGeom prst="rect">
            <a:avLst/>
          </a:prstGeom>
          <a:noFill/>
        </p:spPr>
        <p:txBody>
          <a:bodyPr wrap="square" rtlCol="0">
            <a:spAutoFit/>
          </a:bodyPr>
          <a:lstStyle/>
          <a:p>
            <a:r>
              <a:rPr lang="en-US" b="1" dirty="0"/>
              <a:t>Surface Reflectance</a:t>
            </a:r>
          </a:p>
          <a:p>
            <a:pPr marL="285750" indent="-285750">
              <a:buFont typeface="Arial" panose="020B0604020202020204" pitchFamily="34" charset="0"/>
              <a:buChar char="•"/>
            </a:pPr>
            <a:r>
              <a:rPr lang="en-US" dirty="0"/>
              <a:t>Diurnal cycle does not look as expected in morning (albedo often far too low)</a:t>
            </a:r>
          </a:p>
          <a:p>
            <a:pPr marL="285750" indent="-285750">
              <a:buFont typeface="Arial" panose="020B0604020202020204" pitchFamily="34" charset="0"/>
              <a:buChar char="•"/>
            </a:pPr>
            <a:r>
              <a:rPr lang="en-US" dirty="0"/>
              <a:t>Biases over snow</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341311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map of the united states&#10;&#10;Description automatically generated">
            <a:extLst>
              <a:ext uri="{FF2B5EF4-FFF2-40B4-BE49-F238E27FC236}">
                <a16:creationId xmlns:a16="http://schemas.microsoft.com/office/drawing/2014/main" id="{A2406440-A2FF-7DD2-9685-3DDB04D94321}"/>
              </a:ext>
            </a:extLst>
          </p:cNvPr>
          <p:cNvPicPr>
            <a:picLocks noChangeAspect="1"/>
          </p:cNvPicPr>
          <p:nvPr/>
        </p:nvPicPr>
        <p:blipFill rotWithShape="1">
          <a:blip r:embed="rId2"/>
          <a:srcRect t="6781" r="8750" b="20396"/>
          <a:stretch/>
        </p:blipFill>
        <p:spPr>
          <a:xfrm>
            <a:off x="3539089" y="1768625"/>
            <a:ext cx="4076934" cy="2324020"/>
          </a:xfrm>
          <a:prstGeom prst="rect">
            <a:avLst/>
          </a:prstGeom>
        </p:spPr>
      </p:pic>
      <p:sp>
        <p:nvSpPr>
          <p:cNvPr id="2" name="Slide Number Placeholder 1">
            <a:extLst>
              <a:ext uri="{FF2B5EF4-FFF2-40B4-BE49-F238E27FC236}">
                <a16:creationId xmlns:a16="http://schemas.microsoft.com/office/drawing/2014/main" id="{43FC3917-F6FA-BFB6-DA06-F0C63A55CC5F}"/>
              </a:ext>
            </a:extLst>
          </p:cNvPr>
          <p:cNvSpPr>
            <a:spLocks noGrp="1"/>
          </p:cNvSpPr>
          <p:nvPr>
            <p:ph type="sldNum" sz="quarter" idx="12"/>
          </p:nvPr>
        </p:nvSpPr>
        <p:spPr>
          <a:xfrm>
            <a:off x="10277196" y="6688580"/>
            <a:ext cx="1914803" cy="115440"/>
          </a:xfrm>
        </p:spPr>
        <p:txBody>
          <a:bodyPr/>
          <a:lstStyle/>
          <a:p>
            <a:pPr marL="0" lvl="0" indent="0" algn="r" rtl="0">
              <a:spcBef>
                <a:spcPts val="0"/>
              </a:spcBef>
              <a:spcAft>
                <a:spcPts val="0"/>
              </a:spcAft>
              <a:buNone/>
            </a:pPr>
            <a:fld id="{00000000-1234-1234-1234-123412341234}" type="slidenum">
              <a:rPr lang="en-US" smtClean="0"/>
              <a:t>2</a:t>
            </a:fld>
            <a:endParaRPr lang="en-US"/>
          </a:p>
        </p:txBody>
      </p:sp>
      <p:sp>
        <p:nvSpPr>
          <p:cNvPr id="3" name="Title 2">
            <a:extLst>
              <a:ext uri="{FF2B5EF4-FFF2-40B4-BE49-F238E27FC236}">
                <a16:creationId xmlns:a16="http://schemas.microsoft.com/office/drawing/2014/main" id="{559606D2-4D98-CE3E-52F7-66E6B0230B05}"/>
              </a:ext>
            </a:extLst>
          </p:cNvPr>
          <p:cNvSpPr>
            <a:spLocks noGrp="1"/>
          </p:cNvSpPr>
          <p:nvPr>
            <p:ph type="title"/>
          </p:nvPr>
        </p:nvSpPr>
        <p:spPr/>
        <p:txBody>
          <a:bodyPr/>
          <a:lstStyle/>
          <a:p>
            <a:r>
              <a:rPr lang="en-US" dirty="0"/>
              <a:t>NO</a:t>
            </a:r>
            <a:r>
              <a:rPr lang="en-US" baseline="-25000" dirty="0"/>
              <a:t>2</a:t>
            </a:r>
            <a:r>
              <a:rPr lang="en-US" dirty="0"/>
              <a:t> Retrieval Algorithm</a:t>
            </a:r>
          </a:p>
        </p:txBody>
      </p:sp>
      <p:pic>
        <p:nvPicPr>
          <p:cNvPr id="5" name="Picture 4">
            <a:extLst>
              <a:ext uri="{FF2B5EF4-FFF2-40B4-BE49-F238E27FC236}">
                <a16:creationId xmlns:a16="http://schemas.microsoft.com/office/drawing/2014/main" id="{9563D448-B4C2-13F7-A9F3-99A8FE8376AC}"/>
              </a:ext>
            </a:extLst>
          </p:cNvPr>
          <p:cNvPicPr>
            <a:picLocks noChangeAspect="1"/>
          </p:cNvPicPr>
          <p:nvPr/>
        </p:nvPicPr>
        <p:blipFill rotWithShape="1">
          <a:blip r:embed="rId3"/>
          <a:srcRect t="4734" r="5381" b="1808"/>
          <a:stretch/>
        </p:blipFill>
        <p:spPr>
          <a:xfrm>
            <a:off x="3539089" y="3856224"/>
            <a:ext cx="4227463" cy="2982521"/>
          </a:xfrm>
          <a:prstGeom prst="rect">
            <a:avLst/>
          </a:prstGeom>
        </p:spPr>
      </p:pic>
      <p:pic>
        <p:nvPicPr>
          <p:cNvPr id="9" name="Picture 8" descr="A map of the united states&#10;&#10;Description automatically generated">
            <a:extLst>
              <a:ext uri="{FF2B5EF4-FFF2-40B4-BE49-F238E27FC236}">
                <a16:creationId xmlns:a16="http://schemas.microsoft.com/office/drawing/2014/main" id="{72983BD6-11DA-4742-16D1-129CAA14399D}"/>
              </a:ext>
            </a:extLst>
          </p:cNvPr>
          <p:cNvPicPr>
            <a:picLocks noChangeAspect="1"/>
          </p:cNvPicPr>
          <p:nvPr/>
        </p:nvPicPr>
        <p:blipFill rotWithShape="1">
          <a:blip r:embed="rId4"/>
          <a:srcRect l="8564" t="8201" r="7139" b="2890"/>
          <a:stretch/>
        </p:blipFill>
        <p:spPr>
          <a:xfrm>
            <a:off x="8089720" y="3957683"/>
            <a:ext cx="3766302" cy="2837399"/>
          </a:xfrm>
          <a:prstGeom prst="rect">
            <a:avLst/>
          </a:prstGeom>
        </p:spPr>
      </p:pic>
      <p:pic>
        <p:nvPicPr>
          <p:cNvPr id="11" name="Picture 10" descr="A map of the united states&#10;&#10;Description automatically generated">
            <a:extLst>
              <a:ext uri="{FF2B5EF4-FFF2-40B4-BE49-F238E27FC236}">
                <a16:creationId xmlns:a16="http://schemas.microsoft.com/office/drawing/2014/main" id="{3BC1B72A-264F-756E-4B43-686CF0AADD0C}"/>
              </a:ext>
            </a:extLst>
          </p:cNvPr>
          <p:cNvPicPr>
            <a:picLocks noChangeAspect="1"/>
          </p:cNvPicPr>
          <p:nvPr/>
        </p:nvPicPr>
        <p:blipFill rotWithShape="1">
          <a:blip r:embed="rId5"/>
          <a:srcRect l="9873" t="2012" r="9892" b="2766"/>
          <a:stretch/>
        </p:blipFill>
        <p:spPr>
          <a:xfrm>
            <a:off x="109052" y="2438271"/>
            <a:ext cx="3584787" cy="3038824"/>
          </a:xfrm>
          <a:prstGeom prst="rect">
            <a:avLst/>
          </a:prstGeom>
        </p:spPr>
      </p:pic>
      <p:pic>
        <p:nvPicPr>
          <p:cNvPr id="13" name="Picture 12" descr="A map of the united states&#10;&#10;Description automatically generated">
            <a:extLst>
              <a:ext uri="{FF2B5EF4-FFF2-40B4-BE49-F238E27FC236}">
                <a16:creationId xmlns:a16="http://schemas.microsoft.com/office/drawing/2014/main" id="{F23E68AE-67B0-0B1B-80BC-415B3C740A4F}"/>
              </a:ext>
            </a:extLst>
          </p:cNvPr>
          <p:cNvPicPr>
            <a:picLocks noChangeAspect="1"/>
          </p:cNvPicPr>
          <p:nvPr/>
        </p:nvPicPr>
        <p:blipFill>
          <a:blip r:embed="rId6"/>
          <a:srcRect l="8750" t="6451" r="7519" b="24344"/>
          <a:stretch/>
        </p:blipFill>
        <p:spPr>
          <a:xfrm>
            <a:off x="8089720" y="1768475"/>
            <a:ext cx="3740956" cy="2208581"/>
          </a:xfrm>
          <a:prstGeom prst="rect">
            <a:avLst/>
          </a:prstGeom>
        </p:spPr>
      </p:pic>
      <p:sp>
        <p:nvSpPr>
          <p:cNvPr id="14" name="TextBox 13">
            <a:extLst>
              <a:ext uri="{FF2B5EF4-FFF2-40B4-BE49-F238E27FC236}">
                <a16:creationId xmlns:a16="http://schemas.microsoft.com/office/drawing/2014/main" id="{71260B25-F1D3-7A14-877F-A85688989741}"/>
              </a:ext>
            </a:extLst>
          </p:cNvPr>
          <p:cNvSpPr txBox="1"/>
          <p:nvPr/>
        </p:nvSpPr>
        <p:spPr>
          <a:xfrm>
            <a:off x="378893" y="1172033"/>
            <a:ext cx="2981120" cy="707886"/>
          </a:xfrm>
          <a:prstGeom prst="rect">
            <a:avLst/>
          </a:prstGeom>
          <a:noFill/>
        </p:spPr>
        <p:txBody>
          <a:bodyPr wrap="square" rtlCol="0">
            <a:spAutoFit/>
          </a:bodyPr>
          <a:lstStyle/>
          <a:p>
            <a:pPr algn="ctr"/>
            <a:r>
              <a:rPr lang="en-US" sz="2000" b="1" dirty="0"/>
              <a:t>1) Slant column density retrieval (spectral fitting)</a:t>
            </a:r>
          </a:p>
        </p:txBody>
      </p:sp>
      <p:sp>
        <p:nvSpPr>
          <p:cNvPr id="15" name="TextBox 14">
            <a:extLst>
              <a:ext uri="{FF2B5EF4-FFF2-40B4-BE49-F238E27FC236}">
                <a16:creationId xmlns:a16="http://schemas.microsoft.com/office/drawing/2014/main" id="{1897793E-5D12-9E92-4CA0-B99F8C0017ED}"/>
              </a:ext>
            </a:extLst>
          </p:cNvPr>
          <p:cNvSpPr txBox="1"/>
          <p:nvPr/>
        </p:nvSpPr>
        <p:spPr>
          <a:xfrm>
            <a:off x="3788455" y="1172033"/>
            <a:ext cx="3978097" cy="400110"/>
          </a:xfrm>
          <a:prstGeom prst="rect">
            <a:avLst/>
          </a:prstGeom>
          <a:noFill/>
        </p:spPr>
        <p:txBody>
          <a:bodyPr wrap="square" rtlCol="0">
            <a:spAutoFit/>
          </a:bodyPr>
          <a:lstStyle/>
          <a:p>
            <a:pPr algn="ctr"/>
            <a:r>
              <a:rPr lang="en-US" sz="2000" b="1" dirty="0"/>
              <a:t>2) Air mass factor (AMF) calculation</a:t>
            </a:r>
          </a:p>
        </p:txBody>
      </p:sp>
      <p:sp>
        <p:nvSpPr>
          <p:cNvPr id="16" name="TextBox 15">
            <a:extLst>
              <a:ext uri="{FF2B5EF4-FFF2-40B4-BE49-F238E27FC236}">
                <a16:creationId xmlns:a16="http://schemas.microsoft.com/office/drawing/2014/main" id="{D04C5992-A311-075E-B2A9-C97D3FA8F558}"/>
              </a:ext>
            </a:extLst>
          </p:cNvPr>
          <p:cNvSpPr txBox="1"/>
          <p:nvPr/>
        </p:nvSpPr>
        <p:spPr>
          <a:xfrm>
            <a:off x="8194994" y="1139657"/>
            <a:ext cx="3415792" cy="707886"/>
          </a:xfrm>
          <a:prstGeom prst="rect">
            <a:avLst/>
          </a:prstGeom>
          <a:noFill/>
        </p:spPr>
        <p:txBody>
          <a:bodyPr wrap="square" rtlCol="0">
            <a:spAutoFit/>
          </a:bodyPr>
          <a:lstStyle/>
          <a:p>
            <a:pPr algn="ctr"/>
            <a:r>
              <a:rPr lang="en-US" sz="2000" b="1" dirty="0"/>
              <a:t>3) Stratosphere/troposphere separation</a:t>
            </a:r>
          </a:p>
        </p:txBody>
      </p:sp>
    </p:spTree>
    <p:extLst>
      <p:ext uri="{BB962C8B-B14F-4D97-AF65-F5344CB8AC3E}">
        <p14:creationId xmlns:p14="http://schemas.microsoft.com/office/powerpoint/2010/main" val="4081500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688C9-20A2-0F98-0873-50F9B284B38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3F63E8-93DC-6243-2E9A-5214EB3B309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3</a:t>
            </a:fld>
            <a:endParaRPr lang="en-US"/>
          </a:p>
        </p:txBody>
      </p:sp>
      <p:sp>
        <p:nvSpPr>
          <p:cNvPr id="3" name="Title 2">
            <a:extLst>
              <a:ext uri="{FF2B5EF4-FFF2-40B4-BE49-F238E27FC236}">
                <a16:creationId xmlns:a16="http://schemas.microsoft.com/office/drawing/2014/main" id="{FDD82571-9420-5B16-2197-A5CA19CD12FC}"/>
              </a:ext>
            </a:extLst>
          </p:cNvPr>
          <p:cNvSpPr>
            <a:spLocks noGrp="1"/>
          </p:cNvSpPr>
          <p:nvPr>
            <p:ph type="title"/>
          </p:nvPr>
        </p:nvSpPr>
        <p:spPr/>
        <p:txBody>
          <a:bodyPr/>
          <a:lstStyle/>
          <a:p>
            <a:r>
              <a:rPr lang="en-US" dirty="0"/>
              <a:t>Major Updates for Version 4 NO</a:t>
            </a:r>
            <a:r>
              <a:rPr lang="en-US" baseline="-25000" dirty="0"/>
              <a:t>2</a:t>
            </a:r>
          </a:p>
        </p:txBody>
      </p:sp>
      <p:sp>
        <p:nvSpPr>
          <p:cNvPr id="6" name="Content Placeholder 1">
            <a:extLst>
              <a:ext uri="{FF2B5EF4-FFF2-40B4-BE49-F238E27FC236}">
                <a16:creationId xmlns:a16="http://schemas.microsoft.com/office/drawing/2014/main" id="{127CB8D0-942B-630B-5065-B96B83EFA65A}"/>
              </a:ext>
            </a:extLst>
          </p:cNvPr>
          <p:cNvSpPr txBox="1">
            <a:spLocks/>
          </p:cNvSpPr>
          <p:nvPr/>
        </p:nvSpPr>
        <p:spPr>
          <a:xfrm>
            <a:off x="272535" y="1302380"/>
            <a:ext cx="11646930" cy="5410200"/>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2800" dirty="0"/>
              <a:t>Level 1B absolute calibration improvements change cloud parameters</a:t>
            </a:r>
          </a:p>
          <a:p>
            <a:r>
              <a:rPr lang="en-US" sz="2800" dirty="0"/>
              <a:t>Update to GEOS-CF version 2</a:t>
            </a:r>
          </a:p>
          <a:p>
            <a:r>
              <a:rPr lang="en-US" sz="2800" dirty="0"/>
              <a:t>Improved surface GLER climatology (land only)</a:t>
            </a:r>
          </a:p>
          <a:p>
            <a:r>
              <a:rPr lang="en-US" sz="2800" dirty="0"/>
              <a:t>Updates to surface pressure calculation</a:t>
            </a:r>
          </a:p>
          <a:p>
            <a:r>
              <a:rPr lang="en-US" sz="2800" dirty="0"/>
              <a:t>Update in reading scattering weight look-up table for clouds</a:t>
            </a:r>
          </a:p>
          <a:p>
            <a:r>
              <a:rPr lang="en-US" sz="2800" dirty="0" err="1"/>
              <a:t>Destriping</a:t>
            </a:r>
            <a:r>
              <a:rPr lang="en-US" sz="2800" dirty="0"/>
              <a:t> correction</a:t>
            </a:r>
          </a:p>
          <a:p>
            <a:r>
              <a:rPr lang="en-US" sz="2800" i="1" dirty="0"/>
              <a:t>New variables: Cloud-free AMFs and scattering weights</a:t>
            </a:r>
          </a:p>
          <a:p>
            <a:endParaRPr lang="en-US" sz="2800" dirty="0"/>
          </a:p>
          <a:p>
            <a:pPr>
              <a:buFont typeface="Wingdings" pitchFamily="2" charset="2"/>
              <a:buChar char="à"/>
            </a:pPr>
            <a:r>
              <a:rPr lang="en-US" sz="2800" b="1" dirty="0">
                <a:sym typeface="Wingdings" pitchFamily="2" charset="2"/>
              </a:rPr>
              <a:t>These impact both standard (V04) and NRT V02 products.</a:t>
            </a:r>
          </a:p>
          <a:p>
            <a:pPr marL="0" indent="0">
              <a:buNone/>
            </a:pPr>
            <a:endParaRPr lang="en-US" sz="2800" b="1" dirty="0">
              <a:sym typeface="Wingdings" pitchFamily="2" charset="2"/>
            </a:endParaRPr>
          </a:p>
          <a:p>
            <a:endParaRPr lang="en-US" sz="2800" dirty="0">
              <a:sym typeface="Wingdings" pitchFamily="2" charset="2"/>
            </a:endParaRPr>
          </a:p>
        </p:txBody>
      </p:sp>
    </p:spTree>
    <p:extLst>
      <p:ext uri="{BB962C8B-B14F-4D97-AF65-F5344CB8AC3E}">
        <p14:creationId xmlns:p14="http://schemas.microsoft.com/office/powerpoint/2010/main" val="2759227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C044B0-79F3-82D5-C5B5-A2C2BBA3E23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4</a:t>
            </a:fld>
            <a:endParaRPr lang="en-US"/>
          </a:p>
        </p:txBody>
      </p:sp>
      <p:sp>
        <p:nvSpPr>
          <p:cNvPr id="3" name="Title 2">
            <a:extLst>
              <a:ext uri="{FF2B5EF4-FFF2-40B4-BE49-F238E27FC236}">
                <a16:creationId xmlns:a16="http://schemas.microsoft.com/office/drawing/2014/main" id="{BB9ED5DD-E7E8-E217-2AC4-217A44DD7C4C}"/>
              </a:ext>
            </a:extLst>
          </p:cNvPr>
          <p:cNvSpPr>
            <a:spLocks noGrp="1"/>
          </p:cNvSpPr>
          <p:nvPr>
            <p:ph type="title"/>
          </p:nvPr>
        </p:nvSpPr>
        <p:spPr/>
        <p:txBody>
          <a:bodyPr/>
          <a:lstStyle/>
          <a:p>
            <a:r>
              <a:rPr lang="en-US" dirty="0"/>
              <a:t>Version 3 vs. Version 4 </a:t>
            </a:r>
          </a:p>
        </p:txBody>
      </p:sp>
      <p:sp>
        <p:nvSpPr>
          <p:cNvPr id="6" name="Content Placeholder 1">
            <a:extLst>
              <a:ext uri="{FF2B5EF4-FFF2-40B4-BE49-F238E27FC236}">
                <a16:creationId xmlns:a16="http://schemas.microsoft.com/office/drawing/2014/main" id="{79C4C1BA-2C02-633E-E1A5-6781FA50CCC2}"/>
              </a:ext>
            </a:extLst>
          </p:cNvPr>
          <p:cNvSpPr txBox="1">
            <a:spLocks/>
          </p:cNvSpPr>
          <p:nvPr/>
        </p:nvSpPr>
        <p:spPr>
          <a:xfrm>
            <a:off x="272535" y="1172343"/>
            <a:ext cx="11646930" cy="5410200"/>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endParaRPr lang="en-US" sz="2800" dirty="0">
              <a:sym typeface="Wingdings" pitchFamily="2" charset="2"/>
            </a:endParaRPr>
          </a:p>
        </p:txBody>
      </p:sp>
      <p:pic>
        <p:nvPicPr>
          <p:cNvPr id="5" name="Picture 4" descr="A collage of different colors of clouds&#10;&#10;AI-generated content may be incorrect.">
            <a:extLst>
              <a:ext uri="{FF2B5EF4-FFF2-40B4-BE49-F238E27FC236}">
                <a16:creationId xmlns:a16="http://schemas.microsoft.com/office/drawing/2014/main" id="{33723F84-3FB7-0541-A835-A8023F1C60D5}"/>
              </a:ext>
            </a:extLst>
          </p:cNvPr>
          <p:cNvPicPr>
            <a:picLocks noChangeAspect="1"/>
          </p:cNvPicPr>
          <p:nvPr/>
        </p:nvPicPr>
        <p:blipFill>
          <a:blip r:embed="rId2"/>
          <a:stretch>
            <a:fillRect/>
          </a:stretch>
        </p:blipFill>
        <p:spPr>
          <a:xfrm>
            <a:off x="672507" y="1061460"/>
            <a:ext cx="7656746" cy="5742560"/>
          </a:xfrm>
          <a:prstGeom prst="rect">
            <a:avLst/>
          </a:prstGeom>
        </p:spPr>
      </p:pic>
      <p:sp>
        <p:nvSpPr>
          <p:cNvPr id="8" name="TextBox 7">
            <a:extLst>
              <a:ext uri="{FF2B5EF4-FFF2-40B4-BE49-F238E27FC236}">
                <a16:creationId xmlns:a16="http://schemas.microsoft.com/office/drawing/2014/main" id="{33A0892B-037F-B9C9-EB7C-4A122904C500}"/>
              </a:ext>
            </a:extLst>
          </p:cNvPr>
          <p:cNvSpPr txBox="1"/>
          <p:nvPr/>
        </p:nvSpPr>
        <p:spPr>
          <a:xfrm>
            <a:off x="8690905" y="2326640"/>
            <a:ext cx="3228559" cy="2246769"/>
          </a:xfrm>
          <a:prstGeom prst="rect">
            <a:avLst/>
          </a:prstGeom>
          <a:noFill/>
        </p:spPr>
        <p:txBody>
          <a:bodyPr wrap="square" rtlCol="0">
            <a:spAutoFit/>
          </a:bodyPr>
          <a:lstStyle/>
          <a:p>
            <a:r>
              <a:rPr lang="en-US" sz="2000" dirty="0"/>
              <a:t>Large changes in tropospheric NO</a:t>
            </a:r>
            <a:r>
              <a:rPr lang="en-US" sz="2000" baseline="-25000" dirty="0"/>
              <a:t>2</a:t>
            </a:r>
            <a:r>
              <a:rPr lang="en-US" sz="2000" dirty="0"/>
              <a:t> vary and mostly depend on:</a:t>
            </a:r>
          </a:p>
          <a:p>
            <a:pPr marL="285750" indent="-285750">
              <a:buFont typeface="Arial" panose="020B0604020202020204" pitchFamily="34" charset="0"/>
              <a:buChar char="•"/>
            </a:pPr>
            <a:r>
              <a:rPr lang="en-US" sz="2000" dirty="0"/>
              <a:t>GLER update </a:t>
            </a:r>
          </a:p>
          <a:p>
            <a:pPr marL="285750" indent="-285750">
              <a:buFont typeface="Arial" panose="020B0604020202020204" pitchFamily="34" charset="0"/>
              <a:buChar char="•"/>
            </a:pPr>
            <a:r>
              <a:rPr lang="en-US" sz="2000" dirty="0"/>
              <a:t>Cloud changes</a:t>
            </a:r>
          </a:p>
          <a:p>
            <a:pPr marL="285750" indent="-285750">
              <a:buFont typeface="Arial" panose="020B0604020202020204" pitchFamily="34" charset="0"/>
              <a:buChar char="•"/>
            </a:pPr>
            <a:r>
              <a:rPr lang="en-US" sz="2000" dirty="0"/>
              <a:t>GEOS-CF version 2</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34100941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5551A-6123-A2B7-3D7A-02E27E52EF3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75FC4E-F8F5-19D8-DBF2-906BDB1F645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5</a:t>
            </a:fld>
            <a:endParaRPr lang="en-US"/>
          </a:p>
        </p:txBody>
      </p:sp>
      <p:sp>
        <p:nvSpPr>
          <p:cNvPr id="3" name="Title 2">
            <a:extLst>
              <a:ext uri="{FF2B5EF4-FFF2-40B4-BE49-F238E27FC236}">
                <a16:creationId xmlns:a16="http://schemas.microsoft.com/office/drawing/2014/main" id="{D4F8708E-619B-F169-C43D-FC73D7377697}"/>
              </a:ext>
            </a:extLst>
          </p:cNvPr>
          <p:cNvSpPr>
            <a:spLocks noGrp="1"/>
          </p:cNvSpPr>
          <p:nvPr>
            <p:ph type="title"/>
          </p:nvPr>
        </p:nvSpPr>
        <p:spPr>
          <a:xfrm>
            <a:off x="2061302" y="0"/>
            <a:ext cx="8410944" cy="975701"/>
          </a:xfrm>
        </p:spPr>
        <p:txBody>
          <a:bodyPr/>
          <a:lstStyle/>
          <a:p>
            <a:r>
              <a:rPr lang="en-US" dirty="0"/>
              <a:t>Version 3 vs. Version 4: Mexico</a:t>
            </a:r>
          </a:p>
        </p:txBody>
      </p:sp>
      <p:sp>
        <p:nvSpPr>
          <p:cNvPr id="6" name="Content Placeholder 1">
            <a:extLst>
              <a:ext uri="{FF2B5EF4-FFF2-40B4-BE49-F238E27FC236}">
                <a16:creationId xmlns:a16="http://schemas.microsoft.com/office/drawing/2014/main" id="{3FAB9C74-B909-356B-0281-3351D3D09283}"/>
              </a:ext>
            </a:extLst>
          </p:cNvPr>
          <p:cNvSpPr txBox="1">
            <a:spLocks/>
          </p:cNvSpPr>
          <p:nvPr/>
        </p:nvSpPr>
        <p:spPr>
          <a:xfrm>
            <a:off x="272535" y="1172343"/>
            <a:ext cx="11646930" cy="5410200"/>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endParaRPr lang="en-US" sz="2800" dirty="0">
              <a:sym typeface="Wingdings" pitchFamily="2" charset="2"/>
            </a:endParaRPr>
          </a:p>
        </p:txBody>
      </p:sp>
      <p:pic>
        <p:nvPicPr>
          <p:cNvPr id="5" name="Picture 4">
            <a:extLst>
              <a:ext uri="{FF2B5EF4-FFF2-40B4-BE49-F238E27FC236}">
                <a16:creationId xmlns:a16="http://schemas.microsoft.com/office/drawing/2014/main" id="{2A940A7B-D1DB-1921-D049-A96F9D7E4E76}"/>
              </a:ext>
            </a:extLst>
          </p:cNvPr>
          <p:cNvPicPr>
            <a:picLocks noChangeAspect="1"/>
          </p:cNvPicPr>
          <p:nvPr/>
        </p:nvPicPr>
        <p:blipFill>
          <a:blip r:embed="rId3"/>
          <a:srcRect/>
          <a:stretch/>
        </p:blipFill>
        <p:spPr>
          <a:xfrm>
            <a:off x="2438401" y="1061460"/>
            <a:ext cx="7656746" cy="5742559"/>
          </a:xfrm>
          <a:prstGeom prst="rect">
            <a:avLst/>
          </a:prstGeom>
        </p:spPr>
      </p:pic>
    </p:spTree>
    <p:extLst>
      <p:ext uri="{BB962C8B-B14F-4D97-AF65-F5344CB8AC3E}">
        <p14:creationId xmlns:p14="http://schemas.microsoft.com/office/powerpoint/2010/main" val="2206068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EACFB-406F-BDC8-ADD1-AD41F025EB1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926E57-FE37-5F2D-0761-0E33DAA4485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6</a:t>
            </a:fld>
            <a:endParaRPr lang="en-US"/>
          </a:p>
        </p:txBody>
      </p:sp>
      <p:sp>
        <p:nvSpPr>
          <p:cNvPr id="3" name="Title 2">
            <a:extLst>
              <a:ext uri="{FF2B5EF4-FFF2-40B4-BE49-F238E27FC236}">
                <a16:creationId xmlns:a16="http://schemas.microsoft.com/office/drawing/2014/main" id="{A0F3E7F6-81C7-1AC9-E368-229806963F1A}"/>
              </a:ext>
            </a:extLst>
          </p:cNvPr>
          <p:cNvSpPr>
            <a:spLocks noGrp="1"/>
          </p:cNvSpPr>
          <p:nvPr>
            <p:ph type="title"/>
          </p:nvPr>
        </p:nvSpPr>
        <p:spPr/>
        <p:txBody>
          <a:bodyPr/>
          <a:lstStyle/>
          <a:p>
            <a:r>
              <a:rPr lang="en-US" dirty="0"/>
              <a:t>Version 3 vs. Version 4 </a:t>
            </a:r>
          </a:p>
        </p:txBody>
      </p:sp>
      <p:sp>
        <p:nvSpPr>
          <p:cNvPr id="6" name="Content Placeholder 1">
            <a:extLst>
              <a:ext uri="{FF2B5EF4-FFF2-40B4-BE49-F238E27FC236}">
                <a16:creationId xmlns:a16="http://schemas.microsoft.com/office/drawing/2014/main" id="{35032A28-81E0-5B92-3DD0-AFBFFABFE8E7}"/>
              </a:ext>
            </a:extLst>
          </p:cNvPr>
          <p:cNvSpPr txBox="1">
            <a:spLocks/>
          </p:cNvSpPr>
          <p:nvPr/>
        </p:nvSpPr>
        <p:spPr>
          <a:xfrm>
            <a:off x="272535" y="1172343"/>
            <a:ext cx="11646930" cy="5410200"/>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endParaRPr lang="en-US" sz="2800" dirty="0">
              <a:sym typeface="Wingdings" pitchFamily="2" charset="2"/>
            </a:endParaRPr>
          </a:p>
        </p:txBody>
      </p:sp>
      <p:pic>
        <p:nvPicPr>
          <p:cNvPr id="16" name="Picture 15" descr="A collage of different colors of underwear&#10;&#10;AI-generated content may be incorrect.">
            <a:extLst>
              <a:ext uri="{FF2B5EF4-FFF2-40B4-BE49-F238E27FC236}">
                <a16:creationId xmlns:a16="http://schemas.microsoft.com/office/drawing/2014/main" id="{1D551EBC-4011-5D2C-0BF9-F710D8A12D4B}"/>
              </a:ext>
            </a:extLst>
          </p:cNvPr>
          <p:cNvPicPr>
            <a:picLocks noChangeAspect="1"/>
          </p:cNvPicPr>
          <p:nvPr/>
        </p:nvPicPr>
        <p:blipFill>
          <a:blip r:embed="rId3"/>
          <a:srcRect l="74601" t="3040" r="1278" b="63457"/>
          <a:stretch>
            <a:fillRect/>
          </a:stretch>
        </p:blipFill>
        <p:spPr>
          <a:xfrm>
            <a:off x="4360730" y="2334812"/>
            <a:ext cx="3366990" cy="3117643"/>
          </a:xfrm>
          <a:prstGeom prst="rect">
            <a:avLst/>
          </a:prstGeom>
        </p:spPr>
      </p:pic>
      <p:pic>
        <p:nvPicPr>
          <p:cNvPr id="18" name="Picture 17" descr="A collage of images of a graph&#10;&#10;AI-generated content may be incorrect.">
            <a:extLst>
              <a:ext uri="{FF2B5EF4-FFF2-40B4-BE49-F238E27FC236}">
                <a16:creationId xmlns:a16="http://schemas.microsoft.com/office/drawing/2014/main" id="{31D0BC74-8300-A914-B8C7-EE0982FE4B6D}"/>
              </a:ext>
            </a:extLst>
          </p:cNvPr>
          <p:cNvPicPr>
            <a:picLocks noChangeAspect="1"/>
          </p:cNvPicPr>
          <p:nvPr/>
        </p:nvPicPr>
        <p:blipFill>
          <a:blip r:embed="rId4"/>
          <a:srcRect l="74414" t="3693" r="1277" b="63621"/>
          <a:stretch>
            <a:fillRect/>
          </a:stretch>
        </p:blipFill>
        <p:spPr>
          <a:xfrm>
            <a:off x="528067" y="2395240"/>
            <a:ext cx="3366991" cy="3018193"/>
          </a:xfrm>
          <a:prstGeom prst="rect">
            <a:avLst/>
          </a:prstGeom>
        </p:spPr>
      </p:pic>
      <p:pic>
        <p:nvPicPr>
          <p:cNvPr id="19" name="Picture 18" descr="A collage of images of underwear&#10;&#10;AI-generated content may be incorrect.">
            <a:extLst>
              <a:ext uri="{FF2B5EF4-FFF2-40B4-BE49-F238E27FC236}">
                <a16:creationId xmlns:a16="http://schemas.microsoft.com/office/drawing/2014/main" id="{0100D7CA-ECDC-128F-7F14-637C391CC483}"/>
              </a:ext>
            </a:extLst>
          </p:cNvPr>
          <p:cNvPicPr>
            <a:picLocks noChangeAspect="1"/>
          </p:cNvPicPr>
          <p:nvPr/>
        </p:nvPicPr>
        <p:blipFill>
          <a:blip r:embed="rId5"/>
          <a:srcRect l="74356" t="3798" r="874" b="63515"/>
          <a:stretch>
            <a:fillRect/>
          </a:stretch>
        </p:blipFill>
        <p:spPr>
          <a:xfrm>
            <a:off x="8121990" y="2455216"/>
            <a:ext cx="3332016" cy="2931323"/>
          </a:xfrm>
          <a:prstGeom prst="rect">
            <a:avLst/>
          </a:prstGeom>
        </p:spPr>
      </p:pic>
      <p:sp>
        <p:nvSpPr>
          <p:cNvPr id="20" name="TextBox 19">
            <a:extLst>
              <a:ext uri="{FF2B5EF4-FFF2-40B4-BE49-F238E27FC236}">
                <a16:creationId xmlns:a16="http://schemas.microsoft.com/office/drawing/2014/main" id="{B8F93A40-BAF0-31A2-9B7C-AB73A21AF074}"/>
              </a:ext>
            </a:extLst>
          </p:cNvPr>
          <p:cNvSpPr txBox="1"/>
          <p:nvPr/>
        </p:nvSpPr>
        <p:spPr>
          <a:xfrm>
            <a:off x="3857042" y="1110400"/>
            <a:ext cx="4339393" cy="1200329"/>
          </a:xfrm>
          <a:prstGeom prst="rect">
            <a:avLst/>
          </a:prstGeom>
          <a:noFill/>
        </p:spPr>
        <p:txBody>
          <a:bodyPr wrap="none" rtlCol="0">
            <a:spAutoFit/>
          </a:bodyPr>
          <a:lstStyle/>
          <a:p>
            <a:pPr algn="ctr"/>
            <a:r>
              <a:rPr lang="en-US" sz="2400" dirty="0"/>
              <a:t>NO</a:t>
            </a:r>
            <a:r>
              <a:rPr lang="en-US" sz="2400" baseline="-25000" dirty="0"/>
              <a:t>2</a:t>
            </a:r>
            <a:r>
              <a:rPr lang="en-US" sz="2400" dirty="0"/>
              <a:t> tropospheric vertical column</a:t>
            </a:r>
          </a:p>
          <a:p>
            <a:pPr algn="ctr"/>
            <a:r>
              <a:rPr lang="en-US" sz="2400" dirty="0"/>
              <a:t>24 July 2025 pipeline test</a:t>
            </a:r>
          </a:p>
          <a:p>
            <a:pPr algn="ctr"/>
            <a:endParaRPr lang="en-US" sz="2400" dirty="0"/>
          </a:p>
        </p:txBody>
      </p:sp>
      <p:sp>
        <p:nvSpPr>
          <p:cNvPr id="21" name="TextBox 20">
            <a:extLst>
              <a:ext uri="{FF2B5EF4-FFF2-40B4-BE49-F238E27FC236}">
                <a16:creationId xmlns:a16="http://schemas.microsoft.com/office/drawing/2014/main" id="{06DB84A6-CABA-58BC-F5BA-E6D06FCBCE7C}"/>
              </a:ext>
            </a:extLst>
          </p:cNvPr>
          <p:cNvSpPr txBox="1"/>
          <p:nvPr/>
        </p:nvSpPr>
        <p:spPr>
          <a:xfrm>
            <a:off x="1553382" y="2078605"/>
            <a:ext cx="1022716" cy="369332"/>
          </a:xfrm>
          <a:prstGeom prst="rect">
            <a:avLst/>
          </a:prstGeom>
          <a:noFill/>
        </p:spPr>
        <p:txBody>
          <a:bodyPr wrap="none" rtlCol="0">
            <a:spAutoFit/>
          </a:bodyPr>
          <a:lstStyle/>
          <a:p>
            <a:r>
              <a:rPr lang="en-US" dirty="0"/>
              <a:t>Scan 001</a:t>
            </a:r>
          </a:p>
        </p:txBody>
      </p:sp>
      <p:sp>
        <p:nvSpPr>
          <p:cNvPr id="22" name="TextBox 21">
            <a:extLst>
              <a:ext uri="{FF2B5EF4-FFF2-40B4-BE49-F238E27FC236}">
                <a16:creationId xmlns:a16="http://schemas.microsoft.com/office/drawing/2014/main" id="{280D6F15-6627-10A5-5794-A5A7C6F6E692}"/>
              </a:ext>
            </a:extLst>
          </p:cNvPr>
          <p:cNvSpPr txBox="1"/>
          <p:nvPr/>
        </p:nvSpPr>
        <p:spPr>
          <a:xfrm>
            <a:off x="9178468" y="2078605"/>
            <a:ext cx="1022716" cy="369332"/>
          </a:xfrm>
          <a:prstGeom prst="rect">
            <a:avLst/>
          </a:prstGeom>
          <a:noFill/>
        </p:spPr>
        <p:txBody>
          <a:bodyPr wrap="none" rtlCol="0">
            <a:spAutoFit/>
          </a:bodyPr>
          <a:lstStyle/>
          <a:p>
            <a:r>
              <a:rPr lang="en-US" dirty="0"/>
              <a:t>Scan 014</a:t>
            </a:r>
          </a:p>
        </p:txBody>
      </p:sp>
      <p:sp>
        <p:nvSpPr>
          <p:cNvPr id="23" name="TextBox 22">
            <a:extLst>
              <a:ext uri="{FF2B5EF4-FFF2-40B4-BE49-F238E27FC236}">
                <a16:creationId xmlns:a16="http://schemas.microsoft.com/office/drawing/2014/main" id="{D07F8F9F-3548-514D-1301-62B62E685B59}"/>
              </a:ext>
            </a:extLst>
          </p:cNvPr>
          <p:cNvSpPr txBox="1"/>
          <p:nvPr/>
        </p:nvSpPr>
        <p:spPr>
          <a:xfrm>
            <a:off x="5416994" y="2078605"/>
            <a:ext cx="1022716" cy="369332"/>
          </a:xfrm>
          <a:prstGeom prst="rect">
            <a:avLst/>
          </a:prstGeom>
          <a:noFill/>
        </p:spPr>
        <p:txBody>
          <a:bodyPr wrap="none" rtlCol="0">
            <a:spAutoFit/>
          </a:bodyPr>
          <a:lstStyle/>
          <a:p>
            <a:r>
              <a:rPr lang="en-US" dirty="0"/>
              <a:t>Scan 007</a:t>
            </a:r>
          </a:p>
        </p:txBody>
      </p:sp>
      <p:sp>
        <p:nvSpPr>
          <p:cNvPr id="24" name="TextBox 23">
            <a:extLst>
              <a:ext uri="{FF2B5EF4-FFF2-40B4-BE49-F238E27FC236}">
                <a16:creationId xmlns:a16="http://schemas.microsoft.com/office/drawing/2014/main" id="{29B165DF-6D43-D537-0E7D-DF57CC220C25}"/>
              </a:ext>
            </a:extLst>
          </p:cNvPr>
          <p:cNvSpPr txBox="1"/>
          <p:nvPr/>
        </p:nvSpPr>
        <p:spPr>
          <a:xfrm>
            <a:off x="7550822" y="5874657"/>
            <a:ext cx="3903184" cy="707886"/>
          </a:xfrm>
          <a:prstGeom prst="rect">
            <a:avLst/>
          </a:prstGeom>
          <a:noFill/>
        </p:spPr>
        <p:txBody>
          <a:bodyPr wrap="none" rtlCol="0">
            <a:spAutoFit/>
          </a:bodyPr>
          <a:lstStyle/>
          <a:p>
            <a:pPr marL="285750" indent="-285750">
              <a:buFont typeface="Arial" panose="020B0604020202020204" pitchFamily="34" charset="0"/>
              <a:buChar char="•"/>
            </a:pPr>
            <a:r>
              <a:rPr lang="en-US" sz="2000" dirty="0"/>
              <a:t>Slope is ~0.8 – 0.9</a:t>
            </a:r>
          </a:p>
          <a:p>
            <a:pPr marL="285750" indent="-285750">
              <a:buFont typeface="Arial" panose="020B0604020202020204" pitchFamily="34" charset="0"/>
              <a:buChar char="•"/>
            </a:pPr>
            <a:r>
              <a:rPr lang="en-US" sz="2000" dirty="0"/>
              <a:t>Overall v4 &lt; v3 at all times of day</a:t>
            </a:r>
          </a:p>
        </p:txBody>
      </p:sp>
      <p:sp>
        <p:nvSpPr>
          <p:cNvPr id="4" name="TextBox 3">
            <a:extLst>
              <a:ext uri="{FF2B5EF4-FFF2-40B4-BE49-F238E27FC236}">
                <a16:creationId xmlns:a16="http://schemas.microsoft.com/office/drawing/2014/main" id="{AD4D2D29-BDF4-BD13-E870-AA18728D7C3E}"/>
              </a:ext>
            </a:extLst>
          </p:cNvPr>
          <p:cNvSpPr txBox="1"/>
          <p:nvPr/>
        </p:nvSpPr>
        <p:spPr>
          <a:xfrm>
            <a:off x="5593164" y="5476538"/>
            <a:ext cx="670376" cy="461665"/>
          </a:xfrm>
          <a:prstGeom prst="rect">
            <a:avLst/>
          </a:prstGeom>
          <a:noFill/>
        </p:spPr>
        <p:txBody>
          <a:bodyPr wrap="none" rtlCol="0">
            <a:spAutoFit/>
          </a:bodyPr>
          <a:lstStyle/>
          <a:p>
            <a:r>
              <a:rPr lang="en-US" sz="2400" dirty="0"/>
              <a:t>V03</a:t>
            </a:r>
          </a:p>
        </p:txBody>
      </p:sp>
      <p:sp>
        <p:nvSpPr>
          <p:cNvPr id="5" name="TextBox 4">
            <a:extLst>
              <a:ext uri="{FF2B5EF4-FFF2-40B4-BE49-F238E27FC236}">
                <a16:creationId xmlns:a16="http://schemas.microsoft.com/office/drawing/2014/main" id="{2B7C72C0-AC57-66B8-E245-8EEA19B64703}"/>
              </a:ext>
            </a:extLst>
          </p:cNvPr>
          <p:cNvSpPr txBox="1"/>
          <p:nvPr/>
        </p:nvSpPr>
        <p:spPr>
          <a:xfrm rot="16200000">
            <a:off x="33852" y="3646611"/>
            <a:ext cx="670376" cy="461665"/>
          </a:xfrm>
          <a:prstGeom prst="rect">
            <a:avLst/>
          </a:prstGeom>
          <a:noFill/>
        </p:spPr>
        <p:txBody>
          <a:bodyPr wrap="none" rtlCol="0">
            <a:spAutoFit/>
          </a:bodyPr>
          <a:lstStyle/>
          <a:p>
            <a:r>
              <a:rPr lang="en-US" sz="2400" dirty="0"/>
              <a:t>V04</a:t>
            </a:r>
          </a:p>
        </p:txBody>
      </p:sp>
    </p:spTree>
    <p:extLst>
      <p:ext uri="{BB962C8B-B14F-4D97-AF65-F5344CB8AC3E}">
        <p14:creationId xmlns:p14="http://schemas.microsoft.com/office/powerpoint/2010/main" val="2265438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3C89D-A0A3-F289-526D-75DAE63DCB8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C62876-20B7-4596-1890-0B9EEC6078F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7</a:t>
            </a:fld>
            <a:endParaRPr lang="en-US"/>
          </a:p>
        </p:txBody>
      </p:sp>
      <p:sp>
        <p:nvSpPr>
          <p:cNvPr id="3" name="Title 2">
            <a:extLst>
              <a:ext uri="{FF2B5EF4-FFF2-40B4-BE49-F238E27FC236}">
                <a16:creationId xmlns:a16="http://schemas.microsoft.com/office/drawing/2014/main" id="{E83CD0DF-44A2-1592-C84A-317B34610E63}"/>
              </a:ext>
            </a:extLst>
          </p:cNvPr>
          <p:cNvSpPr>
            <a:spLocks noGrp="1"/>
          </p:cNvSpPr>
          <p:nvPr>
            <p:ph type="title"/>
          </p:nvPr>
        </p:nvSpPr>
        <p:spPr/>
        <p:txBody>
          <a:bodyPr/>
          <a:lstStyle/>
          <a:p>
            <a:r>
              <a:rPr lang="en-US" dirty="0"/>
              <a:t>Near-Real Time NO</a:t>
            </a:r>
            <a:r>
              <a:rPr lang="en-US" baseline="-25000" dirty="0"/>
              <a:t>2</a:t>
            </a:r>
          </a:p>
        </p:txBody>
      </p:sp>
      <p:sp>
        <p:nvSpPr>
          <p:cNvPr id="6" name="Content Placeholder 1">
            <a:extLst>
              <a:ext uri="{FF2B5EF4-FFF2-40B4-BE49-F238E27FC236}">
                <a16:creationId xmlns:a16="http://schemas.microsoft.com/office/drawing/2014/main" id="{47F3E427-7657-442B-423A-F5C3BBCABC81}"/>
              </a:ext>
            </a:extLst>
          </p:cNvPr>
          <p:cNvSpPr txBox="1">
            <a:spLocks/>
          </p:cNvSpPr>
          <p:nvPr/>
        </p:nvSpPr>
        <p:spPr>
          <a:xfrm>
            <a:off x="272535" y="1172343"/>
            <a:ext cx="11646930" cy="5410200"/>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endParaRPr lang="en-US" sz="2800" dirty="0">
              <a:sym typeface="Wingdings" pitchFamily="2" charset="2"/>
            </a:endParaRPr>
          </a:p>
        </p:txBody>
      </p:sp>
      <p:pic>
        <p:nvPicPr>
          <p:cNvPr id="16" name="Picture 15" descr="A collage of different colors of underwear&#10;&#10;AI-generated content may be incorrect.">
            <a:extLst>
              <a:ext uri="{FF2B5EF4-FFF2-40B4-BE49-F238E27FC236}">
                <a16:creationId xmlns:a16="http://schemas.microsoft.com/office/drawing/2014/main" id="{EEF55B06-E1FA-4EFA-1A36-509F346D9E07}"/>
              </a:ext>
            </a:extLst>
          </p:cNvPr>
          <p:cNvPicPr>
            <a:picLocks noChangeAspect="1"/>
          </p:cNvPicPr>
          <p:nvPr/>
        </p:nvPicPr>
        <p:blipFill rotWithShape="1">
          <a:blip r:embed="rId3"/>
          <a:srcRect l="74404" t="67803" r="1017"/>
          <a:stretch>
            <a:fillRect/>
          </a:stretch>
        </p:blipFill>
        <p:spPr>
          <a:xfrm>
            <a:off x="4366026" y="2577522"/>
            <a:ext cx="3429000" cy="2994449"/>
          </a:xfrm>
          <a:prstGeom prst="rect">
            <a:avLst/>
          </a:prstGeom>
        </p:spPr>
      </p:pic>
      <p:pic>
        <p:nvPicPr>
          <p:cNvPr id="18" name="Picture 17" descr="A collage of images of a graph&#10;&#10;AI-generated content may be incorrect.">
            <a:extLst>
              <a:ext uri="{FF2B5EF4-FFF2-40B4-BE49-F238E27FC236}">
                <a16:creationId xmlns:a16="http://schemas.microsoft.com/office/drawing/2014/main" id="{2A534B61-1D61-6192-A0C1-491D710DA9AF}"/>
              </a:ext>
            </a:extLst>
          </p:cNvPr>
          <p:cNvPicPr>
            <a:picLocks noChangeAspect="1"/>
          </p:cNvPicPr>
          <p:nvPr/>
        </p:nvPicPr>
        <p:blipFill rotWithShape="1">
          <a:blip r:embed="rId4"/>
          <a:srcRect l="74679" t="67751" r="564"/>
          <a:stretch>
            <a:fillRect/>
          </a:stretch>
        </p:blipFill>
        <p:spPr>
          <a:xfrm>
            <a:off x="723901" y="2566382"/>
            <a:ext cx="3429000" cy="2977840"/>
          </a:xfrm>
          <a:prstGeom prst="rect">
            <a:avLst/>
          </a:prstGeom>
        </p:spPr>
      </p:pic>
      <p:pic>
        <p:nvPicPr>
          <p:cNvPr id="19" name="Picture 18" descr="A collage of images of underwear&#10;&#10;AI-generated content may be incorrect.">
            <a:extLst>
              <a:ext uri="{FF2B5EF4-FFF2-40B4-BE49-F238E27FC236}">
                <a16:creationId xmlns:a16="http://schemas.microsoft.com/office/drawing/2014/main" id="{DDAA1431-A390-B702-AE3E-F9DBF1CC00AF}"/>
              </a:ext>
            </a:extLst>
          </p:cNvPr>
          <p:cNvPicPr>
            <a:picLocks noChangeAspect="1"/>
          </p:cNvPicPr>
          <p:nvPr/>
        </p:nvPicPr>
        <p:blipFill rotWithShape="1">
          <a:blip r:embed="rId5"/>
          <a:srcRect l="74627" t="67780" r="916"/>
          <a:stretch>
            <a:fillRect/>
          </a:stretch>
        </p:blipFill>
        <p:spPr>
          <a:xfrm>
            <a:off x="8158421" y="2610578"/>
            <a:ext cx="3289868" cy="2889448"/>
          </a:xfrm>
          <a:prstGeom prst="rect">
            <a:avLst/>
          </a:prstGeom>
        </p:spPr>
      </p:pic>
      <p:sp>
        <p:nvSpPr>
          <p:cNvPr id="20" name="TextBox 19">
            <a:extLst>
              <a:ext uri="{FF2B5EF4-FFF2-40B4-BE49-F238E27FC236}">
                <a16:creationId xmlns:a16="http://schemas.microsoft.com/office/drawing/2014/main" id="{0FE7696C-D46D-AA76-6BB6-E8335B0985F7}"/>
              </a:ext>
            </a:extLst>
          </p:cNvPr>
          <p:cNvSpPr txBox="1"/>
          <p:nvPr/>
        </p:nvSpPr>
        <p:spPr>
          <a:xfrm>
            <a:off x="3857042" y="1110400"/>
            <a:ext cx="4339393" cy="1200329"/>
          </a:xfrm>
          <a:prstGeom prst="rect">
            <a:avLst/>
          </a:prstGeom>
          <a:noFill/>
        </p:spPr>
        <p:txBody>
          <a:bodyPr wrap="none" rtlCol="0">
            <a:spAutoFit/>
          </a:bodyPr>
          <a:lstStyle/>
          <a:p>
            <a:pPr algn="ctr"/>
            <a:r>
              <a:rPr lang="en-US" sz="2400" dirty="0"/>
              <a:t>NO</a:t>
            </a:r>
            <a:r>
              <a:rPr lang="en-US" sz="2400" baseline="-25000" dirty="0"/>
              <a:t>2</a:t>
            </a:r>
            <a:r>
              <a:rPr lang="en-US" sz="2400" dirty="0"/>
              <a:t> tropospheric vertical column</a:t>
            </a:r>
          </a:p>
          <a:p>
            <a:pPr algn="ctr"/>
            <a:r>
              <a:rPr lang="en-US" sz="2400" dirty="0"/>
              <a:t>24 July 2025 pipeline test</a:t>
            </a:r>
          </a:p>
          <a:p>
            <a:pPr algn="ctr"/>
            <a:endParaRPr lang="en-US" sz="2400" dirty="0"/>
          </a:p>
        </p:txBody>
      </p:sp>
      <p:sp>
        <p:nvSpPr>
          <p:cNvPr id="21" name="TextBox 20">
            <a:extLst>
              <a:ext uri="{FF2B5EF4-FFF2-40B4-BE49-F238E27FC236}">
                <a16:creationId xmlns:a16="http://schemas.microsoft.com/office/drawing/2014/main" id="{375867A8-D44D-7EBF-9FAA-3ECA7ED0CDE2}"/>
              </a:ext>
            </a:extLst>
          </p:cNvPr>
          <p:cNvSpPr txBox="1"/>
          <p:nvPr/>
        </p:nvSpPr>
        <p:spPr>
          <a:xfrm>
            <a:off x="1553382" y="2078605"/>
            <a:ext cx="1022716" cy="369332"/>
          </a:xfrm>
          <a:prstGeom prst="rect">
            <a:avLst/>
          </a:prstGeom>
          <a:noFill/>
        </p:spPr>
        <p:txBody>
          <a:bodyPr wrap="none" rtlCol="0">
            <a:spAutoFit/>
          </a:bodyPr>
          <a:lstStyle/>
          <a:p>
            <a:r>
              <a:rPr lang="en-US" dirty="0"/>
              <a:t>Scan 001</a:t>
            </a:r>
          </a:p>
        </p:txBody>
      </p:sp>
      <p:sp>
        <p:nvSpPr>
          <p:cNvPr id="22" name="TextBox 21">
            <a:extLst>
              <a:ext uri="{FF2B5EF4-FFF2-40B4-BE49-F238E27FC236}">
                <a16:creationId xmlns:a16="http://schemas.microsoft.com/office/drawing/2014/main" id="{851771A6-2851-9975-AF88-CFB1AC7BFF0F}"/>
              </a:ext>
            </a:extLst>
          </p:cNvPr>
          <p:cNvSpPr txBox="1"/>
          <p:nvPr/>
        </p:nvSpPr>
        <p:spPr>
          <a:xfrm>
            <a:off x="9178468" y="2078605"/>
            <a:ext cx="1022716" cy="369332"/>
          </a:xfrm>
          <a:prstGeom prst="rect">
            <a:avLst/>
          </a:prstGeom>
          <a:noFill/>
        </p:spPr>
        <p:txBody>
          <a:bodyPr wrap="none" rtlCol="0">
            <a:spAutoFit/>
          </a:bodyPr>
          <a:lstStyle/>
          <a:p>
            <a:r>
              <a:rPr lang="en-US" dirty="0"/>
              <a:t>Scan 014</a:t>
            </a:r>
          </a:p>
        </p:txBody>
      </p:sp>
      <p:sp>
        <p:nvSpPr>
          <p:cNvPr id="23" name="TextBox 22">
            <a:extLst>
              <a:ext uri="{FF2B5EF4-FFF2-40B4-BE49-F238E27FC236}">
                <a16:creationId xmlns:a16="http://schemas.microsoft.com/office/drawing/2014/main" id="{BA45C7B1-36BB-B862-8750-FB54F2E8B865}"/>
              </a:ext>
            </a:extLst>
          </p:cNvPr>
          <p:cNvSpPr txBox="1"/>
          <p:nvPr/>
        </p:nvSpPr>
        <p:spPr>
          <a:xfrm>
            <a:off x="5416994" y="2078605"/>
            <a:ext cx="1022716" cy="369332"/>
          </a:xfrm>
          <a:prstGeom prst="rect">
            <a:avLst/>
          </a:prstGeom>
          <a:noFill/>
        </p:spPr>
        <p:txBody>
          <a:bodyPr wrap="none" rtlCol="0">
            <a:spAutoFit/>
          </a:bodyPr>
          <a:lstStyle/>
          <a:p>
            <a:r>
              <a:rPr lang="en-US" dirty="0"/>
              <a:t>Scan 007</a:t>
            </a:r>
          </a:p>
        </p:txBody>
      </p:sp>
      <p:sp>
        <p:nvSpPr>
          <p:cNvPr id="24" name="TextBox 23">
            <a:extLst>
              <a:ext uri="{FF2B5EF4-FFF2-40B4-BE49-F238E27FC236}">
                <a16:creationId xmlns:a16="http://schemas.microsoft.com/office/drawing/2014/main" id="{4D5DA831-9BB7-B37D-B014-9D855E084043}"/>
              </a:ext>
            </a:extLst>
          </p:cNvPr>
          <p:cNvSpPr txBox="1"/>
          <p:nvPr/>
        </p:nvSpPr>
        <p:spPr>
          <a:xfrm>
            <a:off x="4466327" y="6312018"/>
            <a:ext cx="6233758" cy="400110"/>
          </a:xfrm>
          <a:prstGeom prst="rect">
            <a:avLst/>
          </a:prstGeom>
          <a:noFill/>
        </p:spPr>
        <p:txBody>
          <a:bodyPr wrap="none" rtlCol="0">
            <a:spAutoFit/>
          </a:bodyPr>
          <a:lstStyle/>
          <a:p>
            <a:pPr marL="285750" indent="-285750">
              <a:buFont typeface="Arial" panose="020B0604020202020204" pitchFamily="34" charset="0"/>
              <a:buChar char="•"/>
            </a:pPr>
            <a:r>
              <a:rPr lang="en-US" sz="2000" dirty="0"/>
              <a:t>NRT is highly consistent with standard product (R=0.99)</a:t>
            </a:r>
          </a:p>
        </p:txBody>
      </p:sp>
      <p:sp>
        <p:nvSpPr>
          <p:cNvPr id="4" name="TextBox 3">
            <a:extLst>
              <a:ext uri="{FF2B5EF4-FFF2-40B4-BE49-F238E27FC236}">
                <a16:creationId xmlns:a16="http://schemas.microsoft.com/office/drawing/2014/main" id="{D0F8AF7B-AE58-48E5-DF30-E9B0F0B432C2}"/>
              </a:ext>
            </a:extLst>
          </p:cNvPr>
          <p:cNvSpPr txBox="1"/>
          <p:nvPr/>
        </p:nvSpPr>
        <p:spPr>
          <a:xfrm>
            <a:off x="5544744" y="5500026"/>
            <a:ext cx="670376" cy="461665"/>
          </a:xfrm>
          <a:prstGeom prst="rect">
            <a:avLst/>
          </a:prstGeom>
          <a:noFill/>
        </p:spPr>
        <p:txBody>
          <a:bodyPr wrap="none" rtlCol="0">
            <a:spAutoFit/>
          </a:bodyPr>
          <a:lstStyle/>
          <a:p>
            <a:r>
              <a:rPr lang="en-US" sz="2400" dirty="0"/>
              <a:t>V04</a:t>
            </a:r>
          </a:p>
        </p:txBody>
      </p:sp>
      <p:sp>
        <p:nvSpPr>
          <p:cNvPr id="5" name="TextBox 4">
            <a:extLst>
              <a:ext uri="{FF2B5EF4-FFF2-40B4-BE49-F238E27FC236}">
                <a16:creationId xmlns:a16="http://schemas.microsoft.com/office/drawing/2014/main" id="{7A207DA6-5B32-DCC1-4BE4-8C25D49D1D8C}"/>
              </a:ext>
            </a:extLst>
          </p:cNvPr>
          <p:cNvSpPr txBox="1"/>
          <p:nvPr/>
        </p:nvSpPr>
        <p:spPr>
          <a:xfrm rot="16200000">
            <a:off x="-257187" y="3646611"/>
            <a:ext cx="1252459" cy="461665"/>
          </a:xfrm>
          <a:prstGeom prst="rect">
            <a:avLst/>
          </a:prstGeom>
          <a:noFill/>
        </p:spPr>
        <p:txBody>
          <a:bodyPr wrap="none" rtlCol="0">
            <a:spAutoFit/>
          </a:bodyPr>
          <a:lstStyle/>
          <a:p>
            <a:r>
              <a:rPr lang="en-US" sz="2400" dirty="0"/>
              <a:t>NRT V02</a:t>
            </a:r>
          </a:p>
        </p:txBody>
      </p:sp>
    </p:spTree>
    <p:extLst>
      <p:ext uri="{BB962C8B-B14F-4D97-AF65-F5344CB8AC3E}">
        <p14:creationId xmlns:p14="http://schemas.microsoft.com/office/powerpoint/2010/main" val="1778785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9D6244-CE0D-4E3B-A1E7-F16C49B3352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8</a:t>
            </a:fld>
            <a:endParaRPr lang="en-US" dirty="0"/>
          </a:p>
        </p:txBody>
      </p:sp>
      <p:sp>
        <p:nvSpPr>
          <p:cNvPr id="3" name="Title 2">
            <a:extLst>
              <a:ext uri="{FF2B5EF4-FFF2-40B4-BE49-F238E27FC236}">
                <a16:creationId xmlns:a16="http://schemas.microsoft.com/office/drawing/2014/main" id="{BB67C45E-B3A5-F56B-0F46-456F683EF954}"/>
              </a:ext>
            </a:extLst>
          </p:cNvPr>
          <p:cNvSpPr>
            <a:spLocks noGrp="1"/>
          </p:cNvSpPr>
          <p:nvPr>
            <p:ph type="title"/>
          </p:nvPr>
        </p:nvSpPr>
        <p:spPr/>
        <p:txBody>
          <a:bodyPr/>
          <a:lstStyle/>
          <a:p>
            <a:r>
              <a:rPr lang="en-US" dirty="0"/>
              <a:t>Comparisons with Pandora</a:t>
            </a:r>
          </a:p>
        </p:txBody>
      </p:sp>
      <p:sp>
        <p:nvSpPr>
          <p:cNvPr id="9" name="TextBox 8">
            <a:extLst>
              <a:ext uri="{FF2B5EF4-FFF2-40B4-BE49-F238E27FC236}">
                <a16:creationId xmlns:a16="http://schemas.microsoft.com/office/drawing/2014/main" id="{37E546FC-0188-7688-0A7B-6B8FB35B7733}"/>
              </a:ext>
            </a:extLst>
          </p:cNvPr>
          <p:cNvSpPr txBox="1"/>
          <p:nvPr/>
        </p:nvSpPr>
        <p:spPr>
          <a:xfrm>
            <a:off x="1086108" y="5347737"/>
            <a:ext cx="1670522" cy="1323439"/>
          </a:xfrm>
          <a:prstGeom prst="rect">
            <a:avLst/>
          </a:prstGeom>
          <a:noFill/>
        </p:spPr>
        <p:txBody>
          <a:bodyPr wrap="none" rtlCol="0">
            <a:spAutoFit/>
          </a:bodyPr>
          <a:lstStyle/>
          <a:p>
            <a:r>
              <a:rPr lang="en-US" sz="1600" dirty="0">
                <a:solidFill>
                  <a:srgbClr val="FF0000"/>
                </a:solidFill>
              </a:rPr>
              <a:t>Four days of data:</a:t>
            </a:r>
          </a:p>
          <a:p>
            <a:r>
              <a:rPr lang="en-US" sz="1600" dirty="0">
                <a:solidFill>
                  <a:srgbClr val="FF0000"/>
                </a:solidFill>
              </a:rPr>
              <a:t>2024/06/01</a:t>
            </a:r>
          </a:p>
          <a:p>
            <a:r>
              <a:rPr lang="en-US" sz="1600" dirty="0">
                <a:solidFill>
                  <a:srgbClr val="FF0000"/>
                </a:solidFill>
              </a:rPr>
              <a:t>2024/09/03</a:t>
            </a:r>
          </a:p>
          <a:p>
            <a:r>
              <a:rPr lang="en-US" sz="1600" dirty="0">
                <a:solidFill>
                  <a:srgbClr val="FF0000"/>
                </a:solidFill>
              </a:rPr>
              <a:t>2025/01/27</a:t>
            </a:r>
          </a:p>
          <a:p>
            <a:r>
              <a:rPr lang="en-US" sz="1600" dirty="0">
                <a:solidFill>
                  <a:srgbClr val="FF0000"/>
                </a:solidFill>
              </a:rPr>
              <a:t>2025/03/23</a:t>
            </a:r>
          </a:p>
        </p:txBody>
      </p:sp>
      <p:sp>
        <p:nvSpPr>
          <p:cNvPr id="11" name="TextBox 10">
            <a:extLst>
              <a:ext uri="{FF2B5EF4-FFF2-40B4-BE49-F238E27FC236}">
                <a16:creationId xmlns:a16="http://schemas.microsoft.com/office/drawing/2014/main" id="{1FAFDD05-1823-5A35-3D5E-C4F6DF8FE299}"/>
              </a:ext>
            </a:extLst>
          </p:cNvPr>
          <p:cNvSpPr txBox="1"/>
          <p:nvPr/>
        </p:nvSpPr>
        <p:spPr>
          <a:xfrm>
            <a:off x="7618589" y="6251808"/>
            <a:ext cx="3230756" cy="369332"/>
          </a:xfrm>
          <a:prstGeom prst="rect">
            <a:avLst/>
          </a:prstGeom>
          <a:noFill/>
        </p:spPr>
        <p:txBody>
          <a:bodyPr wrap="none" rtlCol="0">
            <a:spAutoFit/>
          </a:bodyPr>
          <a:lstStyle/>
          <a:p>
            <a:r>
              <a:rPr lang="en-US" dirty="0"/>
              <a:t>[Credit: Masoud </a:t>
            </a:r>
            <a:r>
              <a:rPr lang="en-US" dirty="0" err="1"/>
              <a:t>Ghahremanloo</a:t>
            </a:r>
            <a:r>
              <a:rPr lang="en-US" dirty="0"/>
              <a:t>]</a:t>
            </a:r>
          </a:p>
        </p:txBody>
      </p:sp>
      <p:grpSp>
        <p:nvGrpSpPr>
          <p:cNvPr id="4" name="Group 3">
            <a:extLst>
              <a:ext uri="{FF2B5EF4-FFF2-40B4-BE49-F238E27FC236}">
                <a16:creationId xmlns:a16="http://schemas.microsoft.com/office/drawing/2014/main" id="{F216985F-2B89-FFD2-353B-59C334BB9AC0}"/>
              </a:ext>
            </a:extLst>
          </p:cNvPr>
          <p:cNvGrpSpPr>
            <a:grpSpLocks noChangeAspect="1"/>
          </p:cNvGrpSpPr>
          <p:nvPr/>
        </p:nvGrpSpPr>
        <p:grpSpPr>
          <a:xfrm>
            <a:off x="164691" y="1510263"/>
            <a:ext cx="7181821" cy="3590911"/>
            <a:chOff x="330925" y="3882292"/>
            <a:chExt cx="5460275" cy="2730138"/>
          </a:xfrm>
        </p:grpSpPr>
        <p:pic>
          <p:nvPicPr>
            <p:cNvPr id="6" name="Picture 5" descr="A graph showing different colored bars&#10;&#10;AI-generated content may be incorrect.">
              <a:extLst>
                <a:ext uri="{FF2B5EF4-FFF2-40B4-BE49-F238E27FC236}">
                  <a16:creationId xmlns:a16="http://schemas.microsoft.com/office/drawing/2014/main" id="{B6437AA5-44F0-ABF6-879F-85AC107BC4DC}"/>
                </a:ext>
              </a:extLst>
            </p:cNvPr>
            <p:cNvPicPr>
              <a:picLocks noChangeAspect="1"/>
            </p:cNvPicPr>
            <p:nvPr/>
          </p:nvPicPr>
          <p:blipFill>
            <a:blip r:embed="rId2"/>
            <a:stretch>
              <a:fillRect/>
            </a:stretch>
          </p:blipFill>
          <p:spPr>
            <a:xfrm>
              <a:off x="330925" y="3882292"/>
              <a:ext cx="5460275" cy="2730138"/>
            </a:xfrm>
            <a:prstGeom prst="rect">
              <a:avLst/>
            </a:prstGeom>
          </p:spPr>
        </p:pic>
        <p:sp>
          <p:nvSpPr>
            <p:cNvPr id="15" name="TextBox 14">
              <a:extLst>
                <a:ext uri="{FF2B5EF4-FFF2-40B4-BE49-F238E27FC236}">
                  <a16:creationId xmlns:a16="http://schemas.microsoft.com/office/drawing/2014/main" id="{1B1376D9-AB84-2500-E018-D40511B9065B}"/>
                </a:ext>
              </a:extLst>
            </p:cNvPr>
            <p:cNvSpPr txBox="1"/>
            <p:nvPr/>
          </p:nvSpPr>
          <p:spPr>
            <a:xfrm>
              <a:off x="1301440" y="4139242"/>
              <a:ext cx="516518" cy="280800"/>
            </a:xfrm>
            <a:prstGeom prst="rect">
              <a:avLst/>
            </a:prstGeom>
            <a:solidFill>
              <a:schemeClr val="bg1"/>
            </a:solidFill>
          </p:spPr>
          <p:txBody>
            <a:bodyPr wrap="square" lIns="0" tIns="0" rIns="0" bIns="0" rtlCol="0">
              <a:spAutoFit/>
            </a:bodyPr>
            <a:lstStyle/>
            <a:p>
              <a:r>
                <a:rPr lang="en-US" sz="800" dirty="0"/>
                <a:t>V03</a:t>
              </a:r>
            </a:p>
            <a:p>
              <a:r>
                <a:rPr lang="en-US" sz="800" dirty="0"/>
                <a:t>V04 GEOS-CF v1</a:t>
              </a:r>
            </a:p>
            <a:p>
              <a:r>
                <a:rPr lang="en-US" sz="800" dirty="0"/>
                <a:t>V04 GEOS-CF v2</a:t>
              </a:r>
            </a:p>
          </p:txBody>
        </p:sp>
      </p:grpSp>
      <p:sp>
        <p:nvSpPr>
          <p:cNvPr id="10" name="TextBox 9">
            <a:extLst>
              <a:ext uri="{FF2B5EF4-FFF2-40B4-BE49-F238E27FC236}">
                <a16:creationId xmlns:a16="http://schemas.microsoft.com/office/drawing/2014/main" id="{661FA0C0-3065-B94C-1377-11FA10302EE5}"/>
              </a:ext>
            </a:extLst>
          </p:cNvPr>
          <p:cNvSpPr txBox="1"/>
          <p:nvPr/>
        </p:nvSpPr>
        <p:spPr>
          <a:xfrm>
            <a:off x="7032587" y="1848226"/>
            <a:ext cx="4832425" cy="4093428"/>
          </a:xfrm>
          <a:prstGeom prst="rect">
            <a:avLst/>
          </a:prstGeom>
          <a:noFill/>
        </p:spPr>
        <p:txBody>
          <a:bodyPr wrap="square" rtlCol="0">
            <a:spAutoFit/>
          </a:bodyPr>
          <a:lstStyle/>
          <a:p>
            <a:r>
              <a:rPr lang="en-US" sz="2000" dirty="0"/>
              <a:t>Limited 4-day validation of total NO</a:t>
            </a:r>
            <a:r>
              <a:rPr lang="en-US" sz="2000" baseline="-25000" dirty="0"/>
              <a:t>2</a:t>
            </a:r>
            <a:r>
              <a:rPr lang="en-US" sz="2000" dirty="0"/>
              <a:t> column with 59 Pandora stations shows:</a:t>
            </a:r>
          </a:p>
          <a:p>
            <a:pPr marL="285750" indent="-285750">
              <a:buFont typeface="Arial" panose="020B0604020202020204" pitchFamily="34" charset="0"/>
              <a:buChar char="•"/>
            </a:pPr>
            <a:r>
              <a:rPr lang="en-US" sz="2000" dirty="0"/>
              <a:t>Mean absolute bias reduced in version 4 for cloud fractions &lt;0.2</a:t>
            </a:r>
          </a:p>
          <a:p>
            <a:pPr marL="285750" indent="-285750">
              <a:buFont typeface="Arial" panose="020B0604020202020204" pitchFamily="34" charset="0"/>
              <a:buChar char="•"/>
            </a:pPr>
            <a:r>
              <a:rPr lang="en-US" sz="2000" dirty="0"/>
              <a:t>Version 4 with GEOS-CF v2 (analysis) shows the best performance</a:t>
            </a:r>
          </a:p>
          <a:p>
            <a:pPr marL="742950" lvl="1" indent="-285750">
              <a:buFont typeface="Arial" panose="020B0604020202020204" pitchFamily="34" charset="0"/>
              <a:buChar char="•"/>
            </a:pPr>
            <a:r>
              <a:rPr lang="en-US" sz="2000" dirty="0"/>
              <a:t>Correlation of all coincidences increases 	</a:t>
            </a:r>
          </a:p>
          <a:p>
            <a:pPr lvl="2"/>
            <a:r>
              <a:rPr lang="en-US" sz="2000" dirty="0"/>
              <a:t>(R=0.77 </a:t>
            </a:r>
            <a:r>
              <a:rPr lang="en-US" sz="2000" dirty="0">
                <a:sym typeface="Wingdings" pitchFamily="2" charset="2"/>
              </a:rPr>
              <a:t></a:t>
            </a:r>
            <a:r>
              <a:rPr lang="en-US" sz="2000" dirty="0"/>
              <a:t> 0.86)</a:t>
            </a:r>
          </a:p>
          <a:p>
            <a:pPr marL="742950" lvl="1" indent="-285750">
              <a:buFont typeface="Arial" panose="020B0604020202020204" pitchFamily="34" charset="0"/>
              <a:buChar char="•"/>
            </a:pPr>
            <a:r>
              <a:rPr lang="en-US" sz="2000" dirty="0"/>
              <a:t>Mean of all site correlations increases </a:t>
            </a:r>
          </a:p>
          <a:p>
            <a:pPr lvl="1"/>
            <a:r>
              <a:rPr lang="en-US" sz="2000" dirty="0"/>
              <a:t>	(R=0.40 </a:t>
            </a:r>
            <a:r>
              <a:rPr lang="en-US" sz="2000" dirty="0">
                <a:sym typeface="Wingdings" pitchFamily="2" charset="2"/>
              </a:rPr>
              <a:t></a:t>
            </a:r>
            <a:r>
              <a:rPr lang="en-US" sz="2000" dirty="0"/>
              <a:t> 0.58)</a:t>
            </a:r>
          </a:p>
          <a:p>
            <a:endParaRPr lang="en-US" sz="2000" dirty="0"/>
          </a:p>
          <a:p>
            <a:endParaRPr lang="en-US" sz="2000" dirty="0"/>
          </a:p>
        </p:txBody>
      </p:sp>
    </p:spTree>
    <p:extLst>
      <p:ext uri="{BB962C8B-B14F-4D97-AF65-F5344CB8AC3E}">
        <p14:creationId xmlns:p14="http://schemas.microsoft.com/office/powerpoint/2010/main" val="1714112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A33BFA-E485-5657-BAC6-4AB39EFC4F5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9</a:t>
            </a:fld>
            <a:endParaRPr lang="en-US"/>
          </a:p>
        </p:txBody>
      </p:sp>
      <p:sp>
        <p:nvSpPr>
          <p:cNvPr id="3" name="Title 2">
            <a:extLst>
              <a:ext uri="{FF2B5EF4-FFF2-40B4-BE49-F238E27FC236}">
                <a16:creationId xmlns:a16="http://schemas.microsoft.com/office/drawing/2014/main" id="{DB6DDE69-B466-142D-1D38-C382D6D79FA4}"/>
              </a:ext>
            </a:extLst>
          </p:cNvPr>
          <p:cNvSpPr>
            <a:spLocks noGrp="1"/>
          </p:cNvSpPr>
          <p:nvPr>
            <p:ph type="title"/>
          </p:nvPr>
        </p:nvSpPr>
        <p:spPr/>
        <p:txBody>
          <a:bodyPr/>
          <a:lstStyle/>
          <a:p>
            <a:r>
              <a:rPr lang="en-US" dirty="0"/>
              <a:t>Comparisons with Pandora</a:t>
            </a:r>
          </a:p>
        </p:txBody>
      </p:sp>
      <p:pic>
        <p:nvPicPr>
          <p:cNvPr id="5" name="Picture 4" descr="A graph of different numbers and lines&#10;&#10;AI-generated content may be incorrect.">
            <a:extLst>
              <a:ext uri="{FF2B5EF4-FFF2-40B4-BE49-F238E27FC236}">
                <a16:creationId xmlns:a16="http://schemas.microsoft.com/office/drawing/2014/main" id="{EDCB72F8-2EA7-01CE-E1FB-1AA5CB01D052}"/>
              </a:ext>
            </a:extLst>
          </p:cNvPr>
          <p:cNvPicPr>
            <a:picLocks noChangeAspect="1"/>
          </p:cNvPicPr>
          <p:nvPr/>
        </p:nvPicPr>
        <p:blipFill>
          <a:blip r:embed="rId2"/>
          <a:stretch>
            <a:fillRect/>
          </a:stretch>
        </p:blipFill>
        <p:spPr>
          <a:xfrm>
            <a:off x="361177" y="1115858"/>
            <a:ext cx="7584217" cy="5688162"/>
          </a:xfrm>
          <a:prstGeom prst="rect">
            <a:avLst/>
          </a:prstGeom>
        </p:spPr>
      </p:pic>
      <p:sp>
        <p:nvSpPr>
          <p:cNvPr id="6" name="TextBox 5">
            <a:extLst>
              <a:ext uri="{FF2B5EF4-FFF2-40B4-BE49-F238E27FC236}">
                <a16:creationId xmlns:a16="http://schemas.microsoft.com/office/drawing/2014/main" id="{1E17B7BE-92D9-9868-D3D6-AE472CE22644}"/>
              </a:ext>
            </a:extLst>
          </p:cNvPr>
          <p:cNvSpPr txBox="1"/>
          <p:nvPr/>
        </p:nvSpPr>
        <p:spPr>
          <a:xfrm>
            <a:off x="8698642" y="5682049"/>
            <a:ext cx="2990242" cy="707886"/>
          </a:xfrm>
          <a:prstGeom prst="rect">
            <a:avLst/>
          </a:prstGeom>
          <a:noFill/>
        </p:spPr>
        <p:txBody>
          <a:bodyPr wrap="none" rtlCol="0">
            <a:spAutoFit/>
          </a:bodyPr>
          <a:lstStyle/>
          <a:p>
            <a:r>
              <a:rPr lang="en-US" sz="2000" dirty="0">
                <a:solidFill>
                  <a:srgbClr val="00A600"/>
                </a:solidFill>
              </a:rPr>
              <a:t>GEOS-CF v1: 1-day forecast</a:t>
            </a:r>
          </a:p>
          <a:p>
            <a:r>
              <a:rPr lang="en-US" sz="2000" dirty="0">
                <a:solidFill>
                  <a:srgbClr val="0432FF"/>
                </a:solidFill>
              </a:rPr>
              <a:t>GEOS-CF v2: analysis</a:t>
            </a:r>
          </a:p>
        </p:txBody>
      </p:sp>
      <p:sp>
        <p:nvSpPr>
          <p:cNvPr id="4" name="TextBox 3">
            <a:extLst>
              <a:ext uri="{FF2B5EF4-FFF2-40B4-BE49-F238E27FC236}">
                <a16:creationId xmlns:a16="http://schemas.microsoft.com/office/drawing/2014/main" id="{083B11AB-EAE9-9CE1-EE57-A870D2798F9E}"/>
              </a:ext>
            </a:extLst>
          </p:cNvPr>
          <p:cNvSpPr txBox="1"/>
          <p:nvPr/>
        </p:nvSpPr>
        <p:spPr>
          <a:xfrm>
            <a:off x="5569824" y="1456964"/>
            <a:ext cx="175561" cy="203133"/>
          </a:xfrm>
          <a:prstGeom prst="rect">
            <a:avLst/>
          </a:prstGeom>
          <a:solidFill>
            <a:schemeClr val="bg1"/>
          </a:solidFill>
        </p:spPr>
        <p:txBody>
          <a:bodyPr wrap="none" lIns="9144" tIns="9144" rIns="9144" bIns="9144" rtlCol="0">
            <a:spAutoFit/>
          </a:bodyPr>
          <a:lstStyle/>
          <a:p>
            <a:r>
              <a:rPr lang="en-US" sz="1200" dirty="0"/>
              <a:t>03</a:t>
            </a:r>
          </a:p>
        </p:txBody>
      </p:sp>
    </p:spTree>
    <p:extLst>
      <p:ext uri="{BB962C8B-B14F-4D97-AF65-F5344CB8AC3E}">
        <p14:creationId xmlns:p14="http://schemas.microsoft.com/office/powerpoint/2010/main" val="4262743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TEMPO Wide ORR MR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EMPO Wide ORR MRR" id="{3095EFA4-4A62-43F9-994D-2ED38E1FAE00}" vid="{3ACF80F2-EEEA-4067-AD42-EC1E0DEF085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58886</TotalTime>
  <Words>736</Words>
  <Application>Microsoft Macintosh PowerPoint</Application>
  <PresentationFormat>Widescreen</PresentationFormat>
  <Paragraphs>155</Paragraphs>
  <Slides>18</Slides>
  <Notes>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18</vt:i4>
      </vt:variant>
    </vt:vector>
  </HeadingPairs>
  <TitlesOfParts>
    <vt:vector size="29" baseType="lpstr">
      <vt:lpstr>ＭＳ Ｐゴシック</vt:lpstr>
      <vt:lpstr>Arial</vt:lpstr>
      <vt:lpstr>Arial Narrow</vt:lpstr>
      <vt:lpstr>Arial Rounded</vt:lpstr>
      <vt:lpstr>Arial Rounded MT Bold</vt:lpstr>
      <vt:lpstr>Calibri</vt:lpstr>
      <vt:lpstr>Helvetica</vt:lpstr>
      <vt:lpstr>Times New Roman</vt:lpstr>
      <vt:lpstr>Wingdings</vt:lpstr>
      <vt:lpstr>Office Theme</vt:lpstr>
      <vt:lpstr>1_TEMPO Wide ORR MRR</vt:lpstr>
      <vt:lpstr>PowerPoint Presentation</vt:lpstr>
      <vt:lpstr>NO2 Retrieval Algorithm</vt:lpstr>
      <vt:lpstr>Major Updates for Version 4 NO2</vt:lpstr>
      <vt:lpstr>Version 3 vs. Version 4 </vt:lpstr>
      <vt:lpstr>Version 3 vs. Version 4: Mexico</vt:lpstr>
      <vt:lpstr>Version 3 vs. Version 4 </vt:lpstr>
      <vt:lpstr>Near-Real Time NO2</vt:lpstr>
      <vt:lpstr>Comparisons with Pandora</vt:lpstr>
      <vt:lpstr>Comparisons with Pandora</vt:lpstr>
      <vt:lpstr>Comparisons with Pandora</vt:lpstr>
      <vt:lpstr>Summary and Outlook</vt:lpstr>
      <vt:lpstr>PowerPoint Presentation</vt:lpstr>
      <vt:lpstr>PowerPoint Presentation</vt:lpstr>
      <vt:lpstr>Influence of GEOS-CF v2</vt:lpstr>
      <vt:lpstr>Version 3 vs. version 4 </vt:lpstr>
      <vt:lpstr>Quantifying NO2 Biases with Pandora</vt:lpstr>
      <vt:lpstr>Quantifying NO2 Biases with Pandora</vt:lpstr>
      <vt:lpstr>Some Issues in Version 3 NO2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Baseline and Threshold   Products (Variables) &amp; Requirements</dc:title>
  <dc:creator>Liu, Xiong</dc:creator>
  <cp:lastModifiedBy>Caroline Nowlan</cp:lastModifiedBy>
  <cp:revision>896</cp:revision>
  <dcterms:created xsi:type="dcterms:W3CDTF">2021-11-05T03:06:55Z</dcterms:created>
  <dcterms:modified xsi:type="dcterms:W3CDTF">2025-08-19T02:25:39Z</dcterms:modified>
</cp:coreProperties>
</file>