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5" r:id="rId3"/>
    <p:sldId id="271" r:id="rId4"/>
    <p:sldId id="260" r:id="rId5"/>
    <p:sldId id="261" r:id="rId6"/>
    <p:sldId id="265" r:id="rId7"/>
    <p:sldId id="269" r:id="rId8"/>
    <p:sldId id="259" r:id="rId9"/>
    <p:sldId id="274" r:id="rId10"/>
    <p:sldId id="268" r:id="rId11"/>
    <p:sldId id="267" r:id="rId12"/>
    <p:sldId id="273" r:id="rId13"/>
    <p:sldId id="258" r:id="rId14"/>
    <p:sldId id="276" r:id="rId15"/>
    <p:sldId id="279" r:id="rId16"/>
    <p:sldId id="272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06" autoAdjust="0"/>
    <p:restoredTop sz="94658"/>
  </p:normalViewPr>
  <p:slideViewPr>
    <p:cSldViewPr snapToGrid="0">
      <p:cViewPr varScale="1">
        <p:scale>
          <a:sx n="120" d="100"/>
          <a:sy n="120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Huiqun" userId="1d097ddb-de73-4134-ab46-3f047ccce610" providerId="ADAL" clId="{807E2172-96E4-572F-8421-3B3D3F95CA47}"/>
    <pc:docChg chg="modSld">
      <pc:chgData name="Wang, Huiqun" userId="1d097ddb-de73-4134-ab46-3f047ccce610" providerId="ADAL" clId="{807E2172-96E4-572F-8421-3B3D3F95CA47}" dt="2025-08-18T01:44:18.024" v="1" actId="20577"/>
      <pc:docMkLst>
        <pc:docMk/>
      </pc:docMkLst>
      <pc:sldChg chg="modSp mod">
        <pc:chgData name="Wang, Huiqun" userId="1d097ddb-de73-4134-ab46-3f047ccce610" providerId="ADAL" clId="{807E2172-96E4-572F-8421-3B3D3F95CA47}" dt="2025-08-18T01:44:18.024" v="1" actId="20577"/>
        <pc:sldMkLst>
          <pc:docMk/>
          <pc:sldMk cId="3414762365" sldId="273"/>
        </pc:sldMkLst>
        <pc:spChg chg="mod">
          <ac:chgData name="Wang, Huiqun" userId="1d097ddb-de73-4134-ab46-3f047ccce610" providerId="ADAL" clId="{807E2172-96E4-572F-8421-3B3D3F95CA47}" dt="2025-08-18T01:44:18.024" v="1" actId="20577"/>
          <ac:spMkLst>
            <pc:docMk/>
            <pc:sldMk cId="3414762365" sldId="273"/>
            <ac:spMk id="5" creationId="{A8DB1A59-B20F-37CC-2371-237F57A69F5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C2E9-D5CF-3C4C-05F5-99BA30709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155DA2-69EE-B0F9-DB63-9F2F7CABF3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3082B-39D4-6FAA-1CAC-3DE87B7BD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61F84-9BFC-1873-975B-D4519D5D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2D43A-6BF1-E1E0-CD82-6D3EFD418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2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15B2-2325-D218-4379-12961290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BCB07-787C-53B0-B1D3-7D8BC0F46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AA3C9-7F73-19D6-2795-383550A4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14F7E-730B-BE7E-07CF-C5A7D352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97552-5AC4-D219-7631-9265D891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8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F4CD40-2F23-15BC-BC51-510168458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17BC1-003A-6398-8A3C-FBCB23A1E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26CB6-6582-7DFC-2CF3-4E767A5FC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94F9-0312-E55E-533A-79DFF785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0B909-F93E-79AA-CBF4-EB37D7B7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9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A3566-CEB3-A2C8-B0DD-565C4DBC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EE97F-088D-240D-6041-476DB6241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01E1B-79CA-0089-6623-04FFE497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631AF-F4BD-325C-036A-AE781F666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B3DC8-1E2C-B423-A9B9-9CCD58B3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8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2D28-0F03-7427-4BF4-D11F5FE77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07036-AF2B-25D8-B2E8-3D5438361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73BAA-BD81-C611-E808-8AC4DB702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1615E-7D72-26E3-B747-FB47CDE9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C6F58-6094-2D04-4448-746B3024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4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EFD3-4D50-5260-EC6D-32CDEB2AD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E73ED-527B-3560-F99A-A98B5E6C7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406FD-9815-D01E-ED31-9F3B55E36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F8A00-9E17-A53F-2E56-21A825CFF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6E161-BE36-E013-CF07-BF6822C2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C3BCB-79BE-7EC1-435F-400D26ED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D2FD-7FE4-2409-9A1D-DFA47679B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767A2-C06D-81B2-DC4C-67A7AC16B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A5EC5-6559-3F0B-AD01-35D8C5C05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25867F-2602-78E4-65B1-99BF79DFE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B96AE-51CE-97BC-B67E-62AF72222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6B34C-D8C0-3790-DCE4-D6377E43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11A11-D819-1A0E-2EEE-63E6578F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1B2DC8-BE1C-45E5-A7A4-04F5E4FD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3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532C1-F9F8-792D-A5FB-A9045DFC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52B3E-A9F3-B432-1B90-5532E87A0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5725D-BE5C-08EC-DA3D-270C0DC32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BC02C-FED0-E939-9FF8-EDC8830A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C420D-3DFA-5A37-9781-5CCBBCD5B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62AA30-B5D6-35C1-1AF7-1AB0DD06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E5BFD-CF49-F71A-846A-EA5AEBB9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C088-4C38-6AF3-69EC-FA52C90F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9740-3F19-FF31-96CA-6913B3B56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4D4D5-3E34-6C16-AD31-F0199EEAE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8E208-D368-DBFA-CBA4-98C71C67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3F788-753C-F75C-2B35-6869F806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92A26-6EDC-6BEA-496E-D625AC9C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3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B8F7-6FB5-5A1D-D3C7-9398B3F17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A8D06-D3FF-1B72-C056-413FBD94D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4C8EE-B539-E5DF-4EA6-F37845B93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4507E-D847-AC6F-CF2C-3B95BDD0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62032-B9CC-B86E-8EF0-FD64AEAEF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0D6D2-EED5-3B51-B719-B22508E5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8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3662E-D858-A7CE-0598-6DCA2992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BF102-5F1C-4C16-0467-0EB93DC9D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B16A6-7659-8255-AE67-67CEBC619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C8F645-8135-4F40-A126-23950144A86D}" type="datetimeFigureOut">
              <a:rPr lang="en-US" smtClean="0"/>
              <a:t>8/17/25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7D028-95E0-93F5-23A9-7A6897164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7590B-8024-7B0D-64BB-580397A5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EB27F6-A7B0-4C99-AE21-A4D148E32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C94C-4E4A-3019-9D39-928D99770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830" y="167480"/>
            <a:ext cx="9144000" cy="887883"/>
          </a:xfrm>
        </p:spPr>
        <p:txBody>
          <a:bodyPr>
            <a:normAutofit/>
          </a:bodyPr>
          <a:lstStyle/>
          <a:p>
            <a:r>
              <a:rPr lang="en-US" sz="5400" dirty="0"/>
              <a:t>TEMPO CLDO4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3A45D5-98D0-24EF-14D2-3AA1FF923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830" y="1055363"/>
            <a:ext cx="9144000" cy="899933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Helen Wang (</a:t>
            </a:r>
            <a:r>
              <a:rPr lang="en-US" sz="2000" i="1" dirty="0"/>
              <a:t>hwang@cfa.Harvard.edu</a:t>
            </a:r>
            <a:r>
              <a:rPr lang="en-US" sz="2000" dirty="0"/>
              <a:t>), Gonzalo Gonzalez Abad, Caroline Nowlan, </a:t>
            </a:r>
            <a:r>
              <a:rPr lang="en-US" sz="2000" dirty="0" err="1"/>
              <a:t>Heesung</a:t>
            </a:r>
            <a:r>
              <a:rPr lang="en-US" sz="2000" dirty="0"/>
              <a:t> Chong, </a:t>
            </a:r>
            <a:r>
              <a:rPr lang="en-US" sz="2000" dirty="0" err="1"/>
              <a:t>Weizhen</a:t>
            </a:r>
            <a:r>
              <a:rPr lang="en-US" sz="2000" dirty="0"/>
              <a:t> Hou, </a:t>
            </a:r>
            <a:r>
              <a:rPr lang="en-US" sz="2000" dirty="0" err="1"/>
              <a:t>Junsung</a:t>
            </a:r>
            <a:r>
              <a:rPr lang="en-US" sz="2000" dirty="0"/>
              <a:t> Park, John Houck, </a:t>
            </a:r>
            <a:r>
              <a:rPr lang="en-US" sz="2000" dirty="0" err="1"/>
              <a:t>Masond</a:t>
            </a:r>
            <a:r>
              <a:rPr lang="en-US" sz="2000" dirty="0"/>
              <a:t> </a:t>
            </a:r>
            <a:r>
              <a:rPr lang="en-US" sz="2000" dirty="0" err="1"/>
              <a:t>Ghahremanloo</a:t>
            </a:r>
            <a:r>
              <a:rPr lang="en-US" sz="2000" dirty="0"/>
              <a:t>, Xiong Liu &amp; TEMPO science team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2EFC69-86F6-BDE6-226F-E10F72270B78}"/>
              </a:ext>
            </a:extLst>
          </p:cNvPr>
          <p:cNvGrpSpPr/>
          <p:nvPr/>
        </p:nvGrpSpPr>
        <p:grpSpPr>
          <a:xfrm>
            <a:off x="1696688" y="3797342"/>
            <a:ext cx="9036008" cy="461665"/>
            <a:chOff x="1846162" y="4653023"/>
            <a:chExt cx="9036008" cy="4616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01429C-9357-999B-5502-8978DD86CFA3}"/>
                </a:ext>
              </a:extLst>
            </p:cNvPr>
            <p:cNvGrpSpPr/>
            <p:nvPr/>
          </p:nvGrpSpPr>
          <p:grpSpPr>
            <a:xfrm>
              <a:off x="1846162" y="4653023"/>
              <a:ext cx="9036008" cy="461665"/>
              <a:chOff x="2233914" y="4971327"/>
              <a:chExt cx="9036008" cy="46166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0BA7E5F-2C7B-5C51-FD1A-E9BDD7D35BF7}"/>
                  </a:ext>
                </a:extLst>
              </p:cNvPr>
              <p:cNvSpPr txBox="1"/>
              <p:nvPr/>
            </p:nvSpPr>
            <p:spPr>
              <a:xfrm>
                <a:off x="2233914" y="4971327"/>
                <a:ext cx="689612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L1B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BFB51C3-1D2A-2387-6959-E06C18241EFC}"/>
                  </a:ext>
                </a:extLst>
              </p:cNvPr>
              <p:cNvSpPr txBox="1"/>
              <p:nvPr/>
            </p:nvSpPr>
            <p:spPr>
              <a:xfrm>
                <a:off x="4786131" y="4971327"/>
                <a:ext cx="1154483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CLDO4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6823F7-AEED-C966-C56A-9517CBF7A976}"/>
                  </a:ext>
                </a:extLst>
              </p:cNvPr>
              <p:cNvSpPr txBox="1"/>
              <p:nvPr/>
            </p:nvSpPr>
            <p:spPr>
              <a:xfrm>
                <a:off x="7332562" y="4971327"/>
                <a:ext cx="3937360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Trace gases (NO</a:t>
                </a:r>
                <a:r>
                  <a:rPr lang="en-US" sz="2000" baseline="-25000" dirty="0"/>
                  <a:t>2</a:t>
                </a:r>
                <a:r>
                  <a:rPr lang="en-US" sz="2400" dirty="0"/>
                  <a:t>, HCHO,…)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F14B404-29DB-4C61-8710-098B185BA1C7}"/>
                </a:ext>
              </a:extLst>
            </p:cNvPr>
            <p:cNvCxnSpPr/>
            <p:nvPr/>
          </p:nvCxnSpPr>
          <p:spPr>
            <a:xfrm>
              <a:off x="2714263" y="4883855"/>
              <a:ext cx="14989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3504FB-A083-B232-7F11-5B0234897ACB}"/>
                </a:ext>
              </a:extLst>
            </p:cNvPr>
            <p:cNvCxnSpPr>
              <a:cxnSpLocks/>
            </p:cNvCxnSpPr>
            <p:nvPr/>
          </p:nvCxnSpPr>
          <p:spPr>
            <a:xfrm>
              <a:off x="5615122" y="4883855"/>
              <a:ext cx="12674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A85006F-34E5-B264-091B-40512CF098FD}"/>
              </a:ext>
            </a:extLst>
          </p:cNvPr>
          <p:cNvSpPr txBox="1"/>
          <p:nvPr/>
        </p:nvSpPr>
        <p:spPr>
          <a:xfrm>
            <a:off x="1764268" y="4481273"/>
            <a:ext cx="8968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Effective Cloud Fraction </a:t>
            </a:r>
            <a:r>
              <a:rPr lang="en-US" sz="2000" dirty="0">
                <a:solidFill>
                  <a:schemeClr val="accent5"/>
                </a:solidFill>
              </a:rPr>
              <a:t>(ECF) </a:t>
            </a:r>
            <a:r>
              <a:rPr lang="en-US" sz="2000" dirty="0"/>
              <a:t>&amp; Optical Centroid Pressure </a:t>
            </a:r>
            <a:r>
              <a:rPr lang="en-US" sz="2000" dirty="0">
                <a:solidFill>
                  <a:schemeClr val="accent5"/>
                </a:solidFill>
              </a:rPr>
              <a:t>(OCP): filtering &amp; AMF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5AAC72-01A8-17B2-AC22-0D8F271B8F9F}"/>
              </a:ext>
            </a:extLst>
          </p:cNvPr>
          <p:cNvSpPr txBox="1"/>
          <p:nvPr/>
        </p:nvSpPr>
        <p:spPr>
          <a:xfrm>
            <a:off x="3566218" y="5149815"/>
            <a:ext cx="375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Assumption: </a:t>
            </a:r>
            <a:r>
              <a:rPr lang="en-US" b="1" dirty="0"/>
              <a:t>Cloud albedo </a:t>
            </a:r>
            <a:r>
              <a:rPr lang="en-US" b="1" dirty="0">
                <a:solidFill>
                  <a:srgbClr val="FF0000"/>
                </a:solidFill>
              </a:rPr>
              <a:t>Ac = 0.8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429DBC-A437-CBCE-B96D-6E449EF64D29}"/>
              </a:ext>
            </a:extLst>
          </p:cNvPr>
          <p:cNvSpPr txBox="1"/>
          <p:nvPr/>
        </p:nvSpPr>
        <p:spPr>
          <a:xfrm>
            <a:off x="3314250" y="5602913"/>
            <a:ext cx="427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Ac1: (ECF1, OCP1)         Ac2:(ECF2, OCP2)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481FAD-EEA5-4636-CC17-F56DB0CB6C3F}"/>
              </a:ext>
            </a:extLst>
          </p:cNvPr>
          <p:cNvSpPr txBox="1"/>
          <p:nvPr/>
        </p:nvSpPr>
        <p:spPr>
          <a:xfrm>
            <a:off x="1642692" y="6003582"/>
            <a:ext cx="781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Parameterization for Trace Gas Column instead of Cloud physical parameters</a:t>
            </a:r>
          </a:p>
        </p:txBody>
      </p:sp>
      <p:pic>
        <p:nvPicPr>
          <p:cNvPr id="15" name="Picture 14" descr="A poster of a space shuttle&#10;&#10;AI-generated content may be incorrect.">
            <a:extLst>
              <a:ext uri="{FF2B5EF4-FFF2-40B4-BE49-F238E27FC236}">
                <a16:creationId xmlns:a16="http://schemas.microsoft.com/office/drawing/2014/main" id="{DE19E342-E506-F341-D426-C5A1FF8A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803" y="1943246"/>
            <a:ext cx="6698054" cy="16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9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ey sky&#10;&#10;AI-generated content may be incorrect.">
            <a:extLst>
              <a:ext uri="{FF2B5EF4-FFF2-40B4-BE49-F238E27FC236}">
                <a16:creationId xmlns:a16="http://schemas.microsoft.com/office/drawing/2014/main" id="{FF443B8D-D7F6-9C84-DE58-908B5563AC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496" b="-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close-up of a grey sky&#10;&#10;AI-generated content may be incorrect.">
            <a:extLst>
              <a:ext uri="{FF2B5EF4-FFF2-40B4-BE49-F238E27FC236}">
                <a16:creationId xmlns:a16="http://schemas.microsoft.com/office/drawing/2014/main" id="{7CE3ECB3-7A37-FCC4-BFD7-BC0F957C51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2" r="43312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A28A7-A617-6722-E112-618393D5497C}"/>
              </a:ext>
            </a:extLst>
          </p:cNvPr>
          <p:cNvSpPr txBox="1"/>
          <p:nvPr/>
        </p:nvSpPr>
        <p:spPr>
          <a:xfrm>
            <a:off x="2202927" y="187857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Original</a:t>
            </a:r>
            <a:r>
              <a:rPr lang="en-US" dirty="0"/>
              <a:t> 20240214 S007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A9B02-0FFB-18F3-DE6D-843E073CA868}"/>
              </a:ext>
            </a:extLst>
          </p:cNvPr>
          <p:cNvSpPr txBox="1"/>
          <p:nvPr/>
        </p:nvSpPr>
        <p:spPr>
          <a:xfrm>
            <a:off x="7370618" y="177338"/>
            <a:ext cx="441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Destriped</a:t>
            </a:r>
            <a:r>
              <a:rPr lang="en-US" dirty="0"/>
              <a:t> 20240214 S007 using 20240213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7F051-6733-F231-3500-D59AB2174D9B}"/>
              </a:ext>
            </a:extLst>
          </p:cNvPr>
          <p:cNvSpPr txBox="1"/>
          <p:nvPr/>
        </p:nvSpPr>
        <p:spPr>
          <a:xfrm>
            <a:off x="4100946" y="6405580"/>
            <a:ext cx="375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Same IRR </a:t>
            </a:r>
            <a:r>
              <a:rPr lang="en-US" dirty="0"/>
              <a:t>on 20240213 &amp; 20240214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14E2F-9A31-5BF9-0BF4-FD070D3BB6AA}"/>
              </a:ext>
            </a:extLst>
          </p:cNvPr>
          <p:cNvSpPr txBox="1"/>
          <p:nvPr/>
        </p:nvSpPr>
        <p:spPr>
          <a:xfrm>
            <a:off x="5087230" y="95524"/>
            <a:ext cx="2039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(5)</a:t>
            </a:r>
            <a:r>
              <a:rPr lang="en-US" sz="2400" b="1" dirty="0"/>
              <a:t> </a:t>
            </a:r>
            <a:r>
              <a:rPr lang="en-US" sz="2400" b="1" dirty="0" err="1"/>
              <a:t>Destriping</a:t>
            </a:r>
            <a:endParaRPr lang="en-US" sz="24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F3C0DC-18C8-01C4-A140-8766B7BFAA65}"/>
              </a:ext>
            </a:extLst>
          </p:cNvPr>
          <p:cNvCxnSpPr/>
          <p:nvPr/>
        </p:nvCxnSpPr>
        <p:spPr>
          <a:xfrm>
            <a:off x="5990415" y="3287210"/>
            <a:ext cx="204960" cy="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476AAB-BB8A-DBC0-6577-1F2B5060D586}"/>
              </a:ext>
            </a:extLst>
          </p:cNvPr>
          <p:cNvSpPr txBox="1"/>
          <p:nvPr/>
        </p:nvSpPr>
        <p:spPr>
          <a:xfrm>
            <a:off x="10602410" y="5833641"/>
            <a:ext cx="1200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Worked</a:t>
            </a:r>
          </a:p>
        </p:txBody>
      </p:sp>
    </p:spTree>
    <p:extLst>
      <p:ext uri="{BB962C8B-B14F-4D97-AF65-F5344CB8AC3E}">
        <p14:creationId xmlns:p14="http://schemas.microsoft.com/office/powerpoint/2010/main" val="264407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5BAC0B-E0A2-15E2-2C99-0B91E91C89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250" b="-1"/>
          <a:stretch/>
        </p:blipFill>
        <p:spPr>
          <a:xfrm>
            <a:off x="6267092" y="597690"/>
            <a:ext cx="5668684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9C969-25E1-D911-AF7C-9FA17D28C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8" r="41246" b="-1"/>
          <a:stretch/>
        </p:blipFill>
        <p:spPr>
          <a:xfrm>
            <a:off x="325961" y="610618"/>
            <a:ext cx="5674893" cy="57436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5FFFC-48EF-256D-B109-1C85FCF72160}"/>
              </a:ext>
            </a:extLst>
          </p:cNvPr>
          <p:cNvSpPr txBox="1"/>
          <p:nvPr/>
        </p:nvSpPr>
        <p:spPr>
          <a:xfrm>
            <a:off x="2385391" y="174929"/>
            <a:ext cx="2592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Original</a:t>
            </a:r>
            <a:r>
              <a:rPr lang="en-US" dirty="0"/>
              <a:t> 20240215 S007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4F110-4700-7009-357D-BFEC93F60F92}"/>
              </a:ext>
            </a:extLst>
          </p:cNvPr>
          <p:cNvSpPr txBox="1"/>
          <p:nvPr/>
        </p:nvSpPr>
        <p:spPr>
          <a:xfrm>
            <a:off x="7132320" y="190831"/>
            <a:ext cx="438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20240215 S007 </a:t>
            </a:r>
            <a:r>
              <a:rPr lang="en-US" b="1" dirty="0" err="1"/>
              <a:t>destriped</a:t>
            </a:r>
            <a:r>
              <a:rPr lang="en-US" dirty="0"/>
              <a:t> using 20240214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69207-1285-2780-5A32-6C37C75021AC}"/>
              </a:ext>
            </a:extLst>
          </p:cNvPr>
          <p:cNvSpPr txBox="1"/>
          <p:nvPr/>
        </p:nvSpPr>
        <p:spPr>
          <a:xfrm>
            <a:off x="4347008" y="6394738"/>
            <a:ext cx="408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Different IRR </a:t>
            </a:r>
            <a:r>
              <a:rPr lang="en-US" dirty="0"/>
              <a:t>on 20240214 &amp; 20240215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D6F3B-2651-DD1C-3D4B-FED491DC97C7}"/>
              </a:ext>
            </a:extLst>
          </p:cNvPr>
          <p:cNvSpPr txBox="1"/>
          <p:nvPr/>
        </p:nvSpPr>
        <p:spPr>
          <a:xfrm>
            <a:off x="5087230" y="95524"/>
            <a:ext cx="2039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(5)</a:t>
            </a:r>
            <a:r>
              <a:rPr lang="en-US" sz="2400" b="1" dirty="0"/>
              <a:t> </a:t>
            </a:r>
            <a:r>
              <a:rPr lang="en-US" sz="2400" b="1" dirty="0" err="1"/>
              <a:t>Destriping</a:t>
            </a:r>
            <a:endParaRPr lang="en-US" sz="2400" b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4A06B08-73ED-F054-01B4-2ED695B95289}"/>
              </a:ext>
            </a:extLst>
          </p:cNvPr>
          <p:cNvCxnSpPr/>
          <p:nvPr/>
        </p:nvCxnSpPr>
        <p:spPr>
          <a:xfrm>
            <a:off x="6038984" y="3287210"/>
            <a:ext cx="204960" cy="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FCF2DAE-0810-91E5-0B90-3ABA9BA10F13}"/>
              </a:ext>
            </a:extLst>
          </p:cNvPr>
          <p:cNvSpPr txBox="1"/>
          <p:nvPr/>
        </p:nvSpPr>
        <p:spPr>
          <a:xfrm>
            <a:off x="10754915" y="5675526"/>
            <a:ext cx="983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221274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BFEA7-9B5C-2A55-7F36-A131FA511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435" y="1142802"/>
            <a:ext cx="6687129" cy="4572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85BEFC-F9BE-BFE1-2B2F-A235C25363CD}"/>
              </a:ext>
            </a:extLst>
          </p:cNvPr>
          <p:cNvSpPr txBox="1"/>
          <p:nvPr/>
        </p:nvSpPr>
        <p:spPr>
          <a:xfrm>
            <a:off x="1124990" y="548640"/>
            <a:ext cx="101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(5)</a:t>
            </a:r>
            <a:r>
              <a:rPr lang="en-US" sz="2400" dirty="0"/>
              <a:t> Different IRR :   different slit function parameter :   different stripe pattern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D47FD-0730-8270-126D-EEE50C9AB178}"/>
              </a:ext>
            </a:extLst>
          </p:cNvPr>
          <p:cNvSpPr txBox="1"/>
          <p:nvPr/>
        </p:nvSpPr>
        <p:spPr>
          <a:xfrm>
            <a:off x="300015" y="3005176"/>
            <a:ext cx="282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Good:</a:t>
            </a:r>
          </a:p>
          <a:p>
            <a:r>
              <a:rPr lang="en-US" dirty="0">
                <a:solidFill>
                  <a:srgbClr val="00B050"/>
                </a:solidFill>
              </a:rPr>
              <a:t>Factor from granules using the same IRR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62AB1-346E-64BE-64AC-14BA06D9C163}"/>
              </a:ext>
            </a:extLst>
          </p:cNvPr>
          <p:cNvSpPr txBox="1"/>
          <p:nvPr/>
        </p:nvSpPr>
        <p:spPr>
          <a:xfrm>
            <a:off x="9166239" y="3006760"/>
            <a:ext cx="282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Bad:</a:t>
            </a:r>
          </a:p>
          <a:p>
            <a:r>
              <a:rPr lang="en-US" dirty="0">
                <a:solidFill>
                  <a:srgbClr val="FF0000"/>
                </a:solidFill>
              </a:rPr>
              <a:t>Factor from granules using a different IRR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B1A59-B20F-37CC-2371-237F57A69F53}"/>
              </a:ext>
            </a:extLst>
          </p:cNvPr>
          <p:cNvSpPr txBox="1"/>
          <p:nvPr/>
        </p:nvSpPr>
        <p:spPr>
          <a:xfrm>
            <a:off x="1996966" y="5909250"/>
            <a:ext cx="8624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operational processing: </a:t>
            </a:r>
            <a:r>
              <a:rPr lang="en-US" sz="2000" dirty="0"/>
              <a:t>Wait for enough granules once new IRR is taken</a:t>
            </a:r>
          </a:p>
        </p:txBody>
      </p:sp>
    </p:spTree>
    <p:extLst>
      <p:ext uri="{BB962C8B-B14F-4D97-AF65-F5344CB8AC3E}">
        <p14:creationId xmlns:p14="http://schemas.microsoft.com/office/powerpoint/2010/main" val="3414762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FFF5F44-C666-9192-941D-8AB996AB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5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02EB8C-A791-67BB-4743-7A5B374FB45D}"/>
              </a:ext>
            </a:extLst>
          </p:cNvPr>
          <p:cNvSpPr txBox="1"/>
          <p:nvPr/>
        </p:nvSpPr>
        <p:spPr>
          <a:xfrm>
            <a:off x="115747" y="156258"/>
            <a:ext cx="237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(6)</a:t>
            </a:r>
            <a:r>
              <a:rPr lang="en-US" sz="2400" b="1" dirty="0"/>
              <a:t> </a:t>
            </a:r>
            <a:r>
              <a:rPr lang="en-US" sz="2400" dirty="0"/>
              <a:t>ML </a:t>
            </a:r>
            <a:r>
              <a:rPr lang="en-US" sz="2400" dirty="0" err="1"/>
              <a:t>destriping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27E15-AAF9-60FF-5A4E-DBF7488C51BC}"/>
              </a:ext>
            </a:extLst>
          </p:cNvPr>
          <p:cNvSpPr txBox="1"/>
          <p:nvPr/>
        </p:nvSpPr>
        <p:spPr>
          <a:xfrm>
            <a:off x="115747" y="1945757"/>
            <a:ext cx="3170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processing oriented</a:t>
            </a:r>
          </a:p>
          <a:p>
            <a:r>
              <a:rPr lang="en-US" dirty="0"/>
              <a:t>Independent of other granules</a:t>
            </a:r>
          </a:p>
        </p:txBody>
      </p:sp>
    </p:spTree>
    <p:extLst>
      <p:ext uri="{BB962C8B-B14F-4D97-AF65-F5344CB8AC3E}">
        <p14:creationId xmlns:p14="http://schemas.microsoft.com/office/powerpoint/2010/main" val="153144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0E0B66-8851-FCF8-40D9-B5E4D1B58925}"/>
              </a:ext>
            </a:extLst>
          </p:cNvPr>
          <p:cNvSpPr txBox="1"/>
          <p:nvPr/>
        </p:nvSpPr>
        <p:spPr>
          <a:xfrm>
            <a:off x="866503" y="416391"/>
            <a:ext cx="347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Remaining Issues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4F318-0DE6-2A2D-D5F4-C5A1F211D3B7}"/>
              </a:ext>
            </a:extLst>
          </p:cNvPr>
          <p:cNvSpPr txBox="1"/>
          <p:nvPr/>
        </p:nvSpPr>
        <p:spPr>
          <a:xfrm>
            <a:off x="1741714" y="1146717"/>
            <a:ext cx="9065102" cy="5262979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Spectral saturation above bright clouds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Larger uncertainty for more challenging geometries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Unreliable cloud information over snow/ice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Larger uncertainty for inhomogeneous partially cloudy scenes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Cloud shadow</a:t>
            </a:r>
          </a:p>
          <a:p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GLER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1517173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035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28A10EA-6423-A406-F2F8-02093C85B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77" y="771488"/>
            <a:ext cx="121920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4A894-5759-F52A-2C2E-AC6E8E67A46E}"/>
              </a:ext>
            </a:extLst>
          </p:cNvPr>
          <p:cNvSpPr txBox="1"/>
          <p:nvPr/>
        </p:nvSpPr>
        <p:spPr>
          <a:xfrm>
            <a:off x="4340922" y="3415241"/>
            <a:ext cx="241386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Train CNN (</a:t>
            </a:r>
            <a:r>
              <a:rPr lang="en-US" sz="2400" dirty="0" err="1"/>
              <a:t>Unet</a:t>
            </a:r>
            <a:r>
              <a:rPr lang="en-US" sz="2400" dirty="0"/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D688F6-D2BA-BBEB-A461-1FDF55711EC3}"/>
              </a:ext>
            </a:extLst>
          </p:cNvPr>
          <p:cNvGrpSpPr/>
          <p:nvPr/>
        </p:nvGrpSpPr>
        <p:grpSpPr>
          <a:xfrm>
            <a:off x="3629892" y="2417989"/>
            <a:ext cx="4068142" cy="997527"/>
            <a:chOff x="3640975" y="2593571"/>
            <a:chExt cx="4068142" cy="997527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8D26240-4418-F852-0910-AEC5297BAF75}"/>
                </a:ext>
              </a:extLst>
            </p:cNvPr>
            <p:cNvCxnSpPr/>
            <p:nvPr/>
          </p:nvCxnSpPr>
          <p:spPr>
            <a:xfrm>
              <a:off x="5530735" y="2593571"/>
              <a:ext cx="0" cy="9975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7B0A55-CB40-DB75-05FC-FA0FAD97D772}"/>
                </a:ext>
              </a:extLst>
            </p:cNvPr>
            <p:cNvSpPr txBox="1"/>
            <p:nvPr/>
          </p:nvSpPr>
          <p:spPr>
            <a:xfrm>
              <a:off x="3640975" y="2975957"/>
              <a:ext cx="18149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 patches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F794E3-852E-1B78-0578-AFCCBEC565EC}"/>
                </a:ext>
              </a:extLst>
            </p:cNvPr>
            <p:cNvSpPr txBox="1"/>
            <p:nvPr/>
          </p:nvSpPr>
          <p:spPr>
            <a:xfrm>
              <a:off x="5613415" y="2971805"/>
              <a:ext cx="209570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Destrriped</a:t>
              </a:r>
              <a:r>
                <a:rPr lang="en-US" dirty="0"/>
                <a:t> patches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16BAAC-EECF-E47A-7280-A14BB33E93D7}"/>
              </a:ext>
            </a:extLst>
          </p:cNvPr>
          <p:cNvCxnSpPr>
            <a:cxnSpLocks/>
          </p:cNvCxnSpPr>
          <p:nvPr/>
        </p:nvCxnSpPr>
        <p:spPr>
          <a:xfrm>
            <a:off x="5558442" y="3876906"/>
            <a:ext cx="0" cy="478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160E2FB-E635-1D12-DB16-20F67F4EDCDD}"/>
              </a:ext>
            </a:extLst>
          </p:cNvPr>
          <p:cNvSpPr txBox="1"/>
          <p:nvPr/>
        </p:nvSpPr>
        <p:spPr>
          <a:xfrm>
            <a:off x="4340922" y="300738"/>
            <a:ext cx="274934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Data Augmentation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E4DEA-61CC-CD27-A837-98AD0A64AD63}"/>
              </a:ext>
            </a:extLst>
          </p:cNvPr>
          <p:cNvSpPr txBox="1"/>
          <p:nvPr/>
        </p:nvSpPr>
        <p:spPr>
          <a:xfrm>
            <a:off x="3699213" y="5223469"/>
            <a:ext cx="371845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Apply model to each patch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86F9A8-B4F9-717C-9788-ADDDDB59596A}"/>
              </a:ext>
            </a:extLst>
          </p:cNvPr>
          <p:cNvCxnSpPr>
            <a:cxnSpLocks/>
          </p:cNvCxnSpPr>
          <p:nvPr/>
        </p:nvCxnSpPr>
        <p:spPr>
          <a:xfrm>
            <a:off x="5558443" y="5709492"/>
            <a:ext cx="0" cy="475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EF4B58C-C48A-9E44-6191-8684AAE553CF}"/>
              </a:ext>
            </a:extLst>
          </p:cNvPr>
          <p:cNvSpPr txBox="1"/>
          <p:nvPr/>
        </p:nvSpPr>
        <p:spPr>
          <a:xfrm>
            <a:off x="4494414" y="6184669"/>
            <a:ext cx="254653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Combine patches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D8081-B69E-7CB8-6456-817539917ED9}"/>
              </a:ext>
            </a:extLst>
          </p:cNvPr>
          <p:cNvSpPr txBox="1"/>
          <p:nvPr/>
        </p:nvSpPr>
        <p:spPr>
          <a:xfrm>
            <a:off x="2977445" y="4360488"/>
            <a:ext cx="516199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Split granule into overlapping patches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05F5D65-A37E-A382-E635-82D841908B18}"/>
              </a:ext>
            </a:extLst>
          </p:cNvPr>
          <p:cNvCxnSpPr>
            <a:cxnSpLocks/>
            <a:stCxn id="18" idx="2"/>
            <a:endCxn id="11" idx="0"/>
          </p:cNvCxnSpPr>
          <p:nvPr/>
        </p:nvCxnSpPr>
        <p:spPr>
          <a:xfrm flipH="1">
            <a:off x="5558440" y="4822153"/>
            <a:ext cx="1" cy="401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2E2611C-F7C7-4752-33DB-C94FB3314FFD}"/>
              </a:ext>
            </a:extLst>
          </p:cNvPr>
          <p:cNvSpPr txBox="1"/>
          <p:nvPr/>
        </p:nvSpPr>
        <p:spPr>
          <a:xfrm>
            <a:off x="205047" y="175468"/>
            <a:ext cx="245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(6)</a:t>
            </a:r>
            <a:r>
              <a:rPr lang="en-US" sz="2400" b="1" dirty="0"/>
              <a:t> ML </a:t>
            </a:r>
            <a:r>
              <a:rPr lang="en-US" sz="2400" b="1" dirty="0" err="1"/>
              <a:t>destriping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7796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83B54D-8D66-EB79-2566-06166B420E93}"/>
              </a:ext>
            </a:extLst>
          </p:cNvPr>
          <p:cNvSpPr txBox="1"/>
          <p:nvPr/>
        </p:nvSpPr>
        <p:spPr>
          <a:xfrm>
            <a:off x="3170649" y="303268"/>
            <a:ext cx="5693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20250723 </a:t>
            </a:r>
            <a:r>
              <a:rPr lang="en-US" sz="2800" dirty="0">
                <a:solidFill>
                  <a:srgbClr val="FF0000"/>
                </a:solidFill>
              </a:rPr>
              <a:t>Corn Sweat from TEMPO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B36502-E2D1-A37C-E4F3-877270D77A3E}"/>
              </a:ext>
            </a:extLst>
          </p:cNvPr>
          <p:cNvSpPr/>
          <p:nvPr/>
        </p:nvSpPr>
        <p:spPr>
          <a:xfrm>
            <a:off x="4646429" y="2339163"/>
            <a:ext cx="2243468" cy="1903228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CF1C2E-2507-14FF-EEBB-80D0C494D1D6}"/>
              </a:ext>
            </a:extLst>
          </p:cNvPr>
          <p:cNvGrpSpPr/>
          <p:nvPr/>
        </p:nvGrpSpPr>
        <p:grpSpPr>
          <a:xfrm>
            <a:off x="1216598" y="867654"/>
            <a:ext cx="9601200" cy="6076733"/>
            <a:chOff x="1216598" y="867654"/>
            <a:chExt cx="9601200" cy="607673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D177549-B01B-3868-A46F-EEF00CBE7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598" y="949987"/>
              <a:ext cx="9601200" cy="59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58EA08-20C4-7025-87E3-B338BB9DA4F7}"/>
                </a:ext>
              </a:extLst>
            </p:cNvPr>
            <p:cNvSpPr txBox="1"/>
            <p:nvPr/>
          </p:nvSpPr>
          <p:spPr>
            <a:xfrm>
              <a:off x="4054584" y="867654"/>
              <a:ext cx="34271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Water Vapor </a:t>
              </a:r>
              <a:r>
                <a:rPr lang="en-US" dirty="0"/>
                <a:t>Fitted Slant Column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54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E02D34-A0C2-24EF-E3F7-1C2AA67EA76B}"/>
              </a:ext>
            </a:extLst>
          </p:cNvPr>
          <p:cNvGrpSpPr/>
          <p:nvPr/>
        </p:nvGrpSpPr>
        <p:grpSpPr>
          <a:xfrm>
            <a:off x="4184652" y="622120"/>
            <a:ext cx="3822700" cy="2870380"/>
            <a:chOff x="4438650" y="622120"/>
            <a:chExt cx="5410669" cy="41532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C0960D-6008-F05E-5D72-FA57BB025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8650" y="622120"/>
              <a:ext cx="5410669" cy="415326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BA3FE9-1A5E-2253-A37D-AE2DE06A15F4}"/>
                </a:ext>
              </a:extLst>
            </p:cNvPr>
            <p:cNvSpPr txBox="1"/>
            <p:nvPr/>
          </p:nvSpPr>
          <p:spPr>
            <a:xfrm>
              <a:off x="6432550" y="1193801"/>
              <a:ext cx="2282604" cy="935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ASDC V3 L1b+</a:t>
              </a:r>
            </a:p>
            <a:p>
              <a:r>
                <a:rPr lang="en-US" dirty="0"/>
                <a:t>Old GLER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7F9314-63E5-B48A-655F-541F99B0FF22}"/>
              </a:ext>
            </a:extLst>
          </p:cNvPr>
          <p:cNvGrpSpPr/>
          <p:nvPr/>
        </p:nvGrpSpPr>
        <p:grpSpPr>
          <a:xfrm>
            <a:off x="8007352" y="649292"/>
            <a:ext cx="3886436" cy="2740840"/>
            <a:chOff x="3371614" y="1348559"/>
            <a:chExt cx="5448772" cy="4160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EAA75-BAF3-1D2B-80F9-8737FCF02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1614" y="1348559"/>
              <a:ext cx="5448772" cy="41608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14DA5B-C814-037A-9B2F-E9806D81CEB0}"/>
                </a:ext>
              </a:extLst>
            </p:cNvPr>
            <p:cNvSpPr txBox="1"/>
            <p:nvPr/>
          </p:nvSpPr>
          <p:spPr>
            <a:xfrm>
              <a:off x="5397911" y="1946788"/>
              <a:ext cx="2260981" cy="981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ASDC V3 L1b+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New GLER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895AE7-DF08-86F2-B4B8-C248AF3C3EE8}"/>
              </a:ext>
            </a:extLst>
          </p:cNvPr>
          <p:cNvGrpSpPr/>
          <p:nvPr/>
        </p:nvGrpSpPr>
        <p:grpSpPr>
          <a:xfrm>
            <a:off x="4184054" y="3679824"/>
            <a:ext cx="3822700" cy="2870380"/>
            <a:chOff x="3959421" y="1416771"/>
            <a:chExt cx="5448772" cy="41342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AE8963-F5B0-C25C-7AA2-0154BF503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9421" y="1416771"/>
              <a:ext cx="5448772" cy="41342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08F036-62BD-CDC1-DCF9-1C0358A561F1}"/>
                </a:ext>
              </a:extLst>
            </p:cNvPr>
            <p:cNvSpPr txBox="1"/>
            <p:nvPr/>
          </p:nvSpPr>
          <p:spPr>
            <a:xfrm>
              <a:off x="5683250" y="1816100"/>
              <a:ext cx="1794085" cy="930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V4p7 L1B</a:t>
              </a:r>
              <a:r>
                <a:rPr lang="en-US" dirty="0"/>
                <a:t>+</a:t>
              </a:r>
            </a:p>
            <a:p>
              <a:r>
                <a:rPr lang="en-US" dirty="0"/>
                <a:t>Old GLER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F4B384-C3F2-8C87-C741-D111068580F4}"/>
              </a:ext>
            </a:extLst>
          </p:cNvPr>
          <p:cNvGrpSpPr/>
          <p:nvPr/>
        </p:nvGrpSpPr>
        <p:grpSpPr>
          <a:xfrm>
            <a:off x="8071088" y="3679824"/>
            <a:ext cx="3822700" cy="2870380"/>
            <a:chOff x="3390034" y="1351167"/>
            <a:chExt cx="5380186" cy="4103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5EA988-07E2-E54F-0ECC-CAA23FA6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0034" y="1351167"/>
              <a:ext cx="5380186" cy="4103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BDE591-D051-AD68-6553-77214D1AEB71}"/>
                </a:ext>
              </a:extLst>
            </p:cNvPr>
            <p:cNvSpPr txBox="1"/>
            <p:nvPr/>
          </p:nvSpPr>
          <p:spPr>
            <a:xfrm>
              <a:off x="5769613" y="1745063"/>
              <a:ext cx="1786935" cy="924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V4p7 L1b+</a:t>
              </a:r>
            </a:p>
            <a:p>
              <a:r>
                <a:rPr lang="en-US" dirty="0" err="1">
                  <a:solidFill>
                    <a:srgbClr val="FF0000"/>
                  </a:solidFill>
                </a:rPr>
                <a:t>newGLER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02A9A4A-8565-B524-8E6A-5BD9438A8CCD}"/>
              </a:ext>
            </a:extLst>
          </p:cNvPr>
          <p:cNvSpPr txBox="1"/>
          <p:nvPr/>
        </p:nvSpPr>
        <p:spPr>
          <a:xfrm>
            <a:off x="361354" y="2420636"/>
            <a:ext cx="3822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(1). </a:t>
            </a:r>
            <a:r>
              <a:rPr lang="en-US" sz="2400" dirty="0"/>
              <a:t>ECF overestimate fixed</a:t>
            </a:r>
          </a:p>
          <a:p>
            <a:endParaRPr lang="en-US" sz="2400" dirty="0"/>
          </a:p>
          <a:p>
            <a:r>
              <a:rPr lang="en-US" sz="2400" dirty="0"/>
              <a:t>ECF histogram peaks at 0:</a:t>
            </a:r>
          </a:p>
          <a:p>
            <a:r>
              <a:rPr lang="en-US" sz="2400" dirty="0"/>
              <a:t>(a) L1b update</a:t>
            </a:r>
          </a:p>
          <a:p>
            <a:r>
              <a:rPr lang="en-US" sz="2400" dirty="0"/>
              <a:t>(b) GLER update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A32354-F525-0D5A-65D1-E31C634A764F}"/>
              </a:ext>
            </a:extLst>
          </p:cNvPr>
          <p:cNvSpPr txBox="1"/>
          <p:nvPr/>
        </p:nvSpPr>
        <p:spPr>
          <a:xfrm>
            <a:off x="7462157" y="186298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20240601 S007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CF38F86-0562-054C-30E1-EB513F076823}"/>
              </a:ext>
            </a:extLst>
          </p:cNvPr>
          <p:cNvCxnSpPr>
            <a:cxnSpLocks/>
          </p:cNvCxnSpPr>
          <p:nvPr/>
        </p:nvCxnSpPr>
        <p:spPr>
          <a:xfrm>
            <a:off x="7719237" y="3390132"/>
            <a:ext cx="903768" cy="2896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F224D5-9065-887B-9DF8-E7DA532055D7}"/>
              </a:ext>
            </a:extLst>
          </p:cNvPr>
          <p:cNvSpPr txBox="1"/>
          <p:nvPr/>
        </p:nvSpPr>
        <p:spPr>
          <a:xfrm>
            <a:off x="5678901" y="360009"/>
            <a:ext cx="83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Before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68E9AB-A69D-3CE1-2216-14859B111983}"/>
              </a:ext>
            </a:extLst>
          </p:cNvPr>
          <p:cNvSpPr txBox="1"/>
          <p:nvPr/>
        </p:nvSpPr>
        <p:spPr>
          <a:xfrm>
            <a:off x="9867014" y="3390132"/>
            <a:ext cx="66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After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D77027-4E14-3152-B912-868FF45C359B}"/>
              </a:ext>
            </a:extLst>
          </p:cNvPr>
          <p:cNvSpPr txBox="1"/>
          <p:nvPr/>
        </p:nvSpPr>
        <p:spPr>
          <a:xfrm>
            <a:off x="581115" y="832551"/>
            <a:ext cx="261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UPDATES for V4</a:t>
            </a:r>
          </a:p>
        </p:txBody>
      </p:sp>
    </p:spTree>
    <p:extLst>
      <p:ext uri="{BB962C8B-B14F-4D97-AF65-F5344CB8AC3E}">
        <p14:creationId xmlns:p14="http://schemas.microsoft.com/office/powerpoint/2010/main" val="110918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6C2BCD-2F88-56A6-FB79-DF9C2A203B2B}"/>
              </a:ext>
            </a:extLst>
          </p:cNvPr>
          <p:cNvSpPr txBox="1"/>
          <p:nvPr/>
        </p:nvSpPr>
        <p:spPr>
          <a:xfrm>
            <a:off x="3293317" y="531540"/>
            <a:ext cx="490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(2)</a:t>
            </a:r>
            <a:r>
              <a:rPr lang="en-US" sz="2400" dirty="0"/>
              <a:t> Effect of surface pressure bug fix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FDB99-E91E-BE27-C1B2-7B6E39118557}"/>
              </a:ext>
            </a:extLst>
          </p:cNvPr>
          <p:cNvSpPr txBox="1"/>
          <p:nvPr/>
        </p:nvSpPr>
        <p:spPr>
          <a:xfrm>
            <a:off x="4927399" y="1325930"/>
            <a:ext cx="249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20230807 after - 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3CDCA0-5604-A3B1-9BEC-9F23D7DC5DCC}"/>
              </a:ext>
            </a:extLst>
          </p:cNvPr>
          <p:cNvSpPr txBox="1"/>
          <p:nvPr/>
        </p:nvSpPr>
        <p:spPr>
          <a:xfrm>
            <a:off x="3183038" y="5706319"/>
            <a:ext cx="568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 topography areas are preferentially influenced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92BC8-6360-A080-50DA-0E65FEA7021C}"/>
              </a:ext>
            </a:extLst>
          </p:cNvPr>
          <p:cNvSpPr txBox="1"/>
          <p:nvPr/>
        </p:nvSpPr>
        <p:spPr>
          <a:xfrm>
            <a:off x="2928794" y="1510596"/>
            <a:ext cx="7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∆ECF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44A77-FB1C-4A9B-EA63-20C7B4DB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4" y="1915715"/>
            <a:ext cx="5291666" cy="3135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00FE7E-9C9C-4B82-ACDB-543A75749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920" y="1894416"/>
            <a:ext cx="5291667" cy="30691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B8845C-7ADA-86D5-7403-5BC07776BB09}"/>
              </a:ext>
            </a:extLst>
          </p:cNvPr>
          <p:cNvSpPr txBox="1"/>
          <p:nvPr/>
        </p:nvSpPr>
        <p:spPr>
          <a:xfrm>
            <a:off x="8195365" y="1463832"/>
            <a:ext cx="133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∆OCP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47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FD2E9E-0C69-C69C-7E1C-FB6FE5DA3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0"/>
            <a:ext cx="11234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DE943-C868-5B53-6C7D-6F67E8EF97A9}"/>
              </a:ext>
            </a:extLst>
          </p:cNvPr>
          <p:cNvSpPr txBox="1"/>
          <p:nvPr/>
        </p:nvSpPr>
        <p:spPr>
          <a:xfrm>
            <a:off x="3319823" y="6189936"/>
            <a:ext cx="719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(3)</a:t>
            </a:r>
            <a:r>
              <a:rPr lang="en-US" sz="2400" dirty="0"/>
              <a:t> Increase niter from 15 to 60 improves convergence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FA636-7536-DE5C-6A16-3E070029D91F}"/>
              </a:ext>
            </a:extLst>
          </p:cNvPr>
          <p:cNvSpPr txBox="1"/>
          <p:nvPr/>
        </p:nvSpPr>
        <p:spPr>
          <a:xfrm rot="16200000">
            <a:off x="-98922" y="3078866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7366B-310B-C00C-6834-5F4FF2469F49}"/>
              </a:ext>
            </a:extLst>
          </p:cNvPr>
          <p:cNvSpPr txBox="1"/>
          <p:nvPr/>
        </p:nvSpPr>
        <p:spPr>
          <a:xfrm>
            <a:off x="10729732" y="31541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5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6DB2852-6470-E604-284F-CA6E27753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0"/>
            <a:ext cx="11234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DBFA9-57DA-34E8-B25F-B312695EA9B2}"/>
              </a:ext>
            </a:extLst>
          </p:cNvPr>
          <p:cNvSpPr txBox="1"/>
          <p:nvPr/>
        </p:nvSpPr>
        <p:spPr>
          <a:xfrm>
            <a:off x="3319823" y="6189936"/>
            <a:ext cx="719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(3)</a:t>
            </a:r>
            <a:r>
              <a:rPr lang="en-US" sz="2400" dirty="0"/>
              <a:t> Increase niter from 15 to 60 improves convergence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5B07C-FD0B-2689-D4F5-67EC81A09AE9}"/>
              </a:ext>
            </a:extLst>
          </p:cNvPr>
          <p:cNvSpPr txBox="1"/>
          <p:nvPr/>
        </p:nvSpPr>
        <p:spPr>
          <a:xfrm rot="16200000">
            <a:off x="-98922" y="3078866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382122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B7C06A-2B16-60C1-1F4A-6A89AF4DBFC7}"/>
              </a:ext>
            </a:extLst>
          </p:cNvPr>
          <p:cNvGrpSpPr/>
          <p:nvPr/>
        </p:nvGrpSpPr>
        <p:grpSpPr>
          <a:xfrm>
            <a:off x="1233299" y="605545"/>
            <a:ext cx="9609653" cy="5646909"/>
            <a:chOff x="1291173" y="605545"/>
            <a:chExt cx="9609653" cy="5646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8794AC-D508-D088-F1E4-01BF1C8B6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1173" y="605545"/>
              <a:ext cx="9609653" cy="564690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8910775-7A4E-04F4-16E3-19C9FFCCA35B}"/>
                </a:ext>
              </a:extLst>
            </p:cNvPr>
            <p:cNvCxnSpPr>
              <a:cxnSpLocks/>
            </p:cNvCxnSpPr>
            <p:nvPr/>
          </p:nvCxnSpPr>
          <p:spPr>
            <a:xfrm>
              <a:off x="8994371" y="997527"/>
              <a:ext cx="0" cy="4716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20E6CA-D213-9F48-0346-BCA32B99031D}"/>
                </a:ext>
              </a:extLst>
            </p:cNvPr>
            <p:cNvCxnSpPr/>
            <p:nvPr/>
          </p:nvCxnSpPr>
          <p:spPr>
            <a:xfrm>
              <a:off x="7099069" y="997527"/>
              <a:ext cx="0" cy="4782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336798C-A664-4B2E-6146-C33380AF1384}"/>
              </a:ext>
            </a:extLst>
          </p:cNvPr>
          <p:cNvSpPr txBox="1"/>
          <p:nvPr/>
        </p:nvSpPr>
        <p:spPr>
          <a:xfrm>
            <a:off x="2182736" y="84914"/>
            <a:ext cx="8962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(3)</a:t>
            </a:r>
            <a:r>
              <a:rPr lang="en-US" sz="2400" dirty="0"/>
              <a:t> Increase # of iterations improves convergence (99.7% -&gt; 99.9%)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FEC8DB-534A-8940-BF51-AADB82C80EE7}"/>
              </a:ext>
            </a:extLst>
          </p:cNvPr>
          <p:cNvGrpSpPr/>
          <p:nvPr/>
        </p:nvGrpSpPr>
        <p:grpSpPr>
          <a:xfrm>
            <a:off x="1724628" y="854587"/>
            <a:ext cx="4867150" cy="540162"/>
            <a:chOff x="1724628" y="854587"/>
            <a:chExt cx="4867150" cy="54016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6F35AA5-DCB5-0941-B9E7-DC39FBBF520E}"/>
                </a:ext>
              </a:extLst>
            </p:cNvPr>
            <p:cNvSpPr/>
            <p:nvPr/>
          </p:nvSpPr>
          <p:spPr>
            <a:xfrm>
              <a:off x="1724628" y="854587"/>
              <a:ext cx="4415737" cy="462987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16762B5-B180-7981-ADF0-D5086739D2FF}"/>
                </a:ext>
              </a:extLst>
            </p:cNvPr>
            <p:cNvCxnSpPr/>
            <p:nvPr/>
          </p:nvCxnSpPr>
          <p:spPr>
            <a:xfrm>
              <a:off x="6140365" y="1111169"/>
              <a:ext cx="451413" cy="2835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17F794C-687B-A17F-DB0D-8B060F5ED963}"/>
              </a:ext>
            </a:extLst>
          </p:cNvPr>
          <p:cNvSpPr txBox="1"/>
          <p:nvPr/>
        </p:nvSpPr>
        <p:spPr>
          <a:xfrm rot="16200000">
            <a:off x="504318" y="3170903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191653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414C59-BD92-3F08-2AD4-F59CD9719EF8}"/>
              </a:ext>
            </a:extLst>
          </p:cNvPr>
          <p:cNvSpPr txBox="1"/>
          <p:nvPr/>
        </p:nvSpPr>
        <p:spPr>
          <a:xfrm>
            <a:off x="3333184" y="293798"/>
            <a:ext cx="5258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(4)</a:t>
            </a:r>
            <a:r>
              <a:rPr lang="en-US" sz="2400" b="1" dirty="0"/>
              <a:t> </a:t>
            </a:r>
            <a:r>
              <a:rPr lang="en-US" sz="2400" dirty="0"/>
              <a:t>Spectral Saturation and O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fitting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38AC4D-BB48-D506-89BF-9636507BFD9B}"/>
              </a:ext>
            </a:extLst>
          </p:cNvPr>
          <p:cNvGrpSpPr/>
          <p:nvPr/>
        </p:nvGrpSpPr>
        <p:grpSpPr>
          <a:xfrm>
            <a:off x="389806" y="1151226"/>
            <a:ext cx="3496394" cy="2093624"/>
            <a:chOff x="389806" y="1151226"/>
            <a:chExt cx="3496394" cy="209362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8D58F01-DB72-9103-C885-E87290D72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06" y="1151226"/>
              <a:ext cx="3496394" cy="209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59648C-01DB-7EE0-C0E7-CC09AA54DDB4}"/>
                </a:ext>
              </a:extLst>
            </p:cNvPr>
            <p:cNvSpPr txBox="1"/>
            <p:nvPr/>
          </p:nvSpPr>
          <p:spPr>
            <a:xfrm>
              <a:off x="673100" y="1257300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pix800,40</a:t>
              </a:r>
            </a:p>
          </p:txBody>
        </p:sp>
      </p:grpSp>
      <p:pic>
        <p:nvPicPr>
          <p:cNvPr id="1038" name="Picture 14">
            <a:extLst>
              <a:ext uri="{FF2B5EF4-FFF2-40B4-BE49-F238E27FC236}">
                <a16:creationId xmlns:a16="http://schemas.microsoft.com/office/drawing/2014/main" id="{BF6CD89C-D6A0-B7F4-60AE-7AD7C2DC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657" y="3931087"/>
            <a:ext cx="3495119" cy="234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45996FC-FDE7-FBE7-B054-8351E861B42D}"/>
              </a:ext>
            </a:extLst>
          </p:cNvPr>
          <p:cNvGrpSpPr/>
          <p:nvPr/>
        </p:nvGrpSpPr>
        <p:grpSpPr>
          <a:xfrm>
            <a:off x="7949182" y="1125825"/>
            <a:ext cx="3495119" cy="2064539"/>
            <a:chOff x="7949182" y="1125825"/>
            <a:chExt cx="3495119" cy="206453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E80716-1984-0348-A512-59CC039A085E}"/>
                </a:ext>
              </a:extLst>
            </p:cNvPr>
            <p:cNvGrpSpPr/>
            <p:nvPr/>
          </p:nvGrpSpPr>
          <p:grpSpPr>
            <a:xfrm>
              <a:off x="7949182" y="1125825"/>
              <a:ext cx="3495119" cy="2064539"/>
              <a:chOff x="7949182" y="1151225"/>
              <a:chExt cx="3495119" cy="2064539"/>
            </a:xfrm>
          </p:grpSpPr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2DC55534-91B4-557F-06FB-84E3913D56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9182" y="1151225"/>
                <a:ext cx="3495119" cy="2064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5A20B9-6DE4-0ADD-C236-C4B3B8D2B202}"/>
                  </a:ext>
                </a:extLst>
              </p:cNvPr>
              <p:cNvSpPr txBox="1"/>
              <p:nvPr/>
            </p:nvSpPr>
            <p:spPr>
              <a:xfrm>
                <a:off x="8305802" y="1257300"/>
                <a:ext cx="1157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Pix870,40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A0B1AC-D4DA-F610-1574-8887B3BCFDA5}"/>
                </a:ext>
              </a:extLst>
            </p:cNvPr>
            <p:cNvCxnSpPr/>
            <p:nvPr/>
          </p:nvCxnSpPr>
          <p:spPr>
            <a:xfrm>
              <a:off x="9893300" y="1563132"/>
              <a:ext cx="228600" cy="3545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AB9E53-C870-E06D-DC45-3C0F70002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4700" y="1416566"/>
              <a:ext cx="177800" cy="32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3E46A0-2970-1ADB-4CD4-98080E27AE90}"/>
              </a:ext>
            </a:extLst>
          </p:cNvPr>
          <p:cNvGrpSpPr/>
          <p:nvPr/>
        </p:nvGrpSpPr>
        <p:grpSpPr>
          <a:xfrm>
            <a:off x="4116675" y="3931087"/>
            <a:ext cx="3549213" cy="2128680"/>
            <a:chOff x="4116675" y="3931087"/>
            <a:chExt cx="3549213" cy="21286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006542-4E63-0367-EA7E-AB0E57C92A0A}"/>
                </a:ext>
              </a:extLst>
            </p:cNvPr>
            <p:cNvGrpSpPr/>
            <p:nvPr/>
          </p:nvGrpSpPr>
          <p:grpSpPr>
            <a:xfrm>
              <a:off x="4116675" y="3931087"/>
              <a:ext cx="3549213" cy="2128680"/>
              <a:chOff x="4116675" y="3931087"/>
              <a:chExt cx="3549213" cy="2128680"/>
            </a:xfrm>
          </p:grpSpPr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3D514818-AE5E-CF41-5DC6-A68CEF2099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6675" y="3931087"/>
                <a:ext cx="3549213" cy="2128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F314B4-FCA4-0617-54F5-A304C045DFA1}"/>
                  </a:ext>
                </a:extLst>
              </p:cNvPr>
              <p:cNvSpPr txBox="1"/>
              <p:nvPr/>
            </p:nvSpPr>
            <p:spPr>
              <a:xfrm>
                <a:off x="4518212" y="4123765"/>
                <a:ext cx="1281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Pix1000,40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1625F8-0A6D-424C-0B8D-60DA885DCA1C}"/>
                </a:ext>
              </a:extLst>
            </p:cNvPr>
            <p:cNvCxnSpPr/>
            <p:nvPr/>
          </p:nvCxnSpPr>
          <p:spPr>
            <a:xfrm>
              <a:off x="6210300" y="4902200"/>
              <a:ext cx="228600" cy="3545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45273D5-8F2D-B435-9075-90C83F7E7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11669" y="4902716"/>
              <a:ext cx="177800" cy="32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E055B0-868D-F281-4C26-F3C5F1124A0B}"/>
              </a:ext>
            </a:extLst>
          </p:cNvPr>
          <p:cNvGrpSpPr/>
          <p:nvPr/>
        </p:nvGrpSpPr>
        <p:grpSpPr>
          <a:xfrm>
            <a:off x="370254" y="3966143"/>
            <a:ext cx="3515946" cy="2093624"/>
            <a:chOff x="370254" y="3966143"/>
            <a:chExt cx="3515946" cy="20936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33E7DC-A23F-A87A-08F4-DF26DD216F3E}"/>
                </a:ext>
              </a:extLst>
            </p:cNvPr>
            <p:cNvGrpSpPr/>
            <p:nvPr/>
          </p:nvGrpSpPr>
          <p:grpSpPr>
            <a:xfrm>
              <a:off x="370254" y="3966143"/>
              <a:ext cx="3515946" cy="2093624"/>
              <a:chOff x="370254" y="3966143"/>
              <a:chExt cx="3515946" cy="2093624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C313AB25-A27F-F46D-6701-50C1C375D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254" y="3966143"/>
                <a:ext cx="3515946" cy="20936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2020A3-7F32-9F3F-5306-188F04F1A14D}"/>
                  </a:ext>
                </a:extLst>
              </p:cNvPr>
              <p:cNvSpPr txBox="1"/>
              <p:nvPr/>
            </p:nvSpPr>
            <p:spPr>
              <a:xfrm>
                <a:off x="673100" y="4123765"/>
                <a:ext cx="1157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Pix890,40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364C83-06D7-C27F-2510-74F1E837D0C7}"/>
                </a:ext>
              </a:extLst>
            </p:cNvPr>
            <p:cNvCxnSpPr/>
            <p:nvPr/>
          </p:nvCxnSpPr>
          <p:spPr>
            <a:xfrm>
              <a:off x="2421167" y="4353913"/>
              <a:ext cx="228600" cy="3545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2563FE-5398-9C9F-68A8-E2433502C8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6345" y="4455513"/>
              <a:ext cx="177800" cy="3238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831431-EAC2-A2B0-FA5D-5AC18FA84886}"/>
              </a:ext>
            </a:extLst>
          </p:cNvPr>
          <p:cNvSpPr txBox="1"/>
          <p:nvPr/>
        </p:nvSpPr>
        <p:spPr>
          <a:xfrm>
            <a:off x="2535467" y="6400419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Saturation occurs first on the 439nm side, then on the 488nm side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8CC99F-55E3-69D0-5C02-5890DEBDF3DC}"/>
              </a:ext>
            </a:extLst>
          </p:cNvPr>
          <p:cNvSpPr txBox="1"/>
          <p:nvPr/>
        </p:nvSpPr>
        <p:spPr>
          <a:xfrm>
            <a:off x="1727734" y="80915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E4022-85BF-AC48-E3F6-2C32CCD93269}"/>
              </a:ext>
            </a:extLst>
          </p:cNvPr>
          <p:cNvSpPr txBox="1"/>
          <p:nvPr/>
        </p:nvSpPr>
        <p:spPr>
          <a:xfrm>
            <a:off x="5436236" y="3187084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61E024-0750-F00C-FBFF-9AEC41FDF874}"/>
              </a:ext>
            </a:extLst>
          </p:cNvPr>
          <p:cNvGrpSpPr/>
          <p:nvPr/>
        </p:nvGrpSpPr>
        <p:grpSpPr>
          <a:xfrm>
            <a:off x="4169494" y="1151226"/>
            <a:ext cx="3496394" cy="2064538"/>
            <a:chOff x="4169494" y="1151226"/>
            <a:chExt cx="3496394" cy="20645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83125F-1796-35BA-D7EB-4D08F82ECEE5}"/>
                </a:ext>
              </a:extLst>
            </p:cNvPr>
            <p:cNvGrpSpPr/>
            <p:nvPr/>
          </p:nvGrpSpPr>
          <p:grpSpPr>
            <a:xfrm>
              <a:off x="4169494" y="1151226"/>
              <a:ext cx="3496394" cy="2064538"/>
              <a:chOff x="4169494" y="1151226"/>
              <a:chExt cx="3496394" cy="2064538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270ABBE2-A252-FAD1-E629-6B9A894DAE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9494" y="1151226"/>
                <a:ext cx="3496394" cy="2064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956AD7-3A63-F4E6-E126-8B5E87D582B1}"/>
                  </a:ext>
                </a:extLst>
              </p:cNvPr>
              <p:cNvSpPr txBox="1"/>
              <p:nvPr/>
            </p:nvSpPr>
            <p:spPr>
              <a:xfrm>
                <a:off x="4518212" y="1257300"/>
                <a:ext cx="1157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Pix860,40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4DF7A9D-D9E8-527C-7F86-C6926E1289D4}"/>
                </a:ext>
              </a:extLst>
            </p:cNvPr>
            <p:cNvCxnSpPr/>
            <p:nvPr/>
          </p:nvCxnSpPr>
          <p:spPr>
            <a:xfrm>
              <a:off x="6096000" y="1601232"/>
              <a:ext cx="228600" cy="3545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9CB525-E79D-9460-ED52-D5550B0D5D03}"/>
              </a:ext>
            </a:extLst>
          </p:cNvPr>
          <p:cNvCxnSpPr>
            <a:cxnSpLocks/>
          </p:cNvCxnSpPr>
          <p:nvPr/>
        </p:nvCxnSpPr>
        <p:spPr>
          <a:xfrm>
            <a:off x="6817936" y="1185421"/>
            <a:ext cx="0" cy="193956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A3AE6E-5685-324F-8859-3C6F7382094D}"/>
              </a:ext>
            </a:extLst>
          </p:cNvPr>
          <p:cNvCxnSpPr>
            <a:cxnSpLocks/>
          </p:cNvCxnSpPr>
          <p:nvPr/>
        </p:nvCxnSpPr>
        <p:spPr>
          <a:xfrm>
            <a:off x="7446390" y="1185421"/>
            <a:ext cx="0" cy="193956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9856B4D0-2747-0071-1328-60D16858E320}"/>
              </a:ext>
            </a:extLst>
          </p:cNvPr>
          <p:cNvSpPr txBox="1"/>
          <p:nvPr/>
        </p:nvSpPr>
        <p:spPr>
          <a:xfrm>
            <a:off x="8352595" y="368640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O2O2 SCD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7205AE-3F7B-1F0F-9731-E17FC39A39B8}"/>
              </a:ext>
            </a:extLst>
          </p:cNvPr>
          <p:cNvCxnSpPr/>
          <p:nvPr/>
        </p:nvCxnSpPr>
        <p:spPr>
          <a:xfrm>
            <a:off x="6817936" y="1257300"/>
            <a:ext cx="62845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A5EE81-13A0-0756-0CDF-78E2A9D1C60A}"/>
              </a:ext>
            </a:extLst>
          </p:cNvPr>
          <p:cNvSpPr txBox="1"/>
          <p:nvPr/>
        </p:nvSpPr>
        <p:spPr>
          <a:xfrm rot="19580108">
            <a:off x="6569555" y="3075573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41526D-EFE2-C6C1-8690-06B9E63DF99D}"/>
              </a:ext>
            </a:extLst>
          </p:cNvPr>
          <p:cNvSpPr txBox="1"/>
          <p:nvPr/>
        </p:nvSpPr>
        <p:spPr>
          <a:xfrm rot="19580108">
            <a:off x="7175638" y="3075573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488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530FA55-21BF-5857-0944-B486BEA4CB5F}"/>
              </a:ext>
            </a:extLst>
          </p:cNvPr>
          <p:cNvSpPr txBox="1"/>
          <p:nvPr/>
        </p:nvSpPr>
        <p:spPr>
          <a:xfrm>
            <a:off x="1397047" y="3166395"/>
            <a:ext cx="177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wavelength(nm)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13D32D-86B6-B9E6-22DA-473DD783BB21}"/>
              </a:ext>
            </a:extLst>
          </p:cNvPr>
          <p:cNvSpPr txBox="1"/>
          <p:nvPr/>
        </p:nvSpPr>
        <p:spPr>
          <a:xfrm>
            <a:off x="5123726" y="824969"/>
            <a:ext cx="199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partially saturated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581319-C810-A72A-10A7-709D196D68DC}"/>
              </a:ext>
            </a:extLst>
          </p:cNvPr>
          <p:cNvSpPr txBox="1"/>
          <p:nvPr/>
        </p:nvSpPr>
        <p:spPr>
          <a:xfrm>
            <a:off x="8869185" y="824969"/>
            <a:ext cx="199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partially saturated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D00185-7078-488F-CCA0-9F76E5FBC087}"/>
              </a:ext>
            </a:extLst>
          </p:cNvPr>
          <p:cNvSpPr txBox="1"/>
          <p:nvPr/>
        </p:nvSpPr>
        <p:spPr>
          <a:xfrm>
            <a:off x="1183078" y="3629589"/>
            <a:ext cx="183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largely saturated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8F5CA3-EEC7-4A6C-D56C-3CF810634C78}"/>
              </a:ext>
            </a:extLst>
          </p:cNvPr>
          <p:cNvSpPr txBox="1"/>
          <p:nvPr/>
        </p:nvSpPr>
        <p:spPr>
          <a:xfrm>
            <a:off x="4759126" y="3655643"/>
            <a:ext cx="2344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almost fully saturated</a:t>
            </a:r>
          </a:p>
        </p:txBody>
      </p:sp>
    </p:spTree>
    <p:extLst>
      <p:ext uri="{BB962C8B-B14F-4D97-AF65-F5344CB8AC3E}">
        <p14:creationId xmlns:p14="http://schemas.microsoft.com/office/powerpoint/2010/main" val="293723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52168B-B7D3-3426-75EC-29942BBAAC4C}"/>
              </a:ext>
            </a:extLst>
          </p:cNvPr>
          <p:cNvSpPr txBox="1"/>
          <p:nvPr/>
        </p:nvSpPr>
        <p:spPr>
          <a:xfrm>
            <a:off x="191387" y="634776"/>
            <a:ext cx="1183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(4)</a:t>
            </a:r>
            <a:r>
              <a:rPr lang="en-US" sz="2400" dirty="0"/>
              <a:t>. Unrealistic wavelength shift resulting from saturation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D5BF9-77FE-5BC8-CCA6-9713F1E7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7" y="2301696"/>
            <a:ext cx="4512168" cy="27256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35BFB-A0F9-5291-93BD-570A7313F959}"/>
              </a:ext>
            </a:extLst>
          </p:cNvPr>
          <p:cNvGrpSpPr/>
          <p:nvPr/>
        </p:nvGrpSpPr>
        <p:grpSpPr>
          <a:xfrm>
            <a:off x="4799298" y="1649470"/>
            <a:ext cx="6631740" cy="4052008"/>
            <a:chOff x="3999255" y="1652976"/>
            <a:chExt cx="6631740" cy="40520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C10397-4ECE-D6E8-054B-4175FADB13DE}"/>
                </a:ext>
              </a:extLst>
            </p:cNvPr>
            <p:cNvSpPr txBox="1"/>
            <p:nvPr/>
          </p:nvSpPr>
          <p:spPr>
            <a:xfrm>
              <a:off x="6483979" y="1652976"/>
              <a:ext cx="2129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20240509 S007G04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1E9A1C-E3FB-C3A5-355E-A2B1284AE952}"/>
                </a:ext>
              </a:extLst>
            </p:cNvPr>
            <p:cNvGrpSpPr/>
            <p:nvPr/>
          </p:nvGrpSpPr>
          <p:grpSpPr>
            <a:xfrm>
              <a:off x="3999255" y="1976711"/>
              <a:ext cx="6631740" cy="3728273"/>
              <a:chOff x="3999255" y="1976711"/>
              <a:chExt cx="6631740" cy="372827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CCB5538-7629-FC9F-B018-5B2B6350D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83916" y="1976711"/>
                <a:ext cx="6447079" cy="354360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560CFD-6C7B-1C0C-7C5E-D0281A17F4C5}"/>
                  </a:ext>
                </a:extLst>
              </p:cNvPr>
              <p:cNvSpPr txBox="1"/>
              <p:nvPr/>
            </p:nvSpPr>
            <p:spPr>
              <a:xfrm>
                <a:off x="7201987" y="5335652"/>
                <a:ext cx="5927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ECF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F21C08-3E00-BB83-5F0A-FBCCDA80388C}"/>
                  </a:ext>
                </a:extLst>
              </p:cNvPr>
              <p:cNvSpPr txBox="1"/>
              <p:nvPr/>
            </p:nvSpPr>
            <p:spPr>
              <a:xfrm rot="16200000">
                <a:off x="2951789" y="3483342"/>
                <a:ext cx="2464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Wavelength Shift </a:t>
                </a:r>
                <a:r>
                  <a:rPr lang="en-US" dirty="0"/>
                  <a:t>(nm)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541789-D116-0314-21C1-811A5481D87C}"/>
              </a:ext>
            </a:extLst>
          </p:cNvPr>
          <p:cNvSpPr txBox="1"/>
          <p:nvPr/>
        </p:nvSpPr>
        <p:spPr>
          <a:xfrm>
            <a:off x="5665510" y="4387711"/>
            <a:ext cx="57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Bad</a:t>
            </a:r>
          </a:p>
          <a:p>
            <a:r>
              <a:rPr lang="en-US" dirty="0"/>
              <a:t>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EC0D40-46E4-311E-7929-7512532CFBA9}"/>
              </a:ext>
            </a:extLst>
          </p:cNvPr>
          <p:cNvSpPr txBox="1"/>
          <p:nvPr/>
        </p:nvSpPr>
        <p:spPr>
          <a:xfrm>
            <a:off x="2982075" y="6048381"/>
            <a:ext cx="642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Abnormal wavelength shifts now excluded from ECF calculation</a:t>
            </a:r>
          </a:p>
        </p:txBody>
      </p:sp>
    </p:spTree>
    <p:extLst>
      <p:ext uri="{BB962C8B-B14F-4D97-AF65-F5344CB8AC3E}">
        <p14:creationId xmlns:p14="http://schemas.microsoft.com/office/powerpoint/2010/main" val="6364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F8A57C99-D01D-B6C4-1AF2-B12CB322C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5" y="1155043"/>
            <a:ext cx="4172712" cy="4547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41D92A-E91C-AC53-14AF-BD3905AE74F1}"/>
              </a:ext>
            </a:extLst>
          </p:cNvPr>
          <p:cNvSpPr txBox="1"/>
          <p:nvPr/>
        </p:nvSpPr>
        <p:spPr>
          <a:xfrm>
            <a:off x="5087230" y="95524"/>
            <a:ext cx="2779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(5).</a:t>
            </a:r>
            <a:r>
              <a:rPr lang="en-US" sz="2400" b="1" dirty="0"/>
              <a:t> 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sz="2400" dirty="0" err="1"/>
              <a:t>Destriping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932030-6EF3-F4DF-5295-E74D4F296790}"/>
              </a:ext>
            </a:extLst>
          </p:cNvPr>
          <p:cNvSpPr txBox="1"/>
          <p:nvPr/>
        </p:nvSpPr>
        <p:spPr>
          <a:xfrm>
            <a:off x="2332299" y="833377"/>
            <a:ext cx="311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Derivation of </a:t>
            </a:r>
            <a:r>
              <a:rPr lang="en-US" dirty="0" err="1"/>
              <a:t>destriping</a:t>
            </a:r>
            <a:r>
              <a:rPr lang="en-US" dirty="0"/>
              <a:t> factor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F959AD-8D1F-1177-5417-BD9EBA27D2C8}"/>
              </a:ext>
            </a:extLst>
          </p:cNvPr>
          <p:cNvCxnSpPr/>
          <p:nvPr/>
        </p:nvCxnSpPr>
        <p:spPr>
          <a:xfrm>
            <a:off x="7454096" y="879676"/>
            <a:ext cx="0" cy="49192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104EE3-08A2-D2C4-CEEB-F3A801F07456}"/>
              </a:ext>
            </a:extLst>
          </p:cNvPr>
          <p:cNvSpPr txBox="1"/>
          <p:nvPr/>
        </p:nvSpPr>
        <p:spPr>
          <a:xfrm>
            <a:off x="7986316" y="833377"/>
            <a:ext cx="388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∆OCP for a 2% increase in O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</a:t>
            </a:r>
            <a:r>
              <a:rPr lang="en-US" dirty="0"/>
              <a:t> SCD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BAB32-EAA2-85F0-A022-FAA9973D8E3C}"/>
              </a:ext>
            </a:extLst>
          </p:cNvPr>
          <p:cNvSpPr txBox="1"/>
          <p:nvPr/>
        </p:nvSpPr>
        <p:spPr>
          <a:xfrm>
            <a:off x="2890972" y="3533701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Destriping</a:t>
            </a:r>
            <a:r>
              <a:rPr lang="en-US" dirty="0"/>
              <a:t> Factor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7E2DF-6F30-5055-B7C8-181E1BCE5BDD}"/>
              </a:ext>
            </a:extLst>
          </p:cNvPr>
          <p:cNvSpPr txBox="1"/>
          <p:nvPr/>
        </p:nvSpPr>
        <p:spPr>
          <a:xfrm>
            <a:off x="1996911" y="5670095"/>
            <a:ext cx="421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Application: </a:t>
            </a:r>
            <a:r>
              <a:rPr lang="en-US" dirty="0" err="1"/>
              <a:t>Destriped</a:t>
            </a:r>
            <a:r>
              <a:rPr lang="en-US" dirty="0"/>
              <a:t> = Original / Factor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FC2443-68D8-422C-7064-5EB8C6E0CFB0}"/>
              </a:ext>
            </a:extLst>
          </p:cNvPr>
          <p:cNvGrpSpPr/>
          <p:nvPr/>
        </p:nvGrpSpPr>
        <p:grpSpPr>
          <a:xfrm>
            <a:off x="410940" y="1246211"/>
            <a:ext cx="6716272" cy="4365577"/>
            <a:chOff x="410940" y="1246211"/>
            <a:chExt cx="6716272" cy="4365577"/>
          </a:xfrm>
        </p:grpSpPr>
        <p:pic>
          <p:nvPicPr>
            <p:cNvPr id="5" name="Picture 4" descr="A graph of a graph&#10;&#10;AI-generated content may be incorrect.">
              <a:extLst>
                <a:ext uri="{FF2B5EF4-FFF2-40B4-BE49-F238E27FC236}">
                  <a16:creationId xmlns:a16="http://schemas.microsoft.com/office/drawing/2014/main" id="{30A72CF8-6E86-D58A-9A4B-63CBA496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940" y="1246211"/>
              <a:ext cx="6716272" cy="436557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0F0150-7EBA-E729-390E-3FB87FEF8D85}"/>
                </a:ext>
              </a:extLst>
            </p:cNvPr>
            <p:cNvSpPr txBox="1"/>
            <p:nvPr/>
          </p:nvSpPr>
          <p:spPr>
            <a:xfrm>
              <a:off x="3446684" y="1389837"/>
              <a:ext cx="32810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Build statistics from many granules</a:t>
              </a:r>
            </a:p>
            <a:p>
              <a:r>
                <a:rPr lang="en-US" sz="1600" dirty="0"/>
                <a:t>Divide by smooth curve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25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486</Words>
  <Application>Microsoft Macintosh PowerPoint</Application>
  <PresentationFormat>Widescreen</PresentationFormat>
  <Paragraphs>112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TEMPO CLDO4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Wang, Huiqun</dc:creator>
  <cp:lastModifiedBy>Wang, Huiqun</cp:lastModifiedBy>
  <cp:revision>2</cp:revision>
  <dcterms:created xsi:type="dcterms:W3CDTF">2025-06-13T18:42:17Z</dcterms:created>
  <dcterms:modified xsi:type="dcterms:W3CDTF">2025-08-18T01:44:21Z</dcterms:modified>
</cp:coreProperties>
</file>