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7" r:id="rId2"/>
  </p:sldMasterIdLst>
  <p:notesMasterIdLst>
    <p:notesMasterId r:id="rId27"/>
  </p:notesMasterIdLst>
  <p:handoutMasterIdLst>
    <p:handoutMasterId r:id="rId28"/>
  </p:handoutMasterIdLst>
  <p:sldIdLst>
    <p:sldId id="395" r:id="rId3"/>
    <p:sldId id="933" r:id="rId4"/>
    <p:sldId id="965" r:id="rId5"/>
    <p:sldId id="1071" r:id="rId6"/>
    <p:sldId id="1079" r:id="rId7"/>
    <p:sldId id="1070" r:id="rId8"/>
    <p:sldId id="1073" r:id="rId9"/>
    <p:sldId id="1082" r:id="rId10"/>
    <p:sldId id="632" r:id="rId11"/>
    <p:sldId id="1080" r:id="rId12"/>
    <p:sldId id="973" r:id="rId13"/>
    <p:sldId id="1039" r:id="rId14"/>
    <p:sldId id="1084" r:id="rId15"/>
    <p:sldId id="1083" r:id="rId16"/>
    <p:sldId id="963" r:id="rId17"/>
    <p:sldId id="968" r:id="rId18"/>
    <p:sldId id="938" r:id="rId19"/>
    <p:sldId id="953" r:id="rId20"/>
    <p:sldId id="956" r:id="rId21"/>
    <p:sldId id="949" r:id="rId22"/>
    <p:sldId id="955" r:id="rId23"/>
    <p:sldId id="958" r:id="rId24"/>
    <p:sldId id="366" r:id="rId25"/>
    <p:sldId id="365" r:id="rId26"/>
  </p:sldIdLst>
  <p:sldSz cx="12192000" cy="6858000"/>
  <p:notesSz cx="6797675" cy="992822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eeun Lee" initials="Y. Lee" lastIdx="1" clrIdx="0">
    <p:extLst>
      <p:ext uri="{19B8F6BF-5375-455C-9EA6-DF929625EA0E}">
        <p15:presenceInfo xmlns:p15="http://schemas.microsoft.com/office/powerpoint/2012/main" userId="Yeeun Le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3E"/>
    <a:srgbClr val="494949"/>
    <a:srgbClr val="1414FF"/>
    <a:srgbClr val="FF2299"/>
    <a:srgbClr val="F60087"/>
    <a:srgbClr val="FF00FF"/>
    <a:srgbClr val="215332"/>
    <a:srgbClr val="C4006B"/>
    <a:srgbClr val="59AA7C"/>
    <a:srgbClr val="56A17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보통 스타일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7292A2E-F333-43FB-9621-5CBBE7FDCDCB}" styleName="밝은 스타일 2 - 강조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38B1855-1B75-4FBE-930C-398BA8C253C6}" styleName="테마 스타일 2 - 강조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47" autoAdjust="0"/>
    <p:restoredTop sz="96318" autoAdjust="0"/>
  </p:normalViewPr>
  <p:slideViewPr>
    <p:cSldViewPr snapToGrid="0" snapToObjects="1">
      <p:cViewPr varScale="1">
        <p:scale>
          <a:sx n="105" d="100"/>
          <a:sy n="105" d="100"/>
        </p:scale>
        <p:origin x="544" y="200"/>
      </p:cViewPr>
      <p:guideLst>
        <p:guide orient="horz" pos="1616"/>
        <p:guide pos="3840"/>
      </p:guideLst>
    </p:cSldViewPr>
  </p:slideViewPr>
  <p:outlineViewPr>
    <p:cViewPr>
      <p:scale>
        <a:sx n="33" d="100"/>
        <a:sy n="33" d="100"/>
      </p:scale>
      <p:origin x="0" y="-14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8" d="100"/>
          <a:sy n="88" d="100"/>
        </p:scale>
        <p:origin x="38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E95E2-9B07-4B9A-89A5-3208168EA76B}" type="datetimeFigureOut">
              <a:rPr lang="ko-KR" altLang="en-US" smtClean="0"/>
              <a:t>2025. 8. 18.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3BE5A-702A-4B75-B323-BB6306E514C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06620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A086D-2783-4501-8D46-E0FB4AA31CE5}" type="datetimeFigureOut">
              <a:rPr lang="ko-KR" altLang="en-US" smtClean="0"/>
              <a:t>2025. 8. 18.</a:t>
            </a:fld>
            <a:endParaRPr lang="ko-KR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DD5EE-C5EE-4A6B-88F2-4EC99516313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877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8478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24D88-737F-B3E5-B31C-36E722A34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6B33E8-9F57-E21F-0B7F-1305DF472F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8C0E79-D921-885B-9646-BFF24D49FA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562AE-A539-84A3-7793-6872C8240E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8600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F4245-93FE-27EB-F0A5-CB4871DD9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5FD48A-72FC-31F7-B244-0755ED3341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2C6858-6FB8-0E50-7F7D-BFA4B8070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960D1-E25F-D923-D355-F3511F1D7C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1626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5F85F-70C0-9FD5-5E10-CBDC8F26B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71F967-6548-2399-2988-054DEB7FA6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1C8653-2B6A-63A7-C021-B4C94C70CF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B01B7-BB3D-1FFE-44B0-C84D0FF97E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88668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DBFC8-15C2-90A0-89D4-1CD92A1B5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48884-B647-6A73-7BF1-746DF9649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5B31C2-946D-D3A0-1907-4EE93EE8A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2C167-40B2-03DE-8D80-C3707B2C9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57533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4517B-519A-7BC1-B239-A24E2EAA9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26A9C2-8ACA-91AC-8948-0F1F13A197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74C39A-4127-E2AE-D54F-053392A32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D6E58-DCEE-124C-420E-8652182227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8687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4517B-519A-7BC1-B239-A24E2EAA9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26A9C2-8ACA-91AC-8948-0F1F13A197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74C39A-4127-E2AE-D54F-053392A32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D6E58-DCEE-124C-420E-8652182227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4609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F6521-1F0A-2162-5FDA-FD4E3EE58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8014E-C85B-1584-CA0A-784B0AA31F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83B938-4E83-F2EB-7163-BEC90EE8A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25185-DE35-96E4-C6D6-85E906BC45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4200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F6521-1F0A-2162-5FDA-FD4E3EE58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8014E-C85B-1584-CA0A-784B0AA31F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83B938-4E83-F2EB-7163-BEC90EE8A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25185-DE35-96E4-C6D6-85E906BC45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48383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F6521-1F0A-2162-5FDA-FD4E3EE58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8014E-C85B-1584-CA0A-784B0AA31F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83B938-4E83-F2EB-7163-BEC90EE8A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25185-DE35-96E4-C6D6-85E906BC45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22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48744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DBFC8-15C2-90A0-89D4-1CD92A1B5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48884-B647-6A73-7BF1-746DF9649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5B31C2-946D-D3A0-1907-4EE93EE8A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2C167-40B2-03DE-8D80-C3707B2C9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8353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DBFC8-15C2-90A0-89D4-1CD92A1B5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48884-B647-6A73-7BF1-746DF9649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5B31C2-946D-D3A0-1907-4EE93EE8A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2C167-40B2-03DE-8D80-C3707B2C9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3874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DA2C1-4E97-F0B2-55BF-3FA400179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9A639B-D854-75E5-BB48-87B38EC6D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05E453-93DC-D4B5-9F0C-D87574766D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F94B7-EFBA-8B6E-3752-EFA1829519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71686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4C2E2-A144-B69F-2346-2DF750D96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3211DC-2182-F561-5117-5DAB2814D4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6BCFFC-61BE-9952-0067-B49E7CA747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55150-FA45-BAAE-089C-5AE65CA69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1834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3733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DBFC8-15C2-90A0-89D4-1CD92A1B5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48884-B647-6A73-7BF1-746DF9649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5B31C2-946D-D3A0-1907-4EE93EE8A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2C167-40B2-03DE-8D80-C3707B2C9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1563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DBFC8-15C2-90A0-89D4-1CD92A1B5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48884-B647-6A73-7BF1-746DF9649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5B31C2-946D-D3A0-1907-4EE93EE8A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2C167-40B2-03DE-8D80-C3707B2C9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0166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FAD25-1A84-48D7-6C70-58167862F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806D54-790D-0533-E8BF-38AEA9B184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CD1F63-F88A-D844-4FBA-40C61A8241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CEF80-424A-2304-55E0-A0D8866E70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112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4457320-5899-443A-80B6-A722C03B7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69" t="28219" r="2593" b="15171"/>
          <a:stretch/>
        </p:blipFill>
        <p:spPr>
          <a:xfrm>
            <a:off x="-3617" y="2740476"/>
            <a:ext cx="12195617" cy="412547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880" y="124016"/>
            <a:ext cx="1198820" cy="724906"/>
          </a:xfrm>
          <a:prstGeom prst="rect">
            <a:avLst/>
          </a:prstGeom>
        </p:spPr>
      </p:pic>
      <p:sp>
        <p:nvSpPr>
          <p:cNvPr id="17" name="텍스트 개체 틀 17"/>
          <p:cNvSpPr>
            <a:spLocks noGrp="1"/>
          </p:cNvSpPr>
          <p:nvPr>
            <p:ph type="body" sz="quarter" idx="10" hasCustomPrompt="1"/>
          </p:nvPr>
        </p:nvSpPr>
        <p:spPr>
          <a:xfrm>
            <a:off x="228478" y="827451"/>
            <a:ext cx="9460195" cy="159250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lang="ko-KR" altLang="en-US" sz="4800" b="1" kern="1200" dirty="0">
                <a:solidFill>
                  <a:srgbClr val="494949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Title</a:t>
            </a:r>
            <a:endParaRPr lang="ko-KR" altLang="en-US" dirty="0"/>
          </a:p>
        </p:txBody>
      </p:sp>
      <p:sp>
        <p:nvSpPr>
          <p:cNvPr id="18" name="텍스트 개체 틀 19"/>
          <p:cNvSpPr>
            <a:spLocks noGrp="1"/>
          </p:cNvSpPr>
          <p:nvPr>
            <p:ph type="body" sz="quarter" idx="11" hasCustomPrompt="1"/>
          </p:nvPr>
        </p:nvSpPr>
        <p:spPr>
          <a:xfrm>
            <a:off x="79679" y="163542"/>
            <a:ext cx="2641214" cy="377365"/>
          </a:xfrm>
          <a:prstGeom prst="rect">
            <a:avLst/>
          </a:prstGeom>
        </p:spPr>
        <p:txBody>
          <a:bodyPr/>
          <a:lstStyle>
            <a:lvl1pPr marL="0" indent="0" latinLnBrk="0">
              <a:buNone/>
              <a:defRPr lang="ko-KR" altLang="en-US" sz="1800" b="1" kern="1200" dirty="0">
                <a:solidFill>
                  <a:srgbClr val="49494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Name</a:t>
            </a:r>
            <a:endParaRPr lang="ko-KR" altLang="en-US" dirty="0"/>
          </a:p>
        </p:txBody>
      </p:sp>
      <p:sp>
        <p:nvSpPr>
          <p:cNvPr id="19" name="텍스트 개체 틀 22"/>
          <p:cNvSpPr>
            <a:spLocks noGrp="1"/>
          </p:cNvSpPr>
          <p:nvPr>
            <p:ph type="body" sz="quarter" idx="12" hasCustomPrompt="1"/>
          </p:nvPr>
        </p:nvSpPr>
        <p:spPr>
          <a:xfrm>
            <a:off x="228478" y="4608160"/>
            <a:ext cx="7723941" cy="757130"/>
          </a:xfrm>
          <a:prstGeom prst="rect">
            <a:avLst/>
          </a:prstGeom>
          <a:effectLst>
            <a:outerShdw blurRad="1270000" dir="2040000" algn="ctr" rotWithShape="0">
              <a:srgbClr val="000000">
                <a:alpha val="0"/>
              </a:srgbClr>
            </a:outerShdw>
          </a:effectLst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None/>
              <a:defRPr lang="ko-KR" altLang="en-US" sz="2400" b="0" kern="1200" baseline="0" dirty="0">
                <a:solidFill>
                  <a:srgbClr val="494949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 err="1"/>
              <a:t>Ewha</a:t>
            </a:r>
            <a:r>
              <a:rPr lang="en-US" altLang="ko-KR" dirty="0"/>
              <a:t> Observation Satellite Research Lab. (EOSRL)</a:t>
            </a:r>
          </a:p>
          <a:p>
            <a:pPr lvl="0"/>
            <a:r>
              <a:rPr lang="en-US" altLang="ko-KR" dirty="0" err="1"/>
              <a:t>Ewha</a:t>
            </a:r>
            <a:r>
              <a:rPr lang="en-US" altLang="ko-KR" dirty="0"/>
              <a:t> </a:t>
            </a:r>
            <a:r>
              <a:rPr lang="en-US" altLang="ko-KR" dirty="0" err="1"/>
              <a:t>Womans</a:t>
            </a:r>
            <a:r>
              <a:rPr lang="en-US" altLang="ko-KR" dirty="0"/>
              <a:t> University</a:t>
            </a:r>
            <a:endParaRPr lang="ko-KR" altLang="en-US" dirty="0"/>
          </a:p>
        </p:txBody>
      </p:sp>
      <p:sp>
        <p:nvSpPr>
          <p:cNvPr id="20" name="텍스트 개체 틀 22"/>
          <p:cNvSpPr>
            <a:spLocks noGrp="1"/>
          </p:cNvSpPr>
          <p:nvPr>
            <p:ph type="body" sz="quarter" idx="13" hasCustomPrompt="1"/>
          </p:nvPr>
        </p:nvSpPr>
        <p:spPr>
          <a:xfrm>
            <a:off x="228478" y="3788782"/>
            <a:ext cx="7723941" cy="535531"/>
          </a:xfrm>
          <a:prstGeom prst="rect">
            <a:avLst/>
          </a:prstGeom>
          <a:effectLst>
            <a:outerShdw blurRad="1270000" dir="2040000" algn="ctr" rotWithShape="0">
              <a:srgbClr val="000000">
                <a:alpha val="0"/>
              </a:srgbClr>
            </a:outerShdw>
          </a:effectLst>
        </p:spPr>
        <p:txBody>
          <a:bodyPr>
            <a:spAutoFit/>
          </a:bodyPr>
          <a:lstStyle>
            <a:lvl1pPr marL="0" indent="0" algn="l">
              <a:buNone/>
              <a:defRPr lang="ko-KR" altLang="en-US" sz="3200" b="1" kern="1200" dirty="0">
                <a:solidFill>
                  <a:srgbClr val="494949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Names</a:t>
            </a:r>
            <a:endParaRPr lang="ko-KR" altLang="en-US" dirty="0"/>
          </a:p>
        </p:txBody>
      </p:sp>
      <p:sp>
        <p:nvSpPr>
          <p:cNvPr id="21" name="텍스트 개체 틀 22"/>
          <p:cNvSpPr>
            <a:spLocks noGrp="1"/>
          </p:cNvSpPr>
          <p:nvPr>
            <p:ph type="body" sz="quarter" idx="14" hasCustomPrompt="1"/>
          </p:nvPr>
        </p:nvSpPr>
        <p:spPr>
          <a:xfrm>
            <a:off x="228477" y="6232211"/>
            <a:ext cx="7723941" cy="424732"/>
          </a:xfrm>
          <a:prstGeom prst="rect">
            <a:avLst/>
          </a:prstGeom>
          <a:effectLst>
            <a:outerShdw blurRad="1270000" dir="2040000" algn="ctr" rotWithShape="0">
              <a:srgbClr val="000000">
                <a:alpha val="0"/>
              </a:srgbClr>
            </a:outerShdw>
          </a:effectLst>
        </p:spPr>
        <p:txBody>
          <a:bodyPr>
            <a:spAutoFit/>
          </a:bodyPr>
          <a:lstStyle>
            <a:lvl1pPr marL="0" indent="0" algn="l">
              <a:buNone/>
              <a:defRPr lang="ko-KR" altLang="en-US" sz="2400" b="1" kern="1200" dirty="0">
                <a:solidFill>
                  <a:srgbClr val="494949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MMM DD YYYY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0649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 userDrawn="1"/>
        </p:nvGrpSpPr>
        <p:grpSpPr>
          <a:xfrm>
            <a:off x="-4863" y="0"/>
            <a:ext cx="2703239" cy="6867051"/>
            <a:chOff x="-4863" y="0"/>
            <a:chExt cx="2703239" cy="6867051"/>
          </a:xfrm>
        </p:grpSpPr>
        <p:sp>
          <p:nvSpPr>
            <p:cNvPr id="18" name="직사각형 17"/>
            <p:cNvSpPr/>
            <p:nvPr/>
          </p:nvSpPr>
          <p:spPr>
            <a:xfrm>
              <a:off x="0" y="0"/>
              <a:ext cx="2698376" cy="6858000"/>
            </a:xfrm>
            <a:prstGeom prst="rect">
              <a:avLst/>
            </a:prstGeom>
            <a:gradFill>
              <a:gsLst>
                <a:gs pos="0">
                  <a:srgbClr val="215332"/>
                </a:gs>
                <a:gs pos="55000">
                  <a:srgbClr val="0C6842"/>
                </a:gs>
                <a:gs pos="100000">
                  <a:srgbClr val="008643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-4863" y="892839"/>
              <a:ext cx="2703239" cy="215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각 삼각형 19"/>
            <p:cNvSpPr/>
            <p:nvPr/>
          </p:nvSpPr>
          <p:spPr>
            <a:xfrm flipH="1">
              <a:off x="289711" y="1107992"/>
              <a:ext cx="2407304" cy="5759059"/>
            </a:xfrm>
            <a:prstGeom prst="rtTriangle">
              <a:avLst/>
            </a:prstGeom>
            <a:gradFill flip="none" rotWithShape="1">
              <a:gsLst>
                <a:gs pos="0">
                  <a:srgbClr val="215332"/>
                </a:gs>
                <a:gs pos="55000">
                  <a:srgbClr val="0C6842"/>
                </a:gs>
                <a:gs pos="100000">
                  <a:srgbClr val="8ABB7A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92D050"/>
                </a:solidFill>
              </a:endParaRPr>
            </a:p>
          </p:txBody>
        </p:sp>
      </p:grpSp>
      <p:pic>
        <p:nvPicPr>
          <p:cNvPr id="30" name="그림 29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8" y="5889492"/>
            <a:ext cx="1667435" cy="906645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0" y="5984341"/>
            <a:ext cx="799478" cy="788082"/>
          </a:xfrm>
          <a:prstGeom prst="rect">
            <a:avLst/>
          </a:prstGeom>
        </p:spPr>
      </p:pic>
      <p:sp>
        <p:nvSpPr>
          <p:cNvPr id="37" name="텍스트 개체 틀 22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42905"/>
            <a:ext cx="2697014" cy="4202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ko-KR" altLang="en-US" sz="3600" b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Content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42926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741EFD3-CA62-294C-B9BB-036BB069D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457" y="111096"/>
            <a:ext cx="10515600" cy="683699"/>
          </a:xfrm>
          <a:prstGeom prst="rect">
            <a:avLst/>
          </a:prstGeom>
        </p:spPr>
        <p:txBody>
          <a:bodyPr anchor="b"/>
          <a:lstStyle>
            <a:lvl1pPr latinLnBrk="0">
              <a:defRPr sz="4000" b="1" baseline="0">
                <a:solidFill>
                  <a:srgbClr val="2153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kumimoji="1" lang="en-US" altLang="ko-KR" dirty="0"/>
              <a:t>Title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AA4AE5C-D4EC-B948-8D28-18FE420731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720" y="869334"/>
            <a:ext cx="12013246" cy="99719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-228600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 sz="2800" b="1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atinLnBrk="0">
              <a:lnSpc>
                <a:spcPct val="114000"/>
              </a:lnSpc>
              <a:spcBef>
                <a:spcPts val="0"/>
              </a:spcBef>
              <a:defRPr sz="2400" baseline="0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kumimoji="1" lang="ko-KR" altLang="en-US" dirty="0"/>
              <a:t> </a:t>
            </a:r>
            <a:r>
              <a:rPr kumimoji="1" lang="en-US" altLang="ko-KR" dirty="0"/>
              <a:t>First level</a:t>
            </a:r>
            <a:endParaRPr kumimoji="1" lang="ko-KR" altLang="en-US" dirty="0"/>
          </a:p>
          <a:p>
            <a:pPr lvl="1"/>
            <a:r>
              <a:rPr kumimoji="1" lang="en-US" altLang="ko-KR" dirty="0"/>
              <a:t>Second</a:t>
            </a:r>
            <a:r>
              <a:rPr kumimoji="1" lang="ko-KR" altLang="en-US" dirty="0"/>
              <a:t> </a:t>
            </a:r>
            <a:r>
              <a:rPr kumimoji="1" lang="en-US" altLang="ko-KR" dirty="0"/>
              <a:t>level</a:t>
            </a:r>
            <a:r>
              <a:rPr kumimoji="1" lang="ko-KR" altLang="en-US" dirty="0"/>
              <a:t> </a:t>
            </a:r>
          </a:p>
        </p:txBody>
      </p:sp>
      <p:sp>
        <p:nvSpPr>
          <p:cNvPr id="10" name="직사각형 9"/>
          <p:cNvSpPr/>
          <p:nvPr userDrawn="1"/>
        </p:nvSpPr>
        <p:spPr>
          <a:xfrm>
            <a:off x="-1" y="2309"/>
            <a:ext cx="852269" cy="852269"/>
          </a:xfrm>
          <a:prstGeom prst="rect">
            <a:avLst/>
          </a:prstGeom>
          <a:gradFill flip="none" rotWithShape="1">
            <a:gsLst>
              <a:gs pos="0">
                <a:srgbClr val="215332"/>
              </a:gs>
              <a:gs pos="55000">
                <a:srgbClr val="0C6842"/>
              </a:gs>
              <a:gs pos="100000">
                <a:srgbClr val="00864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C6842"/>
              </a:solidFill>
            </a:endParaRPr>
          </a:p>
        </p:txBody>
      </p:sp>
      <p:sp>
        <p:nvSpPr>
          <p:cNvPr id="9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4729743" y="64640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494949"/>
                </a:solidFill>
              </a:defRPr>
            </a:lvl1pPr>
          </a:lstStyle>
          <a:p>
            <a:fld id="{84077999-7B16-42D3-8B21-C2AE1A06C362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555AF54A-660A-6B52-05C7-A2EE04917687}"/>
              </a:ext>
            </a:extLst>
          </p:cNvPr>
          <p:cNvCxnSpPr/>
          <p:nvPr userDrawn="1"/>
        </p:nvCxnSpPr>
        <p:spPr>
          <a:xfrm>
            <a:off x="86174" y="6444734"/>
            <a:ext cx="12013246" cy="0"/>
          </a:xfrm>
          <a:prstGeom prst="line">
            <a:avLst/>
          </a:prstGeom>
          <a:ln>
            <a:solidFill>
              <a:srgbClr val="1B45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FC1FEE64-75E4-25F4-43A5-5E6533BE99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536" y="6466720"/>
            <a:ext cx="687884" cy="37402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9C05AA5-5767-9CF5-90E3-13671DF7A3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4" y="6457001"/>
            <a:ext cx="2627785" cy="37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70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3422030" y="2437082"/>
            <a:ext cx="53479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solidFill>
                  <a:srgbClr val="1B4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  <a:endParaRPr lang="ko-KR" altLang="en-US" sz="9600" dirty="0">
              <a:solidFill>
                <a:srgbClr val="1B45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B9ACB348-1045-F945-A34B-73F5DC391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672" y="5712737"/>
            <a:ext cx="2108328" cy="1145264"/>
          </a:xfrm>
          <a:prstGeom prst="rect">
            <a:avLst/>
          </a:prstGeom>
          <a:solidFill>
            <a:srgbClr val="1B4529"/>
          </a:solidFill>
        </p:spPr>
      </p:pic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4" y="170496"/>
            <a:ext cx="1649506" cy="99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71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 userDrawn="1"/>
        </p:nvGrpSpPr>
        <p:grpSpPr>
          <a:xfrm>
            <a:off x="-4863" y="0"/>
            <a:ext cx="2703239" cy="6867051"/>
            <a:chOff x="-4863" y="0"/>
            <a:chExt cx="2703239" cy="6867051"/>
          </a:xfrm>
          <a:solidFill>
            <a:srgbClr val="215332">
              <a:alpha val="20000"/>
            </a:srgbClr>
          </a:solidFill>
        </p:grpSpPr>
        <p:sp>
          <p:nvSpPr>
            <p:cNvPr id="18" name="직사각형 17"/>
            <p:cNvSpPr/>
            <p:nvPr/>
          </p:nvSpPr>
          <p:spPr>
            <a:xfrm>
              <a:off x="0" y="0"/>
              <a:ext cx="2698376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각 삼각형 19"/>
            <p:cNvSpPr/>
            <p:nvPr/>
          </p:nvSpPr>
          <p:spPr>
            <a:xfrm flipH="1">
              <a:off x="-4863" y="0"/>
              <a:ext cx="2701878" cy="68670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92D050"/>
                </a:solidFill>
              </a:endParaRPr>
            </a:p>
          </p:txBody>
        </p:sp>
      </p:grpSp>
      <p:sp>
        <p:nvSpPr>
          <p:cNvPr id="37" name="텍스트 개체 틀 22"/>
          <p:cNvSpPr>
            <a:spLocks noGrp="1"/>
          </p:cNvSpPr>
          <p:nvPr>
            <p:ph type="body" sz="quarter" idx="13" hasCustomPrompt="1"/>
          </p:nvPr>
        </p:nvSpPr>
        <p:spPr>
          <a:xfrm>
            <a:off x="1362" y="32794"/>
            <a:ext cx="2697014" cy="6638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ko-KR" altLang="en-US" sz="4400" b="1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Content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5991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741EFD3-CA62-294C-B9BB-036BB069D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344" y="446810"/>
            <a:ext cx="11728153" cy="630313"/>
          </a:xfrm>
          <a:prstGeom prst="rect">
            <a:avLst/>
          </a:prstGeom>
        </p:spPr>
        <p:txBody>
          <a:bodyPr anchor="b"/>
          <a:lstStyle>
            <a:lvl1pPr latinLnBrk="0">
              <a:defRPr sz="3600" b="1" baseline="0">
                <a:solidFill>
                  <a:srgbClr val="2153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kumimoji="1" lang="en-US" altLang="ko-KR" dirty="0"/>
              <a:t>TITLE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AA4AE5C-D4EC-B948-8D28-18FE420731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965" y="1056172"/>
            <a:ext cx="11745571" cy="128188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-228600" latinLnBrk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v"/>
              <a:defRPr sz="2800" b="1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0100" indent="-342900" latinLnBrk="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baseline="0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ü"/>
              <a:defRPr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kumimoji="1" lang="ko-KR" altLang="en-US" dirty="0"/>
              <a:t> </a:t>
            </a:r>
            <a:r>
              <a:rPr kumimoji="1" lang="en-US" altLang="ko-KR" dirty="0"/>
              <a:t>First</a:t>
            </a:r>
            <a:r>
              <a:rPr kumimoji="1" lang="ko-KR" altLang="en-US" dirty="0"/>
              <a:t> </a:t>
            </a:r>
            <a:r>
              <a:rPr kumimoji="1" lang="en-US" altLang="ko-KR" dirty="0"/>
              <a:t>level</a:t>
            </a:r>
          </a:p>
          <a:p>
            <a:pPr lvl="1"/>
            <a:r>
              <a:rPr kumimoji="1" lang="en-US" altLang="ko-KR" dirty="0"/>
              <a:t>Second level </a:t>
            </a:r>
          </a:p>
          <a:p>
            <a:pPr lvl="2"/>
            <a:r>
              <a:rPr kumimoji="1" lang="en-US" altLang="ko-KR" dirty="0"/>
              <a:t>Third level </a:t>
            </a:r>
            <a:endParaRPr kumimoji="1" lang="ko-KR" altLang="en-US" dirty="0"/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555AF54A-660A-6B52-05C7-A2EE04917687}"/>
              </a:ext>
            </a:extLst>
          </p:cNvPr>
          <p:cNvCxnSpPr>
            <a:cxnSpLocks/>
          </p:cNvCxnSpPr>
          <p:nvPr userDrawn="1"/>
        </p:nvCxnSpPr>
        <p:spPr>
          <a:xfrm>
            <a:off x="11406344" y="6419720"/>
            <a:ext cx="0" cy="261331"/>
          </a:xfrm>
          <a:prstGeom prst="line">
            <a:avLst/>
          </a:prstGeom>
          <a:ln w="9525">
            <a:solidFill>
              <a:srgbClr val="49494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11408231" y="6432446"/>
            <a:ext cx="522514" cy="23469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C8BB9E5-999F-4B69-9E94-5D9051ED4D22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76A15073-59BA-4506-AEE1-109F5CA3F3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83733" y="188733"/>
            <a:ext cx="1155103" cy="258077"/>
          </a:xfrm>
          <a:prstGeom prst="rect">
            <a:avLst/>
          </a:prstGeom>
        </p:spPr>
      </p:pic>
      <p:sp>
        <p:nvSpPr>
          <p:cNvPr id="5" name="직각 삼각형 4">
            <a:extLst>
              <a:ext uri="{FF2B5EF4-FFF2-40B4-BE49-F238E27FC236}">
                <a16:creationId xmlns:a16="http://schemas.microsoft.com/office/drawing/2014/main" id="{5B032AAC-D73F-43F9-A33B-E0348D930BC0}"/>
              </a:ext>
            </a:extLst>
          </p:cNvPr>
          <p:cNvSpPr/>
          <p:nvPr userDrawn="1"/>
        </p:nvSpPr>
        <p:spPr>
          <a:xfrm flipH="1">
            <a:off x="11773985" y="6438451"/>
            <a:ext cx="421200" cy="421725"/>
          </a:xfrm>
          <a:prstGeom prst="rtTriangle">
            <a:avLst/>
          </a:prstGeom>
          <a:solidFill>
            <a:srgbClr val="49494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대각선 줄무늬 10">
            <a:extLst>
              <a:ext uri="{FF2B5EF4-FFF2-40B4-BE49-F238E27FC236}">
                <a16:creationId xmlns:a16="http://schemas.microsoft.com/office/drawing/2014/main" id="{8A1DD77E-CDF7-4FE1-B1A5-6B033E7F4F09}"/>
              </a:ext>
            </a:extLst>
          </p:cNvPr>
          <p:cNvSpPr/>
          <p:nvPr userDrawn="1"/>
        </p:nvSpPr>
        <p:spPr>
          <a:xfrm>
            <a:off x="-1" y="522"/>
            <a:ext cx="648071" cy="612037"/>
          </a:xfrm>
          <a:prstGeom prst="diagStripe">
            <a:avLst>
              <a:gd name="adj" fmla="val 63055"/>
            </a:avLst>
          </a:prstGeom>
          <a:solidFill>
            <a:srgbClr val="00653E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대각선 줄무늬 15">
            <a:extLst>
              <a:ext uri="{FF2B5EF4-FFF2-40B4-BE49-F238E27FC236}">
                <a16:creationId xmlns:a16="http://schemas.microsoft.com/office/drawing/2014/main" id="{62F16BA5-08AF-4DF9-B0FE-6F005A6E07E2}"/>
              </a:ext>
            </a:extLst>
          </p:cNvPr>
          <p:cNvSpPr/>
          <p:nvPr userDrawn="1"/>
        </p:nvSpPr>
        <p:spPr>
          <a:xfrm>
            <a:off x="-1" y="0"/>
            <a:ext cx="896646" cy="835061"/>
          </a:xfrm>
          <a:prstGeom prst="diagStripe">
            <a:avLst>
              <a:gd name="adj" fmla="val 46045"/>
            </a:avLst>
          </a:prstGeom>
          <a:solidFill>
            <a:srgbClr val="494949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DBC1FF-3230-451C-B2EE-F586BF84050F}"/>
              </a:ext>
            </a:extLst>
          </p:cNvPr>
          <p:cNvSpPr txBox="1"/>
          <p:nvPr userDrawn="1"/>
        </p:nvSpPr>
        <p:spPr>
          <a:xfrm>
            <a:off x="10947937" y="6355343"/>
            <a:ext cx="481221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900" b="1" i="1" dirty="0">
                <a:latin typeface="Candara" panose="020E0502030303020204" pitchFamily="34" charset="0"/>
                <a:cs typeface="Arial" panose="020B0604020202020204" pitchFamily="34" charset="0"/>
              </a:rPr>
              <a:t>W</a:t>
            </a:r>
            <a:r>
              <a:rPr lang="en-US" altLang="ko-KR" sz="600" b="0" dirty="0">
                <a:latin typeface="Candara" panose="020E0502030303020204" pitchFamily="34" charset="0"/>
                <a:cs typeface="Arial" panose="020B0604020202020204" pitchFamily="34" charset="0"/>
              </a:rPr>
              <a:t>HERE </a:t>
            </a:r>
          </a:p>
          <a:p>
            <a:pPr algn="ctr">
              <a:lnSpc>
                <a:spcPct val="90000"/>
              </a:lnSpc>
            </a:pPr>
            <a:r>
              <a:rPr lang="en-US" altLang="ko-KR" sz="600" b="1" dirty="0">
                <a:latin typeface="Candara" panose="020E0502030303020204" pitchFamily="34" charset="0"/>
                <a:cs typeface="Arial" panose="020B0604020202020204" pitchFamily="34" charset="0"/>
              </a:rPr>
              <a:t>C</a:t>
            </a:r>
            <a:r>
              <a:rPr lang="en-US" altLang="ko-KR" sz="600" b="0" dirty="0">
                <a:latin typeface="Candara" panose="020E0502030303020204" pitchFamily="34" charset="0"/>
                <a:cs typeface="Arial" panose="020B0604020202020204" pitchFamily="34" charset="0"/>
              </a:rPr>
              <a:t>HANGE </a:t>
            </a:r>
          </a:p>
          <a:p>
            <a:pPr algn="ctr">
              <a:lnSpc>
                <a:spcPct val="90000"/>
              </a:lnSpc>
            </a:pPr>
            <a:r>
              <a:rPr lang="en-US" altLang="ko-KR" sz="600" b="1" dirty="0">
                <a:latin typeface="Candara" panose="020E0502030303020204" pitchFamily="34" charset="0"/>
                <a:cs typeface="Arial" panose="020B0604020202020204" pitchFamily="34" charset="0"/>
              </a:rPr>
              <a:t>B</a:t>
            </a:r>
            <a:r>
              <a:rPr lang="en-US" altLang="ko-KR" sz="600" b="0" dirty="0">
                <a:latin typeface="Candara" panose="020E0502030303020204" pitchFamily="34" charset="0"/>
                <a:cs typeface="Arial" panose="020B0604020202020204" pitchFamily="34" charset="0"/>
              </a:rPr>
              <a:t>EGINS</a:t>
            </a:r>
            <a:endParaRPr lang="ko-KR" altLang="en-US" sz="600" b="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678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4088772" y="2402246"/>
            <a:ext cx="40318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6000" b="1" dirty="0">
                <a:solidFill>
                  <a:srgbClr val="1B4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감사합니다</a:t>
            </a:r>
            <a:endParaRPr lang="en-US" altLang="ko-KR" sz="6000" b="1" dirty="0">
              <a:solidFill>
                <a:srgbClr val="1B45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ko-KR" sz="6000" dirty="0">
                <a:solidFill>
                  <a:srgbClr val="1B4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  <a:endParaRPr lang="ko-KR" altLang="en-US" sz="6000" dirty="0">
              <a:solidFill>
                <a:srgbClr val="1B45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338" y="5709147"/>
            <a:ext cx="1649506" cy="997429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BE1F3579-566F-4F0B-850C-5E272E95BAF3}"/>
              </a:ext>
            </a:extLst>
          </p:cNvPr>
          <p:cNvSpPr/>
          <p:nvPr userDrawn="1"/>
        </p:nvSpPr>
        <p:spPr>
          <a:xfrm>
            <a:off x="4423955" y="1898468"/>
            <a:ext cx="7768045" cy="322217"/>
          </a:xfrm>
          <a:prstGeom prst="rect">
            <a:avLst/>
          </a:prstGeom>
          <a:solidFill>
            <a:srgbClr val="215332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E70F9D7-60F5-43FC-809E-1B95068269C7}"/>
              </a:ext>
            </a:extLst>
          </p:cNvPr>
          <p:cNvSpPr/>
          <p:nvPr userDrawn="1"/>
        </p:nvSpPr>
        <p:spPr>
          <a:xfrm>
            <a:off x="0" y="4341238"/>
            <a:ext cx="7768045" cy="322217"/>
          </a:xfrm>
          <a:prstGeom prst="rect">
            <a:avLst/>
          </a:prstGeom>
          <a:solidFill>
            <a:srgbClr val="215332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2970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982132"/>
            <a:ext cx="1308938" cy="791493"/>
          </a:xfrm>
          <a:prstGeom prst="rect">
            <a:avLst/>
          </a:prstGeom>
        </p:spPr>
      </p:pic>
      <p:sp>
        <p:nvSpPr>
          <p:cNvPr id="17" name="텍스트 개체 틀 17"/>
          <p:cNvSpPr>
            <a:spLocks noGrp="1"/>
          </p:cNvSpPr>
          <p:nvPr>
            <p:ph type="body" sz="quarter" idx="10" hasCustomPrompt="1"/>
          </p:nvPr>
        </p:nvSpPr>
        <p:spPr>
          <a:xfrm>
            <a:off x="1373652" y="712302"/>
            <a:ext cx="9460195" cy="1592503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lang="ko-KR" altLang="en-US" sz="4800" b="1" kern="1200" dirty="0">
                <a:solidFill>
                  <a:srgbClr val="494949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Title</a:t>
            </a:r>
            <a:endParaRPr lang="ko-KR" altLang="en-US" dirty="0"/>
          </a:p>
        </p:txBody>
      </p:sp>
      <p:sp>
        <p:nvSpPr>
          <p:cNvPr id="18" name="텍스트 개체 틀 19"/>
          <p:cNvSpPr>
            <a:spLocks noGrp="1"/>
          </p:cNvSpPr>
          <p:nvPr>
            <p:ph type="body" sz="quarter" idx="11" hasCustomPrompt="1"/>
          </p:nvPr>
        </p:nvSpPr>
        <p:spPr>
          <a:xfrm>
            <a:off x="79679" y="163542"/>
            <a:ext cx="2641214" cy="377365"/>
          </a:xfrm>
          <a:prstGeom prst="rect">
            <a:avLst/>
          </a:prstGeom>
        </p:spPr>
        <p:txBody>
          <a:bodyPr/>
          <a:lstStyle>
            <a:lvl1pPr marL="0" indent="0" latinLnBrk="0">
              <a:buNone/>
              <a:defRPr lang="ko-KR" altLang="en-US" sz="1800" b="1" kern="1200" dirty="0">
                <a:solidFill>
                  <a:srgbClr val="49494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Name</a:t>
            </a:r>
            <a:endParaRPr lang="ko-KR" altLang="en-US" dirty="0"/>
          </a:p>
        </p:txBody>
      </p:sp>
      <p:sp>
        <p:nvSpPr>
          <p:cNvPr id="19" name="텍스트 개체 틀 22"/>
          <p:cNvSpPr>
            <a:spLocks noGrp="1"/>
          </p:cNvSpPr>
          <p:nvPr>
            <p:ph type="body" sz="quarter" idx="12" hasCustomPrompt="1"/>
          </p:nvPr>
        </p:nvSpPr>
        <p:spPr>
          <a:xfrm>
            <a:off x="2244834" y="4570447"/>
            <a:ext cx="7723941" cy="91248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lang="ko-KR" altLang="en-US" sz="2400" b="1" kern="1200" baseline="0" dirty="0">
                <a:solidFill>
                  <a:srgbClr val="49494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 err="1"/>
              <a:t>Ewha</a:t>
            </a:r>
            <a:r>
              <a:rPr lang="en-US" altLang="ko-KR" dirty="0"/>
              <a:t> Observation Satellite Research Lab. (EOSRL)</a:t>
            </a:r>
          </a:p>
          <a:p>
            <a:pPr lvl="0"/>
            <a:r>
              <a:rPr lang="en-US" altLang="ko-KR" dirty="0" err="1"/>
              <a:t>Ewha</a:t>
            </a:r>
            <a:r>
              <a:rPr lang="en-US" altLang="ko-KR" dirty="0"/>
              <a:t> </a:t>
            </a:r>
            <a:r>
              <a:rPr lang="en-US" altLang="ko-KR" dirty="0" err="1"/>
              <a:t>Womans</a:t>
            </a:r>
            <a:r>
              <a:rPr lang="en-US" altLang="ko-KR" dirty="0"/>
              <a:t> University</a:t>
            </a:r>
            <a:endParaRPr lang="ko-KR" altLang="en-US" dirty="0"/>
          </a:p>
        </p:txBody>
      </p:sp>
      <p:sp>
        <p:nvSpPr>
          <p:cNvPr id="20" name="텍스트 개체 틀 22"/>
          <p:cNvSpPr>
            <a:spLocks noGrp="1"/>
          </p:cNvSpPr>
          <p:nvPr>
            <p:ph type="body" sz="quarter" idx="13" hasCustomPrompt="1"/>
          </p:nvPr>
        </p:nvSpPr>
        <p:spPr>
          <a:xfrm>
            <a:off x="2244834" y="3751069"/>
            <a:ext cx="7723941" cy="4202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ko-KR" altLang="en-US" sz="2800" b="1" kern="1200" dirty="0">
                <a:solidFill>
                  <a:srgbClr val="49494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Names</a:t>
            </a:r>
            <a:endParaRPr lang="ko-KR" altLang="en-US" dirty="0"/>
          </a:p>
        </p:txBody>
      </p:sp>
      <p:sp>
        <p:nvSpPr>
          <p:cNvPr id="21" name="텍스트 개체 틀 22"/>
          <p:cNvSpPr>
            <a:spLocks noGrp="1"/>
          </p:cNvSpPr>
          <p:nvPr>
            <p:ph type="body" sz="quarter" idx="14" hasCustomPrompt="1"/>
          </p:nvPr>
        </p:nvSpPr>
        <p:spPr>
          <a:xfrm>
            <a:off x="2244833" y="5982132"/>
            <a:ext cx="7723941" cy="4202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ko-KR" altLang="en-US" sz="2400" b="1" kern="1200" dirty="0">
                <a:solidFill>
                  <a:srgbClr val="49494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MMM DD YYYY</a:t>
            </a:r>
            <a:endParaRPr lang="ko-KR" altLang="en-US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41C2CE16-1DA2-4071-BDCF-4EF92E02C428}"/>
              </a:ext>
            </a:extLst>
          </p:cNvPr>
          <p:cNvGrpSpPr/>
          <p:nvPr userDrawn="1"/>
        </p:nvGrpSpPr>
        <p:grpSpPr>
          <a:xfrm>
            <a:off x="-284085" y="735427"/>
            <a:ext cx="12783843" cy="6979268"/>
            <a:chOff x="-284085" y="735427"/>
            <a:chExt cx="12783843" cy="6979268"/>
          </a:xfrm>
        </p:grpSpPr>
        <p:sp>
          <p:nvSpPr>
            <p:cNvPr id="22" name="순서도: 문서 21">
              <a:extLst>
                <a:ext uri="{FF2B5EF4-FFF2-40B4-BE49-F238E27FC236}">
                  <a16:creationId xmlns:a16="http://schemas.microsoft.com/office/drawing/2014/main" id="{C15BC509-7373-43B4-8214-6D00891D9432}"/>
                </a:ext>
              </a:extLst>
            </p:cNvPr>
            <p:cNvSpPr/>
            <p:nvPr userDrawn="1"/>
          </p:nvSpPr>
          <p:spPr>
            <a:xfrm flipV="1">
              <a:off x="0" y="2665140"/>
              <a:ext cx="12192000" cy="4192859"/>
            </a:xfrm>
            <a:prstGeom prst="flowChartDocument">
              <a:avLst/>
            </a:prstGeom>
            <a:solidFill>
              <a:srgbClr val="215332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F437DE0F-98F9-4864-81A6-275C6870227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biLevel thresh="25000"/>
              <a:alphaModFix amt="20000"/>
            </a:blip>
            <a:srcRect l="800" t="-424" b="17495"/>
            <a:stretch/>
          </p:blipFill>
          <p:spPr>
            <a:xfrm>
              <a:off x="4661210" y="1864000"/>
              <a:ext cx="6172637" cy="4993999"/>
            </a:xfrm>
            <a:prstGeom prst="rect">
              <a:avLst/>
            </a:prstGeom>
          </p:spPr>
        </p:pic>
        <p:sp>
          <p:nvSpPr>
            <p:cNvPr id="13" name="원형: 비어 있음 12">
              <a:extLst>
                <a:ext uri="{FF2B5EF4-FFF2-40B4-BE49-F238E27FC236}">
                  <a16:creationId xmlns:a16="http://schemas.microsoft.com/office/drawing/2014/main" id="{3963782A-649D-4A60-A7DC-8731F83AA81E}"/>
                </a:ext>
              </a:extLst>
            </p:cNvPr>
            <p:cNvSpPr/>
            <p:nvPr userDrawn="1"/>
          </p:nvSpPr>
          <p:spPr>
            <a:xfrm>
              <a:off x="8016535" y="3311475"/>
              <a:ext cx="4483223" cy="4403220"/>
            </a:xfrm>
            <a:prstGeom prst="donut">
              <a:avLst>
                <a:gd name="adj" fmla="val 26402"/>
              </a:avLst>
            </a:pr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원형: 비어 있음 11">
              <a:extLst>
                <a:ext uri="{FF2B5EF4-FFF2-40B4-BE49-F238E27FC236}">
                  <a16:creationId xmlns:a16="http://schemas.microsoft.com/office/drawing/2014/main" id="{1A9D9B07-07B9-45A2-8222-DDF69F4EE40B}"/>
                </a:ext>
              </a:extLst>
            </p:cNvPr>
            <p:cNvSpPr/>
            <p:nvPr userDrawn="1"/>
          </p:nvSpPr>
          <p:spPr>
            <a:xfrm>
              <a:off x="2720893" y="735427"/>
              <a:ext cx="5149049" cy="5246705"/>
            </a:xfrm>
            <a:prstGeom prst="donut">
              <a:avLst>
                <a:gd name="adj" fmla="val 26402"/>
              </a:avLst>
            </a:pr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" name="원형: 비어 있음 2">
              <a:extLst>
                <a:ext uri="{FF2B5EF4-FFF2-40B4-BE49-F238E27FC236}">
                  <a16:creationId xmlns:a16="http://schemas.microsoft.com/office/drawing/2014/main" id="{56C4ADEE-F71F-4C32-9399-4E63A3DD9FD0}"/>
                </a:ext>
              </a:extLst>
            </p:cNvPr>
            <p:cNvSpPr/>
            <p:nvPr userDrawn="1"/>
          </p:nvSpPr>
          <p:spPr>
            <a:xfrm>
              <a:off x="-284085" y="3311475"/>
              <a:ext cx="4348841" cy="4258291"/>
            </a:xfrm>
            <a:prstGeom prst="donut">
              <a:avLst>
                <a:gd name="adj" fmla="val 26402"/>
              </a:avLst>
            </a:pr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58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5753"/>
          </a:xfrm>
        </p:spPr>
        <p:txBody>
          <a:bodyPr>
            <a:normAutofit/>
          </a:bodyPr>
          <a:lstStyle>
            <a:lvl1pPr>
              <a:defRPr sz="4400" b="1">
                <a:solidFill>
                  <a:srgbClr val="00462A"/>
                </a:solidFill>
                <a:latin typeface="+mj-ea"/>
                <a:ea typeface="+mj-ea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453062"/>
            <a:ext cx="4114800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226061" y="645306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B0CBB1-89C4-42C9-B2EA-BCFB15D429B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94" y="284095"/>
            <a:ext cx="1363521" cy="24997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62" y="6493500"/>
            <a:ext cx="714914" cy="301832"/>
          </a:xfrm>
          <a:prstGeom prst="rect">
            <a:avLst/>
          </a:prstGeom>
        </p:spPr>
      </p:pic>
      <p:sp>
        <p:nvSpPr>
          <p:cNvPr id="12" name="텍스트 개체 틀 2"/>
          <p:cNvSpPr>
            <a:spLocks noGrp="1"/>
          </p:cNvSpPr>
          <p:nvPr>
            <p:ph idx="1"/>
          </p:nvPr>
        </p:nvSpPr>
        <p:spPr>
          <a:xfrm>
            <a:off x="838200" y="1298503"/>
            <a:ext cx="10515600" cy="4812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Wingdings" panose="05000000000000000000" pitchFamily="2" charset="2"/>
              <a:buChar char="v"/>
              <a:defRPr sz="2800" b="0"/>
            </a:lvl1pPr>
            <a:lvl2pPr marL="684000" indent="-216000">
              <a:buFont typeface="Arial" panose="020B0604020202020204" pitchFamily="34" charset="0"/>
              <a:buChar char="•"/>
              <a:defRPr sz="2400" b="0"/>
            </a:lvl2pPr>
            <a:lvl3pPr marL="1116000" indent="-216000">
              <a:buFont typeface="Wingdings" panose="05000000000000000000" pitchFamily="2" charset="2"/>
              <a:buChar char="ü"/>
              <a:defRPr sz="2000" b="0"/>
            </a:lvl3pPr>
            <a:lvl4pPr marL="1584000" indent="-216000">
              <a:buFont typeface="맑은 고딕" panose="020B0503020000020004" pitchFamily="50" charset="-127"/>
              <a:buChar char="–"/>
              <a:defRPr sz="1800" b="0"/>
            </a:lvl4pPr>
            <a:lvl5pPr marL="2016000" indent="-216000">
              <a:buFont typeface="Wingdings" panose="05000000000000000000" pitchFamily="2" charset="2"/>
              <a:buChar char="§"/>
              <a:defRPr sz="1600" b="0"/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613885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4400" y="623769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F861DB1-7CD0-4EAD-ACA9-006A4A6740D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54227" y="31950"/>
            <a:ext cx="2460615" cy="521919"/>
            <a:chOff x="2261630" y="1618848"/>
            <a:chExt cx="2964595" cy="62881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9777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4" y="170496"/>
            <a:ext cx="1649506" cy="997429"/>
          </a:xfrm>
          <a:prstGeom prst="rect">
            <a:avLst/>
          </a:prstGeom>
        </p:spPr>
      </p:pic>
      <p:grpSp>
        <p:nvGrpSpPr>
          <p:cNvPr id="10" name="그룹 9"/>
          <p:cNvGrpSpPr/>
          <p:nvPr userDrawn="1"/>
        </p:nvGrpSpPr>
        <p:grpSpPr>
          <a:xfrm>
            <a:off x="0" y="3828452"/>
            <a:ext cx="12204004" cy="3044538"/>
            <a:chOff x="-12004" y="3822514"/>
            <a:chExt cx="12204004" cy="3044538"/>
          </a:xfrm>
        </p:grpSpPr>
        <p:sp>
          <p:nvSpPr>
            <p:cNvPr id="11" name="직사각형 10"/>
            <p:cNvSpPr/>
            <p:nvPr/>
          </p:nvSpPr>
          <p:spPr>
            <a:xfrm>
              <a:off x="0" y="3822514"/>
              <a:ext cx="12192000" cy="3044538"/>
            </a:xfrm>
            <a:prstGeom prst="rect">
              <a:avLst/>
            </a:prstGeom>
            <a:gradFill>
              <a:gsLst>
                <a:gs pos="0">
                  <a:srgbClr val="215332"/>
                </a:gs>
                <a:gs pos="55000">
                  <a:srgbClr val="0C6842"/>
                </a:gs>
                <a:gs pos="100000">
                  <a:srgbClr val="008643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각 삼각형 11"/>
            <p:cNvSpPr/>
            <p:nvPr/>
          </p:nvSpPr>
          <p:spPr>
            <a:xfrm flipH="1">
              <a:off x="1158844" y="3822514"/>
              <a:ext cx="11033154" cy="3044538"/>
            </a:xfrm>
            <a:prstGeom prst="rtTriangle">
              <a:avLst/>
            </a:prstGeom>
            <a:gradFill flip="none" rotWithShape="1">
              <a:gsLst>
                <a:gs pos="0">
                  <a:srgbClr val="215332">
                    <a:lumMod val="100000"/>
                  </a:srgbClr>
                </a:gs>
                <a:gs pos="48000">
                  <a:srgbClr val="0C6842"/>
                </a:gs>
                <a:gs pos="100000">
                  <a:srgbClr val="8ABB7A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92D050"/>
                </a:solidFill>
              </a:endParaRPr>
            </a:p>
          </p:txBody>
        </p:sp>
        <p:sp>
          <p:nvSpPr>
            <p:cNvPr id="13" name="직각 삼각형 12"/>
            <p:cNvSpPr/>
            <p:nvPr/>
          </p:nvSpPr>
          <p:spPr>
            <a:xfrm>
              <a:off x="-12004" y="3822514"/>
              <a:ext cx="11033154" cy="3044538"/>
            </a:xfrm>
            <a:prstGeom prst="rtTriangle">
              <a:avLst/>
            </a:prstGeom>
            <a:gradFill flip="none" rotWithShape="1">
              <a:gsLst>
                <a:gs pos="0">
                  <a:srgbClr val="215332">
                    <a:lumMod val="100000"/>
                  </a:srgbClr>
                </a:gs>
                <a:gs pos="48000">
                  <a:srgbClr val="0C6842"/>
                </a:gs>
                <a:gs pos="100000">
                  <a:srgbClr val="8ABB7A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92D050"/>
                </a:solidFill>
              </a:endParaRPr>
            </a:p>
          </p:txBody>
        </p:sp>
        <p:pic>
          <p:nvPicPr>
            <p:cNvPr id="14" name="그림 13"/>
            <p:cNvPicPr>
              <a:picLocks noChangeAspect="1"/>
            </p:cNvPicPr>
            <p:nvPr userDrawn="1"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7429" y="5803271"/>
              <a:ext cx="1857437" cy="1009956"/>
            </a:xfrm>
            <a:prstGeom prst="rect">
              <a:avLst/>
            </a:prstGeom>
          </p:spPr>
        </p:pic>
      </p:grpSp>
      <p:sp>
        <p:nvSpPr>
          <p:cNvPr id="18" name="텍스트 개체 틀 17"/>
          <p:cNvSpPr>
            <a:spLocks noGrp="1"/>
          </p:cNvSpPr>
          <p:nvPr>
            <p:ph type="body" sz="quarter" idx="10" hasCustomPrompt="1"/>
          </p:nvPr>
        </p:nvSpPr>
        <p:spPr>
          <a:xfrm>
            <a:off x="1375872" y="1729704"/>
            <a:ext cx="9460195" cy="159250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lang="ko-KR" altLang="en-US" sz="4400" b="1" kern="1200" dirty="0">
                <a:solidFill>
                  <a:srgbClr val="494949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ko-KR" altLang="en-US" dirty="0"/>
              <a:t>제목</a:t>
            </a:r>
          </a:p>
        </p:txBody>
      </p:sp>
      <p:sp>
        <p:nvSpPr>
          <p:cNvPr id="20" name="텍스트 개체 틀 19"/>
          <p:cNvSpPr>
            <a:spLocks noGrp="1"/>
          </p:cNvSpPr>
          <p:nvPr>
            <p:ph type="body" sz="quarter" idx="11" hasCustomPrompt="1"/>
          </p:nvPr>
        </p:nvSpPr>
        <p:spPr>
          <a:xfrm>
            <a:off x="2050427" y="790560"/>
            <a:ext cx="2641214" cy="377365"/>
          </a:xfrm>
          <a:prstGeom prst="rect">
            <a:avLst/>
          </a:prstGeom>
        </p:spPr>
        <p:txBody>
          <a:bodyPr/>
          <a:lstStyle>
            <a:lvl1pPr marL="0" indent="0" latinLnBrk="0">
              <a:buNone/>
              <a:defRPr lang="ko-KR" altLang="en-US" sz="1800" b="1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ko-KR" altLang="en-US" b="1" dirty="0">
                <a:solidFill>
                  <a:schemeClr val="bg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학회</a:t>
            </a:r>
            <a:endParaRPr lang="ko-KR" altLang="en-US" dirty="0"/>
          </a:p>
        </p:txBody>
      </p:sp>
      <p:sp>
        <p:nvSpPr>
          <p:cNvPr id="23" name="텍스트 개체 틀 22"/>
          <p:cNvSpPr>
            <a:spLocks noGrp="1"/>
          </p:cNvSpPr>
          <p:nvPr>
            <p:ph type="body" sz="quarter" idx="12" hasCustomPrompt="1"/>
          </p:nvPr>
        </p:nvSpPr>
        <p:spPr>
          <a:xfrm>
            <a:off x="2244834" y="5032003"/>
            <a:ext cx="7723941" cy="9124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ko-KR" altLang="en-US" sz="2400" b="1" kern="1200" dirty="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ko-KR" altLang="en-US"/>
              <a:t>관측위성연구실</a:t>
            </a:r>
            <a:endParaRPr lang="en-US" altLang="ko-KR"/>
          </a:p>
          <a:p>
            <a:pPr lvl="0"/>
            <a:r>
              <a:rPr lang="ko-KR" altLang="en-US"/>
              <a:t>이화여자대학교 기후∙에너지시스템공학과</a:t>
            </a:r>
            <a:endParaRPr lang="ko-KR" altLang="en-US" dirty="0"/>
          </a:p>
        </p:txBody>
      </p:sp>
      <p:sp>
        <p:nvSpPr>
          <p:cNvPr id="24" name="텍스트 개체 틀 22"/>
          <p:cNvSpPr>
            <a:spLocks noGrp="1"/>
          </p:cNvSpPr>
          <p:nvPr>
            <p:ph type="body" sz="quarter" idx="13" hasCustomPrompt="1"/>
          </p:nvPr>
        </p:nvSpPr>
        <p:spPr>
          <a:xfrm>
            <a:off x="2244834" y="4212625"/>
            <a:ext cx="7723941" cy="4202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ko-KR" altLang="en-US" sz="2800" b="1" kern="1200" dirty="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ko-KR" altLang="en-US" dirty="0"/>
              <a:t>이름</a:t>
            </a:r>
          </a:p>
        </p:txBody>
      </p:sp>
      <p:sp>
        <p:nvSpPr>
          <p:cNvPr id="25" name="텍스트 개체 틀 22"/>
          <p:cNvSpPr>
            <a:spLocks noGrp="1"/>
          </p:cNvSpPr>
          <p:nvPr>
            <p:ph type="body" sz="quarter" idx="14" hasCustomPrompt="1"/>
          </p:nvPr>
        </p:nvSpPr>
        <p:spPr>
          <a:xfrm>
            <a:off x="2244833" y="6191137"/>
            <a:ext cx="7723941" cy="4202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ko-KR" altLang="en-US" sz="2400" b="1" kern="1200" dirty="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ko-KR" altLang="en-US" dirty="0"/>
              <a:t>날짜</a:t>
            </a:r>
          </a:p>
        </p:txBody>
      </p:sp>
    </p:spTree>
    <p:extLst>
      <p:ext uri="{BB962C8B-B14F-4D97-AF65-F5344CB8AC3E}">
        <p14:creationId xmlns:p14="http://schemas.microsoft.com/office/powerpoint/2010/main" val="1669674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4" y="170496"/>
            <a:ext cx="1649506" cy="997429"/>
          </a:xfrm>
          <a:prstGeom prst="rect">
            <a:avLst/>
          </a:prstGeom>
        </p:spPr>
      </p:pic>
      <p:grpSp>
        <p:nvGrpSpPr>
          <p:cNvPr id="10" name="그룹 9"/>
          <p:cNvGrpSpPr/>
          <p:nvPr userDrawn="1"/>
        </p:nvGrpSpPr>
        <p:grpSpPr>
          <a:xfrm>
            <a:off x="-12004" y="3429000"/>
            <a:ext cx="12204004" cy="3429000"/>
            <a:chOff x="-12004" y="3822514"/>
            <a:chExt cx="12204004" cy="3044538"/>
          </a:xfrm>
        </p:grpSpPr>
        <p:sp>
          <p:nvSpPr>
            <p:cNvPr id="11" name="직사각형 10"/>
            <p:cNvSpPr/>
            <p:nvPr/>
          </p:nvSpPr>
          <p:spPr>
            <a:xfrm>
              <a:off x="0" y="3822514"/>
              <a:ext cx="12192000" cy="3044538"/>
            </a:xfrm>
            <a:prstGeom prst="rect">
              <a:avLst/>
            </a:prstGeom>
            <a:gradFill>
              <a:gsLst>
                <a:gs pos="0">
                  <a:srgbClr val="215332"/>
                </a:gs>
                <a:gs pos="55000">
                  <a:srgbClr val="0C6842"/>
                </a:gs>
                <a:gs pos="100000">
                  <a:srgbClr val="008643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각 삼각형 11"/>
            <p:cNvSpPr/>
            <p:nvPr/>
          </p:nvSpPr>
          <p:spPr>
            <a:xfrm flipH="1">
              <a:off x="1158844" y="3822514"/>
              <a:ext cx="11033154" cy="3044538"/>
            </a:xfrm>
            <a:prstGeom prst="rtTriangle">
              <a:avLst/>
            </a:prstGeom>
            <a:gradFill flip="none" rotWithShape="1">
              <a:gsLst>
                <a:gs pos="0">
                  <a:srgbClr val="215332">
                    <a:lumMod val="100000"/>
                  </a:srgbClr>
                </a:gs>
                <a:gs pos="48000">
                  <a:srgbClr val="0C6842"/>
                </a:gs>
                <a:gs pos="100000">
                  <a:srgbClr val="8ABB7A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92D050"/>
                </a:solidFill>
              </a:endParaRPr>
            </a:p>
          </p:txBody>
        </p:sp>
        <p:sp>
          <p:nvSpPr>
            <p:cNvPr id="13" name="직각 삼각형 12"/>
            <p:cNvSpPr/>
            <p:nvPr/>
          </p:nvSpPr>
          <p:spPr>
            <a:xfrm>
              <a:off x="-12004" y="3822514"/>
              <a:ext cx="11033154" cy="3044538"/>
            </a:xfrm>
            <a:prstGeom prst="rtTriangle">
              <a:avLst/>
            </a:prstGeom>
            <a:gradFill flip="none" rotWithShape="1">
              <a:gsLst>
                <a:gs pos="0">
                  <a:srgbClr val="215332">
                    <a:lumMod val="100000"/>
                  </a:srgbClr>
                </a:gs>
                <a:gs pos="48000">
                  <a:srgbClr val="0C6842"/>
                </a:gs>
                <a:gs pos="100000">
                  <a:srgbClr val="8ABB7A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92D050"/>
                </a:solidFill>
              </a:endParaRPr>
            </a:p>
          </p:txBody>
        </p:sp>
      </p:grpSp>
      <p:sp>
        <p:nvSpPr>
          <p:cNvPr id="17" name="텍스트 개체 틀 17"/>
          <p:cNvSpPr>
            <a:spLocks noGrp="1"/>
          </p:cNvSpPr>
          <p:nvPr>
            <p:ph type="body" sz="quarter" idx="10" hasCustomPrompt="1"/>
          </p:nvPr>
        </p:nvSpPr>
        <p:spPr>
          <a:xfrm>
            <a:off x="1375872" y="1729704"/>
            <a:ext cx="9460195" cy="1592503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lang="ko-KR" altLang="en-US" sz="4400" b="1" kern="1200" dirty="0">
                <a:solidFill>
                  <a:srgbClr val="494949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Title</a:t>
            </a:r>
            <a:endParaRPr lang="ko-KR" altLang="en-US" dirty="0"/>
          </a:p>
        </p:txBody>
      </p:sp>
      <p:sp>
        <p:nvSpPr>
          <p:cNvPr id="18" name="텍스트 개체 틀 19"/>
          <p:cNvSpPr>
            <a:spLocks noGrp="1"/>
          </p:cNvSpPr>
          <p:nvPr>
            <p:ph type="body" sz="quarter" idx="11" hasCustomPrompt="1"/>
          </p:nvPr>
        </p:nvSpPr>
        <p:spPr>
          <a:xfrm>
            <a:off x="2050427" y="790560"/>
            <a:ext cx="2641214" cy="377365"/>
          </a:xfrm>
          <a:prstGeom prst="rect">
            <a:avLst/>
          </a:prstGeom>
        </p:spPr>
        <p:txBody>
          <a:bodyPr/>
          <a:lstStyle>
            <a:lvl1pPr marL="0" indent="0" latinLnBrk="0">
              <a:buNone/>
              <a:defRPr lang="ko-KR" altLang="en-US" sz="1800" b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Name</a:t>
            </a:r>
            <a:endParaRPr lang="ko-KR" altLang="en-US" dirty="0"/>
          </a:p>
        </p:txBody>
      </p:sp>
      <p:sp>
        <p:nvSpPr>
          <p:cNvPr id="19" name="텍스트 개체 틀 22"/>
          <p:cNvSpPr>
            <a:spLocks noGrp="1"/>
          </p:cNvSpPr>
          <p:nvPr>
            <p:ph type="body" sz="quarter" idx="12" hasCustomPrompt="1"/>
          </p:nvPr>
        </p:nvSpPr>
        <p:spPr>
          <a:xfrm>
            <a:off x="2244834" y="5032003"/>
            <a:ext cx="7723941" cy="91248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lang="ko-KR" altLang="en-US" sz="2400" b="1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 err="1"/>
              <a:t>Ewha</a:t>
            </a:r>
            <a:r>
              <a:rPr lang="en-US" altLang="ko-KR" dirty="0"/>
              <a:t> Observation Satellite Research Lab. (EOSRL)</a:t>
            </a:r>
          </a:p>
          <a:p>
            <a:pPr lvl="0"/>
            <a:r>
              <a:rPr lang="en-US" altLang="ko-KR" dirty="0" err="1"/>
              <a:t>Ewha</a:t>
            </a:r>
            <a:r>
              <a:rPr lang="en-US" altLang="ko-KR" dirty="0"/>
              <a:t> </a:t>
            </a:r>
            <a:r>
              <a:rPr lang="en-US" altLang="ko-KR" dirty="0" err="1"/>
              <a:t>Womans</a:t>
            </a:r>
            <a:r>
              <a:rPr lang="en-US" altLang="ko-KR" dirty="0"/>
              <a:t> University</a:t>
            </a:r>
            <a:endParaRPr lang="ko-KR" altLang="en-US" dirty="0"/>
          </a:p>
        </p:txBody>
      </p:sp>
      <p:sp>
        <p:nvSpPr>
          <p:cNvPr id="20" name="텍스트 개체 틀 22"/>
          <p:cNvSpPr>
            <a:spLocks noGrp="1"/>
          </p:cNvSpPr>
          <p:nvPr>
            <p:ph type="body" sz="quarter" idx="13" hasCustomPrompt="1"/>
          </p:nvPr>
        </p:nvSpPr>
        <p:spPr>
          <a:xfrm>
            <a:off x="2244834" y="4212625"/>
            <a:ext cx="7723941" cy="4202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ko-KR" altLang="en-US" sz="2800" b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Names</a:t>
            </a:r>
            <a:endParaRPr lang="ko-KR" altLang="en-US" dirty="0"/>
          </a:p>
        </p:txBody>
      </p:sp>
      <p:sp>
        <p:nvSpPr>
          <p:cNvPr id="21" name="텍스트 개체 틀 22"/>
          <p:cNvSpPr>
            <a:spLocks noGrp="1"/>
          </p:cNvSpPr>
          <p:nvPr>
            <p:ph type="body" sz="quarter" idx="14" hasCustomPrompt="1"/>
          </p:nvPr>
        </p:nvSpPr>
        <p:spPr>
          <a:xfrm>
            <a:off x="2244833" y="6191137"/>
            <a:ext cx="7723941" cy="4202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ko-KR" altLang="en-US" sz="2400" b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MMM DD YYYY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7808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47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515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2" r:id="rId2"/>
    <p:sldLayoutId id="2147483683" r:id="rId3"/>
    <p:sldLayoutId id="2147483684" r:id="rId4"/>
    <p:sldLayoutId id="2147483686" r:id="rId5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3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42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00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2.png"/><Relationship Id="rId7" Type="http://schemas.openxmlformats.org/officeDocument/2006/relationships/image" Target="../media/image2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67D06363-9D5D-4A8F-8B3C-C5BC430A9D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629" y="1165057"/>
            <a:ext cx="11397983" cy="1592503"/>
          </a:xfrm>
        </p:spPr>
        <p:txBody>
          <a:bodyPr/>
          <a:lstStyle/>
          <a:p>
            <a:r>
              <a:rPr lang="en-US" altLang="ko-KR" sz="4600" dirty="0"/>
              <a:t>Cal/Val of GEMS Level 1 Data:</a:t>
            </a:r>
          </a:p>
          <a:p>
            <a:r>
              <a:rPr lang="en-US" altLang="ko-KR" sz="4600" dirty="0"/>
              <a:t>Current Status and Inflight Approaches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5CCBA10-5E90-4E3D-8197-673D1F0E25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478" y="3617963"/>
            <a:ext cx="11219451" cy="757130"/>
          </a:xfrm>
        </p:spPr>
        <p:txBody>
          <a:bodyPr/>
          <a:lstStyle/>
          <a:p>
            <a:r>
              <a:rPr lang="en-US" altLang="ko-KR" sz="2400" dirty="0"/>
              <a:t>Yeeun Lee</a:t>
            </a:r>
            <a:r>
              <a:rPr lang="en-US" altLang="ko-KR" sz="2400" baseline="30000" dirty="0"/>
              <a:t>1,2)</a:t>
            </a:r>
            <a:r>
              <a:rPr lang="en-US" altLang="ko-KR" sz="2400" dirty="0"/>
              <a:t>, Myoung-Hwan Ahn</a:t>
            </a:r>
            <a:r>
              <a:rPr lang="en-US" altLang="ko-KR" sz="2400" baseline="30000" dirty="0"/>
              <a:t>1,2)</a:t>
            </a:r>
            <a:r>
              <a:rPr lang="en-US" altLang="ko-KR" sz="2400" dirty="0"/>
              <a:t>, Mina Kang</a:t>
            </a:r>
            <a:r>
              <a:rPr lang="en-US" altLang="ko-KR" sz="2400" baseline="30000" dirty="0"/>
              <a:t>3,4)</a:t>
            </a:r>
            <a:r>
              <a:rPr lang="en-US" altLang="ko-KR" sz="2400" dirty="0"/>
              <a:t>, </a:t>
            </a:r>
            <a:r>
              <a:rPr lang="en-US" altLang="ko-KR" sz="2400" dirty="0" err="1"/>
              <a:t>Junghyun</a:t>
            </a:r>
            <a:r>
              <a:rPr lang="en-US" altLang="ko-KR" sz="2400" dirty="0"/>
              <a:t> Seo</a:t>
            </a:r>
            <a:r>
              <a:rPr lang="en-US" altLang="ko-KR" sz="2400" baseline="30000" dirty="0"/>
              <a:t>5)</a:t>
            </a:r>
            <a:r>
              <a:rPr lang="en-US" altLang="ko-KR" sz="2400" dirty="0"/>
              <a:t>, Hyunkee Hong</a:t>
            </a:r>
            <a:r>
              <a:rPr lang="en-US" altLang="ko-KR" sz="2400" baseline="30000" dirty="0"/>
              <a:t>5)</a:t>
            </a:r>
            <a:r>
              <a:rPr lang="en-US" altLang="ko-KR" sz="2400" dirty="0"/>
              <a:t>, </a:t>
            </a:r>
            <a:r>
              <a:rPr lang="en-US" altLang="ko-KR" sz="2400" dirty="0" err="1"/>
              <a:t>Jaehoon</a:t>
            </a:r>
            <a:r>
              <a:rPr lang="en-US" altLang="ko-KR" sz="2400" dirty="0"/>
              <a:t> Jeong</a:t>
            </a:r>
            <a:r>
              <a:rPr lang="en-US" altLang="ko-KR" sz="2400" baseline="30000" dirty="0"/>
              <a:t>5)</a:t>
            </a:r>
            <a:r>
              <a:rPr lang="en-US" altLang="ko-KR" sz="2400" dirty="0"/>
              <a:t>, </a:t>
            </a:r>
            <a:r>
              <a:rPr lang="en-US" altLang="ko-KR" sz="2400" dirty="0" err="1"/>
              <a:t>Wonjin</a:t>
            </a:r>
            <a:r>
              <a:rPr lang="en-US" altLang="ko-KR" sz="2400" dirty="0"/>
              <a:t> Lee</a:t>
            </a:r>
            <a:r>
              <a:rPr lang="en-US" altLang="ko-KR" sz="2400" baseline="30000" dirty="0"/>
              <a:t>5)</a:t>
            </a:r>
            <a:r>
              <a:rPr lang="en-US" altLang="ko-KR" sz="2400" dirty="0"/>
              <a:t>, Dai Ho Ko</a:t>
            </a:r>
            <a:r>
              <a:rPr lang="en-US" altLang="ko-KR" sz="2400" baseline="30000" dirty="0"/>
              <a:t>6)</a:t>
            </a:r>
            <a:r>
              <a:rPr lang="en-US" altLang="ko-KR" sz="2400" dirty="0"/>
              <a:t>, </a:t>
            </a:r>
            <a:r>
              <a:rPr lang="en-US" altLang="ko-KR" sz="2400" dirty="0" err="1"/>
              <a:t>Jhoon</a:t>
            </a:r>
            <a:r>
              <a:rPr lang="en-US" altLang="ko-KR" sz="2400" dirty="0"/>
              <a:t> Kim</a:t>
            </a:r>
            <a:r>
              <a:rPr lang="en-US" altLang="ko-KR" sz="2400" baseline="30000" dirty="0"/>
              <a:t>7)</a:t>
            </a:r>
            <a:r>
              <a:rPr lang="en-US" altLang="ko-KR" sz="2400" dirty="0"/>
              <a:t> </a:t>
            </a:r>
            <a:endParaRPr lang="ko-KR" altLang="en-US" sz="2400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06FC4CB-1B47-463E-8CF7-0FCA303ACC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7462" y="4494863"/>
            <a:ext cx="11317078" cy="1837426"/>
          </a:xfrm>
        </p:spPr>
        <p:txBody>
          <a:bodyPr/>
          <a:lstStyle/>
          <a:p>
            <a:r>
              <a:rPr lang="en-US" altLang="ko-KR" sz="1800" baseline="30000" dirty="0">
                <a:solidFill>
                  <a:schemeClr val="bg1"/>
                </a:solidFill>
              </a:rPr>
              <a:t>1)</a:t>
            </a:r>
            <a:r>
              <a:rPr lang="en-US" altLang="ko-KR" sz="1800" dirty="0">
                <a:solidFill>
                  <a:schemeClr val="bg1"/>
                </a:solidFill>
              </a:rPr>
              <a:t> Severe Storm Research Center (SSRC), </a:t>
            </a:r>
            <a:r>
              <a:rPr lang="en-US" altLang="ko-KR" sz="1800" dirty="0" err="1">
                <a:solidFill>
                  <a:schemeClr val="bg1"/>
                </a:solidFill>
              </a:rPr>
              <a:t>Ewha</a:t>
            </a:r>
            <a:r>
              <a:rPr lang="en-US" altLang="ko-KR" sz="1800" dirty="0">
                <a:solidFill>
                  <a:schemeClr val="bg1"/>
                </a:solidFill>
              </a:rPr>
              <a:t> </a:t>
            </a:r>
            <a:r>
              <a:rPr lang="en-US" altLang="ko-KR" sz="1800" dirty="0" err="1">
                <a:solidFill>
                  <a:schemeClr val="bg1"/>
                </a:solidFill>
              </a:rPr>
              <a:t>Womans</a:t>
            </a:r>
            <a:r>
              <a:rPr lang="en-US" altLang="ko-KR" sz="1800" dirty="0">
                <a:solidFill>
                  <a:schemeClr val="bg1"/>
                </a:solidFill>
              </a:rPr>
              <a:t> </a:t>
            </a:r>
            <a:r>
              <a:rPr lang="en-US" altLang="ko-KR" sz="1800" dirty="0" err="1">
                <a:solidFill>
                  <a:schemeClr val="bg1"/>
                </a:solidFill>
              </a:rPr>
              <a:t>Unversity</a:t>
            </a:r>
            <a:r>
              <a:rPr lang="en-US" altLang="ko-KR" sz="1800" dirty="0">
                <a:solidFill>
                  <a:schemeClr val="bg1"/>
                </a:solidFill>
              </a:rPr>
              <a:t>, Republic of Korea</a:t>
            </a:r>
            <a:endParaRPr lang="en-US" altLang="ko-KR" sz="1800" baseline="30000" dirty="0">
              <a:solidFill>
                <a:schemeClr val="bg1"/>
              </a:solidFill>
            </a:endParaRPr>
          </a:p>
          <a:p>
            <a:r>
              <a:rPr lang="en-US" altLang="ko-KR" sz="1800" baseline="30000" dirty="0">
                <a:solidFill>
                  <a:schemeClr val="bg1"/>
                </a:solidFill>
              </a:rPr>
              <a:t>2)</a:t>
            </a:r>
            <a:r>
              <a:rPr lang="en-US" altLang="ko-KR" sz="1800" dirty="0">
                <a:solidFill>
                  <a:schemeClr val="bg1"/>
                </a:solidFill>
              </a:rPr>
              <a:t> Department of Climate and Energy Systems Engineering, </a:t>
            </a:r>
            <a:r>
              <a:rPr lang="en-US" altLang="ko-KR" sz="1800" dirty="0" err="1">
                <a:solidFill>
                  <a:schemeClr val="bg1"/>
                </a:solidFill>
              </a:rPr>
              <a:t>Ewha</a:t>
            </a:r>
            <a:r>
              <a:rPr lang="en-US" altLang="ko-KR" sz="1800" dirty="0">
                <a:solidFill>
                  <a:schemeClr val="bg1"/>
                </a:solidFill>
              </a:rPr>
              <a:t> </a:t>
            </a:r>
            <a:r>
              <a:rPr lang="en-US" altLang="ko-KR" sz="1800" dirty="0" err="1">
                <a:solidFill>
                  <a:schemeClr val="bg1"/>
                </a:solidFill>
              </a:rPr>
              <a:t>Womans</a:t>
            </a:r>
            <a:r>
              <a:rPr lang="en-US" altLang="ko-KR" sz="1800" dirty="0">
                <a:solidFill>
                  <a:schemeClr val="bg1"/>
                </a:solidFill>
              </a:rPr>
              <a:t> </a:t>
            </a:r>
            <a:r>
              <a:rPr lang="en-US" altLang="ko-KR" sz="1800" dirty="0" err="1">
                <a:solidFill>
                  <a:schemeClr val="bg1"/>
                </a:solidFill>
              </a:rPr>
              <a:t>Unversity</a:t>
            </a:r>
            <a:r>
              <a:rPr lang="en-US" altLang="ko-KR" sz="1800" dirty="0">
                <a:solidFill>
                  <a:schemeClr val="bg1"/>
                </a:solidFill>
              </a:rPr>
              <a:t>, Republic of Korea</a:t>
            </a:r>
          </a:p>
          <a:p>
            <a:r>
              <a:rPr lang="en-US" altLang="ko-KR" sz="1800" baseline="30000" dirty="0">
                <a:solidFill>
                  <a:schemeClr val="bg1"/>
                </a:solidFill>
              </a:rPr>
              <a:t>3)</a:t>
            </a:r>
            <a:r>
              <a:rPr lang="en-US" altLang="ko-KR" sz="1800" dirty="0">
                <a:solidFill>
                  <a:schemeClr val="bg1"/>
                </a:solidFill>
              </a:rPr>
              <a:t> City College of New York, USA</a:t>
            </a:r>
          </a:p>
          <a:p>
            <a:r>
              <a:rPr lang="en-US" altLang="ko-KR" sz="1800" baseline="30000" dirty="0">
                <a:solidFill>
                  <a:schemeClr val="bg1"/>
                </a:solidFill>
              </a:rPr>
              <a:t>4)</a:t>
            </a:r>
            <a:r>
              <a:rPr lang="en-US" altLang="ko-KR" sz="1800" dirty="0">
                <a:solidFill>
                  <a:schemeClr val="bg1"/>
                </a:solidFill>
              </a:rPr>
              <a:t> NOAA-Cooperative Science Center for Earth System Sciences and Remote Sensing Technologies, USA</a:t>
            </a:r>
          </a:p>
          <a:p>
            <a:r>
              <a:rPr lang="en-US" altLang="ko-KR" sz="1800" baseline="30000" dirty="0">
                <a:solidFill>
                  <a:schemeClr val="bg1"/>
                </a:solidFill>
              </a:rPr>
              <a:t>5)</a:t>
            </a:r>
            <a:r>
              <a:rPr lang="en-US" altLang="ko-KR" sz="1800" dirty="0">
                <a:solidFill>
                  <a:schemeClr val="bg1"/>
                </a:solidFill>
              </a:rPr>
              <a:t> Environmental Satellite Center, National Institute of Environmental Research (NIER), Republic of Korea </a:t>
            </a:r>
          </a:p>
          <a:p>
            <a:r>
              <a:rPr lang="en-US" altLang="ko-KR" sz="1800" baseline="30000" dirty="0">
                <a:solidFill>
                  <a:schemeClr val="bg1"/>
                </a:solidFill>
              </a:rPr>
              <a:t>6)</a:t>
            </a:r>
            <a:r>
              <a:rPr lang="en-US" altLang="ko-KR" sz="1800" dirty="0">
                <a:solidFill>
                  <a:schemeClr val="bg1"/>
                </a:solidFill>
              </a:rPr>
              <a:t> Korea Aerospace Research Institute (KARI), Republic of Korea  </a:t>
            </a:r>
          </a:p>
          <a:p>
            <a:r>
              <a:rPr lang="en-US" altLang="ko-KR" sz="1800" baseline="30000" dirty="0">
                <a:solidFill>
                  <a:schemeClr val="bg1"/>
                </a:solidFill>
              </a:rPr>
              <a:t>7)</a:t>
            </a:r>
            <a:r>
              <a:rPr lang="en-US" altLang="ko-KR" sz="1800" dirty="0">
                <a:solidFill>
                  <a:schemeClr val="bg1"/>
                </a:solidFill>
              </a:rPr>
              <a:t> Department of Atmospheric Science, Yonsei University, Republic of Korea  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E5F9F039-01B1-4972-AD69-68247346AB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8478" y="6339918"/>
            <a:ext cx="7723941" cy="424732"/>
          </a:xfrm>
        </p:spPr>
        <p:txBody>
          <a:bodyPr/>
          <a:lstStyle/>
          <a:p>
            <a:r>
              <a:rPr lang="en-US" altLang="ko-KR" dirty="0"/>
              <a:t>August 19, 2025</a:t>
            </a:r>
            <a:endParaRPr lang="ko-KR" altLang="en-US" dirty="0"/>
          </a:p>
        </p:txBody>
      </p:sp>
      <p:sp>
        <p:nvSpPr>
          <p:cNvPr id="13" name="텍스트 개체 틀 6">
            <a:extLst>
              <a:ext uri="{FF2B5EF4-FFF2-40B4-BE49-F238E27FC236}">
                <a16:creationId xmlns:a16="http://schemas.microsoft.com/office/drawing/2014/main" id="{6D72FF7F-DA0A-43AD-98F9-B1B13C88D902}"/>
              </a:ext>
            </a:extLst>
          </p:cNvPr>
          <p:cNvSpPr txBox="1">
            <a:spLocks/>
          </p:cNvSpPr>
          <p:nvPr/>
        </p:nvSpPr>
        <p:spPr>
          <a:xfrm>
            <a:off x="130628" y="537597"/>
            <a:ext cx="4843707" cy="369332"/>
          </a:xfrm>
          <a:prstGeom prst="rect">
            <a:avLst/>
          </a:prstGeom>
          <a:effectLst>
            <a:outerShdw blurRad="1270000" dir="2040000" algn="ctr" rotWithShape="0">
              <a:srgbClr val="000000">
                <a:alpha val="0"/>
              </a:srgbClr>
            </a:outerShdw>
          </a:effectLst>
        </p:spPr>
        <p:txBody>
          <a:bodyPr wrap="square">
            <a:sp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400" b="1" kern="1200" dirty="0">
                <a:solidFill>
                  <a:srgbClr val="494949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[TEMPO-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GeoXO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Workshop, SAO 2025]</a:t>
            </a:r>
          </a:p>
        </p:txBody>
      </p:sp>
    </p:spTree>
    <p:extLst>
      <p:ext uri="{BB962C8B-B14F-4D97-AF65-F5344CB8AC3E}">
        <p14:creationId xmlns:p14="http://schemas.microsoft.com/office/powerpoint/2010/main" val="506053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8F833-767F-DB9B-629E-D229E0C81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5CDCEBDC-8C23-7208-C87A-6F024D0D111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SYSTEMATIC BIAS – VALIDATION APPROACHES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7DF1BC19-3D5B-5A2E-68C3-C24BBDE23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65" y="1056172"/>
            <a:ext cx="11745571" cy="928524"/>
          </a:xfrm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Evaluation with LEO sensors (TROPOMI &amp; OMPS) </a:t>
            </a:r>
          </a:p>
          <a:p>
            <a:pPr lvl="1"/>
            <a:r>
              <a:rPr lang="en-US" altLang="ko-KR" b="1" dirty="0"/>
              <a:t>2021 –2025</a:t>
            </a:r>
            <a:r>
              <a:rPr lang="en-US" altLang="ko-KR" dirty="0"/>
              <a:t>, every five days / Deep convective clouds (DCC)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9FEC1359-83EE-780D-0072-094CC2BAE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9">
                <a:extLst>
                  <a:ext uri="{FF2B5EF4-FFF2-40B4-BE49-F238E27FC236}">
                    <a16:creationId xmlns:a16="http://schemas.microsoft.com/office/drawing/2014/main" id="{3AD5B015-D89D-4DE6-96A1-789A3011987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62129" y="4771626"/>
              <a:ext cx="9027803" cy="17373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57212">
                      <a:extLst>
                        <a:ext uri="{9D8B030D-6E8A-4147-A177-3AD203B41FA5}">
                          <a16:colId xmlns:a16="http://schemas.microsoft.com/office/drawing/2014/main" val="630463800"/>
                        </a:ext>
                      </a:extLst>
                    </a:gridCol>
                    <a:gridCol w="1260792">
                      <a:extLst>
                        <a:ext uri="{9D8B030D-6E8A-4147-A177-3AD203B41FA5}">
                          <a16:colId xmlns:a16="http://schemas.microsoft.com/office/drawing/2014/main" val="105152318"/>
                        </a:ext>
                      </a:extLst>
                    </a:gridCol>
                    <a:gridCol w="994092">
                      <a:extLst>
                        <a:ext uri="{9D8B030D-6E8A-4147-A177-3AD203B41FA5}">
                          <a16:colId xmlns:a16="http://schemas.microsoft.com/office/drawing/2014/main" val="249569891"/>
                        </a:ext>
                      </a:extLst>
                    </a:gridCol>
                    <a:gridCol w="2124608">
                      <a:extLst>
                        <a:ext uri="{9D8B030D-6E8A-4147-A177-3AD203B41FA5}">
                          <a16:colId xmlns:a16="http://schemas.microsoft.com/office/drawing/2014/main" val="468557161"/>
                        </a:ext>
                      </a:extLst>
                    </a:gridCol>
                    <a:gridCol w="677466">
                      <a:extLst>
                        <a:ext uri="{9D8B030D-6E8A-4147-A177-3AD203B41FA5}">
                          <a16:colId xmlns:a16="http://schemas.microsoft.com/office/drawing/2014/main" val="1244777741"/>
                        </a:ext>
                      </a:extLst>
                    </a:gridCol>
                    <a:gridCol w="792670">
                      <a:extLst>
                        <a:ext uri="{9D8B030D-6E8A-4147-A177-3AD203B41FA5}">
                          <a16:colId xmlns:a16="http://schemas.microsoft.com/office/drawing/2014/main" val="3160819343"/>
                        </a:ext>
                      </a:extLst>
                    </a:gridCol>
                    <a:gridCol w="1208913">
                      <a:extLst>
                        <a:ext uri="{9D8B030D-6E8A-4147-A177-3AD203B41FA5}">
                          <a16:colId xmlns:a16="http://schemas.microsoft.com/office/drawing/2014/main" val="344222307"/>
                        </a:ext>
                      </a:extLst>
                    </a:gridCol>
                    <a:gridCol w="912050">
                      <a:extLst>
                        <a:ext uri="{9D8B030D-6E8A-4147-A177-3AD203B41FA5}">
                          <a16:colId xmlns:a16="http://schemas.microsoft.com/office/drawing/2014/main" val="1172528154"/>
                        </a:ext>
                      </a:extLst>
                    </a:gridCol>
                  </a:tblGrid>
                  <a:tr h="285543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Sensor</a:t>
                          </a:r>
                          <a:endParaRPr lang="ko-KR" altLang="en-US" sz="16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Target</a:t>
                          </a:r>
                        </a:p>
                        <a:p>
                          <a:pPr algn="ctr" latinLnBrk="1"/>
                          <a:r>
                            <a:rPr lang="en-US" altLang="ko-KR" sz="1600" b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(# /month)</a:t>
                          </a:r>
                          <a:endParaRPr lang="ko-KR" altLang="en-US" sz="16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ko-KR" altLang="en-US" sz="1600" b="1" dirty="0" smtClean="0">
                                    <a:latin typeface="Cambria Math" panose="02040503050406030204" pitchFamily="18" charset="0"/>
                                  </a:rPr>
                                  <m:t>𝚫</m:t>
                                </m:r>
                                <m:r>
                                  <a:rPr lang="en-US" altLang="ko-KR" sz="1600" b="1" dirty="0" smtClean="0">
                                    <a:latin typeface="Cambria Math" panose="02040503050406030204" pitchFamily="18" charset="0"/>
                                  </a:rPr>
                                  <m:t>𝐭</m:t>
                                </m:r>
                              </m:oMath>
                            </m:oMathPara>
                          </a14:m>
                          <a:endParaRPr lang="ko-KR" altLang="en-US" sz="16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ko-KR" altLang="en-US" sz="1600" b="1" dirty="0" smtClean="0">
                                    <a:latin typeface="Cambria Math" panose="02040503050406030204" pitchFamily="18" charset="0"/>
                                  </a:rPr>
                                  <m:t>𝚫</m:t>
                                </m:r>
                                <m:r>
                                  <a:rPr lang="en-US" altLang="ko-KR" sz="1600" b="1" i="1" dirty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oMath>
                            </m:oMathPara>
                          </a14:m>
                          <a:endParaRPr lang="ko-KR" altLang="en-US" sz="16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 xmlns:m="http://schemas.openxmlformats.org/officeDocument/2006/math">
                              <m:r>
                                <a:rPr lang="ko-KR" altLang="en-US" sz="1600" b="1" dirty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</m:oMath>
                          </a14:m>
                          <a:r>
                            <a:rPr lang="en-US" altLang="ko-KR" sz="1600" b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VZA</a:t>
                          </a:r>
                          <a:endParaRPr lang="ko-KR" altLang="en-US" sz="16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V(S)ZA</a:t>
                          </a:r>
                          <a:endParaRPr lang="ko-KR" altLang="en-US" sz="16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ko-KR" altLang="en-US" sz="1600" b="1" i="1" smtClean="0">
                                        <a:latin typeface="Cambria Math" panose="02040503050406030204" pitchFamily="18" charset="0"/>
                                      </a:rPr>
                                      <m:t>𝝈</m:t>
                                    </m:r>
                                    <m:r>
                                      <a:rPr lang="en-US" altLang="ko-KR" sz="1600" b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ko-KR" sz="1600" b="1" i="1" smtClean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altLang="ko-KR" sz="1600" b="1" i="1" smtClean="0">
                                        <a:latin typeface="Cambria Math" panose="02040503050406030204" pitchFamily="18" charset="0"/>
                                      </a:rPr>
                                      <m:t>𝟑𝟓𝟒</m:t>
                                    </m:r>
                                    <m:r>
                                      <a:rPr lang="en-US" altLang="ko-KR" sz="1600" b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ko-KR" sz="1600" b="1" i="1" smtClean="0">
                                        <a:latin typeface="Cambria Math" panose="02040503050406030204" pitchFamily="18" charset="0"/>
                                      </a:rPr>
                                      <m:t>𝒏𝒎</m:t>
                                    </m:r>
                                  </m:sub>
                                </m:sSub>
                                <m:r>
                                  <a:rPr lang="en-US" altLang="ko-KR" sz="1600" b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altLang="ko-KR" sz="1600" b="1" dirty="0"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1" i="1" smtClean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altLang="ko-KR" sz="1600" b="1" i="1" smtClean="0">
                                        <a:latin typeface="Cambria Math" panose="02040503050406030204" pitchFamily="18" charset="0"/>
                                      </a:rPr>
                                      <m:t>𝟑𝟓𝟒</m:t>
                                    </m:r>
                                    <m:r>
                                      <a:rPr lang="en-US" altLang="ko-KR" sz="1600" b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ko-KR" sz="1600" b="1" i="1" smtClean="0">
                                        <a:latin typeface="Cambria Math" panose="02040503050406030204" pitchFamily="18" charset="0"/>
                                      </a:rPr>
                                      <m:t>𝒏𝒎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ko-KR" altLang="en-US" sz="16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3855248"/>
                      </a:ext>
                    </a:extLst>
                  </a:tr>
                  <a:tr h="405772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TROPOMI</a:t>
                          </a:r>
                        </a:p>
                        <a:p>
                          <a:pPr algn="ctr" latinLnBrk="1"/>
                          <a:r>
                            <a:rPr lang="en-US" altLang="ko-KR" sz="1600" b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ko-KR" altLang="en-US" sz="1600" b="1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𝜹</m:t>
                              </m:r>
                            </m:oMath>
                          </a14:m>
                          <a:r>
                            <a:rPr lang="en-US" altLang="ko-KR" sz="1600" b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=1~3%)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DCC (~4000)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&lt; 15 min.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&lt; 1.8 km </a:t>
                          </a:r>
                        </a:p>
                        <a:p>
                          <a:pPr algn="ctr" latinLnBrk="1"/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(The</a:t>
                          </a:r>
                          <a:r>
                            <a:rPr lang="ko-KR" altLang="en-US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half</a:t>
                          </a:r>
                          <a:r>
                            <a:rPr lang="ko-KR" altLang="en-US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of</a:t>
                          </a:r>
                          <a:r>
                            <a:rPr lang="ko-KR" altLang="en-US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LEO FOV)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&lt; 1%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&lt; 40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600" smtClean="0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endParaRPr lang="en-US" altLang="ko-KR" sz="16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&lt; 3%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&gt; 0.75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35340020"/>
                      </a:ext>
                    </a:extLst>
                  </a:tr>
                  <a:tr h="405772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OMPS</a:t>
                          </a:r>
                        </a:p>
                        <a:p>
                          <a:pPr marL="0" marR="0" lvl="0" indent="0" algn="ctr" defTabSz="3240085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600" b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ko-KR" altLang="en-US" sz="1600" b="1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𝜹</m:t>
                              </m:r>
                            </m:oMath>
                          </a14:m>
                          <a:r>
                            <a:rPr lang="en-US" altLang="ko-KR" sz="1600" b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=2%)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DCC (~100)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 latinLnBrk="1"/>
                          <a:endParaRPr lang="en-US" altLang="ko-KR" sz="18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&lt; 25 km </a:t>
                          </a:r>
                        </a:p>
                        <a:p>
                          <a:pPr algn="ctr" latinLnBrk="1"/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(The</a:t>
                          </a:r>
                          <a:r>
                            <a:rPr lang="ko-KR" altLang="en-US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half</a:t>
                          </a:r>
                          <a:r>
                            <a:rPr lang="ko-KR" altLang="en-US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of</a:t>
                          </a:r>
                          <a:r>
                            <a:rPr lang="ko-KR" altLang="en-US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LEO FOV)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 latinLnBrk="1"/>
                          <a:endParaRPr lang="en-US" altLang="ko-KR" sz="18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&lt; 40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600" smtClean="0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endParaRPr lang="en-US" altLang="ko-KR" sz="16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 latinLnBrk="1"/>
                          <a:endParaRPr lang="en-US" altLang="ko-KR" sz="18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&gt; 0.75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7937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9">
                <a:extLst>
                  <a:ext uri="{FF2B5EF4-FFF2-40B4-BE49-F238E27FC236}">
                    <a16:creationId xmlns:a16="http://schemas.microsoft.com/office/drawing/2014/main" id="{3AD5B015-D89D-4DE6-96A1-789A301198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1201125"/>
                  </p:ext>
                </p:extLst>
              </p:nvPr>
            </p:nvGraphicFramePr>
            <p:xfrm>
              <a:off x="2662129" y="4771626"/>
              <a:ext cx="9027803" cy="17373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57212">
                      <a:extLst>
                        <a:ext uri="{9D8B030D-6E8A-4147-A177-3AD203B41FA5}">
                          <a16:colId xmlns:a16="http://schemas.microsoft.com/office/drawing/2014/main" val="630463800"/>
                        </a:ext>
                      </a:extLst>
                    </a:gridCol>
                    <a:gridCol w="1260792">
                      <a:extLst>
                        <a:ext uri="{9D8B030D-6E8A-4147-A177-3AD203B41FA5}">
                          <a16:colId xmlns:a16="http://schemas.microsoft.com/office/drawing/2014/main" val="105152318"/>
                        </a:ext>
                      </a:extLst>
                    </a:gridCol>
                    <a:gridCol w="994092">
                      <a:extLst>
                        <a:ext uri="{9D8B030D-6E8A-4147-A177-3AD203B41FA5}">
                          <a16:colId xmlns:a16="http://schemas.microsoft.com/office/drawing/2014/main" val="249569891"/>
                        </a:ext>
                      </a:extLst>
                    </a:gridCol>
                    <a:gridCol w="2124608">
                      <a:extLst>
                        <a:ext uri="{9D8B030D-6E8A-4147-A177-3AD203B41FA5}">
                          <a16:colId xmlns:a16="http://schemas.microsoft.com/office/drawing/2014/main" val="468557161"/>
                        </a:ext>
                      </a:extLst>
                    </a:gridCol>
                    <a:gridCol w="677466">
                      <a:extLst>
                        <a:ext uri="{9D8B030D-6E8A-4147-A177-3AD203B41FA5}">
                          <a16:colId xmlns:a16="http://schemas.microsoft.com/office/drawing/2014/main" val="1244777741"/>
                        </a:ext>
                      </a:extLst>
                    </a:gridCol>
                    <a:gridCol w="792670">
                      <a:extLst>
                        <a:ext uri="{9D8B030D-6E8A-4147-A177-3AD203B41FA5}">
                          <a16:colId xmlns:a16="http://schemas.microsoft.com/office/drawing/2014/main" val="3160819343"/>
                        </a:ext>
                      </a:extLst>
                    </a:gridCol>
                    <a:gridCol w="1208913">
                      <a:extLst>
                        <a:ext uri="{9D8B030D-6E8A-4147-A177-3AD203B41FA5}">
                          <a16:colId xmlns:a16="http://schemas.microsoft.com/office/drawing/2014/main" val="344222307"/>
                        </a:ext>
                      </a:extLst>
                    </a:gridCol>
                    <a:gridCol w="912050">
                      <a:extLst>
                        <a:ext uri="{9D8B030D-6E8A-4147-A177-3AD203B41FA5}">
                          <a16:colId xmlns:a16="http://schemas.microsoft.com/office/drawing/2014/main" val="1172528154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Sensor</a:t>
                          </a:r>
                          <a:endParaRPr lang="ko-KR" altLang="en-US" sz="16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Target</a:t>
                          </a:r>
                        </a:p>
                        <a:p>
                          <a:pPr algn="ctr" latinLnBrk="1"/>
                          <a:r>
                            <a:rPr lang="en-US" altLang="ko-KR" sz="1600" b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(# /month)</a:t>
                          </a:r>
                          <a:endParaRPr lang="ko-KR" altLang="en-US" sz="16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4356" t="-2105" r="-576687" b="-21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6609" t="-2105" r="-170115" b="-21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97321" t="-2105" r="-428571" b="-21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V(S)ZA</a:t>
                          </a:r>
                          <a:endParaRPr lang="ko-KR" altLang="en-US" sz="16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3232" t="-2105" r="-76768" b="-21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88667" t="-2105" r="-1333" b="-21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3855248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5" t="-101042" r="-752874" b="-1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DCC (~4000)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&lt; 15 min.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&lt; 1.8 km </a:t>
                          </a:r>
                        </a:p>
                        <a:p>
                          <a:pPr algn="ctr" latinLnBrk="1"/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(The</a:t>
                          </a:r>
                          <a:r>
                            <a:rPr lang="ko-KR" altLang="en-US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half</a:t>
                          </a:r>
                          <a:r>
                            <a:rPr lang="ko-KR" altLang="en-US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of</a:t>
                          </a:r>
                          <a:r>
                            <a:rPr lang="ko-KR" altLang="en-US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LEO FOV)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&lt; 1%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73077" t="-101042" r="-269231" b="-112500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&lt; 3%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&gt; 0.75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3534002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5" t="-203158" r="-752874" b="-1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DCC (~100)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 latinLnBrk="1"/>
                          <a:endParaRPr lang="en-US" altLang="ko-KR" sz="18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&lt; 25 km </a:t>
                          </a:r>
                        </a:p>
                        <a:p>
                          <a:pPr algn="ctr" latinLnBrk="1"/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(The</a:t>
                          </a:r>
                          <a:r>
                            <a:rPr lang="ko-KR" altLang="en-US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half</a:t>
                          </a:r>
                          <a:r>
                            <a:rPr lang="ko-KR" altLang="en-US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of</a:t>
                          </a:r>
                          <a:r>
                            <a:rPr lang="ko-KR" altLang="en-US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LEO FOV)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 latinLnBrk="1"/>
                          <a:endParaRPr lang="en-US" altLang="ko-KR" sz="18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73077" t="-203158" r="-269231" b="-13684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 latinLnBrk="1"/>
                          <a:endParaRPr lang="en-US" altLang="ko-KR" sz="18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&gt; 0.75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7937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9AD5474-4CE6-4D36-9E4C-F17552FD98F0}"/>
              </a:ext>
            </a:extLst>
          </p:cNvPr>
          <p:cNvSpPr txBox="1"/>
          <p:nvPr/>
        </p:nvSpPr>
        <p:spPr>
          <a:xfrm>
            <a:off x="154297" y="5472637"/>
            <a:ext cx="225629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Collocation thresholds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2EC74EF-2640-4E7F-AE2F-1280C3A46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035" y="2114565"/>
            <a:ext cx="5575852" cy="2478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395BC1-014D-40B8-8D0D-55F1473D3DE3}"/>
              </a:ext>
            </a:extLst>
          </p:cNvPr>
          <p:cNvSpPr txBox="1"/>
          <p:nvPr/>
        </p:nvSpPr>
        <p:spPr>
          <a:xfrm>
            <a:off x="1707862" y="2972644"/>
            <a:ext cx="225629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The number of collocation samples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325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8F833-767F-DB9B-629E-D229E0C81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E2CA607D-B3A7-4AC4-9251-01450F938F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152" y="1609653"/>
            <a:ext cx="5904899" cy="2624400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5CDCEBDC-8C23-7208-C87A-6F024D0D111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SYSTEMATIC BIAS – VALIDATION APPROACHES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7DF1BC19-3D5B-5A2E-68C3-C24BBDE23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65" y="1056172"/>
            <a:ext cx="11745571" cy="523220"/>
          </a:xfrm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Evaluation with LEO sensors (TROPOMI &amp; OMPS)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9FEC1359-83EE-780D-0072-094CC2BAE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pic>
        <p:nvPicPr>
          <p:cNvPr id="2" name="그림 7">
            <a:extLst>
              <a:ext uri="{FF2B5EF4-FFF2-40B4-BE49-F238E27FC236}">
                <a16:creationId xmlns:a16="http://schemas.microsoft.com/office/drawing/2014/main" id="{B390A164-52F3-D272-2A6B-4D8EDB1D1A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6963" y="3808046"/>
            <a:ext cx="5904902" cy="262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ABC44B-702C-4235-8963-2E1A68AAA6F2}"/>
              </a:ext>
            </a:extLst>
          </p:cNvPr>
          <p:cNvSpPr txBox="1"/>
          <p:nvPr/>
        </p:nvSpPr>
        <p:spPr>
          <a:xfrm>
            <a:off x="850460" y="5358497"/>
            <a:ext cx="229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Solar irradiance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594299-6347-BA9A-247F-21F7BC107F74}"/>
              </a:ext>
            </a:extLst>
          </p:cNvPr>
          <p:cNvSpPr txBox="1"/>
          <p:nvPr/>
        </p:nvSpPr>
        <p:spPr>
          <a:xfrm>
            <a:off x="963513" y="3162047"/>
            <a:ext cx="192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Earth radiance</a:t>
            </a:r>
          </a:p>
        </p:txBody>
      </p:sp>
      <p:pic>
        <p:nvPicPr>
          <p:cNvPr id="4" name="그림 7">
            <a:extLst>
              <a:ext uri="{FF2B5EF4-FFF2-40B4-BE49-F238E27FC236}">
                <a16:creationId xmlns:a16="http://schemas.microsoft.com/office/drawing/2014/main" id="{A5EB1B6A-3E9E-6203-A29F-D9E39489E2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916868" y="2527416"/>
            <a:ext cx="6248668" cy="2777185"/>
          </a:xfrm>
          <a:prstGeom prst="rect">
            <a:avLst/>
          </a:prstGeom>
        </p:spPr>
      </p:pic>
      <p:sp>
        <p:nvSpPr>
          <p:cNvPr id="8" name="Right Arrow 46">
            <a:extLst>
              <a:ext uri="{FF2B5EF4-FFF2-40B4-BE49-F238E27FC236}">
                <a16:creationId xmlns:a16="http://schemas.microsoft.com/office/drawing/2014/main" id="{76B90EAC-0AFE-72FD-BA49-60CB3B2B94BB}"/>
              </a:ext>
            </a:extLst>
          </p:cNvPr>
          <p:cNvSpPr/>
          <p:nvPr/>
        </p:nvSpPr>
        <p:spPr>
          <a:xfrm>
            <a:off x="5798142" y="3094070"/>
            <a:ext cx="398546" cy="1431513"/>
          </a:xfrm>
          <a:prstGeom prst="rightArrow">
            <a:avLst/>
          </a:prstGeom>
          <a:solidFill>
            <a:srgbClr val="494949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58E854-00AA-3136-2DDA-170D125439DA}"/>
                  </a:ext>
                </a:extLst>
              </p:cNvPr>
              <p:cNvSpPr txBox="1"/>
              <p:nvPr/>
            </p:nvSpPr>
            <p:spPr>
              <a:xfrm>
                <a:off x="2854193" y="5245986"/>
                <a:ext cx="2069349" cy="526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𝑷𝒉𝒐𝒕𝒐𝒏𝒔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𝒔𝒆𝒄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𝒏𝒎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K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58E854-00AA-3136-2DDA-170D12543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193" y="5245986"/>
                <a:ext cx="2069349" cy="526106"/>
              </a:xfrm>
              <a:prstGeom prst="rect">
                <a:avLst/>
              </a:prstGeom>
              <a:blipFill>
                <a:blip r:embed="rId6"/>
                <a:stretch>
                  <a:fillRect l="-1829" t="-4762" r="-3659" b="-30952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E7C70F8-E775-F9EF-6246-BAF672055622}"/>
                  </a:ext>
                </a:extLst>
              </p:cNvPr>
              <p:cNvSpPr txBox="1"/>
              <p:nvPr/>
            </p:nvSpPr>
            <p:spPr>
              <a:xfrm>
                <a:off x="8021527" y="1955787"/>
                <a:ext cx="1920269" cy="56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sub>
                      </m:sSub>
                      <m:r>
                        <a:rPr lang="en-US" altLang="ko-K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altLang="ko-K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ko-K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altLang="ko-K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ko-K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𝒄𝒐𝒔</m:t>
                              </m:r>
                              <m:r>
                                <a:rPr lang="en-US" altLang="ko-K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  <m:r>
                                <a:rPr lang="en-US" altLang="ko-K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ko-K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ko-K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sub>
                          </m:sSub>
                        </m:den>
                      </m:f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ko-K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K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E7C70F8-E775-F9EF-6246-BAF672055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527" y="1955787"/>
                <a:ext cx="1920269" cy="565219"/>
              </a:xfrm>
              <a:prstGeom prst="rect">
                <a:avLst/>
              </a:prstGeom>
              <a:blipFill>
                <a:blip r:embed="rId7"/>
                <a:stretch>
                  <a:fillRect l="-1974" t="-2222" r="-3947" b="-888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A11EEC-88EC-273C-DC8E-0EBFFBE088AD}"/>
                  </a:ext>
                </a:extLst>
              </p:cNvPr>
              <p:cNvSpPr txBox="1"/>
              <p:nvPr/>
            </p:nvSpPr>
            <p:spPr>
              <a:xfrm>
                <a:off x="2886038" y="3031863"/>
                <a:ext cx="2430024" cy="526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𝑷𝒉𝒐𝒕𝒐𝒏𝒔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𝒔𝒆𝒄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𝒏𝒎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𝒔𝒓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K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A11EEC-88EC-273C-DC8E-0EBFFBE08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038" y="3031863"/>
                <a:ext cx="2430024" cy="526106"/>
              </a:xfrm>
              <a:prstGeom prst="rect">
                <a:avLst/>
              </a:prstGeom>
              <a:blipFill>
                <a:blip r:embed="rId8"/>
                <a:stretch>
                  <a:fillRect l="-1563" t="-2326" r="-3125" b="-2790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49BF972-C6C7-6AD6-824C-AD08E68F7C3D}"/>
              </a:ext>
            </a:extLst>
          </p:cNvPr>
          <p:cNvSpPr txBox="1"/>
          <p:nvPr/>
        </p:nvSpPr>
        <p:spPr>
          <a:xfrm>
            <a:off x="10815638" y="5159407"/>
            <a:ext cx="1376362" cy="461665"/>
          </a:xfrm>
          <a:prstGeom prst="rect">
            <a:avLst/>
          </a:prstGeom>
          <a:solidFill>
            <a:srgbClr val="49494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2021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90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1529F-BE66-DE60-AB0F-8A5D0978D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AFE85FC7-B000-50CA-036F-D2BF469CD1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152" y="1609653"/>
            <a:ext cx="5904899" cy="2624399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6A8AE06F-7724-2C4C-D071-8603F7E47FF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SYSTEMATIC BIAS – VALIDATION APPROACHES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AF8A6CFF-E434-1CD7-932E-6B6550745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65" y="1056172"/>
            <a:ext cx="11745571" cy="523220"/>
          </a:xfrm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Evaluation with LEO sensors (TROPOMI &amp; OMPS)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0B858F48-1F41-7BC2-8362-28D4A6691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pic>
        <p:nvPicPr>
          <p:cNvPr id="2" name="그림 7">
            <a:extLst>
              <a:ext uri="{FF2B5EF4-FFF2-40B4-BE49-F238E27FC236}">
                <a16:creationId xmlns:a16="http://schemas.microsoft.com/office/drawing/2014/main" id="{BC6D49B1-A6E0-EF7D-F896-81C396B5F7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6964" y="3808046"/>
            <a:ext cx="5904900" cy="262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96C487-803C-79C2-E906-E2A6C7F977B6}"/>
              </a:ext>
            </a:extLst>
          </p:cNvPr>
          <p:cNvSpPr txBox="1"/>
          <p:nvPr/>
        </p:nvSpPr>
        <p:spPr>
          <a:xfrm>
            <a:off x="850460" y="5358497"/>
            <a:ext cx="229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Solar irradiance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7D5E62-3CC1-845C-5F1E-A472B395320A}"/>
              </a:ext>
            </a:extLst>
          </p:cNvPr>
          <p:cNvSpPr txBox="1"/>
          <p:nvPr/>
        </p:nvSpPr>
        <p:spPr>
          <a:xfrm>
            <a:off x="963513" y="3162047"/>
            <a:ext cx="192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Earth radiance</a:t>
            </a:r>
          </a:p>
        </p:txBody>
      </p:sp>
      <p:pic>
        <p:nvPicPr>
          <p:cNvPr id="4" name="그림 7">
            <a:extLst>
              <a:ext uri="{FF2B5EF4-FFF2-40B4-BE49-F238E27FC236}">
                <a16:creationId xmlns:a16="http://schemas.microsoft.com/office/drawing/2014/main" id="{9D19F8A4-786B-8595-F72F-73C539DF7F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916869" y="2527416"/>
            <a:ext cx="6248666" cy="2777185"/>
          </a:xfrm>
          <a:prstGeom prst="rect">
            <a:avLst/>
          </a:prstGeom>
        </p:spPr>
      </p:pic>
      <p:sp>
        <p:nvSpPr>
          <p:cNvPr id="8" name="Right Arrow 46">
            <a:extLst>
              <a:ext uri="{FF2B5EF4-FFF2-40B4-BE49-F238E27FC236}">
                <a16:creationId xmlns:a16="http://schemas.microsoft.com/office/drawing/2014/main" id="{83193A38-AF05-8BA9-9EDB-87494F9D9411}"/>
              </a:ext>
            </a:extLst>
          </p:cNvPr>
          <p:cNvSpPr/>
          <p:nvPr/>
        </p:nvSpPr>
        <p:spPr>
          <a:xfrm>
            <a:off x="5798142" y="3094070"/>
            <a:ext cx="398546" cy="1431513"/>
          </a:xfrm>
          <a:prstGeom prst="rightArrow">
            <a:avLst/>
          </a:prstGeom>
          <a:solidFill>
            <a:srgbClr val="494949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190E815-C190-D493-59FE-4DA6F6C680D1}"/>
                  </a:ext>
                </a:extLst>
              </p:cNvPr>
              <p:cNvSpPr txBox="1"/>
              <p:nvPr/>
            </p:nvSpPr>
            <p:spPr>
              <a:xfrm>
                <a:off x="2854193" y="5245986"/>
                <a:ext cx="2069349" cy="526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𝑷𝒉𝒐𝒕𝒐𝒏𝒔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𝒔𝒆𝒄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𝒏𝒎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K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190E815-C190-D493-59FE-4DA6F6C68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193" y="5245986"/>
                <a:ext cx="2069349" cy="526106"/>
              </a:xfrm>
              <a:prstGeom prst="rect">
                <a:avLst/>
              </a:prstGeom>
              <a:blipFill>
                <a:blip r:embed="rId6"/>
                <a:stretch>
                  <a:fillRect l="-1829" t="-4762" r="-3659" b="-30952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69A4C66-66E1-0776-21F4-D273392E14AE}"/>
                  </a:ext>
                </a:extLst>
              </p:cNvPr>
              <p:cNvSpPr txBox="1"/>
              <p:nvPr/>
            </p:nvSpPr>
            <p:spPr>
              <a:xfrm>
                <a:off x="8021527" y="1955787"/>
                <a:ext cx="1920269" cy="56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sub>
                      </m:sSub>
                      <m:r>
                        <a:rPr lang="en-US" altLang="ko-K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altLang="ko-K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ko-K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altLang="ko-K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ko-K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𝒄𝒐𝒔</m:t>
                              </m:r>
                              <m:r>
                                <a:rPr lang="en-US" altLang="ko-K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  <m:r>
                                <a:rPr lang="en-US" altLang="ko-K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ko-K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ko-K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sub>
                          </m:sSub>
                        </m:den>
                      </m:f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ko-K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K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69A4C66-66E1-0776-21F4-D273392E1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527" y="1955787"/>
                <a:ext cx="1920269" cy="565219"/>
              </a:xfrm>
              <a:prstGeom prst="rect">
                <a:avLst/>
              </a:prstGeom>
              <a:blipFill>
                <a:blip r:embed="rId7"/>
                <a:stretch>
                  <a:fillRect l="-1974" t="-2222" r="-3947" b="-888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D53C560-9B01-28A6-1205-C929C9E86FC8}"/>
                  </a:ext>
                </a:extLst>
              </p:cNvPr>
              <p:cNvSpPr txBox="1"/>
              <p:nvPr/>
            </p:nvSpPr>
            <p:spPr>
              <a:xfrm>
                <a:off x="2886038" y="3031863"/>
                <a:ext cx="2430024" cy="526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𝑷𝒉𝒐𝒕𝒐𝒏𝒔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𝒔𝒆𝒄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𝒏𝒎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𝒔𝒓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K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D53C560-9B01-28A6-1205-C929C9E86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038" y="3031863"/>
                <a:ext cx="2430024" cy="526106"/>
              </a:xfrm>
              <a:prstGeom prst="rect">
                <a:avLst/>
              </a:prstGeom>
              <a:blipFill>
                <a:blip r:embed="rId8"/>
                <a:stretch>
                  <a:fillRect l="-1563" t="-2326" r="-3125" b="-2790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A266083-B917-83CE-AA10-3825229D6958}"/>
              </a:ext>
            </a:extLst>
          </p:cNvPr>
          <p:cNvSpPr txBox="1"/>
          <p:nvPr/>
        </p:nvSpPr>
        <p:spPr>
          <a:xfrm>
            <a:off x="10815638" y="5159407"/>
            <a:ext cx="1376362" cy="461665"/>
          </a:xfrm>
          <a:prstGeom prst="rect">
            <a:avLst/>
          </a:prstGeom>
          <a:solidFill>
            <a:srgbClr val="49494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2024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947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C4E85-F0A1-059E-CA06-07B9F19DE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66A54AAD-2603-A5C7-08EE-348B39D4068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SYSTEMATIC BIAS – VALIDATION APPROACHES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695452EA-6579-DEC6-1FE3-BF49165B6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65" y="1056172"/>
            <a:ext cx="11745571" cy="992579"/>
          </a:xfrm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Evaluation with LEO &amp; GEO sensors (AMI/GK-2A – atmospheric imager)</a:t>
            </a:r>
          </a:p>
          <a:p>
            <a:endParaRPr lang="en-US" altLang="ko-KR" dirty="0"/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F99ED5AF-07DE-F2D7-A3E8-94FFB97BC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4F7EB5-7842-81C4-0A4D-96D23BD94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92" y="2658113"/>
            <a:ext cx="6913411" cy="3456706"/>
          </a:xfrm>
          <a:prstGeom prst="rect">
            <a:avLst/>
          </a:prstGeom>
        </p:spPr>
      </p:pic>
      <p:sp>
        <p:nvSpPr>
          <p:cNvPr id="14" name="내용 개체 틀 2">
            <a:extLst>
              <a:ext uri="{FF2B5EF4-FFF2-40B4-BE49-F238E27FC236}">
                <a16:creationId xmlns:a16="http://schemas.microsoft.com/office/drawing/2014/main" id="{7BDD0B26-95A1-600D-727D-B7DD00BF4825}"/>
              </a:ext>
            </a:extLst>
          </p:cNvPr>
          <p:cNvSpPr txBox="1">
            <a:spLocks/>
          </p:cNvSpPr>
          <p:nvPr/>
        </p:nvSpPr>
        <p:spPr bwMode="auto">
          <a:xfrm>
            <a:off x="897161" y="1857514"/>
            <a:ext cx="60291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5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2000" dirty="0"/>
              <a:t>Bias of GEMS compared to TROPOMI &amp; AMI (all, DCCs)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2000" dirty="0">
                <a:highlight>
                  <a:srgbClr val="FFFF00"/>
                </a:highlight>
              </a:rPr>
              <a:t>@ 470 nm</a:t>
            </a:r>
            <a:endParaRPr lang="en-US" altLang="ko-KR" sz="2000" kern="0" dirty="0">
              <a:highlight>
                <a:srgbClr val="FFFF00"/>
              </a:highligh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내용 개체 틀 2">
                <a:extLst>
                  <a:ext uri="{FF2B5EF4-FFF2-40B4-BE49-F238E27FC236}">
                    <a16:creationId xmlns:a16="http://schemas.microsoft.com/office/drawing/2014/main" id="{6066844B-FBA7-A626-8D14-8D878B1A011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412593" y="2915027"/>
                <a:ext cx="4518152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533400" indent="-533400" algn="l" rtl="0" eaLnBrk="0" fontAlgn="base" latinLnBrk="0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Blip>
                    <a:blip r:embed="rId4"/>
                  </a:buBlip>
                  <a:defRPr kumimoji="1" sz="2600" b="1" baseline="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+mn-cs"/>
                  </a:defRPr>
                </a:lvl1pPr>
                <a:lvl2pPr marL="914400" indent="-457200" algn="l" rtl="0" eaLnBrk="0" fontAlgn="base" latinLnBrk="0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Blip>
                    <a:blip r:embed="rId5"/>
                  </a:buBlip>
                  <a:defRPr kumimoji="1" sz="2000" baseline="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2pPr>
                <a:lvl3pPr marL="1295400" indent="-381000" algn="l" rtl="0" eaLnBrk="0" fontAlgn="base" latinLnBrk="0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Font typeface="맑은 고딕" pitchFamily="50" charset="-127"/>
                  <a:buChar char="–"/>
                  <a:defRPr kumimoji="1" sz="1600" baseline="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3pPr>
                <a:lvl4pPr marL="1752600" indent="-381000" algn="l" rtl="0" eaLnBrk="0" fontAlgn="base" latinLnBrk="0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kumimoji="1" sz="1600" baseline="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4pPr>
                <a:lvl5pPr marL="2209800" indent="-381000" algn="l" rtl="0" eaLnBrk="0" fontAlgn="base" latinLnBrk="0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 baseline="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5pPr>
                <a:lvl6pPr marL="2667000" indent="-381000" algn="l" rtl="0" fontAlgn="base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3124200" indent="-381000" algn="l" rtl="0" fontAlgn="base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581400" indent="-381000" algn="l" rtl="0" fontAlgn="base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4038600" indent="-381000" algn="l" rtl="0" fontAlgn="base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altLang="ko-KR" sz="2000" kern="0" dirty="0">
                    <a:ea typeface="Calibri" panose="020F0502020204030204" pitchFamily="34" charset="0"/>
                    <a:cs typeface="Calibri" panose="020F0502020204030204" pitchFamily="34" charset="0"/>
                  </a:rPr>
                  <a:t>Bias within </a:t>
                </a:r>
                <a14:m>
                  <m:oMath xmlns:m="http://schemas.openxmlformats.org/officeDocument/2006/math">
                    <m:r>
                      <a:rPr lang="en-US" altLang="ko-KR" sz="200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en-US" altLang="ko-KR" sz="2000" kern="0" dirty="0">
                    <a:ea typeface="Calibri" panose="020F0502020204030204" pitchFamily="34" charset="0"/>
                    <a:cs typeface="Calibri" panose="020F0502020204030204" pitchFamily="34" charset="0"/>
                  </a:rPr>
                  <a:t>5% (@470 nm)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altLang="ko-KR" sz="2000" kern="0" dirty="0">
                    <a:ea typeface="Calibri" panose="020F0502020204030204" pitchFamily="34" charset="0"/>
                    <a:cs typeface="Calibri" panose="020F0502020204030204" pitchFamily="34" charset="0"/>
                  </a:rPr>
                  <a:t>when compared to LEO &amp;GEO Sensors</a:t>
                </a:r>
              </a:p>
            </p:txBody>
          </p:sp>
        </mc:Choice>
        <mc:Fallback xmlns="">
          <p:sp>
            <p:nvSpPr>
              <p:cNvPr id="16" name="내용 개체 틀 2">
                <a:extLst>
                  <a:ext uri="{FF2B5EF4-FFF2-40B4-BE49-F238E27FC236}">
                    <a16:creationId xmlns:a16="http://schemas.microsoft.com/office/drawing/2014/main" id="{6066844B-FBA7-A626-8D14-8D878B1A01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12593" y="2915027"/>
                <a:ext cx="4518152" cy="707886"/>
              </a:xfrm>
              <a:prstGeom prst="rect">
                <a:avLst/>
              </a:prstGeom>
              <a:blipFill>
                <a:blip r:embed="rId7"/>
                <a:stretch>
                  <a:fillRect l="-1401" t="-3509" b="-140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6192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C45A0-7FCF-093E-4D87-DCEC03F75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2037985-9AF8-5120-E1D8-59C354010534}"/>
              </a:ext>
            </a:extLst>
          </p:cNvPr>
          <p:cNvSpPr/>
          <p:nvPr/>
        </p:nvSpPr>
        <p:spPr>
          <a:xfrm>
            <a:off x="1350333" y="4450060"/>
            <a:ext cx="9484243" cy="206055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1B64D64-2C2B-2A28-B6DD-11C3DD097E50}"/>
              </a:ext>
            </a:extLst>
          </p:cNvPr>
          <p:cNvSpPr/>
          <p:nvPr/>
        </p:nvSpPr>
        <p:spPr>
          <a:xfrm>
            <a:off x="1350334" y="1897561"/>
            <a:ext cx="9484243" cy="206055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451AF788-EF45-4F8E-E958-9473BE0B57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9965" y="1056172"/>
                <a:ext cx="11667532" cy="5530232"/>
              </a:xfrm>
            </p:spPr>
            <p:txBody>
              <a:bodyPr/>
              <a:lstStyle/>
              <a:p>
                <a:r>
                  <a:rPr lang="en-KR" dirty="0">
                    <a:solidFill>
                      <a:schemeClr val="tx1"/>
                    </a:solidFill>
                  </a:rPr>
                  <a:t> REMAINING ISSUES</a:t>
                </a:r>
              </a:p>
              <a:p>
                <a:pPr lvl="1"/>
                <a:r>
                  <a:rPr lang="en-KR" b="1" dirty="0"/>
                  <a:t>Solar irradiance only (inversely to reflectance): </a:t>
                </a:r>
              </a:p>
              <a:p>
                <a:pPr lvl="2"/>
                <a:r>
                  <a:rPr lang="en-US" dirty="0"/>
                  <a:t>D</a:t>
                </a:r>
                <a:r>
                  <a:rPr lang="en-KR" dirty="0"/>
                  <a:t>iffuser BTDF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N-S</a:t>
                </a:r>
                <a:r>
                  <a:rPr lang="en-KR" dirty="0"/>
                  <a:t> dependence	: </a:t>
                </a:r>
                <a14:m>
                  <m:oMath xmlns:m="http://schemas.openxmlformats.org/officeDocument/2006/math">
                    <m:r>
                      <a:rPr lang="en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10%</m:t>
                    </m:r>
                  </m:oMath>
                </a14:m>
                <a:r>
                  <a:rPr lang="en-KR" dirty="0"/>
                  <a:t> &amp; Sinusodial pattern </a:t>
                </a:r>
              </a:p>
              <a:p>
                <a:pPr marL="914400" lvl="2" indent="0">
                  <a:buNone/>
                </a:pPr>
                <a:r>
                  <a:rPr lang="en-KR" dirty="0"/>
                  <a:t> </a:t>
                </a:r>
              </a:p>
              <a:p>
                <a:pPr lvl="2"/>
                <a:r>
                  <a:rPr lang="en-KR" dirty="0"/>
                  <a:t>Diffuser degradation		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ko-KR" dirty="0"/>
                  <a:t>-dependent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(−20% @320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KR" dirty="0"/>
              </a:p>
              <a:p>
                <a:pPr lvl="1"/>
                <a:endParaRPr lang="en-KR" b="1" dirty="0"/>
              </a:p>
              <a:p>
                <a:pPr lvl="2"/>
                <a:r>
                  <a:rPr lang="en-KR" dirty="0"/>
                  <a:t>Diffuser BTDF definition		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−15%</m:t>
                    </m:r>
                  </m:oMath>
                </a14:m>
                <a:endParaRPr lang="en-KR" dirty="0"/>
              </a:p>
              <a:p>
                <a:pPr marL="457200" lvl="1" indent="0">
                  <a:spcAft>
                    <a:spcPts val="1200"/>
                  </a:spcAft>
                  <a:buNone/>
                </a:pPr>
                <a:endParaRPr lang="en-KR" b="1" dirty="0"/>
              </a:p>
              <a:p>
                <a:pPr lvl="1"/>
                <a:r>
                  <a:rPr lang="en-KR" b="1" dirty="0"/>
                  <a:t>Both solar irradiance &amp; Earth radiance: </a:t>
                </a:r>
              </a:p>
              <a:p>
                <a:pPr lvl="2"/>
                <a:r>
                  <a:rPr lang="en-KR" dirty="0"/>
                  <a:t>Temporal discontinuity &amp; striping	: </a:t>
                </a:r>
                <a14:m>
                  <m:oMath xmlns:m="http://schemas.openxmlformats.org/officeDocument/2006/math">
                    <m:r>
                      <a:rPr lang="en-K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1~2%</m:t>
                    </m:r>
                  </m:oMath>
                </a14:m>
                <a:endParaRPr lang="en-US" altLang="ko-KR" dirty="0"/>
              </a:p>
              <a:p>
                <a:pPr marL="914400" lvl="2" indent="0">
                  <a:buNone/>
                </a:pPr>
                <a:endParaRPr lang="en-KR" dirty="0"/>
              </a:p>
              <a:p>
                <a:pPr lvl="2"/>
                <a:r>
                  <a:rPr lang="en-KR" dirty="0"/>
                  <a:t> Throughput change		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ko-KR" dirty="0"/>
                  <a:t>-dependent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(@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320 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KR" dirty="0"/>
              </a:p>
              <a:p>
                <a:pPr marL="914400" lvl="2" indent="0">
                  <a:buNone/>
                </a:pPr>
                <a:endParaRPr lang="en-KR" dirty="0"/>
              </a:p>
              <a:p>
                <a:pPr lvl="2"/>
                <a:r>
                  <a:rPr lang="en-KR" dirty="0"/>
                  <a:t>Radiometric calibration		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ko-KR" dirty="0"/>
                  <a:t>-dependent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451AF788-EF45-4F8E-E958-9473BE0B57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965" y="1056172"/>
                <a:ext cx="11667532" cy="5530232"/>
              </a:xfrm>
              <a:blipFill>
                <a:blip r:embed="rId3"/>
                <a:stretch>
                  <a:fillRect l="-979" t="-114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제목 1">
            <a:extLst>
              <a:ext uri="{FF2B5EF4-FFF2-40B4-BE49-F238E27FC236}">
                <a16:creationId xmlns:a16="http://schemas.microsoft.com/office/drawing/2014/main" id="{6D5F67A3-86B5-D3D5-4436-AFA82BA884C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/>
              <a:t>SUMMARY &amp; FUTURE WORKS </a:t>
            </a:r>
            <a:endParaRPr lang="ko-KR" altLang="en-US" spc="-150" dirty="0"/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DD2E4A90-7673-F208-1344-87B351F8A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29CA29-A3DB-21EC-7694-53E5E4FAEC48}"/>
              </a:ext>
            </a:extLst>
          </p:cNvPr>
          <p:cNvSpPr/>
          <p:nvPr/>
        </p:nvSpPr>
        <p:spPr>
          <a:xfrm>
            <a:off x="1666874" y="2911256"/>
            <a:ext cx="1134227" cy="307777"/>
          </a:xfrm>
          <a:prstGeom prst="rect">
            <a:avLst/>
          </a:prstGeom>
          <a:solidFill>
            <a:srgbClr val="0065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rtlCol="0" anchor="ctr">
            <a:spAutoFit/>
          </a:bodyPr>
          <a:lstStyle/>
          <a:p>
            <a:pPr algn="ctr"/>
            <a:r>
              <a:rPr lang="en-KR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Degradation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75CC53-370F-ED08-501A-DBE42FFD08D6}"/>
              </a:ext>
            </a:extLst>
          </p:cNvPr>
          <p:cNvSpPr/>
          <p:nvPr/>
        </p:nvSpPr>
        <p:spPr>
          <a:xfrm>
            <a:off x="1666875" y="3592928"/>
            <a:ext cx="502167" cy="307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rtlCol="0" anchor="ctr">
            <a:spAutoFit/>
          </a:bodyPr>
          <a:lstStyle/>
          <a:p>
            <a:pPr algn="ctr"/>
            <a:r>
              <a:rPr lang="en-KR" sz="1400" b="1" dirty="0">
                <a:latin typeface="Calibri" panose="020F0502020204030204" pitchFamily="34" charset="0"/>
                <a:cs typeface="Calibri" panose="020F0502020204030204" pitchFamily="34" charset="0"/>
              </a:rPr>
              <a:t>Bias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57B70F-E031-3A1E-C013-2AAEC63CE9E1}"/>
              </a:ext>
            </a:extLst>
          </p:cNvPr>
          <p:cNvSpPr/>
          <p:nvPr/>
        </p:nvSpPr>
        <p:spPr>
          <a:xfrm>
            <a:off x="1666875" y="2259418"/>
            <a:ext cx="1669449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rtlCol="0" anchor="ctr">
            <a:spAutoFit/>
          </a:bodyPr>
          <a:lstStyle/>
          <a:p>
            <a:pPr algn="ctr"/>
            <a:r>
              <a:rPr lang="en-KR" sz="1400" b="1" dirty="0">
                <a:latin typeface="Calibri" panose="020F0502020204030204" pitchFamily="34" charset="0"/>
                <a:cs typeface="Calibri" panose="020F0502020204030204" pitchFamily="34" charset="0"/>
              </a:rPr>
              <a:t>Temporal variation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383D87-2868-EB4B-DD83-6BC2E621461A}"/>
              </a:ext>
            </a:extLst>
          </p:cNvPr>
          <p:cNvSpPr/>
          <p:nvPr/>
        </p:nvSpPr>
        <p:spPr>
          <a:xfrm>
            <a:off x="1666875" y="5473903"/>
            <a:ext cx="1134227" cy="307777"/>
          </a:xfrm>
          <a:prstGeom prst="rect">
            <a:avLst/>
          </a:prstGeom>
          <a:solidFill>
            <a:srgbClr val="0065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rtlCol="0" anchor="ctr">
            <a:spAutoFit/>
          </a:bodyPr>
          <a:lstStyle/>
          <a:p>
            <a:pPr algn="ctr"/>
            <a:r>
              <a:rPr lang="en-KR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Degradation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3618C7-0478-A104-89B8-63540BA35130}"/>
              </a:ext>
            </a:extLst>
          </p:cNvPr>
          <p:cNvSpPr/>
          <p:nvPr/>
        </p:nvSpPr>
        <p:spPr>
          <a:xfrm>
            <a:off x="1666875" y="4792231"/>
            <a:ext cx="1669449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rtlCol="0" anchor="ctr">
            <a:spAutoFit/>
          </a:bodyPr>
          <a:lstStyle/>
          <a:p>
            <a:pPr algn="ctr"/>
            <a:r>
              <a:rPr lang="en-KR" sz="1400" b="1" dirty="0">
                <a:latin typeface="Calibri" panose="020F0502020204030204" pitchFamily="34" charset="0"/>
                <a:cs typeface="Calibri" panose="020F0502020204030204" pitchFamily="34" charset="0"/>
              </a:rPr>
              <a:t>Temporal variation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7524065-5A57-87C8-4066-591EEA5E46A2}"/>
              </a:ext>
            </a:extLst>
          </p:cNvPr>
          <p:cNvSpPr/>
          <p:nvPr/>
        </p:nvSpPr>
        <p:spPr>
          <a:xfrm>
            <a:off x="1666875" y="6159716"/>
            <a:ext cx="591878" cy="307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rtlCol="0" anchor="ctr">
            <a:spAutoFit/>
          </a:bodyPr>
          <a:lstStyle/>
          <a:p>
            <a:pPr algn="ctr"/>
            <a:r>
              <a:rPr lang="en-KR" sz="1400" b="1" dirty="0">
                <a:latin typeface="Calibri" panose="020F0502020204030204" pitchFamily="34" charset="0"/>
                <a:cs typeface="Calibri" panose="020F0502020204030204" pitchFamily="34" charset="0"/>
              </a:rPr>
              <a:t>Bias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1A449CF-F22C-DE48-4E4B-9BEF5A55172A}"/>
              </a:ext>
            </a:extLst>
          </p:cNvPr>
          <p:cNvSpPr/>
          <p:nvPr/>
        </p:nvSpPr>
        <p:spPr>
          <a:xfrm>
            <a:off x="1350333" y="1897561"/>
            <a:ext cx="9484243" cy="20711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122674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6">
            <a:extLst>
              <a:ext uri="{FF2B5EF4-FFF2-40B4-BE49-F238E27FC236}">
                <a16:creationId xmlns:a16="http://schemas.microsoft.com/office/drawing/2014/main" id="{4C283152-8E60-40C9-A342-D1560AD67DCE}"/>
              </a:ext>
            </a:extLst>
          </p:cNvPr>
          <p:cNvSpPr txBox="1">
            <a:spLocks/>
          </p:cNvSpPr>
          <p:nvPr/>
        </p:nvSpPr>
        <p:spPr>
          <a:xfrm>
            <a:off x="247171" y="6319832"/>
            <a:ext cx="3831770" cy="369332"/>
          </a:xfrm>
          <a:prstGeom prst="rect">
            <a:avLst/>
          </a:prstGeom>
          <a:effectLst>
            <a:outerShdw blurRad="1270000" dir="2040000" algn="ctr" rotWithShape="0">
              <a:srgbClr val="000000">
                <a:alpha val="0"/>
              </a:srgbClr>
            </a:outerShdw>
          </a:effectLst>
        </p:spPr>
        <p:txBody>
          <a:bodyPr wrap="square">
            <a:sp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400" b="1" kern="1200" dirty="0">
                <a:solidFill>
                  <a:srgbClr val="494949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Yeeun Lee: yeeunlee@ewha.ac.kr </a:t>
            </a:r>
          </a:p>
        </p:txBody>
      </p:sp>
    </p:spTree>
    <p:extLst>
      <p:ext uri="{BB962C8B-B14F-4D97-AF65-F5344CB8AC3E}">
        <p14:creationId xmlns:p14="http://schemas.microsoft.com/office/powerpoint/2010/main" val="1117846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72CA46E-C5DD-911D-7472-6E7FCC29D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D8E62757-F0E3-5038-3D84-B0F67F72BA2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GEMS: five years of operation 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F8384E50-E1D2-79B8-2575-5998DE0BAEF0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Level 0-1B Process 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AA67CC45-58C0-CCBB-4D42-E4A0A0CE5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4E16C6E5-3E60-B1BA-B8CB-ABDE0DC0D460}"/>
              </a:ext>
            </a:extLst>
          </p:cNvPr>
          <p:cNvGrpSpPr/>
          <p:nvPr/>
        </p:nvGrpSpPr>
        <p:grpSpPr>
          <a:xfrm>
            <a:off x="3953187" y="1161904"/>
            <a:ext cx="7503694" cy="5386808"/>
            <a:chOff x="844706" y="1260586"/>
            <a:chExt cx="7503694" cy="5386808"/>
          </a:xfrm>
        </p:grpSpPr>
        <p:cxnSp>
          <p:nvCxnSpPr>
            <p:cNvPr id="76" name="직선 화살표 연결선 75">
              <a:extLst>
                <a:ext uri="{FF2B5EF4-FFF2-40B4-BE49-F238E27FC236}">
                  <a16:creationId xmlns:a16="http://schemas.microsoft.com/office/drawing/2014/main" id="{B27DDB25-E9DF-6EC4-FD54-C93DA67DCBE4}"/>
                </a:ext>
              </a:extLst>
            </p:cNvPr>
            <p:cNvCxnSpPr>
              <a:stCxn id="86" idx="2"/>
              <a:endCxn id="87" idx="0"/>
            </p:cNvCxnSpPr>
            <p:nvPr/>
          </p:nvCxnSpPr>
          <p:spPr>
            <a:xfrm>
              <a:off x="1972187" y="1642246"/>
              <a:ext cx="0" cy="1708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직선 화살표 연결선 76">
              <a:extLst>
                <a:ext uri="{FF2B5EF4-FFF2-40B4-BE49-F238E27FC236}">
                  <a16:creationId xmlns:a16="http://schemas.microsoft.com/office/drawing/2014/main" id="{90CD5FE9-B1C2-9084-24B5-A1456E3532D0}"/>
                </a:ext>
              </a:extLst>
            </p:cNvPr>
            <p:cNvCxnSpPr>
              <a:stCxn id="87" idx="2"/>
              <a:endCxn id="88" idx="0"/>
            </p:cNvCxnSpPr>
            <p:nvPr/>
          </p:nvCxnSpPr>
          <p:spPr>
            <a:xfrm flipH="1">
              <a:off x="1972185" y="2198373"/>
              <a:ext cx="1" cy="1708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직선 화살표 연결선 77">
              <a:extLst>
                <a:ext uri="{FF2B5EF4-FFF2-40B4-BE49-F238E27FC236}">
                  <a16:creationId xmlns:a16="http://schemas.microsoft.com/office/drawing/2014/main" id="{7A9E97DE-2302-A4A3-056A-8D2E428394C4}"/>
                </a:ext>
              </a:extLst>
            </p:cNvPr>
            <p:cNvCxnSpPr>
              <a:stCxn id="88" idx="2"/>
              <a:endCxn id="89" idx="0"/>
            </p:cNvCxnSpPr>
            <p:nvPr/>
          </p:nvCxnSpPr>
          <p:spPr>
            <a:xfrm>
              <a:off x="1972185" y="2754501"/>
              <a:ext cx="0" cy="1708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직선 화살표 연결선 78">
              <a:extLst>
                <a:ext uri="{FF2B5EF4-FFF2-40B4-BE49-F238E27FC236}">
                  <a16:creationId xmlns:a16="http://schemas.microsoft.com/office/drawing/2014/main" id="{4BB5A6C9-0778-0EF3-00D3-8C2121A20354}"/>
                </a:ext>
              </a:extLst>
            </p:cNvPr>
            <p:cNvCxnSpPr>
              <a:stCxn id="89" idx="2"/>
              <a:endCxn id="90" idx="0"/>
            </p:cNvCxnSpPr>
            <p:nvPr/>
          </p:nvCxnSpPr>
          <p:spPr>
            <a:xfrm>
              <a:off x="1972185" y="3310629"/>
              <a:ext cx="0" cy="1708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직선 화살표 연결선 79">
              <a:extLst>
                <a:ext uri="{FF2B5EF4-FFF2-40B4-BE49-F238E27FC236}">
                  <a16:creationId xmlns:a16="http://schemas.microsoft.com/office/drawing/2014/main" id="{B68A912C-6207-69AB-5624-5FDF56DC5365}"/>
                </a:ext>
              </a:extLst>
            </p:cNvPr>
            <p:cNvCxnSpPr>
              <a:stCxn id="90" idx="2"/>
              <a:endCxn id="91" idx="0"/>
            </p:cNvCxnSpPr>
            <p:nvPr/>
          </p:nvCxnSpPr>
          <p:spPr>
            <a:xfrm flipH="1">
              <a:off x="1972184" y="3866756"/>
              <a:ext cx="1" cy="1708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직선 화살표 연결선 80">
              <a:extLst>
                <a:ext uri="{FF2B5EF4-FFF2-40B4-BE49-F238E27FC236}">
                  <a16:creationId xmlns:a16="http://schemas.microsoft.com/office/drawing/2014/main" id="{D26310E5-BABD-4337-E469-C71D316636F7}"/>
                </a:ext>
              </a:extLst>
            </p:cNvPr>
            <p:cNvCxnSpPr>
              <a:stCxn id="91" idx="2"/>
              <a:endCxn id="92" idx="0"/>
            </p:cNvCxnSpPr>
            <p:nvPr/>
          </p:nvCxnSpPr>
          <p:spPr>
            <a:xfrm flipH="1">
              <a:off x="1972183" y="4422884"/>
              <a:ext cx="1" cy="1708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직선 화살표 연결선 81">
              <a:extLst>
                <a:ext uri="{FF2B5EF4-FFF2-40B4-BE49-F238E27FC236}">
                  <a16:creationId xmlns:a16="http://schemas.microsoft.com/office/drawing/2014/main" id="{F6691CA3-2838-C22C-1EE7-8EE6FF284181}"/>
                </a:ext>
              </a:extLst>
            </p:cNvPr>
            <p:cNvCxnSpPr>
              <a:stCxn id="92" idx="2"/>
              <a:endCxn id="93" idx="0"/>
            </p:cNvCxnSpPr>
            <p:nvPr/>
          </p:nvCxnSpPr>
          <p:spPr>
            <a:xfrm>
              <a:off x="1972183" y="4979011"/>
              <a:ext cx="0" cy="1708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직선 화살표 연결선 82">
              <a:extLst>
                <a:ext uri="{FF2B5EF4-FFF2-40B4-BE49-F238E27FC236}">
                  <a16:creationId xmlns:a16="http://schemas.microsoft.com/office/drawing/2014/main" id="{61E28122-2415-5C74-C866-601685A07BF8}"/>
                </a:ext>
              </a:extLst>
            </p:cNvPr>
            <p:cNvCxnSpPr>
              <a:stCxn id="93" idx="2"/>
              <a:endCxn id="94" idx="0"/>
            </p:cNvCxnSpPr>
            <p:nvPr/>
          </p:nvCxnSpPr>
          <p:spPr>
            <a:xfrm>
              <a:off x="1972183" y="5535139"/>
              <a:ext cx="0" cy="1708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직선 화살표 연결선 83">
              <a:extLst>
                <a:ext uri="{FF2B5EF4-FFF2-40B4-BE49-F238E27FC236}">
                  <a16:creationId xmlns:a16="http://schemas.microsoft.com/office/drawing/2014/main" id="{A061AB9C-F954-109D-02AD-7056D2E0C7E9}"/>
                </a:ext>
              </a:extLst>
            </p:cNvPr>
            <p:cNvCxnSpPr>
              <a:stCxn id="94" idx="2"/>
              <a:endCxn id="95" idx="0"/>
            </p:cNvCxnSpPr>
            <p:nvPr/>
          </p:nvCxnSpPr>
          <p:spPr>
            <a:xfrm flipH="1">
              <a:off x="1972182" y="6091266"/>
              <a:ext cx="1" cy="1708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9D84C3CA-1937-342A-31A8-41CF8D786E67}"/>
                </a:ext>
              </a:extLst>
            </p:cNvPr>
            <p:cNvSpPr/>
            <p:nvPr/>
          </p:nvSpPr>
          <p:spPr>
            <a:xfrm>
              <a:off x="844710" y="1260586"/>
              <a:ext cx="2254952" cy="3816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Level 0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id="{58ABB51A-7734-50E6-F034-062E72F73F1F}"/>
                </a:ext>
              </a:extLst>
            </p:cNvPr>
            <p:cNvSpPr/>
            <p:nvPr/>
          </p:nvSpPr>
          <p:spPr>
            <a:xfrm>
              <a:off x="844710" y="1813127"/>
              <a:ext cx="2254952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Co-addition Correction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399A7662-80C3-8BCA-2DA5-ACA6FFC16F90}"/>
                </a:ext>
              </a:extLst>
            </p:cNvPr>
            <p:cNvSpPr/>
            <p:nvPr/>
          </p:nvSpPr>
          <p:spPr>
            <a:xfrm>
              <a:off x="844709" y="2369255"/>
              <a:ext cx="2254952" cy="385246"/>
            </a:xfrm>
            <a:prstGeom prst="rect">
              <a:avLst/>
            </a:prstGeom>
            <a:solidFill>
              <a:srgbClr val="21533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Pixel Flagging</a:t>
              </a:r>
              <a:endParaRPr lang="ko-KR" alt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직사각형 88">
              <a:extLst>
                <a:ext uri="{FF2B5EF4-FFF2-40B4-BE49-F238E27FC236}">
                  <a16:creationId xmlns:a16="http://schemas.microsoft.com/office/drawing/2014/main" id="{365E9AEB-C55E-8F92-69EC-27017E9AE34B}"/>
                </a:ext>
              </a:extLst>
            </p:cNvPr>
            <p:cNvSpPr/>
            <p:nvPr/>
          </p:nvSpPr>
          <p:spPr>
            <a:xfrm>
              <a:off x="844709" y="2925382"/>
              <a:ext cx="2254952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Crosstalk/</a:t>
              </a:r>
            </a:p>
            <a:p>
              <a:pPr algn="ctr"/>
              <a:r>
                <a:rPr lang="en-US" altLang="ko-KR" sz="14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Nyquist</a:t>
              </a:r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Phase Correction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id="{5F40BF64-36A1-EFEB-43C0-28F3CA48108E}"/>
                </a:ext>
              </a:extLst>
            </p:cNvPr>
            <p:cNvSpPr/>
            <p:nvPr/>
          </p:nvSpPr>
          <p:spPr>
            <a:xfrm>
              <a:off x="844709" y="3481510"/>
              <a:ext cx="2254952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Offset/Linearity Correction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직사각형 90">
              <a:extLst>
                <a:ext uri="{FF2B5EF4-FFF2-40B4-BE49-F238E27FC236}">
                  <a16:creationId xmlns:a16="http://schemas.microsoft.com/office/drawing/2014/main" id="{53FC6ED7-A203-2AF3-8081-DBB8610DB166}"/>
                </a:ext>
              </a:extLst>
            </p:cNvPr>
            <p:cNvSpPr/>
            <p:nvPr/>
          </p:nvSpPr>
          <p:spPr>
            <a:xfrm>
              <a:off x="844708" y="4037637"/>
              <a:ext cx="2254952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Smear Correction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직사각형 91">
              <a:extLst>
                <a:ext uri="{FF2B5EF4-FFF2-40B4-BE49-F238E27FC236}">
                  <a16:creationId xmlns:a16="http://schemas.microsoft.com/office/drawing/2014/main" id="{0624BB14-0126-8D9A-42D1-19B21D544291}"/>
                </a:ext>
              </a:extLst>
            </p:cNvPr>
            <p:cNvSpPr/>
            <p:nvPr/>
          </p:nvSpPr>
          <p:spPr>
            <a:xfrm>
              <a:off x="844707" y="4593765"/>
              <a:ext cx="2254952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Gain/</a:t>
              </a:r>
            </a:p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FPE Temperature Correction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직사각형 92">
              <a:extLst>
                <a:ext uri="{FF2B5EF4-FFF2-40B4-BE49-F238E27FC236}">
                  <a16:creationId xmlns:a16="http://schemas.microsoft.com/office/drawing/2014/main" id="{B2FA7834-A87F-9DB2-4A2F-F987D119D495}"/>
                </a:ext>
              </a:extLst>
            </p:cNvPr>
            <p:cNvSpPr/>
            <p:nvPr/>
          </p:nvSpPr>
          <p:spPr>
            <a:xfrm>
              <a:off x="844707" y="5149892"/>
              <a:ext cx="2254952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Integration Time/PRNU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직사각형 93">
              <a:extLst>
                <a:ext uri="{FF2B5EF4-FFF2-40B4-BE49-F238E27FC236}">
                  <a16:creationId xmlns:a16="http://schemas.microsoft.com/office/drawing/2014/main" id="{4AF494C8-021D-A2D8-0472-6B18474A99C7}"/>
                </a:ext>
              </a:extLst>
            </p:cNvPr>
            <p:cNvSpPr/>
            <p:nvPr/>
          </p:nvSpPr>
          <p:spPr>
            <a:xfrm>
              <a:off x="844707" y="5706020"/>
              <a:ext cx="2254952" cy="385246"/>
            </a:xfrm>
            <a:prstGeom prst="rect">
              <a:avLst/>
            </a:prstGeom>
            <a:solidFill>
              <a:srgbClr val="21533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Dark Correction</a:t>
              </a:r>
              <a:endParaRPr lang="ko-KR" alt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직사각형 94">
              <a:extLst>
                <a:ext uri="{FF2B5EF4-FFF2-40B4-BE49-F238E27FC236}">
                  <a16:creationId xmlns:a16="http://schemas.microsoft.com/office/drawing/2014/main" id="{FF88F206-8395-AC69-5AB1-B9F63284EF6F}"/>
                </a:ext>
              </a:extLst>
            </p:cNvPr>
            <p:cNvSpPr/>
            <p:nvPr/>
          </p:nvSpPr>
          <p:spPr>
            <a:xfrm>
              <a:off x="844706" y="6262148"/>
              <a:ext cx="2254952" cy="3852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Geometric Calibration 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직사각형 95">
              <a:extLst>
                <a:ext uri="{FF2B5EF4-FFF2-40B4-BE49-F238E27FC236}">
                  <a16:creationId xmlns:a16="http://schemas.microsoft.com/office/drawing/2014/main" id="{C18BB51F-7C7C-F207-463A-A8082C13BBD6}"/>
                </a:ext>
              </a:extLst>
            </p:cNvPr>
            <p:cNvSpPr/>
            <p:nvPr/>
          </p:nvSpPr>
          <p:spPr>
            <a:xfrm>
              <a:off x="3428354" y="1260586"/>
              <a:ext cx="2254952" cy="385246"/>
            </a:xfrm>
            <a:prstGeom prst="rect">
              <a:avLst/>
            </a:prstGeom>
            <a:solidFill>
              <a:srgbClr val="21533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Stray Light Correction</a:t>
              </a:r>
              <a:endParaRPr lang="ko-KR" alt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직사각형 96">
              <a:extLst>
                <a:ext uri="{FF2B5EF4-FFF2-40B4-BE49-F238E27FC236}">
                  <a16:creationId xmlns:a16="http://schemas.microsoft.com/office/drawing/2014/main" id="{0CD29191-A100-5163-B552-825925E52605}"/>
                </a:ext>
              </a:extLst>
            </p:cNvPr>
            <p:cNvSpPr/>
            <p:nvPr/>
          </p:nvSpPr>
          <p:spPr>
            <a:xfrm>
              <a:off x="3428350" y="2925382"/>
              <a:ext cx="2254952" cy="385246"/>
            </a:xfrm>
            <a:prstGeom prst="rect">
              <a:avLst/>
            </a:prstGeom>
            <a:solidFill>
              <a:srgbClr val="21533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Spectral Shift Correction</a:t>
              </a:r>
              <a:endParaRPr lang="ko-KR" alt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직사각형 97">
              <a:extLst>
                <a:ext uri="{FF2B5EF4-FFF2-40B4-BE49-F238E27FC236}">
                  <a16:creationId xmlns:a16="http://schemas.microsoft.com/office/drawing/2014/main" id="{FF0C62DF-93FC-1EB2-54E4-78C13C9ED258}"/>
                </a:ext>
              </a:extLst>
            </p:cNvPr>
            <p:cNvSpPr/>
            <p:nvPr/>
          </p:nvSpPr>
          <p:spPr>
            <a:xfrm>
              <a:off x="3428345" y="1793941"/>
              <a:ext cx="2254952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altLang="ko-KR" sz="14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Ir</a:t>
              </a:r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)radiance Calibration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" name="직사각형 98">
              <a:extLst>
                <a:ext uri="{FF2B5EF4-FFF2-40B4-BE49-F238E27FC236}">
                  <a16:creationId xmlns:a16="http://schemas.microsoft.com/office/drawing/2014/main" id="{FD609B69-817C-25D4-509E-1997268CBB37}"/>
                </a:ext>
              </a:extLst>
            </p:cNvPr>
            <p:cNvSpPr/>
            <p:nvPr/>
          </p:nvSpPr>
          <p:spPr>
            <a:xfrm>
              <a:off x="3428350" y="3481510"/>
              <a:ext cx="2254952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2-Pixel Binning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" name="직사각형 99">
              <a:extLst>
                <a:ext uri="{FF2B5EF4-FFF2-40B4-BE49-F238E27FC236}">
                  <a16:creationId xmlns:a16="http://schemas.microsoft.com/office/drawing/2014/main" id="{A5B9B089-CFA0-7E67-E820-A86E44E9E6D2}"/>
                </a:ext>
              </a:extLst>
            </p:cNvPr>
            <p:cNvSpPr/>
            <p:nvPr/>
          </p:nvSpPr>
          <p:spPr>
            <a:xfrm>
              <a:off x="3428350" y="4613667"/>
              <a:ext cx="2254947" cy="3852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L1B-Earth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01" name="꺾인 연결선 38">
              <a:extLst>
                <a:ext uri="{FF2B5EF4-FFF2-40B4-BE49-F238E27FC236}">
                  <a16:creationId xmlns:a16="http://schemas.microsoft.com/office/drawing/2014/main" id="{BDC68CFB-A508-3021-D701-A2F843B3C62C}"/>
                </a:ext>
              </a:extLst>
            </p:cNvPr>
            <p:cNvCxnSpPr>
              <a:stCxn id="95" idx="2"/>
              <a:endCxn id="96" idx="1"/>
            </p:cNvCxnSpPr>
            <p:nvPr/>
          </p:nvCxnSpPr>
          <p:spPr>
            <a:xfrm rot="5400000" flipH="1" flipV="1">
              <a:off x="103175" y="3322215"/>
              <a:ext cx="5194185" cy="1456173"/>
            </a:xfrm>
            <a:prstGeom prst="bentConnector4">
              <a:avLst>
                <a:gd name="adj1" fmla="val -2370"/>
                <a:gd name="adj2" fmla="val 88714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F7EABE68-026F-53A8-F1B5-60163DD7DA74}"/>
                </a:ext>
              </a:extLst>
            </p:cNvPr>
            <p:cNvSpPr/>
            <p:nvPr/>
          </p:nvSpPr>
          <p:spPr>
            <a:xfrm>
              <a:off x="3428350" y="4035799"/>
              <a:ext cx="2254951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Spatial Registration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03" name="직선 화살표 연결선 102">
              <a:extLst>
                <a:ext uri="{FF2B5EF4-FFF2-40B4-BE49-F238E27FC236}">
                  <a16:creationId xmlns:a16="http://schemas.microsoft.com/office/drawing/2014/main" id="{D3760DA0-D469-D608-704E-4EC08E4B605E}"/>
                </a:ext>
              </a:extLst>
            </p:cNvPr>
            <p:cNvCxnSpPr>
              <a:stCxn id="96" idx="2"/>
              <a:endCxn id="98" idx="0"/>
            </p:cNvCxnSpPr>
            <p:nvPr/>
          </p:nvCxnSpPr>
          <p:spPr>
            <a:xfrm flipH="1">
              <a:off x="4555821" y="1645832"/>
              <a:ext cx="9" cy="1481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" name="직사각형 103">
              <a:extLst>
                <a:ext uri="{FF2B5EF4-FFF2-40B4-BE49-F238E27FC236}">
                  <a16:creationId xmlns:a16="http://schemas.microsoft.com/office/drawing/2014/main" id="{F77F634D-9297-2D6F-2C7C-6511EF1DE768}"/>
                </a:ext>
              </a:extLst>
            </p:cNvPr>
            <p:cNvSpPr/>
            <p:nvPr/>
          </p:nvSpPr>
          <p:spPr>
            <a:xfrm>
              <a:off x="5962912" y="2364568"/>
              <a:ext cx="2254952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Diffuser BTDF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05" name="직선 화살표 연결선 104">
              <a:extLst>
                <a:ext uri="{FF2B5EF4-FFF2-40B4-BE49-F238E27FC236}">
                  <a16:creationId xmlns:a16="http://schemas.microsoft.com/office/drawing/2014/main" id="{50B32292-3008-8FF8-B8F8-69F8D3125948}"/>
                </a:ext>
              </a:extLst>
            </p:cNvPr>
            <p:cNvCxnSpPr>
              <a:stCxn id="98" idx="2"/>
              <a:endCxn id="97" idx="0"/>
            </p:cNvCxnSpPr>
            <p:nvPr/>
          </p:nvCxnSpPr>
          <p:spPr>
            <a:xfrm>
              <a:off x="4555821" y="2179187"/>
              <a:ext cx="5" cy="7461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6" name="직사각형 105">
              <a:extLst>
                <a:ext uri="{FF2B5EF4-FFF2-40B4-BE49-F238E27FC236}">
                  <a16:creationId xmlns:a16="http://schemas.microsoft.com/office/drawing/2014/main" id="{DA17F0F6-269F-8F08-55F6-816A204C9F75}"/>
                </a:ext>
              </a:extLst>
            </p:cNvPr>
            <p:cNvSpPr/>
            <p:nvPr/>
          </p:nvSpPr>
          <p:spPr>
            <a:xfrm>
              <a:off x="5960531" y="2923038"/>
              <a:ext cx="2254952" cy="385246"/>
            </a:xfrm>
            <a:prstGeom prst="rect">
              <a:avLst/>
            </a:prstGeom>
            <a:solidFill>
              <a:srgbClr val="21533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Spectral Shift Correction</a:t>
              </a:r>
              <a:endParaRPr lang="ko-KR" alt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" name="직사각형 106">
              <a:extLst>
                <a:ext uri="{FF2B5EF4-FFF2-40B4-BE49-F238E27FC236}">
                  <a16:creationId xmlns:a16="http://schemas.microsoft.com/office/drawing/2014/main" id="{B7A3F309-1D6C-D589-9DDC-7E4605DF88D1}"/>
                </a:ext>
              </a:extLst>
            </p:cNvPr>
            <p:cNvSpPr/>
            <p:nvPr/>
          </p:nvSpPr>
          <p:spPr>
            <a:xfrm>
              <a:off x="5960531" y="4035799"/>
              <a:ext cx="2254951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Spatial Registration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E0991657-E874-6CB3-D092-0828D4B936F2}"/>
                </a:ext>
              </a:extLst>
            </p:cNvPr>
            <p:cNvSpPr/>
            <p:nvPr/>
          </p:nvSpPr>
          <p:spPr>
            <a:xfrm>
              <a:off x="5960530" y="3477329"/>
              <a:ext cx="2254951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2-Pixel Binning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직사각형 108">
              <a:extLst>
                <a:ext uri="{FF2B5EF4-FFF2-40B4-BE49-F238E27FC236}">
                  <a16:creationId xmlns:a16="http://schemas.microsoft.com/office/drawing/2014/main" id="{4E561101-5DAE-A9AC-35EF-24D6700089B1}"/>
                </a:ext>
              </a:extLst>
            </p:cNvPr>
            <p:cNvSpPr/>
            <p:nvPr/>
          </p:nvSpPr>
          <p:spPr>
            <a:xfrm>
              <a:off x="5960530" y="4593765"/>
              <a:ext cx="2254947" cy="3852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L1B-Solar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10" name="직선 화살표 연결선 109">
              <a:extLst>
                <a:ext uri="{FF2B5EF4-FFF2-40B4-BE49-F238E27FC236}">
                  <a16:creationId xmlns:a16="http://schemas.microsoft.com/office/drawing/2014/main" id="{ACB19785-8393-3857-FD5D-1603FA60DCAD}"/>
                </a:ext>
              </a:extLst>
            </p:cNvPr>
            <p:cNvCxnSpPr>
              <a:stCxn id="97" idx="2"/>
              <a:endCxn id="99" idx="0"/>
            </p:cNvCxnSpPr>
            <p:nvPr/>
          </p:nvCxnSpPr>
          <p:spPr>
            <a:xfrm>
              <a:off x="4555826" y="3310628"/>
              <a:ext cx="0" cy="1708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직선 화살표 연결선 110">
              <a:extLst>
                <a:ext uri="{FF2B5EF4-FFF2-40B4-BE49-F238E27FC236}">
                  <a16:creationId xmlns:a16="http://schemas.microsoft.com/office/drawing/2014/main" id="{42C4B253-A0D9-B0BE-2CBC-1E33C090CEFE}"/>
                </a:ext>
              </a:extLst>
            </p:cNvPr>
            <p:cNvCxnSpPr>
              <a:stCxn id="99" idx="2"/>
              <a:endCxn id="102" idx="0"/>
            </p:cNvCxnSpPr>
            <p:nvPr/>
          </p:nvCxnSpPr>
          <p:spPr>
            <a:xfrm>
              <a:off x="4555826" y="3866756"/>
              <a:ext cx="0" cy="1690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직선 화살표 연결선 111">
              <a:extLst>
                <a:ext uri="{FF2B5EF4-FFF2-40B4-BE49-F238E27FC236}">
                  <a16:creationId xmlns:a16="http://schemas.microsoft.com/office/drawing/2014/main" id="{C29A502A-3EC7-7447-48A1-CC4730EADCB3}"/>
                </a:ext>
              </a:extLst>
            </p:cNvPr>
            <p:cNvCxnSpPr>
              <a:stCxn id="102" idx="2"/>
              <a:endCxn id="100" idx="0"/>
            </p:cNvCxnSpPr>
            <p:nvPr/>
          </p:nvCxnSpPr>
          <p:spPr>
            <a:xfrm flipH="1">
              <a:off x="4555824" y="4421045"/>
              <a:ext cx="2" cy="1926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직선 화살표 연결선 112">
              <a:extLst>
                <a:ext uri="{FF2B5EF4-FFF2-40B4-BE49-F238E27FC236}">
                  <a16:creationId xmlns:a16="http://schemas.microsoft.com/office/drawing/2014/main" id="{C2FDFD77-85A8-366D-446C-2C0F876BA3CD}"/>
                </a:ext>
              </a:extLst>
            </p:cNvPr>
            <p:cNvCxnSpPr>
              <a:stCxn id="106" idx="2"/>
              <a:endCxn id="108" idx="0"/>
            </p:cNvCxnSpPr>
            <p:nvPr/>
          </p:nvCxnSpPr>
          <p:spPr>
            <a:xfrm flipH="1">
              <a:off x="7088006" y="3308284"/>
              <a:ext cx="1" cy="1690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직선 화살표 연결선 113">
              <a:extLst>
                <a:ext uri="{FF2B5EF4-FFF2-40B4-BE49-F238E27FC236}">
                  <a16:creationId xmlns:a16="http://schemas.microsoft.com/office/drawing/2014/main" id="{7FFB2F4F-205A-498D-8C1F-7C7CF7747D50}"/>
                </a:ext>
              </a:extLst>
            </p:cNvPr>
            <p:cNvCxnSpPr>
              <a:stCxn id="108" idx="2"/>
              <a:endCxn id="107" idx="0"/>
            </p:cNvCxnSpPr>
            <p:nvPr/>
          </p:nvCxnSpPr>
          <p:spPr>
            <a:xfrm>
              <a:off x="7088006" y="3862575"/>
              <a:ext cx="1" cy="1732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직선 화살표 연결선 114">
              <a:extLst>
                <a:ext uri="{FF2B5EF4-FFF2-40B4-BE49-F238E27FC236}">
                  <a16:creationId xmlns:a16="http://schemas.microsoft.com/office/drawing/2014/main" id="{4A35E59C-2216-A0E5-CD16-3DA10B7B4096}"/>
                </a:ext>
              </a:extLst>
            </p:cNvPr>
            <p:cNvCxnSpPr>
              <a:stCxn id="107" idx="2"/>
              <a:endCxn id="109" idx="0"/>
            </p:cNvCxnSpPr>
            <p:nvPr/>
          </p:nvCxnSpPr>
          <p:spPr>
            <a:xfrm flipH="1">
              <a:off x="7088004" y="4421045"/>
              <a:ext cx="3" cy="1727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꺾인 연결선 53">
              <a:extLst>
                <a:ext uri="{FF2B5EF4-FFF2-40B4-BE49-F238E27FC236}">
                  <a16:creationId xmlns:a16="http://schemas.microsoft.com/office/drawing/2014/main" id="{1C836E84-A8C6-5984-14EE-0A13D8066E61}"/>
                </a:ext>
              </a:extLst>
            </p:cNvPr>
            <p:cNvCxnSpPr>
              <a:stCxn id="98" idx="3"/>
              <a:endCxn id="104" idx="0"/>
            </p:cNvCxnSpPr>
            <p:nvPr/>
          </p:nvCxnSpPr>
          <p:spPr>
            <a:xfrm>
              <a:off x="5683297" y="1986564"/>
              <a:ext cx="1407091" cy="378004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직선 화살표 연결선 116">
              <a:extLst>
                <a:ext uri="{FF2B5EF4-FFF2-40B4-BE49-F238E27FC236}">
                  <a16:creationId xmlns:a16="http://schemas.microsoft.com/office/drawing/2014/main" id="{F29CBF75-565C-04EA-26F8-657A3E959E14}"/>
                </a:ext>
              </a:extLst>
            </p:cNvPr>
            <p:cNvCxnSpPr>
              <a:stCxn id="104" idx="2"/>
              <a:endCxn id="106" idx="0"/>
            </p:cNvCxnSpPr>
            <p:nvPr/>
          </p:nvCxnSpPr>
          <p:spPr>
            <a:xfrm flipH="1">
              <a:off x="7088007" y="2749814"/>
              <a:ext cx="2381" cy="1732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8" name="직사각형 117">
              <a:extLst>
                <a:ext uri="{FF2B5EF4-FFF2-40B4-BE49-F238E27FC236}">
                  <a16:creationId xmlns:a16="http://schemas.microsoft.com/office/drawing/2014/main" id="{9B9C84CB-0F1D-9B5E-0986-8EAF224DF754}"/>
                </a:ext>
              </a:extLst>
            </p:cNvPr>
            <p:cNvSpPr/>
            <p:nvPr/>
          </p:nvSpPr>
          <p:spPr>
            <a:xfrm>
              <a:off x="5838759" y="5080073"/>
              <a:ext cx="2509641" cy="1081012"/>
            </a:xfrm>
            <a:prstGeom prst="rect">
              <a:avLst/>
            </a:prstGeom>
            <a:noFill/>
            <a:ln w="28575">
              <a:solidFill>
                <a:srgbClr val="FF229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1" name="내용 개체 틀 2">
            <a:extLst>
              <a:ext uri="{FF2B5EF4-FFF2-40B4-BE49-F238E27FC236}">
                <a16:creationId xmlns:a16="http://schemas.microsoft.com/office/drawing/2014/main" id="{47A91457-BF2A-13F7-7219-5B2DFF5E02F4}"/>
              </a:ext>
            </a:extLst>
          </p:cNvPr>
          <p:cNvSpPr txBox="1">
            <a:spLocks/>
          </p:cNvSpPr>
          <p:nvPr/>
        </p:nvSpPr>
        <p:spPr bwMode="auto">
          <a:xfrm>
            <a:off x="1097835" y="1931982"/>
            <a:ext cx="22556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4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800" kern="0" dirty="0">
                <a:solidFill>
                  <a:srgbClr val="21533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Green Box: </a:t>
            </a:r>
            <a:r>
              <a:rPr lang="en-US" altLang="ko-KR" sz="1800" b="0" kern="0" dirty="0">
                <a:solidFill>
                  <a:srgbClr val="49494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updates</a:t>
            </a: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0FAFFB00-B1C8-8CCD-9C09-C9711C004BDD}"/>
              </a:ext>
            </a:extLst>
          </p:cNvPr>
          <p:cNvSpPr/>
          <p:nvPr/>
        </p:nvSpPr>
        <p:spPr>
          <a:xfrm>
            <a:off x="9071398" y="5051210"/>
            <a:ext cx="2254947" cy="385246"/>
          </a:xfrm>
          <a:prstGeom prst="rect">
            <a:avLst/>
          </a:prstGeom>
          <a:solidFill>
            <a:srgbClr val="21533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BTDF Correction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id="{23C583DF-D8C3-C75E-10F4-66EC064F6EFE}"/>
              </a:ext>
            </a:extLst>
          </p:cNvPr>
          <p:cNvCxnSpPr>
            <a:cxnSpLocks/>
            <a:stCxn id="109" idx="2"/>
            <a:endCxn id="55" idx="0"/>
          </p:cNvCxnSpPr>
          <p:nvPr/>
        </p:nvCxnSpPr>
        <p:spPr>
          <a:xfrm>
            <a:off x="10196485" y="4880329"/>
            <a:ext cx="2387" cy="170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6ECCB92D-FC64-A989-76B5-344AA7323246}"/>
              </a:ext>
            </a:extLst>
          </p:cNvPr>
          <p:cNvSpPr/>
          <p:nvPr/>
        </p:nvSpPr>
        <p:spPr>
          <a:xfrm>
            <a:off x="9071398" y="5607338"/>
            <a:ext cx="2254947" cy="385246"/>
          </a:xfrm>
          <a:prstGeom prst="rect">
            <a:avLst/>
          </a:prstGeom>
          <a:solidFill>
            <a:srgbClr val="21533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Degradation Correction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cxnSp>
        <p:nvCxnSpPr>
          <p:cNvPr id="59" name="직선 화살표 연결선 58">
            <a:extLst>
              <a:ext uri="{FF2B5EF4-FFF2-40B4-BE49-F238E27FC236}">
                <a16:creationId xmlns:a16="http://schemas.microsoft.com/office/drawing/2014/main" id="{5876A65C-A2E2-6E52-42C2-5B772771CE9C}"/>
              </a:ext>
            </a:extLst>
          </p:cNvPr>
          <p:cNvCxnSpPr>
            <a:cxnSpLocks/>
            <a:endCxn id="58" idx="0"/>
          </p:cNvCxnSpPr>
          <p:nvPr/>
        </p:nvCxnSpPr>
        <p:spPr>
          <a:xfrm>
            <a:off x="10196485" y="5436457"/>
            <a:ext cx="2387" cy="170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내용 개체 틀 2">
            <a:extLst>
              <a:ext uri="{FF2B5EF4-FFF2-40B4-BE49-F238E27FC236}">
                <a16:creationId xmlns:a16="http://schemas.microsoft.com/office/drawing/2014/main" id="{39B4DB70-11B5-B67A-9715-2ED908CF5066}"/>
              </a:ext>
            </a:extLst>
          </p:cNvPr>
          <p:cNvSpPr txBox="1">
            <a:spLocks/>
          </p:cNvSpPr>
          <p:nvPr/>
        </p:nvSpPr>
        <p:spPr bwMode="auto">
          <a:xfrm>
            <a:off x="6713543" y="5503770"/>
            <a:ext cx="22862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4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800" kern="0" dirty="0">
                <a:solidFill>
                  <a:srgbClr val="FF22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Empirical correction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800" kern="0" dirty="0">
                <a:solidFill>
                  <a:srgbClr val="FF22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(On-going update)</a:t>
            </a:r>
            <a:endParaRPr lang="en-US" altLang="ko-KR" sz="1800" b="0" kern="0" dirty="0">
              <a:solidFill>
                <a:srgbClr val="FF229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292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008F833-767F-DB9B-629E-D229E0C81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5CDCEBDC-8C23-7208-C87A-6F024D0D111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GEMS Level 1C calibration updates:</a:t>
            </a:r>
            <a:endParaRPr lang="ko-KR" altLang="en-US" dirty="0"/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9FEC1359-83EE-780D-0072-094CC2BAE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3AB98473-7935-4B8F-9717-B0535E113D54}"/>
              </a:ext>
            </a:extLst>
          </p:cNvPr>
          <p:cNvGraphicFramePr>
            <a:graphicFrameLocks noGrp="1"/>
          </p:cNvGraphicFramePr>
          <p:nvPr/>
        </p:nvGraphicFramePr>
        <p:xfrm>
          <a:off x="624253" y="1761236"/>
          <a:ext cx="10942304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4539">
                  <a:extLst>
                    <a:ext uri="{9D8B030D-6E8A-4147-A177-3AD203B41FA5}">
                      <a16:colId xmlns:a16="http://schemas.microsoft.com/office/drawing/2014/main" val="3723676378"/>
                    </a:ext>
                  </a:extLst>
                </a:gridCol>
                <a:gridCol w="1384524">
                  <a:extLst>
                    <a:ext uri="{9D8B030D-6E8A-4147-A177-3AD203B41FA5}">
                      <a16:colId xmlns:a16="http://schemas.microsoft.com/office/drawing/2014/main" val="1245904784"/>
                    </a:ext>
                  </a:extLst>
                </a:gridCol>
                <a:gridCol w="1384524">
                  <a:extLst>
                    <a:ext uri="{9D8B030D-6E8A-4147-A177-3AD203B41FA5}">
                      <a16:colId xmlns:a16="http://schemas.microsoft.com/office/drawing/2014/main" val="3336991546"/>
                    </a:ext>
                  </a:extLst>
                </a:gridCol>
                <a:gridCol w="1384524">
                  <a:extLst>
                    <a:ext uri="{9D8B030D-6E8A-4147-A177-3AD203B41FA5}">
                      <a16:colId xmlns:a16="http://schemas.microsoft.com/office/drawing/2014/main" val="844030667"/>
                    </a:ext>
                  </a:extLst>
                </a:gridCol>
                <a:gridCol w="2384662">
                  <a:extLst>
                    <a:ext uri="{9D8B030D-6E8A-4147-A177-3AD203B41FA5}">
                      <a16:colId xmlns:a16="http://schemas.microsoft.com/office/drawing/2014/main" val="841764628"/>
                    </a:ext>
                  </a:extLst>
                </a:gridCol>
                <a:gridCol w="2079531">
                  <a:extLst>
                    <a:ext uri="{9D8B030D-6E8A-4147-A177-3AD203B41FA5}">
                      <a16:colId xmlns:a16="http://schemas.microsoft.com/office/drawing/2014/main" val="2904507810"/>
                    </a:ext>
                  </a:extLst>
                </a:gridCol>
              </a:tblGrid>
              <a:tr h="1872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Issue (prominent)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Irradiance</a:t>
                      </a:r>
                    </a:p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(IRR)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Radiance</a:t>
                      </a:r>
                    </a:p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(RAD)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Reflectance</a:t>
                      </a:r>
                    </a:p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(REF)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Effect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791924"/>
                  </a:ext>
                </a:extLst>
              </a:tr>
              <a:tr h="1872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North-South dependence</a:t>
                      </a:r>
                      <a:endParaRPr lang="ko-KR" altLang="en-US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 (inverse)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Systematic N-S bias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Reduced (&lt;1%, REF)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288421"/>
                  </a:ext>
                </a:extLst>
              </a:tr>
              <a:tr h="1872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Diffuser degradation</a:t>
                      </a:r>
                      <a:endParaRPr lang="ko-KR" altLang="en-US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 (inverse)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Higher degradation </a:t>
                      </a:r>
                    </a:p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@ shorter WVs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be updated </a:t>
                      </a:r>
                    </a:p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this year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344390"/>
                  </a:ext>
                </a:extLst>
              </a:tr>
              <a:tr h="1872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Sensor degradation </a:t>
                      </a:r>
                    </a:p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(post diffuser)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Degradation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283418"/>
                  </a:ext>
                </a:extLst>
              </a:tr>
              <a:tr h="26606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BTDF </a:t>
                      </a:r>
                    </a:p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Negative bias</a:t>
                      </a:r>
                      <a:endParaRPr lang="ko-KR" altLang="en-US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Systematic negative bias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Removed</a:t>
                      </a:r>
                    </a:p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ko-KR" sz="16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Courtesy: SAO</a:t>
                      </a:r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0367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Stripping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N-S spatial discontinuity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03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Reboot discontinuity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Potential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Potential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Temporal discontinuity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725939"/>
                  </a:ext>
                </a:extLst>
              </a:tr>
              <a:tr h="1872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Radiometric calibration coefficient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Systematic bias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be investigated </a:t>
                      </a:r>
                    </a:p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this year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858271"/>
                  </a:ext>
                </a:extLst>
              </a:tr>
              <a:tr h="1872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Straylight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Spectral dependence @ shorter WVs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544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A6589E9-C002-4745-ACDD-D2998F211D28}"/>
              </a:ext>
            </a:extLst>
          </p:cNvPr>
          <p:cNvSpPr txBox="1"/>
          <p:nvPr/>
        </p:nvSpPr>
        <p:spPr>
          <a:xfrm>
            <a:off x="9347881" y="1205165"/>
            <a:ext cx="2284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Updated only for IRR</a:t>
            </a:r>
            <a:endParaRPr lang="ko-KR" altLang="en-US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9AC8000-82C5-413B-990D-8A83C1A1F0BE}"/>
              </a:ext>
            </a:extLst>
          </p:cNvPr>
          <p:cNvSpPr/>
          <p:nvPr/>
        </p:nvSpPr>
        <p:spPr>
          <a:xfrm>
            <a:off x="624253" y="5069984"/>
            <a:ext cx="10942304" cy="5715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9340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83088DC-CEF0-3B6D-FE7C-70A1E9A1A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화살표: 오른쪽 31">
            <a:extLst>
              <a:ext uri="{FF2B5EF4-FFF2-40B4-BE49-F238E27FC236}">
                <a16:creationId xmlns:a16="http://schemas.microsoft.com/office/drawing/2014/main" id="{000BEB92-4356-40E5-AB67-53CA1CCB5888}"/>
              </a:ext>
            </a:extLst>
          </p:cNvPr>
          <p:cNvSpPr/>
          <p:nvPr/>
        </p:nvSpPr>
        <p:spPr>
          <a:xfrm>
            <a:off x="2700479" y="4494246"/>
            <a:ext cx="2846435" cy="21975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화살표: 오른쪽 27">
            <a:extLst>
              <a:ext uri="{FF2B5EF4-FFF2-40B4-BE49-F238E27FC236}">
                <a16:creationId xmlns:a16="http://schemas.microsoft.com/office/drawing/2014/main" id="{105F39EA-50B2-4B28-A14C-51ECA480CFF5}"/>
              </a:ext>
            </a:extLst>
          </p:cNvPr>
          <p:cNvSpPr/>
          <p:nvPr/>
        </p:nvSpPr>
        <p:spPr>
          <a:xfrm>
            <a:off x="2710165" y="1933553"/>
            <a:ext cx="2846435" cy="21975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267A8ECA-F2A6-8807-99FD-81CCD15CD72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GEMS Level 1C calibration updates:</a:t>
            </a:r>
            <a:endParaRPr lang="ko-KR" altLang="en-US" dirty="0"/>
          </a:p>
        </p:txBody>
      </p:sp>
      <p:sp>
        <p:nvSpPr>
          <p:cNvPr id="13" name="내용 개체 틀 2">
            <a:extLst>
              <a:ext uri="{FF2B5EF4-FFF2-40B4-BE49-F238E27FC236}">
                <a16:creationId xmlns:a16="http://schemas.microsoft.com/office/drawing/2014/main" id="{9CAED20A-792B-4AAA-BE81-C0DD344D5D3F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Solar irradiance (w/o BTDF update, V2.0)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386703CE-B3DD-07C3-EBE0-7412249B1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A46B94C-0F51-4AD0-862A-216290C5E5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7531" y="2055707"/>
            <a:ext cx="3286030" cy="219068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3992465-2A0A-493A-89E3-33533C0D14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51663" y="1933553"/>
            <a:ext cx="3835331" cy="219161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126FB85-885A-4A83-91CC-AB814BF3A5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87531" y="4618801"/>
            <a:ext cx="3286030" cy="219068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CE6BAC1-D96D-4CD4-8954-20EB2C498AB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56885" y="4480735"/>
            <a:ext cx="3834736" cy="21912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9DE5D3-9891-4234-BF4A-28B2D6C9F338}"/>
              </a:ext>
            </a:extLst>
          </p:cNvPr>
          <p:cNvSpPr txBox="1"/>
          <p:nvPr/>
        </p:nvSpPr>
        <p:spPr>
          <a:xfrm>
            <a:off x="2852621" y="1590407"/>
            <a:ext cx="234229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Spatial anomaly [%]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F52533-B87B-406E-9A14-957A9C14E835}"/>
              </a:ext>
            </a:extLst>
          </p:cNvPr>
          <p:cNvSpPr txBox="1"/>
          <p:nvPr/>
        </p:nvSpPr>
        <p:spPr>
          <a:xfrm>
            <a:off x="5674289" y="1613623"/>
            <a:ext cx="434196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Temporal variations at each spatial index [%]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F530D1-E924-4501-8FD0-EBB2E8A57D43}"/>
              </a:ext>
            </a:extLst>
          </p:cNvPr>
          <p:cNvSpPr txBox="1"/>
          <p:nvPr/>
        </p:nvSpPr>
        <p:spPr>
          <a:xfrm>
            <a:off x="972793" y="1947570"/>
            <a:ext cx="18798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@ 354 nm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03C50C-5982-4BE8-80AA-30A4C9C5A0C0}"/>
              </a:ext>
            </a:extLst>
          </p:cNvPr>
          <p:cNvSpPr txBox="1"/>
          <p:nvPr/>
        </p:nvSpPr>
        <p:spPr>
          <a:xfrm>
            <a:off x="972793" y="4434135"/>
            <a:ext cx="18798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@ 480 nm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DC9687-6CB9-49C6-AA61-F16CAA25E8C3}"/>
              </a:ext>
            </a:extLst>
          </p:cNvPr>
          <p:cNvSpPr txBox="1"/>
          <p:nvPr/>
        </p:nvSpPr>
        <p:spPr>
          <a:xfrm>
            <a:off x="7411915" y="1360324"/>
            <a:ext cx="478008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BTDF: Bi-directional Transmittance Distribution Function</a:t>
            </a:r>
          </a:p>
        </p:txBody>
      </p:sp>
    </p:spTree>
    <p:extLst>
      <p:ext uri="{BB962C8B-B14F-4D97-AF65-F5344CB8AC3E}">
        <p14:creationId xmlns:p14="http://schemas.microsoft.com/office/powerpoint/2010/main" val="2889641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83088DC-CEF0-3B6D-FE7C-70A1E9A1A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화살표: 오른쪽 31">
            <a:extLst>
              <a:ext uri="{FF2B5EF4-FFF2-40B4-BE49-F238E27FC236}">
                <a16:creationId xmlns:a16="http://schemas.microsoft.com/office/drawing/2014/main" id="{000BEB92-4356-40E5-AB67-53CA1CCB5888}"/>
              </a:ext>
            </a:extLst>
          </p:cNvPr>
          <p:cNvSpPr/>
          <p:nvPr/>
        </p:nvSpPr>
        <p:spPr>
          <a:xfrm>
            <a:off x="2700479" y="4489903"/>
            <a:ext cx="2846435" cy="21975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화살표: 오른쪽 27">
            <a:extLst>
              <a:ext uri="{FF2B5EF4-FFF2-40B4-BE49-F238E27FC236}">
                <a16:creationId xmlns:a16="http://schemas.microsoft.com/office/drawing/2014/main" id="{105F39EA-50B2-4B28-A14C-51ECA480CFF5}"/>
              </a:ext>
            </a:extLst>
          </p:cNvPr>
          <p:cNvSpPr/>
          <p:nvPr/>
        </p:nvSpPr>
        <p:spPr>
          <a:xfrm>
            <a:off x="2710165" y="1929210"/>
            <a:ext cx="2846435" cy="21975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267A8ECA-F2A6-8807-99FD-81CCD15CD72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GEMS Level 1C calibration updates:</a:t>
            </a:r>
            <a:endParaRPr lang="ko-KR" altLang="en-US" dirty="0"/>
          </a:p>
        </p:txBody>
      </p:sp>
      <p:sp>
        <p:nvSpPr>
          <p:cNvPr id="13" name="내용 개체 틀 2">
            <a:extLst>
              <a:ext uri="{FF2B5EF4-FFF2-40B4-BE49-F238E27FC236}">
                <a16:creationId xmlns:a16="http://schemas.microsoft.com/office/drawing/2014/main" id="{9CAED20A-792B-4AAA-BE81-C0DD344D5D3F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Solar irradiance (w/ BTDF update, V1.5.0)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386703CE-B3DD-07C3-EBE0-7412249B1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A46B94C-0F51-4AD0-862A-216290C5E5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7532" y="2051364"/>
            <a:ext cx="3286028" cy="219068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3992465-2A0A-493A-89E3-33533C0D14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51663" y="1929210"/>
            <a:ext cx="3835331" cy="21916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126FB85-885A-4A83-91CC-AB814BF3A5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87532" y="4614458"/>
            <a:ext cx="3286028" cy="219068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CE6BAC1-D96D-4CD4-8954-20EB2C498AB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56886" y="4476392"/>
            <a:ext cx="3834734" cy="21912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9DE5D3-9891-4234-BF4A-28B2D6C9F338}"/>
              </a:ext>
            </a:extLst>
          </p:cNvPr>
          <p:cNvSpPr txBox="1"/>
          <p:nvPr/>
        </p:nvSpPr>
        <p:spPr>
          <a:xfrm>
            <a:off x="2852621" y="1586064"/>
            <a:ext cx="234229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Spatial anomaly [%]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F52533-B87B-406E-9A14-957A9C14E835}"/>
              </a:ext>
            </a:extLst>
          </p:cNvPr>
          <p:cNvSpPr txBox="1"/>
          <p:nvPr/>
        </p:nvSpPr>
        <p:spPr>
          <a:xfrm>
            <a:off x="5674289" y="1609280"/>
            <a:ext cx="434196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Temporal variations at each spatial index [%]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19F219-B9CC-4CD1-824F-168AA40EE686}"/>
              </a:ext>
            </a:extLst>
          </p:cNvPr>
          <p:cNvSpPr txBox="1"/>
          <p:nvPr/>
        </p:nvSpPr>
        <p:spPr>
          <a:xfrm>
            <a:off x="9350430" y="3136612"/>
            <a:ext cx="281510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Degradation (10% @ 354 nm ) </a:t>
            </a:r>
          </a:p>
          <a:p>
            <a:r>
              <a:rPr lang="en-US" altLang="ko-KR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17% @ 320 nm </a:t>
            </a:r>
            <a:endParaRPr lang="ko-KR" alt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43B2D7-3510-40E7-A42F-F99D044B1080}"/>
              </a:ext>
            </a:extLst>
          </p:cNvPr>
          <p:cNvSpPr txBox="1"/>
          <p:nvPr/>
        </p:nvSpPr>
        <p:spPr>
          <a:xfrm>
            <a:off x="972793" y="1947570"/>
            <a:ext cx="18798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@ 354 nm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C3B422-058B-44A1-AD21-9D6BDBB05C14}"/>
              </a:ext>
            </a:extLst>
          </p:cNvPr>
          <p:cNvSpPr txBox="1"/>
          <p:nvPr/>
        </p:nvSpPr>
        <p:spPr>
          <a:xfrm>
            <a:off x="972793" y="4434135"/>
            <a:ext cx="18798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@ 480 nm</a:t>
            </a:r>
          </a:p>
        </p:txBody>
      </p:sp>
    </p:spTree>
    <p:extLst>
      <p:ext uri="{BB962C8B-B14F-4D97-AF65-F5344CB8AC3E}">
        <p14:creationId xmlns:p14="http://schemas.microsoft.com/office/powerpoint/2010/main" val="145282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8F833-767F-DB9B-629E-D229E0C81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45">
            <a:extLst>
              <a:ext uri="{FF2B5EF4-FFF2-40B4-BE49-F238E27FC236}">
                <a16:creationId xmlns:a16="http://schemas.microsoft.com/office/drawing/2014/main" id="{DFCBF119-BF29-334C-0987-4C808DB04C43}"/>
              </a:ext>
            </a:extLst>
          </p:cNvPr>
          <p:cNvSpPr/>
          <p:nvPr/>
        </p:nvSpPr>
        <p:spPr>
          <a:xfrm>
            <a:off x="595824" y="1942844"/>
            <a:ext cx="11000351" cy="24369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E0BD4F1-8A80-D4E6-D82B-9F82236E98DB}"/>
              </a:ext>
            </a:extLst>
          </p:cNvPr>
          <p:cNvGrpSpPr/>
          <p:nvPr/>
        </p:nvGrpSpPr>
        <p:grpSpPr>
          <a:xfrm>
            <a:off x="1022194" y="2427967"/>
            <a:ext cx="10376863" cy="2145195"/>
            <a:chOff x="906122" y="2741551"/>
            <a:chExt cx="10376863" cy="2145195"/>
          </a:xfrm>
        </p:grpSpPr>
        <p:sp>
          <p:nvSpPr>
            <p:cNvPr id="8" name="사각형: 둥근 모서리 31">
              <a:extLst>
                <a:ext uri="{FF2B5EF4-FFF2-40B4-BE49-F238E27FC236}">
                  <a16:creationId xmlns:a16="http://schemas.microsoft.com/office/drawing/2014/main" id="{E910E9A7-8E02-0D82-DFC4-08DEA50911BA}"/>
                </a:ext>
              </a:extLst>
            </p:cNvPr>
            <p:cNvSpPr/>
            <p:nvPr/>
          </p:nvSpPr>
          <p:spPr>
            <a:xfrm>
              <a:off x="906122" y="2741551"/>
              <a:ext cx="10376863" cy="1233182"/>
            </a:xfrm>
            <a:prstGeom prst="roundRect">
              <a:avLst/>
            </a:prstGeom>
            <a:solidFill>
              <a:srgbClr val="C4006B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FF22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233320-916E-2C99-BB8A-9B111872B889}"/>
                </a:ext>
              </a:extLst>
            </p:cNvPr>
            <p:cNvSpPr txBox="1"/>
            <p:nvPr/>
          </p:nvSpPr>
          <p:spPr>
            <a:xfrm>
              <a:off x="1173788" y="4240415"/>
              <a:ext cx="220017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F60087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Solar Irradiance</a:t>
              </a:r>
            </a:p>
            <a:p>
              <a:pPr algn="ctr"/>
              <a:r>
                <a:rPr lang="en-US" altLang="ko-KR" b="1" dirty="0">
                  <a:solidFill>
                    <a:srgbClr val="F60087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(WSD &amp; RSD)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D67288-F240-232F-2573-AD3E177905D5}"/>
              </a:ext>
            </a:extLst>
          </p:cNvPr>
          <p:cNvGrpSpPr/>
          <p:nvPr/>
        </p:nvGrpSpPr>
        <p:grpSpPr>
          <a:xfrm>
            <a:off x="7896674" y="2116727"/>
            <a:ext cx="3622908" cy="2181286"/>
            <a:chOff x="7780602" y="2430311"/>
            <a:chExt cx="3622908" cy="2181286"/>
          </a:xfrm>
        </p:grpSpPr>
        <p:sp>
          <p:nvSpPr>
            <p:cNvPr id="4" name="사각형: 둥근 모서리 35">
              <a:extLst>
                <a:ext uri="{FF2B5EF4-FFF2-40B4-BE49-F238E27FC236}">
                  <a16:creationId xmlns:a16="http://schemas.microsoft.com/office/drawing/2014/main" id="{FFC85881-B531-C792-A36F-3AD258626B53}"/>
                </a:ext>
              </a:extLst>
            </p:cNvPr>
            <p:cNvSpPr/>
            <p:nvPr/>
          </p:nvSpPr>
          <p:spPr>
            <a:xfrm>
              <a:off x="7780602" y="2430311"/>
              <a:ext cx="3490290" cy="1832464"/>
            </a:xfrm>
            <a:prstGeom prst="roundRect">
              <a:avLst/>
            </a:prstGeom>
            <a:solidFill>
              <a:srgbClr val="00653E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srgbClr val="21533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82D0DC-EC99-E9CE-FAEE-8F2C579FDDC3}"/>
                </a:ext>
              </a:extLst>
            </p:cNvPr>
            <p:cNvSpPr txBox="1"/>
            <p:nvPr/>
          </p:nvSpPr>
          <p:spPr>
            <a:xfrm>
              <a:off x="7978475" y="4242265"/>
              <a:ext cx="342503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006A3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Dark Current</a:t>
              </a:r>
              <a:r>
                <a:rPr lang="ko-KR" altLang="en-US" b="1" dirty="0">
                  <a:solidFill>
                    <a:srgbClr val="006A3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ko-KR" b="1" dirty="0">
                  <a:solidFill>
                    <a:srgbClr val="006A3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&amp; LED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1C1C845-E463-8F3B-D48F-735AC8139FBD}"/>
              </a:ext>
            </a:extLst>
          </p:cNvPr>
          <p:cNvGrpSpPr/>
          <p:nvPr/>
        </p:nvGrpSpPr>
        <p:grpSpPr>
          <a:xfrm>
            <a:off x="2664447" y="2279237"/>
            <a:ext cx="8734610" cy="2017226"/>
            <a:chOff x="2548375" y="2592821"/>
            <a:chExt cx="8734610" cy="2017226"/>
          </a:xfrm>
        </p:grpSpPr>
        <p:sp>
          <p:nvSpPr>
            <p:cNvPr id="37" name="사각형: 둥근 모서리 31">
              <a:extLst>
                <a:ext uri="{FF2B5EF4-FFF2-40B4-BE49-F238E27FC236}">
                  <a16:creationId xmlns:a16="http://schemas.microsoft.com/office/drawing/2014/main" id="{A63F9CC7-7772-B423-17E3-C4CD55F9E264}"/>
                </a:ext>
              </a:extLst>
            </p:cNvPr>
            <p:cNvSpPr/>
            <p:nvPr/>
          </p:nvSpPr>
          <p:spPr>
            <a:xfrm>
              <a:off x="2548375" y="2592821"/>
              <a:ext cx="8734610" cy="1526732"/>
            </a:xfrm>
            <a:prstGeom prst="roundRect">
              <a:avLst/>
            </a:prstGeom>
            <a:solidFill>
              <a:srgbClr val="0070C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rgbClr val="FF229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z</a:t>
              </a:r>
              <a:endParaRPr lang="ko-KR" altLang="en-US" sz="1600" dirty="0">
                <a:solidFill>
                  <a:srgbClr val="FF22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9D289DF-93F8-54B9-4A5D-298721130573}"/>
                </a:ext>
              </a:extLst>
            </p:cNvPr>
            <p:cNvSpPr txBox="1"/>
            <p:nvPr/>
          </p:nvSpPr>
          <p:spPr>
            <a:xfrm>
              <a:off x="4889987" y="4240715"/>
              <a:ext cx="22001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Earth Radiance</a:t>
              </a:r>
              <a:endParaRPr lang="en-US" altLang="ko-KR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제목 1">
            <a:extLst>
              <a:ext uri="{FF2B5EF4-FFF2-40B4-BE49-F238E27FC236}">
                <a16:creationId xmlns:a16="http://schemas.microsoft.com/office/drawing/2014/main" id="{5CDCEBDC-8C23-7208-C87A-6F024D0D111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GEMS: MORE THAN FIVE YEARS IN OPERATION </a:t>
            </a:r>
            <a:endParaRPr lang="ko-KR" altLang="en-US" spc="-150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7DF1BC19-3D5B-5A2E-68C3-C24BBDE23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65" y="1056172"/>
            <a:ext cx="11745571" cy="892552"/>
          </a:xfrm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GEMS data monitoring system </a:t>
            </a:r>
          </a:p>
          <a:p>
            <a:pPr lvl="1"/>
            <a:r>
              <a:rPr lang="en-US" altLang="ko-KR" dirty="0"/>
              <a:t>Since its launch in February 2020: 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9FEC1359-83EE-780D-0072-094CC2BAE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sp>
        <p:nvSpPr>
          <p:cNvPr id="9" name="사각형: 둥근 모서리 24">
            <a:extLst>
              <a:ext uri="{FF2B5EF4-FFF2-40B4-BE49-F238E27FC236}">
                <a16:creationId xmlns:a16="http://schemas.microsoft.com/office/drawing/2014/main" id="{FC1FDD13-1441-39E2-4425-26FA9C6AFD31}"/>
              </a:ext>
            </a:extLst>
          </p:cNvPr>
          <p:cNvSpPr/>
          <p:nvPr/>
        </p:nvSpPr>
        <p:spPr>
          <a:xfrm>
            <a:off x="1121506" y="2619426"/>
            <a:ext cx="1425139" cy="840958"/>
          </a:xfrm>
          <a:prstGeom prst="roundRect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Solar diffuser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사각형: 둥근 모서리 1">
            <a:extLst>
              <a:ext uri="{FF2B5EF4-FFF2-40B4-BE49-F238E27FC236}">
                <a16:creationId xmlns:a16="http://schemas.microsoft.com/office/drawing/2014/main" id="{91155CC1-BE45-490E-AEEA-563CFE40397B}"/>
              </a:ext>
            </a:extLst>
          </p:cNvPr>
          <p:cNvSpPr/>
          <p:nvPr/>
        </p:nvSpPr>
        <p:spPr>
          <a:xfrm>
            <a:off x="2846396" y="2619426"/>
            <a:ext cx="1425139" cy="840958"/>
          </a:xfrm>
          <a:prstGeom prst="roundRect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Scan mirror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십자형 3">
            <a:extLst>
              <a:ext uri="{FF2B5EF4-FFF2-40B4-BE49-F238E27FC236}">
                <a16:creationId xmlns:a16="http://schemas.microsoft.com/office/drawing/2014/main" id="{E7795032-FB67-EFA0-7BD9-ABBB31111A98}"/>
              </a:ext>
            </a:extLst>
          </p:cNvPr>
          <p:cNvSpPr/>
          <p:nvPr/>
        </p:nvSpPr>
        <p:spPr>
          <a:xfrm>
            <a:off x="2597399" y="2938322"/>
            <a:ext cx="184170" cy="183600"/>
          </a:xfrm>
          <a:prstGeom prst="plus">
            <a:avLst>
              <a:gd name="adj" fmla="val 3394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사각형: 둥근 모서리 36">
            <a:extLst>
              <a:ext uri="{FF2B5EF4-FFF2-40B4-BE49-F238E27FC236}">
                <a16:creationId xmlns:a16="http://schemas.microsoft.com/office/drawing/2014/main" id="{E0D80CE1-40D8-5AD3-41C5-31FDF126466A}"/>
              </a:ext>
            </a:extLst>
          </p:cNvPr>
          <p:cNvSpPr/>
          <p:nvPr/>
        </p:nvSpPr>
        <p:spPr>
          <a:xfrm>
            <a:off x="4549728" y="2626777"/>
            <a:ext cx="1425139" cy="840958"/>
          </a:xfrm>
          <a:prstGeom prst="roundRect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Telescope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사각형: 둥근 모서리 37">
            <a:extLst>
              <a:ext uri="{FF2B5EF4-FFF2-40B4-BE49-F238E27FC236}">
                <a16:creationId xmlns:a16="http://schemas.microsoft.com/office/drawing/2014/main" id="{F5DEBE55-1058-0DF5-BF11-D32FEC988383}"/>
              </a:ext>
            </a:extLst>
          </p:cNvPr>
          <p:cNvSpPr/>
          <p:nvPr/>
        </p:nvSpPr>
        <p:spPr>
          <a:xfrm>
            <a:off x="6238335" y="2629251"/>
            <a:ext cx="1425139" cy="840958"/>
          </a:xfrm>
          <a:prstGeom prst="roundRect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Spectrometer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사각형: 둥근 모서리 38">
            <a:extLst>
              <a:ext uri="{FF2B5EF4-FFF2-40B4-BE49-F238E27FC236}">
                <a16:creationId xmlns:a16="http://schemas.microsoft.com/office/drawing/2014/main" id="{B98D5F70-40F4-7D0B-1292-80CCC6805E03}"/>
              </a:ext>
            </a:extLst>
          </p:cNvPr>
          <p:cNvSpPr/>
          <p:nvPr/>
        </p:nvSpPr>
        <p:spPr>
          <a:xfrm>
            <a:off x="7953090" y="2619426"/>
            <a:ext cx="1425139" cy="840958"/>
          </a:xfrm>
          <a:prstGeom prst="roundRect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Detector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사각형: 둥근 모서리 39">
            <a:extLst>
              <a:ext uri="{FF2B5EF4-FFF2-40B4-BE49-F238E27FC236}">
                <a16:creationId xmlns:a16="http://schemas.microsoft.com/office/drawing/2014/main" id="{0C949D77-B700-6563-47E8-13C9EC956797}"/>
              </a:ext>
            </a:extLst>
          </p:cNvPr>
          <p:cNvSpPr/>
          <p:nvPr/>
        </p:nvSpPr>
        <p:spPr>
          <a:xfrm>
            <a:off x="9751507" y="2619426"/>
            <a:ext cx="1425139" cy="840958"/>
          </a:xfrm>
          <a:prstGeom prst="roundRect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Electronics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5A9518-DD48-C93D-A2FE-1D067BA46C97}"/>
              </a:ext>
            </a:extLst>
          </p:cNvPr>
          <p:cNvSpPr txBox="1"/>
          <p:nvPr/>
        </p:nvSpPr>
        <p:spPr>
          <a:xfrm>
            <a:off x="9330672" y="2720244"/>
            <a:ext cx="439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ko-KR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십자형 42">
            <a:extLst>
              <a:ext uri="{FF2B5EF4-FFF2-40B4-BE49-F238E27FC236}">
                <a16:creationId xmlns:a16="http://schemas.microsoft.com/office/drawing/2014/main" id="{7090797B-1828-DEF4-F7E9-994DFB56F543}"/>
              </a:ext>
            </a:extLst>
          </p:cNvPr>
          <p:cNvSpPr/>
          <p:nvPr/>
        </p:nvSpPr>
        <p:spPr>
          <a:xfrm>
            <a:off x="4320152" y="2938322"/>
            <a:ext cx="184170" cy="183600"/>
          </a:xfrm>
          <a:prstGeom prst="plus">
            <a:avLst>
              <a:gd name="adj" fmla="val 3394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십자형 43">
            <a:extLst>
              <a:ext uri="{FF2B5EF4-FFF2-40B4-BE49-F238E27FC236}">
                <a16:creationId xmlns:a16="http://schemas.microsoft.com/office/drawing/2014/main" id="{0C321F71-C74D-B51C-AAD5-3D39C58FE9E0}"/>
              </a:ext>
            </a:extLst>
          </p:cNvPr>
          <p:cNvSpPr/>
          <p:nvPr/>
        </p:nvSpPr>
        <p:spPr>
          <a:xfrm>
            <a:off x="6014060" y="2930939"/>
            <a:ext cx="184170" cy="183600"/>
          </a:xfrm>
          <a:prstGeom prst="plus">
            <a:avLst>
              <a:gd name="adj" fmla="val 3394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십자형 44">
            <a:extLst>
              <a:ext uri="{FF2B5EF4-FFF2-40B4-BE49-F238E27FC236}">
                <a16:creationId xmlns:a16="http://schemas.microsoft.com/office/drawing/2014/main" id="{6A53BBA5-9F2D-146A-6466-18ADE5D201FC}"/>
              </a:ext>
            </a:extLst>
          </p:cNvPr>
          <p:cNvSpPr/>
          <p:nvPr/>
        </p:nvSpPr>
        <p:spPr>
          <a:xfrm>
            <a:off x="7712504" y="2930939"/>
            <a:ext cx="184170" cy="183600"/>
          </a:xfrm>
          <a:prstGeom prst="plus">
            <a:avLst>
              <a:gd name="adj" fmla="val 3394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BD4E49-08F7-A216-D44E-1DC42D44213A}"/>
              </a:ext>
            </a:extLst>
          </p:cNvPr>
          <p:cNvSpPr txBox="1"/>
          <p:nvPr/>
        </p:nvSpPr>
        <p:spPr>
          <a:xfrm>
            <a:off x="7364" y="2568990"/>
            <a:ext cx="112857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Radiation</a:t>
            </a:r>
          </a:p>
        </p:txBody>
      </p:sp>
      <p:cxnSp>
        <p:nvCxnSpPr>
          <p:cNvPr id="26" name="직선 화살표 연결선 15">
            <a:extLst>
              <a:ext uri="{FF2B5EF4-FFF2-40B4-BE49-F238E27FC236}">
                <a16:creationId xmlns:a16="http://schemas.microsoft.com/office/drawing/2014/main" id="{DA3572DE-CD9E-D228-9AF4-D176C5387EFD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510484" y="3044558"/>
            <a:ext cx="511710" cy="2698"/>
          </a:xfrm>
          <a:prstGeom prst="straightConnector1">
            <a:avLst/>
          </a:prstGeom>
          <a:ln w="76200">
            <a:solidFill>
              <a:srgbClr val="FFC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7323DF7-F8FD-8720-7B24-9B26C4938EBD}"/>
                  </a:ext>
                </a:extLst>
              </p:cNvPr>
              <p:cNvSpPr txBox="1"/>
              <p:nvPr/>
            </p:nvSpPr>
            <p:spPr>
              <a:xfrm>
                <a:off x="3249725" y="2074343"/>
                <a:ext cx="77439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l-GR" altLang="ko-K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sub>
                    </m:sSub>
                  </m:oMath>
                </a14:m>
                <a:r>
                  <a:rPr lang="en-US" altLang="ko-KR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(radiance)</a:t>
                </a:r>
                <a:r>
                  <a:rPr lang="ko-KR" altLang="en-US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l-GR" altLang="ko-K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sub>
                    </m:sSub>
                    <m:r>
                      <a:rPr lang="el-GR" altLang="ko-K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l-GR" altLang="ko-K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ko-K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ko-KR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ko-K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ko-K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ko-K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ko-K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𝑫𝑪</m:t>
                    </m:r>
                  </m:oMath>
                </a14:m>
                <a:r>
                  <a:rPr lang="en-US" altLang="ko-KR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ko-KR" alt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7323DF7-F8FD-8720-7B24-9B26C4938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725" y="2074343"/>
                <a:ext cx="7743915" cy="369332"/>
              </a:xfrm>
              <a:prstGeom prst="rect">
                <a:avLst/>
              </a:prstGeom>
              <a:blipFill>
                <a:blip r:embed="rId3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84D0D1F8-9C3D-65B8-0014-3690B6B7DC47}"/>
              </a:ext>
            </a:extLst>
          </p:cNvPr>
          <p:cNvSpPr txBox="1"/>
          <p:nvPr/>
        </p:nvSpPr>
        <p:spPr>
          <a:xfrm>
            <a:off x="8736121" y="1495109"/>
            <a:ext cx="314058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+) Temperature information</a:t>
            </a:r>
            <a:endParaRPr lang="en-US" altLang="ko-KR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BA42200-71F0-A62C-0FE4-508D766296D5}"/>
              </a:ext>
            </a:extLst>
          </p:cNvPr>
          <p:cNvGrpSpPr/>
          <p:nvPr/>
        </p:nvGrpSpPr>
        <p:grpSpPr>
          <a:xfrm>
            <a:off x="1060408" y="4608716"/>
            <a:ext cx="10635079" cy="1089080"/>
            <a:chOff x="880690" y="5141907"/>
            <a:chExt cx="10635079" cy="10890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DD43729-1F01-3E85-09E1-A5C5FAAFE91B}"/>
                    </a:ext>
                  </a:extLst>
                </p:cNvPr>
                <p:cNvSpPr txBox="1"/>
                <p:nvPr/>
              </p:nvSpPr>
              <p:spPr>
                <a:xfrm>
                  <a:off x="880690" y="5199177"/>
                  <a:ext cx="2294731" cy="5845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F600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F60087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F60087"/>
                                </a:solidFill>
                                <a:latin typeface="Cambria Math" panose="02040503050406030204" pitchFamily="18" charset="0"/>
                              </a:rPr>
                              <m:t>𝝀</m:t>
                            </m:r>
                          </m:sub>
                        </m:sSub>
                        <m:r>
                          <a:rPr lang="en-US" sz="2000" b="1" i="1" smtClean="0">
                            <a:solidFill>
                              <a:srgbClr val="F60087"/>
                            </a:solidFill>
                            <a:latin typeface="Cambria Math" panose="02040503050406030204" pitchFamily="18" charset="0"/>
                          </a:rPr>
                          <m:t> [</m:t>
                        </m:r>
                        <m:f>
                          <m:fPr>
                            <m:ctrlPr>
                              <a:rPr lang="en-US" sz="2000" b="1" i="1" smtClean="0">
                                <a:solidFill>
                                  <a:srgbClr val="F600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smtClean="0">
                                <a:solidFill>
                                  <a:srgbClr val="F60087"/>
                                </a:solidFill>
                                <a:latin typeface="Cambria Math" panose="02040503050406030204" pitchFamily="18" charset="0"/>
                              </a:rPr>
                              <m:t>𝑷𝒉𝒐𝒕𝒐𝒏𝒔</m:t>
                            </m:r>
                          </m:num>
                          <m:den>
                            <m:r>
                              <a:rPr lang="en-US" sz="2000" b="1" i="1" smtClean="0">
                                <a:solidFill>
                                  <a:srgbClr val="F60087"/>
                                </a:solidFill>
                                <a:latin typeface="Cambria Math" panose="02040503050406030204" pitchFamily="18" charset="0"/>
                              </a:rPr>
                              <m:t>𝒔𝒆𝒄</m:t>
                            </m:r>
                            <m:r>
                              <a:rPr lang="en-US" sz="2000" b="1" i="1" smtClean="0">
                                <a:solidFill>
                                  <a:srgbClr val="F60087"/>
                                </a:solidFill>
                                <a:latin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sz="2000" b="1" i="1" smtClean="0">
                                <a:solidFill>
                                  <a:srgbClr val="F60087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  <m:sSup>
                              <m:sSupPr>
                                <m:ctrlPr>
                                  <a:rPr lang="en-US" sz="2000" b="1" i="1" smtClean="0">
                                    <a:solidFill>
                                      <a:srgbClr val="F6008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1" i="1" smtClean="0">
                                    <a:solidFill>
                                      <a:srgbClr val="F60087"/>
                                    </a:solidFill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e>
                              <m:sup>
                                <m:r>
                                  <a:rPr lang="en-US" sz="2000" b="1" i="1" smtClean="0">
                                    <a:solidFill>
                                      <a:srgbClr val="F60087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2000" b="1" i="1" smtClean="0">
                                <a:solidFill>
                                  <a:srgbClr val="F60087"/>
                                </a:solidFill>
                                <a:latin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sz="2000" b="1" i="1" smtClean="0">
                                <a:solidFill>
                                  <a:srgbClr val="F60087"/>
                                </a:solidFill>
                                <a:latin typeface="Cambria Math" panose="02040503050406030204" pitchFamily="18" charset="0"/>
                              </a:rPr>
                              <m:t>𝒏𝒎</m:t>
                            </m:r>
                            <m:r>
                              <a:rPr lang="en-US" sz="2000" b="1" i="1" smtClean="0">
                                <a:solidFill>
                                  <a:srgbClr val="F60087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  <m:r>
                          <a:rPr lang="en-US" sz="2000" b="1" i="1" smtClean="0">
                            <a:solidFill>
                              <a:srgbClr val="F60087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KR" sz="2000" b="1" dirty="0">
                    <a:solidFill>
                      <a:srgbClr val="F60087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DD43729-1F01-3E85-09E1-A5C5FAAFE9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690" y="5199177"/>
                  <a:ext cx="2294731" cy="584584"/>
                </a:xfrm>
                <a:prstGeom prst="rect">
                  <a:avLst/>
                </a:prstGeom>
                <a:blipFill>
                  <a:blip r:embed="rId4"/>
                  <a:stretch>
                    <a:fillRect l="-2198" t="-2128" r="-3297" b="-29787"/>
                  </a:stretch>
                </a:blipFill>
              </p:spPr>
              <p:txBody>
                <a:bodyPr/>
                <a:lstStyle/>
                <a:p>
                  <a:r>
                    <a:rPr lang="en-K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1BFC3A62-C4F7-9233-1820-CC7537E99318}"/>
                    </a:ext>
                  </a:extLst>
                </p:cNvPr>
                <p:cNvSpPr txBox="1"/>
                <p:nvPr/>
              </p:nvSpPr>
              <p:spPr>
                <a:xfrm>
                  <a:off x="8641948" y="5177152"/>
                  <a:ext cx="2133533" cy="6279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20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altLang="ko-KR" sz="20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𝝀</m:t>
                            </m:r>
                          </m:sub>
                        </m:sSub>
                        <m:r>
                          <a:rPr lang="en-US" altLang="ko-KR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ko-KR" sz="20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sz="20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0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𝝅</m:t>
                                </m:r>
                                <m:r>
                                  <a:rPr lang="en-US" altLang="ko-KR" sz="20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altLang="ko-KR" sz="20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en-US" altLang="ko-KR" sz="20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𝝀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ko-KR" sz="20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0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𝒄𝒐𝒔</m:t>
                                </m:r>
                                <m:r>
                                  <a:rPr lang="en-US" altLang="ko-KR" sz="20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  <m:r>
                                  <a:rPr lang="en-US" altLang="ko-KR" sz="20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altLang="ko-KR" sz="20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e>
                              <m:sub>
                                <m:r>
                                  <a:rPr lang="en-US" altLang="ko-KR" sz="20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𝝀</m:t>
                                </m:r>
                              </m:sub>
                            </m:sSub>
                          </m:den>
                        </m:f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altLang="ko-KR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KR" sz="2000" b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1BFC3A62-C4F7-9233-1820-CC7537E993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948" y="5177152"/>
                  <a:ext cx="2133533" cy="627992"/>
                </a:xfrm>
                <a:prstGeom prst="rect">
                  <a:avLst/>
                </a:prstGeom>
                <a:blipFill>
                  <a:blip r:embed="rId5"/>
                  <a:stretch>
                    <a:fillRect l="-2367" r="-3550" b="-10000"/>
                  </a:stretch>
                </a:blipFill>
              </p:spPr>
              <p:txBody>
                <a:bodyPr/>
                <a:lstStyle/>
                <a:p>
                  <a:r>
                    <a:rPr lang="en-K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화살표: 오른쪽 14">
              <a:extLst>
                <a:ext uri="{FF2B5EF4-FFF2-40B4-BE49-F238E27FC236}">
                  <a16:creationId xmlns:a16="http://schemas.microsoft.com/office/drawing/2014/main" id="{52D9DB3E-E1F4-0001-74A3-17E5FA95330C}"/>
                </a:ext>
              </a:extLst>
            </p:cNvPr>
            <p:cNvSpPr/>
            <p:nvPr/>
          </p:nvSpPr>
          <p:spPr>
            <a:xfrm>
              <a:off x="7799300" y="5186699"/>
              <a:ext cx="472011" cy="627688"/>
            </a:xfrm>
            <a:prstGeom prst="rightArrow">
              <a:avLst/>
            </a:prstGeom>
            <a:solidFill>
              <a:srgbClr val="49494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F51F87A5-D223-4FD4-3C36-6BFDAF5C64B7}"/>
                    </a:ext>
                  </a:extLst>
                </p:cNvPr>
                <p:cNvSpPr txBox="1"/>
                <p:nvPr/>
              </p:nvSpPr>
              <p:spPr>
                <a:xfrm>
                  <a:off x="4329566" y="5201563"/>
                  <a:ext cx="2735236" cy="5845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𝝀</m:t>
                            </m:r>
                          </m:sub>
                        </m:sSub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[</m:t>
                        </m:r>
                        <m:f>
                          <m:fPr>
                            <m:ctrlP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𝑷𝒉𝒐𝒕𝒐𝒏𝒔</m:t>
                            </m:r>
                          </m:num>
                          <m:den>
                            <m: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𝒔𝒆𝒄</m:t>
                            </m:r>
                            <m: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  <m:sSup>
                              <m:sSupPr>
                                <m:ctrlPr>
                                  <a:rPr lang="en-US" sz="20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e>
                              <m:sup>
                                <m:r>
                                  <a:rPr lang="en-US" sz="20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𝒏𝒎</m:t>
                            </m:r>
                            <m: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𝒔𝒓</m:t>
                            </m:r>
                            <m: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KR" sz="2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F51F87A5-D223-4FD4-3C36-6BFDAF5C64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9566" y="5201563"/>
                  <a:ext cx="2735236" cy="584584"/>
                </a:xfrm>
                <a:prstGeom prst="rect">
                  <a:avLst/>
                </a:prstGeom>
                <a:blipFill>
                  <a:blip r:embed="rId6"/>
                  <a:stretch>
                    <a:fillRect l="-922" t="-2128" r="-1843" b="-29787"/>
                  </a:stretch>
                </a:blipFill>
              </p:spPr>
              <p:txBody>
                <a:bodyPr/>
                <a:lstStyle/>
                <a:p>
                  <a:r>
                    <a:rPr lang="en-K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C5D7DB2-0EA5-3BA5-F2BA-3FD42D61DD3B}"/>
                </a:ext>
              </a:extLst>
            </p:cNvPr>
            <p:cNvSpPr txBox="1"/>
            <p:nvPr/>
          </p:nvSpPr>
          <p:spPr>
            <a:xfrm>
              <a:off x="8084363" y="5861655"/>
              <a:ext cx="34314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latin typeface="Calibri" panose="020F0502020204030204" pitchFamily="34" charset="0"/>
                  <a:cs typeface="Calibri" panose="020F0502020204030204" pitchFamily="34" charset="0"/>
                </a:rPr>
                <a:t>: Input data for Level 2 retrievals</a:t>
              </a:r>
              <a:endParaRPr lang="en-US" altLang="ko-KR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E3B360F-E5BB-096F-B7E5-94171381E5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97931" y="5141907"/>
              <a:ext cx="302997" cy="3244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4EC1F2C-F419-21C1-A950-E954E71138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49429" y="5494784"/>
              <a:ext cx="302997" cy="3244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8DB227F-C26A-6B6C-CA7C-7F876DA0A7F2}"/>
              </a:ext>
            </a:extLst>
          </p:cNvPr>
          <p:cNvSpPr txBox="1"/>
          <p:nvPr/>
        </p:nvSpPr>
        <p:spPr>
          <a:xfrm>
            <a:off x="6655036" y="5779394"/>
            <a:ext cx="4941139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KR" b="1" u="sng" dirty="0">
                <a:latin typeface="Calibri" panose="020F0502020204030204" pitchFamily="34" charset="0"/>
                <a:cs typeface="Calibri" panose="020F0502020204030204" pitchFamily="34" charset="0"/>
              </a:rPr>
              <a:t>Issues related to: </a:t>
            </a:r>
          </a:p>
          <a:p>
            <a:r>
              <a:rPr lang="en-K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Solar irradiance only (inversely to reflectance) </a:t>
            </a:r>
          </a:p>
          <a:p>
            <a:r>
              <a:rPr lang="en-KR" b="1" dirty="0">
                <a:latin typeface="Calibri" panose="020F0502020204030204" pitchFamily="34" charset="0"/>
                <a:cs typeface="Calibri" panose="020F0502020204030204" pitchFamily="34" charset="0"/>
              </a:rPr>
              <a:t>2) Both solar irradiance &amp; Earth radiance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3F9F45-28EF-A994-50E1-FDA95B219D60}"/>
              </a:ext>
            </a:extLst>
          </p:cNvPr>
          <p:cNvSpPr txBox="1"/>
          <p:nvPr/>
        </p:nvSpPr>
        <p:spPr>
          <a:xfrm>
            <a:off x="11695487" y="2840887"/>
            <a:ext cx="47205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DC</a:t>
            </a:r>
          </a:p>
        </p:txBody>
      </p:sp>
      <p:cxnSp>
        <p:nvCxnSpPr>
          <p:cNvPr id="25" name="직선 화살표 연결선 15">
            <a:extLst>
              <a:ext uri="{FF2B5EF4-FFF2-40B4-BE49-F238E27FC236}">
                <a16:creationId xmlns:a16="http://schemas.microsoft.com/office/drawing/2014/main" id="{364CCECD-7254-75AA-24FD-72A2C83F42E5}"/>
              </a:ext>
            </a:extLst>
          </p:cNvPr>
          <p:cNvCxnSpPr>
            <a:cxnSpLocks/>
          </p:cNvCxnSpPr>
          <p:nvPr/>
        </p:nvCxnSpPr>
        <p:spPr>
          <a:xfrm flipV="1">
            <a:off x="11174602" y="3033124"/>
            <a:ext cx="511710" cy="2698"/>
          </a:xfrm>
          <a:prstGeom prst="straightConnector1">
            <a:avLst/>
          </a:prstGeom>
          <a:ln w="76200">
            <a:solidFill>
              <a:srgbClr val="FFC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13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C90A6C6-163C-4AFA-002B-D507B257B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직사각형 45">
            <a:extLst>
              <a:ext uri="{FF2B5EF4-FFF2-40B4-BE49-F238E27FC236}">
                <a16:creationId xmlns:a16="http://schemas.microsoft.com/office/drawing/2014/main" id="{80B5B28D-DAE3-416E-8CE5-364013A979FB}"/>
              </a:ext>
            </a:extLst>
          </p:cNvPr>
          <p:cNvSpPr/>
          <p:nvPr/>
        </p:nvSpPr>
        <p:spPr>
          <a:xfrm>
            <a:off x="595771" y="1665844"/>
            <a:ext cx="11000351" cy="207324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3C201560-8A2D-7B4F-4FF8-24D296B31B5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GEMS Level 1C calibration updates: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3B251531-4629-2C0E-43FE-50E9F3C27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65" y="1056172"/>
            <a:ext cx="11745571" cy="523220"/>
          </a:xfrm>
          <a:prstGeom prst="rect">
            <a:avLst/>
          </a:prstGeom>
        </p:spPr>
        <p:txBody>
          <a:bodyPr/>
          <a:lstStyle/>
          <a:p>
            <a:pPr marL="457200" indent="-457200"/>
            <a:r>
              <a:rPr lang="en-US" altLang="ko-KR" dirty="0"/>
              <a:t>GEMS diffuser degradation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4390CAAA-B1E3-2D4D-E5DB-B40EDF72E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E9F108B2-197A-451D-BE5E-3712B92C74F8}"/>
              </a:ext>
            </a:extLst>
          </p:cNvPr>
          <p:cNvSpPr/>
          <p:nvPr/>
        </p:nvSpPr>
        <p:spPr>
          <a:xfrm>
            <a:off x="947712" y="2112129"/>
            <a:ext cx="10376863" cy="1225705"/>
          </a:xfrm>
          <a:prstGeom prst="roundRect">
            <a:avLst/>
          </a:prstGeom>
          <a:solidFill>
            <a:srgbClr val="C4006B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rgbClr val="FF2299"/>
                </a:solidFill>
              </a:rPr>
              <a:t>z</a:t>
            </a:r>
            <a:endParaRPr lang="ko-KR" altLang="en-US" sz="1600" dirty="0">
              <a:solidFill>
                <a:srgbClr val="FF2299"/>
              </a:solidFill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8548A69B-B7E8-42DC-941C-440415233F72}"/>
              </a:ext>
            </a:extLst>
          </p:cNvPr>
          <p:cNvSpPr/>
          <p:nvPr/>
        </p:nvSpPr>
        <p:spPr>
          <a:xfrm>
            <a:off x="2562762" y="1981290"/>
            <a:ext cx="8607851" cy="1468078"/>
          </a:xfrm>
          <a:prstGeom prst="roundRect">
            <a:avLst/>
          </a:prstGeom>
          <a:solidFill>
            <a:srgbClr val="0070C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srgbClr val="215332"/>
              </a:solidFill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F5E4384E-E5EE-4102-B2E7-B9190FF8ED33}"/>
              </a:ext>
            </a:extLst>
          </p:cNvPr>
          <p:cNvSpPr/>
          <p:nvPr/>
        </p:nvSpPr>
        <p:spPr>
          <a:xfrm>
            <a:off x="2729382" y="2303588"/>
            <a:ext cx="1425139" cy="840958"/>
          </a:xfrm>
          <a:prstGeom prst="roundRect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Scan mirror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82341386-E054-476E-9060-6BD40853F788}"/>
              </a:ext>
            </a:extLst>
          </p:cNvPr>
          <p:cNvSpPr/>
          <p:nvPr/>
        </p:nvSpPr>
        <p:spPr>
          <a:xfrm>
            <a:off x="1004492" y="2303588"/>
            <a:ext cx="1425139" cy="840958"/>
          </a:xfrm>
          <a:prstGeom prst="roundRect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Solar diffuser</a:t>
            </a:r>
          </a:p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(WSD or RSD)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십자형 3">
            <a:extLst>
              <a:ext uri="{FF2B5EF4-FFF2-40B4-BE49-F238E27FC236}">
                <a16:creationId xmlns:a16="http://schemas.microsoft.com/office/drawing/2014/main" id="{0375E459-176F-44DF-8CA0-A75F7D7F616C}"/>
              </a:ext>
            </a:extLst>
          </p:cNvPr>
          <p:cNvSpPr/>
          <p:nvPr/>
        </p:nvSpPr>
        <p:spPr>
          <a:xfrm>
            <a:off x="2480385" y="2622484"/>
            <a:ext cx="184170" cy="183600"/>
          </a:xfrm>
          <a:prstGeom prst="plus">
            <a:avLst>
              <a:gd name="adj" fmla="val 3394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2B285E-18F2-4F6B-BE9B-BDE75B41F5D6}"/>
              </a:ext>
            </a:extLst>
          </p:cNvPr>
          <p:cNvSpPr txBox="1"/>
          <p:nvPr/>
        </p:nvSpPr>
        <p:spPr>
          <a:xfrm>
            <a:off x="5057498" y="1547270"/>
            <a:ext cx="185238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F600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Irradiance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E2D2E0-14C5-48BC-AA34-8CBBCE0B9437}"/>
              </a:ext>
            </a:extLst>
          </p:cNvPr>
          <p:cNvSpPr txBox="1"/>
          <p:nvPr/>
        </p:nvSpPr>
        <p:spPr>
          <a:xfrm>
            <a:off x="6237188" y="3447296"/>
            <a:ext cx="185238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Earth Radiance</a:t>
            </a: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F8BB7748-A306-4B02-9640-D1A6D2E31A5C}"/>
              </a:ext>
            </a:extLst>
          </p:cNvPr>
          <p:cNvSpPr/>
          <p:nvPr/>
        </p:nvSpPr>
        <p:spPr>
          <a:xfrm>
            <a:off x="4432714" y="2310939"/>
            <a:ext cx="1425139" cy="840958"/>
          </a:xfrm>
          <a:prstGeom prst="roundRect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Telescope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8F196D4A-B831-466A-84CF-6A942796F033}"/>
              </a:ext>
            </a:extLst>
          </p:cNvPr>
          <p:cNvSpPr/>
          <p:nvPr/>
        </p:nvSpPr>
        <p:spPr>
          <a:xfrm>
            <a:off x="6118187" y="2303588"/>
            <a:ext cx="1425139" cy="840958"/>
          </a:xfrm>
          <a:prstGeom prst="roundRect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Spectrometer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9AC190EB-9E98-4724-8510-7ABFF483E424}"/>
              </a:ext>
            </a:extLst>
          </p:cNvPr>
          <p:cNvSpPr/>
          <p:nvPr/>
        </p:nvSpPr>
        <p:spPr>
          <a:xfrm>
            <a:off x="7836076" y="2303588"/>
            <a:ext cx="1425139" cy="840958"/>
          </a:xfrm>
          <a:prstGeom prst="roundRect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Detector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16315CE7-E39F-494F-9796-B7DB9B5E73F5}"/>
              </a:ext>
            </a:extLst>
          </p:cNvPr>
          <p:cNvSpPr/>
          <p:nvPr/>
        </p:nvSpPr>
        <p:spPr>
          <a:xfrm>
            <a:off x="9634493" y="2303588"/>
            <a:ext cx="1425139" cy="840958"/>
          </a:xfrm>
          <a:prstGeom prst="roundRect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Electronics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77ED5E-58BF-4A97-8A7B-602D80C73B0F}"/>
              </a:ext>
            </a:extLst>
          </p:cNvPr>
          <p:cNvSpPr txBox="1"/>
          <p:nvPr/>
        </p:nvSpPr>
        <p:spPr>
          <a:xfrm>
            <a:off x="9213658" y="2404406"/>
            <a:ext cx="407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…</a:t>
            </a:r>
            <a:endParaRPr lang="ko-KR" altLang="en-US" sz="2400" b="1" dirty="0"/>
          </a:p>
        </p:txBody>
      </p:sp>
      <p:sp>
        <p:nvSpPr>
          <p:cNvPr id="43" name="십자형 42">
            <a:extLst>
              <a:ext uri="{FF2B5EF4-FFF2-40B4-BE49-F238E27FC236}">
                <a16:creationId xmlns:a16="http://schemas.microsoft.com/office/drawing/2014/main" id="{2EE9697F-518E-446C-83BE-4F20BB3F31C9}"/>
              </a:ext>
            </a:extLst>
          </p:cNvPr>
          <p:cNvSpPr/>
          <p:nvPr/>
        </p:nvSpPr>
        <p:spPr>
          <a:xfrm>
            <a:off x="4203138" y="2622484"/>
            <a:ext cx="184170" cy="183600"/>
          </a:xfrm>
          <a:prstGeom prst="plus">
            <a:avLst>
              <a:gd name="adj" fmla="val 3394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44" name="십자형 43">
            <a:extLst>
              <a:ext uri="{FF2B5EF4-FFF2-40B4-BE49-F238E27FC236}">
                <a16:creationId xmlns:a16="http://schemas.microsoft.com/office/drawing/2014/main" id="{12DB85BF-8A90-4763-9FA6-567C681DF751}"/>
              </a:ext>
            </a:extLst>
          </p:cNvPr>
          <p:cNvSpPr/>
          <p:nvPr/>
        </p:nvSpPr>
        <p:spPr>
          <a:xfrm>
            <a:off x="5897046" y="2615101"/>
            <a:ext cx="184170" cy="183600"/>
          </a:xfrm>
          <a:prstGeom prst="plus">
            <a:avLst>
              <a:gd name="adj" fmla="val 3394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45" name="십자형 44">
            <a:extLst>
              <a:ext uri="{FF2B5EF4-FFF2-40B4-BE49-F238E27FC236}">
                <a16:creationId xmlns:a16="http://schemas.microsoft.com/office/drawing/2014/main" id="{2B37F377-F9B5-44E6-9CA0-34E077A83C40}"/>
              </a:ext>
            </a:extLst>
          </p:cNvPr>
          <p:cNvSpPr/>
          <p:nvPr/>
        </p:nvSpPr>
        <p:spPr>
          <a:xfrm>
            <a:off x="7595490" y="2615101"/>
            <a:ext cx="184170" cy="183600"/>
          </a:xfrm>
          <a:prstGeom prst="plus">
            <a:avLst>
              <a:gd name="adj" fmla="val 3394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262F4AB-2E33-42A8-8269-6AF83E800628}"/>
                  </a:ext>
                </a:extLst>
              </p:cNvPr>
              <p:cNvSpPr txBox="1"/>
              <p:nvPr/>
            </p:nvSpPr>
            <p:spPr>
              <a:xfrm>
                <a:off x="3635994" y="3927789"/>
                <a:ext cx="5590638" cy="2368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000">
                  <a:lnSpc>
                    <a:spcPct val="11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𝒕𝒐𝒕</m:t>
                          </m:r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𝑾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e>
                      </m:d>
                      <m:r>
                        <a:rPr lang="en-US" altLang="ko-K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𝑾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𝑾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𝟎</m:t>
                              </m:r>
                            </m:e>
                          </m:d>
                        </m:den>
                      </m:f>
                      <m:r>
                        <a:rPr lang="en-US" altLang="ko-K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𝑺𝑫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18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ko-KR" sz="18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𝑾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8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</m:e>
                          </m:d>
                        </m:e>
                      </m:d>
                      <m:r>
                        <a:rPr lang="en-US" altLang="ko-K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𝒄𝒐𝒎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ko-KR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e>
                      </m:d>
                      <m:r>
                        <a:rPr lang="en-US" altLang="ko-KR" sz="1800" b="1" i="1">
                          <a:solidFill>
                            <a:srgbClr val="1414FF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𝑹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ko-KR" altLang="en-US" sz="18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0000"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𝒕𝒐𝒕</m:t>
                          </m:r>
                          <m: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𝑹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e>
                      </m:d>
                      <m:r>
                        <a:rPr lang="en-US" altLang="ko-KR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𝑹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ko-K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𝑹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𝟎</m:t>
                              </m:r>
                            </m:e>
                          </m:d>
                        </m:den>
                      </m:f>
                      <m:r>
                        <a:rPr lang="en-US" altLang="ko-KR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𝑺𝑫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1800" b="1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ko-KR" sz="18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𝑹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800" b="1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b="1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</m:e>
                          </m:d>
                        </m:e>
                      </m:d>
                      <m:r>
                        <a:rPr lang="en-US" altLang="ko-KR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𝒄𝒐𝒎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ko-KR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e>
                      </m:d>
                      <m:r>
                        <a:rPr lang="en-US" altLang="ko-KR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𝑹</m:t>
                          </m:r>
                        </m:e>
                        <m:sub>
                          <m: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sub>
                      </m:sSub>
                      <m:r>
                        <a:rPr lang="en-US" altLang="ko-K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en-US" altLang="ko-KR" sz="18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0000"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𝒕𝒐𝒕</m:t>
                              </m:r>
                              <m: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𝑾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𝒕𝒐𝒕</m:t>
                              </m:r>
                              <m: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𝑹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r>
                        <a:rPr lang="en-US" altLang="ko-K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f>
                        <m:fPr>
                          <m:ctrlPr>
                            <a:rPr lang="en-US" altLang="ko-KR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1" i="1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ko-KR" b="1" i="1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𝑺𝑫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b="1" i="1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b="1" i="1">
                                      <a:solidFill>
                                        <a:srgbClr val="21533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1" i="1">
                                      <a:solidFill>
                                        <a:srgbClr val="21533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ko-KR" b="1" i="1">
                                      <a:solidFill>
                                        <a:srgbClr val="21533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𝑾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b="1" i="1">
                                      <a:solidFill>
                                        <a:srgbClr val="21533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1" i="1">
                                      <a:solidFill>
                                        <a:srgbClr val="21533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𝒕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ko-KR" b="1" i="1" smtClean="0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 smtClean="0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ko-KR" b="1" i="1" smtClean="0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𝑺𝑫</m:t>
                              </m:r>
                            </m:sub>
                          </m:sSub>
                          <m:r>
                            <a:rPr lang="en-US" altLang="ko-KR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ko-KR" b="1" i="1" smtClean="0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 smtClean="0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ko-KR" b="1" i="1" smtClean="0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𝑹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b="1" i="1" smtClean="0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b="1" i="1" smtClean="0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en-US" altLang="ko-KR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ko-KR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0000">
                  <a:lnSpc>
                    <a:spcPct val="110000"/>
                  </a:lnSpc>
                </a:pPr>
                <a:endParaRPr lang="en-US" altLang="ko-KR" sz="18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262F4AB-2E33-42A8-8269-6AF83E800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994" y="3927789"/>
                <a:ext cx="5590638" cy="23682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TextBox 86">
            <a:extLst>
              <a:ext uri="{FF2B5EF4-FFF2-40B4-BE49-F238E27FC236}">
                <a16:creationId xmlns:a16="http://schemas.microsoft.com/office/drawing/2014/main" id="{8C672D2F-CC72-4ED9-BB21-FD2CEB82FE7F}"/>
              </a:ext>
            </a:extLst>
          </p:cNvPr>
          <p:cNvSpPr txBox="1"/>
          <p:nvPr/>
        </p:nvSpPr>
        <p:spPr>
          <a:xfrm>
            <a:off x="3159735" y="4180266"/>
            <a:ext cx="72975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WSD:</a:t>
            </a:r>
            <a:endParaRPr lang="ko-KR" altLang="en-US" b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1D4034A-7B4F-4F66-AA0C-3CA765CAA98E}"/>
              </a:ext>
            </a:extLst>
          </p:cNvPr>
          <p:cNvSpPr txBox="1"/>
          <p:nvPr/>
        </p:nvSpPr>
        <p:spPr>
          <a:xfrm>
            <a:off x="3159735" y="4767232"/>
            <a:ext cx="72975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RSD :</a:t>
            </a:r>
            <a:endParaRPr lang="ko-KR" altLang="en-US" b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B16FF01-21B8-4789-93EA-9677FEC935E0}"/>
                  </a:ext>
                </a:extLst>
              </p:cNvPr>
              <p:cNvSpPr txBox="1"/>
              <p:nvPr/>
            </p:nvSpPr>
            <p:spPr>
              <a:xfrm>
                <a:off x="8262725" y="5462657"/>
                <a:ext cx="3704456" cy="9937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: Total degradation 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𝑞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1, 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𝑞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: Diffuser contribution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𝑐𝑜𝑚</m:t>
                        </m:r>
                      </m:sub>
                    </m:sSub>
                  </m:oMath>
                </a14:m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: Degradation from common parts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𝑘</m:t>
                        </m:r>
                      </m:sub>
                    </m:sSub>
                    <m:r>
                      <a:rPr lang="en-US" altLang="ko-KR" sz="1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: Temporal variations</a:t>
                </a: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B16FF01-21B8-4789-93EA-9677FEC93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2725" y="5462657"/>
                <a:ext cx="3704456" cy="993798"/>
              </a:xfrm>
              <a:prstGeom prst="rect">
                <a:avLst/>
              </a:prstGeom>
              <a:blipFill>
                <a:blip r:embed="rId4"/>
                <a:stretch>
                  <a:fillRect l="-2632" t="-5521" b="-1042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왼쪽 중괄호 94">
            <a:extLst>
              <a:ext uri="{FF2B5EF4-FFF2-40B4-BE49-F238E27FC236}">
                <a16:creationId xmlns:a16="http://schemas.microsoft.com/office/drawing/2014/main" id="{E88524B9-D886-4E3C-9AF7-1A6CDE4417E1}"/>
              </a:ext>
            </a:extLst>
          </p:cNvPr>
          <p:cNvSpPr/>
          <p:nvPr/>
        </p:nvSpPr>
        <p:spPr>
          <a:xfrm>
            <a:off x="2988794" y="4218917"/>
            <a:ext cx="170941" cy="86332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A3D8B36-BC5F-4F9C-8EBB-19D4268ECFA6}"/>
              </a:ext>
            </a:extLst>
          </p:cNvPr>
          <p:cNvSpPr txBox="1"/>
          <p:nvPr/>
        </p:nvSpPr>
        <p:spPr>
          <a:xfrm>
            <a:off x="112147" y="6432446"/>
            <a:ext cx="468358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Ludewig</a:t>
            </a:r>
            <a:r>
              <a:rPr lang="en-US" altLang="ko-KR" sz="1600" i="1" dirty="0">
                <a:latin typeface="Calibri" panose="020F0502020204030204" pitchFamily="34" charset="0"/>
                <a:cs typeface="Calibri" panose="020F0502020204030204" pitchFamily="34" charset="0"/>
              </a:rPr>
              <a:t> et al. (AMT 2020) &amp; </a:t>
            </a:r>
            <a:r>
              <a:rPr lang="en-US" altLang="ko-K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Kleipool</a:t>
            </a:r>
            <a:r>
              <a:rPr lang="en-US" altLang="ko-KR" sz="1600" i="1" dirty="0">
                <a:latin typeface="Calibri" panose="020F0502020204030204" pitchFamily="34" charset="0"/>
                <a:cs typeface="Calibri" panose="020F0502020204030204" pitchFamily="34" charset="0"/>
              </a:rPr>
              <a:t> et al. (AMT 2022)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ADEB11-8EA5-4286-A2C9-8099B729E7F8}"/>
              </a:ext>
            </a:extLst>
          </p:cNvPr>
          <p:cNvSpPr txBox="1"/>
          <p:nvPr/>
        </p:nvSpPr>
        <p:spPr>
          <a:xfrm>
            <a:off x="128336" y="4336688"/>
            <a:ext cx="32094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approach </a:t>
            </a:r>
          </a:p>
          <a:p>
            <a:pPr algn="ctr"/>
            <a:r>
              <a:rPr lang="en-US" altLang="ko-KR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OMI and TROPOMI</a:t>
            </a:r>
          </a:p>
        </p:txBody>
      </p:sp>
    </p:spTree>
    <p:extLst>
      <p:ext uri="{BB962C8B-B14F-4D97-AF65-F5344CB8AC3E}">
        <p14:creationId xmlns:p14="http://schemas.microsoft.com/office/powerpoint/2010/main" val="97712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 animBg="1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C90A6C6-163C-4AFA-002B-D507B257B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3C201560-8A2D-7B4F-4FF8-24D296B31B5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GEMS Level 1C calibration updates: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3B251531-4629-2C0E-43FE-50E9F3C27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65" y="1056172"/>
            <a:ext cx="11745571" cy="869469"/>
          </a:xfrm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Stripe-like artifacts along north-south direction on the CCD</a:t>
            </a:r>
          </a:p>
          <a:p>
            <a:pPr lvl="1">
              <a:lnSpc>
                <a:spcPct val="100000"/>
              </a:lnSpc>
            </a:pPr>
            <a:r>
              <a:rPr lang="en-US" altLang="ko-KR" dirty="0"/>
              <a:t>Clearly appear in weak signals about 2% variations (i.e., dark ocean)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4390CAAA-B1E3-2D4D-E5DB-B40EDF72E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84477DE7-E70A-4B5D-BE68-0D13254EB0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16511" y="2555370"/>
            <a:ext cx="5443602" cy="3629069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A1E8EC1B-5E73-4DD8-8058-2B9AD9169C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2401" y="2559057"/>
            <a:ext cx="5443602" cy="36290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6DC3A3-20DA-45B5-983C-7AB131A98546}"/>
              </a:ext>
            </a:extLst>
          </p:cNvPr>
          <p:cNvSpPr txBox="1"/>
          <p:nvPr/>
        </p:nvSpPr>
        <p:spPr>
          <a:xfrm>
            <a:off x="2240135" y="2136606"/>
            <a:ext cx="28626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Radiance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FAC43B-43A1-433C-A1C8-2BDD3CE107FC}"/>
              </a:ext>
            </a:extLst>
          </p:cNvPr>
          <p:cNvSpPr txBox="1"/>
          <p:nvPr/>
        </p:nvSpPr>
        <p:spPr>
          <a:xfrm>
            <a:off x="4684120" y="2029538"/>
            <a:ext cx="28626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March 20, 2022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EE8066-C13F-4738-B8E6-10CA2D8F8623}"/>
              </a:ext>
            </a:extLst>
          </p:cNvPr>
          <p:cNvSpPr txBox="1"/>
          <p:nvPr/>
        </p:nvSpPr>
        <p:spPr>
          <a:xfrm>
            <a:off x="204687" y="6328589"/>
            <a:ext cx="5404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Potentially by non-linearity correction in the ADC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AE85BC-B487-4331-B67F-24737C2F61D1}"/>
                  </a:ext>
                </a:extLst>
              </p:cNvPr>
              <p:cNvSpPr txBox="1"/>
              <p:nvPr/>
            </p:nvSpPr>
            <p:spPr>
              <a:xfrm>
                <a:off x="6641187" y="2060486"/>
                <a:ext cx="4507132" cy="696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Reflectance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6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𝑬𝒂𝒓𝒕𝒉</m:t>
                        </m:r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𝑹𝒂𝒅</m:t>
                        </m:r>
                      </m:num>
                      <m:den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𝑺𝒐𝒍𝒂𝒓</m:t>
                        </m:r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𝒊𝒓𝒓𝒂𝒅</m:t>
                        </m:r>
                      </m:den>
                    </m:f>
                  </m:oMath>
                </a14:m>
                <a:endPara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endParaRPr lang="ko-KR" altLang="en-US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AE85BC-B487-4331-B67F-24737C2F61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87" y="2060486"/>
                <a:ext cx="4507132" cy="6967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6606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C90A6C6-163C-4AFA-002B-D507B257B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3C201560-8A2D-7B4F-4FF8-24D296B31B5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GEMS Level 1C calibration updates: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3B251531-4629-2C0E-43FE-50E9F3C27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65" y="1056172"/>
            <a:ext cx="11745571" cy="1571199"/>
          </a:xfrm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Instrument reboot</a:t>
            </a:r>
          </a:p>
          <a:p>
            <a:pPr lvl="1"/>
            <a:r>
              <a:rPr lang="en-US" altLang="ko-KR" dirty="0">
                <a:ea typeface="Calibri" panose="020F0502020204030204" pitchFamily="34" charset="0"/>
              </a:rPr>
              <a:t>Occurs when </a:t>
            </a:r>
            <a:r>
              <a:rPr lang="en-US" altLang="ko-KR" b="1" dirty="0">
                <a:ea typeface="Calibri" panose="020F0502020204030204" pitchFamily="34" charset="0"/>
              </a:rPr>
              <a:t>GEMS is rebooted after entering survival mode, </a:t>
            </a:r>
            <a:r>
              <a:rPr lang="en-US" altLang="ko-KR" dirty="0">
                <a:ea typeface="Calibri" panose="020F0502020204030204" pitchFamily="34" charset="0"/>
              </a:rPr>
              <a:t>potentially related to </a:t>
            </a:r>
            <a:r>
              <a:rPr lang="en-US" altLang="ko-KR" b="1" dirty="0">
                <a:ea typeface="Calibri" panose="020F0502020204030204" pitchFamily="34" charset="0"/>
              </a:rPr>
              <a:t>electronic chain</a:t>
            </a:r>
          </a:p>
          <a:p>
            <a:pPr lvl="1"/>
            <a:endParaRPr lang="en-US" altLang="ko-KR" dirty="0"/>
          </a:p>
          <a:p>
            <a:pPr lvl="1">
              <a:lnSpc>
                <a:spcPct val="100000"/>
              </a:lnSpc>
            </a:pPr>
            <a:endParaRPr lang="en-US" altLang="ko-KR" sz="2000" dirty="0"/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4390CAAA-B1E3-2D4D-E5DB-B40EDF72E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22</a:t>
            </a:fld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A1221C0-85E1-4A1C-B033-07E21468E7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78968" y="2292623"/>
            <a:ext cx="7634062" cy="43623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30BEE8-16A3-4632-AA5A-A423AB950880}"/>
              </a:ext>
            </a:extLst>
          </p:cNvPr>
          <p:cNvSpPr txBox="1"/>
          <p:nvPr/>
        </p:nvSpPr>
        <p:spPr>
          <a:xfrm>
            <a:off x="705086" y="2668057"/>
            <a:ext cx="18798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@ 480 nm (Nadir)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FE317BE7-9D40-4F8A-8562-13498A115818}"/>
              </a:ext>
            </a:extLst>
          </p:cNvPr>
          <p:cNvGrpSpPr/>
          <p:nvPr/>
        </p:nvGrpSpPr>
        <p:grpSpPr>
          <a:xfrm>
            <a:off x="3219492" y="1948436"/>
            <a:ext cx="6270406" cy="3950126"/>
            <a:chOff x="3219492" y="1948436"/>
            <a:chExt cx="6270406" cy="3950126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44EF2361-AD6E-4139-9C8D-16A334D4CC64}"/>
                </a:ext>
              </a:extLst>
            </p:cNvPr>
            <p:cNvCxnSpPr/>
            <p:nvPr/>
          </p:nvCxnSpPr>
          <p:spPr>
            <a:xfrm>
              <a:off x="4164143" y="2694273"/>
              <a:ext cx="0" cy="3192152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F5943232-7BCD-41AE-B6A8-61C51E9F8501}"/>
                </a:ext>
              </a:extLst>
            </p:cNvPr>
            <p:cNvCxnSpPr/>
            <p:nvPr/>
          </p:nvCxnSpPr>
          <p:spPr>
            <a:xfrm>
              <a:off x="5118042" y="2694273"/>
              <a:ext cx="0" cy="3192152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91E8DF81-6D20-40C8-B712-4B42CEC337A8}"/>
                </a:ext>
              </a:extLst>
            </p:cNvPr>
            <p:cNvCxnSpPr/>
            <p:nvPr/>
          </p:nvCxnSpPr>
          <p:spPr>
            <a:xfrm>
              <a:off x="5964882" y="2694273"/>
              <a:ext cx="0" cy="3192152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848B1F76-079C-408C-8550-CC8900E14549}"/>
                </a:ext>
              </a:extLst>
            </p:cNvPr>
            <p:cNvCxnSpPr/>
            <p:nvPr/>
          </p:nvCxnSpPr>
          <p:spPr>
            <a:xfrm>
              <a:off x="6089956" y="2694273"/>
              <a:ext cx="0" cy="3192152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C458D751-23B1-45F2-93CC-EE9C42030421}"/>
                </a:ext>
              </a:extLst>
            </p:cNvPr>
            <p:cNvCxnSpPr/>
            <p:nvPr/>
          </p:nvCxnSpPr>
          <p:spPr>
            <a:xfrm>
              <a:off x="6554878" y="2694273"/>
              <a:ext cx="0" cy="3192152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DB66877F-A538-476B-BBF8-8528212DC3E5}"/>
                </a:ext>
              </a:extLst>
            </p:cNvPr>
            <p:cNvCxnSpPr/>
            <p:nvPr/>
          </p:nvCxnSpPr>
          <p:spPr>
            <a:xfrm>
              <a:off x="7304418" y="2705424"/>
              <a:ext cx="0" cy="3192152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E0CCF05-7B1E-4DEB-B5D7-607912291985}"/>
                    </a:ext>
                  </a:extLst>
                </p:cNvPr>
                <p:cNvSpPr txBox="1"/>
                <p:nvPr/>
              </p:nvSpPr>
              <p:spPr>
                <a:xfrm>
                  <a:off x="5575610" y="5345358"/>
                  <a:ext cx="2445834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ko-K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±</m:t>
                      </m:r>
                      <m:r>
                        <a:rPr lang="en-US" altLang="ko-KR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𝟏</m:t>
                      </m:r>
                    </m:oMath>
                  </a14:m>
                  <a:r>
                    <a:rPr lang="en-US" altLang="ko-KR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% depending on WV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E0CCF05-7B1E-4DEB-B5D7-6079122919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5610" y="5345358"/>
                  <a:ext cx="2445834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10000" r="-499" b="-26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675D1C-0C70-4B82-880B-2F5B2F78A556}"/>
                </a:ext>
              </a:extLst>
            </p:cNvPr>
            <p:cNvSpPr txBox="1"/>
            <p:nvPr/>
          </p:nvSpPr>
          <p:spPr>
            <a:xfrm>
              <a:off x="3219492" y="1948436"/>
              <a:ext cx="18798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latin typeface="Calibri" panose="020F0502020204030204" pitchFamily="34" charset="0"/>
                  <a:cs typeface="Calibri" panose="020F0502020204030204" pitchFamily="34" charset="0"/>
                </a:rPr>
                <a:t>5/9, 2021</a:t>
              </a:r>
            </a:p>
          </p:txBody>
        </p:sp>
        <p:cxnSp>
          <p:nvCxnSpPr>
            <p:cNvPr id="19" name="직선 화살표 연결선 18">
              <a:extLst>
                <a:ext uri="{FF2B5EF4-FFF2-40B4-BE49-F238E27FC236}">
                  <a16:creationId xmlns:a16="http://schemas.microsoft.com/office/drawing/2014/main" id="{B78C0543-13E8-4778-9157-F3DA08711D80}"/>
                </a:ext>
              </a:extLst>
            </p:cNvPr>
            <p:cNvCxnSpPr>
              <a:cxnSpLocks/>
            </p:cNvCxnSpPr>
            <p:nvPr/>
          </p:nvCxnSpPr>
          <p:spPr>
            <a:xfrm>
              <a:off x="4159406" y="2423101"/>
              <a:ext cx="0" cy="32222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D0387E0E-229C-438E-9385-EE2AC123DDE1}"/>
                </a:ext>
              </a:extLst>
            </p:cNvPr>
            <p:cNvCxnSpPr/>
            <p:nvPr/>
          </p:nvCxnSpPr>
          <p:spPr>
            <a:xfrm>
              <a:off x="3577240" y="2706410"/>
              <a:ext cx="0" cy="3192152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9602B505-65AA-4456-A449-9E1B9022679A}"/>
                </a:ext>
              </a:extLst>
            </p:cNvPr>
            <p:cNvCxnSpPr/>
            <p:nvPr/>
          </p:nvCxnSpPr>
          <p:spPr>
            <a:xfrm>
              <a:off x="9489898" y="2694273"/>
              <a:ext cx="0" cy="3192152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185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BCC646D-8A39-21AA-369F-FF7F64FA6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내용 개체 틀 2">
            <a:extLst>
              <a:ext uri="{FF2B5EF4-FFF2-40B4-BE49-F238E27FC236}">
                <a16:creationId xmlns:a16="http://schemas.microsoft.com/office/drawing/2014/main" id="{E823F134-65CC-AD4D-91DE-B1F8A107B6AC}"/>
              </a:ext>
            </a:extLst>
          </p:cNvPr>
          <p:cNvSpPr txBox="1">
            <a:spLocks/>
          </p:cNvSpPr>
          <p:nvPr/>
        </p:nvSpPr>
        <p:spPr bwMode="auto">
          <a:xfrm>
            <a:off x="949712" y="1616936"/>
            <a:ext cx="10292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3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800" kern="0" dirty="0">
                <a:ea typeface="Calibri" panose="020F0502020204030204" pitchFamily="34" charset="0"/>
                <a:cs typeface="Calibri" panose="020F0502020204030204" pitchFamily="34" charset="0"/>
              </a:rPr>
              <a:t>Spatial anomaly of LED signals along the N-S direction (2024/09/22)</a:t>
            </a:r>
          </a:p>
        </p:txBody>
      </p:sp>
      <p:pic>
        <p:nvPicPr>
          <p:cNvPr id="29" name="Picture 22">
            <a:extLst>
              <a:ext uri="{FF2B5EF4-FFF2-40B4-BE49-F238E27FC236}">
                <a16:creationId xmlns:a16="http://schemas.microsoft.com/office/drawing/2014/main" id="{4A6E632D-7F10-4A13-A7D6-65F3DBFF67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9204" y="2214835"/>
            <a:ext cx="3110684" cy="4666024"/>
          </a:xfrm>
          <a:prstGeom prst="rect">
            <a:avLst/>
          </a:prstGeom>
        </p:spPr>
      </p:pic>
      <p:pic>
        <p:nvPicPr>
          <p:cNvPr id="30" name="Picture 26">
            <a:extLst>
              <a:ext uri="{FF2B5EF4-FFF2-40B4-BE49-F238E27FC236}">
                <a16:creationId xmlns:a16="http://schemas.microsoft.com/office/drawing/2014/main" id="{E94E0192-3B29-484D-8128-0ABE381B2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9993" y="2215939"/>
            <a:ext cx="3109211" cy="466381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F6483E6-ECFC-D391-1D4F-820ABDA21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GEMS Level 1C calibration updates:</a:t>
            </a:r>
            <a:endParaRPr lang="en-K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35BD33-C554-98B0-CFB7-17F6ACFA9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65" y="1056172"/>
            <a:ext cx="11745571" cy="523220"/>
          </a:xfrm>
        </p:spPr>
        <p:txBody>
          <a:bodyPr/>
          <a:lstStyle/>
          <a:p>
            <a:r>
              <a:rPr lang="en-KR" dirty="0"/>
              <a:t> Optics degradation - LED observations: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FB97D0-53D1-40C8-9ABE-0F7B59CC174A}"/>
              </a:ext>
            </a:extLst>
          </p:cNvPr>
          <p:cNvSpPr txBox="1"/>
          <p:nvPr/>
        </p:nvSpPr>
        <p:spPr>
          <a:xfrm>
            <a:off x="3454646" y="1945371"/>
            <a:ext cx="2285401" cy="349648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Spatial anomaly [%]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2B8C06-F5D5-4530-BE49-0EB8CF697D1A}"/>
              </a:ext>
            </a:extLst>
          </p:cNvPr>
          <p:cNvSpPr txBox="1"/>
          <p:nvPr/>
        </p:nvSpPr>
        <p:spPr>
          <a:xfrm>
            <a:off x="6378265" y="1948302"/>
            <a:ext cx="2285401" cy="349648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LED Signals</a:t>
            </a:r>
          </a:p>
        </p:txBody>
      </p:sp>
      <p:sp>
        <p:nvSpPr>
          <p:cNvPr id="9" name="슬라이드 번호 개체 틀 3">
            <a:extLst>
              <a:ext uri="{FF2B5EF4-FFF2-40B4-BE49-F238E27FC236}">
                <a16:creationId xmlns:a16="http://schemas.microsoft.com/office/drawing/2014/main" id="{37C75D6E-4637-7E8E-E2EC-BE6FDB514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8231" y="6432446"/>
            <a:ext cx="522514" cy="234697"/>
          </a:xfrm>
        </p:spPr>
        <p:txBody>
          <a:bodyPr/>
          <a:lstStyle/>
          <a:p>
            <a:fld id="{84077999-7B16-42D3-8B21-C2AE1A06C362}" type="slidenum">
              <a:rPr lang="ko-KR" altLang="en-US" smtClean="0"/>
              <a:pPr/>
              <a:t>23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44795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BCC646D-8A39-21AA-369F-FF7F64FA6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8AB4AD1-E0F3-FB83-4849-6F69F4DDE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8761" y="2135002"/>
            <a:ext cx="2513558" cy="37703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AFD06F-D220-E456-C414-98F7A99D1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5157" y="2135837"/>
            <a:ext cx="2513558" cy="37703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0FF0B53-26EA-0AC7-B9FD-6CAC24CCB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815" y="2135952"/>
            <a:ext cx="2512368" cy="37685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5CAB4A-5470-EF77-67A0-89F27E58ED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4981" y="2135952"/>
            <a:ext cx="2512368" cy="3768552"/>
          </a:xfrm>
          <a:prstGeom prst="rect">
            <a:avLst/>
          </a:prstGeom>
        </p:spPr>
      </p:pic>
      <p:sp>
        <p:nvSpPr>
          <p:cNvPr id="28" name="Down Arrow 27">
            <a:extLst>
              <a:ext uri="{FF2B5EF4-FFF2-40B4-BE49-F238E27FC236}">
                <a16:creationId xmlns:a16="http://schemas.microsoft.com/office/drawing/2014/main" id="{7981B25A-75BF-CF26-79C3-9E1FDCC85210}"/>
              </a:ext>
            </a:extLst>
          </p:cNvPr>
          <p:cNvSpPr/>
          <p:nvPr/>
        </p:nvSpPr>
        <p:spPr>
          <a:xfrm rot="16200000">
            <a:off x="5971658" y="-3009152"/>
            <a:ext cx="394994" cy="10189029"/>
          </a:xfrm>
          <a:prstGeom prst="downArrow">
            <a:avLst>
              <a:gd name="adj1" fmla="val 50000"/>
              <a:gd name="adj2" fmla="val 55518"/>
            </a:avLst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775E6A-03CA-4E57-9FC5-F1694BC35EA1}"/>
              </a:ext>
            </a:extLst>
          </p:cNvPr>
          <p:cNvSpPr txBox="1"/>
          <p:nvPr/>
        </p:nvSpPr>
        <p:spPr>
          <a:xfrm>
            <a:off x="151105" y="6435923"/>
            <a:ext cx="2181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i="1" dirty="0"/>
              <a:t>* After the spectral cal.</a:t>
            </a:r>
            <a:endParaRPr lang="en-KR" altLang="ko-KR" sz="1400" b="1" i="1" dirty="0"/>
          </a:p>
        </p:txBody>
      </p:sp>
      <p:sp>
        <p:nvSpPr>
          <p:cNvPr id="25" name="내용 개체 틀 2">
            <a:extLst>
              <a:ext uri="{FF2B5EF4-FFF2-40B4-BE49-F238E27FC236}">
                <a16:creationId xmlns:a16="http://schemas.microsoft.com/office/drawing/2014/main" id="{E823F134-65CC-AD4D-91DE-B1F8A107B6AC}"/>
              </a:ext>
            </a:extLst>
          </p:cNvPr>
          <p:cNvSpPr txBox="1">
            <a:spLocks/>
          </p:cNvSpPr>
          <p:nvPr/>
        </p:nvSpPr>
        <p:spPr bwMode="auto">
          <a:xfrm>
            <a:off x="903504" y="1693404"/>
            <a:ext cx="102925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7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 kern="0" dirty="0">
                <a:ea typeface="Calibri" panose="020F0502020204030204" pitchFamily="34" charset="0"/>
                <a:cs typeface="Calibri" panose="020F0502020204030204" pitchFamily="34" charset="0"/>
              </a:rPr>
              <a:t>Spatial anomaly along the N-S direction (Sep 22, 2024)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kern="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ko-KR" altLang="en-US" sz="1400" kern="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ko-KR" sz="1400" kern="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DCs (co-addition)</a:t>
            </a:r>
            <a:r>
              <a:rPr lang="ko-KR" altLang="en-US" sz="1400" kern="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altLang="ko-KR" sz="1400" kern="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  Electrons (</a:t>
            </a:r>
            <a:r>
              <a:rPr lang="en-US" altLang="ko-KR" sz="1400" kern="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b/f</a:t>
            </a:r>
            <a:r>
              <a:rPr lang="en-US" altLang="ko-KR" sz="1400" kern="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dark cal.)</a:t>
            </a:r>
            <a:r>
              <a:rPr lang="ko-KR" altLang="en-US" sz="1400" kern="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1400" kern="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           	 Electrons (a/f dark cal.   )	 </a:t>
            </a:r>
            <a:r>
              <a:rPr lang="ko-KR" altLang="en-US" sz="1400" kern="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1400" kern="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 a/f</a:t>
            </a:r>
            <a:r>
              <a:rPr lang="ko-KR" altLang="en-US" sz="1400" kern="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400" kern="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Radiometric cal.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B08E4C-DC45-6BC3-ADDF-160080B69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GEMS Level 1C calibration updates:</a:t>
            </a:r>
            <a:endParaRPr lang="en-K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451E65-9DC0-EBC4-9004-30E7E9A81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65" y="1056172"/>
            <a:ext cx="11745571" cy="992579"/>
          </a:xfrm>
        </p:spPr>
        <p:txBody>
          <a:bodyPr/>
          <a:lstStyle/>
          <a:p>
            <a:r>
              <a:rPr lang="en-KR" dirty="0"/>
              <a:t>  Optics degradation – Level 0-1 calibration process  </a:t>
            </a:r>
          </a:p>
          <a:p>
            <a:endParaRPr lang="en-KR" dirty="0"/>
          </a:p>
        </p:txBody>
      </p:sp>
      <p:sp>
        <p:nvSpPr>
          <p:cNvPr id="9" name="슬라이드 번호 개체 틀 3">
            <a:extLst>
              <a:ext uri="{FF2B5EF4-FFF2-40B4-BE49-F238E27FC236}">
                <a16:creationId xmlns:a16="http://schemas.microsoft.com/office/drawing/2014/main" id="{7603877B-A64D-B6DE-E695-60AD7A2DE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8231" y="6432446"/>
            <a:ext cx="522514" cy="234697"/>
          </a:xfrm>
        </p:spPr>
        <p:txBody>
          <a:bodyPr/>
          <a:lstStyle/>
          <a:p>
            <a:fld id="{84077999-7B16-42D3-8B21-C2AE1A06C362}" type="slidenum">
              <a:rPr lang="ko-KR" altLang="en-US" smtClean="0"/>
              <a:pPr/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3659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8F833-767F-DB9B-629E-D229E0C81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5CDCEBDC-8C23-7208-C87A-6F024D0D111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GEMS: MORE THAN FIVE YEARS IN OPERATION 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7DF1BC19-3D5B-5A2E-68C3-C24BBDE23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65" y="1056172"/>
            <a:ext cx="11745571" cy="523220"/>
          </a:xfrm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Version history of Level 1 data (solar irradiance)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9FEC1359-83EE-780D-0072-094CC2BAE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4" name="Table 10">
                <a:extLst>
                  <a:ext uri="{FF2B5EF4-FFF2-40B4-BE49-F238E27FC236}">
                    <a16:creationId xmlns:a16="http://schemas.microsoft.com/office/drawing/2014/main" id="{588115F8-0641-43F1-9050-800C4C08EB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07115499"/>
                  </p:ext>
                </p:extLst>
              </p:nvPr>
            </p:nvGraphicFramePr>
            <p:xfrm>
              <a:off x="624446" y="1686485"/>
              <a:ext cx="10783785" cy="453400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902351">
                      <a:extLst>
                        <a:ext uri="{9D8B030D-6E8A-4147-A177-3AD203B41FA5}">
                          <a16:colId xmlns:a16="http://schemas.microsoft.com/office/drawing/2014/main" val="1029372146"/>
                        </a:ext>
                      </a:extLst>
                    </a:gridCol>
                    <a:gridCol w="1213462">
                      <a:extLst>
                        <a:ext uri="{9D8B030D-6E8A-4147-A177-3AD203B41FA5}">
                          <a16:colId xmlns:a16="http://schemas.microsoft.com/office/drawing/2014/main" val="3627495402"/>
                        </a:ext>
                      </a:extLst>
                    </a:gridCol>
                    <a:gridCol w="1050226">
                      <a:extLst>
                        <a:ext uri="{9D8B030D-6E8A-4147-A177-3AD203B41FA5}">
                          <a16:colId xmlns:a16="http://schemas.microsoft.com/office/drawing/2014/main" val="1314743058"/>
                        </a:ext>
                      </a:extLst>
                    </a:gridCol>
                    <a:gridCol w="3353361">
                      <a:extLst>
                        <a:ext uri="{9D8B030D-6E8A-4147-A177-3AD203B41FA5}">
                          <a16:colId xmlns:a16="http://schemas.microsoft.com/office/drawing/2014/main" val="3140384156"/>
                        </a:ext>
                      </a:extLst>
                    </a:gridCol>
                    <a:gridCol w="1953559">
                      <a:extLst>
                        <a:ext uri="{9D8B030D-6E8A-4147-A177-3AD203B41FA5}">
                          <a16:colId xmlns:a16="http://schemas.microsoft.com/office/drawing/2014/main" val="4280396475"/>
                        </a:ext>
                      </a:extLst>
                    </a:gridCol>
                    <a:gridCol w="2310826">
                      <a:extLst>
                        <a:ext uri="{9D8B030D-6E8A-4147-A177-3AD203B41FA5}">
                          <a16:colId xmlns:a16="http://schemas.microsoft.com/office/drawing/2014/main" val="804020839"/>
                        </a:ext>
                      </a:extLst>
                    </a:gridCol>
                  </a:tblGrid>
                  <a:tr h="5352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Year</a:t>
                          </a:r>
                          <a:endParaRPr lang="en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Operation</a:t>
                          </a:r>
                          <a:endParaRPr lang="en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Input </a:t>
                          </a:r>
                        </a:p>
                        <a:p>
                          <a:pPr algn="ctr"/>
                          <a:r>
                            <a:rPr lang="en-US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Level 1</a:t>
                          </a:r>
                          <a:endParaRPr lang="en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Description</a:t>
                          </a:r>
                          <a:endParaRPr lang="en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Improvement</a:t>
                          </a:r>
                          <a:endParaRPr lang="en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Issues </a:t>
                          </a:r>
                          <a:endParaRPr lang="en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47156707"/>
                      </a:ext>
                    </a:extLst>
                  </a:tr>
                  <a:tr h="7556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2020</a:t>
                          </a:r>
                          <a:endParaRPr lang="en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V1.2.4</a:t>
                          </a:r>
                        </a:p>
                        <a:p>
                          <a:pPr algn="ctr"/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V2.0 in the</a:t>
                          </a:r>
                        </a:p>
                        <a:p>
                          <a:pPr algn="ctr"/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NIER sftp)</a:t>
                          </a:r>
                          <a:endParaRPr lang="en-KR" sz="14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KR" sz="14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Operational data</a:t>
                          </a:r>
                          <a:endParaRPr lang="en-KR" sz="14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endParaRPr lang="en-US" altLang="ko-KR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BTDF </a:t>
                          </a:r>
                        </a:p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Systematic bias</a:t>
                          </a:r>
                          <a:endParaRPr lang="en-KR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123142"/>
                      </a:ext>
                    </a:extLst>
                  </a:tr>
                  <a:tr h="9760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V1.3.0</a:t>
                          </a:r>
                          <a:endParaRPr lang="en-KR" altLang="ko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EOSRL </a:t>
                          </a:r>
                        </a:p>
                        <a:p>
                          <a:pPr algn="ctr"/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WSD </a:t>
                          </a:r>
                          <a:endParaRPr lang="en-KR" sz="14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Empirical correction </a:t>
                          </a:r>
                        </a:p>
                        <a:p>
                          <a:pPr algn="ctr"/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for the BTDF and </a:t>
                          </a:r>
                        </a:p>
                        <a:p>
                          <a:pPr algn="ctr"/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simple degradation correction </a:t>
                          </a:r>
                          <a:endParaRPr lang="en-KR" sz="14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BTDF correction  </a:t>
                          </a:r>
                        </a:p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Degradation correction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Intensified stripping features</a:t>
                          </a:r>
                        </a:p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Residuals in N-S dependence</a:t>
                          </a:r>
                          <a:endParaRPr lang="en-KR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51115293"/>
                      </a:ext>
                    </a:extLst>
                  </a:tr>
                  <a:tr h="7556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2024</a:t>
                          </a:r>
                        </a:p>
                        <a:p>
                          <a:pPr algn="ctr"/>
                          <a:r>
                            <a:rPr lang="en-US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Early</a:t>
                          </a:r>
                          <a:endParaRPr lang="en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V1.4.0</a:t>
                          </a:r>
                          <a:endParaRPr lang="en-KR" altLang="ko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EOSRL </a:t>
                          </a:r>
                        </a:p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WSD</a:t>
                          </a:r>
                          <a:endParaRPr lang="en-KR" sz="14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Adjust the spectral sampling interval </a:t>
                          </a:r>
                        </a:p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and resolution of the correction factor</a:t>
                          </a:r>
                        </a:p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 Systematic correction (+10%)</a:t>
                          </a:r>
                          <a:endParaRPr lang="en-KR" sz="14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De-striping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Residuals in N-S dependence &amp; stripping</a:t>
                          </a:r>
                        </a:p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Degradation </a:t>
                          </a:r>
                          <a:endParaRPr lang="en-KR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45090789"/>
                      </a:ext>
                    </a:extLst>
                  </a:tr>
                  <a:tr h="9760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2024</a:t>
                          </a:r>
                          <a:endParaRPr lang="en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Late</a:t>
                          </a: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KR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V1.5.0</a:t>
                          </a: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NIER </a:t>
                          </a:r>
                        </a:p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WSD</a:t>
                          </a:r>
                          <a:endParaRPr lang="en-KR" sz="14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Updated BTDF correction</a:t>
                          </a:r>
                        </a:p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 bias correction (+10%)</a:t>
                          </a: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285750" marR="0" lvl="0" indent="-285750" algn="l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Minimizing N-S dependence &lt; 1%</a:t>
                          </a:r>
                        </a:p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Reducing striping artifacts</a:t>
                          </a: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TBU (Now evaluating the impact on L2)</a:t>
                          </a:r>
                          <a:endParaRPr lang="en-KR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31151041"/>
                      </a:ext>
                    </a:extLst>
                  </a:tr>
                  <a:tr h="5352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2025 </a:t>
                          </a:r>
                        </a:p>
                      </a:txBody>
                      <a:tcPr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TBU</a:t>
                          </a:r>
                          <a:endParaRPr lang="en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NIER </a:t>
                          </a:r>
                        </a:p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WSD &amp; RSD</a:t>
                          </a:r>
                          <a:endParaRPr lang="en-KR" sz="14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BTDF &amp; diffuser degradation correction</a:t>
                          </a:r>
                        </a:p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 new bias correction (BTDF definition)</a:t>
                          </a:r>
                          <a:endParaRPr lang="en-KR" sz="1400" b="1" dirty="0">
                            <a:solidFill>
                              <a:srgbClr val="C00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De-trending</a:t>
                          </a:r>
                        </a:p>
                      </a:txBody>
                      <a:tcPr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TBU </a:t>
                          </a:r>
                          <a:endParaRPr lang="en-KR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84135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4" name="Table 10">
                <a:extLst>
                  <a:ext uri="{FF2B5EF4-FFF2-40B4-BE49-F238E27FC236}">
                    <a16:creationId xmlns:a16="http://schemas.microsoft.com/office/drawing/2014/main" id="{588115F8-0641-43F1-9050-800C4C08EB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07115499"/>
                  </p:ext>
                </p:extLst>
              </p:nvPr>
            </p:nvGraphicFramePr>
            <p:xfrm>
              <a:off x="624446" y="1686485"/>
              <a:ext cx="10783785" cy="453400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902351">
                      <a:extLst>
                        <a:ext uri="{9D8B030D-6E8A-4147-A177-3AD203B41FA5}">
                          <a16:colId xmlns:a16="http://schemas.microsoft.com/office/drawing/2014/main" val="1029372146"/>
                        </a:ext>
                      </a:extLst>
                    </a:gridCol>
                    <a:gridCol w="1213462">
                      <a:extLst>
                        <a:ext uri="{9D8B030D-6E8A-4147-A177-3AD203B41FA5}">
                          <a16:colId xmlns:a16="http://schemas.microsoft.com/office/drawing/2014/main" val="3627495402"/>
                        </a:ext>
                      </a:extLst>
                    </a:gridCol>
                    <a:gridCol w="1050226">
                      <a:extLst>
                        <a:ext uri="{9D8B030D-6E8A-4147-A177-3AD203B41FA5}">
                          <a16:colId xmlns:a16="http://schemas.microsoft.com/office/drawing/2014/main" val="1314743058"/>
                        </a:ext>
                      </a:extLst>
                    </a:gridCol>
                    <a:gridCol w="3353361">
                      <a:extLst>
                        <a:ext uri="{9D8B030D-6E8A-4147-A177-3AD203B41FA5}">
                          <a16:colId xmlns:a16="http://schemas.microsoft.com/office/drawing/2014/main" val="3140384156"/>
                        </a:ext>
                      </a:extLst>
                    </a:gridCol>
                    <a:gridCol w="1953559">
                      <a:extLst>
                        <a:ext uri="{9D8B030D-6E8A-4147-A177-3AD203B41FA5}">
                          <a16:colId xmlns:a16="http://schemas.microsoft.com/office/drawing/2014/main" val="4280396475"/>
                        </a:ext>
                      </a:extLst>
                    </a:gridCol>
                    <a:gridCol w="2310826">
                      <a:extLst>
                        <a:ext uri="{9D8B030D-6E8A-4147-A177-3AD203B41FA5}">
                          <a16:colId xmlns:a16="http://schemas.microsoft.com/office/drawing/2014/main" val="804020839"/>
                        </a:ext>
                      </a:extLst>
                    </a:gridCol>
                  </a:tblGrid>
                  <a:tr h="5352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Year</a:t>
                          </a:r>
                          <a:endParaRPr lang="en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Operation</a:t>
                          </a:r>
                          <a:endParaRPr lang="en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Input </a:t>
                          </a:r>
                        </a:p>
                        <a:p>
                          <a:pPr algn="ctr"/>
                          <a:r>
                            <a:rPr lang="en-US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Level 1</a:t>
                          </a:r>
                          <a:endParaRPr lang="en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Description</a:t>
                          </a:r>
                          <a:endParaRPr lang="en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Improvement</a:t>
                          </a:r>
                          <a:endParaRPr lang="en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Issues </a:t>
                          </a:r>
                          <a:endParaRPr lang="en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47156707"/>
                      </a:ext>
                    </a:extLst>
                  </a:tr>
                  <a:tr h="7556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2020</a:t>
                          </a:r>
                          <a:endParaRPr lang="en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K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5000" t="-70000" r="-712500" b="-4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KR" sz="14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Operational data</a:t>
                          </a:r>
                          <a:endParaRPr lang="en-KR" sz="14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endParaRPr lang="en-US" altLang="ko-KR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BTDF </a:t>
                          </a:r>
                        </a:p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Systematic bias</a:t>
                          </a:r>
                          <a:endParaRPr lang="en-KR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123142"/>
                      </a:ext>
                    </a:extLst>
                  </a:tr>
                  <a:tr h="9760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V1.3.0</a:t>
                          </a:r>
                          <a:endParaRPr lang="en-KR" altLang="ko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EOSRL </a:t>
                          </a:r>
                        </a:p>
                        <a:p>
                          <a:pPr algn="ctr"/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WSD </a:t>
                          </a:r>
                          <a:endParaRPr lang="en-KR" sz="14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Empirical correction </a:t>
                          </a:r>
                        </a:p>
                        <a:p>
                          <a:pPr algn="ctr"/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for the BTDF and </a:t>
                          </a:r>
                        </a:p>
                        <a:p>
                          <a:pPr algn="ctr"/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simple degradation correction </a:t>
                          </a:r>
                          <a:endParaRPr lang="en-KR" sz="14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BTDF correction  </a:t>
                          </a:r>
                        </a:p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Degradation correction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Intensified stripping features</a:t>
                          </a:r>
                        </a:p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Residuals in N-S dependence</a:t>
                          </a:r>
                          <a:endParaRPr lang="en-KR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51115293"/>
                      </a:ext>
                    </a:extLst>
                  </a:tr>
                  <a:tr h="7556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2024</a:t>
                          </a:r>
                        </a:p>
                        <a:p>
                          <a:pPr algn="ctr"/>
                          <a:r>
                            <a:rPr lang="en-US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Early</a:t>
                          </a:r>
                          <a:endParaRPr lang="en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V1.4.0</a:t>
                          </a:r>
                          <a:endParaRPr lang="en-KR" altLang="ko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EOSRL </a:t>
                          </a:r>
                        </a:p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WSD</a:t>
                          </a:r>
                          <a:endParaRPr lang="en-KR" sz="14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Adjust the spectral sampling interval </a:t>
                          </a:r>
                        </a:p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and resolution of the correction factor</a:t>
                          </a:r>
                        </a:p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 Systematic correction (+10%)</a:t>
                          </a:r>
                          <a:endParaRPr lang="en-KR" sz="14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De-striping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Residuals in N-S dependence &amp; stripping</a:t>
                          </a:r>
                        </a:p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Degradation </a:t>
                          </a:r>
                          <a:endParaRPr lang="en-KR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45090789"/>
                      </a:ext>
                    </a:extLst>
                  </a:tr>
                  <a:tr h="9760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2024</a:t>
                          </a:r>
                          <a:endParaRPr lang="en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Late</a:t>
                          </a: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KR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V1.5.0</a:t>
                          </a: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NIER </a:t>
                          </a:r>
                        </a:p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WSD</a:t>
                          </a:r>
                          <a:endParaRPr lang="en-KR" sz="14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Updated BTDF correction</a:t>
                          </a:r>
                        </a:p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 bias correction (+10%)</a:t>
                          </a: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285750" marR="0" lvl="0" indent="-285750" algn="l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Minimizing N-S dependence &lt; 1%</a:t>
                          </a:r>
                        </a:p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Reducing striping artifacts</a:t>
                          </a: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TBU (Now evaluating the impact on L2)</a:t>
                          </a:r>
                          <a:endParaRPr lang="en-KR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31151041"/>
                      </a:ext>
                    </a:extLst>
                  </a:tr>
                  <a:tr h="5352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2025 </a:t>
                          </a:r>
                        </a:p>
                      </a:txBody>
                      <a:tcPr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ko-KR" sz="1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TBU</a:t>
                          </a:r>
                          <a:endParaRPr lang="en-KR" sz="1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NIER </a:t>
                          </a:r>
                        </a:p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WSD &amp; RSD</a:t>
                          </a:r>
                          <a:endParaRPr lang="en-KR" sz="14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BTDF &amp; diffuser degradation correction</a:t>
                          </a:r>
                        </a:p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 new bias correction (BTDF definition)</a:t>
                          </a:r>
                          <a:endParaRPr lang="en-KR" sz="1400" b="1" dirty="0">
                            <a:solidFill>
                              <a:srgbClr val="C00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De-trending</a:t>
                          </a:r>
                        </a:p>
                      </a:txBody>
                      <a:tcPr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altLang="ko-KR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TBU </a:t>
                          </a:r>
                          <a:endParaRPr lang="en-KR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841357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47361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9AC61-25CB-5A28-C46C-55980CE6D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02AC9056-7809-B6FB-F761-37270AAF71BE}"/>
              </a:ext>
            </a:extLst>
          </p:cNvPr>
          <p:cNvSpPr txBox="1">
            <a:spLocks/>
          </p:cNvSpPr>
          <p:nvPr/>
        </p:nvSpPr>
        <p:spPr bwMode="auto">
          <a:xfrm>
            <a:off x="954266" y="2370630"/>
            <a:ext cx="105100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3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2000" kern="0" dirty="0">
                <a:ea typeface="Calibri" panose="020F0502020204030204" pitchFamily="34" charset="0"/>
                <a:cs typeface="Calibri" panose="020F0502020204030204" pitchFamily="34" charset="0"/>
              </a:rPr>
              <a:t>The primary diffuser, WSD (daily observation)</a:t>
            </a:r>
            <a:r>
              <a:rPr lang="ko-KR" altLang="en-US" sz="2000" kern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000" kern="0" dirty="0">
                <a:ea typeface="Calibri" panose="020F0502020204030204" pitchFamily="34" charset="0"/>
                <a:cs typeface="Calibri" panose="020F0502020204030204" pitchFamily="34" charset="0"/>
              </a:rPr>
              <a:t>       The secondary diffuser, RSD (every 6 months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2000" kern="0" dirty="0">
                <a:ea typeface="Calibri" panose="020F0502020204030204" pitchFamily="34" charset="0"/>
                <a:cs typeface="Calibri" panose="020F0502020204030204" pitchFamily="34" charset="0"/>
              </a:rPr>
              <a:t>                     (exposure times = ~1800)		</a:t>
            </a:r>
            <a:r>
              <a:rPr lang="ko-KR" altLang="en-US" sz="2000" kern="0" dirty="0"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altLang="ko-KR" sz="2000" kern="0" dirty="0"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ko-KR" altLang="en-US" sz="2000" kern="0" dirty="0"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ko-KR" sz="2000" kern="0" dirty="0">
                <a:ea typeface="Calibri" panose="020F0502020204030204" pitchFamily="34" charset="0"/>
                <a:cs typeface="Calibri" panose="020F0502020204030204" pitchFamily="34" charset="0"/>
              </a:rPr>
              <a:t>(exposure times = 13)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6F70B4-2CA3-E728-B2FC-E5C6CDC83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49" y="3185391"/>
            <a:ext cx="5367601" cy="3578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F52775-6539-3577-3E54-0751CEA59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41" y="3185391"/>
            <a:ext cx="5367600" cy="3578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5CC8374-BB54-C9F0-510C-DF47B2044F73}"/>
              </a:ext>
            </a:extLst>
          </p:cNvPr>
          <p:cNvSpPr/>
          <p:nvPr/>
        </p:nvSpPr>
        <p:spPr>
          <a:xfrm>
            <a:off x="5984341" y="3102551"/>
            <a:ext cx="5480010" cy="3771926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1D4346-623E-1163-8F01-D93F7CE0966F}"/>
              </a:ext>
            </a:extLst>
          </p:cNvPr>
          <p:cNvSpPr txBox="1"/>
          <p:nvPr/>
        </p:nvSpPr>
        <p:spPr>
          <a:xfrm>
            <a:off x="6437792" y="3425845"/>
            <a:ext cx="2833817" cy="349583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n-US" altLang="ko-KR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Residual</a:t>
            </a:r>
            <a:r>
              <a:rPr lang="ko-KR" altLang="en-US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degradation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39CC4B-6EA4-43C8-464B-F9F72B37E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DEGRADATION: DIFFUSER + OPTICS/ELECTRONICS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E55561-BE84-AB84-C168-0ED6C00BB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65" y="1056172"/>
            <a:ext cx="11257027" cy="1243417"/>
          </a:xfrm>
        </p:spPr>
        <p:txBody>
          <a:bodyPr/>
          <a:lstStyle/>
          <a:p>
            <a:r>
              <a:rPr lang="en-KR" dirty="0"/>
              <a:t> Solar irradiance changes @ 320 nm </a:t>
            </a:r>
          </a:p>
          <a:p>
            <a:pPr lvl="1"/>
            <a:r>
              <a:rPr lang="en-US" dirty="0"/>
              <a:t>GEMS has the two solar diffuser, the primary (WSD, left), and the secondary diffuser (RSD, right).</a:t>
            </a:r>
          </a:p>
          <a:p>
            <a:pPr lvl="1"/>
            <a:r>
              <a:rPr lang="en-US" dirty="0"/>
              <a:t>S</a:t>
            </a:r>
            <a:r>
              <a:rPr lang="en-KR" dirty="0"/>
              <a:t>olar diffusers are degraded most significantly compared to other optics.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803DAF-EAC9-115A-5F12-95F7837BEBC3}"/>
                  </a:ext>
                </a:extLst>
              </p:cNvPr>
              <p:cNvSpPr txBox="1"/>
              <p:nvPr/>
            </p:nvSpPr>
            <p:spPr>
              <a:xfrm>
                <a:off x="8693449" y="1159963"/>
                <a:ext cx="3188795" cy="381066"/>
              </a:xfrm>
              <a:prstGeom prst="rect">
                <a:avLst/>
              </a:prstGeom>
              <a:noFill/>
            </p:spPr>
            <p:txBody>
              <a:bodyPr wrap="square" lIns="90000">
                <a:sp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1200"/>
                  </a:spcBef>
                </a:pPr>
                <a:r>
                  <a:rPr lang="en-US" altLang="ko-KR" b="1" i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* Solar azimuth angle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altLang="ko-K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𝝓</m:t>
                        </m:r>
                      </m:e>
                      <m:sub>
                        <m:r>
                          <a:rPr lang="en-US" altLang="ko-K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𝟎</m:t>
                        </m:r>
                      </m:sub>
                    </m:sSub>
                    <m:r>
                      <a:rPr lang="en-US" altLang="ko-KR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altLang="ko-KR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𝟗𝟓</m:t>
                    </m:r>
                    <m:r>
                      <a:rPr lang="en-US" altLang="ko-KR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endParaRPr lang="en-US" altLang="ko-KR" b="1" i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803DAF-EAC9-115A-5F12-95F7837BE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449" y="1159963"/>
                <a:ext cx="3188795" cy="381066"/>
              </a:xfrm>
              <a:prstGeom prst="rect">
                <a:avLst/>
              </a:prstGeom>
              <a:blipFill>
                <a:blip r:embed="rId7"/>
                <a:stretch>
                  <a:fillRect l="-1190" t="-3226" b="-2580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슬라이드 번호 개체 틀 3">
            <a:extLst>
              <a:ext uri="{FF2B5EF4-FFF2-40B4-BE49-F238E27FC236}">
                <a16:creationId xmlns:a16="http://schemas.microsoft.com/office/drawing/2014/main" id="{EA788210-C816-1E1E-F094-DB15EEBD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8231" y="6432446"/>
            <a:ext cx="522514" cy="234697"/>
          </a:xfrm>
        </p:spPr>
        <p:txBody>
          <a:bodyPr/>
          <a:lstStyle/>
          <a:p>
            <a:fld id="{84077999-7B16-42D3-8B21-C2AE1A06C362}" type="slidenum">
              <a:rPr lang="ko-KR" altLang="en-US" smtClean="0"/>
              <a:pPr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1513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1A3B1-E59F-0125-8DB9-22FF25E5C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232694-9BF0-2B8F-1199-C57FCD54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DEGRADATION: DIFFUSER + OPTICS/ELECTRONICS 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E08DBA4-E8C1-452C-1D12-CC89B96B3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66" y="1056172"/>
            <a:ext cx="11412690" cy="523220"/>
          </a:xfrm>
        </p:spPr>
        <p:txBody>
          <a:bodyPr/>
          <a:lstStyle/>
          <a:p>
            <a:r>
              <a:rPr lang="en-KR" dirty="0"/>
              <a:t> Solar irradiance changes @ 320 nm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F0C55F-2125-6AA8-9D79-4D14A4E3A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6" y="2113459"/>
            <a:ext cx="6332285" cy="4221523"/>
          </a:xfrm>
          <a:prstGeom prst="rect">
            <a:avLst/>
          </a:prstGeom>
        </p:spPr>
      </p:pic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4A1EF17-55AB-C78C-2C63-FBB5226F03D5}"/>
              </a:ext>
            </a:extLst>
          </p:cNvPr>
          <p:cNvSpPr txBox="1">
            <a:spLocks/>
          </p:cNvSpPr>
          <p:nvPr/>
        </p:nvSpPr>
        <p:spPr bwMode="auto">
          <a:xfrm>
            <a:off x="525895" y="1671306"/>
            <a:ext cx="60430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4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2000" kern="0" dirty="0">
                <a:ea typeface="Calibri" panose="020F0502020204030204" pitchFamily="34" charset="0"/>
                <a:cs typeface="Calibri" panose="020F0502020204030204" pitchFamily="34" charset="0"/>
              </a:rPr>
              <a:t>Deviation of WSD/RSD from the initial observations [%]</a:t>
            </a:r>
            <a:endParaRPr lang="en-US" altLang="ko-KR" sz="2000" b="0" kern="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슬라이드 번호 개체 틀 3">
            <a:extLst>
              <a:ext uri="{FF2B5EF4-FFF2-40B4-BE49-F238E27FC236}">
                <a16:creationId xmlns:a16="http://schemas.microsoft.com/office/drawing/2014/main" id="{22CE4E78-D4A9-26EE-AD0C-744E6A0D9CF8}"/>
              </a:ext>
            </a:extLst>
          </p:cNvPr>
          <p:cNvSpPr txBox="1">
            <a:spLocks/>
          </p:cNvSpPr>
          <p:nvPr/>
        </p:nvSpPr>
        <p:spPr>
          <a:xfrm>
            <a:off x="11408231" y="6432446"/>
            <a:ext cx="522514" cy="23469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077999-7B16-42D3-8B21-C2AE1A06C362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10C8BFD-5352-49BE-F138-6D47EE2748C4}"/>
              </a:ext>
            </a:extLst>
          </p:cNvPr>
          <p:cNvSpPr txBox="1"/>
          <p:nvPr/>
        </p:nvSpPr>
        <p:spPr>
          <a:xfrm>
            <a:off x="6390298" y="2235189"/>
            <a:ext cx="5017934" cy="1091068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WSD/RSD, </a:t>
            </a:r>
          </a:p>
          <a:p>
            <a:pPr>
              <a:lnSpc>
                <a:spcPct val="110000"/>
              </a:lnSpc>
            </a:pPr>
            <a:r>
              <a:rPr lang="en-US" altLang="ko-K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common degradation perfectly cancel out.</a:t>
            </a:r>
          </a:p>
          <a:p>
            <a:pPr>
              <a:lnSpc>
                <a:spcPct val="110000"/>
              </a:lnSpc>
            </a:pPr>
            <a:r>
              <a:rPr lang="en-US" altLang="ko-K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-&gt; Only diffuser degradation remain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AB94D69-31CF-95FC-F4BD-658BB804DC43}"/>
                  </a:ext>
                </a:extLst>
              </p:cNvPr>
              <p:cNvSpPr txBox="1"/>
              <p:nvPr/>
            </p:nvSpPr>
            <p:spPr>
              <a:xfrm>
                <a:off x="8693449" y="1159963"/>
                <a:ext cx="3188795" cy="381066"/>
              </a:xfrm>
              <a:prstGeom prst="rect">
                <a:avLst/>
              </a:prstGeom>
              <a:noFill/>
            </p:spPr>
            <p:txBody>
              <a:bodyPr wrap="square" lIns="90000">
                <a:sp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1200"/>
                  </a:spcBef>
                </a:pPr>
                <a:r>
                  <a:rPr lang="en-US" altLang="ko-KR" b="1" i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* Solar azimuth angle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altLang="ko-K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𝝓</m:t>
                        </m:r>
                      </m:e>
                      <m:sub>
                        <m:r>
                          <a:rPr lang="en-US" altLang="ko-K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𝟎</m:t>
                        </m:r>
                      </m:sub>
                    </m:sSub>
                    <m:r>
                      <a:rPr lang="en-US" altLang="ko-KR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altLang="ko-KR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𝟗𝟓</m:t>
                    </m:r>
                    <m:r>
                      <a:rPr lang="en-US" altLang="ko-KR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endParaRPr lang="en-US" altLang="ko-KR" b="1" i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AB94D69-31CF-95FC-F4BD-658BB804D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449" y="1159963"/>
                <a:ext cx="3188795" cy="381066"/>
              </a:xfrm>
              <a:prstGeom prst="rect">
                <a:avLst/>
              </a:prstGeom>
              <a:blipFill>
                <a:blip r:embed="rId6"/>
                <a:stretch>
                  <a:fillRect l="-1190" t="-3226" b="-2580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3603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CE452-B64B-3962-D7B2-4BBD2DBCA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14D1A2-BD41-B04F-CC9D-1657C7F49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3833" y="2692625"/>
            <a:ext cx="2513558" cy="3770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9D9909-68D7-969E-3561-7BA409207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0229" y="2693460"/>
            <a:ext cx="2513558" cy="3770338"/>
          </a:xfrm>
          <a:prstGeom prst="rect">
            <a:avLst/>
          </a:prstGeom>
        </p:spPr>
      </p:pic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E85DC81F-7BF2-C06D-C942-4CBB00948D95}"/>
              </a:ext>
            </a:extLst>
          </p:cNvPr>
          <p:cNvSpPr txBox="1">
            <a:spLocks/>
          </p:cNvSpPr>
          <p:nvPr/>
        </p:nvSpPr>
        <p:spPr bwMode="auto">
          <a:xfrm>
            <a:off x="788654" y="1952076"/>
            <a:ext cx="108695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5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2000" kern="0" dirty="0">
                <a:ea typeface="Calibri" panose="020F0502020204030204" pitchFamily="34" charset="0"/>
                <a:cs typeface="Calibri" panose="020F0502020204030204" pitchFamily="34" charset="0"/>
              </a:rPr>
              <a:t>% differences along the N-S direction at each wavelength for WSD &amp; RSD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2000" b="0" kern="0" dirty="0">
                <a:ea typeface="Calibri" panose="020F0502020204030204" pitchFamily="34" charset="0"/>
                <a:cs typeface="Calibri" panose="020F0502020204030204" pitchFamily="34" charset="0"/>
              </a:rPr>
              <a:t>     Sep 21, 2020,</a:t>
            </a:r>
            <a:r>
              <a:rPr lang="ko-KR" altLang="en-US" sz="2000" b="0" kern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000" b="0" kern="0" dirty="0">
                <a:ea typeface="Calibri" panose="020F0502020204030204" pitchFamily="34" charset="0"/>
                <a:cs typeface="Calibri" panose="020F0502020204030204" pitchFamily="34" charset="0"/>
              </a:rPr>
              <a:t>WSD	    Sep 22 2020, RSD                 Sep 23 2024,</a:t>
            </a:r>
            <a:r>
              <a:rPr lang="ko-KR" altLang="en-US" sz="2000" b="0" kern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000" b="0" kern="0" dirty="0">
                <a:ea typeface="Calibri" panose="020F0502020204030204" pitchFamily="34" charset="0"/>
                <a:cs typeface="Calibri" panose="020F0502020204030204" pitchFamily="34" charset="0"/>
              </a:rPr>
              <a:t>WSD	   Sep 22, 2024, RSD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1B5D8B-4BE9-A7F4-DD92-E772471A8B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887" y="2693575"/>
            <a:ext cx="2512368" cy="37685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E652D3-A91B-1CFD-BCCB-87FF9A91D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053" y="2693575"/>
            <a:ext cx="2512368" cy="3768553"/>
          </a:xfrm>
          <a:prstGeom prst="rect">
            <a:avLst/>
          </a:prstGeom>
        </p:spPr>
      </p:pic>
      <p:sp>
        <p:nvSpPr>
          <p:cNvPr id="13" name="Down Arrow 27">
            <a:extLst>
              <a:ext uri="{FF2B5EF4-FFF2-40B4-BE49-F238E27FC236}">
                <a16:creationId xmlns:a16="http://schemas.microsoft.com/office/drawing/2014/main" id="{7038B9BF-5BC8-0583-680A-4265892A91C9}"/>
              </a:ext>
            </a:extLst>
          </p:cNvPr>
          <p:cNvSpPr/>
          <p:nvPr/>
        </p:nvSpPr>
        <p:spPr>
          <a:xfrm rot="16200000">
            <a:off x="5284304" y="3825669"/>
            <a:ext cx="1782994" cy="404167"/>
          </a:xfrm>
          <a:prstGeom prst="downArrow">
            <a:avLst>
              <a:gd name="adj1" fmla="val 50000"/>
              <a:gd name="adj2" fmla="val 55518"/>
            </a:avLst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95C8EE-E837-5354-C372-BAAB622AB59E}"/>
              </a:ext>
            </a:extLst>
          </p:cNvPr>
          <p:cNvSpPr txBox="1"/>
          <p:nvPr/>
        </p:nvSpPr>
        <p:spPr>
          <a:xfrm>
            <a:off x="5581065" y="5030009"/>
            <a:ext cx="1165535" cy="684226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n-US" altLang="ko-KR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yrs passed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9B8963-03DA-CB60-3FDC-10A804C5B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DEGRADATION: DIFFUSER + OPTICS/ELECTRONICS 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E818613-A9B3-37AA-32A0-A7FAF0BB9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66" y="1056172"/>
            <a:ext cx="11412690" cy="892552"/>
          </a:xfrm>
        </p:spPr>
        <p:txBody>
          <a:bodyPr/>
          <a:lstStyle/>
          <a:p>
            <a:r>
              <a:rPr lang="en-KR" dirty="0"/>
              <a:t> Solar irradiance changes</a:t>
            </a:r>
          </a:p>
          <a:p>
            <a:pPr lvl="1"/>
            <a:r>
              <a:rPr lang="en-US" dirty="0"/>
              <a:t>A</a:t>
            </a:r>
            <a:r>
              <a:rPr lang="en-KR" dirty="0"/>
              <a:t>long spectral &amp; spatial (N-S) directions </a:t>
            </a:r>
          </a:p>
        </p:txBody>
      </p:sp>
      <p:sp>
        <p:nvSpPr>
          <p:cNvPr id="20" name="슬라이드 번호 개체 틀 3">
            <a:extLst>
              <a:ext uri="{FF2B5EF4-FFF2-40B4-BE49-F238E27FC236}">
                <a16:creationId xmlns:a16="http://schemas.microsoft.com/office/drawing/2014/main" id="{C94F4B15-4AB4-87DE-8B99-65C893E68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8231" y="6432446"/>
            <a:ext cx="522514" cy="234697"/>
          </a:xfrm>
        </p:spPr>
        <p:txBody>
          <a:bodyPr/>
          <a:lstStyle/>
          <a:p>
            <a:fld id="{84077999-7B16-42D3-8B21-C2AE1A06C362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6274459-57B0-35AE-96F4-35A40848972F}"/>
                  </a:ext>
                </a:extLst>
              </p:cNvPr>
              <p:cNvSpPr txBox="1"/>
              <p:nvPr/>
            </p:nvSpPr>
            <p:spPr>
              <a:xfrm>
                <a:off x="8693449" y="1159963"/>
                <a:ext cx="3188795" cy="381066"/>
              </a:xfrm>
              <a:prstGeom prst="rect">
                <a:avLst/>
              </a:prstGeom>
              <a:noFill/>
            </p:spPr>
            <p:txBody>
              <a:bodyPr wrap="square" lIns="90000">
                <a:sp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1200"/>
                  </a:spcBef>
                </a:pPr>
                <a:r>
                  <a:rPr lang="en-US" altLang="ko-KR" b="1" i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* Solar azimuth angle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altLang="ko-K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𝝓</m:t>
                        </m:r>
                      </m:e>
                      <m:sub>
                        <m:r>
                          <a:rPr lang="en-US" altLang="ko-K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𝟎</m:t>
                        </m:r>
                      </m:sub>
                    </m:sSub>
                    <m:r>
                      <a:rPr lang="en-US" altLang="ko-KR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altLang="ko-KR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𝟗𝟓</m:t>
                    </m:r>
                    <m:r>
                      <a:rPr lang="en-US" altLang="ko-KR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endParaRPr lang="en-US" altLang="ko-KR" b="1" i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6274459-57B0-35AE-96F4-35A408489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449" y="1159963"/>
                <a:ext cx="3188795" cy="381066"/>
              </a:xfrm>
              <a:prstGeom prst="rect">
                <a:avLst/>
              </a:prstGeom>
              <a:blipFill>
                <a:blip r:embed="rId9"/>
                <a:stretch>
                  <a:fillRect l="-1190" t="-3226" b="-2580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0EF37495-30E8-3568-719A-A80B1CF9F06D}"/>
              </a:ext>
            </a:extLst>
          </p:cNvPr>
          <p:cNvGrpSpPr/>
          <p:nvPr/>
        </p:nvGrpSpPr>
        <p:grpSpPr>
          <a:xfrm>
            <a:off x="595824" y="3480217"/>
            <a:ext cx="11000351" cy="2436989"/>
            <a:chOff x="595824" y="1942844"/>
            <a:chExt cx="11000351" cy="2436989"/>
          </a:xfrm>
        </p:grpSpPr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A4326B23-7B63-45B8-2507-2C8394148005}"/>
                </a:ext>
              </a:extLst>
            </p:cNvPr>
            <p:cNvSpPr/>
            <p:nvPr/>
          </p:nvSpPr>
          <p:spPr>
            <a:xfrm>
              <a:off x="595824" y="1942844"/>
              <a:ext cx="11000351" cy="24369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FFB82FF-5284-0ED1-970C-A35B8FA7FB67}"/>
                </a:ext>
              </a:extLst>
            </p:cNvPr>
            <p:cNvGrpSpPr/>
            <p:nvPr/>
          </p:nvGrpSpPr>
          <p:grpSpPr>
            <a:xfrm>
              <a:off x="1022194" y="2427967"/>
              <a:ext cx="10376863" cy="1868196"/>
              <a:chOff x="906122" y="2741551"/>
              <a:chExt cx="10376863" cy="1868196"/>
            </a:xfrm>
          </p:grpSpPr>
          <p:sp>
            <p:nvSpPr>
              <p:cNvPr id="66" name="사각형: 둥근 모서리 31">
                <a:extLst>
                  <a:ext uri="{FF2B5EF4-FFF2-40B4-BE49-F238E27FC236}">
                    <a16:creationId xmlns:a16="http://schemas.microsoft.com/office/drawing/2014/main" id="{5B1368BB-7EB1-A614-EC86-5E7A81797076}"/>
                  </a:ext>
                </a:extLst>
              </p:cNvPr>
              <p:cNvSpPr/>
              <p:nvPr/>
            </p:nvSpPr>
            <p:spPr>
              <a:xfrm>
                <a:off x="906122" y="2741551"/>
                <a:ext cx="10376863" cy="1233182"/>
              </a:xfrm>
              <a:prstGeom prst="roundRect">
                <a:avLst/>
              </a:prstGeom>
              <a:solidFill>
                <a:srgbClr val="C4006B">
                  <a:alpha val="2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rgbClr val="FF2299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F30270C-77D1-C015-6080-5C931FFE60FA}"/>
                  </a:ext>
                </a:extLst>
              </p:cNvPr>
              <p:cNvSpPr txBox="1"/>
              <p:nvPr/>
            </p:nvSpPr>
            <p:spPr>
              <a:xfrm>
                <a:off x="1173788" y="4240415"/>
                <a:ext cx="220017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rgbClr val="F60087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Solar Irradiance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0FA2E12-6D8A-7CD8-B0C1-2691323C30E6}"/>
                </a:ext>
              </a:extLst>
            </p:cNvPr>
            <p:cNvGrpSpPr/>
            <p:nvPr/>
          </p:nvGrpSpPr>
          <p:grpSpPr>
            <a:xfrm>
              <a:off x="7896674" y="2116727"/>
              <a:ext cx="3622908" cy="2181286"/>
              <a:chOff x="7780602" y="2430311"/>
              <a:chExt cx="3622908" cy="2181286"/>
            </a:xfrm>
          </p:grpSpPr>
          <p:sp>
            <p:nvSpPr>
              <p:cNvPr id="64" name="사각형: 둥근 모서리 35">
                <a:extLst>
                  <a:ext uri="{FF2B5EF4-FFF2-40B4-BE49-F238E27FC236}">
                    <a16:creationId xmlns:a16="http://schemas.microsoft.com/office/drawing/2014/main" id="{4EDE1E3F-F1CE-1115-83AC-511B3E5A954D}"/>
                  </a:ext>
                </a:extLst>
              </p:cNvPr>
              <p:cNvSpPr/>
              <p:nvPr/>
            </p:nvSpPr>
            <p:spPr>
              <a:xfrm>
                <a:off x="7780602" y="2430311"/>
                <a:ext cx="3490290" cy="1832464"/>
              </a:xfrm>
              <a:prstGeom prst="roundRect">
                <a:avLst/>
              </a:prstGeom>
              <a:solidFill>
                <a:srgbClr val="00653E">
                  <a:alpha val="2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>
                  <a:solidFill>
                    <a:srgbClr val="21533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908BE29-BF32-7F02-2FDF-DDAE028FEA0B}"/>
                  </a:ext>
                </a:extLst>
              </p:cNvPr>
              <p:cNvSpPr txBox="1"/>
              <p:nvPr/>
            </p:nvSpPr>
            <p:spPr>
              <a:xfrm>
                <a:off x="7978475" y="4242265"/>
                <a:ext cx="342503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rgbClr val="006A34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Dark Current</a:t>
                </a:r>
                <a:r>
                  <a:rPr lang="ko-KR" altLang="en-US" b="1" dirty="0">
                    <a:solidFill>
                      <a:srgbClr val="006A34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b="1" dirty="0">
                    <a:solidFill>
                      <a:srgbClr val="006A34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&amp; LED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CA65B63-2889-A666-242E-4B7F3F680BB8}"/>
                </a:ext>
              </a:extLst>
            </p:cNvPr>
            <p:cNvGrpSpPr/>
            <p:nvPr/>
          </p:nvGrpSpPr>
          <p:grpSpPr>
            <a:xfrm>
              <a:off x="2664447" y="2279237"/>
              <a:ext cx="8734610" cy="2017226"/>
              <a:chOff x="2548375" y="2592821"/>
              <a:chExt cx="8734610" cy="2017226"/>
            </a:xfrm>
          </p:grpSpPr>
          <p:sp>
            <p:nvSpPr>
              <p:cNvPr id="62" name="사각형: 둥근 모서리 31">
                <a:extLst>
                  <a:ext uri="{FF2B5EF4-FFF2-40B4-BE49-F238E27FC236}">
                    <a16:creationId xmlns:a16="http://schemas.microsoft.com/office/drawing/2014/main" id="{1BAB01EB-B1EA-5E95-DD3B-78E3B475C57F}"/>
                  </a:ext>
                </a:extLst>
              </p:cNvPr>
              <p:cNvSpPr/>
              <p:nvPr/>
            </p:nvSpPr>
            <p:spPr>
              <a:xfrm>
                <a:off x="2548375" y="2592821"/>
                <a:ext cx="8734610" cy="1526732"/>
              </a:xfrm>
              <a:prstGeom prst="roundRect">
                <a:avLst/>
              </a:prstGeom>
              <a:solidFill>
                <a:srgbClr val="0070C0">
                  <a:alpha val="2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600" dirty="0">
                    <a:solidFill>
                      <a:srgbClr val="FF229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z</a:t>
                </a:r>
                <a:endParaRPr lang="ko-KR" altLang="en-US" sz="1600" dirty="0">
                  <a:solidFill>
                    <a:srgbClr val="FF2299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4A4A7EB-25F3-3DA8-2F42-97FBD499D80E}"/>
                  </a:ext>
                </a:extLst>
              </p:cNvPr>
              <p:cNvSpPr txBox="1"/>
              <p:nvPr/>
            </p:nvSpPr>
            <p:spPr>
              <a:xfrm>
                <a:off x="4889987" y="4240715"/>
                <a:ext cx="220017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Earth Radiance</a:t>
                </a:r>
                <a:endParaRPr lang="en-US" altLang="ko-KR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0" name="사각형: 둥근 모서리 24">
              <a:extLst>
                <a:ext uri="{FF2B5EF4-FFF2-40B4-BE49-F238E27FC236}">
                  <a16:creationId xmlns:a16="http://schemas.microsoft.com/office/drawing/2014/main" id="{3E04248F-F093-A4A6-81BD-D933E3512D94}"/>
                </a:ext>
              </a:extLst>
            </p:cNvPr>
            <p:cNvSpPr/>
            <p:nvPr/>
          </p:nvSpPr>
          <p:spPr>
            <a:xfrm>
              <a:off x="1121506" y="2619426"/>
              <a:ext cx="1425139" cy="840958"/>
            </a:xfrm>
            <a:prstGeom prst="roundRect">
              <a:avLst/>
            </a:prstGeom>
            <a:solidFill>
              <a:srgbClr val="49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Solar diffuser</a:t>
              </a:r>
              <a:endParaRPr lang="ko-KR" alt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사각형: 둥근 모서리 1">
              <a:extLst>
                <a:ext uri="{FF2B5EF4-FFF2-40B4-BE49-F238E27FC236}">
                  <a16:creationId xmlns:a16="http://schemas.microsoft.com/office/drawing/2014/main" id="{52D5A847-7997-F8B1-E1F2-1D654422A7D0}"/>
                </a:ext>
              </a:extLst>
            </p:cNvPr>
            <p:cNvSpPr/>
            <p:nvPr/>
          </p:nvSpPr>
          <p:spPr>
            <a:xfrm>
              <a:off x="2846396" y="2619426"/>
              <a:ext cx="1425139" cy="840958"/>
            </a:xfrm>
            <a:prstGeom prst="roundRect">
              <a:avLst/>
            </a:prstGeom>
            <a:solidFill>
              <a:srgbClr val="49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Scan mirror</a:t>
              </a:r>
              <a:endParaRPr lang="ko-KR" alt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십자형 3">
              <a:extLst>
                <a:ext uri="{FF2B5EF4-FFF2-40B4-BE49-F238E27FC236}">
                  <a16:creationId xmlns:a16="http://schemas.microsoft.com/office/drawing/2014/main" id="{89249B34-ED76-41BB-D2CA-149506041C40}"/>
                </a:ext>
              </a:extLst>
            </p:cNvPr>
            <p:cNvSpPr/>
            <p:nvPr/>
          </p:nvSpPr>
          <p:spPr>
            <a:xfrm>
              <a:off x="2597399" y="2938322"/>
              <a:ext cx="184170" cy="183600"/>
            </a:xfrm>
            <a:prstGeom prst="plus">
              <a:avLst>
                <a:gd name="adj" fmla="val 3394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사각형: 둥근 모서리 36">
              <a:extLst>
                <a:ext uri="{FF2B5EF4-FFF2-40B4-BE49-F238E27FC236}">
                  <a16:creationId xmlns:a16="http://schemas.microsoft.com/office/drawing/2014/main" id="{A6140FD8-469C-FEC5-268A-06DB83BBA32F}"/>
                </a:ext>
              </a:extLst>
            </p:cNvPr>
            <p:cNvSpPr/>
            <p:nvPr/>
          </p:nvSpPr>
          <p:spPr>
            <a:xfrm>
              <a:off x="4549728" y="2626777"/>
              <a:ext cx="1425139" cy="840958"/>
            </a:xfrm>
            <a:prstGeom prst="roundRect">
              <a:avLst/>
            </a:prstGeom>
            <a:solidFill>
              <a:srgbClr val="49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Telescope</a:t>
              </a:r>
              <a:endParaRPr lang="ko-KR" alt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사각형: 둥근 모서리 37">
              <a:extLst>
                <a:ext uri="{FF2B5EF4-FFF2-40B4-BE49-F238E27FC236}">
                  <a16:creationId xmlns:a16="http://schemas.microsoft.com/office/drawing/2014/main" id="{CF801416-1977-5A2F-23FC-3138C944BB8F}"/>
                </a:ext>
              </a:extLst>
            </p:cNvPr>
            <p:cNvSpPr/>
            <p:nvPr/>
          </p:nvSpPr>
          <p:spPr>
            <a:xfrm>
              <a:off x="6238335" y="2629251"/>
              <a:ext cx="1425139" cy="840958"/>
            </a:xfrm>
            <a:prstGeom prst="roundRect">
              <a:avLst/>
            </a:prstGeom>
            <a:solidFill>
              <a:srgbClr val="49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Spectrometer</a:t>
              </a:r>
              <a:endParaRPr lang="ko-KR" alt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사각형: 둥근 모서리 38">
              <a:extLst>
                <a:ext uri="{FF2B5EF4-FFF2-40B4-BE49-F238E27FC236}">
                  <a16:creationId xmlns:a16="http://schemas.microsoft.com/office/drawing/2014/main" id="{2FE13E82-4CB8-E2F9-13FE-16C3318496FD}"/>
                </a:ext>
              </a:extLst>
            </p:cNvPr>
            <p:cNvSpPr/>
            <p:nvPr/>
          </p:nvSpPr>
          <p:spPr>
            <a:xfrm>
              <a:off x="7953090" y="2619426"/>
              <a:ext cx="1425139" cy="840958"/>
            </a:xfrm>
            <a:prstGeom prst="roundRect">
              <a:avLst/>
            </a:prstGeom>
            <a:solidFill>
              <a:srgbClr val="49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Detector</a:t>
              </a:r>
              <a:endParaRPr lang="ko-KR" alt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사각형: 둥근 모서리 39">
              <a:extLst>
                <a:ext uri="{FF2B5EF4-FFF2-40B4-BE49-F238E27FC236}">
                  <a16:creationId xmlns:a16="http://schemas.microsoft.com/office/drawing/2014/main" id="{32141910-9A8C-5256-8A2F-982AFB8F7BC3}"/>
                </a:ext>
              </a:extLst>
            </p:cNvPr>
            <p:cNvSpPr/>
            <p:nvPr/>
          </p:nvSpPr>
          <p:spPr>
            <a:xfrm>
              <a:off x="9751507" y="2619426"/>
              <a:ext cx="1425139" cy="840958"/>
            </a:xfrm>
            <a:prstGeom prst="roundRect">
              <a:avLst/>
            </a:prstGeom>
            <a:solidFill>
              <a:srgbClr val="49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Electronics</a:t>
              </a:r>
              <a:endParaRPr lang="ko-KR" alt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2419AB-81DD-4C9F-D304-F3632E920CED}"/>
                </a:ext>
              </a:extLst>
            </p:cNvPr>
            <p:cNvSpPr txBox="1"/>
            <p:nvPr/>
          </p:nvSpPr>
          <p:spPr>
            <a:xfrm>
              <a:off x="9330672" y="2720244"/>
              <a:ext cx="4395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ko-KR" alt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십자형 42">
              <a:extLst>
                <a:ext uri="{FF2B5EF4-FFF2-40B4-BE49-F238E27FC236}">
                  <a16:creationId xmlns:a16="http://schemas.microsoft.com/office/drawing/2014/main" id="{692A04AE-2998-6CA6-13D7-78C0748396E5}"/>
                </a:ext>
              </a:extLst>
            </p:cNvPr>
            <p:cNvSpPr/>
            <p:nvPr/>
          </p:nvSpPr>
          <p:spPr>
            <a:xfrm>
              <a:off x="4320152" y="2938322"/>
              <a:ext cx="184170" cy="183600"/>
            </a:xfrm>
            <a:prstGeom prst="plus">
              <a:avLst>
                <a:gd name="adj" fmla="val 3394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십자형 43">
              <a:extLst>
                <a:ext uri="{FF2B5EF4-FFF2-40B4-BE49-F238E27FC236}">
                  <a16:creationId xmlns:a16="http://schemas.microsoft.com/office/drawing/2014/main" id="{EFEC2476-BC31-017E-BC7D-82A080B7C710}"/>
                </a:ext>
              </a:extLst>
            </p:cNvPr>
            <p:cNvSpPr/>
            <p:nvPr/>
          </p:nvSpPr>
          <p:spPr>
            <a:xfrm>
              <a:off x="6014060" y="2930939"/>
              <a:ext cx="184170" cy="183600"/>
            </a:xfrm>
            <a:prstGeom prst="plus">
              <a:avLst>
                <a:gd name="adj" fmla="val 3394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십자형 44">
              <a:extLst>
                <a:ext uri="{FF2B5EF4-FFF2-40B4-BE49-F238E27FC236}">
                  <a16:creationId xmlns:a16="http://schemas.microsoft.com/office/drawing/2014/main" id="{1312FA79-900B-2D23-A14E-2C19FF6FC613}"/>
                </a:ext>
              </a:extLst>
            </p:cNvPr>
            <p:cNvSpPr/>
            <p:nvPr/>
          </p:nvSpPr>
          <p:spPr>
            <a:xfrm>
              <a:off x="7712504" y="2930939"/>
              <a:ext cx="184170" cy="183600"/>
            </a:xfrm>
            <a:prstGeom prst="plus">
              <a:avLst>
                <a:gd name="adj" fmla="val 3394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992C1E67-9FE8-F756-8B3F-FA331E08E696}"/>
                    </a:ext>
                  </a:extLst>
                </p:cNvPr>
                <p:cNvSpPr txBox="1"/>
                <p:nvPr/>
              </p:nvSpPr>
              <p:spPr>
                <a:xfrm>
                  <a:off x="3249725" y="2074343"/>
                  <a:ext cx="774391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l-GR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sub>
                      </m:sSub>
                    </m:oMath>
                  </a14:m>
                  <a:r>
                    <a:rPr lang="en-US" altLang="ko-KR" b="1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(radiance)</a:t>
                  </a:r>
                  <a:r>
                    <a:rPr lang="ko-KR" altLang="en-US" b="1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                                                     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l-GR" altLang="ko-K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sub>
                      </m:sSub>
                      <m:r>
                        <a:rPr lang="el-GR" altLang="ko-K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l-GR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altLang="ko-KR" b="1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          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l-GR" altLang="ko-K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ko-K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ko-K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ko-K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𝑫𝑪</m:t>
                      </m:r>
                    </m:oMath>
                  </a14:m>
                  <a:r>
                    <a:rPr lang="en-US" altLang="ko-KR" b="1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endParaRPr lang="ko-KR" altLang="en-US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992C1E67-9FE8-F756-8B3F-FA331E08E6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9725" y="2074343"/>
                  <a:ext cx="7743915" cy="369332"/>
                </a:xfrm>
                <a:prstGeom prst="rect">
                  <a:avLst/>
                </a:prstGeom>
                <a:blipFill>
                  <a:blip r:embed="rId10"/>
                  <a:stretch>
                    <a:fillRect t="-6667" b="-26667"/>
                  </a:stretch>
                </a:blipFill>
              </p:spPr>
              <p:txBody>
                <a:bodyPr/>
                <a:lstStyle/>
                <a:p>
                  <a:r>
                    <a:rPr lang="en-K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7381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FEADC-6688-6F96-E46B-DF88B8B68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3D72F71F-E54B-2A2A-9217-35D1A357041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KR" dirty="0"/>
              <a:t>DEGRADATION: DIFFUSER + OPTICS/ELECTRONICS </a:t>
            </a:r>
            <a:endParaRPr lang="ko-KR" altLang="en-US" dirty="0"/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46B21820-767C-273A-2B30-3A45BCD7B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B1061D3-8C49-89BB-53C2-3D3AA1BA5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9392"/>
            <a:ext cx="7619370" cy="47621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CFD6F66-3973-5671-12DC-FB401D197292}"/>
                  </a:ext>
                </a:extLst>
              </p:cNvPr>
              <p:cNvSpPr txBox="1"/>
              <p:nvPr/>
            </p:nvSpPr>
            <p:spPr>
              <a:xfrm>
                <a:off x="7603206" y="2600532"/>
                <a:ext cx="4546584" cy="7176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180000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𝒕𝒐𝒕</m:t>
                          </m:r>
                          <m: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𝑾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e>
                      </m:d>
                      <m:r>
                        <a:rPr lang="en-US" altLang="ko-K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𝑺𝑫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18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ko-KR" sz="18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𝑾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8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</m:e>
                          </m:d>
                        </m:e>
                      </m:d>
                      <m:r>
                        <a:rPr lang="en-US" altLang="ko-K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rgbClr val="1414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rgbClr val="1414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rgbClr val="1414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𝒄𝒐𝒎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 smtClean="0">
                              <a:solidFill>
                                <a:srgbClr val="1414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ko-KR" sz="1800" b="1" i="1" smtClean="0">
                              <a:solidFill>
                                <a:srgbClr val="1414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e>
                      </m:d>
                      <m:r>
                        <a:rPr lang="en-US" altLang="ko-KR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𝑹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ko-KR" altLang="en-US" sz="18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00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𝒕𝒐𝒕</m:t>
                          </m:r>
                          <m:r>
                            <a:rPr lang="en-US" altLang="ko-KR" sz="1800" b="1" i="1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𝑹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ko-KR" sz="1800" b="1" i="1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e>
                      </m:d>
                      <m:r>
                        <a:rPr lang="en-US" altLang="ko-KR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𝑺𝑫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1800" b="1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ko-KR" sz="18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𝑹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800" b="1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b="1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</m:e>
                          </m:d>
                        </m:e>
                      </m:d>
                      <m:r>
                        <a:rPr lang="en-US" altLang="ko-KR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rgbClr val="1414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>
                              <a:solidFill>
                                <a:srgbClr val="1414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>
                              <a:solidFill>
                                <a:srgbClr val="1414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𝒄𝒐𝒎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>
                              <a:solidFill>
                                <a:srgbClr val="1414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ko-KR" sz="1800" b="1" i="1">
                              <a:solidFill>
                                <a:srgbClr val="1414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e>
                      </m:d>
                      <m:r>
                        <a:rPr lang="en-US" altLang="ko-KR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𝑹</m:t>
                          </m:r>
                        </m:e>
                        <m:sub>
                          <m: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sub>
                      </m:sSub>
                      <m:r>
                        <a:rPr lang="en-US" altLang="ko-K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en-US" altLang="ko-KR" sz="18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5EB4E1A-E763-482D-8110-8FBB5A398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3206" y="2600532"/>
                <a:ext cx="4546584" cy="7176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B4A135-51C6-83D1-90E7-F7BFBC81EA2E}"/>
                  </a:ext>
                </a:extLst>
              </p:cNvPr>
              <p:cNvSpPr txBox="1"/>
              <p:nvPr/>
            </p:nvSpPr>
            <p:spPr>
              <a:xfrm>
                <a:off x="8338767" y="4107692"/>
                <a:ext cx="3325721" cy="1042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ts val="1200"/>
                  </a:spcBef>
                </a:pPr>
                <a:r>
                  <a:rPr lang="en-US" altLang="ko-KR" sz="18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Diffuser degradation correction: </a:t>
                </a:r>
              </a:p>
              <a:p>
                <a:pPr>
                  <a:lnSpc>
                    <a:spcPct val="11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𝒕𝒐𝒕</m:t>
                              </m:r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𝑾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𝑺𝑫</m:t>
                              </m:r>
                            </m:sub>
                          </m:sSub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𝑾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den>
                      </m:f>
                      <m:r>
                        <a:rPr lang="en-US" altLang="ko-K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𝒄𝒐𝒎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e>
                      </m:d>
                      <m:r>
                        <a:rPr lang="en-US" altLang="ko-KR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𝑹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ko-KR" altLang="en-US" sz="18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E7F3ED-1E6D-49A0-B833-A7D72B75A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8767" y="4107692"/>
                <a:ext cx="3325721" cy="1042401"/>
              </a:xfrm>
              <a:prstGeom prst="rect">
                <a:avLst/>
              </a:prstGeom>
              <a:blipFill>
                <a:blip r:embed="rId5"/>
                <a:stretch>
                  <a:fillRect l="-1651" t="-23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화살표: 아래쪽 1">
            <a:extLst>
              <a:ext uri="{FF2B5EF4-FFF2-40B4-BE49-F238E27FC236}">
                <a16:creationId xmlns:a16="http://schemas.microsoft.com/office/drawing/2014/main" id="{54C1AEC0-6ABD-8118-C71B-38664882F5C2}"/>
              </a:ext>
            </a:extLst>
          </p:cNvPr>
          <p:cNvSpPr/>
          <p:nvPr/>
        </p:nvSpPr>
        <p:spPr>
          <a:xfrm>
            <a:off x="9418729" y="3518799"/>
            <a:ext cx="738909" cy="408709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FD0AD3-AC1E-3EA0-CC94-33155FEE88F5}"/>
              </a:ext>
            </a:extLst>
          </p:cNvPr>
          <p:cNvSpPr txBox="1"/>
          <p:nvPr/>
        </p:nvSpPr>
        <p:spPr>
          <a:xfrm>
            <a:off x="1289981" y="3635120"/>
            <a:ext cx="22430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Ratio to </a:t>
            </a:r>
          </a:p>
          <a:p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initial observation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08EF3E-62E9-8333-87C5-90CA3B83165A}"/>
              </a:ext>
            </a:extLst>
          </p:cNvPr>
          <p:cNvSpPr txBox="1"/>
          <p:nvPr/>
        </p:nvSpPr>
        <p:spPr>
          <a:xfrm>
            <a:off x="7876387" y="1686485"/>
            <a:ext cx="382359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i="1" dirty="0">
                <a:latin typeface="Calibri" panose="020F0502020204030204" pitchFamily="34" charset="0"/>
                <a:cs typeface="Calibri" panose="020F0502020204030204" pitchFamily="34" charset="0"/>
              </a:rPr>
              <a:t>W: The primary solar diffuser (daily)</a:t>
            </a:r>
          </a:p>
          <a:p>
            <a:r>
              <a:rPr lang="en-US" altLang="ko-KR" sz="1600" i="1" dirty="0">
                <a:latin typeface="Calibri" panose="020F0502020204030204" pitchFamily="34" charset="0"/>
                <a:cs typeface="Calibri" panose="020F0502020204030204" pitchFamily="34" charset="0"/>
              </a:rPr>
              <a:t>R: The secondary solar diffuser (bi-annually)</a:t>
            </a:r>
          </a:p>
          <a:p>
            <a:r>
              <a:rPr lang="en-US" altLang="ko-KR" sz="1600" i="1" dirty="0">
                <a:latin typeface="Calibri" panose="020F0502020204030204" pitchFamily="34" charset="0"/>
                <a:cs typeface="Calibri" panose="020F0502020204030204" pitchFamily="34" charset="0"/>
              </a:rPr>
              <a:t>(Ludewig et al., 2020)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9FCB4F-857E-D834-C0A0-3D5824E92EAD}"/>
              </a:ext>
            </a:extLst>
          </p:cNvPr>
          <p:cNvSpPr txBox="1"/>
          <p:nvPr/>
        </p:nvSpPr>
        <p:spPr>
          <a:xfrm>
            <a:off x="6096000" y="5939621"/>
            <a:ext cx="618978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20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Methodology established -&gt; Optimization in progress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6C9A32-7EEB-5767-8640-C1D10F249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65" y="1056172"/>
            <a:ext cx="11745571" cy="523220"/>
          </a:xfrm>
        </p:spPr>
        <p:txBody>
          <a:bodyPr/>
          <a:lstStyle/>
          <a:p>
            <a:r>
              <a:rPr lang="en-KR" dirty="0"/>
              <a:t> Diffuser degradation correction </a:t>
            </a:r>
          </a:p>
        </p:txBody>
      </p:sp>
    </p:spTree>
    <p:extLst>
      <p:ext uri="{BB962C8B-B14F-4D97-AF65-F5344CB8AC3E}">
        <p14:creationId xmlns:p14="http://schemas.microsoft.com/office/powerpoint/2010/main" val="793575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4938-6AD6-0F06-EF9D-A9C53B2E0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05EB5BCB-48E0-9284-B16A-98B116DCF65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SYSTEMATIC BIAS – TSIS COMPARISON  </a:t>
            </a:r>
            <a:endParaRPr lang="ko-KR" altLang="en-US" dirty="0"/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841DDA9C-30F7-5939-A95B-79ECD3C38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2C7D192-7209-88D1-C092-E1EA37932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8" y="3349870"/>
            <a:ext cx="6001277" cy="342930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F93236B-2E74-C588-4482-AE13DF5C5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901" y="3341076"/>
            <a:ext cx="6001277" cy="3429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내용 개체 틀 2">
                <a:extLst>
                  <a:ext uri="{FF2B5EF4-FFF2-40B4-BE49-F238E27FC236}">
                    <a16:creationId xmlns:a16="http://schemas.microsoft.com/office/drawing/2014/main" id="{3AA86DD0-C392-FFBA-E181-A2A333DC68D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60222" y="2547671"/>
                <a:ext cx="10292575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533400" indent="-533400" algn="l" rtl="0" eaLnBrk="0" fontAlgn="base" latinLnBrk="0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Blip>
                    <a:blip r:embed="rId5"/>
                  </a:buBlip>
                  <a:defRPr kumimoji="1" sz="2600" b="1" baseline="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+mn-cs"/>
                  </a:defRPr>
                </a:lvl1pPr>
                <a:lvl2pPr marL="914400" indent="-457200" algn="l" rtl="0" eaLnBrk="0" fontAlgn="base" latinLnBrk="0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Blip>
                    <a:blip r:embed="rId6"/>
                  </a:buBlip>
                  <a:defRPr kumimoji="1" sz="2000" baseline="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2pPr>
                <a:lvl3pPr marL="1295400" indent="-381000" algn="l" rtl="0" eaLnBrk="0" fontAlgn="base" latinLnBrk="0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Font typeface="맑은 고딕" pitchFamily="50" charset="-127"/>
                  <a:buChar char="–"/>
                  <a:defRPr kumimoji="1" sz="1600" baseline="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3pPr>
                <a:lvl4pPr marL="1752600" indent="-381000" algn="l" rtl="0" eaLnBrk="0" fontAlgn="base" latinLnBrk="0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Blip>
                    <a:blip r:embed="rId7"/>
                  </a:buBlip>
                  <a:defRPr kumimoji="1" sz="1600" baseline="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4pPr>
                <a:lvl5pPr marL="2209800" indent="-381000" algn="l" rtl="0" eaLnBrk="0" fontAlgn="base" latinLnBrk="0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 baseline="0">
                    <a:solidFill>
                      <a:schemeClr val="tx1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defRPr>
                </a:lvl5pPr>
                <a:lvl6pPr marL="2667000" indent="-381000" algn="l" rtl="0" fontAlgn="base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3124200" indent="-381000" algn="l" rtl="0" fontAlgn="base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581400" indent="-381000" algn="l" rtl="0" fontAlgn="base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4038600" indent="-381000" algn="l" rtl="0" fontAlgn="base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altLang="ko-KR" sz="2000" dirty="0"/>
                  <a:t>Spectral difference of GEMS solar irradiances compared to TSIS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altLang="ko-KR" sz="2000" kern="0" dirty="0">
                    <a:ea typeface="Calibri" panose="020F0502020204030204" pitchFamily="34" charset="0"/>
                    <a:cs typeface="Calibri" panose="020F0502020204030204" pitchFamily="34" charset="0"/>
                  </a:rPr>
                  <a:t>	   Sep 15, </a:t>
                </a:r>
                <a:r>
                  <a:rPr lang="en-US" altLang="ko-KR" sz="2000" kern="0" dirty="0">
                    <a:solidFill>
                      <a:srgbClr val="C0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2020</a:t>
                </a:r>
                <a:r>
                  <a:rPr lang="en-US" altLang="ko-KR" sz="2000" kern="0" dirty="0">
                    <a:ea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1" i="1" kern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2000" b="1" i="1" kern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𝝓</m:t>
                        </m:r>
                      </m:e>
                      <m:sub>
                        <m:r>
                          <a:rPr lang="en-US" altLang="ko-KR" sz="2000" b="1" i="1" kern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𝟎</m:t>
                        </m:r>
                      </m:sub>
                    </m:sSub>
                    <m:r>
                      <a:rPr lang="en-US" altLang="ko-KR" sz="2000" b="1" i="1" kern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=~</m:t>
                    </m:r>
                    <m:r>
                      <a:rPr lang="en-US" altLang="ko-KR" sz="2000" b="1" i="1" kern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𝟗𝟎</m:t>
                    </m:r>
                    <m:r>
                      <a:rPr lang="en-US" altLang="ko-KR" sz="2000" b="1" i="1" kern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r>
                  <a:rPr lang="en-US" altLang="ko-KR" sz="2000" kern="0" dirty="0">
                    <a:ea typeface="Calibri" panose="020F0502020204030204" pitchFamily="34" charset="0"/>
                    <a:cs typeface="Calibri" panose="020F0502020204030204" pitchFamily="34" charset="0"/>
                  </a:rPr>
                  <a:t>)			       Sep 16, </a:t>
                </a:r>
                <a:r>
                  <a:rPr lang="en-US" altLang="ko-KR" sz="2000" kern="0" dirty="0">
                    <a:solidFill>
                      <a:srgbClr val="C0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2024</a:t>
                </a:r>
                <a:r>
                  <a:rPr lang="en-US" altLang="ko-KR" sz="2000" kern="0" dirty="0">
                    <a:ea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2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𝝓</m:t>
                        </m:r>
                      </m:e>
                      <m:sub>
                        <m:r>
                          <a:rPr lang="en-US" altLang="ko-KR" sz="2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𝟎</m:t>
                        </m:r>
                      </m:sub>
                    </m:sSub>
                    <m:r>
                      <a:rPr lang="en-US" altLang="ko-KR" sz="2000" i="1" ker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=~</m:t>
                    </m:r>
                    <m:r>
                      <a:rPr lang="en-US" altLang="ko-KR" sz="2000" i="1" ker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𝟗𝟎</m:t>
                    </m:r>
                    <m:r>
                      <a:rPr lang="en-US" altLang="ko-KR" sz="2000" i="1" ker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r>
                  <a:rPr lang="en-US" altLang="ko-KR" sz="2000" kern="0" dirty="0"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3" name="내용 개체 틀 2">
                <a:extLst>
                  <a:ext uri="{FF2B5EF4-FFF2-40B4-BE49-F238E27FC236}">
                    <a16:creationId xmlns:a16="http://schemas.microsoft.com/office/drawing/2014/main" id="{3AA86DD0-C392-FFBA-E181-A2A333DC6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0222" y="2547671"/>
                <a:ext cx="10292575" cy="707886"/>
              </a:xfrm>
              <a:prstGeom prst="rect">
                <a:avLst/>
              </a:prstGeom>
              <a:blipFill>
                <a:blip r:embed="rId8"/>
                <a:stretch>
                  <a:fillRect t="-5263" b="-140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Down Arrow 27">
            <a:extLst>
              <a:ext uri="{FF2B5EF4-FFF2-40B4-BE49-F238E27FC236}">
                <a16:creationId xmlns:a16="http://schemas.microsoft.com/office/drawing/2014/main" id="{5767E43A-C105-03E3-9599-E377F692E609}"/>
              </a:ext>
            </a:extLst>
          </p:cNvPr>
          <p:cNvSpPr/>
          <p:nvPr/>
        </p:nvSpPr>
        <p:spPr>
          <a:xfrm rot="16200000">
            <a:off x="5406587" y="4487690"/>
            <a:ext cx="1782994" cy="404167"/>
          </a:xfrm>
          <a:prstGeom prst="downArrow">
            <a:avLst>
              <a:gd name="adj1" fmla="val 50000"/>
              <a:gd name="adj2" fmla="val 55518"/>
            </a:avLst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7E9932E4-E1DB-62DA-5334-DD6727DD91D6}"/>
              </a:ext>
            </a:extLst>
          </p:cNvPr>
          <p:cNvCxnSpPr>
            <a:cxnSpLocks/>
          </p:cNvCxnSpPr>
          <p:nvPr/>
        </p:nvCxnSpPr>
        <p:spPr>
          <a:xfrm flipV="1">
            <a:off x="4742525" y="4840768"/>
            <a:ext cx="0" cy="38686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F601683-0865-3748-16EE-513ACD9A273E}"/>
                  </a:ext>
                </a:extLst>
              </p:cNvPr>
              <p:cNvSpPr txBox="1"/>
              <p:nvPr/>
            </p:nvSpPr>
            <p:spPr>
              <a:xfrm>
                <a:off x="2992857" y="5423561"/>
                <a:ext cx="2910252" cy="521168"/>
              </a:xfrm>
              <a:prstGeom prst="rect">
                <a:avLst/>
              </a:prstGeom>
              <a:noFill/>
            </p:spPr>
            <p:txBody>
              <a:bodyPr wrap="square" lIns="9000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Increase by ~15%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ko-KR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altLang="ko-K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𝒄𝒐𝒔</m:t>
                        </m:r>
                        <m:d>
                          <m:dPr>
                            <m:ctrlPr>
                              <a:rPr lang="en-US" altLang="ko-KR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altLang="ko-KR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𝟑𝟎</m:t>
                            </m:r>
                            <m:r>
                              <a:rPr lang="en-US" altLang="ko-KR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.</m:t>
                            </m:r>
                            <m:r>
                              <a:rPr lang="en-US" altLang="ko-KR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𝟓</m:t>
                            </m:r>
                            <m:r>
                              <a:rPr lang="en-US" altLang="ko-KR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°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ko-KR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F601683-0865-3748-16EE-513ACD9A2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857" y="5423561"/>
                <a:ext cx="2910252" cy="521168"/>
              </a:xfrm>
              <a:prstGeom prst="rect">
                <a:avLst/>
              </a:prstGeom>
              <a:blipFill>
                <a:blip r:embed="rId9"/>
                <a:stretch>
                  <a:fillRect r="-43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6BF4F-AA6E-5489-1D95-DBB57F689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65" y="1056172"/>
            <a:ext cx="11745571" cy="1243417"/>
          </a:xfrm>
        </p:spPr>
        <p:txBody>
          <a:bodyPr/>
          <a:lstStyle/>
          <a:p>
            <a:r>
              <a:rPr lang="en-KR" dirty="0"/>
              <a:t> Bias in solar irradiances</a:t>
            </a:r>
          </a:p>
          <a:p>
            <a:pPr lvl="1"/>
            <a:r>
              <a:rPr lang="en-US" dirty="0"/>
              <a:t>R</a:t>
            </a:r>
            <a:r>
              <a:rPr lang="en-KR" dirty="0"/>
              <a:t>adiometric calibration </a:t>
            </a:r>
          </a:p>
          <a:p>
            <a:pPr lvl="1"/>
            <a:r>
              <a:rPr lang="en-KR" dirty="0"/>
              <a:t>BTDF definition (refer to the presentation of Dr. Heesung Chong, SAO)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83230-95F6-59F0-0DB3-7CBD4E6A0507}"/>
              </a:ext>
            </a:extLst>
          </p:cNvPr>
          <p:cNvSpPr txBox="1"/>
          <p:nvPr/>
        </p:nvSpPr>
        <p:spPr>
          <a:xfrm>
            <a:off x="5715317" y="3040306"/>
            <a:ext cx="1165535" cy="684226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n-US" altLang="ko-KR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yrs passed</a:t>
            </a:r>
          </a:p>
        </p:txBody>
      </p:sp>
    </p:spTree>
    <p:extLst>
      <p:ext uri="{BB962C8B-B14F-4D97-AF65-F5344CB8AC3E}">
        <p14:creationId xmlns:p14="http://schemas.microsoft.com/office/powerpoint/2010/main" val="1508657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사다리꼴 56"/>
          <p:cNvSpPr/>
          <p:nvPr/>
        </p:nvSpPr>
        <p:spPr>
          <a:xfrm>
            <a:off x="467943" y="4201378"/>
            <a:ext cx="11274458" cy="1121457"/>
          </a:xfrm>
          <a:prstGeom prst="trapezoid">
            <a:avLst>
              <a:gd name="adj" fmla="val 66554"/>
            </a:avLst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5192403" y="2104585"/>
            <a:ext cx="1825535" cy="68778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GEMS (Hyperspectral)</a:t>
            </a:r>
            <a:endParaRPr lang="ko-KR" alt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027215" y="3138027"/>
            <a:ext cx="1311598" cy="554924"/>
          </a:xfrm>
          <a:prstGeom prst="roundRect">
            <a:avLst/>
          </a:prstGeom>
          <a:solidFill>
            <a:srgbClr val="215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Calibri" panose="020F0502020204030204" pitchFamily="34" charset="0"/>
                <a:cs typeface="Calibri" panose="020F0502020204030204" pitchFamily="34" charset="0"/>
              </a:rPr>
              <a:t>GEO</a:t>
            </a:r>
            <a:endParaRPr lang="ko-KR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798132" y="3138027"/>
            <a:ext cx="1311598" cy="5549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endParaRPr lang="ko-KR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2142148" y="4002129"/>
            <a:ext cx="1188328" cy="554924"/>
          </a:xfrm>
          <a:prstGeom prst="roundRect">
            <a:avLst/>
          </a:prstGeom>
          <a:solidFill>
            <a:srgbClr val="215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</a:t>
            </a:r>
            <a:endParaRPr lang="ko-KR" alt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4003330" y="4002126"/>
            <a:ext cx="1188328" cy="554924"/>
          </a:xfrm>
          <a:prstGeom prst="roundRect">
            <a:avLst/>
          </a:prstGeom>
          <a:solidFill>
            <a:srgbClr val="215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GOCI-2</a:t>
            </a:r>
            <a:endParaRPr lang="ko-KR" alt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6414650" y="4005273"/>
            <a:ext cx="1188328" cy="5549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OMPS</a:t>
            </a:r>
            <a:endParaRPr lang="ko-KR" alt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7798133" y="4004621"/>
            <a:ext cx="1311598" cy="5549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TROPOMI</a:t>
            </a:r>
            <a:endParaRPr lang="ko-KR" alt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9304886" y="4002129"/>
            <a:ext cx="1223736" cy="5549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MODIS</a:t>
            </a:r>
            <a:endParaRPr lang="ko-KR" alt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꺾인 연결선 5"/>
          <p:cNvCxnSpPr>
            <a:stCxn id="7" idx="2"/>
            <a:endCxn id="20" idx="0"/>
          </p:cNvCxnSpPr>
          <p:nvPr/>
        </p:nvCxnSpPr>
        <p:spPr>
          <a:xfrm rot="16200000" flipH="1">
            <a:off x="7106722" y="1790818"/>
            <a:ext cx="345656" cy="2348761"/>
          </a:xfrm>
          <a:prstGeom prst="bentConnector3">
            <a:avLst/>
          </a:prstGeom>
          <a:ln w="1905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꺾인 연결선 9"/>
          <p:cNvCxnSpPr>
            <a:stCxn id="8" idx="2"/>
            <a:endCxn id="21" idx="0"/>
          </p:cNvCxnSpPr>
          <p:nvPr/>
        </p:nvCxnSpPr>
        <p:spPr>
          <a:xfrm rot="5400000">
            <a:off x="3055075" y="3374189"/>
            <a:ext cx="309177" cy="946702"/>
          </a:xfrm>
          <a:prstGeom prst="bentConnector3">
            <a:avLst>
              <a:gd name="adj1" fmla="val 50000"/>
            </a:avLst>
          </a:prstGeom>
          <a:ln w="1905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꺾인 연결선 11"/>
          <p:cNvCxnSpPr>
            <a:stCxn id="8" idx="2"/>
            <a:endCxn id="22" idx="0"/>
          </p:cNvCxnSpPr>
          <p:nvPr/>
        </p:nvCxnSpPr>
        <p:spPr>
          <a:xfrm rot="16200000" flipH="1">
            <a:off x="3985667" y="3390298"/>
            <a:ext cx="309174" cy="914480"/>
          </a:xfrm>
          <a:prstGeom prst="bentConnector3">
            <a:avLst/>
          </a:prstGeom>
          <a:ln w="1905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꺾인 연결선 14"/>
          <p:cNvCxnSpPr>
            <a:stCxn id="20" idx="2"/>
            <a:endCxn id="23" idx="0"/>
          </p:cNvCxnSpPr>
          <p:nvPr/>
        </p:nvCxnSpPr>
        <p:spPr>
          <a:xfrm rot="5400000">
            <a:off x="7575214" y="3126553"/>
            <a:ext cx="312321" cy="1445117"/>
          </a:xfrm>
          <a:prstGeom prst="bentConnector3">
            <a:avLst>
              <a:gd name="adj1" fmla="val 50000"/>
            </a:avLst>
          </a:prstGeom>
          <a:ln w="1905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꺾인 연결선 16"/>
          <p:cNvCxnSpPr>
            <a:stCxn id="20" idx="2"/>
            <a:endCxn id="25" idx="0"/>
          </p:cNvCxnSpPr>
          <p:nvPr/>
        </p:nvCxnSpPr>
        <p:spPr>
          <a:xfrm rot="16200000" flipH="1">
            <a:off x="9030755" y="3116129"/>
            <a:ext cx="309177" cy="1462822"/>
          </a:xfrm>
          <a:prstGeom prst="bentConnector3">
            <a:avLst/>
          </a:prstGeom>
          <a:ln w="1905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>
            <a:stCxn id="20" idx="2"/>
            <a:endCxn id="24" idx="0"/>
          </p:cNvCxnSpPr>
          <p:nvPr/>
        </p:nvCxnSpPr>
        <p:spPr>
          <a:xfrm>
            <a:off x="8453932" y="3692952"/>
            <a:ext cx="1" cy="311670"/>
          </a:xfrm>
          <a:prstGeom prst="line">
            <a:avLst/>
          </a:prstGeom>
          <a:ln w="1905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518511" y="4755327"/>
            <a:ext cx="430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Higher availability 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ko-KR" sz="2000" b="1" dirty="0">
                <a:latin typeface="Calibri" panose="020F0502020204030204" pitchFamily="34" charset="0"/>
                <a:cs typeface="Calibri" panose="020F0502020204030204" pitchFamily="34" charset="0"/>
              </a:rPr>
              <a:t>ray-matching</a:t>
            </a:r>
          </a:p>
        </p:txBody>
      </p:sp>
      <p:cxnSp>
        <p:nvCxnSpPr>
          <p:cNvPr id="37" name="꺾인 연결선 36"/>
          <p:cNvCxnSpPr>
            <a:stCxn id="7" idx="2"/>
            <a:endCxn id="8" idx="0"/>
          </p:cNvCxnSpPr>
          <p:nvPr/>
        </p:nvCxnSpPr>
        <p:spPr>
          <a:xfrm rot="5400000">
            <a:off x="4721266" y="1754121"/>
            <a:ext cx="345656" cy="2422156"/>
          </a:xfrm>
          <a:prstGeom prst="bentConnector3">
            <a:avLst>
              <a:gd name="adj1" fmla="val 50000"/>
            </a:avLst>
          </a:prstGeom>
          <a:ln w="1905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216641" y="5462635"/>
            <a:ext cx="56202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same </a:t>
            </a:r>
            <a:r>
              <a:rPr lang="en-US" altLang="ko-K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time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same </a:t>
            </a:r>
            <a:r>
              <a:rPr lang="en-US" altLang="ko-K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spatial </a:t>
            </a:r>
            <a:r>
              <a:rPr lang="en-US" altLang="ko-KR" sz="2000" b="1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ko-K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spectral response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same </a:t>
            </a:r>
            <a:r>
              <a:rPr lang="en-US" altLang="ko-K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viewing geometry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1CDD34C-E70B-0D4E-966B-B10852D9EB79}"/>
              </a:ext>
            </a:extLst>
          </p:cNvPr>
          <p:cNvSpPr txBox="1"/>
          <p:nvPr/>
        </p:nvSpPr>
        <p:spPr>
          <a:xfrm>
            <a:off x="4289623" y="5707030"/>
            <a:ext cx="198995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b="1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 an </a:t>
            </a:r>
          </a:p>
          <a:p>
            <a:pPr algn="ctr"/>
            <a:r>
              <a:rPr kumimoji="1" lang="en-US" altLang="ko-KR" sz="2000" b="1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identical target</a:t>
            </a:r>
          </a:p>
        </p:txBody>
      </p:sp>
      <p:sp>
        <p:nvSpPr>
          <p:cNvPr id="51" name="아래쪽 화살표[D] 2">
            <a:extLst>
              <a:ext uri="{FF2B5EF4-FFF2-40B4-BE49-F238E27FC236}">
                <a16:creationId xmlns:a16="http://schemas.microsoft.com/office/drawing/2014/main" id="{3DA8450F-5385-F347-ABFB-50C826FE39FD}"/>
              </a:ext>
            </a:extLst>
          </p:cNvPr>
          <p:cNvSpPr/>
          <p:nvPr/>
        </p:nvSpPr>
        <p:spPr>
          <a:xfrm rot="16200000">
            <a:off x="3758965" y="5916164"/>
            <a:ext cx="568039" cy="295836"/>
          </a:xfrm>
          <a:prstGeom prst="downArrow">
            <a:avLst/>
          </a:prstGeom>
          <a:solidFill>
            <a:srgbClr val="59595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DAF0834-4318-F641-9FB0-D97EC7BE6940}"/>
              </a:ext>
            </a:extLst>
          </p:cNvPr>
          <p:cNvSpPr txBox="1"/>
          <p:nvPr/>
        </p:nvSpPr>
        <p:spPr>
          <a:xfrm>
            <a:off x="1076457" y="5862123"/>
            <a:ext cx="2352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b="1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Collocation process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886E15CB-EF15-5DDE-A2C0-801012F40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SYSTEMATIC BIAS – VALIDATION APPROACHES</a:t>
            </a:r>
            <a:endParaRPr lang="en-KR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0514AFC0-EAC8-D27C-D3E2-6EDA935DE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65" y="1056172"/>
            <a:ext cx="11745571" cy="892552"/>
          </a:xfrm>
        </p:spPr>
        <p:txBody>
          <a:bodyPr/>
          <a:lstStyle/>
          <a:p>
            <a:r>
              <a:rPr kumimoji="1" lang="en-US" altLang="ko-KR" dirty="0"/>
              <a:t> Inter-calibration approach</a:t>
            </a:r>
          </a:p>
          <a:p>
            <a:pPr marL="457200" lvl="1" indent="0">
              <a:buNone/>
            </a:pPr>
            <a:r>
              <a:rPr kumimoji="1" lang="en-US" altLang="ko-KR" dirty="0"/>
              <a:t>GEO (twin satellites – GK2A &amp; GK2B) &amp; hyperspectral instrument onboard LEO</a:t>
            </a:r>
            <a:endParaRPr lang="en-KR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FF23C2F-098A-870F-298E-A007C7C6B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0D5088-19B1-C9C1-2174-D519AB2F8699}"/>
              </a:ext>
            </a:extLst>
          </p:cNvPr>
          <p:cNvSpPr txBox="1"/>
          <p:nvPr/>
        </p:nvSpPr>
        <p:spPr>
          <a:xfrm>
            <a:off x="5838365" y="4742242"/>
            <a:ext cx="5276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Calibri" panose="020F0502020204030204" pitchFamily="34" charset="0"/>
                <a:cs typeface="Calibri" panose="020F0502020204030204" pitchFamily="34" charset="0"/>
              </a:rPr>
              <a:t>Potential for spectral analysis</a:t>
            </a:r>
          </a:p>
        </p:txBody>
      </p:sp>
      <p:sp>
        <p:nvSpPr>
          <p:cNvPr id="28" name="5-Point Star 27">
            <a:extLst>
              <a:ext uri="{FF2B5EF4-FFF2-40B4-BE49-F238E27FC236}">
                <a16:creationId xmlns:a16="http://schemas.microsoft.com/office/drawing/2014/main" id="{899499F7-E036-E3C3-C532-258772C624F7}"/>
              </a:ext>
            </a:extLst>
          </p:cNvPr>
          <p:cNvSpPr/>
          <p:nvPr/>
        </p:nvSpPr>
        <p:spPr>
          <a:xfrm>
            <a:off x="2024013" y="3834626"/>
            <a:ext cx="355764" cy="355764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30" name="5-Point Star 29">
            <a:extLst>
              <a:ext uri="{FF2B5EF4-FFF2-40B4-BE49-F238E27FC236}">
                <a16:creationId xmlns:a16="http://schemas.microsoft.com/office/drawing/2014/main" id="{A966FDD6-6AF2-A05A-BD2B-08071277CE89}"/>
              </a:ext>
            </a:extLst>
          </p:cNvPr>
          <p:cNvSpPr/>
          <p:nvPr/>
        </p:nvSpPr>
        <p:spPr>
          <a:xfrm>
            <a:off x="6279582" y="3840488"/>
            <a:ext cx="355764" cy="355764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31" name="5-Point Star 30">
            <a:extLst>
              <a:ext uri="{FF2B5EF4-FFF2-40B4-BE49-F238E27FC236}">
                <a16:creationId xmlns:a16="http://schemas.microsoft.com/office/drawing/2014/main" id="{0B4B5564-C9C1-193B-ED67-3A36B03F34D6}"/>
              </a:ext>
            </a:extLst>
          </p:cNvPr>
          <p:cNvSpPr/>
          <p:nvPr/>
        </p:nvSpPr>
        <p:spPr>
          <a:xfrm>
            <a:off x="7660646" y="3840488"/>
            <a:ext cx="355764" cy="355764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440795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242403</TotalTime>
  <Words>1841</Words>
  <Application>Microsoft Macintosh PowerPoint</Application>
  <PresentationFormat>Widescreen</PresentationFormat>
  <Paragraphs>440</Paragraphs>
  <Slides>24</Slides>
  <Notes>18</Notes>
  <HiddenSlides>9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맑은 고딕</vt:lpstr>
      <vt:lpstr>고양덕양 B</vt:lpstr>
      <vt:lpstr>Arial</vt:lpstr>
      <vt:lpstr>Calibri</vt:lpstr>
      <vt:lpstr>Cambria Math</vt:lpstr>
      <vt:lpstr>Candara</vt:lpstr>
      <vt:lpstr>Gill Sans MT</vt:lpstr>
      <vt:lpstr>Times New Roman</vt:lpstr>
      <vt:lpstr>Wingdings</vt:lpstr>
      <vt:lpstr>Office 테마</vt:lpstr>
      <vt:lpstr>1_Office 테마</vt:lpstr>
      <vt:lpstr>PowerPoint Presentation</vt:lpstr>
      <vt:lpstr>GEMS: MORE THAN FIVE YEARS IN OPERATION </vt:lpstr>
      <vt:lpstr>GEMS: MORE THAN FIVE YEARS IN OPERATION </vt:lpstr>
      <vt:lpstr>DEGRADATION: DIFFUSER + OPTICS/ELECTRONICS </vt:lpstr>
      <vt:lpstr>DEGRADATION: DIFFUSER + OPTICS/ELECTRONICS </vt:lpstr>
      <vt:lpstr>DEGRADATION: DIFFUSER + OPTICS/ELECTRONICS </vt:lpstr>
      <vt:lpstr>DEGRADATION: DIFFUSER + OPTICS/ELECTRONICS </vt:lpstr>
      <vt:lpstr>SYSTEMATIC BIAS – TSIS COMPARISON  </vt:lpstr>
      <vt:lpstr>SYSTEMATIC BIAS – VALIDATION APPROACHES</vt:lpstr>
      <vt:lpstr>SYSTEMATIC BIAS – VALIDATION APPROACHES</vt:lpstr>
      <vt:lpstr>SYSTEMATIC BIAS – VALIDATION APPROACHES</vt:lpstr>
      <vt:lpstr>SYSTEMATIC BIAS – VALIDATION APPROACHES</vt:lpstr>
      <vt:lpstr>SYSTEMATIC BIAS – VALIDATION APPROACHES</vt:lpstr>
      <vt:lpstr>SUMMARY &amp; FUTURE WORKS </vt:lpstr>
      <vt:lpstr>PowerPoint Presentation</vt:lpstr>
      <vt:lpstr>GEMS: five years of operation </vt:lpstr>
      <vt:lpstr>GEMS Level 1C calibration updates:</vt:lpstr>
      <vt:lpstr>GEMS Level 1C calibration updates:</vt:lpstr>
      <vt:lpstr>GEMS Level 1C calibration updates:</vt:lpstr>
      <vt:lpstr>GEMS Level 1C calibration updates:</vt:lpstr>
      <vt:lpstr>GEMS Level 1C calibration updates:</vt:lpstr>
      <vt:lpstr>GEMS Level 1C calibration updates:</vt:lpstr>
      <vt:lpstr>GEMS Level 1C calibration updates:</vt:lpstr>
      <vt:lpstr>GEMS Level 1C calibration updates: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Meeting</dc:title>
  <dc:creator>Microsoft Office User</dc:creator>
  <cp:lastModifiedBy>Yeeun Lee</cp:lastModifiedBy>
  <cp:revision>9873</cp:revision>
  <cp:lastPrinted>2024-02-20T03:06:03Z</cp:lastPrinted>
  <dcterms:created xsi:type="dcterms:W3CDTF">2019-05-07T07:35:48Z</dcterms:created>
  <dcterms:modified xsi:type="dcterms:W3CDTF">2025-08-19T01:01:56Z</dcterms:modified>
</cp:coreProperties>
</file>