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774" r:id="rId2"/>
  </p:sldMasterIdLst>
  <p:notesMasterIdLst>
    <p:notesMasterId r:id="rId15"/>
  </p:notesMasterIdLst>
  <p:sldIdLst>
    <p:sldId id="1042652896" r:id="rId3"/>
    <p:sldId id="1042652904" r:id="rId4"/>
    <p:sldId id="1042652936" r:id="rId5"/>
    <p:sldId id="1042652906" r:id="rId6"/>
    <p:sldId id="1042652940" r:id="rId7"/>
    <p:sldId id="1042652908" r:id="rId8"/>
    <p:sldId id="1042652910" r:id="rId9"/>
    <p:sldId id="1042652914" r:id="rId10"/>
    <p:sldId id="1042652934" r:id="rId11"/>
    <p:sldId id="1042652938" r:id="rId12"/>
    <p:sldId id="1042652935" r:id="rId13"/>
    <p:sldId id="29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F825D8-DAA9-A17E-7FD3-EB3550631833}" name="Fenn, Crystal J. (LARC-D206)" initials="F(" userId="S::cfenn@ndc.nasa.gov::e706ab77-a4eb-46fd-9b0c-8ec1c8e24d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0432FF"/>
    <a:srgbClr val="FF2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2"/>
    <p:restoredTop sz="50000"/>
  </p:normalViewPr>
  <p:slideViewPr>
    <p:cSldViewPr snapToGrid="0" snapToObjects="1">
      <p:cViewPr varScale="1">
        <p:scale>
          <a:sx n="58" d="100"/>
          <a:sy n="58" d="100"/>
        </p:scale>
        <p:origin x="2488"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7" d="100"/>
          <a:sy n="117" d="100"/>
        </p:scale>
        <p:origin x="42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85442-679F-6940-8D76-BD610BCABF31}" type="datetimeFigureOut">
              <a:rPr lang="en-US" smtClean="0"/>
              <a:t>8/19/25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65635-F46D-3643-9694-3A302E640B0D}" type="slidenum">
              <a:rPr lang="en-US" smtClean="0"/>
              <a:t>‹#›</a:t>
            </a:fld>
            <a:endParaRPr lang="en-US"/>
          </a:p>
        </p:txBody>
      </p:sp>
    </p:spTree>
    <p:extLst>
      <p:ext uri="{BB962C8B-B14F-4D97-AF65-F5344CB8AC3E}">
        <p14:creationId xmlns:p14="http://schemas.microsoft.com/office/powerpoint/2010/main" val="16177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59" name="Google Shape;2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10</a:t>
            </a:fld>
            <a:endParaRPr lang="en-US"/>
          </a:p>
        </p:txBody>
      </p:sp>
    </p:spTree>
    <p:extLst>
      <p:ext uri="{BB962C8B-B14F-4D97-AF65-F5344CB8AC3E}">
        <p14:creationId xmlns:p14="http://schemas.microsoft.com/office/powerpoint/2010/main" val="197027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11</a:t>
            </a:fld>
            <a:endParaRPr lang="en-US"/>
          </a:p>
        </p:txBody>
      </p:sp>
    </p:spTree>
    <p:extLst>
      <p:ext uri="{BB962C8B-B14F-4D97-AF65-F5344CB8AC3E}">
        <p14:creationId xmlns:p14="http://schemas.microsoft.com/office/powerpoint/2010/main" val="428991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12</a:t>
            </a:fld>
            <a:endParaRPr lang="en-US"/>
          </a:p>
        </p:txBody>
      </p:sp>
    </p:spTree>
    <p:extLst>
      <p:ext uri="{BB962C8B-B14F-4D97-AF65-F5344CB8AC3E}">
        <p14:creationId xmlns:p14="http://schemas.microsoft.com/office/powerpoint/2010/main" val="203765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2</a:t>
            </a:fld>
            <a:endParaRPr lang="en-US"/>
          </a:p>
        </p:txBody>
      </p:sp>
    </p:spTree>
    <p:extLst>
      <p:ext uri="{BB962C8B-B14F-4D97-AF65-F5344CB8AC3E}">
        <p14:creationId xmlns:p14="http://schemas.microsoft.com/office/powerpoint/2010/main" val="309180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FFAC-06A5-0A8F-6C4C-9B7071C96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6065A-6704-52E9-65EB-FC32AE065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51170-C2A0-2654-B225-4D7ED756BE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E37CD6-046F-3648-C089-2789BEC09BCA}"/>
              </a:ext>
            </a:extLst>
          </p:cNvPr>
          <p:cNvSpPr>
            <a:spLocks noGrp="1"/>
          </p:cNvSpPr>
          <p:nvPr>
            <p:ph type="sldNum" sz="quarter" idx="5"/>
          </p:nvPr>
        </p:nvSpPr>
        <p:spPr/>
        <p:txBody>
          <a:bodyPr/>
          <a:lstStyle/>
          <a:p>
            <a:fld id="{6C165635-F46D-3643-9694-3A302E640B0D}" type="slidenum">
              <a:rPr lang="en-US" smtClean="0"/>
              <a:t>3</a:t>
            </a:fld>
            <a:endParaRPr lang="en-US"/>
          </a:p>
        </p:txBody>
      </p:sp>
    </p:spTree>
    <p:extLst>
      <p:ext uri="{BB962C8B-B14F-4D97-AF65-F5344CB8AC3E}">
        <p14:creationId xmlns:p14="http://schemas.microsoft.com/office/powerpoint/2010/main" val="230460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4</a:t>
            </a:fld>
            <a:endParaRPr lang="en-US"/>
          </a:p>
        </p:txBody>
      </p:sp>
    </p:spTree>
    <p:extLst>
      <p:ext uri="{BB962C8B-B14F-4D97-AF65-F5344CB8AC3E}">
        <p14:creationId xmlns:p14="http://schemas.microsoft.com/office/powerpoint/2010/main" val="379021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5</a:t>
            </a:fld>
            <a:endParaRPr lang="en-US"/>
          </a:p>
        </p:txBody>
      </p:sp>
    </p:spTree>
    <p:extLst>
      <p:ext uri="{BB962C8B-B14F-4D97-AF65-F5344CB8AC3E}">
        <p14:creationId xmlns:p14="http://schemas.microsoft.com/office/powerpoint/2010/main" val="1797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6</a:t>
            </a:fld>
            <a:endParaRPr lang="en-US"/>
          </a:p>
        </p:txBody>
      </p:sp>
    </p:spTree>
    <p:extLst>
      <p:ext uri="{BB962C8B-B14F-4D97-AF65-F5344CB8AC3E}">
        <p14:creationId xmlns:p14="http://schemas.microsoft.com/office/powerpoint/2010/main" val="272955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7</a:t>
            </a:fld>
            <a:endParaRPr lang="en-US"/>
          </a:p>
        </p:txBody>
      </p:sp>
    </p:spTree>
    <p:extLst>
      <p:ext uri="{BB962C8B-B14F-4D97-AF65-F5344CB8AC3E}">
        <p14:creationId xmlns:p14="http://schemas.microsoft.com/office/powerpoint/2010/main" val="428817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8</a:t>
            </a:fld>
            <a:endParaRPr lang="en-US"/>
          </a:p>
        </p:txBody>
      </p:sp>
    </p:spTree>
    <p:extLst>
      <p:ext uri="{BB962C8B-B14F-4D97-AF65-F5344CB8AC3E}">
        <p14:creationId xmlns:p14="http://schemas.microsoft.com/office/powerpoint/2010/main" val="131601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9</a:t>
            </a:fld>
            <a:endParaRPr lang="en-US"/>
          </a:p>
        </p:txBody>
      </p:sp>
    </p:spTree>
    <p:extLst>
      <p:ext uri="{BB962C8B-B14F-4D97-AF65-F5344CB8AC3E}">
        <p14:creationId xmlns:p14="http://schemas.microsoft.com/office/powerpoint/2010/main" val="291703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04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p:nvSpPr>
        <p:spPr>
          <a:xfrm>
            <a:off x="306567" y="1061642"/>
            <a:ext cx="10785733" cy="1651671"/>
          </a:xfrm>
          <a:prstGeom prst="rect">
            <a:avLst/>
          </a:prstGeom>
          <a:solidFill>
            <a:schemeClr val="bg1"/>
          </a:solidFill>
        </p:spPr>
        <p:txBody>
          <a:bodyPr wrap="square">
            <a:spAutoFit/>
          </a:bodyPr>
          <a:lstStyle/>
          <a:p>
            <a:pPr algn="ctr"/>
            <a:r>
              <a:rPr lang="en-US" sz="2133" b="1">
                <a:solidFill>
                  <a:srgbClr val="FF0000"/>
                </a:solidFill>
              </a:rPr>
              <a:t>Limited Rights Notice </a:t>
            </a:r>
            <a:endParaRPr lang="en-US" sz="2133" b="1" i="1">
              <a:solidFill>
                <a:srgbClr val="FF0000"/>
              </a:solidFill>
            </a:endParaRPr>
          </a:p>
          <a:p>
            <a:pPr lvl="0"/>
            <a:r>
              <a:rPr lang="en-US" sz="1600">
                <a:solidFill>
                  <a:srgbClr val="FF0000"/>
                </a:solidFill>
              </a:rPr>
              <a:t>(a) These data are submitted with limited rights under Government Contract No. NNL13AQ01C.  These data may be reproduced and used by the</a:t>
            </a:r>
            <a:r>
              <a:rPr lang="en-US" sz="1600" i="1">
                <a:solidFill>
                  <a:srgbClr val="FF0000"/>
                </a:solidFill>
              </a:rPr>
              <a:t> </a:t>
            </a:r>
            <a:r>
              <a:rPr lang="en-US" sz="160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a:solidFill>
                <a:srgbClr val="FF0000"/>
              </a:solidFill>
            </a:endParaRPr>
          </a:p>
        </p:txBody>
      </p:sp>
    </p:spTree>
    <p:extLst>
      <p:ext uri="{BB962C8B-B14F-4D97-AF65-F5344CB8AC3E}">
        <p14:creationId xmlns:p14="http://schemas.microsoft.com/office/powerpoint/2010/main" val="27051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883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Questions</a:t>
            </a:r>
            <a:endParaRPr lang="en-US" sz="6000" b="0">
              <a:solidFill>
                <a:srgbClr val="000090"/>
              </a:solidFill>
              <a:latin typeface="+mn-lt"/>
              <a:cs typeface="Arial Rounded MT Bold"/>
            </a:endParaRPr>
          </a:p>
        </p:txBody>
      </p:sp>
    </p:spTree>
    <p:extLst>
      <p:ext uri="{BB962C8B-B14F-4D97-AF65-F5344CB8AC3E}">
        <p14:creationId xmlns:p14="http://schemas.microsoft.com/office/powerpoint/2010/main" val="114348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Backup</a:t>
            </a:r>
          </a:p>
        </p:txBody>
      </p:sp>
    </p:spTree>
    <p:extLst>
      <p:ext uri="{BB962C8B-B14F-4D97-AF65-F5344CB8AC3E}">
        <p14:creationId xmlns:p14="http://schemas.microsoft.com/office/powerpoint/2010/main" val="819130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5035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59083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143000"/>
            <a:ext cx="11988800" cy="5410200"/>
          </a:xfrm>
          <a:prstGeom prst="rect">
            <a:avLst/>
          </a:prstGeom>
        </p:spPr>
        <p:txBody>
          <a:bodyPr/>
          <a:lstStyle>
            <a:lvl1pPr marL="257175" indent="-257175">
              <a:buClrTx/>
              <a:buFont typeface="Wingdings" charset="2"/>
              <a:buChar char="Ø"/>
              <a:defRPr b="1">
                <a:latin typeface="+mn-lt"/>
              </a:defRPr>
            </a:lvl1pPr>
            <a:lvl2pPr marL="557213" indent="-214313">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243484" y="6627813"/>
            <a:ext cx="28448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750" smtClean="0">
                <a:solidFill>
                  <a:srgbClr val="000000"/>
                </a:solidFill>
                <a:latin typeface="Calibri" charset="0"/>
              </a:rPr>
              <a:pPr algn="r" eaLnBrk="1" hangingPunct="1">
                <a:defRPr/>
              </a:pPr>
              <a:t>‹#›</a:t>
            </a:fld>
            <a:endParaRPr lang="en-US" sz="750">
              <a:solidFill>
                <a:srgbClr val="000000"/>
              </a:solidFill>
              <a:latin typeface="Calibri" charset="0"/>
            </a:endParaRPr>
          </a:p>
        </p:txBody>
      </p:sp>
      <p:sp>
        <p:nvSpPr>
          <p:cNvPr id="2" name="Title 1"/>
          <p:cNvSpPr>
            <a:spLocks noGrp="1"/>
          </p:cNvSpPr>
          <p:nvPr>
            <p:ph type="title"/>
          </p:nvPr>
        </p:nvSpPr>
        <p:spPr>
          <a:xfrm>
            <a:off x="2539933" y="274638"/>
            <a:ext cx="7451967" cy="638108"/>
          </a:xfrm>
          <a:prstGeom prst="rect">
            <a:avLst/>
          </a:prstGeom>
        </p:spPr>
        <p:txBody>
          <a:bodyPr vert="horz"/>
          <a:lstStyle>
            <a:lvl1pPr>
              <a:defRPr sz="2100">
                <a:solidFill>
                  <a:srgbClr val="D9D9D9"/>
                </a:solidFill>
                <a:latin typeface="Arial Rounded MT Bold"/>
                <a:cs typeface="Arial Rounded MT Bold"/>
              </a:defRPr>
            </a:lvl1pPr>
          </a:lstStyle>
          <a:p>
            <a:r>
              <a:rPr lang="en-US"/>
              <a:t>Click to edit Master title style</a:t>
            </a:r>
          </a:p>
        </p:txBody>
      </p:sp>
      <p:sp>
        <p:nvSpPr>
          <p:cNvPr id="6" name="Date Placeholder 2">
            <a:extLst>
              <a:ext uri="{FF2B5EF4-FFF2-40B4-BE49-F238E27FC236}">
                <a16:creationId xmlns:a16="http://schemas.microsoft.com/office/drawing/2014/main" id="{9CE51E9C-5593-4F02-8D43-69EB3594B706}"/>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a:p>
        </p:txBody>
      </p:sp>
      <p:grpSp>
        <p:nvGrpSpPr>
          <p:cNvPr id="5" name="Group 4">
            <a:extLst>
              <a:ext uri="{FF2B5EF4-FFF2-40B4-BE49-F238E27FC236}">
                <a16:creationId xmlns:a16="http://schemas.microsoft.com/office/drawing/2014/main" id="{4386602E-3498-4C57-BE6D-73C35B8809BF}"/>
              </a:ext>
            </a:extLst>
          </p:cNvPr>
          <p:cNvGrpSpPr/>
          <p:nvPr userDrawn="1"/>
        </p:nvGrpSpPr>
        <p:grpSpPr>
          <a:xfrm>
            <a:off x="10044215" y="41347"/>
            <a:ext cx="953829" cy="955748"/>
            <a:chOff x="10044214" y="41347"/>
            <a:chExt cx="953829" cy="955748"/>
          </a:xfrm>
        </p:grpSpPr>
        <p:pic>
          <p:nvPicPr>
            <p:cNvPr id="8" name="Picture 7">
              <a:extLst>
                <a:ext uri="{FF2B5EF4-FFF2-40B4-BE49-F238E27FC236}">
                  <a16:creationId xmlns:a16="http://schemas.microsoft.com/office/drawing/2014/main" id="{E878C91B-CCA6-4B39-B3E7-1EF35377DF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6532" y="41347"/>
              <a:ext cx="816000" cy="940666"/>
            </a:xfrm>
            <a:prstGeom prst="rect">
              <a:avLst/>
            </a:prstGeom>
          </p:spPr>
        </p:pic>
        <p:sp>
          <p:nvSpPr>
            <p:cNvPr id="4" name="TextBox 3">
              <a:extLst>
                <a:ext uri="{FF2B5EF4-FFF2-40B4-BE49-F238E27FC236}">
                  <a16:creationId xmlns:a16="http://schemas.microsoft.com/office/drawing/2014/main" id="{DA469EE8-BE9A-4076-9C74-9E6E66E1950E}"/>
                </a:ext>
              </a:extLst>
            </p:cNvPr>
            <p:cNvSpPr txBox="1"/>
            <p:nvPr userDrawn="1"/>
          </p:nvSpPr>
          <p:spPr>
            <a:xfrm>
              <a:off x="10044214" y="766263"/>
              <a:ext cx="953829" cy="230832"/>
            </a:xfrm>
            <a:prstGeom prst="rect">
              <a:avLst/>
            </a:prstGeom>
            <a:noFill/>
          </p:spPr>
          <p:txBody>
            <a:bodyPr wrap="square" rtlCol="0">
              <a:spAutoFit/>
            </a:bodyPr>
            <a:lstStyle/>
            <a:p>
              <a:r>
                <a:rPr lang="en-US" sz="900">
                  <a:solidFill>
                    <a:schemeClr val="bg1"/>
                  </a:solidFill>
                  <a:latin typeface="Times New Roman" panose="02020603050405020304" pitchFamily="18" charset="0"/>
                  <a:cs typeface="Times New Roman" panose="02020603050405020304" pitchFamily="18" charset="0"/>
                </a:rPr>
                <a:t>Smithsonian</a:t>
              </a:r>
            </a:p>
          </p:txBody>
        </p:sp>
      </p:grpSp>
    </p:spTree>
    <p:extLst>
      <p:ext uri="{BB962C8B-B14F-4D97-AF65-F5344CB8AC3E}">
        <p14:creationId xmlns:p14="http://schemas.microsoft.com/office/powerpoint/2010/main" val="285849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1_Title Only">
    <p:bg>
      <p:bgPr>
        <a:gradFill>
          <a:gsLst>
            <a:gs pos="0">
              <a:srgbClr val="FEFEFE">
                <a:alpha val="74901"/>
              </a:srgbClr>
            </a:gs>
            <a:gs pos="75000">
              <a:srgbClr val="FEFEFE">
                <a:alpha val="74901"/>
              </a:srgbClr>
            </a:gs>
            <a:gs pos="100000">
              <a:srgbClr val="79A0CD">
                <a:alpha val="74901"/>
              </a:srgbClr>
            </a:gs>
          </a:gsLst>
          <a:lin ang="16200000" scaled="0"/>
        </a:gra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dt" idx="10"/>
          </p:nvPr>
        </p:nvSpPr>
        <p:spPr>
          <a:xfrm>
            <a:off x="190116" y="6356351"/>
            <a:ext cx="1020846" cy="365125"/>
          </a:xfrm>
          <a:prstGeom prst="rect">
            <a:avLst/>
          </a:prstGeom>
          <a:noFill/>
          <a:ln>
            <a:noFill/>
          </a:ln>
        </p:spPr>
        <p:txBody>
          <a:bodyPr spcFirstLastPara="1" wrap="square" lIns="91325" tIns="45650" rIns="91325" bIns="4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sldNum" idx="12"/>
          </p:nvPr>
        </p:nvSpPr>
        <p:spPr>
          <a:xfrm>
            <a:off x="11051145" y="6365294"/>
            <a:ext cx="1015314" cy="365125"/>
          </a:xfrm>
          <a:prstGeom prst="rect">
            <a:avLst/>
          </a:prstGeom>
          <a:noFill/>
          <a:ln>
            <a:noFill/>
          </a:ln>
        </p:spPr>
        <p:txBody>
          <a:bodyPr spcFirstLastPara="1" wrap="square" lIns="91325" tIns="45650" rIns="91325" bIns="4565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1173893" y="164800"/>
            <a:ext cx="9844215" cy="761791"/>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body" idx="2"/>
          </p:nvPr>
        </p:nvSpPr>
        <p:spPr>
          <a:xfrm>
            <a:off x="354013" y="1268413"/>
            <a:ext cx="11499850" cy="48523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457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3"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176"/>
            <a:ext cx="12192000"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2539963" y="274638"/>
            <a:ext cx="7963743"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4" name="Date Placeholder 9"/>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10"/>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11"/>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4442FC-C654-E44A-A663-725279F4C8FF}" type="slidenum">
              <a:rPr lang="en-US"/>
              <a:pPr>
                <a:defRPr/>
              </a:pPr>
              <a:t>‹#›</a:t>
            </a:fld>
            <a:endParaRPr lang="en-US"/>
          </a:p>
        </p:txBody>
      </p:sp>
    </p:spTree>
    <p:extLst>
      <p:ext uri="{BB962C8B-B14F-4D97-AF65-F5344CB8AC3E}">
        <p14:creationId xmlns:p14="http://schemas.microsoft.com/office/powerpoint/2010/main" val="97683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33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8038" y="0"/>
            <a:ext cx="8309316" cy="964406"/>
          </a:xfrm>
          <a:prstGeom prst="rect">
            <a:avLst/>
          </a:prstGeom>
        </p:spPr>
        <p:txBody>
          <a:bodyPr vert="horz" anchor="ctr"/>
          <a:lstStyle>
            <a:lvl1pPr>
              <a:defRPr sz="2800">
                <a:solidFill>
                  <a:srgbClr val="FFFFF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endParaRPr lang="en-US"/>
          </a:p>
        </p:txBody>
      </p:sp>
      <p:sp>
        <p:nvSpPr>
          <p:cNvPr id="7" name="Content Placeholder 6"/>
          <p:cNvSpPr>
            <a:spLocks noGrp="1"/>
          </p:cNvSpPr>
          <p:nvPr>
            <p:ph sz="quarter" idx="13"/>
          </p:nvPr>
        </p:nvSpPr>
        <p:spPr>
          <a:xfrm>
            <a:off x="266701" y="1158875"/>
            <a:ext cx="11605684"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1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descr="TEMPO PPT Cover Image B v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2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descr="TEMPO PPT Cover Image B v4.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239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
            <a:ext cx="121920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01601" y="1143000"/>
            <a:ext cx="11988800" cy="5410200"/>
          </a:xfrm>
          <a:prstGeom prst="rect">
            <a:avLst/>
          </a:prstGeom>
        </p:spPr>
        <p:txBody>
          <a:bodyPr lIns="91326" tIns="45664" rIns="91326" bIns="45664"/>
          <a:lstStyle>
            <a:lvl1pPr marL="342484" indent="-342484">
              <a:buClrTx/>
              <a:buFont typeface="Wingdings" charset="2"/>
              <a:buChar char="Ø"/>
              <a:defRPr b="1">
                <a:latin typeface="+mn-lt"/>
              </a:defRPr>
            </a:lvl1pPr>
            <a:lvl2pPr marL="742038" indent="-285404">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539931" y="186292"/>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5"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6AE945-6537-434A-852D-82A287E37B63}" type="slidenum">
              <a:rPr lang="en-US"/>
              <a:pPr>
                <a:defRPr/>
              </a:pPr>
              <a:t>‹#›</a:t>
            </a:fld>
            <a:endParaRPr lang="en-US"/>
          </a:p>
        </p:txBody>
      </p:sp>
    </p:spTree>
    <p:extLst>
      <p:ext uri="{BB962C8B-B14F-4D97-AF65-F5344CB8AC3E}">
        <p14:creationId xmlns:p14="http://schemas.microsoft.com/office/powerpoint/2010/main" val="284595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539931" y="274638"/>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3"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25B7-BE2F-E44F-9339-8DD6E6AD7D59}" type="slidenum">
              <a:rPr lang="en-US"/>
              <a:pPr>
                <a:defRPr/>
              </a:pPr>
              <a:t>‹#›</a:t>
            </a:fld>
            <a:endParaRPr lang="en-US"/>
          </a:p>
        </p:txBody>
      </p:sp>
    </p:spTree>
    <p:extLst>
      <p:ext uri="{BB962C8B-B14F-4D97-AF65-F5344CB8AC3E}">
        <p14:creationId xmlns:p14="http://schemas.microsoft.com/office/powerpoint/2010/main" val="364498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Placeholder 10"/>
          <p:cNvSpPr txBox="1">
            <a:spLocks/>
          </p:cNvSpPr>
          <p:nvPr userDrawn="1"/>
        </p:nvSpPr>
        <p:spPr>
          <a:xfrm>
            <a:off x="0" y="3101977"/>
            <a:ext cx="12192000" cy="646113"/>
          </a:xfrm>
          <a:prstGeom prst="rect">
            <a:avLst/>
          </a:prstGeom>
        </p:spPr>
        <p:txBody>
          <a:bodyPr lIns="91326" tIns="45664" rIns="91326" bIns="45664" anchor="ctr"/>
          <a:lstStyle>
            <a:lvl1pPr algn="ctr" defTabSz="457200" rtl="0" eaLnBrk="1" latinLnBrk="0" hangingPunct="1">
              <a:spcBef>
                <a:spcPct val="0"/>
              </a:spcBef>
              <a:buNone/>
              <a:defRPr sz="3200" kern="1200">
                <a:solidFill>
                  <a:srgbClr val="FFFF00"/>
                </a:solidFill>
                <a:latin typeface="Arial"/>
                <a:ea typeface="+mj-ea"/>
                <a:cs typeface="Arial"/>
              </a:defRPr>
            </a:lvl1pPr>
          </a:lstStyle>
          <a:p>
            <a:pPr>
              <a:defRPr/>
            </a:pPr>
            <a:r>
              <a:rPr lang="en-US" sz="4800" b="1">
                <a:solidFill>
                  <a:srgbClr val="000090"/>
                </a:solidFill>
                <a:latin typeface="Arial Rounded MT Bold"/>
                <a:cs typeface="Arial Rounded MT Bold"/>
              </a:rPr>
              <a:t>BACKUP</a:t>
            </a:r>
          </a:p>
        </p:txBody>
      </p:sp>
    </p:spTree>
    <p:extLst>
      <p:ext uri="{BB962C8B-B14F-4D97-AF65-F5344CB8AC3E}">
        <p14:creationId xmlns:p14="http://schemas.microsoft.com/office/powerpoint/2010/main" val="306300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fontAlgn="base">
              <a:spcBef>
                <a:spcPct val="0"/>
              </a:spcBef>
              <a:spcAft>
                <a:spcPct val="0"/>
              </a:spcAft>
            </a:pPr>
            <a:endParaRPr lang="ja-JP" altLang="en-US" sz="1400">
              <a:solidFill>
                <a:srgbClr val="FFFFFF"/>
              </a:solidFill>
              <a:latin typeface="Calibri" charset="0"/>
              <a:ea typeface="ＭＳ Ｐゴシック" charset="0"/>
              <a:cs typeface="ＭＳ Ｐゴシック" charset="0"/>
            </a:endParaRPr>
          </a:p>
        </p:txBody>
      </p:sp>
      <p:pic>
        <p:nvPicPr>
          <p:cNvPr id="3" name="Picture 7" descr="TEMPO Logo FINAL med res.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811185" y="2511426"/>
            <a:ext cx="2569633"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561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29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70717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126554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userDrawn="1"/>
        </p:nvPicPr>
        <p:blipFill>
          <a:blip r:embed="rId3"/>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userDrawn="1"/>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75678" y="3003659"/>
            <a:ext cx="914400" cy="1056133"/>
          </a:xfrm>
          <a:prstGeom prst="rect">
            <a:avLst/>
          </a:prstGeom>
        </p:spPr>
      </p:pic>
    </p:spTree>
    <p:extLst>
      <p:ext uri="{BB962C8B-B14F-4D97-AF65-F5344CB8AC3E}">
        <p14:creationId xmlns:p14="http://schemas.microsoft.com/office/powerpoint/2010/main" val="870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8038" y="0"/>
            <a:ext cx="8309316" cy="964406"/>
          </a:xfrm>
          <a:prstGeom prst="rect">
            <a:avLst/>
          </a:prstGeom>
        </p:spPr>
        <p:txBody>
          <a:bodyPr vert="horz" anchor="ctr"/>
          <a:lstStyle>
            <a:lvl1pPr>
              <a:defRPr sz="2800">
                <a:solidFill>
                  <a:srgbClr val="FFFFF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endParaRPr lang="en-US"/>
          </a:p>
        </p:txBody>
      </p:sp>
    </p:spTree>
    <p:extLst>
      <p:ext uri="{BB962C8B-B14F-4D97-AF65-F5344CB8AC3E}">
        <p14:creationId xmlns:p14="http://schemas.microsoft.com/office/powerpoint/2010/main" val="246373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userDrawn="1"/>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endParaRPr lang="en-US" sz="1333" b="1">
              <a:latin typeface="Arial"/>
              <a:cs typeface="Arial"/>
            </a:endParaRPr>
          </a:p>
        </p:txBody>
      </p:sp>
      <p:sp>
        <p:nvSpPr>
          <p:cNvPr id="9" name="Rectangle 8"/>
          <p:cNvSpPr/>
          <p:nvPr userDrawn="1"/>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a:solidFill>
                  <a:srgbClr val="FF0000"/>
                </a:solidFill>
                <a:latin typeface="Arial Narrow"/>
                <a:ea typeface="Times New Roman"/>
                <a:cs typeface="Arial"/>
              </a:rPr>
              <a:t>ITAR Restricted </a:t>
            </a:r>
            <a:br>
              <a:rPr lang="en-US" sz="1400" b="1">
                <a:latin typeface="Arial Narrow"/>
                <a:ea typeface="Times New Roman"/>
                <a:cs typeface="Arial"/>
              </a:rPr>
            </a:br>
            <a:r>
              <a:rPr lang="en-US" sz="1400" b="1">
                <a:latin typeface="Arial Narrow"/>
                <a:ea typeface="Times New Roman"/>
                <a:cs typeface="Arial"/>
              </a:rPr>
              <a:t>-- International Traffic in Arms Regulations (ITAR) Notice –</a:t>
            </a:r>
          </a:p>
          <a:p>
            <a:pPr>
              <a:lnSpc>
                <a:spcPct val="110000"/>
              </a:lnSpc>
            </a:pPr>
            <a:r>
              <a:rPr lang="en-US" sz="1333" b="1">
                <a:solidFill>
                  <a:srgbClr val="FF0000"/>
                </a:solidFill>
                <a:latin typeface="Arial"/>
                <a:cs typeface="Arial"/>
              </a:rPr>
              <a:t>WARNING: </a:t>
            </a:r>
            <a:r>
              <a:rPr lang="en-US" sz="1333" b="1">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a:latin typeface="Times New Roman"/>
              <a:ea typeface="Times New Roman"/>
              <a:cs typeface="Arial"/>
            </a:endParaRPr>
          </a:p>
          <a:p>
            <a:pPr>
              <a:lnSpc>
                <a:spcPct val="110000"/>
              </a:lnSpc>
            </a:pPr>
            <a:r>
              <a:rPr lang="en-US" sz="1333">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a:latin typeface="Times New Roman"/>
              <a:ea typeface="Times New Roman"/>
              <a:cs typeface="Arial"/>
            </a:endParaRPr>
          </a:p>
        </p:txBody>
      </p:sp>
      <p:sp>
        <p:nvSpPr>
          <p:cNvPr id="10" name="Rectangle 9"/>
          <p:cNvSpPr/>
          <p:nvPr userDrawn="1"/>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a:solidFill>
                  <a:srgbClr val="FF0000"/>
                </a:solidFill>
                <a:effectLst/>
                <a:latin typeface="+mn-lt"/>
                <a:ea typeface="+mn-ea"/>
                <a:cs typeface="+mn-cs"/>
              </a:rPr>
              <a:t>EAR ECCN 9E515.a.</a:t>
            </a:r>
          </a:p>
          <a:p>
            <a:pPr algn="ctr"/>
            <a:r>
              <a:rPr lang="en-US" sz="2400" b="1" kern="1200">
                <a:solidFill>
                  <a:schemeClr val="tx1"/>
                </a:solidFill>
                <a:effectLst/>
                <a:latin typeface="+mn-lt"/>
                <a:ea typeface="+mn-ea"/>
                <a:cs typeface="+mn-cs"/>
              </a:rPr>
              <a:t>- Export Administration Regulations (EAR) Notice -</a:t>
            </a:r>
          </a:p>
          <a:p>
            <a:r>
              <a:rPr lang="en-US" sz="1333" b="1" kern="1200">
                <a:solidFill>
                  <a:srgbClr val="FF0000"/>
                </a:solidFill>
                <a:effectLst/>
                <a:latin typeface="+mn-lt"/>
                <a:ea typeface="+mn-ea"/>
                <a:cs typeface="+mn-cs"/>
              </a:rPr>
              <a:t>WARNING: </a:t>
            </a:r>
            <a:r>
              <a:rPr lang="en-US" sz="1333" b="1" kern="120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userDrawn="1"/>
        </p:nvSpPr>
        <p:spPr>
          <a:xfrm>
            <a:off x="3814159" y="1121376"/>
            <a:ext cx="4563685" cy="523220"/>
          </a:xfrm>
          <a:prstGeom prst="rect">
            <a:avLst/>
          </a:prstGeom>
          <a:noFill/>
        </p:spPr>
        <p:txBody>
          <a:bodyPr wrap="none" rtlCol="0">
            <a:spAutoFit/>
          </a:bodyPr>
          <a:lstStyle/>
          <a:p>
            <a:pPr algn="ctr"/>
            <a:r>
              <a:rPr lang="en-US" sz="1400"/>
              <a:t>Per NID 1600.55 (per NPR</a:t>
            </a:r>
            <a:r>
              <a:rPr lang="en-US" sz="1400" baseline="0"/>
              <a:t> 1600.1)</a:t>
            </a:r>
            <a:endParaRPr lang="en-US" sz="1400"/>
          </a:p>
          <a:p>
            <a:r>
              <a:rPr lang="en-US" sz="1400"/>
              <a:t>Top of title page and every page containing SBU Information</a:t>
            </a:r>
          </a:p>
        </p:txBody>
      </p:sp>
      <p:sp>
        <p:nvSpPr>
          <p:cNvPr id="11" name="Rectangle 10"/>
          <p:cNvSpPr/>
          <p:nvPr userDrawn="1"/>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r>
              <a:rPr lang="en-US" sz="1333" b="1" baseline="0">
                <a:solidFill>
                  <a:srgbClr val="FF0000"/>
                </a:solidFill>
                <a:latin typeface="Arial"/>
                <a:cs typeface="Arial"/>
              </a:rPr>
              <a:t> TEMPO Project Manager; TEMPO; &lt;date&gt; </a:t>
            </a:r>
            <a:endParaRPr lang="en-US" sz="1333" b="1">
              <a:latin typeface="Arial"/>
              <a:cs typeface="Arial"/>
            </a:endParaRPr>
          </a:p>
        </p:txBody>
      </p:sp>
      <p:sp>
        <p:nvSpPr>
          <p:cNvPr id="12" name="TextBox 11"/>
          <p:cNvSpPr txBox="1"/>
          <p:nvPr userDrawn="1"/>
        </p:nvSpPr>
        <p:spPr>
          <a:xfrm>
            <a:off x="3636781" y="1788077"/>
            <a:ext cx="4849469" cy="307777"/>
          </a:xfrm>
          <a:prstGeom prst="rect">
            <a:avLst/>
          </a:prstGeom>
          <a:noFill/>
        </p:spPr>
        <p:txBody>
          <a:bodyPr wrap="none" rtlCol="0">
            <a:spAutoFit/>
          </a:bodyPr>
          <a:lstStyle/>
          <a:p>
            <a:r>
              <a:rPr lang="en-US" sz="1400"/>
              <a:t>Bottom of title page and every page containing SBU Information</a:t>
            </a:r>
          </a:p>
        </p:txBody>
      </p:sp>
    </p:spTree>
    <p:extLst>
      <p:ext uri="{BB962C8B-B14F-4D97-AF65-F5344CB8AC3E}">
        <p14:creationId xmlns:p14="http://schemas.microsoft.com/office/powerpoint/2010/main" val="3721095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userDrawn="1"/>
        </p:nvSpPr>
        <p:spPr>
          <a:xfrm>
            <a:off x="306567" y="1061642"/>
            <a:ext cx="10785733" cy="1651671"/>
          </a:xfrm>
          <a:prstGeom prst="rect">
            <a:avLst/>
          </a:prstGeom>
          <a:solidFill>
            <a:schemeClr val="bg1"/>
          </a:solidFill>
        </p:spPr>
        <p:txBody>
          <a:bodyPr wrap="square">
            <a:spAutoFit/>
          </a:bodyPr>
          <a:lstStyle/>
          <a:p>
            <a:pPr algn="ctr"/>
            <a:r>
              <a:rPr lang="en-US" sz="2133" b="1">
                <a:solidFill>
                  <a:srgbClr val="FF0000"/>
                </a:solidFill>
              </a:rPr>
              <a:t>Limited Rights Notice </a:t>
            </a:r>
            <a:endParaRPr lang="en-US" sz="2133" b="1" i="1">
              <a:solidFill>
                <a:srgbClr val="FF0000"/>
              </a:solidFill>
            </a:endParaRPr>
          </a:p>
          <a:p>
            <a:pPr lvl="0"/>
            <a:r>
              <a:rPr lang="en-US" sz="1600">
                <a:solidFill>
                  <a:srgbClr val="FF0000"/>
                </a:solidFill>
              </a:rPr>
              <a:t>(a) These data are submitted with limited rights under Government Contract No. NNL13AQ01C.  These data may be reproduced and used by the</a:t>
            </a:r>
            <a:r>
              <a:rPr lang="en-US" sz="1600" i="1">
                <a:solidFill>
                  <a:srgbClr val="FF0000"/>
                </a:solidFill>
              </a:rPr>
              <a:t> </a:t>
            </a:r>
            <a:r>
              <a:rPr lang="en-US" sz="160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a:solidFill>
                <a:srgbClr val="FF0000"/>
              </a:solidFill>
            </a:endParaRPr>
          </a:p>
        </p:txBody>
      </p:sp>
    </p:spTree>
    <p:extLst>
      <p:ext uri="{BB962C8B-B14F-4D97-AF65-F5344CB8AC3E}">
        <p14:creationId xmlns:p14="http://schemas.microsoft.com/office/powerpoint/2010/main" val="376157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2256924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Questions</a:t>
            </a:r>
            <a:endParaRPr lang="en-US" sz="6000" b="0">
              <a:solidFill>
                <a:srgbClr val="000090"/>
              </a:solidFill>
              <a:latin typeface="+mn-lt"/>
              <a:cs typeface="Arial Rounded MT Bold"/>
            </a:endParaRPr>
          </a:p>
        </p:txBody>
      </p:sp>
    </p:spTree>
    <p:extLst>
      <p:ext uri="{BB962C8B-B14F-4D97-AF65-F5344CB8AC3E}">
        <p14:creationId xmlns:p14="http://schemas.microsoft.com/office/powerpoint/2010/main" val="742969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Backup</a:t>
            </a:r>
          </a:p>
        </p:txBody>
      </p:sp>
    </p:spTree>
    <p:extLst>
      <p:ext uri="{BB962C8B-B14F-4D97-AF65-F5344CB8AC3E}">
        <p14:creationId xmlns:p14="http://schemas.microsoft.com/office/powerpoint/2010/main" val="2609663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4019489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695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707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621140"/>
            <a:ext cx="2743200" cy="182880"/>
          </a:xfrm>
          <a:prstGeom prst="rect">
            <a:avLst/>
          </a:prstGeom>
        </p:spPr>
        <p:txBody>
          <a:bodyPr vert="horz" lIns="91440" tIns="0" rIns="91440" bIns="0" rtlCol="0" anchor="ctr"/>
          <a:lstStyle>
            <a:lvl1pPr>
              <a:defRPr lang="en-US" sz="1200" smtClean="0">
                <a:solidFill>
                  <a:schemeClr val="tx1">
                    <a:tint val="75000"/>
                  </a:schemeClr>
                </a:solidFill>
              </a:defRPr>
            </a:lvl1p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p:nvPr>
        </p:nvSpPr>
        <p:spPr>
          <a:xfrm>
            <a:off x="2438401" y="2"/>
            <a:ext cx="8410944" cy="975701"/>
          </a:xfrm>
          <a:prstGeom prst="rect">
            <a:avLst/>
          </a:prstGeom>
        </p:spPr>
        <p:txBody>
          <a:bodyPr anchor="ctr"/>
          <a:lstStyle>
            <a:lvl1pPr algn="ctr">
              <a:defRPr sz="27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3683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2"/>
            <a:ext cx="10515600" cy="1325033"/>
          </a:xfrm>
          <a:prstGeom prst="rect">
            <a:avLst/>
          </a:prstGeom>
        </p:spPr>
        <p:txBody>
          <a:bodyPr/>
          <a:lstStyle>
            <a:lvl1pPr>
              <a:defRPr lang="en-US" sz="4050" b="0" smtClean="0">
                <a:solidFill>
                  <a:srgbClr val="000090"/>
                </a:solidFill>
                <a:cs typeface="Arial Rounded MT Bold"/>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a:p>
        </p:txBody>
      </p:sp>
      <p:sp>
        <p:nvSpPr>
          <p:cNvPr id="7" name="Date Placeholder 2">
            <a:extLst>
              <a:ext uri="{FF2B5EF4-FFF2-40B4-BE49-F238E27FC236}">
                <a16:creationId xmlns:a16="http://schemas.microsoft.com/office/drawing/2014/main" id="{92356197-65FC-4F71-A33A-6CAF78ADFBE9}"/>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a:p>
        </p:txBody>
      </p:sp>
    </p:spTree>
    <p:extLst>
      <p:ext uri="{BB962C8B-B14F-4D97-AF65-F5344CB8AC3E}">
        <p14:creationId xmlns:p14="http://schemas.microsoft.com/office/powerpoint/2010/main" val="26610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8"/>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a:solidFill>
                  <a:srgbClr val="000090"/>
                </a:solidFill>
                <a:latin typeface="Arial Rounded MT Bold"/>
                <a:cs typeface="Arial Rounded MT Bold"/>
              </a:rPr>
              <a:t>BACKUP</a:t>
            </a:r>
          </a:p>
        </p:txBody>
      </p:sp>
    </p:spTree>
    <p:extLst>
      <p:ext uri="{BB962C8B-B14F-4D97-AF65-F5344CB8AC3E}">
        <p14:creationId xmlns:p14="http://schemas.microsoft.com/office/powerpoint/2010/main" val="3635373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a:solidFill>
                  <a:srgbClr val="000090"/>
                </a:solidFill>
                <a:latin typeface="+mn-lt"/>
                <a:cs typeface="Arial Rounded MT Bold"/>
              </a:rPr>
              <a:t>Questions</a:t>
            </a:r>
            <a:endParaRPr lang="en-US" sz="4500" b="0">
              <a:solidFill>
                <a:srgbClr val="000090"/>
              </a:solidFill>
              <a:latin typeface="+mn-lt"/>
              <a:cs typeface="Arial Rounded MT Bold"/>
            </a:endParaRPr>
          </a:p>
        </p:txBody>
      </p:sp>
    </p:spTree>
    <p:extLst>
      <p:ext uri="{BB962C8B-B14F-4D97-AF65-F5344CB8AC3E}">
        <p14:creationId xmlns:p14="http://schemas.microsoft.com/office/powerpoint/2010/main" val="2149579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a:solidFill>
                  <a:srgbClr val="000090"/>
                </a:solidFill>
                <a:latin typeface="+mn-lt"/>
                <a:cs typeface="Arial Rounded MT Bold"/>
              </a:rPr>
              <a:t>Backup</a:t>
            </a:r>
          </a:p>
        </p:txBody>
      </p:sp>
    </p:spTree>
    <p:extLst>
      <p:ext uri="{BB962C8B-B14F-4D97-AF65-F5344CB8AC3E}">
        <p14:creationId xmlns:p14="http://schemas.microsoft.com/office/powerpoint/2010/main" val="3204335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28629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a typeface="ＭＳ Ｐゴシック"/>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prstClr val="black">
                  <a:tint val="75000"/>
                </a:prstClr>
              </a:solidFill>
              <a:latin typeface="Calibri"/>
              <a:ea typeface="ＭＳ Ｐゴシック"/>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ea typeface="ＭＳ Ｐゴシック"/>
              </a:rPr>
              <a:pPr/>
              <a:t>‹#›</a:t>
            </a:fld>
            <a:endParaRPr 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1642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srgbClr val="000000"/>
              </a:solidFill>
              <a:latin typeface="Times New Roman"/>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srgbClr val="000000"/>
              </a:solidFill>
              <a:latin typeface="Times New Roman"/>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3654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56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1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865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91354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21547" y="3003659"/>
            <a:ext cx="914400" cy="1056133"/>
          </a:xfrm>
          <a:prstGeom prst="rect">
            <a:avLst/>
          </a:prstGeom>
        </p:spPr>
      </p:pic>
    </p:spTree>
    <p:extLst>
      <p:ext uri="{BB962C8B-B14F-4D97-AF65-F5344CB8AC3E}">
        <p14:creationId xmlns:p14="http://schemas.microsoft.com/office/powerpoint/2010/main" val="6550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endParaRPr lang="en-US" sz="1333" b="1">
              <a:latin typeface="Arial"/>
              <a:cs typeface="Arial"/>
            </a:endParaRPr>
          </a:p>
        </p:txBody>
      </p:sp>
      <p:sp>
        <p:nvSpPr>
          <p:cNvPr id="9" name="Rectangle 8"/>
          <p:cNvSpPr/>
          <p:nvPr/>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a:solidFill>
                  <a:srgbClr val="FF0000"/>
                </a:solidFill>
                <a:latin typeface="Arial Narrow"/>
                <a:ea typeface="Times New Roman"/>
                <a:cs typeface="Arial"/>
              </a:rPr>
              <a:t>ITAR Restricted </a:t>
            </a:r>
            <a:br>
              <a:rPr lang="en-US" sz="1400" b="1">
                <a:latin typeface="Arial Narrow"/>
                <a:ea typeface="Times New Roman"/>
                <a:cs typeface="Arial"/>
              </a:rPr>
            </a:br>
            <a:r>
              <a:rPr lang="en-US" sz="1400" b="1">
                <a:latin typeface="Arial Narrow"/>
                <a:ea typeface="Times New Roman"/>
                <a:cs typeface="Arial"/>
              </a:rPr>
              <a:t>-- International Traffic in Arms Regulations (ITAR) Notice –</a:t>
            </a:r>
          </a:p>
          <a:p>
            <a:pPr>
              <a:lnSpc>
                <a:spcPct val="110000"/>
              </a:lnSpc>
            </a:pPr>
            <a:r>
              <a:rPr lang="en-US" sz="1333" b="1">
                <a:solidFill>
                  <a:srgbClr val="FF0000"/>
                </a:solidFill>
                <a:latin typeface="Arial"/>
                <a:cs typeface="Arial"/>
              </a:rPr>
              <a:t>WARNING: </a:t>
            </a:r>
            <a:r>
              <a:rPr lang="en-US" sz="1333" b="1">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a:latin typeface="Times New Roman"/>
              <a:ea typeface="Times New Roman"/>
              <a:cs typeface="Arial"/>
            </a:endParaRPr>
          </a:p>
          <a:p>
            <a:pPr>
              <a:lnSpc>
                <a:spcPct val="110000"/>
              </a:lnSpc>
            </a:pPr>
            <a:r>
              <a:rPr lang="en-US" sz="1333">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a:latin typeface="Times New Roman"/>
              <a:ea typeface="Times New Roman"/>
              <a:cs typeface="Arial"/>
            </a:endParaRPr>
          </a:p>
        </p:txBody>
      </p:sp>
      <p:sp>
        <p:nvSpPr>
          <p:cNvPr id="10" name="Rectangle 9"/>
          <p:cNvSpPr/>
          <p:nvPr/>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a:solidFill>
                  <a:srgbClr val="FF0000"/>
                </a:solidFill>
                <a:effectLst/>
                <a:latin typeface="+mn-lt"/>
                <a:ea typeface="+mn-ea"/>
                <a:cs typeface="+mn-cs"/>
              </a:rPr>
              <a:t>EAR ECCN 9E515.a.</a:t>
            </a:r>
          </a:p>
          <a:p>
            <a:pPr algn="ctr"/>
            <a:r>
              <a:rPr lang="en-US" sz="2400" b="1" kern="1200">
                <a:solidFill>
                  <a:schemeClr val="tx1"/>
                </a:solidFill>
                <a:effectLst/>
                <a:latin typeface="+mn-lt"/>
                <a:ea typeface="+mn-ea"/>
                <a:cs typeface="+mn-cs"/>
              </a:rPr>
              <a:t>- Export Administration Regulations (EAR) Notice -</a:t>
            </a:r>
          </a:p>
          <a:p>
            <a:r>
              <a:rPr lang="en-US" sz="1333" b="1" kern="1200">
                <a:solidFill>
                  <a:srgbClr val="FF0000"/>
                </a:solidFill>
                <a:effectLst/>
                <a:latin typeface="+mn-lt"/>
                <a:ea typeface="+mn-ea"/>
                <a:cs typeface="+mn-cs"/>
              </a:rPr>
              <a:t>WARNING: </a:t>
            </a:r>
            <a:r>
              <a:rPr lang="en-US" sz="1333" b="1" kern="120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p:nvSpPr>
        <p:spPr>
          <a:xfrm>
            <a:off x="3814159" y="1121376"/>
            <a:ext cx="4563685" cy="523220"/>
          </a:xfrm>
          <a:prstGeom prst="rect">
            <a:avLst/>
          </a:prstGeom>
          <a:noFill/>
        </p:spPr>
        <p:txBody>
          <a:bodyPr wrap="none" rtlCol="0">
            <a:spAutoFit/>
          </a:bodyPr>
          <a:lstStyle/>
          <a:p>
            <a:pPr algn="ctr"/>
            <a:r>
              <a:rPr lang="en-US" sz="1400"/>
              <a:t>Per NID 1600.55 (per NPR</a:t>
            </a:r>
            <a:r>
              <a:rPr lang="en-US" sz="1400" baseline="0"/>
              <a:t> 1600.1)</a:t>
            </a:r>
            <a:endParaRPr lang="en-US" sz="1400"/>
          </a:p>
          <a:p>
            <a:r>
              <a:rPr lang="en-US" sz="1400"/>
              <a:t>Top of title page and every page containing SBU Information</a:t>
            </a:r>
          </a:p>
        </p:txBody>
      </p:sp>
      <p:sp>
        <p:nvSpPr>
          <p:cNvPr id="11" name="Rectangle 10"/>
          <p:cNvSpPr/>
          <p:nvPr/>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r>
              <a:rPr lang="en-US" sz="1333" b="1" baseline="0">
                <a:solidFill>
                  <a:srgbClr val="FF0000"/>
                </a:solidFill>
                <a:latin typeface="Arial"/>
                <a:cs typeface="Arial"/>
              </a:rPr>
              <a:t> TEMPO Project Manager; TEMPO; &lt;date&gt; </a:t>
            </a:r>
            <a:endParaRPr lang="en-US" sz="1333" b="1">
              <a:latin typeface="Arial"/>
              <a:cs typeface="Arial"/>
            </a:endParaRPr>
          </a:p>
        </p:txBody>
      </p:sp>
      <p:sp>
        <p:nvSpPr>
          <p:cNvPr id="12" name="TextBox 11"/>
          <p:cNvSpPr txBox="1"/>
          <p:nvPr/>
        </p:nvSpPr>
        <p:spPr>
          <a:xfrm>
            <a:off x="3636781" y="1788077"/>
            <a:ext cx="4849469" cy="307777"/>
          </a:xfrm>
          <a:prstGeom prst="rect">
            <a:avLst/>
          </a:prstGeom>
          <a:noFill/>
        </p:spPr>
        <p:txBody>
          <a:bodyPr wrap="none" rtlCol="0">
            <a:spAutoFit/>
          </a:bodyPr>
          <a:lstStyle/>
          <a:p>
            <a:r>
              <a:rPr lang="en-US" sz="1400"/>
              <a:t>Bottom of title page and every page containing SBU Information</a:t>
            </a:r>
          </a:p>
        </p:txBody>
      </p:sp>
    </p:spTree>
    <p:extLst>
      <p:ext uri="{BB962C8B-B14F-4D97-AF65-F5344CB8AC3E}">
        <p14:creationId xmlns:p14="http://schemas.microsoft.com/office/powerpoint/2010/main" val="2115248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image" Target="../media/image4.png"/><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image" Target="../media/image5.png"/><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1063752"/>
          </a:xfrm>
          <a:prstGeom prst="rect">
            <a:avLst/>
          </a:prstGeom>
        </p:spPr>
      </p:pic>
      <p:sp>
        <p:nvSpPr>
          <p:cNvPr id="2" name="Footer Placeholder 1"/>
          <p:cNvSpPr>
            <a:spLocks noGrp="1"/>
          </p:cNvSpPr>
          <p:nvPr>
            <p:ph type="ftr" sz="quarter" idx="3"/>
          </p:nvPr>
        </p:nvSpPr>
        <p:spPr>
          <a:xfrm>
            <a:off x="4165600" y="6623554"/>
            <a:ext cx="38608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p:cNvSpPr>
            <a:spLocks noGrp="1"/>
          </p:cNvSpPr>
          <p:nvPr>
            <p:ph type="sldNum" sz="quarter" idx="4"/>
          </p:nvPr>
        </p:nvSpPr>
        <p:spPr>
          <a:xfrm>
            <a:off x="9347200" y="6623555"/>
            <a:ext cx="28448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a:p>
        </p:txBody>
      </p:sp>
      <p:sp>
        <p:nvSpPr>
          <p:cNvPr id="5" name="Date Placeholder 4"/>
          <p:cNvSpPr>
            <a:spLocks noGrp="1"/>
          </p:cNvSpPr>
          <p:nvPr>
            <p:ph type="dt" sz="half" idx="2"/>
          </p:nvPr>
        </p:nvSpPr>
        <p:spPr>
          <a:xfrm>
            <a:off x="0" y="6623554"/>
            <a:ext cx="28448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96953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7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10970656" y="63057"/>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endParaRPr lang="en-US"/>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endParaRPr lang="en-US"/>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44">
            <a:extLst>
              <a:ext uri="{28A0092B-C50C-407E-A947-70E740481C1C}">
                <a14:useLocalDpi xmlns:a14="http://schemas.microsoft.com/office/drawing/2010/main"/>
              </a:ext>
            </a:extLst>
          </a:blip>
          <a:srcRect l="-1" r="-1973" b="14120"/>
          <a:stretch/>
        </p:blipFill>
        <p:spPr>
          <a:xfrm>
            <a:off x="10056256" y="63058"/>
            <a:ext cx="932447" cy="907002"/>
          </a:xfrm>
          <a:prstGeom prst="rect">
            <a:avLst/>
          </a:prstGeom>
        </p:spPr>
      </p:pic>
    </p:spTree>
    <p:extLst>
      <p:ext uri="{BB962C8B-B14F-4D97-AF65-F5344CB8AC3E}">
        <p14:creationId xmlns:p14="http://schemas.microsoft.com/office/powerpoint/2010/main" val="1866932219"/>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8" r:id="rId10"/>
    <p:sldLayoutId id="2147483789" r:id="rId11"/>
    <p:sldLayoutId id="2147483790" r:id="rId12"/>
    <p:sldLayoutId id="2147483791"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4" r:id="rId32"/>
    <p:sldLayoutId id="2147483815" r:id="rId33"/>
    <p:sldLayoutId id="2147483816" r:id="rId34"/>
    <p:sldLayoutId id="2147483817" r:id="rId35"/>
    <p:sldLayoutId id="2147483818" r:id="rId36"/>
    <p:sldLayoutId id="2147483819" r:id="rId37"/>
    <p:sldLayoutId id="2147483821" r:id="rId38"/>
    <p:sldLayoutId id="2147483822" r:id="rId39"/>
    <p:sldLayoutId id="2147483824" r:id="rId40"/>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1" name="Picture 10">
            <a:extLst>
              <a:ext uri="{FF2B5EF4-FFF2-40B4-BE49-F238E27FC236}">
                <a16:creationId xmlns:a16="http://schemas.microsoft.com/office/drawing/2014/main" id="{FAA64DF5-7E99-493E-A015-2F61B3A7E074}"/>
              </a:ext>
            </a:extLst>
          </p:cNvPr>
          <p:cNvPicPr>
            <a:picLocks noChangeAspect="1"/>
          </p:cNvPicPr>
          <p:nvPr/>
        </p:nvPicPr>
        <p:blipFill>
          <a:blip r:embed="rId3"/>
          <a:stretch>
            <a:fillRect/>
          </a:stretch>
        </p:blipFill>
        <p:spPr>
          <a:xfrm>
            <a:off x="10087081" y="306296"/>
            <a:ext cx="1100871" cy="1039712"/>
          </a:xfrm>
          <a:prstGeom prst="rect">
            <a:avLst/>
          </a:prstGeom>
        </p:spPr>
      </p:pic>
      <p:cxnSp>
        <p:nvCxnSpPr>
          <p:cNvPr id="12" name="Straight Connector 11">
            <a:extLst>
              <a:ext uri="{FF2B5EF4-FFF2-40B4-BE49-F238E27FC236}">
                <a16:creationId xmlns:a16="http://schemas.microsoft.com/office/drawing/2014/main" id="{B955E514-0FA5-44A2-9FA4-BD5D148D59BA}"/>
              </a:ext>
            </a:extLst>
          </p:cNvPr>
          <p:cNvCxnSpPr>
            <a:cxnSpLocks/>
          </p:cNvCxnSpPr>
          <p:nvPr/>
        </p:nvCxnSpPr>
        <p:spPr>
          <a:xfrm>
            <a:off x="9843248" y="530316"/>
            <a:ext cx="0" cy="591672"/>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F2A953D-C46C-42A3-8B98-5D8F6CEFD671}"/>
              </a:ext>
            </a:extLst>
          </p:cNvPr>
          <p:cNvSpPr txBox="1"/>
          <p:nvPr/>
        </p:nvSpPr>
        <p:spPr>
          <a:xfrm>
            <a:off x="8032373" y="603437"/>
            <a:ext cx="1766048" cy="420756"/>
          </a:xfrm>
          <a:prstGeom prst="rect">
            <a:avLst/>
          </a:prstGeom>
          <a:noFill/>
        </p:spPr>
        <p:txBody>
          <a:bodyPr wrap="square" rtlCol="0">
            <a:spAutoFit/>
          </a:bodyPr>
          <a:lstStyle/>
          <a:p>
            <a:pPr algn="ctr"/>
            <a:r>
              <a:rPr lang="en-US" sz="1067" dirty="0">
                <a:solidFill>
                  <a:srgbClr val="0000A9"/>
                </a:solidFill>
                <a:latin typeface="Helvetica" pitchFamily="2" charset="0"/>
              </a:rPr>
              <a:t>Tropospheric Emissions:</a:t>
            </a:r>
          </a:p>
          <a:p>
            <a:pPr algn="ctr"/>
            <a:r>
              <a:rPr lang="en-US" sz="1067" dirty="0">
                <a:solidFill>
                  <a:srgbClr val="0000A9"/>
                </a:solidFill>
                <a:latin typeface="Helvetica" pitchFamily="2" charset="0"/>
              </a:rPr>
              <a:t>Monitoring of Pollution </a:t>
            </a:r>
          </a:p>
        </p:txBody>
      </p:sp>
      <p:pic>
        <p:nvPicPr>
          <p:cNvPr id="15" name="Picture 14">
            <a:extLst>
              <a:ext uri="{FF2B5EF4-FFF2-40B4-BE49-F238E27FC236}">
                <a16:creationId xmlns:a16="http://schemas.microsoft.com/office/drawing/2014/main" id="{93DF099A-E428-4C15-8D5F-0D8BF8B12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323" y="6014733"/>
            <a:ext cx="688103" cy="794760"/>
          </a:xfrm>
          <a:prstGeom prst="rect">
            <a:avLst/>
          </a:prstGeom>
        </p:spPr>
      </p:pic>
      <p:pic>
        <p:nvPicPr>
          <p:cNvPr id="16" name="Picture 15">
            <a:extLst>
              <a:ext uri="{FF2B5EF4-FFF2-40B4-BE49-F238E27FC236}">
                <a16:creationId xmlns:a16="http://schemas.microsoft.com/office/drawing/2014/main" id="{5389BCEF-E6A7-43FF-B4E8-515F546C8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586" y="6008552"/>
            <a:ext cx="610482" cy="610482"/>
          </a:xfrm>
          <a:prstGeom prst="rect">
            <a:avLst/>
          </a:prstGeom>
        </p:spPr>
      </p:pic>
      <p:pic>
        <p:nvPicPr>
          <p:cNvPr id="17" name="Picture 16">
            <a:extLst>
              <a:ext uri="{FF2B5EF4-FFF2-40B4-BE49-F238E27FC236}">
                <a16:creationId xmlns:a16="http://schemas.microsoft.com/office/drawing/2014/main" id="{CEA892DC-4ECD-4DF3-9ADC-A446542F1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102" y="6078357"/>
            <a:ext cx="807280" cy="667512"/>
          </a:xfrm>
          <a:prstGeom prst="rect">
            <a:avLst/>
          </a:prstGeom>
        </p:spPr>
      </p:pic>
      <p:sp>
        <p:nvSpPr>
          <p:cNvPr id="20" name="TextBox 19">
            <a:extLst>
              <a:ext uri="{FF2B5EF4-FFF2-40B4-BE49-F238E27FC236}">
                <a16:creationId xmlns:a16="http://schemas.microsoft.com/office/drawing/2014/main" id="{3665A911-1AF0-4EF5-A842-B5BDE1CB0B9B}"/>
              </a:ext>
            </a:extLst>
          </p:cNvPr>
          <p:cNvSpPr txBox="1">
            <a:spLocks noChangeArrowheads="1"/>
          </p:cNvSpPr>
          <p:nvPr/>
        </p:nvSpPr>
        <p:spPr bwMode="auto">
          <a:xfrm>
            <a:off x="3814434" y="1646608"/>
            <a:ext cx="7688396" cy="502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lnSpc>
                <a:spcPts val="3200"/>
              </a:lnSpc>
            </a:pPr>
            <a:r>
              <a:rPr lang="en-US" sz="3000" b="1" dirty="0">
                <a:solidFill>
                  <a:srgbClr val="000090"/>
                </a:solidFill>
                <a:latin typeface="Arial" panose="020B0604020202020204" pitchFamily="34" charset="0"/>
                <a:ea typeface="ヒラギノ角ゴ Pro W3"/>
                <a:cs typeface="Arial" panose="020B0604020202020204" pitchFamily="34" charset="0"/>
              </a:rPr>
              <a:t>TEMPO Level 1 Status</a:t>
            </a:r>
          </a:p>
        </p:txBody>
      </p:sp>
      <p:sp>
        <p:nvSpPr>
          <p:cNvPr id="2" name="TextBox 1">
            <a:extLst>
              <a:ext uri="{FF2B5EF4-FFF2-40B4-BE49-F238E27FC236}">
                <a16:creationId xmlns:a16="http://schemas.microsoft.com/office/drawing/2014/main" id="{977A38E5-F51B-DF57-4D15-09D59CCF6E43}"/>
              </a:ext>
            </a:extLst>
          </p:cNvPr>
          <p:cNvSpPr txBox="1">
            <a:spLocks noChangeArrowheads="1"/>
          </p:cNvSpPr>
          <p:nvPr/>
        </p:nvSpPr>
        <p:spPr bwMode="auto">
          <a:xfrm>
            <a:off x="3977668" y="2399436"/>
            <a:ext cx="7525162" cy="3130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lnSpc>
                <a:spcPct val="120000"/>
              </a:lnSpc>
              <a:spcBef>
                <a:spcPts val="1200"/>
              </a:spcBef>
              <a:buClr>
                <a:srgbClr val="000000"/>
              </a:buClr>
              <a:defRPr/>
            </a:pPr>
            <a:r>
              <a:rPr lang="en-US" sz="1800" b="1" kern="0" dirty="0">
                <a:solidFill>
                  <a:srgbClr val="002060"/>
                </a:solidFill>
                <a:latin typeface="Arial"/>
                <a:ea typeface="Arial"/>
                <a:cs typeface="Arial"/>
                <a:sym typeface="Arial"/>
              </a:rPr>
              <a:t>Heesung Chong</a:t>
            </a:r>
            <a:r>
              <a:rPr lang="en-US" sz="1800" b="1"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X. Liu</a:t>
            </a:r>
            <a:r>
              <a:rPr lang="en-US" sz="1800" kern="0" baseline="30000" dirty="0">
                <a:solidFill>
                  <a:srgbClr val="002060"/>
                </a:solidFill>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D.E. Flittner</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2</a:t>
            </a:r>
            <a:r>
              <a:rPr lang="en-US" sz="1800" kern="0" dirty="0">
                <a:solidFill>
                  <a:srgbClr val="002060"/>
                </a:solidFill>
                <a:latin typeface="Arial"/>
                <a:ea typeface="Arial"/>
                <a:cs typeface="Arial"/>
                <a:sym typeface="Arial"/>
              </a:rPr>
              <a:t>, J. Houck</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J. </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Carr</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3</a:t>
            </a:r>
            <a:r>
              <a:rPr lang="en-US" sz="1800" kern="0" dirty="0">
                <a:solidFill>
                  <a:srgbClr val="002060"/>
                </a:solidFill>
                <a:latin typeface="Arial"/>
                <a:ea typeface="Arial"/>
                <a:cs typeface="Arial"/>
                <a:sym typeface="Arial"/>
              </a:rPr>
              <a:t>,</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W. Hou</a:t>
            </a:r>
            <a:r>
              <a:rPr lang="en-US" sz="1800" kern="0" baseline="30000" dirty="0">
                <a:solidFill>
                  <a:srgbClr val="002060"/>
                </a:solidFill>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a:t>
            </a:r>
            <a:r>
              <a:rPr lang="en-US" sz="1800" kern="0" dirty="0">
                <a:solidFill>
                  <a:srgbClr val="002060"/>
                </a:solidFill>
                <a:latin typeface="Arial"/>
                <a:ea typeface="Arial"/>
                <a:cs typeface="Arial"/>
                <a:sym typeface="Arial"/>
              </a:rPr>
              <a:t>J. Park</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G. Gonz</a:t>
            </a:r>
            <a:r>
              <a:rPr lang="en-US" sz="1800" dirty="0"/>
              <a:t>á</a:t>
            </a:r>
            <a:r>
              <a:rPr lang="en-US" sz="1800" kern="0" dirty="0">
                <a:solidFill>
                  <a:srgbClr val="002060"/>
                </a:solidFill>
                <a:latin typeface="Arial"/>
                <a:ea typeface="Arial"/>
                <a:cs typeface="Arial"/>
                <a:sym typeface="Arial"/>
              </a:rPr>
              <a:t>lez Abad</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C.R. Nowlan</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H. Wang</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L. Flynn</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S. Marchenko</a:t>
            </a:r>
            <a:r>
              <a:rPr lang="en-US" sz="1800" kern="0" baseline="30000" dirty="0">
                <a:solidFill>
                  <a:srgbClr val="002060"/>
                </a:solidFill>
                <a:latin typeface="Arial"/>
                <a:ea typeface="Arial"/>
                <a:cs typeface="Arial"/>
                <a:sym typeface="Arial"/>
              </a:rPr>
              <a:t>5</a:t>
            </a:r>
            <a:r>
              <a:rPr lang="en-US" sz="1800" kern="0" dirty="0">
                <a:solidFill>
                  <a:srgbClr val="002060"/>
                </a:solidFill>
                <a:latin typeface="Arial"/>
                <a:ea typeface="Arial"/>
                <a:cs typeface="Arial"/>
                <a:sym typeface="Arial"/>
              </a:rPr>
              <a:t>, J. Joiner</a:t>
            </a:r>
            <a:r>
              <a:rPr lang="en-US" sz="1800" kern="0" baseline="30000" dirty="0">
                <a:solidFill>
                  <a:srgbClr val="002060"/>
                </a:solidFill>
                <a:latin typeface="Arial"/>
                <a:ea typeface="Arial"/>
                <a:cs typeface="Arial"/>
                <a:sym typeface="Arial"/>
              </a:rPr>
              <a:t>5</a:t>
            </a:r>
            <a:r>
              <a:rPr lang="en-US" sz="1800" kern="0" dirty="0">
                <a:solidFill>
                  <a:srgbClr val="002060"/>
                </a:solidFill>
                <a:latin typeface="Arial"/>
                <a:ea typeface="Arial"/>
                <a:cs typeface="Arial"/>
                <a:sym typeface="Arial"/>
              </a:rPr>
              <a:t>, </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J. E. Davis</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a:t>
            </a:r>
            <a:b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b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R. M. Suleiman</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lang="en-US" sz="1800" kern="0" dirty="0">
                <a:solidFill>
                  <a:srgbClr val="002060"/>
                </a:solidFill>
                <a:latin typeface="Arial"/>
                <a:ea typeface="Arial"/>
                <a:cs typeface="Arial"/>
                <a:sym typeface="Arial"/>
              </a:rPr>
              <a:t>, J. Fitzmaurice</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L. Yatsuhashi</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K. Chance</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a:t>
            </a:r>
            <a:b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br>
            <a:r>
              <a:rPr lang="en-US" sz="1800" kern="0" dirty="0">
                <a:solidFill>
                  <a:srgbClr val="002060"/>
                </a:solidFill>
                <a:latin typeface="Arial"/>
                <a:ea typeface="Arial"/>
                <a:cs typeface="Arial"/>
                <a:sym typeface="Arial"/>
              </a:rPr>
              <a:t>B. Baker</a:t>
            </a:r>
            <a:r>
              <a:rPr lang="en-US" sz="1800" kern="0" baseline="30000" dirty="0">
                <a:solidFill>
                  <a:srgbClr val="002060"/>
                </a:solidFill>
                <a:latin typeface="Arial"/>
                <a:ea typeface="Arial"/>
                <a:cs typeface="Arial"/>
                <a:sym typeface="Arial"/>
              </a:rPr>
              <a:t>6</a:t>
            </a:r>
            <a:r>
              <a:rPr lang="en-US" sz="1800" kern="0" dirty="0">
                <a:solidFill>
                  <a:srgbClr val="002060"/>
                </a:solidFill>
                <a:latin typeface="Arial"/>
                <a:ea typeface="Arial"/>
                <a:cs typeface="Arial"/>
                <a:sym typeface="Arial"/>
              </a:rPr>
              <a:t>, C. Seftor</a:t>
            </a:r>
            <a:r>
              <a:rPr lang="en-US" sz="1800" kern="0" baseline="30000" dirty="0">
                <a:solidFill>
                  <a:srgbClr val="002060"/>
                </a:solidFill>
                <a:latin typeface="Arial"/>
                <a:ea typeface="Arial"/>
                <a:cs typeface="Arial"/>
                <a:sym typeface="Arial"/>
              </a:rPr>
              <a:t>5</a:t>
            </a:r>
            <a:r>
              <a:rPr lang="en-US" sz="1800" kern="0" dirty="0">
                <a:solidFill>
                  <a:srgbClr val="002060"/>
                </a:solidFill>
                <a:latin typeface="Arial"/>
                <a:ea typeface="Arial"/>
                <a:cs typeface="Arial"/>
                <a:sym typeface="Arial"/>
              </a:rPr>
              <a:t>, G. Jaross</a:t>
            </a:r>
            <a:r>
              <a:rPr lang="en-US" sz="1800" kern="0" baseline="30000" dirty="0">
                <a:solidFill>
                  <a:srgbClr val="002060"/>
                </a:solidFill>
                <a:latin typeface="Arial"/>
                <a:ea typeface="Arial"/>
                <a:cs typeface="Arial"/>
                <a:sym typeface="Arial"/>
              </a:rPr>
              <a:t>5</a:t>
            </a:r>
            <a:r>
              <a:rPr lang="en-US" sz="1800" kern="0" dirty="0">
                <a:solidFill>
                  <a:srgbClr val="002060"/>
                </a:solidFill>
                <a:latin typeface="Arial"/>
                <a:ea typeface="Arial"/>
                <a:cs typeface="Arial"/>
                <a:sym typeface="Arial"/>
              </a:rPr>
              <a:t>, J. O. Robaidek</a:t>
            </a:r>
            <a:r>
              <a:rPr lang="en-US" sz="1800" kern="0" baseline="30000" dirty="0">
                <a:solidFill>
                  <a:srgbClr val="002060"/>
                </a:solidFill>
                <a:latin typeface="Arial"/>
                <a:ea typeface="Arial"/>
                <a:cs typeface="Arial"/>
                <a:sym typeface="Arial"/>
              </a:rPr>
              <a:t>7</a:t>
            </a:r>
            <a:r>
              <a:rPr lang="en-US" sz="1800" kern="0" dirty="0">
                <a:solidFill>
                  <a:srgbClr val="002060"/>
                </a:solidFill>
                <a:latin typeface="Arial"/>
                <a:ea typeface="Arial"/>
                <a:cs typeface="Arial"/>
                <a:sym typeface="Arial"/>
              </a:rPr>
              <a:t>, X. Wu</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H. Xu</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B. Basnet</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Y. Bai</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C. Cao</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D. Doelling</a:t>
            </a:r>
            <a:r>
              <a:rPr lang="en-US" sz="1800" kern="0" baseline="30000" dirty="0">
                <a:solidFill>
                  <a:srgbClr val="002060"/>
                </a:solidFill>
                <a:latin typeface="Arial"/>
                <a:ea typeface="Arial"/>
                <a:cs typeface="Arial"/>
                <a:sym typeface="Arial"/>
              </a:rPr>
              <a:t>2</a:t>
            </a:r>
          </a:p>
          <a:p>
            <a:pPr algn="r" eaLnBrk="1" hangingPunct="1">
              <a:lnSpc>
                <a:spcPct val="120000"/>
              </a:lnSpc>
              <a:spcBef>
                <a:spcPts val="600"/>
              </a:spcBef>
              <a:buClr>
                <a:srgbClr val="000000"/>
              </a:buClr>
              <a:defRPr/>
            </a:pPr>
            <a:r>
              <a:rPr lang="en-US" sz="1800" b="1" kern="0" baseline="30000" dirty="0">
                <a:solidFill>
                  <a:srgbClr val="7030A0"/>
                </a:solidFill>
                <a:latin typeface="Arial"/>
                <a:cs typeface="Arial"/>
                <a:sym typeface="Arial"/>
              </a:rPr>
              <a:t>1</a:t>
            </a:r>
            <a:r>
              <a:rPr lang="en-US" sz="1800" b="1" kern="0" dirty="0">
                <a:solidFill>
                  <a:srgbClr val="7030A0"/>
                </a:solidFill>
                <a:latin typeface="Arial"/>
                <a:cs typeface="Arial"/>
                <a:sym typeface="Arial"/>
              </a:rPr>
              <a:t>SAO, </a:t>
            </a:r>
            <a:r>
              <a:rPr lang="en-US" sz="1800" b="1" kern="0" dirty="0" err="1">
                <a:solidFill>
                  <a:srgbClr val="7030A0"/>
                </a:solidFill>
                <a:latin typeface="Arial"/>
                <a:cs typeface="Arial"/>
                <a:sym typeface="Arial"/>
              </a:rPr>
              <a:t>CfA</a:t>
            </a:r>
            <a:r>
              <a:rPr lang="en-US" sz="1800" b="1" kern="0" dirty="0">
                <a:solidFill>
                  <a:srgbClr val="7030A0"/>
                </a:solidFill>
                <a:latin typeface="Arial"/>
                <a:cs typeface="Arial"/>
                <a:sym typeface="Arial"/>
              </a:rPr>
              <a:t> </a:t>
            </a:r>
            <a:r>
              <a:rPr lang="en-US" sz="1800" b="1" kern="0" baseline="30000" dirty="0">
                <a:solidFill>
                  <a:srgbClr val="7030A0"/>
                </a:solidFill>
                <a:latin typeface="Arial"/>
                <a:cs typeface="Arial"/>
                <a:sym typeface="Arial"/>
              </a:rPr>
              <a:t>2</a:t>
            </a:r>
            <a:r>
              <a:rPr lang="en-US" sz="1800" b="1" kern="0" dirty="0">
                <a:solidFill>
                  <a:srgbClr val="7030A0"/>
                </a:solidFill>
                <a:latin typeface="Arial"/>
                <a:cs typeface="Arial"/>
                <a:sym typeface="Arial"/>
              </a:rPr>
              <a:t>NASA </a:t>
            </a:r>
            <a:r>
              <a:rPr lang="en-US" sz="1800" b="1" kern="0" dirty="0" err="1">
                <a:solidFill>
                  <a:srgbClr val="7030A0"/>
                </a:solidFill>
                <a:latin typeface="Arial"/>
                <a:cs typeface="Arial"/>
                <a:sym typeface="Arial"/>
              </a:rPr>
              <a:t>LaRC</a:t>
            </a:r>
            <a:r>
              <a:rPr lang="en-US" sz="1800" b="1" kern="0" dirty="0">
                <a:solidFill>
                  <a:srgbClr val="7030A0"/>
                </a:solidFill>
                <a:latin typeface="Arial"/>
                <a:cs typeface="Arial"/>
                <a:sym typeface="Arial"/>
              </a:rPr>
              <a:t> </a:t>
            </a:r>
            <a:r>
              <a:rPr lang="en-US" sz="1800" b="1" kern="0" baseline="30000" dirty="0">
                <a:solidFill>
                  <a:srgbClr val="7030A0"/>
                </a:solidFill>
                <a:latin typeface="Arial"/>
                <a:cs typeface="Arial"/>
                <a:sym typeface="Arial"/>
              </a:rPr>
              <a:t>3</a:t>
            </a:r>
            <a:r>
              <a:rPr lang="en-US" sz="1800" b="1" kern="0" dirty="0">
                <a:solidFill>
                  <a:srgbClr val="7030A0"/>
                </a:solidFill>
                <a:latin typeface="Arial"/>
                <a:cs typeface="Arial"/>
                <a:sym typeface="Arial"/>
              </a:rPr>
              <a:t>Carr Astro. </a:t>
            </a:r>
            <a:br>
              <a:rPr lang="en-US" sz="1800" b="1" kern="0" dirty="0">
                <a:solidFill>
                  <a:srgbClr val="7030A0"/>
                </a:solidFill>
                <a:latin typeface="Arial"/>
                <a:cs typeface="Arial"/>
                <a:sym typeface="Arial"/>
              </a:rPr>
            </a:br>
            <a:r>
              <a:rPr lang="en-US" sz="1800" b="1" kern="0" baseline="30000" dirty="0">
                <a:solidFill>
                  <a:srgbClr val="7030A0"/>
                </a:solidFill>
                <a:latin typeface="Arial"/>
                <a:cs typeface="Arial"/>
                <a:sym typeface="Arial"/>
              </a:rPr>
              <a:t>4</a:t>
            </a:r>
            <a:r>
              <a:rPr lang="en-US" sz="1800" b="1" kern="0" dirty="0">
                <a:solidFill>
                  <a:srgbClr val="7030A0"/>
                </a:solidFill>
                <a:latin typeface="Arial"/>
                <a:cs typeface="Arial"/>
                <a:sym typeface="Arial"/>
              </a:rPr>
              <a:t>NOAA/NESDIS </a:t>
            </a:r>
            <a:r>
              <a:rPr lang="en-US" sz="1800" b="1" kern="0" baseline="30000" dirty="0">
                <a:solidFill>
                  <a:srgbClr val="7030A0"/>
                </a:solidFill>
                <a:latin typeface="Arial"/>
                <a:cs typeface="Arial"/>
                <a:sym typeface="Arial"/>
              </a:rPr>
              <a:t>5</a:t>
            </a:r>
            <a:r>
              <a:rPr lang="en-US" sz="1800" b="1" kern="0" dirty="0">
                <a:solidFill>
                  <a:srgbClr val="7030A0"/>
                </a:solidFill>
                <a:latin typeface="Arial"/>
                <a:cs typeface="Arial"/>
                <a:sym typeface="Arial"/>
              </a:rPr>
              <a:t>NASA GSFC </a:t>
            </a:r>
            <a:r>
              <a:rPr lang="en-US" sz="1800" b="1" kern="0" baseline="30000" dirty="0">
                <a:solidFill>
                  <a:srgbClr val="7030A0"/>
                </a:solidFill>
                <a:latin typeface="Arial"/>
                <a:cs typeface="Arial"/>
                <a:sym typeface="Arial"/>
              </a:rPr>
              <a:t>6</a:t>
            </a:r>
            <a:r>
              <a:rPr lang="en-US" sz="1800" b="1" kern="0" dirty="0">
                <a:solidFill>
                  <a:srgbClr val="7030A0"/>
                </a:solidFill>
                <a:latin typeface="Arial"/>
                <a:cs typeface="Arial"/>
                <a:sym typeface="Arial"/>
              </a:rPr>
              <a:t>BAE </a:t>
            </a:r>
            <a:r>
              <a:rPr lang="en-US" sz="1800" b="1" kern="0" baseline="30000" dirty="0">
                <a:solidFill>
                  <a:srgbClr val="7030A0"/>
                </a:solidFill>
                <a:latin typeface="Arial"/>
                <a:cs typeface="Arial"/>
                <a:sym typeface="Arial"/>
              </a:rPr>
              <a:t>7</a:t>
            </a:r>
            <a:r>
              <a:rPr lang="en-US" sz="1800" b="1" kern="0" dirty="0">
                <a:solidFill>
                  <a:srgbClr val="7030A0"/>
                </a:solidFill>
                <a:latin typeface="Arial"/>
                <a:cs typeface="Arial"/>
                <a:sym typeface="Arial"/>
              </a:rPr>
              <a:t>UW–Madison</a:t>
            </a:r>
          </a:p>
          <a:p>
            <a:pPr marL="0" marR="0" lvl="0" indent="0" algn="r" defTabSz="914400" rtl="0" eaLnBrk="1" fontAlgn="auto" latinLnBrk="0" hangingPunct="1">
              <a:lnSpc>
                <a:spcPct val="120000"/>
              </a:lnSpc>
              <a:spcBef>
                <a:spcPts val="0"/>
              </a:spcBef>
              <a:spcAft>
                <a:spcPts val="0"/>
              </a:spcAft>
              <a:buClr>
                <a:srgbClr val="000000"/>
              </a:buClr>
              <a:buSzTx/>
              <a:buFontTx/>
              <a:buNone/>
              <a:tabLst/>
              <a:defRPr/>
            </a:pPr>
            <a:r>
              <a:rPr lang="en-US" sz="1800" b="1" dirty="0">
                <a:solidFill>
                  <a:srgbClr val="0070C0"/>
                </a:solidFill>
                <a:cs typeface="Arial" charset="0"/>
              </a:rPr>
              <a:t>August 19</a:t>
            </a:r>
            <a:r>
              <a:rPr kumimoji="0" lang="en-US" sz="1800" b="1" i="0" u="none" strike="noStrike" kern="1200" cap="none" spc="0" normalizeH="0" baseline="0" noProof="0" dirty="0">
                <a:ln>
                  <a:noFill/>
                </a:ln>
                <a:solidFill>
                  <a:srgbClr val="0070C0"/>
                </a:solidFill>
                <a:effectLst/>
                <a:uLnTx/>
                <a:uFillTx/>
                <a:latin typeface="Arial" charset="0"/>
                <a:ea typeface="ヒラギノ角ゴ Pro W3" charset="0"/>
                <a:cs typeface="Arial" charset="0"/>
              </a:rPr>
              <a:t>, 2025</a:t>
            </a:r>
          </a:p>
        </p:txBody>
      </p:sp>
      <p:sp>
        <p:nvSpPr>
          <p:cNvPr id="4" name="AutoShape 4" descr="AGU23, , San Francisco">
            <a:extLst>
              <a:ext uri="{FF2B5EF4-FFF2-40B4-BE49-F238E27FC236}">
                <a16:creationId xmlns:a16="http://schemas.microsoft.com/office/drawing/2014/main" id="{B53FE407-700D-9A78-9191-BD33236EAF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AGU23, , San Francisco">
            <a:extLst>
              <a:ext uri="{FF2B5EF4-FFF2-40B4-BE49-F238E27FC236}">
                <a16:creationId xmlns:a16="http://schemas.microsoft.com/office/drawing/2014/main" id="{13F5CB6C-9972-4F13-FB8A-BDB18CF6FE9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019A2-6316-A389-888C-FFABD3E34C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EDE52F-8301-5DBE-BD17-30988C9FBD55}"/>
              </a:ext>
            </a:extLst>
          </p:cNvPr>
          <p:cNvSpPr>
            <a:spLocks noGrp="1"/>
          </p:cNvSpPr>
          <p:nvPr>
            <p:ph type="sldNum" sz="quarter" idx="12"/>
          </p:nvPr>
        </p:nvSpPr>
        <p:spPr/>
        <p:txBody>
          <a:bodyPr/>
          <a:lstStyle/>
          <a:p>
            <a:fld id="{DA0E24C6-B8C2-40F0-BF2D-44D0E3E3802A}" type="slidenum">
              <a:rPr lang="en-US" smtClean="0"/>
              <a:t>10</a:t>
            </a:fld>
            <a:endParaRPr lang="en-US"/>
          </a:p>
        </p:txBody>
      </p:sp>
      <p:sp>
        <p:nvSpPr>
          <p:cNvPr id="11" name="Title 2">
            <a:extLst>
              <a:ext uri="{FF2B5EF4-FFF2-40B4-BE49-F238E27FC236}">
                <a16:creationId xmlns:a16="http://schemas.microsoft.com/office/drawing/2014/main" id="{22991A91-9855-D832-084C-0E4C074D9739}"/>
              </a:ext>
            </a:extLst>
          </p:cNvPr>
          <p:cNvSpPr>
            <a:spLocks noGrp="1"/>
          </p:cNvSpPr>
          <p:nvPr>
            <p:ph type="title"/>
          </p:nvPr>
        </p:nvSpPr>
        <p:spPr>
          <a:xfrm>
            <a:off x="0" y="0"/>
            <a:ext cx="12192000" cy="975701"/>
          </a:xfrm>
        </p:spPr>
        <p:txBody>
          <a:bodyPr/>
          <a:lstStyle/>
          <a:p>
            <a:r>
              <a:rPr lang="en-US" dirty="0"/>
              <a:t>Spectral calibration</a:t>
            </a:r>
          </a:p>
        </p:txBody>
      </p:sp>
      <p:sp>
        <p:nvSpPr>
          <p:cNvPr id="14" name="Rectangle 13">
            <a:extLst>
              <a:ext uri="{FF2B5EF4-FFF2-40B4-BE49-F238E27FC236}">
                <a16:creationId xmlns:a16="http://schemas.microsoft.com/office/drawing/2014/main" id="{0086A679-77C1-A6C6-FA72-31E95F3A8297}"/>
              </a:ext>
            </a:extLst>
          </p:cNvPr>
          <p:cNvSpPr/>
          <p:nvPr/>
        </p:nvSpPr>
        <p:spPr>
          <a:xfrm>
            <a:off x="127238" y="1209419"/>
            <a:ext cx="11939426" cy="5711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432FF"/>
                </a:solidFill>
              </a:rPr>
              <a:t>Issue to resolve in Version 3:</a:t>
            </a:r>
            <a:r>
              <a:rPr lang="en-US" sz="2400" b="1" dirty="0">
                <a:solidFill>
                  <a:schemeClr val="tx1"/>
                </a:solidFill>
              </a:rPr>
              <a:t> Spatial variability (North-South) in wavelength registration</a:t>
            </a:r>
          </a:p>
        </p:txBody>
      </p:sp>
      <p:sp>
        <p:nvSpPr>
          <p:cNvPr id="15" name="Rectangle 14">
            <a:extLst>
              <a:ext uri="{FF2B5EF4-FFF2-40B4-BE49-F238E27FC236}">
                <a16:creationId xmlns:a16="http://schemas.microsoft.com/office/drawing/2014/main" id="{9458D3C7-347E-E867-10ED-5BCBBB69A5F7}"/>
              </a:ext>
            </a:extLst>
          </p:cNvPr>
          <p:cNvSpPr/>
          <p:nvPr/>
        </p:nvSpPr>
        <p:spPr>
          <a:xfrm>
            <a:off x="162045" y="2032489"/>
            <a:ext cx="11863935" cy="468847"/>
          </a:xfrm>
          <a:prstGeom prst="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Approach: </a:t>
            </a:r>
            <a:r>
              <a:rPr lang="en-US" sz="2000" dirty="0">
                <a:solidFill>
                  <a:schemeClr val="tx1"/>
                </a:solidFill>
              </a:rPr>
              <a:t>Remove the slit-function asymmetry factor from the fitting to increase stability.</a:t>
            </a:r>
          </a:p>
        </p:txBody>
      </p:sp>
      <p:pic>
        <p:nvPicPr>
          <p:cNvPr id="16" name="Picture 15" descr="A screenshot of a graph&#10;&#10;AI-generated content may be incorrect.">
            <a:extLst>
              <a:ext uri="{FF2B5EF4-FFF2-40B4-BE49-F238E27FC236}">
                <a16:creationId xmlns:a16="http://schemas.microsoft.com/office/drawing/2014/main" id="{9B7E4195-7789-E12F-A4B7-97ADCE1ED835}"/>
              </a:ext>
            </a:extLst>
          </p:cNvPr>
          <p:cNvPicPr>
            <a:picLocks noChangeAspect="1"/>
          </p:cNvPicPr>
          <p:nvPr/>
        </p:nvPicPr>
        <p:blipFill>
          <a:blip r:embed="rId3">
            <a:extLst>
              <a:ext uri="{28A0092B-C50C-407E-A947-70E740481C1C}">
                <a14:useLocalDpi xmlns:a14="http://schemas.microsoft.com/office/drawing/2010/main" val="0"/>
              </a:ext>
            </a:extLst>
          </a:blip>
          <a:srcRect l="6663" t="38387" r="50884" b="34002"/>
          <a:stretch>
            <a:fillRect/>
          </a:stretch>
        </p:blipFill>
        <p:spPr>
          <a:xfrm>
            <a:off x="3074582" y="3362798"/>
            <a:ext cx="2771742" cy="1802728"/>
          </a:xfrm>
          <a:prstGeom prst="rect">
            <a:avLst/>
          </a:prstGeom>
        </p:spPr>
      </p:pic>
      <p:pic>
        <p:nvPicPr>
          <p:cNvPr id="17" name="Picture 16">
            <a:extLst>
              <a:ext uri="{FF2B5EF4-FFF2-40B4-BE49-F238E27FC236}">
                <a16:creationId xmlns:a16="http://schemas.microsoft.com/office/drawing/2014/main" id="{BD30EBFF-4CBB-F008-AEC3-B0D9C84C59E8}"/>
              </a:ext>
            </a:extLst>
          </p:cNvPr>
          <p:cNvPicPr>
            <a:picLocks noChangeAspect="1"/>
          </p:cNvPicPr>
          <p:nvPr/>
        </p:nvPicPr>
        <p:blipFill>
          <a:blip r:embed="rId4">
            <a:extLst>
              <a:ext uri="{28A0092B-C50C-407E-A947-70E740481C1C}">
                <a14:useLocalDpi xmlns:a14="http://schemas.microsoft.com/office/drawing/2010/main" val="0"/>
              </a:ext>
            </a:extLst>
          </a:blip>
          <a:srcRect l="6217" t="38257" r="51329" b="34005"/>
          <a:stretch>
            <a:fillRect/>
          </a:stretch>
        </p:blipFill>
        <p:spPr>
          <a:xfrm>
            <a:off x="9198730" y="3362797"/>
            <a:ext cx="2771742" cy="1811139"/>
          </a:xfrm>
          <a:prstGeom prst="rect">
            <a:avLst/>
          </a:prstGeom>
        </p:spPr>
      </p:pic>
      <p:pic>
        <p:nvPicPr>
          <p:cNvPr id="18" name="Picture 17">
            <a:extLst>
              <a:ext uri="{FF2B5EF4-FFF2-40B4-BE49-F238E27FC236}">
                <a16:creationId xmlns:a16="http://schemas.microsoft.com/office/drawing/2014/main" id="{557EC436-BCDE-D1E5-EE2E-6A8F6F222779}"/>
              </a:ext>
            </a:extLst>
          </p:cNvPr>
          <p:cNvPicPr>
            <a:picLocks noChangeAspect="1"/>
          </p:cNvPicPr>
          <p:nvPr/>
        </p:nvPicPr>
        <p:blipFill>
          <a:blip r:embed="rId5">
            <a:extLst>
              <a:ext uri="{28A0092B-C50C-407E-A947-70E740481C1C}">
                <a14:useLocalDpi xmlns:a14="http://schemas.microsoft.com/office/drawing/2010/main" val="0"/>
              </a:ext>
            </a:extLst>
          </a:blip>
          <a:srcRect l="5917" t="37197" r="50857" b="33644"/>
          <a:stretch>
            <a:fillRect/>
          </a:stretch>
        </p:blipFill>
        <p:spPr>
          <a:xfrm>
            <a:off x="265045" y="3280793"/>
            <a:ext cx="2802927" cy="1890686"/>
          </a:xfrm>
          <a:prstGeom prst="rect">
            <a:avLst/>
          </a:prstGeom>
        </p:spPr>
      </p:pic>
      <p:pic>
        <p:nvPicPr>
          <p:cNvPr id="19" name="Picture 18">
            <a:extLst>
              <a:ext uri="{FF2B5EF4-FFF2-40B4-BE49-F238E27FC236}">
                <a16:creationId xmlns:a16="http://schemas.microsoft.com/office/drawing/2014/main" id="{9E2F439A-2829-94D5-4C0C-B3FD30F87B4E}"/>
              </a:ext>
            </a:extLst>
          </p:cNvPr>
          <p:cNvPicPr>
            <a:picLocks noChangeAspect="1"/>
          </p:cNvPicPr>
          <p:nvPr/>
        </p:nvPicPr>
        <p:blipFill>
          <a:blip r:embed="rId6">
            <a:extLst>
              <a:ext uri="{28A0092B-C50C-407E-A947-70E740481C1C}">
                <a14:useLocalDpi xmlns:a14="http://schemas.microsoft.com/office/drawing/2010/main" val="0"/>
              </a:ext>
            </a:extLst>
          </a:blip>
          <a:srcRect l="6539" t="38088" r="50985" b="34166"/>
          <a:stretch>
            <a:fillRect/>
          </a:stretch>
        </p:blipFill>
        <p:spPr>
          <a:xfrm>
            <a:off x="6431233" y="3336581"/>
            <a:ext cx="2802927" cy="1830848"/>
          </a:xfrm>
          <a:prstGeom prst="rect">
            <a:avLst/>
          </a:prstGeom>
        </p:spPr>
      </p:pic>
      <p:sp>
        <p:nvSpPr>
          <p:cNvPr id="20" name="TextBox 19">
            <a:extLst>
              <a:ext uri="{FF2B5EF4-FFF2-40B4-BE49-F238E27FC236}">
                <a16:creationId xmlns:a16="http://schemas.microsoft.com/office/drawing/2014/main" id="{01281F84-A0CB-B824-2F05-14C4D3F1499D}"/>
              </a:ext>
            </a:extLst>
          </p:cNvPr>
          <p:cNvSpPr txBox="1"/>
          <p:nvPr/>
        </p:nvSpPr>
        <p:spPr>
          <a:xfrm>
            <a:off x="9017631" y="5401852"/>
            <a:ext cx="3023328" cy="307777"/>
          </a:xfrm>
          <a:prstGeom prst="rect">
            <a:avLst/>
          </a:prstGeom>
          <a:noFill/>
        </p:spPr>
        <p:txBody>
          <a:bodyPr wrap="none" rtlCol="0">
            <a:spAutoFit/>
          </a:bodyPr>
          <a:lstStyle/>
          <a:p>
            <a:pPr algn="r"/>
            <a:r>
              <a:rPr lang="en-US" altLang="ko-KR" sz="1400" dirty="0"/>
              <a:t>[Image credit: Gonzalo González Abad]</a:t>
            </a:r>
            <a:endParaRPr lang="en-US" sz="1400" dirty="0"/>
          </a:p>
        </p:txBody>
      </p:sp>
      <p:sp>
        <p:nvSpPr>
          <p:cNvPr id="21" name="TextBox 20">
            <a:extLst>
              <a:ext uri="{FF2B5EF4-FFF2-40B4-BE49-F238E27FC236}">
                <a16:creationId xmlns:a16="http://schemas.microsoft.com/office/drawing/2014/main" id="{2481A22F-8EE8-2C09-254D-FDFCC861A283}"/>
              </a:ext>
            </a:extLst>
          </p:cNvPr>
          <p:cNvSpPr txBox="1"/>
          <p:nvPr/>
        </p:nvSpPr>
        <p:spPr>
          <a:xfrm>
            <a:off x="825006" y="3037790"/>
            <a:ext cx="2014334" cy="369332"/>
          </a:xfrm>
          <a:prstGeom prst="rect">
            <a:avLst/>
          </a:prstGeom>
          <a:solidFill>
            <a:schemeClr val="bg1"/>
          </a:solidFill>
        </p:spPr>
        <p:txBody>
          <a:bodyPr wrap="none" rtlCol="0">
            <a:spAutoFit/>
          </a:bodyPr>
          <a:lstStyle/>
          <a:p>
            <a:pPr algn="ctr"/>
            <a:r>
              <a:rPr lang="en-US" dirty="0"/>
              <a:t>NO</a:t>
            </a:r>
            <a:r>
              <a:rPr lang="en-US" baseline="-25000" dirty="0"/>
              <a:t>2</a:t>
            </a:r>
            <a:r>
              <a:rPr lang="en-US" dirty="0"/>
              <a:t> fitting window</a:t>
            </a:r>
          </a:p>
        </p:txBody>
      </p:sp>
      <p:sp>
        <p:nvSpPr>
          <p:cNvPr id="22" name="TextBox 21">
            <a:extLst>
              <a:ext uri="{FF2B5EF4-FFF2-40B4-BE49-F238E27FC236}">
                <a16:creationId xmlns:a16="http://schemas.microsoft.com/office/drawing/2014/main" id="{C170FEE6-1EC5-3F6F-8979-A4892FB7754B}"/>
              </a:ext>
            </a:extLst>
          </p:cNvPr>
          <p:cNvSpPr txBox="1"/>
          <p:nvPr/>
        </p:nvSpPr>
        <p:spPr>
          <a:xfrm>
            <a:off x="3532277" y="3037998"/>
            <a:ext cx="2160207" cy="369332"/>
          </a:xfrm>
          <a:prstGeom prst="rect">
            <a:avLst/>
          </a:prstGeom>
          <a:solidFill>
            <a:schemeClr val="bg1"/>
          </a:solidFill>
        </p:spPr>
        <p:txBody>
          <a:bodyPr wrap="none" rtlCol="0">
            <a:spAutoFit/>
          </a:bodyPr>
          <a:lstStyle/>
          <a:p>
            <a:pPr algn="ctr"/>
            <a:r>
              <a:rPr lang="en-US" dirty="0"/>
              <a:t>HCHO fitting window</a:t>
            </a:r>
          </a:p>
        </p:txBody>
      </p:sp>
      <p:sp>
        <p:nvSpPr>
          <p:cNvPr id="25" name="TextBox 24">
            <a:extLst>
              <a:ext uri="{FF2B5EF4-FFF2-40B4-BE49-F238E27FC236}">
                <a16:creationId xmlns:a16="http://schemas.microsoft.com/office/drawing/2014/main" id="{FFCE6778-E83A-CCBC-BC73-5D6689A730EA}"/>
              </a:ext>
            </a:extLst>
          </p:cNvPr>
          <p:cNvSpPr txBox="1"/>
          <p:nvPr/>
        </p:nvSpPr>
        <p:spPr>
          <a:xfrm rot="16200000">
            <a:off x="-573165" y="3944056"/>
            <a:ext cx="1522725" cy="307777"/>
          </a:xfrm>
          <a:prstGeom prst="rect">
            <a:avLst/>
          </a:prstGeom>
          <a:noFill/>
        </p:spPr>
        <p:txBody>
          <a:bodyPr wrap="none" rtlCol="0">
            <a:spAutoFit/>
          </a:bodyPr>
          <a:lstStyle/>
          <a:p>
            <a:r>
              <a:rPr lang="en-US" sz="1400" dirty="0"/>
              <a:t>Spectral shift [nm]</a:t>
            </a:r>
          </a:p>
        </p:txBody>
      </p:sp>
      <p:sp>
        <p:nvSpPr>
          <p:cNvPr id="26" name="TextBox 25">
            <a:extLst>
              <a:ext uri="{FF2B5EF4-FFF2-40B4-BE49-F238E27FC236}">
                <a16:creationId xmlns:a16="http://schemas.microsoft.com/office/drawing/2014/main" id="{59FDD4C0-A947-089D-C62E-0181E3411084}"/>
              </a:ext>
            </a:extLst>
          </p:cNvPr>
          <p:cNvSpPr txBox="1"/>
          <p:nvPr/>
        </p:nvSpPr>
        <p:spPr>
          <a:xfrm rot="16200000">
            <a:off x="5540902" y="3944056"/>
            <a:ext cx="1522725" cy="307777"/>
          </a:xfrm>
          <a:prstGeom prst="rect">
            <a:avLst/>
          </a:prstGeom>
          <a:noFill/>
        </p:spPr>
        <p:txBody>
          <a:bodyPr wrap="none" rtlCol="0">
            <a:spAutoFit/>
          </a:bodyPr>
          <a:lstStyle/>
          <a:p>
            <a:r>
              <a:rPr lang="en-US" sz="1400" dirty="0"/>
              <a:t>Spectral shift [nm]</a:t>
            </a:r>
          </a:p>
        </p:txBody>
      </p:sp>
      <p:sp>
        <p:nvSpPr>
          <p:cNvPr id="27" name="TextBox 26">
            <a:extLst>
              <a:ext uri="{FF2B5EF4-FFF2-40B4-BE49-F238E27FC236}">
                <a16:creationId xmlns:a16="http://schemas.microsoft.com/office/drawing/2014/main" id="{9CAA6C8A-640F-48B1-483C-627349956691}"/>
              </a:ext>
            </a:extLst>
          </p:cNvPr>
          <p:cNvSpPr txBox="1"/>
          <p:nvPr/>
        </p:nvSpPr>
        <p:spPr>
          <a:xfrm>
            <a:off x="6980768" y="3037790"/>
            <a:ext cx="2014334" cy="369332"/>
          </a:xfrm>
          <a:prstGeom prst="rect">
            <a:avLst/>
          </a:prstGeom>
          <a:solidFill>
            <a:schemeClr val="bg1"/>
          </a:solidFill>
        </p:spPr>
        <p:txBody>
          <a:bodyPr wrap="none" rtlCol="0">
            <a:spAutoFit/>
          </a:bodyPr>
          <a:lstStyle/>
          <a:p>
            <a:pPr algn="ctr"/>
            <a:r>
              <a:rPr lang="en-US" dirty="0"/>
              <a:t>NO</a:t>
            </a:r>
            <a:r>
              <a:rPr lang="en-US" baseline="-25000" dirty="0"/>
              <a:t>2</a:t>
            </a:r>
            <a:r>
              <a:rPr lang="en-US" dirty="0"/>
              <a:t> fitting window</a:t>
            </a:r>
          </a:p>
        </p:txBody>
      </p:sp>
      <p:sp>
        <p:nvSpPr>
          <p:cNvPr id="28" name="TextBox 27">
            <a:extLst>
              <a:ext uri="{FF2B5EF4-FFF2-40B4-BE49-F238E27FC236}">
                <a16:creationId xmlns:a16="http://schemas.microsoft.com/office/drawing/2014/main" id="{704F51CB-F4B2-2EA7-38A4-371DE430D3D2}"/>
              </a:ext>
            </a:extLst>
          </p:cNvPr>
          <p:cNvSpPr txBox="1"/>
          <p:nvPr/>
        </p:nvSpPr>
        <p:spPr>
          <a:xfrm>
            <a:off x="9688039" y="3037998"/>
            <a:ext cx="2160207" cy="369332"/>
          </a:xfrm>
          <a:prstGeom prst="rect">
            <a:avLst/>
          </a:prstGeom>
          <a:solidFill>
            <a:schemeClr val="bg1"/>
          </a:solidFill>
        </p:spPr>
        <p:txBody>
          <a:bodyPr wrap="none" rtlCol="0">
            <a:spAutoFit/>
          </a:bodyPr>
          <a:lstStyle/>
          <a:p>
            <a:pPr algn="ctr"/>
            <a:r>
              <a:rPr lang="en-US" dirty="0"/>
              <a:t>HCHO fitting window</a:t>
            </a:r>
          </a:p>
        </p:txBody>
      </p:sp>
      <p:sp>
        <p:nvSpPr>
          <p:cNvPr id="29" name="TextBox 28">
            <a:extLst>
              <a:ext uri="{FF2B5EF4-FFF2-40B4-BE49-F238E27FC236}">
                <a16:creationId xmlns:a16="http://schemas.microsoft.com/office/drawing/2014/main" id="{29C30877-5349-1044-BD19-68BE9C94178A}"/>
              </a:ext>
            </a:extLst>
          </p:cNvPr>
          <p:cNvSpPr txBox="1"/>
          <p:nvPr/>
        </p:nvSpPr>
        <p:spPr>
          <a:xfrm>
            <a:off x="418312" y="5062545"/>
            <a:ext cx="5567504" cy="307777"/>
          </a:xfrm>
          <a:prstGeom prst="rect">
            <a:avLst/>
          </a:prstGeom>
          <a:solidFill>
            <a:schemeClr val="bg1"/>
          </a:solidFill>
        </p:spPr>
        <p:txBody>
          <a:bodyPr wrap="square" rtlCol="0">
            <a:spAutoFit/>
          </a:bodyPr>
          <a:lstStyle/>
          <a:p>
            <a:pPr algn="ctr"/>
            <a:r>
              <a:rPr lang="en-US" sz="1400" dirty="0"/>
              <a:t>CCD spatial index (North </a:t>
            </a:r>
            <a:r>
              <a:rPr lang="en-US" sz="1400" dirty="0">
                <a:sym typeface="Wingdings" pitchFamily="2" charset="2"/>
              </a:rPr>
              <a:t>➝ South)</a:t>
            </a:r>
            <a:endParaRPr lang="en-US" sz="1400" dirty="0"/>
          </a:p>
        </p:txBody>
      </p:sp>
      <p:sp>
        <p:nvSpPr>
          <p:cNvPr id="30" name="TextBox 29">
            <a:extLst>
              <a:ext uri="{FF2B5EF4-FFF2-40B4-BE49-F238E27FC236}">
                <a16:creationId xmlns:a16="http://schemas.microsoft.com/office/drawing/2014/main" id="{45A2915F-25FE-2665-A2F2-11E89C04B749}"/>
              </a:ext>
            </a:extLst>
          </p:cNvPr>
          <p:cNvSpPr txBox="1"/>
          <p:nvPr/>
        </p:nvSpPr>
        <p:spPr>
          <a:xfrm>
            <a:off x="6603776" y="5062545"/>
            <a:ext cx="5567504" cy="307777"/>
          </a:xfrm>
          <a:prstGeom prst="rect">
            <a:avLst/>
          </a:prstGeom>
          <a:solidFill>
            <a:schemeClr val="bg1"/>
          </a:solidFill>
        </p:spPr>
        <p:txBody>
          <a:bodyPr wrap="square" rtlCol="0">
            <a:spAutoFit/>
          </a:bodyPr>
          <a:lstStyle/>
          <a:p>
            <a:pPr algn="ctr"/>
            <a:r>
              <a:rPr lang="en-US" sz="1400" dirty="0"/>
              <a:t>CCD spatial index (North </a:t>
            </a:r>
            <a:r>
              <a:rPr lang="en-US" sz="1400" dirty="0">
                <a:sym typeface="Wingdings" pitchFamily="2" charset="2"/>
              </a:rPr>
              <a:t>➝ South)</a:t>
            </a:r>
            <a:endParaRPr lang="en-US" sz="1400" dirty="0"/>
          </a:p>
        </p:txBody>
      </p:sp>
      <p:sp>
        <p:nvSpPr>
          <p:cNvPr id="31" name="TextBox 30">
            <a:extLst>
              <a:ext uri="{FF2B5EF4-FFF2-40B4-BE49-F238E27FC236}">
                <a16:creationId xmlns:a16="http://schemas.microsoft.com/office/drawing/2014/main" id="{9612C6F4-B7DC-AB2E-0F0F-870704C7A9FC}"/>
              </a:ext>
            </a:extLst>
          </p:cNvPr>
          <p:cNvSpPr txBox="1"/>
          <p:nvPr/>
        </p:nvSpPr>
        <p:spPr>
          <a:xfrm>
            <a:off x="2616938" y="2753211"/>
            <a:ext cx="1170257" cy="400110"/>
          </a:xfrm>
          <a:prstGeom prst="rect">
            <a:avLst/>
          </a:prstGeom>
          <a:solidFill>
            <a:schemeClr val="bg1"/>
          </a:solidFill>
        </p:spPr>
        <p:txBody>
          <a:bodyPr wrap="none" rtlCol="0">
            <a:spAutoFit/>
          </a:bodyPr>
          <a:lstStyle/>
          <a:p>
            <a:pPr algn="ctr"/>
            <a:r>
              <a:rPr lang="en-US" sz="2000" b="1" dirty="0">
                <a:solidFill>
                  <a:srgbClr val="FF0000"/>
                </a:solidFill>
              </a:rPr>
              <a:t>Version 3</a:t>
            </a:r>
          </a:p>
        </p:txBody>
      </p:sp>
      <p:sp>
        <p:nvSpPr>
          <p:cNvPr id="32" name="TextBox 31">
            <a:extLst>
              <a:ext uri="{FF2B5EF4-FFF2-40B4-BE49-F238E27FC236}">
                <a16:creationId xmlns:a16="http://schemas.microsoft.com/office/drawing/2014/main" id="{EDC8FF8B-D2EC-5E7C-F3F9-66A3B4B6E993}"/>
              </a:ext>
            </a:extLst>
          </p:cNvPr>
          <p:cNvSpPr txBox="1"/>
          <p:nvPr/>
        </p:nvSpPr>
        <p:spPr>
          <a:xfrm>
            <a:off x="8835486" y="2753211"/>
            <a:ext cx="1104085" cy="400110"/>
          </a:xfrm>
          <a:prstGeom prst="rect">
            <a:avLst/>
          </a:prstGeom>
          <a:solidFill>
            <a:schemeClr val="bg1"/>
          </a:solidFill>
        </p:spPr>
        <p:txBody>
          <a:bodyPr wrap="none" rtlCol="0">
            <a:spAutoFit/>
          </a:bodyPr>
          <a:lstStyle/>
          <a:p>
            <a:pPr algn="ctr"/>
            <a:r>
              <a:rPr lang="en-US" sz="2000" b="1" dirty="0">
                <a:solidFill>
                  <a:srgbClr val="FF0000"/>
                </a:solidFill>
              </a:rPr>
              <a:t>Updated</a:t>
            </a:r>
          </a:p>
        </p:txBody>
      </p:sp>
      <p:sp>
        <p:nvSpPr>
          <p:cNvPr id="33" name="TextBox 32">
            <a:extLst>
              <a:ext uri="{FF2B5EF4-FFF2-40B4-BE49-F238E27FC236}">
                <a16:creationId xmlns:a16="http://schemas.microsoft.com/office/drawing/2014/main" id="{1ABAE741-AD4E-2F17-98D0-AE77F1422642}"/>
              </a:ext>
            </a:extLst>
          </p:cNvPr>
          <p:cNvSpPr txBox="1"/>
          <p:nvPr/>
        </p:nvSpPr>
        <p:spPr>
          <a:xfrm>
            <a:off x="3418572" y="6415620"/>
            <a:ext cx="5368076" cy="338554"/>
          </a:xfrm>
          <a:prstGeom prst="rect">
            <a:avLst/>
          </a:prstGeom>
          <a:noFill/>
        </p:spPr>
        <p:txBody>
          <a:bodyPr wrap="square">
            <a:spAutoFit/>
          </a:bodyPr>
          <a:lstStyle/>
          <a:p>
            <a:pPr algn="ctr"/>
            <a:r>
              <a:rPr lang="en-US" sz="1600" dirty="0"/>
              <a:t>(For details, see </a:t>
            </a:r>
            <a:r>
              <a:rPr lang="en-US" sz="1600" dirty="0" err="1">
                <a:solidFill>
                  <a:srgbClr val="0000FF"/>
                </a:solidFill>
              </a:rPr>
              <a:t>Weizhen</a:t>
            </a:r>
            <a:r>
              <a:rPr lang="en-US" sz="1600" dirty="0">
                <a:solidFill>
                  <a:srgbClr val="0000FF"/>
                </a:solidFill>
              </a:rPr>
              <a:t> Hou</a:t>
            </a:r>
            <a:r>
              <a:rPr lang="en-US" sz="1600" dirty="0"/>
              <a:t>’s poster tomorrow.)</a:t>
            </a:r>
          </a:p>
        </p:txBody>
      </p:sp>
      <p:sp>
        <p:nvSpPr>
          <p:cNvPr id="34" name="Rectangle 33">
            <a:extLst>
              <a:ext uri="{FF2B5EF4-FFF2-40B4-BE49-F238E27FC236}">
                <a16:creationId xmlns:a16="http://schemas.microsoft.com/office/drawing/2014/main" id="{82BFD1FE-64C9-4343-8EB8-B7DAAAE6CC80}"/>
              </a:ext>
            </a:extLst>
          </p:cNvPr>
          <p:cNvSpPr/>
          <p:nvPr/>
        </p:nvSpPr>
        <p:spPr>
          <a:xfrm>
            <a:off x="162045" y="5877319"/>
            <a:ext cx="11863935" cy="468847"/>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Most significant outcome:</a:t>
            </a:r>
            <a:r>
              <a:rPr lang="en-US" sz="2000" dirty="0">
                <a:solidFill>
                  <a:schemeClr val="tx1"/>
                </a:solidFill>
              </a:rPr>
              <a:t> The Level 1 calibration will capture spectral changes with enhanced accuracy.</a:t>
            </a:r>
          </a:p>
        </p:txBody>
      </p:sp>
    </p:spTree>
    <p:extLst>
      <p:ext uri="{BB962C8B-B14F-4D97-AF65-F5344CB8AC3E}">
        <p14:creationId xmlns:p14="http://schemas.microsoft.com/office/powerpoint/2010/main" val="87648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BE8920-28BB-BA22-8888-11D790031ADC}"/>
              </a:ext>
            </a:extLst>
          </p:cNvPr>
          <p:cNvSpPr>
            <a:spLocks noGrp="1"/>
          </p:cNvSpPr>
          <p:nvPr>
            <p:ph type="sldNum" sz="quarter" idx="12"/>
          </p:nvPr>
        </p:nvSpPr>
        <p:spPr/>
        <p:txBody>
          <a:bodyPr/>
          <a:lstStyle/>
          <a:p>
            <a:fld id="{DA0E24C6-B8C2-40F0-BF2D-44D0E3E3802A}" type="slidenum">
              <a:rPr lang="en-US" smtClean="0"/>
              <a:t>11</a:t>
            </a:fld>
            <a:endParaRPr lang="en-US"/>
          </a:p>
        </p:txBody>
      </p:sp>
      <p:sp>
        <p:nvSpPr>
          <p:cNvPr id="5" name="Title 2">
            <a:extLst>
              <a:ext uri="{FF2B5EF4-FFF2-40B4-BE49-F238E27FC236}">
                <a16:creationId xmlns:a16="http://schemas.microsoft.com/office/drawing/2014/main" id="{5AC7F801-2F68-8C59-D422-D769EE43B9D7}"/>
              </a:ext>
            </a:extLst>
          </p:cNvPr>
          <p:cNvSpPr>
            <a:spLocks noGrp="1"/>
          </p:cNvSpPr>
          <p:nvPr>
            <p:ph type="title"/>
          </p:nvPr>
        </p:nvSpPr>
        <p:spPr>
          <a:xfrm>
            <a:off x="0" y="0"/>
            <a:ext cx="12192000" cy="975701"/>
          </a:xfrm>
        </p:spPr>
        <p:txBody>
          <a:bodyPr/>
          <a:lstStyle/>
          <a:p>
            <a:r>
              <a:rPr lang="en-US" dirty="0"/>
              <a:t>Summary</a:t>
            </a:r>
          </a:p>
        </p:txBody>
      </p:sp>
      <p:sp>
        <p:nvSpPr>
          <p:cNvPr id="6" name="Content Placeholder 5">
            <a:extLst>
              <a:ext uri="{FF2B5EF4-FFF2-40B4-BE49-F238E27FC236}">
                <a16:creationId xmlns:a16="http://schemas.microsoft.com/office/drawing/2014/main" id="{A05CB036-FABE-02B1-380D-2EA09A4A2D2A}"/>
              </a:ext>
            </a:extLst>
          </p:cNvPr>
          <p:cNvSpPr>
            <a:spLocks noGrp="1"/>
          </p:cNvSpPr>
          <p:nvPr>
            <p:ph idx="1"/>
          </p:nvPr>
        </p:nvSpPr>
        <p:spPr/>
        <p:txBody>
          <a:bodyPr/>
          <a:lstStyle/>
          <a:p>
            <a:r>
              <a:rPr lang="en-US" dirty="0"/>
              <a:t>For Version 4, we have enhanced</a:t>
            </a:r>
          </a:p>
          <a:p>
            <a:pPr lvl="1"/>
            <a:r>
              <a:rPr lang="en-US" dirty="0"/>
              <a:t>the Sun-normalized radiance absolute calibration</a:t>
            </a:r>
          </a:p>
          <a:p>
            <a:pPr lvl="1"/>
            <a:r>
              <a:rPr lang="en-US" dirty="0"/>
              <a:t>the stray light correction</a:t>
            </a:r>
          </a:p>
          <a:p>
            <a:pPr lvl="1"/>
            <a:r>
              <a:rPr lang="en-US" dirty="0"/>
              <a:t>the spectral calibration</a:t>
            </a:r>
          </a:p>
          <a:p>
            <a:pPr lvl="1"/>
            <a:r>
              <a:rPr lang="en-US" dirty="0"/>
              <a:t>the diffuser goniometry correction, etalon fringe correction, and smear correction.</a:t>
            </a:r>
          </a:p>
          <a:p>
            <a:endParaRPr lang="en-US" dirty="0"/>
          </a:p>
          <a:p>
            <a:r>
              <a:rPr lang="en-US" dirty="0"/>
              <a:t>Calibration work will continue.</a:t>
            </a:r>
          </a:p>
        </p:txBody>
      </p:sp>
    </p:spTree>
    <p:extLst>
      <p:ext uri="{BB962C8B-B14F-4D97-AF65-F5344CB8AC3E}">
        <p14:creationId xmlns:p14="http://schemas.microsoft.com/office/powerpoint/2010/main" val="267138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0FF7B-AEE7-AB38-C940-79EC4AC83972}"/>
              </a:ext>
            </a:extLst>
          </p:cNvPr>
          <p:cNvSpPr txBox="1"/>
          <p:nvPr/>
        </p:nvSpPr>
        <p:spPr>
          <a:xfrm>
            <a:off x="3498527" y="1622323"/>
            <a:ext cx="5209696" cy="584775"/>
          </a:xfrm>
          <a:prstGeom prst="rect">
            <a:avLst/>
          </a:prstGeom>
          <a:noFill/>
        </p:spPr>
        <p:txBody>
          <a:bodyPr wrap="none" rtlCol="0">
            <a:spAutoFit/>
          </a:bodyPr>
          <a:lstStyle/>
          <a:p>
            <a:pPr algn="ctr"/>
            <a:r>
              <a:rPr lang="en-US" sz="3200" b="1" dirty="0"/>
              <a:t>Thank you for your attention!</a:t>
            </a:r>
          </a:p>
        </p:txBody>
      </p:sp>
    </p:spTree>
    <p:extLst>
      <p:ext uri="{BB962C8B-B14F-4D97-AF65-F5344CB8AC3E}">
        <p14:creationId xmlns:p14="http://schemas.microsoft.com/office/powerpoint/2010/main" val="334738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026D9-8F9D-76A6-B528-96FA5B5A65A8}"/>
              </a:ext>
            </a:extLst>
          </p:cNvPr>
          <p:cNvSpPr>
            <a:spLocks noGrp="1"/>
          </p:cNvSpPr>
          <p:nvPr>
            <p:ph idx="1"/>
          </p:nvPr>
        </p:nvSpPr>
        <p:spPr/>
        <p:txBody>
          <a:bodyPr/>
          <a:lstStyle/>
          <a:p>
            <a:pPr>
              <a:lnSpc>
                <a:spcPct val="120000"/>
              </a:lnSpc>
            </a:pPr>
            <a:r>
              <a:rPr lang="en-US" b="1" dirty="0"/>
              <a:t>Major updates</a:t>
            </a:r>
          </a:p>
          <a:p>
            <a:pPr lvl="1">
              <a:lnSpc>
                <a:spcPct val="120000"/>
              </a:lnSpc>
            </a:pPr>
            <a:r>
              <a:rPr lang="en-US" sz="2400" dirty="0"/>
              <a:t>Absolute calibration</a:t>
            </a:r>
          </a:p>
          <a:p>
            <a:pPr lvl="1">
              <a:lnSpc>
                <a:spcPct val="120000"/>
              </a:lnSpc>
            </a:pPr>
            <a:r>
              <a:rPr lang="en-US" sz="2400" dirty="0"/>
              <a:t>Stray light correction</a:t>
            </a:r>
          </a:p>
          <a:p>
            <a:pPr lvl="1">
              <a:lnSpc>
                <a:spcPct val="120000"/>
              </a:lnSpc>
            </a:pPr>
            <a:r>
              <a:rPr lang="en-US" sz="2400" dirty="0"/>
              <a:t>Spectral calibration</a:t>
            </a:r>
          </a:p>
          <a:p>
            <a:pPr>
              <a:lnSpc>
                <a:spcPct val="120000"/>
              </a:lnSpc>
            </a:pPr>
            <a:endParaRPr lang="en-US" sz="2400" b="1" dirty="0"/>
          </a:p>
          <a:p>
            <a:pPr>
              <a:lnSpc>
                <a:spcPct val="120000"/>
              </a:lnSpc>
            </a:pPr>
            <a:r>
              <a:rPr lang="en-US" b="1" dirty="0"/>
              <a:t>Additional updates</a:t>
            </a:r>
          </a:p>
          <a:p>
            <a:pPr lvl="1">
              <a:lnSpc>
                <a:spcPct val="120000"/>
              </a:lnSpc>
            </a:pPr>
            <a:r>
              <a:rPr lang="en-US" sz="2400" dirty="0"/>
              <a:t>Diffuser goniometry correction</a:t>
            </a:r>
          </a:p>
          <a:p>
            <a:pPr lvl="1">
              <a:lnSpc>
                <a:spcPct val="120000"/>
              </a:lnSpc>
            </a:pPr>
            <a:r>
              <a:rPr lang="en-US" sz="2400" dirty="0"/>
              <a:t>Etalon fringe correction</a:t>
            </a:r>
          </a:p>
          <a:p>
            <a:pPr lvl="1">
              <a:lnSpc>
                <a:spcPct val="120000"/>
              </a:lnSpc>
            </a:pPr>
            <a:r>
              <a:rPr lang="en-US" sz="2400" dirty="0"/>
              <a:t>Smear correction</a:t>
            </a:r>
          </a:p>
        </p:txBody>
      </p:sp>
      <p:sp>
        <p:nvSpPr>
          <p:cNvPr id="3" name="Title 2">
            <a:extLst>
              <a:ext uri="{FF2B5EF4-FFF2-40B4-BE49-F238E27FC236}">
                <a16:creationId xmlns:a16="http://schemas.microsoft.com/office/drawing/2014/main" id="{C3919B61-119D-8406-1B77-A4F69A3E83FE}"/>
              </a:ext>
            </a:extLst>
          </p:cNvPr>
          <p:cNvSpPr>
            <a:spLocks noGrp="1"/>
          </p:cNvSpPr>
          <p:nvPr>
            <p:ph type="title"/>
          </p:nvPr>
        </p:nvSpPr>
        <p:spPr>
          <a:xfrm>
            <a:off x="0" y="0"/>
            <a:ext cx="12192000" cy="975701"/>
          </a:xfrm>
        </p:spPr>
        <p:txBody>
          <a:bodyPr/>
          <a:lstStyle/>
          <a:p>
            <a:r>
              <a:rPr lang="en-US" dirty="0"/>
              <a:t>Updates in Version 4</a:t>
            </a:r>
          </a:p>
        </p:txBody>
      </p:sp>
      <p:sp>
        <p:nvSpPr>
          <p:cNvPr id="4" name="Slide Number Placeholder 3">
            <a:extLst>
              <a:ext uri="{FF2B5EF4-FFF2-40B4-BE49-F238E27FC236}">
                <a16:creationId xmlns:a16="http://schemas.microsoft.com/office/drawing/2014/main" id="{6546B0FD-9411-712A-8556-462C88C9A0AD}"/>
              </a:ext>
            </a:extLst>
          </p:cNvPr>
          <p:cNvSpPr>
            <a:spLocks noGrp="1"/>
          </p:cNvSpPr>
          <p:nvPr>
            <p:ph type="sldNum" sz="quarter" idx="12"/>
          </p:nvPr>
        </p:nvSpPr>
        <p:spPr/>
        <p:txBody>
          <a:bodyPr/>
          <a:lstStyle/>
          <a:p>
            <a:fld id="{DA0E24C6-B8C2-40F0-BF2D-44D0E3E3802A}" type="slidenum">
              <a:rPr lang="en-US" smtClean="0"/>
              <a:t>2</a:t>
            </a:fld>
            <a:endParaRPr lang="en-US"/>
          </a:p>
        </p:txBody>
      </p:sp>
    </p:spTree>
    <p:extLst>
      <p:ext uri="{BB962C8B-B14F-4D97-AF65-F5344CB8AC3E}">
        <p14:creationId xmlns:p14="http://schemas.microsoft.com/office/powerpoint/2010/main" val="143975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D902-9DEC-859C-7269-E50893F77A90}"/>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0CA0C47A-9580-26C5-450D-8B88EC4C1DBA}"/>
              </a:ext>
            </a:extLst>
          </p:cNvPr>
          <p:cNvSpPr/>
          <p:nvPr/>
        </p:nvSpPr>
        <p:spPr>
          <a:xfrm>
            <a:off x="127238" y="2209644"/>
            <a:ext cx="11939426" cy="2288784"/>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F9D4DD4-815E-1B65-E71E-0005EBDC9430}"/>
              </a:ext>
            </a:extLst>
          </p:cNvPr>
          <p:cNvSpPr>
            <a:spLocks noGrp="1"/>
          </p:cNvSpPr>
          <p:nvPr>
            <p:ph type="sldNum" sz="quarter" idx="12"/>
          </p:nvPr>
        </p:nvSpPr>
        <p:spPr/>
        <p:txBody>
          <a:bodyPr/>
          <a:lstStyle/>
          <a:p>
            <a:fld id="{DA0E24C6-B8C2-40F0-BF2D-44D0E3E3802A}" type="slidenum">
              <a:rPr lang="en-US" smtClean="0"/>
              <a:t>3</a:t>
            </a:fld>
            <a:endParaRPr lang="en-US"/>
          </a:p>
        </p:txBody>
      </p:sp>
      <p:sp>
        <p:nvSpPr>
          <p:cNvPr id="5" name="Title 2">
            <a:extLst>
              <a:ext uri="{FF2B5EF4-FFF2-40B4-BE49-F238E27FC236}">
                <a16:creationId xmlns:a16="http://schemas.microsoft.com/office/drawing/2014/main" id="{E3697777-3452-E701-82AB-017A29532875}"/>
              </a:ext>
            </a:extLst>
          </p:cNvPr>
          <p:cNvSpPr>
            <a:spLocks noGrp="1"/>
          </p:cNvSpPr>
          <p:nvPr>
            <p:ph type="title"/>
          </p:nvPr>
        </p:nvSpPr>
        <p:spPr>
          <a:xfrm>
            <a:off x="0" y="0"/>
            <a:ext cx="12192000" cy="975701"/>
          </a:xfrm>
        </p:spPr>
        <p:txBody>
          <a:bodyPr/>
          <a:lstStyle/>
          <a:p>
            <a:r>
              <a:rPr lang="en-US" dirty="0"/>
              <a:t>Absolute calibration</a:t>
            </a:r>
          </a:p>
        </p:txBody>
      </p:sp>
      <p:sp>
        <p:nvSpPr>
          <p:cNvPr id="15" name="Rectangle 14">
            <a:extLst>
              <a:ext uri="{FF2B5EF4-FFF2-40B4-BE49-F238E27FC236}">
                <a16:creationId xmlns:a16="http://schemas.microsoft.com/office/drawing/2014/main" id="{6B5D8FFA-7CE7-2B33-9EE8-3C7744D07F6D}"/>
              </a:ext>
            </a:extLst>
          </p:cNvPr>
          <p:cNvSpPr/>
          <p:nvPr/>
        </p:nvSpPr>
        <p:spPr>
          <a:xfrm>
            <a:off x="127238" y="1327422"/>
            <a:ext cx="11939426" cy="5711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0432FF"/>
                </a:solidFill>
              </a:rPr>
              <a:t>Issue to resolve in Version 3:</a:t>
            </a:r>
            <a:r>
              <a:rPr lang="en-US" sz="2400" b="1" dirty="0">
                <a:solidFill>
                  <a:schemeClr val="tx1"/>
                </a:solidFill>
              </a:rPr>
              <a:t> Positive bias in Sun-normalized radiance (on the order of 10%)</a:t>
            </a:r>
          </a:p>
        </p:txBody>
      </p:sp>
      <p:sp>
        <p:nvSpPr>
          <p:cNvPr id="2" name="Rectangle 1">
            <a:extLst>
              <a:ext uri="{FF2B5EF4-FFF2-40B4-BE49-F238E27FC236}">
                <a16:creationId xmlns:a16="http://schemas.microsoft.com/office/drawing/2014/main" id="{4B4929C8-2B8C-AD9A-41D9-EDDB39F1A504}"/>
              </a:ext>
            </a:extLst>
          </p:cNvPr>
          <p:cNvSpPr/>
          <p:nvPr/>
        </p:nvSpPr>
        <p:spPr>
          <a:xfrm>
            <a:off x="127238" y="5099780"/>
            <a:ext cx="11939426" cy="716598"/>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432FF"/>
                </a:solidFill>
              </a:rPr>
              <a:t>Approach:</a:t>
            </a:r>
            <a:r>
              <a:rPr lang="en-US" sz="2400" b="1" dirty="0">
                <a:solidFill>
                  <a:schemeClr val="tx1"/>
                </a:solidFill>
              </a:rPr>
              <a:t> Adjust the solar diffuser transmittance.</a:t>
            </a:r>
          </a:p>
        </p:txBody>
      </p:sp>
      <p:sp>
        <p:nvSpPr>
          <p:cNvPr id="6" name="TextBox 5">
            <a:extLst>
              <a:ext uri="{FF2B5EF4-FFF2-40B4-BE49-F238E27FC236}">
                <a16:creationId xmlns:a16="http://schemas.microsoft.com/office/drawing/2014/main" id="{87826060-3D84-F39B-CFD5-3D1C9097A01E}"/>
              </a:ext>
            </a:extLst>
          </p:cNvPr>
          <p:cNvSpPr txBox="1"/>
          <p:nvPr/>
        </p:nvSpPr>
        <p:spPr>
          <a:xfrm>
            <a:off x="3245485" y="2487721"/>
            <a:ext cx="1851917" cy="400110"/>
          </a:xfrm>
          <a:prstGeom prst="rect">
            <a:avLst/>
          </a:prstGeom>
          <a:noFill/>
        </p:spPr>
        <p:txBody>
          <a:bodyPr wrap="none" rtlCol="0">
            <a:spAutoFit/>
          </a:bodyPr>
          <a:lstStyle/>
          <a:p>
            <a:r>
              <a:rPr lang="en-US" sz="1950" dirty="0"/>
              <a:t>(Earth radiance)</a:t>
            </a:r>
            <a:endParaRPr lang="en-US" sz="1950" b="1" dirty="0">
              <a:solidFill>
                <a:srgbClr val="0432FF"/>
              </a:solidFill>
            </a:endParaRPr>
          </a:p>
        </p:txBody>
      </p:sp>
      <p:sp>
        <p:nvSpPr>
          <p:cNvPr id="11" name="TextBox 10">
            <a:extLst>
              <a:ext uri="{FF2B5EF4-FFF2-40B4-BE49-F238E27FC236}">
                <a16:creationId xmlns:a16="http://schemas.microsoft.com/office/drawing/2014/main" id="{E49A0AA2-C154-C349-0870-F127562027CE}"/>
              </a:ext>
            </a:extLst>
          </p:cNvPr>
          <p:cNvSpPr txBox="1"/>
          <p:nvPr/>
        </p:nvSpPr>
        <p:spPr>
          <a:xfrm>
            <a:off x="3192266" y="2905871"/>
            <a:ext cx="1971565" cy="400110"/>
          </a:xfrm>
          <a:prstGeom prst="rect">
            <a:avLst/>
          </a:prstGeom>
          <a:noFill/>
        </p:spPr>
        <p:txBody>
          <a:bodyPr wrap="none" rtlCol="0">
            <a:spAutoFit/>
          </a:bodyPr>
          <a:lstStyle/>
          <a:p>
            <a:r>
              <a:rPr lang="en-US" sz="1950" dirty="0"/>
              <a:t>(Solar irradiance)</a:t>
            </a:r>
            <a:endParaRPr lang="en-US" sz="1950" b="1" dirty="0">
              <a:solidFill>
                <a:srgbClr val="FF2600"/>
              </a:solidFill>
            </a:endParaRPr>
          </a:p>
        </p:txBody>
      </p:sp>
      <p:sp>
        <p:nvSpPr>
          <p:cNvPr id="12" name="TextBox 11">
            <a:extLst>
              <a:ext uri="{FF2B5EF4-FFF2-40B4-BE49-F238E27FC236}">
                <a16:creationId xmlns:a16="http://schemas.microsoft.com/office/drawing/2014/main" id="{C115C9FC-F605-0C42-C3FD-BA13277888A0}"/>
              </a:ext>
            </a:extLst>
          </p:cNvPr>
          <p:cNvSpPr txBox="1"/>
          <p:nvPr/>
        </p:nvSpPr>
        <p:spPr>
          <a:xfrm>
            <a:off x="231961" y="2702636"/>
            <a:ext cx="3113545" cy="400110"/>
          </a:xfrm>
          <a:prstGeom prst="rect">
            <a:avLst/>
          </a:prstGeom>
          <a:noFill/>
        </p:spPr>
        <p:txBody>
          <a:bodyPr wrap="none" rtlCol="0">
            <a:spAutoFit/>
          </a:bodyPr>
          <a:lstStyle/>
          <a:p>
            <a:r>
              <a:rPr lang="en-US" sz="1950" dirty="0"/>
              <a:t>(Sun-normalized radiance) =</a:t>
            </a:r>
            <a:endParaRPr lang="en-US" sz="1950" b="1" dirty="0">
              <a:solidFill>
                <a:srgbClr val="0432FF"/>
              </a:solidFill>
            </a:endParaRPr>
          </a:p>
        </p:txBody>
      </p:sp>
      <p:sp>
        <p:nvSpPr>
          <p:cNvPr id="13" name="TextBox 12">
            <a:extLst>
              <a:ext uri="{FF2B5EF4-FFF2-40B4-BE49-F238E27FC236}">
                <a16:creationId xmlns:a16="http://schemas.microsoft.com/office/drawing/2014/main" id="{F339C301-5E23-D57C-C3C2-07F21629B8C1}"/>
              </a:ext>
            </a:extLst>
          </p:cNvPr>
          <p:cNvSpPr txBox="1"/>
          <p:nvPr/>
        </p:nvSpPr>
        <p:spPr>
          <a:xfrm>
            <a:off x="3187542" y="3385424"/>
            <a:ext cx="6328912" cy="400110"/>
          </a:xfrm>
          <a:prstGeom prst="rect">
            <a:avLst/>
          </a:prstGeom>
          <a:noFill/>
        </p:spPr>
        <p:txBody>
          <a:bodyPr wrap="none" rtlCol="0">
            <a:spAutoFit/>
          </a:bodyPr>
          <a:lstStyle/>
          <a:p>
            <a:r>
              <a:rPr lang="en-US" sz="1950" dirty="0"/>
              <a:t> (Earth-radiance electric current)  * (Calibration coefficient)</a:t>
            </a:r>
          </a:p>
        </p:txBody>
      </p:sp>
      <p:sp>
        <p:nvSpPr>
          <p:cNvPr id="18" name="TextBox 17">
            <a:extLst>
              <a:ext uri="{FF2B5EF4-FFF2-40B4-BE49-F238E27FC236}">
                <a16:creationId xmlns:a16="http://schemas.microsoft.com/office/drawing/2014/main" id="{F80AAF33-201C-7911-8A9E-8E5031A6A850}"/>
              </a:ext>
            </a:extLst>
          </p:cNvPr>
          <p:cNvSpPr txBox="1"/>
          <p:nvPr/>
        </p:nvSpPr>
        <p:spPr>
          <a:xfrm>
            <a:off x="3187542" y="3797191"/>
            <a:ext cx="8836289" cy="400110"/>
          </a:xfrm>
          <a:prstGeom prst="rect">
            <a:avLst/>
          </a:prstGeom>
          <a:noFill/>
        </p:spPr>
        <p:txBody>
          <a:bodyPr wrap="square" rtlCol="0">
            <a:spAutoFit/>
          </a:bodyPr>
          <a:lstStyle/>
          <a:p>
            <a:r>
              <a:rPr lang="en-US" sz="1950" dirty="0"/>
              <a:t>(Solar-irradiance electric current) * (Calibration coefficient)</a:t>
            </a:r>
            <a:r>
              <a:rPr lang="en-US" sz="1950" dirty="0">
                <a:solidFill>
                  <a:srgbClr val="0432FF"/>
                </a:solidFill>
              </a:rPr>
              <a:t> </a:t>
            </a:r>
            <a:r>
              <a:rPr lang="en-US" sz="1950" dirty="0"/>
              <a:t>/ (</a:t>
            </a:r>
            <a:r>
              <a:rPr lang="en-US" sz="1950" b="1" dirty="0">
                <a:solidFill>
                  <a:srgbClr val="FF2600"/>
                </a:solidFill>
              </a:rPr>
              <a:t>Diffuser transmittance</a:t>
            </a:r>
            <a:r>
              <a:rPr lang="en-US" sz="1950" dirty="0"/>
              <a:t>)</a:t>
            </a:r>
          </a:p>
        </p:txBody>
      </p:sp>
      <p:cxnSp>
        <p:nvCxnSpPr>
          <p:cNvPr id="21" name="Straight Connector 20">
            <a:extLst>
              <a:ext uri="{FF2B5EF4-FFF2-40B4-BE49-F238E27FC236}">
                <a16:creationId xmlns:a16="http://schemas.microsoft.com/office/drawing/2014/main" id="{AACBA749-FE69-193A-C8A3-90D5F7A084BC}"/>
              </a:ext>
            </a:extLst>
          </p:cNvPr>
          <p:cNvCxnSpPr>
            <a:cxnSpLocks/>
          </p:cNvCxnSpPr>
          <p:nvPr/>
        </p:nvCxnSpPr>
        <p:spPr>
          <a:xfrm>
            <a:off x="3244816" y="2891698"/>
            <a:ext cx="17967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57BECF2A-E973-811E-072A-9644B149612A}"/>
              </a:ext>
            </a:extLst>
          </p:cNvPr>
          <p:cNvSpPr txBox="1"/>
          <p:nvPr/>
        </p:nvSpPr>
        <p:spPr>
          <a:xfrm>
            <a:off x="2936508" y="3583495"/>
            <a:ext cx="312906" cy="400110"/>
          </a:xfrm>
          <a:prstGeom prst="rect">
            <a:avLst/>
          </a:prstGeom>
          <a:noFill/>
        </p:spPr>
        <p:txBody>
          <a:bodyPr wrap="none" rtlCol="0">
            <a:spAutoFit/>
          </a:bodyPr>
          <a:lstStyle/>
          <a:p>
            <a:r>
              <a:rPr lang="en-US" sz="1950" dirty="0"/>
              <a:t>=</a:t>
            </a:r>
            <a:endParaRPr lang="en-US" sz="1950" b="1" dirty="0">
              <a:solidFill>
                <a:srgbClr val="0432FF"/>
              </a:solidFill>
            </a:endParaRPr>
          </a:p>
        </p:txBody>
      </p:sp>
      <p:cxnSp>
        <p:nvCxnSpPr>
          <p:cNvPr id="23" name="Straight Connector 22">
            <a:extLst>
              <a:ext uri="{FF2B5EF4-FFF2-40B4-BE49-F238E27FC236}">
                <a16:creationId xmlns:a16="http://schemas.microsoft.com/office/drawing/2014/main" id="{990E710D-70FE-2954-FE06-E8B70009B801}"/>
              </a:ext>
            </a:extLst>
          </p:cNvPr>
          <p:cNvCxnSpPr>
            <a:cxnSpLocks/>
          </p:cNvCxnSpPr>
          <p:nvPr/>
        </p:nvCxnSpPr>
        <p:spPr>
          <a:xfrm>
            <a:off x="3229583" y="3789181"/>
            <a:ext cx="86471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74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A7260B6-4D66-2510-B0FF-11E48FFF6305}"/>
              </a:ext>
            </a:extLst>
          </p:cNvPr>
          <p:cNvPicPr>
            <a:picLocks noChangeAspect="1"/>
          </p:cNvPicPr>
          <p:nvPr/>
        </p:nvPicPr>
        <p:blipFill>
          <a:blip r:embed="rId3">
            <a:extLst>
              <a:ext uri="{28A0092B-C50C-407E-A947-70E740481C1C}">
                <a14:useLocalDpi xmlns:a14="http://schemas.microsoft.com/office/drawing/2010/main" val="0"/>
              </a:ext>
            </a:extLst>
          </a:blip>
          <a:srcRect t="66091"/>
          <a:stretch>
            <a:fillRect/>
          </a:stretch>
        </p:blipFill>
        <p:spPr>
          <a:xfrm>
            <a:off x="1963952" y="1852976"/>
            <a:ext cx="7674563" cy="1951794"/>
          </a:xfrm>
          <a:prstGeom prst="rect">
            <a:avLst/>
          </a:prstGeom>
        </p:spPr>
      </p:pic>
      <p:sp>
        <p:nvSpPr>
          <p:cNvPr id="23" name="Rectangle 22">
            <a:extLst>
              <a:ext uri="{FF2B5EF4-FFF2-40B4-BE49-F238E27FC236}">
                <a16:creationId xmlns:a16="http://schemas.microsoft.com/office/drawing/2014/main" id="{2D5ABB92-AC21-6D45-FF54-00CE5BF33A09}"/>
              </a:ext>
            </a:extLst>
          </p:cNvPr>
          <p:cNvSpPr/>
          <p:nvPr/>
        </p:nvSpPr>
        <p:spPr>
          <a:xfrm>
            <a:off x="127238" y="5449738"/>
            <a:ext cx="11939426" cy="106042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394BF9-C810-24BD-246D-6BC510FCFB3C}"/>
              </a:ext>
            </a:extLst>
          </p:cNvPr>
          <p:cNvSpPr/>
          <p:nvPr/>
        </p:nvSpPr>
        <p:spPr>
          <a:xfrm>
            <a:off x="127238" y="4158343"/>
            <a:ext cx="11939426" cy="106042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A6D33E0-012E-3CB5-74E9-D45F1CB912CF}"/>
              </a:ext>
            </a:extLst>
          </p:cNvPr>
          <p:cNvSpPr>
            <a:spLocks noGrp="1"/>
          </p:cNvSpPr>
          <p:nvPr>
            <p:ph type="sldNum" sz="quarter" idx="12"/>
          </p:nvPr>
        </p:nvSpPr>
        <p:spPr/>
        <p:txBody>
          <a:bodyPr/>
          <a:lstStyle/>
          <a:p>
            <a:fld id="{DA0E24C6-B8C2-40F0-BF2D-44D0E3E3802A}" type="slidenum">
              <a:rPr lang="en-US" smtClean="0"/>
              <a:t>4</a:t>
            </a:fld>
            <a:endParaRPr lang="en-US"/>
          </a:p>
        </p:txBody>
      </p:sp>
      <p:sp>
        <p:nvSpPr>
          <p:cNvPr id="5" name="Title 2">
            <a:extLst>
              <a:ext uri="{FF2B5EF4-FFF2-40B4-BE49-F238E27FC236}">
                <a16:creationId xmlns:a16="http://schemas.microsoft.com/office/drawing/2014/main" id="{3EC5BED0-45AE-0562-6B40-BAA5EB18E86B}"/>
              </a:ext>
            </a:extLst>
          </p:cNvPr>
          <p:cNvSpPr>
            <a:spLocks noGrp="1"/>
          </p:cNvSpPr>
          <p:nvPr>
            <p:ph type="title"/>
          </p:nvPr>
        </p:nvSpPr>
        <p:spPr>
          <a:xfrm>
            <a:off x="0" y="0"/>
            <a:ext cx="12192000" cy="975701"/>
          </a:xfrm>
        </p:spPr>
        <p:txBody>
          <a:bodyPr/>
          <a:lstStyle/>
          <a:p>
            <a:r>
              <a:rPr lang="en-US" dirty="0"/>
              <a:t>Absolute calibration</a:t>
            </a:r>
          </a:p>
        </p:txBody>
      </p:sp>
      <p:sp>
        <p:nvSpPr>
          <p:cNvPr id="8" name="TextBox 7">
            <a:extLst>
              <a:ext uri="{FF2B5EF4-FFF2-40B4-BE49-F238E27FC236}">
                <a16:creationId xmlns:a16="http://schemas.microsoft.com/office/drawing/2014/main" id="{C1CCEF6E-3768-91BF-ED23-830403BBAB31}"/>
              </a:ext>
            </a:extLst>
          </p:cNvPr>
          <p:cNvSpPr txBox="1"/>
          <p:nvPr/>
        </p:nvSpPr>
        <p:spPr>
          <a:xfrm>
            <a:off x="2836866" y="1986180"/>
            <a:ext cx="1902765" cy="338554"/>
          </a:xfrm>
          <a:prstGeom prst="rect">
            <a:avLst/>
          </a:prstGeom>
          <a:noFill/>
        </p:spPr>
        <p:txBody>
          <a:bodyPr wrap="none" rtlCol="0">
            <a:spAutoFit/>
          </a:bodyPr>
          <a:lstStyle/>
          <a:p>
            <a:pPr algn="ctr"/>
            <a:r>
              <a:rPr lang="en-US" sz="1600" b="1" dirty="0"/>
              <a:t>1024th spatial index</a:t>
            </a:r>
          </a:p>
        </p:txBody>
      </p:sp>
      <p:sp>
        <p:nvSpPr>
          <p:cNvPr id="9" name="TextBox 8">
            <a:extLst>
              <a:ext uri="{FF2B5EF4-FFF2-40B4-BE49-F238E27FC236}">
                <a16:creationId xmlns:a16="http://schemas.microsoft.com/office/drawing/2014/main" id="{E81FF9BE-96C0-DE64-7933-513F74C60C5D}"/>
              </a:ext>
            </a:extLst>
          </p:cNvPr>
          <p:cNvSpPr txBox="1"/>
          <p:nvPr/>
        </p:nvSpPr>
        <p:spPr>
          <a:xfrm>
            <a:off x="4915479" y="1606574"/>
            <a:ext cx="2382062" cy="369332"/>
          </a:xfrm>
          <a:prstGeom prst="rect">
            <a:avLst/>
          </a:prstGeom>
          <a:noFill/>
        </p:spPr>
        <p:txBody>
          <a:bodyPr wrap="none" rtlCol="0">
            <a:spAutoFit/>
          </a:bodyPr>
          <a:lstStyle/>
          <a:p>
            <a:pPr algn="ctr"/>
            <a:r>
              <a:rPr lang="en-US" b="1" dirty="0"/>
              <a:t>2023/08/01 (first-light)</a:t>
            </a:r>
          </a:p>
        </p:txBody>
      </p:sp>
      <p:sp>
        <p:nvSpPr>
          <p:cNvPr id="10" name="Rectangle 9">
            <a:extLst>
              <a:ext uri="{FF2B5EF4-FFF2-40B4-BE49-F238E27FC236}">
                <a16:creationId xmlns:a16="http://schemas.microsoft.com/office/drawing/2014/main" id="{22FD2F54-3EEA-DB16-64FC-A19FDA532E63}"/>
              </a:ext>
            </a:extLst>
          </p:cNvPr>
          <p:cNvSpPr/>
          <p:nvPr/>
        </p:nvSpPr>
        <p:spPr>
          <a:xfrm>
            <a:off x="2836866" y="2684767"/>
            <a:ext cx="6658922" cy="373811"/>
          </a:xfrm>
          <a:prstGeom prst="rect">
            <a:avLst/>
          </a:prstGeom>
          <a:solidFill>
            <a:srgbClr val="FF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5014360-2A91-69BD-BEFD-E49FF444BDE7}"/>
              </a:ext>
            </a:extLst>
          </p:cNvPr>
          <p:cNvCxnSpPr>
            <a:cxnSpLocks/>
            <a:stCxn id="10" idx="1"/>
            <a:endCxn id="10" idx="3"/>
          </p:cNvCxnSpPr>
          <p:nvPr/>
        </p:nvCxnSpPr>
        <p:spPr>
          <a:xfrm>
            <a:off x="2836866" y="2871673"/>
            <a:ext cx="665892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BDEF530-B0CB-0D9D-2301-A2F1E988C27C}"/>
              </a:ext>
            </a:extLst>
          </p:cNvPr>
          <p:cNvSpPr txBox="1"/>
          <p:nvPr/>
        </p:nvSpPr>
        <p:spPr>
          <a:xfrm>
            <a:off x="546590" y="4717327"/>
            <a:ext cx="11119839" cy="400110"/>
          </a:xfrm>
          <a:prstGeom prst="rect">
            <a:avLst/>
          </a:prstGeom>
          <a:noFill/>
        </p:spPr>
        <p:txBody>
          <a:bodyPr wrap="square" rtlCol="0">
            <a:spAutoFit/>
          </a:bodyPr>
          <a:lstStyle/>
          <a:p>
            <a:pPr algn="ctr"/>
            <a:r>
              <a:rPr lang="en-US" sz="2000" dirty="0"/>
              <a:t>(Solar irradiance)</a:t>
            </a:r>
            <a:r>
              <a:rPr lang="ko-KR" altLang="en-US" sz="2000" dirty="0"/>
              <a:t> </a:t>
            </a:r>
            <a:r>
              <a:rPr lang="en-US" sz="2000" dirty="0"/>
              <a:t>=</a:t>
            </a:r>
            <a:r>
              <a:rPr lang="ko-KR" altLang="en-US" sz="2000" dirty="0"/>
              <a:t> </a:t>
            </a:r>
            <a:r>
              <a:rPr lang="en-US" sz="2000" dirty="0"/>
              <a:t>(Solar-irradiance electric current) * (</a:t>
            </a:r>
            <a:r>
              <a:rPr lang="en-US" sz="2000" dirty="0">
                <a:solidFill>
                  <a:srgbClr val="0432FF"/>
                </a:solidFill>
              </a:rPr>
              <a:t>Calibration coefficient</a:t>
            </a:r>
            <a:r>
              <a:rPr lang="en-US" sz="2000" dirty="0"/>
              <a:t>)</a:t>
            </a:r>
            <a:r>
              <a:rPr lang="en-US" sz="2000" dirty="0">
                <a:solidFill>
                  <a:srgbClr val="0432FF"/>
                </a:solidFill>
              </a:rPr>
              <a:t> </a:t>
            </a:r>
            <a:r>
              <a:rPr lang="en-US" sz="2000" dirty="0"/>
              <a:t>/ (</a:t>
            </a:r>
            <a:r>
              <a:rPr lang="en-US" sz="2000" dirty="0">
                <a:solidFill>
                  <a:srgbClr val="FF0000"/>
                </a:solidFill>
              </a:rPr>
              <a:t>Diffuser transmittance</a:t>
            </a:r>
            <a:r>
              <a:rPr lang="en-US" sz="2000" dirty="0"/>
              <a:t>)</a:t>
            </a:r>
          </a:p>
        </p:txBody>
      </p:sp>
      <p:sp>
        <p:nvSpPr>
          <p:cNvPr id="12" name="TextBox 11">
            <a:extLst>
              <a:ext uri="{FF2B5EF4-FFF2-40B4-BE49-F238E27FC236}">
                <a16:creationId xmlns:a16="http://schemas.microsoft.com/office/drawing/2014/main" id="{7F8E5812-8FED-27B3-A5E0-F76108204EF7}"/>
              </a:ext>
            </a:extLst>
          </p:cNvPr>
          <p:cNvSpPr txBox="1"/>
          <p:nvPr/>
        </p:nvSpPr>
        <p:spPr>
          <a:xfrm>
            <a:off x="753528" y="5979951"/>
            <a:ext cx="8239820" cy="400110"/>
          </a:xfrm>
          <a:prstGeom prst="rect">
            <a:avLst/>
          </a:prstGeom>
          <a:noFill/>
        </p:spPr>
        <p:txBody>
          <a:bodyPr wrap="none" rtlCol="0">
            <a:spAutoFit/>
          </a:bodyPr>
          <a:lstStyle/>
          <a:p>
            <a:r>
              <a:rPr lang="en-US" sz="2000" dirty="0"/>
              <a:t>(Earth radiance)</a:t>
            </a:r>
            <a:r>
              <a:rPr lang="ko-KR" altLang="en-US" sz="2000" dirty="0"/>
              <a:t> </a:t>
            </a:r>
            <a:r>
              <a:rPr lang="en-US" altLang="ko-KR" sz="2000" dirty="0"/>
              <a:t>=</a:t>
            </a:r>
            <a:r>
              <a:rPr lang="ko-KR" altLang="en-US" sz="2000" dirty="0"/>
              <a:t>  </a:t>
            </a:r>
            <a:r>
              <a:rPr lang="en-US" sz="2000" dirty="0"/>
              <a:t>(Earth-radiance electric current)  * (</a:t>
            </a:r>
            <a:r>
              <a:rPr lang="en-US" sz="2000" dirty="0">
                <a:solidFill>
                  <a:srgbClr val="0432FF"/>
                </a:solidFill>
              </a:rPr>
              <a:t>Calibration coefficient</a:t>
            </a:r>
            <a:r>
              <a:rPr lang="en-US" sz="2000" dirty="0"/>
              <a:t>)</a:t>
            </a:r>
          </a:p>
        </p:txBody>
      </p:sp>
      <p:sp>
        <p:nvSpPr>
          <p:cNvPr id="18" name="TextBox 17">
            <a:extLst>
              <a:ext uri="{FF2B5EF4-FFF2-40B4-BE49-F238E27FC236}">
                <a16:creationId xmlns:a16="http://schemas.microsoft.com/office/drawing/2014/main" id="{5C11BCB6-3811-604C-1140-0D8041BC49C3}"/>
              </a:ext>
            </a:extLst>
          </p:cNvPr>
          <p:cNvSpPr txBox="1"/>
          <p:nvPr/>
        </p:nvSpPr>
        <p:spPr>
          <a:xfrm>
            <a:off x="2200132" y="1123755"/>
            <a:ext cx="7812781" cy="461665"/>
          </a:xfrm>
          <a:prstGeom prst="rect">
            <a:avLst/>
          </a:prstGeom>
          <a:noFill/>
        </p:spPr>
        <p:txBody>
          <a:bodyPr wrap="none" rtlCol="0">
            <a:spAutoFit/>
          </a:bodyPr>
          <a:lstStyle/>
          <a:p>
            <a:pPr algn="ctr"/>
            <a:r>
              <a:rPr lang="en-US" sz="2400" b="1" dirty="0"/>
              <a:t>(TEMPO </a:t>
            </a:r>
            <a:r>
              <a:rPr lang="en-US" sz="2400" b="1" dirty="0">
                <a:solidFill>
                  <a:srgbClr val="FF0000"/>
                </a:solidFill>
              </a:rPr>
              <a:t>Version 3</a:t>
            </a:r>
            <a:r>
              <a:rPr lang="en-US" sz="2400" b="1" dirty="0"/>
              <a:t> irradiance) – (TSIS-1 reference irradiance)</a:t>
            </a:r>
          </a:p>
        </p:txBody>
      </p:sp>
      <p:sp>
        <p:nvSpPr>
          <p:cNvPr id="20" name="TextBox 19">
            <a:extLst>
              <a:ext uri="{FF2B5EF4-FFF2-40B4-BE49-F238E27FC236}">
                <a16:creationId xmlns:a16="http://schemas.microsoft.com/office/drawing/2014/main" id="{9C734328-7226-AC02-20F9-49DBC63C65CE}"/>
              </a:ext>
            </a:extLst>
          </p:cNvPr>
          <p:cNvSpPr txBox="1"/>
          <p:nvPr/>
        </p:nvSpPr>
        <p:spPr>
          <a:xfrm>
            <a:off x="648425" y="4235087"/>
            <a:ext cx="9930347" cy="400110"/>
          </a:xfrm>
          <a:prstGeom prst="rect">
            <a:avLst/>
          </a:prstGeom>
          <a:noFill/>
        </p:spPr>
        <p:txBody>
          <a:bodyPr wrap="none" rtlCol="0">
            <a:spAutoFit/>
          </a:bodyPr>
          <a:lstStyle/>
          <a:p>
            <a:r>
              <a:rPr lang="en-US" sz="2000" b="1" dirty="0"/>
              <a:t>Why did </a:t>
            </a:r>
            <a:r>
              <a:rPr lang="en-US" sz="2000" b="1"/>
              <a:t>the transmittance </a:t>
            </a:r>
            <a:r>
              <a:rPr lang="en-US" sz="2000" b="1" dirty="0"/>
              <a:t>bias </a:t>
            </a:r>
            <a:r>
              <a:rPr lang="en-US" sz="2000" b="1" u="sng" dirty="0"/>
              <a:t>not</a:t>
            </a:r>
            <a:r>
              <a:rPr lang="en-US" sz="2000" b="1" dirty="0"/>
              <a:t> appear in Version 3? </a:t>
            </a:r>
            <a:r>
              <a:rPr lang="en-US" sz="2000" b="1" dirty="0">
                <a:sym typeface="Wingdings" pitchFamily="2" charset="2"/>
              </a:rPr>
              <a:t> Biases in calibration coefficients</a:t>
            </a:r>
            <a:endParaRPr lang="en-US" sz="2000" b="1" dirty="0"/>
          </a:p>
        </p:txBody>
      </p:sp>
      <p:sp>
        <p:nvSpPr>
          <p:cNvPr id="22" name="TextBox 21">
            <a:extLst>
              <a:ext uri="{FF2B5EF4-FFF2-40B4-BE49-F238E27FC236}">
                <a16:creationId xmlns:a16="http://schemas.microsoft.com/office/drawing/2014/main" id="{BF6DF0B9-1ACA-C0AD-34F3-EB991A64D871}"/>
              </a:ext>
            </a:extLst>
          </p:cNvPr>
          <p:cNvSpPr txBox="1"/>
          <p:nvPr/>
        </p:nvSpPr>
        <p:spPr>
          <a:xfrm>
            <a:off x="648425" y="5565397"/>
            <a:ext cx="5275675" cy="400110"/>
          </a:xfrm>
          <a:prstGeom prst="rect">
            <a:avLst/>
          </a:prstGeom>
          <a:noFill/>
        </p:spPr>
        <p:txBody>
          <a:bodyPr wrap="none" rtlCol="0">
            <a:spAutoFit/>
          </a:bodyPr>
          <a:lstStyle/>
          <a:p>
            <a:r>
              <a:rPr lang="en-US" sz="2000" b="1" dirty="0"/>
              <a:t>How to verify the hypothesis? </a:t>
            </a:r>
            <a:r>
              <a:rPr lang="en-US" sz="2000" b="1" dirty="0">
                <a:sym typeface="Wingdings" pitchFamily="2" charset="2"/>
              </a:rPr>
              <a:t> Earth radiance</a:t>
            </a:r>
            <a:endParaRPr lang="en-US" sz="2000" b="1" dirty="0"/>
          </a:p>
        </p:txBody>
      </p:sp>
      <p:sp>
        <p:nvSpPr>
          <p:cNvPr id="25" name="Oval 24">
            <a:extLst>
              <a:ext uri="{FF2B5EF4-FFF2-40B4-BE49-F238E27FC236}">
                <a16:creationId xmlns:a16="http://schemas.microsoft.com/office/drawing/2014/main" id="{15FA8C66-AA71-44B3-4661-AD82A2352A84}"/>
              </a:ext>
            </a:extLst>
          </p:cNvPr>
          <p:cNvSpPr/>
          <p:nvPr/>
        </p:nvSpPr>
        <p:spPr>
          <a:xfrm>
            <a:off x="2547991" y="2674493"/>
            <a:ext cx="205483" cy="205483"/>
          </a:xfrm>
          <a:prstGeom prst="ellipse">
            <a:avLst/>
          </a:prstGeom>
          <a:noFill/>
          <a:ln w="127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89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30F2-14EF-BD53-0905-F203453A915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D472031-1513-30AF-0C55-9CD138A2FF79}"/>
              </a:ext>
            </a:extLst>
          </p:cNvPr>
          <p:cNvSpPr/>
          <p:nvPr/>
        </p:nvSpPr>
        <p:spPr>
          <a:xfrm>
            <a:off x="3744816" y="1760997"/>
            <a:ext cx="4464234" cy="4054172"/>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A1D89D36-C327-0AF3-7379-8A7372EE8D3B}"/>
              </a:ext>
            </a:extLst>
          </p:cNvPr>
          <p:cNvSpPr/>
          <p:nvPr/>
        </p:nvSpPr>
        <p:spPr>
          <a:xfrm rot="18451919">
            <a:off x="1275040" y="3483843"/>
            <a:ext cx="376876" cy="344842"/>
          </a:xfrm>
          <a:prstGeom prst="arc">
            <a:avLst>
              <a:gd name="adj1" fmla="val 16711860"/>
              <a:gd name="adj2" fmla="val 20533433"/>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C397AE4-E57D-0175-C054-D2B0AD8B4958}"/>
              </a:ext>
            </a:extLst>
          </p:cNvPr>
          <p:cNvSpPr>
            <a:spLocks noGrp="1"/>
          </p:cNvSpPr>
          <p:nvPr>
            <p:ph type="sldNum" sz="quarter" idx="12"/>
          </p:nvPr>
        </p:nvSpPr>
        <p:spPr/>
        <p:txBody>
          <a:bodyPr/>
          <a:lstStyle/>
          <a:p>
            <a:fld id="{DA0E24C6-B8C2-40F0-BF2D-44D0E3E3802A}" type="slidenum">
              <a:rPr lang="en-US" smtClean="0"/>
              <a:t>5</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FE3ABF-5C08-9EC5-EFB2-E355F8A16DCD}"/>
                  </a:ext>
                </a:extLst>
              </p:cNvPr>
              <p:cNvSpPr/>
              <p:nvPr/>
            </p:nvSpPr>
            <p:spPr>
              <a:xfrm>
                <a:off x="350043" y="6135800"/>
                <a:ext cx="11501438" cy="499347"/>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Applying </a:t>
                </a:r>
                <a14:m>
                  <m:oMath xmlns:m="http://schemas.openxmlformats.org/officeDocument/2006/math">
                    <m:func>
                      <m:funcPr>
                        <m:ctrlPr>
                          <a:rPr lang="en-US" sz="2000" i="1" smtClean="0">
                            <a:solidFill>
                              <a:srgbClr val="0432FF"/>
                            </a:solidFill>
                            <a:latin typeface="Cambria Math" panose="02040503050406030204" pitchFamily="18" charset="0"/>
                            <a:ea typeface="Cambria Math" panose="02040503050406030204" pitchFamily="18" charset="0"/>
                          </a:rPr>
                        </m:ctrlPr>
                      </m:funcPr>
                      <m:fName>
                        <m:r>
                          <m:rPr>
                            <m:sty m:val="p"/>
                          </m:rPr>
                          <a:rPr lang="en-US" sz="2000">
                            <a:solidFill>
                              <a:srgbClr val="0432FF"/>
                            </a:solidFill>
                            <a:latin typeface="Cambria Math" panose="02040503050406030204" pitchFamily="18" charset="0"/>
                            <a:ea typeface="Cambria Math" panose="02040503050406030204" pitchFamily="18" charset="0"/>
                          </a:rPr>
                          <m:t>cos</m:t>
                        </m:r>
                      </m:fName>
                      <m:e>
                        <m:sSub>
                          <m:sSubPr>
                            <m:ctrlPr>
                              <a:rPr lang="en-US" sz="2000" i="1">
                                <a:solidFill>
                                  <a:srgbClr val="0432FF"/>
                                </a:solidFill>
                                <a:latin typeface="Cambria Math" panose="02040503050406030204" pitchFamily="18" charset="0"/>
                                <a:ea typeface="Cambria Math" panose="02040503050406030204" pitchFamily="18" charset="0"/>
                              </a:rPr>
                            </m:ctrlPr>
                          </m:sSubPr>
                          <m:e>
                            <m:r>
                              <a:rPr lang="en-US" sz="2000" i="1">
                                <a:solidFill>
                                  <a:srgbClr val="0432FF"/>
                                </a:solidFill>
                                <a:latin typeface="Cambria Math" panose="02040503050406030204" pitchFamily="18" charset="0"/>
                                <a:ea typeface="Cambria Math" panose="02040503050406030204" pitchFamily="18" charset="0"/>
                              </a:rPr>
                              <m:t>𝜃</m:t>
                            </m:r>
                          </m:e>
                          <m:sub>
                            <m:r>
                              <a:rPr lang="en-US" sz="2000" i="1">
                                <a:solidFill>
                                  <a:srgbClr val="0432FF"/>
                                </a:solidFill>
                                <a:latin typeface="Cambria Math" panose="02040503050406030204" pitchFamily="18" charset="0"/>
                                <a:ea typeface="Cambria Math" panose="02040503050406030204" pitchFamily="18" charset="0"/>
                              </a:rPr>
                              <m:t>𝑆𝐷</m:t>
                            </m:r>
                          </m:sub>
                        </m:sSub>
                      </m:e>
                    </m:func>
                  </m:oMath>
                </a14:m>
                <a:r>
                  <a:rPr lang="en-US" sz="2000" dirty="0">
                    <a:solidFill>
                      <a:schemeClr val="tx1"/>
                    </a:solidFill>
                  </a:rPr>
                  <a:t> in Version 4 will </a:t>
                </a:r>
                <a:r>
                  <a:rPr lang="en-US" sz="2000" u="sng" dirty="0">
                    <a:solidFill>
                      <a:schemeClr val="tx1"/>
                    </a:solidFill>
                  </a:rPr>
                  <a:t>decrease</a:t>
                </a:r>
                <a:r>
                  <a:rPr lang="en-US" sz="2000" dirty="0">
                    <a:solidFill>
                      <a:schemeClr val="tx1"/>
                    </a:solidFill>
                  </a:rPr>
                  <a:t> Sun-normalized radiances by </a:t>
                </a:r>
                <a:r>
                  <a:rPr lang="en-US" sz="2000" u="sng" dirty="0">
                    <a:solidFill>
                      <a:schemeClr val="tx1"/>
                    </a:solidFill>
                  </a:rPr>
                  <a:t>~13.4%</a:t>
                </a:r>
                <a:r>
                  <a:rPr lang="en-US" sz="2000" dirty="0">
                    <a:solidFill>
                      <a:schemeClr val="tx1"/>
                    </a:solidFill>
                  </a:rPr>
                  <a:t>.</a:t>
                </a:r>
              </a:p>
            </p:txBody>
          </p:sp>
        </mc:Choice>
        <mc:Fallback xmlns="">
          <p:sp>
            <p:nvSpPr>
              <p:cNvPr id="5" name="Rectangle 4">
                <a:extLst>
                  <a:ext uri="{FF2B5EF4-FFF2-40B4-BE49-F238E27FC236}">
                    <a16:creationId xmlns:a16="http://schemas.microsoft.com/office/drawing/2014/main" id="{E0FE3ABF-5C08-9EC5-EFB2-E355F8A16DCD}"/>
                  </a:ext>
                </a:extLst>
              </p:cNvPr>
              <p:cNvSpPr>
                <a:spLocks noRot="1" noChangeAspect="1" noMove="1" noResize="1" noEditPoints="1" noAdjustHandles="1" noChangeArrowheads="1" noChangeShapeType="1" noTextEdit="1"/>
              </p:cNvSpPr>
              <p:nvPr/>
            </p:nvSpPr>
            <p:spPr>
              <a:xfrm>
                <a:off x="350043" y="6135800"/>
                <a:ext cx="11501438" cy="499347"/>
              </a:xfrm>
              <a:prstGeom prst="rect">
                <a:avLst/>
              </a:prstGeom>
              <a:blipFill>
                <a:blip r:embed="rId3"/>
                <a:stretch>
                  <a:fillRect b="-12195"/>
                </a:stretch>
              </a:blipFill>
              <a:ln w="12700">
                <a:solidFill>
                  <a:schemeClr val="tx1"/>
                </a:solidFill>
              </a:ln>
            </p:spPr>
            <p:txBody>
              <a:bodyPr/>
              <a:lstStyle/>
              <a:p>
                <a:r>
                  <a:rPr lang="en-US">
                    <a:noFill/>
                  </a:rPr>
                  <a:t> </a:t>
                </a:r>
              </a:p>
            </p:txBody>
          </p:sp>
        </mc:Fallback>
      </mc:AlternateContent>
      <p:sp>
        <p:nvSpPr>
          <p:cNvPr id="6" name="Parallelogram 5">
            <a:extLst>
              <a:ext uri="{FF2B5EF4-FFF2-40B4-BE49-F238E27FC236}">
                <a16:creationId xmlns:a16="http://schemas.microsoft.com/office/drawing/2014/main" id="{B7F5F0F3-4DD2-9540-83C7-3DBF3FE4F7B1}"/>
              </a:ext>
            </a:extLst>
          </p:cNvPr>
          <p:cNvSpPr/>
          <p:nvPr/>
        </p:nvSpPr>
        <p:spPr>
          <a:xfrm>
            <a:off x="673867" y="3666548"/>
            <a:ext cx="1726976" cy="567261"/>
          </a:xfrm>
          <a:prstGeom prst="parallelogram">
            <a:avLst>
              <a:gd name="adj" fmla="val 96533"/>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C45A347-D155-FD3C-58E1-3AD14B3F6F94}"/>
              </a:ext>
            </a:extLst>
          </p:cNvPr>
          <p:cNvCxnSpPr>
            <a:cxnSpLocks/>
          </p:cNvCxnSpPr>
          <p:nvPr/>
        </p:nvCxnSpPr>
        <p:spPr>
          <a:xfrm flipV="1">
            <a:off x="1530210" y="2364659"/>
            <a:ext cx="0" cy="1645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2793112-3EDE-3C02-92AF-7ED76DBE12EB}"/>
              </a:ext>
            </a:extLst>
          </p:cNvPr>
          <p:cNvCxnSpPr>
            <a:cxnSpLocks/>
          </p:cNvCxnSpPr>
          <p:nvPr/>
        </p:nvCxnSpPr>
        <p:spPr>
          <a:xfrm>
            <a:off x="1523066" y="3947873"/>
            <a:ext cx="16497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95628E-0FD8-97D5-3CE9-C7246435D737}"/>
              </a:ext>
            </a:extLst>
          </p:cNvPr>
          <p:cNvCxnSpPr>
            <a:cxnSpLocks/>
          </p:cNvCxnSpPr>
          <p:nvPr/>
        </p:nvCxnSpPr>
        <p:spPr>
          <a:xfrm flipH="1">
            <a:off x="350043" y="3947873"/>
            <a:ext cx="1188720" cy="11887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39FD31-368B-0B7E-931F-FAB6659DD040}"/>
              </a:ext>
            </a:extLst>
          </p:cNvPr>
          <p:cNvSpPr txBox="1"/>
          <p:nvPr/>
        </p:nvSpPr>
        <p:spPr>
          <a:xfrm>
            <a:off x="2002425" y="3948767"/>
            <a:ext cx="985927" cy="646331"/>
          </a:xfrm>
          <a:prstGeom prst="rect">
            <a:avLst/>
          </a:prstGeom>
          <a:noFill/>
        </p:spPr>
        <p:txBody>
          <a:bodyPr wrap="square" rtlCol="0">
            <a:spAutoFit/>
          </a:bodyPr>
          <a:lstStyle/>
          <a:p>
            <a:r>
              <a:rPr lang="en-US" b="1" dirty="0">
                <a:solidFill>
                  <a:schemeClr val="accent6"/>
                </a:solidFill>
              </a:rPr>
              <a:t>Solar diffuser</a:t>
            </a:r>
          </a:p>
        </p:txBody>
      </p:sp>
      <p:cxnSp>
        <p:nvCxnSpPr>
          <p:cNvPr id="11" name="Straight Connector 10">
            <a:extLst>
              <a:ext uri="{FF2B5EF4-FFF2-40B4-BE49-F238E27FC236}">
                <a16:creationId xmlns:a16="http://schemas.microsoft.com/office/drawing/2014/main" id="{408E1310-6D83-1948-3CA1-0F6E8A2DE59C}"/>
              </a:ext>
            </a:extLst>
          </p:cNvPr>
          <p:cNvCxnSpPr>
            <a:cxnSpLocks/>
          </p:cNvCxnSpPr>
          <p:nvPr/>
        </p:nvCxnSpPr>
        <p:spPr>
          <a:xfrm>
            <a:off x="1530210" y="3955364"/>
            <a:ext cx="0" cy="1061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0DF2274-956A-F2B4-E07D-7AB6FDE35D27}"/>
              </a:ext>
            </a:extLst>
          </p:cNvPr>
          <p:cNvCxnSpPr>
            <a:cxnSpLocks/>
          </p:cNvCxnSpPr>
          <p:nvPr/>
        </p:nvCxnSpPr>
        <p:spPr>
          <a:xfrm>
            <a:off x="1021579" y="2819639"/>
            <a:ext cx="508631" cy="1128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6FE40F6-10FD-3DA4-6F64-151E0294A232}"/>
                  </a:ext>
                </a:extLst>
              </p:cNvPr>
              <p:cNvSpPr txBox="1"/>
              <p:nvPr/>
            </p:nvSpPr>
            <p:spPr>
              <a:xfrm>
                <a:off x="1492410" y="2639260"/>
                <a:ext cx="18855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𝑖</m:t>
                          </m:r>
                        </m:sub>
                      </m:sSub>
                      <m:r>
                        <a:rPr lang="en-US" b="0" i="1" smtClean="0">
                          <a:solidFill>
                            <a:srgbClr val="0432FF"/>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r>
                            <a:rPr lang="en-US" b="0" i="1" smtClean="0">
                              <a:solidFill>
                                <a:srgbClr val="FF0000"/>
                              </a:solidFill>
                              <a:latin typeface="Cambria Math" panose="02040503050406030204" pitchFamily="18" charset="0"/>
                            </a:rPr>
                            <m:t>𝑠𝑜𝑙</m:t>
                          </m:r>
                        </m:sub>
                      </m:sSub>
                      <m:func>
                        <m:funcPr>
                          <m:ctrlPr>
                            <a:rPr lang="en-US" b="0" i="1" smtClean="0">
                              <a:solidFill>
                                <a:srgbClr val="0432FF"/>
                              </a:solidFill>
                              <a:latin typeface="Cambria Math" panose="02040503050406030204" pitchFamily="18" charset="0"/>
                            </a:rPr>
                          </m:ctrlPr>
                        </m:funcPr>
                        <m:fName>
                          <m:r>
                            <m:rPr>
                              <m:sty m:val="p"/>
                            </m:rPr>
                            <a:rPr lang="en-US" b="0" i="0" smtClean="0">
                              <a:solidFill>
                                <a:srgbClr val="0432FF"/>
                              </a:solidFill>
                              <a:latin typeface="Cambria Math" panose="02040503050406030204" pitchFamily="18" charset="0"/>
                            </a:rPr>
                            <m:t>cos</m:t>
                          </m:r>
                        </m:fName>
                        <m:e>
                          <m:sSub>
                            <m:sSubPr>
                              <m:ctrlPr>
                                <a:rPr lang="en-US" b="0" i="1" smtClean="0">
                                  <a:solidFill>
                                    <a:srgbClr val="0432FF"/>
                                  </a:solidFill>
                                  <a:latin typeface="Cambria Math" panose="02040503050406030204" pitchFamily="18" charset="0"/>
                                </a:rPr>
                              </m:ctrlPr>
                            </m:sSubPr>
                            <m:e>
                              <m:r>
                                <a:rPr lang="en-US" b="0" i="1" smtClean="0">
                                  <a:solidFill>
                                    <a:srgbClr val="0432FF"/>
                                  </a:solidFill>
                                  <a:latin typeface="Cambria Math" panose="02040503050406030204" pitchFamily="18" charset="0"/>
                                  <a:ea typeface="Cambria Math" panose="02040503050406030204" pitchFamily="18" charset="0"/>
                                </a:rPr>
                                <m:t>𝜃</m:t>
                              </m:r>
                            </m:e>
                            <m:sub>
                              <m:r>
                                <a:rPr lang="en-US" b="0" i="1" smtClean="0">
                                  <a:solidFill>
                                    <a:srgbClr val="0432FF"/>
                                  </a:solidFill>
                                  <a:latin typeface="Cambria Math" panose="02040503050406030204" pitchFamily="18" charset="0"/>
                                </a:rPr>
                                <m:t>𝑆𝐷</m:t>
                              </m:r>
                            </m:sub>
                          </m:sSub>
                        </m:e>
                      </m:func>
                    </m:oMath>
                  </m:oMathPara>
                </a14:m>
                <a:endParaRPr lang="en-US" dirty="0">
                  <a:solidFill>
                    <a:srgbClr val="0432FF"/>
                  </a:solidFill>
                </a:endParaRPr>
              </a:p>
            </p:txBody>
          </p:sp>
        </mc:Choice>
        <mc:Fallback xmlns="">
          <p:sp>
            <p:nvSpPr>
              <p:cNvPr id="14" name="TextBox 13">
                <a:extLst>
                  <a:ext uri="{FF2B5EF4-FFF2-40B4-BE49-F238E27FC236}">
                    <a16:creationId xmlns:a16="http://schemas.microsoft.com/office/drawing/2014/main" id="{76FE40F6-10FD-3DA4-6F64-151E0294A232}"/>
                  </a:ext>
                </a:extLst>
              </p:cNvPr>
              <p:cNvSpPr txBox="1">
                <a:spLocks noRot="1" noChangeAspect="1" noMove="1" noResize="1" noEditPoints="1" noAdjustHandles="1" noChangeArrowheads="1" noChangeShapeType="1" noTextEdit="1"/>
              </p:cNvSpPr>
              <p:nvPr/>
            </p:nvSpPr>
            <p:spPr>
              <a:xfrm>
                <a:off x="1492410" y="2639260"/>
                <a:ext cx="18855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3B7F3F-F63C-3E6B-6A98-159B3EAD560B}"/>
                  </a:ext>
                </a:extLst>
              </p:cNvPr>
              <p:cNvSpPr txBox="1"/>
              <p:nvPr/>
            </p:nvSpPr>
            <p:spPr>
              <a:xfrm>
                <a:off x="1785501" y="3040212"/>
                <a:ext cx="1104806"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solidFill>
                                <a:srgbClr val="0432FF"/>
                              </a:solidFill>
                              <a:latin typeface="Cambria Math" panose="02040503050406030204" pitchFamily="18" charset="0"/>
                            </a:rPr>
                          </m:ctrlPr>
                        </m:sSubPr>
                        <m:e>
                          <m:r>
                            <a:rPr lang="en-US" b="0" i="1" smtClean="0">
                              <a:solidFill>
                                <a:srgbClr val="0432FF"/>
                              </a:solidFill>
                              <a:latin typeface="Cambria Math" panose="02040503050406030204" pitchFamily="18" charset="0"/>
                              <a:ea typeface="Cambria Math" panose="02040503050406030204" pitchFamily="18" charset="0"/>
                            </a:rPr>
                            <m:t>𝜃</m:t>
                          </m:r>
                        </m:e>
                        <m:sub>
                          <m:r>
                            <a:rPr lang="en-US" b="0" i="1" smtClean="0">
                              <a:solidFill>
                                <a:srgbClr val="0432FF"/>
                              </a:solidFill>
                              <a:latin typeface="Cambria Math" panose="02040503050406030204" pitchFamily="18" charset="0"/>
                            </a:rPr>
                            <m:t>𝑆𝐷</m:t>
                          </m:r>
                        </m:sub>
                      </m:sSub>
                      <m:r>
                        <a:rPr lang="en-US" b="0" i="1" smtClean="0">
                          <a:solidFill>
                            <a:srgbClr val="0432FF"/>
                          </a:solidFill>
                          <a:latin typeface="Cambria Math" panose="02040503050406030204" pitchFamily="18" charset="0"/>
                          <a:ea typeface="Cambria Math" panose="02040503050406030204" pitchFamily="18" charset="0"/>
                        </a:rPr>
                        <m:t>~30°</m:t>
                      </m:r>
                    </m:oMath>
                  </m:oMathPara>
                </a14:m>
                <a:endParaRPr lang="en-US" dirty="0"/>
              </a:p>
            </p:txBody>
          </p:sp>
        </mc:Choice>
        <mc:Fallback xmlns="">
          <p:sp>
            <p:nvSpPr>
              <p:cNvPr id="15" name="TextBox 14">
                <a:extLst>
                  <a:ext uri="{FF2B5EF4-FFF2-40B4-BE49-F238E27FC236}">
                    <a16:creationId xmlns:a16="http://schemas.microsoft.com/office/drawing/2014/main" id="{993B7F3F-F63C-3E6B-6A98-159B3EAD560B}"/>
                  </a:ext>
                </a:extLst>
              </p:cNvPr>
              <p:cNvSpPr txBox="1">
                <a:spLocks noRot="1" noChangeAspect="1" noMove="1" noResize="1" noEditPoints="1" noAdjustHandles="1" noChangeArrowheads="1" noChangeShapeType="1" noTextEdit="1"/>
              </p:cNvSpPr>
              <p:nvPr/>
            </p:nvSpPr>
            <p:spPr>
              <a:xfrm>
                <a:off x="1785501" y="3040212"/>
                <a:ext cx="110480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271FCF1-A4CD-7B84-DFCA-A018B36CA18E}"/>
                  </a:ext>
                </a:extLst>
              </p:cNvPr>
              <p:cNvSpPr txBox="1"/>
              <p:nvPr/>
            </p:nvSpPr>
            <p:spPr>
              <a:xfrm>
                <a:off x="624909" y="2448359"/>
                <a:ext cx="4890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r>
                            <a:rPr lang="en-US" b="0" i="1" smtClean="0">
                              <a:solidFill>
                                <a:srgbClr val="FF0000"/>
                              </a:solidFill>
                              <a:latin typeface="Cambria Math" panose="02040503050406030204" pitchFamily="18" charset="0"/>
                            </a:rPr>
                            <m:t>𝑠𝑜𝑙</m:t>
                          </m:r>
                        </m:sub>
                      </m:sSub>
                    </m:oMath>
                  </m:oMathPara>
                </a14:m>
                <a:endParaRPr lang="en-US" dirty="0"/>
              </a:p>
            </p:txBody>
          </p:sp>
        </mc:Choice>
        <mc:Fallback xmlns="">
          <p:sp>
            <p:nvSpPr>
              <p:cNvPr id="16" name="TextBox 15">
                <a:extLst>
                  <a:ext uri="{FF2B5EF4-FFF2-40B4-BE49-F238E27FC236}">
                    <a16:creationId xmlns:a16="http://schemas.microsoft.com/office/drawing/2014/main" id="{3271FCF1-A4CD-7B84-DFCA-A018B36CA18E}"/>
                  </a:ext>
                </a:extLst>
              </p:cNvPr>
              <p:cNvSpPr txBox="1">
                <a:spLocks noRot="1" noChangeAspect="1" noMove="1" noResize="1" noEditPoints="1" noAdjustHandles="1" noChangeArrowheads="1" noChangeShapeType="1" noTextEdit="1"/>
              </p:cNvSpPr>
              <p:nvPr/>
            </p:nvSpPr>
            <p:spPr>
              <a:xfrm>
                <a:off x="624909" y="2448359"/>
                <a:ext cx="489097" cy="369332"/>
              </a:xfrm>
              <a:prstGeom prst="rect">
                <a:avLst/>
              </a:prstGeom>
              <a:blipFill>
                <a:blip r:embed="rId6"/>
                <a:stretch>
                  <a:fillRect r="-512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67A735D-1F1D-1ECA-8B08-EA7C0773DC82}"/>
              </a:ext>
            </a:extLst>
          </p:cNvPr>
          <p:cNvCxnSpPr>
            <a:cxnSpLocks/>
          </p:cNvCxnSpPr>
          <p:nvPr/>
        </p:nvCxnSpPr>
        <p:spPr>
          <a:xfrm>
            <a:off x="1537355" y="3947873"/>
            <a:ext cx="134071" cy="1294450"/>
          </a:xfrm>
          <a:prstGeom prst="straightConnector1">
            <a:avLst/>
          </a:prstGeom>
          <a:ln w="19050">
            <a:solidFill>
              <a:srgbClr val="0432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F331F2-F239-4AB4-901D-1826A5E88EFA}"/>
                  </a:ext>
                </a:extLst>
              </p:cNvPr>
              <p:cNvSpPr txBox="1"/>
              <p:nvPr/>
            </p:nvSpPr>
            <p:spPr>
              <a:xfrm>
                <a:off x="1652530" y="5021972"/>
                <a:ext cx="48909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432FF"/>
                              </a:solidFill>
                              <a:latin typeface="Cambria Math" panose="02040503050406030204" pitchFamily="18" charset="0"/>
                            </a:rPr>
                          </m:ctrlPr>
                        </m:sSubPr>
                        <m:e>
                          <m:r>
                            <a:rPr lang="en-US" b="0" i="1" smtClean="0">
                              <a:solidFill>
                                <a:srgbClr val="0432FF"/>
                              </a:solidFill>
                              <a:latin typeface="Cambria Math" panose="02040503050406030204" pitchFamily="18" charset="0"/>
                            </a:rPr>
                            <m:t>𝐿</m:t>
                          </m:r>
                        </m:e>
                        <m:sub>
                          <m:r>
                            <a:rPr lang="en-US" b="0" i="1" smtClean="0">
                              <a:solidFill>
                                <a:srgbClr val="0432FF"/>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46F331F2-F239-4AB4-901D-1826A5E88EFA}"/>
                  </a:ext>
                </a:extLst>
              </p:cNvPr>
              <p:cNvSpPr txBox="1">
                <a:spLocks noRot="1" noChangeAspect="1" noMove="1" noResize="1" noEditPoints="1" noAdjustHandles="1" noChangeArrowheads="1" noChangeShapeType="1" noTextEdit="1"/>
              </p:cNvSpPr>
              <p:nvPr/>
            </p:nvSpPr>
            <p:spPr>
              <a:xfrm>
                <a:off x="1652530" y="5021972"/>
                <a:ext cx="48909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4CA985E-EDA2-CCD1-AADC-C46A1C11C555}"/>
                  </a:ext>
                </a:extLst>
              </p:cNvPr>
              <p:cNvSpPr txBox="1"/>
              <p:nvPr/>
            </p:nvSpPr>
            <p:spPr>
              <a:xfrm>
                <a:off x="3929614" y="1935655"/>
                <a:ext cx="4207520" cy="3697551"/>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dirty="0"/>
                  <a:t>Definition of BTDF at GSFC</a:t>
                </a:r>
                <a:br>
                  <a:rPr lang="en-US" dirty="0"/>
                </a:br>
                <a:r>
                  <a:rPr lang="en-US" dirty="0"/>
                  <a:t>during on-ground calibration</a:t>
                </a:r>
                <a:br>
                  <a:rPr lang="en-US" dirty="0"/>
                </a:br>
                <a:r>
                  <a:rPr lang="en-US" sz="1000" dirty="0"/>
                  <a:t> </a:t>
                </a:r>
                <a:br>
                  <a:rPr lang="en-US" i="1" dirty="0">
                    <a:latin typeface="Cambria Math" panose="02040503050406030204" pitchFamily="18" charset="0"/>
                  </a:rPr>
                </a:b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b="0" i="1" smtClean="0">
                            <a:latin typeface="Cambria Math" panose="02040503050406030204" pitchFamily="18" charset="0"/>
                          </a:rPr>
                          <m:t>𝐺𝑆𝐹𝐶</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num>
                      <m:den>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𝑖</m:t>
                            </m:r>
                          </m:sub>
                        </m:sSub>
                      </m:den>
                    </m:f>
                  </m:oMath>
                </a14:m>
                <a:endParaRPr lang="en-US" b="0" i="1" dirty="0">
                  <a:solidFill>
                    <a:srgbClr val="0432FF"/>
                  </a:solidFill>
                  <a:latin typeface="Cambria Math" panose="02040503050406030204" pitchFamily="18" charset="0"/>
                </a:endParaRPr>
              </a:p>
              <a:p>
                <a:pPr>
                  <a:lnSpc>
                    <a:spcPct val="120000"/>
                  </a:lnSpc>
                </a:pPr>
                <a:r>
                  <a:rPr lang="en-US" sz="1100" dirty="0"/>
                  <a:t> </a:t>
                </a:r>
              </a:p>
              <a:p>
                <a:pPr marL="285750" indent="-285750">
                  <a:lnSpc>
                    <a:spcPct val="120000"/>
                  </a:lnSpc>
                  <a:buFont typeface="Arial" panose="020B0604020202020204" pitchFamily="34" charset="0"/>
                  <a:buChar char="•"/>
                </a:pPr>
                <a:r>
                  <a:rPr lang="en-US" dirty="0"/>
                  <a:t>Definition of BTDF in TEMPO algorithm</a:t>
                </a:r>
                <a:br>
                  <a:rPr lang="en-US" dirty="0"/>
                </a:br>
                <a:r>
                  <a:rPr lang="en-US" sz="1000" dirty="0"/>
                  <a:t> </a:t>
                </a:r>
                <a:br>
                  <a:rPr lang="en-US" dirty="0"/>
                </a:b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b="0" i="1" smtClean="0">
                            <a:latin typeface="Cambria Math" panose="02040503050406030204" pitchFamily="18" charset="0"/>
                          </a:rPr>
                          <m:t>𝑇𝐸𝑀𝑃𝑂</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num>
                      <m:den>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r>
                              <a:rPr lang="en-US" b="0" i="1" smtClean="0">
                                <a:solidFill>
                                  <a:srgbClr val="FF0000"/>
                                </a:solidFill>
                                <a:latin typeface="Cambria Math" panose="02040503050406030204" pitchFamily="18" charset="0"/>
                              </a:rPr>
                              <m:t>𝑠𝑜𝑙</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𝐸</m:t>
                            </m:r>
                          </m:e>
                          <m:sub>
                            <m:r>
                              <a:rPr lang="en-US" i="1">
                                <a:solidFill>
                                  <a:srgbClr val="00B050"/>
                                </a:solidFill>
                                <a:latin typeface="Cambria Math" panose="02040503050406030204" pitchFamily="18" charset="0"/>
                              </a:rPr>
                              <m:t>𝑖</m:t>
                            </m:r>
                          </m:sub>
                        </m:sSub>
                      </m:den>
                    </m:f>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𝑆𝐷</m:t>
                            </m:r>
                          </m:sub>
                        </m:sSub>
                      </m:e>
                    </m:func>
                  </m:oMath>
                </a14:m>
                <a:br>
                  <a:rPr lang="en-US" i="1" dirty="0">
                    <a:latin typeface="Cambria Math" panose="02040503050406030204" pitchFamily="18" charset="0"/>
                    <a:ea typeface="Cambria Math" panose="02040503050406030204" pitchFamily="18" charset="0"/>
                  </a:rPr>
                </a:br>
                <a14:m>
                  <m:oMath xmlns:m="http://schemas.openxmlformats.org/officeDocument/2006/math">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𝐸</m:t>
                            </m:r>
                          </m:e>
                          <m:sub>
                            <m:r>
                              <a:rPr lang="en-US" i="1">
                                <a:solidFill>
                                  <a:srgbClr val="00B050"/>
                                </a:solidFill>
                                <a:latin typeface="Cambria Math" panose="02040503050406030204" pitchFamily="18" charset="0"/>
                              </a:rPr>
                              <m:t>𝑖</m:t>
                            </m:r>
                          </m:sub>
                        </m:sSub>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0.866</m:t>
                    </m:r>
                  </m:oMath>
                </a14:m>
                <a:endParaRPr lang="en-US" dirty="0"/>
              </a:p>
            </p:txBody>
          </p:sp>
        </mc:Choice>
        <mc:Fallback xmlns="">
          <p:sp>
            <p:nvSpPr>
              <p:cNvPr id="20" name="TextBox 19">
                <a:extLst>
                  <a:ext uri="{FF2B5EF4-FFF2-40B4-BE49-F238E27FC236}">
                    <a16:creationId xmlns:a16="http://schemas.microsoft.com/office/drawing/2014/main" id="{44CA985E-EDA2-CCD1-AADC-C46A1C11C555}"/>
                  </a:ext>
                </a:extLst>
              </p:cNvPr>
              <p:cNvSpPr txBox="1">
                <a:spLocks noRot="1" noChangeAspect="1" noMove="1" noResize="1" noEditPoints="1" noAdjustHandles="1" noChangeArrowheads="1" noChangeShapeType="1" noTextEdit="1"/>
              </p:cNvSpPr>
              <p:nvPr/>
            </p:nvSpPr>
            <p:spPr>
              <a:xfrm>
                <a:off x="3929614" y="1935655"/>
                <a:ext cx="4207520" cy="3697551"/>
              </a:xfrm>
              <a:prstGeom prst="rect">
                <a:avLst/>
              </a:prstGeom>
              <a:blipFill>
                <a:blip r:embed="rId8"/>
                <a:stretch>
                  <a:fillRect l="-904"/>
                </a:stretch>
              </a:blipFill>
            </p:spPr>
            <p:txBody>
              <a:bodyPr/>
              <a:lstStyle/>
              <a:p>
                <a:r>
                  <a:rPr lang="en-US">
                    <a:noFill/>
                  </a:rPr>
                  <a:t> </a:t>
                </a:r>
              </a:p>
            </p:txBody>
          </p:sp>
        </mc:Fallback>
      </mc:AlternateContent>
      <p:sp>
        <p:nvSpPr>
          <p:cNvPr id="24" name="Title 2">
            <a:extLst>
              <a:ext uri="{FF2B5EF4-FFF2-40B4-BE49-F238E27FC236}">
                <a16:creationId xmlns:a16="http://schemas.microsoft.com/office/drawing/2014/main" id="{DE9305D4-9F0E-6599-D0DC-AE9CCE29A6B0}"/>
              </a:ext>
            </a:extLst>
          </p:cNvPr>
          <p:cNvSpPr>
            <a:spLocks noGrp="1"/>
          </p:cNvSpPr>
          <p:nvPr>
            <p:ph type="title"/>
          </p:nvPr>
        </p:nvSpPr>
        <p:spPr>
          <a:xfrm>
            <a:off x="0" y="0"/>
            <a:ext cx="12192000" cy="975701"/>
          </a:xfrm>
        </p:spPr>
        <p:txBody>
          <a:bodyPr/>
          <a:lstStyle/>
          <a:p>
            <a:r>
              <a:rPr lang="en-US" dirty="0"/>
              <a:t>Absolute calibration</a:t>
            </a:r>
          </a:p>
        </p:txBody>
      </p:sp>
      <p:sp>
        <p:nvSpPr>
          <p:cNvPr id="25" name="TextBox 24">
            <a:extLst>
              <a:ext uri="{FF2B5EF4-FFF2-40B4-BE49-F238E27FC236}">
                <a16:creationId xmlns:a16="http://schemas.microsoft.com/office/drawing/2014/main" id="{7B94F6CE-FDCF-5678-AED6-3D687B5F61C5}"/>
              </a:ext>
            </a:extLst>
          </p:cNvPr>
          <p:cNvSpPr txBox="1"/>
          <p:nvPr/>
        </p:nvSpPr>
        <p:spPr>
          <a:xfrm>
            <a:off x="160816" y="1179066"/>
            <a:ext cx="11242902" cy="461665"/>
          </a:xfrm>
          <a:prstGeom prst="rect">
            <a:avLst/>
          </a:prstGeom>
          <a:noFill/>
        </p:spPr>
        <p:txBody>
          <a:bodyPr wrap="square" rtlCol="0">
            <a:spAutoFit/>
          </a:bodyPr>
          <a:lstStyle/>
          <a:p>
            <a:r>
              <a:rPr lang="en-US" sz="2400" b="1" dirty="0"/>
              <a:t>Update in BTDF (Bidirectional Transmittance Distribution Function) data interpretation</a:t>
            </a:r>
          </a:p>
        </p:txBody>
      </p:sp>
      <p:cxnSp>
        <p:nvCxnSpPr>
          <p:cNvPr id="41" name="Straight Arrow Connector 40">
            <a:extLst>
              <a:ext uri="{FF2B5EF4-FFF2-40B4-BE49-F238E27FC236}">
                <a16:creationId xmlns:a16="http://schemas.microsoft.com/office/drawing/2014/main" id="{0F07C9EF-0984-AB8B-4535-8854E24C1D5F}"/>
              </a:ext>
            </a:extLst>
          </p:cNvPr>
          <p:cNvCxnSpPr>
            <a:cxnSpLocks/>
          </p:cNvCxnSpPr>
          <p:nvPr/>
        </p:nvCxnSpPr>
        <p:spPr>
          <a:xfrm>
            <a:off x="1531853" y="2815742"/>
            <a:ext cx="0" cy="11305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04695033-12E9-6EEF-C073-969900709AFD}"/>
              </a:ext>
            </a:extLst>
          </p:cNvPr>
          <p:cNvCxnSpPr>
            <a:cxnSpLocks/>
          </p:cNvCxnSpPr>
          <p:nvPr/>
        </p:nvCxnSpPr>
        <p:spPr>
          <a:xfrm flipV="1">
            <a:off x="1420203" y="3220591"/>
            <a:ext cx="430799" cy="243664"/>
          </a:xfrm>
          <a:prstGeom prst="curvedConnector3">
            <a:avLst>
              <a:gd name="adj1" fmla="val -3064"/>
            </a:avLst>
          </a:prstGeom>
          <a:ln w="19050">
            <a:solidFill>
              <a:srgbClr val="0432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6BED650-A4C3-4419-080B-8DAB1B74BD3B}"/>
                  </a:ext>
                </a:extLst>
              </p:cNvPr>
              <p:cNvSpPr txBox="1"/>
              <p:nvPr/>
            </p:nvSpPr>
            <p:spPr>
              <a:xfrm>
                <a:off x="8301518" y="1935655"/>
                <a:ext cx="3714347" cy="1543949"/>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dirty="0"/>
                  <a:t>Use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𝐺𝑆𝐹𝐶</m:t>
                        </m:r>
                      </m:sup>
                    </m:sSubSup>
                  </m:oMath>
                </a14:m>
                <a:r>
                  <a:rPr lang="en-US" dirty="0"/>
                  <a:t> in TEMPO algorithm</a:t>
                </a:r>
                <a:br>
                  <a:rPr lang="en-US" dirty="0"/>
                </a:br>
                <a:r>
                  <a:rPr lang="en-US" sz="1100" dirty="0"/>
                  <a:t> </a:t>
                </a:r>
                <a:br>
                  <a:rPr lang="en-US" dirty="0"/>
                </a:br>
                <a:r>
                  <a:rPr lang="en-US" dirty="0"/>
                  <a:t>- </a:t>
                </a:r>
                <a:r>
                  <a:rPr lang="en-US" b="1" dirty="0"/>
                  <a:t>Version 3</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𝐺𝑆𝐹𝐶</m:t>
                        </m:r>
                      </m:sup>
                    </m:sSubSup>
                    <m:r>
                      <a:rPr lang="en-US"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𝑇𝐸𝑀𝑃𝑂</m:t>
                        </m:r>
                      </m:sup>
                    </m:sSubSup>
                  </m:oMath>
                </a14:m>
                <a:br>
                  <a:rPr lang="en-US" dirty="0"/>
                </a:br>
                <a:r>
                  <a:rPr lang="en-US" dirty="0"/>
                  <a:t>- </a:t>
                </a:r>
                <a:r>
                  <a:rPr lang="en-US" b="1" dirty="0"/>
                  <a:t>Version 4</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𝐺𝑆𝐹𝐶</m:t>
                        </m:r>
                      </m:sup>
                    </m:sSub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𝑡</m:t>
                            </m:r>
                          </m:sub>
                        </m:sSub>
                      </m:num>
                      <m:den>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𝐸</m:t>
                            </m:r>
                          </m:e>
                          <m:sub>
                            <m:r>
                              <a:rPr lang="en-US" i="1">
                                <a:solidFill>
                                  <a:srgbClr val="00B050"/>
                                </a:solidFill>
                                <a:latin typeface="Cambria Math" panose="02040503050406030204" pitchFamily="18" charset="0"/>
                              </a:rPr>
                              <m:t>𝑖</m:t>
                            </m:r>
                          </m:sub>
                        </m:sSub>
                      </m:den>
                    </m:f>
                  </m:oMath>
                </a14:m>
                <a:endParaRPr lang="en-US" dirty="0"/>
              </a:p>
            </p:txBody>
          </p:sp>
        </mc:Choice>
        <mc:Fallback xmlns="">
          <p:sp>
            <p:nvSpPr>
              <p:cNvPr id="21" name="TextBox 20">
                <a:extLst>
                  <a:ext uri="{FF2B5EF4-FFF2-40B4-BE49-F238E27FC236}">
                    <a16:creationId xmlns:a16="http://schemas.microsoft.com/office/drawing/2014/main" id="{26BED650-A4C3-4419-080B-8DAB1B74BD3B}"/>
                  </a:ext>
                </a:extLst>
              </p:cNvPr>
              <p:cNvSpPr txBox="1">
                <a:spLocks noRot="1" noChangeAspect="1" noMove="1" noResize="1" noEditPoints="1" noAdjustHandles="1" noChangeArrowheads="1" noChangeShapeType="1" noTextEdit="1"/>
              </p:cNvSpPr>
              <p:nvPr/>
            </p:nvSpPr>
            <p:spPr>
              <a:xfrm>
                <a:off x="8301518" y="1935655"/>
                <a:ext cx="3714347" cy="1543949"/>
              </a:xfrm>
              <a:prstGeom prst="rect">
                <a:avLst/>
              </a:prstGeom>
              <a:blipFill>
                <a:blip r:embed="rId9"/>
                <a:stretch>
                  <a:fillRect l="-1020"/>
                </a:stretch>
              </a:blipFill>
            </p:spPr>
            <p:txBody>
              <a:bodyPr/>
              <a:lstStyle/>
              <a:p>
                <a:r>
                  <a:rPr lang="en-US">
                    <a:noFill/>
                  </a:rPr>
                  <a:t> </a:t>
                </a:r>
              </a:p>
            </p:txBody>
          </p:sp>
        </mc:Fallback>
      </mc:AlternateContent>
    </p:spTree>
    <p:extLst>
      <p:ext uri="{BB962C8B-B14F-4D97-AF65-F5344CB8AC3E}">
        <p14:creationId xmlns:p14="http://schemas.microsoft.com/office/powerpoint/2010/main" val="17812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90431-0EA0-4A56-DAA5-5330BC3442D1}"/>
              </a:ext>
            </a:extLst>
          </p:cNvPr>
          <p:cNvSpPr>
            <a:spLocks noGrp="1"/>
          </p:cNvSpPr>
          <p:nvPr>
            <p:ph type="sldNum" sz="quarter" idx="12"/>
          </p:nvPr>
        </p:nvSpPr>
        <p:spPr>
          <a:xfrm>
            <a:off x="9448800" y="6621140"/>
            <a:ext cx="2743200" cy="182880"/>
          </a:xfrm>
        </p:spPr>
        <p:txBody>
          <a:bodyPr/>
          <a:lstStyle/>
          <a:p>
            <a:fld id="{DA0E24C6-B8C2-40F0-BF2D-44D0E3E3802A}" type="slidenum">
              <a:rPr lang="en-US" smtClean="0"/>
              <a:t>6</a:t>
            </a:fld>
            <a:endParaRPr lang="en-US"/>
          </a:p>
        </p:txBody>
      </p:sp>
      <p:sp>
        <p:nvSpPr>
          <p:cNvPr id="5" name="Title 2">
            <a:extLst>
              <a:ext uri="{FF2B5EF4-FFF2-40B4-BE49-F238E27FC236}">
                <a16:creationId xmlns:a16="http://schemas.microsoft.com/office/drawing/2014/main" id="{4C14AD6A-1BD3-B1C3-79F9-C7C12A8B0C70}"/>
              </a:ext>
            </a:extLst>
          </p:cNvPr>
          <p:cNvSpPr>
            <a:spLocks noGrp="1"/>
          </p:cNvSpPr>
          <p:nvPr>
            <p:ph type="title"/>
          </p:nvPr>
        </p:nvSpPr>
        <p:spPr>
          <a:xfrm>
            <a:off x="0" y="0"/>
            <a:ext cx="12192000" cy="975701"/>
          </a:xfrm>
        </p:spPr>
        <p:txBody>
          <a:bodyPr/>
          <a:lstStyle/>
          <a:p>
            <a:r>
              <a:rPr lang="en-US" dirty="0"/>
              <a:t>Absolute calibration</a:t>
            </a:r>
          </a:p>
        </p:txBody>
      </p:sp>
      <p:pic>
        <p:nvPicPr>
          <p:cNvPr id="13" name="Picture 12">
            <a:extLst>
              <a:ext uri="{FF2B5EF4-FFF2-40B4-BE49-F238E27FC236}">
                <a16:creationId xmlns:a16="http://schemas.microsoft.com/office/drawing/2014/main" id="{A59DB1A8-C500-82AC-DC3F-905B81CB34AB}"/>
              </a:ext>
            </a:extLst>
          </p:cNvPr>
          <p:cNvPicPr>
            <a:picLocks noChangeAspect="1"/>
          </p:cNvPicPr>
          <p:nvPr/>
        </p:nvPicPr>
        <p:blipFill>
          <a:blip r:embed="rId3">
            <a:extLst>
              <a:ext uri="{28A0092B-C50C-407E-A947-70E740481C1C}">
                <a14:useLocalDpi xmlns:a14="http://schemas.microsoft.com/office/drawing/2010/main" val="0"/>
              </a:ext>
            </a:extLst>
          </a:blip>
          <a:srcRect b="50050"/>
          <a:stretch>
            <a:fillRect/>
          </a:stretch>
        </p:blipFill>
        <p:spPr>
          <a:xfrm>
            <a:off x="3965357" y="2217377"/>
            <a:ext cx="5399363" cy="2022736"/>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2BFD638-70CD-DE46-473C-72DD92B223BB}"/>
                  </a:ext>
                </a:extLst>
              </p:cNvPr>
              <p:cNvSpPr txBox="1"/>
              <p:nvPr/>
            </p:nvSpPr>
            <p:spPr>
              <a:xfrm>
                <a:off x="9821163" y="4972358"/>
                <a:ext cx="2120737" cy="520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𝑻𝑬𝑴𝑷𝑶</m:t>
                          </m:r>
                        </m:num>
                        <m:den>
                          <m:r>
                            <a:rPr lang="en-US" b="1" i="1" smtClean="0">
                              <a:latin typeface="Cambria Math" panose="02040503050406030204" pitchFamily="18" charset="0"/>
                            </a:rPr>
                            <m:t>𝑽𝑰𝑰𝑹𝑺</m:t>
                          </m:r>
                        </m:den>
                      </m:f>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𝟏𝟎𝟕𝟎</m:t>
                      </m:r>
                    </m:oMath>
                  </m:oMathPara>
                </a14:m>
                <a:endParaRPr lang="en-US" b="1" dirty="0"/>
              </a:p>
            </p:txBody>
          </p:sp>
        </mc:Choice>
        <mc:Fallback xmlns="">
          <p:sp>
            <p:nvSpPr>
              <p:cNvPr id="15" name="TextBox 14">
                <a:extLst>
                  <a:ext uri="{FF2B5EF4-FFF2-40B4-BE49-F238E27FC236}">
                    <a16:creationId xmlns:a16="http://schemas.microsoft.com/office/drawing/2014/main" id="{12BFD638-70CD-DE46-473C-72DD92B223BB}"/>
                  </a:ext>
                </a:extLst>
              </p:cNvPr>
              <p:cNvSpPr txBox="1">
                <a:spLocks noRot="1" noChangeAspect="1" noMove="1" noResize="1" noEditPoints="1" noAdjustHandles="1" noChangeArrowheads="1" noChangeShapeType="1" noTextEdit="1"/>
              </p:cNvSpPr>
              <p:nvPr/>
            </p:nvSpPr>
            <p:spPr>
              <a:xfrm>
                <a:off x="9821163" y="4972358"/>
                <a:ext cx="2120737" cy="520463"/>
              </a:xfrm>
              <a:prstGeom prst="rect">
                <a:avLst/>
              </a:prstGeom>
              <a:blipFill>
                <a:blip r:embed="rId4"/>
                <a:stretch>
                  <a:fillRect t="-4762" b="-11905"/>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1D7D1D8A-B515-AA04-6BE5-400E9CD5FE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3927" y="2113605"/>
            <a:ext cx="3331585" cy="2776322"/>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C4B1F8F-28E2-2199-9DC0-490E58ED2E35}"/>
                  </a:ext>
                </a:extLst>
              </p:cNvPr>
              <p:cNvSpPr txBox="1"/>
              <p:nvPr/>
            </p:nvSpPr>
            <p:spPr>
              <a:xfrm>
                <a:off x="1096186" y="4974217"/>
                <a:ext cx="182665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𝑇𝐸𝑀𝑃𝑂</m:t>
                          </m:r>
                        </m:num>
                        <m:den>
                          <m:r>
                            <a:rPr lang="en-US" b="0" i="1" smtClean="0">
                              <a:latin typeface="Cambria Math" panose="02040503050406030204" pitchFamily="18" charset="0"/>
                            </a:rPr>
                            <m:t>𝐴𝐵𝐼</m:t>
                          </m:r>
                        </m:den>
                      </m:f>
                      <m:r>
                        <a:rPr lang="en-US" b="0" i="1" smtClean="0">
                          <a:latin typeface="Cambria Math" panose="02040503050406030204" pitchFamily="18" charset="0"/>
                        </a:rPr>
                        <m:t>=1.1255</m:t>
                      </m:r>
                    </m:oMath>
                  </m:oMathPara>
                </a14:m>
                <a:endParaRPr lang="en-US" dirty="0"/>
              </a:p>
            </p:txBody>
          </p:sp>
        </mc:Choice>
        <mc:Fallback xmlns="">
          <p:sp>
            <p:nvSpPr>
              <p:cNvPr id="32" name="TextBox 31">
                <a:extLst>
                  <a:ext uri="{FF2B5EF4-FFF2-40B4-BE49-F238E27FC236}">
                    <a16:creationId xmlns:a16="http://schemas.microsoft.com/office/drawing/2014/main" id="{9C4B1F8F-28E2-2199-9DC0-490E58ED2E35}"/>
                  </a:ext>
                </a:extLst>
              </p:cNvPr>
              <p:cNvSpPr txBox="1">
                <a:spLocks noRot="1" noChangeAspect="1" noMove="1" noResize="1" noEditPoints="1" noAdjustHandles="1" noChangeArrowheads="1" noChangeShapeType="1" noTextEdit="1"/>
              </p:cNvSpPr>
              <p:nvPr/>
            </p:nvSpPr>
            <p:spPr>
              <a:xfrm>
                <a:off x="1096186" y="4974217"/>
                <a:ext cx="1826654" cy="518604"/>
              </a:xfrm>
              <a:prstGeom prst="rect">
                <a:avLst/>
              </a:prstGeom>
              <a:blipFill>
                <a:blip r:embed="rId6"/>
                <a:stretch>
                  <a:fillRect l="-2778" t="-4762" r="-3472"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FE8B8E0-3166-0AF1-EA7F-03C88B51667C}"/>
                  </a:ext>
                </a:extLst>
              </p:cNvPr>
              <p:cNvSpPr txBox="1"/>
              <p:nvPr/>
            </p:nvSpPr>
            <p:spPr>
              <a:xfrm>
                <a:off x="6099188" y="4974217"/>
                <a:ext cx="1637949"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𝐴𝐵𝐼</m:t>
                          </m:r>
                        </m:num>
                        <m:den>
                          <m:r>
                            <a:rPr lang="en-US" b="0" i="1" smtClean="0">
                              <a:latin typeface="Cambria Math" panose="02040503050406030204" pitchFamily="18" charset="0"/>
                              <a:ea typeface="Cambria Math" panose="02040503050406030204" pitchFamily="18" charset="0"/>
                            </a:rPr>
                            <m:t>𝑉𝐼𝐼𝑅𝑆</m:t>
                          </m:r>
                        </m:den>
                      </m:f>
                      <m:r>
                        <a:rPr lang="en-US" b="0" i="1" smtClean="0">
                          <a:latin typeface="Cambria Math" panose="02040503050406030204" pitchFamily="18" charset="0"/>
                          <a:ea typeface="Cambria Math" panose="02040503050406030204" pitchFamily="18" charset="0"/>
                        </a:rPr>
                        <m:t>=0.9836</m:t>
                      </m:r>
                    </m:oMath>
                  </m:oMathPara>
                </a14:m>
                <a:endParaRPr lang="en-US" dirty="0"/>
              </a:p>
            </p:txBody>
          </p:sp>
        </mc:Choice>
        <mc:Fallback xmlns="">
          <p:sp>
            <p:nvSpPr>
              <p:cNvPr id="33" name="TextBox 32">
                <a:extLst>
                  <a:ext uri="{FF2B5EF4-FFF2-40B4-BE49-F238E27FC236}">
                    <a16:creationId xmlns:a16="http://schemas.microsoft.com/office/drawing/2014/main" id="{1FE8B8E0-3166-0AF1-EA7F-03C88B51667C}"/>
                  </a:ext>
                </a:extLst>
              </p:cNvPr>
              <p:cNvSpPr txBox="1">
                <a:spLocks noRot="1" noChangeAspect="1" noMove="1" noResize="1" noEditPoints="1" noAdjustHandles="1" noChangeArrowheads="1" noChangeShapeType="1" noTextEdit="1"/>
              </p:cNvSpPr>
              <p:nvPr/>
            </p:nvSpPr>
            <p:spPr>
              <a:xfrm>
                <a:off x="6099188" y="4974217"/>
                <a:ext cx="1637949" cy="520463"/>
              </a:xfrm>
              <a:prstGeom prst="rect">
                <a:avLst/>
              </a:prstGeom>
              <a:blipFill>
                <a:blip r:embed="rId7"/>
                <a:stretch>
                  <a:fillRect l="-3077" t="-4762" r="-2308" b="-11905"/>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C46966A9-F311-CF0A-3BC5-2C0C09D0AD4D}"/>
              </a:ext>
            </a:extLst>
          </p:cNvPr>
          <p:cNvSpPr/>
          <p:nvPr/>
        </p:nvSpPr>
        <p:spPr>
          <a:xfrm>
            <a:off x="162045" y="5936991"/>
            <a:ext cx="11863935" cy="553842"/>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 Version 4, the UV and visible calibration coefficients will be reduced by </a:t>
            </a:r>
            <a:r>
              <a:rPr lang="en-US" sz="2000" dirty="0">
                <a:solidFill>
                  <a:srgbClr val="0432FF"/>
                </a:solidFill>
              </a:rPr>
              <a:t>11%</a:t>
            </a:r>
            <a:r>
              <a:rPr lang="en-US" sz="2000" dirty="0">
                <a:solidFill>
                  <a:schemeClr val="tx1"/>
                </a:solidFill>
              </a:rPr>
              <a:t> and </a:t>
            </a:r>
            <a:r>
              <a:rPr lang="en-US" sz="2000" dirty="0">
                <a:solidFill>
                  <a:srgbClr val="0432FF"/>
                </a:solidFill>
              </a:rPr>
              <a:t>7%</a:t>
            </a:r>
            <a:r>
              <a:rPr lang="en-US" sz="2000" dirty="0">
                <a:solidFill>
                  <a:schemeClr val="tx1"/>
                </a:solidFill>
              </a:rPr>
              <a:t>, respectively.</a:t>
            </a:r>
          </a:p>
        </p:txBody>
      </p:sp>
      <p:sp>
        <p:nvSpPr>
          <p:cNvPr id="35" name="TextBox 34">
            <a:extLst>
              <a:ext uri="{FF2B5EF4-FFF2-40B4-BE49-F238E27FC236}">
                <a16:creationId xmlns:a16="http://schemas.microsoft.com/office/drawing/2014/main" id="{7A7547C6-57D8-BAB7-282F-E42E71F06964}"/>
              </a:ext>
            </a:extLst>
          </p:cNvPr>
          <p:cNvSpPr txBox="1"/>
          <p:nvPr/>
        </p:nvSpPr>
        <p:spPr>
          <a:xfrm>
            <a:off x="160817" y="1104744"/>
            <a:ext cx="7482305" cy="461665"/>
          </a:xfrm>
          <a:prstGeom prst="rect">
            <a:avLst/>
          </a:prstGeom>
          <a:noFill/>
        </p:spPr>
        <p:txBody>
          <a:bodyPr wrap="none" rtlCol="0">
            <a:spAutoFit/>
          </a:bodyPr>
          <a:lstStyle/>
          <a:p>
            <a:r>
              <a:rPr lang="en-US" sz="2400" b="1" dirty="0"/>
              <a:t>Earth radiance intercomparison (TEMPO vs. ABI vs. VIIRS)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E78C15B-59BB-6519-52E8-6DF4F36D43FB}"/>
                  </a:ext>
                </a:extLst>
              </p:cNvPr>
              <p:cNvSpPr txBox="1"/>
              <p:nvPr/>
            </p:nvSpPr>
            <p:spPr>
              <a:xfrm>
                <a:off x="3606139" y="5048853"/>
                <a:ext cx="3284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FE78C15B-59BB-6519-52E8-6DF4F36D43FB}"/>
                  </a:ext>
                </a:extLst>
              </p:cNvPr>
              <p:cNvSpPr txBox="1">
                <a:spLocks noRot="1" noChangeAspect="1" noMove="1" noResize="1" noEditPoints="1" noAdjustHandles="1" noChangeArrowheads="1" noChangeShapeType="1" noTextEdit="1"/>
              </p:cNvSpPr>
              <p:nvPr/>
            </p:nvSpPr>
            <p:spPr>
              <a:xfrm>
                <a:off x="3606139" y="5048853"/>
                <a:ext cx="328448"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91D3CE-2006-C651-F736-7CD0474FEB9A}"/>
                  </a:ext>
                </a:extLst>
              </p:cNvPr>
              <p:cNvSpPr txBox="1"/>
              <p:nvPr/>
            </p:nvSpPr>
            <p:spPr>
              <a:xfrm>
                <a:off x="9406608" y="5048853"/>
                <a:ext cx="49299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5D91D3CE-2006-C651-F736-7CD0474FEB9A}"/>
                  </a:ext>
                </a:extLst>
              </p:cNvPr>
              <p:cNvSpPr txBox="1">
                <a:spLocks noRot="1" noChangeAspect="1" noMove="1" noResize="1" noEditPoints="1" noAdjustHandles="1" noChangeArrowheads="1" noChangeShapeType="1" noTextEdit="1"/>
              </p:cNvSpPr>
              <p:nvPr/>
            </p:nvSpPr>
            <p:spPr>
              <a:xfrm>
                <a:off x="9406608" y="5048853"/>
                <a:ext cx="492999" cy="369332"/>
              </a:xfrm>
              <a:prstGeom prst="rect">
                <a:avLst/>
              </a:prstGeom>
              <a:blipFill>
                <a:blip r:embed="rId9"/>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2B214911-5269-D7D4-D89E-0110B33FDD97}"/>
              </a:ext>
            </a:extLst>
          </p:cNvPr>
          <p:cNvSpPr/>
          <p:nvPr/>
        </p:nvSpPr>
        <p:spPr>
          <a:xfrm>
            <a:off x="4008367" y="2113605"/>
            <a:ext cx="5399363" cy="35829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9FC4F8-FC20-404E-83F5-59505C5EC097}"/>
              </a:ext>
            </a:extLst>
          </p:cNvPr>
          <p:cNvSpPr/>
          <p:nvPr/>
        </p:nvSpPr>
        <p:spPr>
          <a:xfrm>
            <a:off x="318467" y="2113605"/>
            <a:ext cx="3234025" cy="35829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A817878-6982-2B32-225F-566CE411AD74}"/>
              </a:ext>
            </a:extLst>
          </p:cNvPr>
          <p:cNvSpPr txBox="1"/>
          <p:nvPr/>
        </p:nvSpPr>
        <p:spPr>
          <a:xfrm>
            <a:off x="131855" y="1703012"/>
            <a:ext cx="3589894" cy="400110"/>
          </a:xfrm>
          <a:prstGeom prst="rect">
            <a:avLst/>
          </a:prstGeom>
          <a:noFill/>
        </p:spPr>
        <p:txBody>
          <a:bodyPr wrap="none" rtlCol="0">
            <a:spAutoFit/>
          </a:bodyPr>
          <a:lstStyle/>
          <a:p>
            <a:pPr algn="ctr"/>
            <a:r>
              <a:rPr lang="en-US" sz="2000" b="1" dirty="0"/>
              <a:t>Example: 470 nm (UV), GOES-19</a:t>
            </a:r>
          </a:p>
        </p:txBody>
      </p:sp>
    </p:spTree>
    <p:extLst>
      <p:ext uri="{BB962C8B-B14F-4D97-AF65-F5344CB8AC3E}">
        <p14:creationId xmlns:p14="http://schemas.microsoft.com/office/powerpoint/2010/main" val="107110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8ECFCA-73C8-6E66-8DF0-41E2E302F7AD}"/>
              </a:ext>
            </a:extLst>
          </p:cNvPr>
          <p:cNvSpPr>
            <a:spLocks noGrp="1"/>
          </p:cNvSpPr>
          <p:nvPr>
            <p:ph type="sldNum" sz="quarter" idx="12"/>
          </p:nvPr>
        </p:nvSpPr>
        <p:spPr/>
        <p:txBody>
          <a:bodyPr/>
          <a:lstStyle/>
          <a:p>
            <a:fld id="{DA0E24C6-B8C2-40F0-BF2D-44D0E3E3802A}" type="slidenum">
              <a:rPr lang="en-US" smtClean="0"/>
              <a:t>7</a:t>
            </a:fld>
            <a:endParaRPr lang="en-US" dirty="0"/>
          </a:p>
        </p:txBody>
      </p:sp>
      <p:sp>
        <p:nvSpPr>
          <p:cNvPr id="5" name="Title 2">
            <a:extLst>
              <a:ext uri="{FF2B5EF4-FFF2-40B4-BE49-F238E27FC236}">
                <a16:creationId xmlns:a16="http://schemas.microsoft.com/office/drawing/2014/main" id="{7A024E00-61B8-EFB5-EBB1-F647B31A17A3}"/>
              </a:ext>
            </a:extLst>
          </p:cNvPr>
          <p:cNvSpPr>
            <a:spLocks noGrp="1"/>
          </p:cNvSpPr>
          <p:nvPr>
            <p:ph type="title"/>
          </p:nvPr>
        </p:nvSpPr>
        <p:spPr>
          <a:xfrm>
            <a:off x="0" y="0"/>
            <a:ext cx="12192000" cy="975701"/>
          </a:xfrm>
        </p:spPr>
        <p:txBody>
          <a:bodyPr/>
          <a:lstStyle/>
          <a:p>
            <a:r>
              <a:rPr lang="en-US" dirty="0"/>
              <a:t>Absolute calibration</a:t>
            </a:r>
          </a:p>
        </p:txBody>
      </p:sp>
      <p:pic>
        <p:nvPicPr>
          <p:cNvPr id="9" name="Picture 8">
            <a:extLst>
              <a:ext uri="{FF2B5EF4-FFF2-40B4-BE49-F238E27FC236}">
                <a16:creationId xmlns:a16="http://schemas.microsoft.com/office/drawing/2014/main" id="{BADA9819-B5AA-849A-8D08-B2698808CD22}"/>
              </a:ext>
            </a:extLst>
          </p:cNvPr>
          <p:cNvPicPr>
            <a:picLocks noChangeAspect="1"/>
          </p:cNvPicPr>
          <p:nvPr/>
        </p:nvPicPr>
        <p:blipFill>
          <a:blip r:embed="rId3">
            <a:extLst>
              <a:ext uri="{28A0092B-C50C-407E-A947-70E740481C1C}">
                <a14:useLocalDpi xmlns:a14="http://schemas.microsoft.com/office/drawing/2010/main" val="0"/>
              </a:ext>
            </a:extLst>
          </a:blip>
          <a:srcRect l="50472"/>
          <a:stretch/>
        </p:blipFill>
        <p:spPr>
          <a:xfrm>
            <a:off x="2608569" y="2102876"/>
            <a:ext cx="6826729" cy="2953611"/>
          </a:xfrm>
          <a:prstGeom prst="rect">
            <a:avLst/>
          </a:prstGeom>
        </p:spPr>
      </p:pic>
      <p:sp>
        <p:nvSpPr>
          <p:cNvPr id="12" name="TextBox 11">
            <a:extLst>
              <a:ext uri="{FF2B5EF4-FFF2-40B4-BE49-F238E27FC236}">
                <a16:creationId xmlns:a16="http://schemas.microsoft.com/office/drawing/2014/main" id="{B1207A4C-9829-0BDD-07F4-F9FD82933FD0}"/>
              </a:ext>
            </a:extLst>
          </p:cNvPr>
          <p:cNvSpPr txBox="1"/>
          <p:nvPr/>
        </p:nvSpPr>
        <p:spPr>
          <a:xfrm>
            <a:off x="3739922" y="2581745"/>
            <a:ext cx="1067665" cy="369332"/>
          </a:xfrm>
          <a:prstGeom prst="rect">
            <a:avLst/>
          </a:prstGeom>
          <a:noFill/>
        </p:spPr>
        <p:txBody>
          <a:bodyPr wrap="none" rtlCol="0">
            <a:spAutoFit/>
          </a:bodyPr>
          <a:lstStyle/>
          <a:p>
            <a:r>
              <a:rPr lang="en-US" b="1" dirty="0"/>
              <a:t>Version 3</a:t>
            </a:r>
          </a:p>
        </p:txBody>
      </p:sp>
      <p:sp>
        <p:nvSpPr>
          <p:cNvPr id="14" name="TextBox 13">
            <a:extLst>
              <a:ext uri="{FF2B5EF4-FFF2-40B4-BE49-F238E27FC236}">
                <a16:creationId xmlns:a16="http://schemas.microsoft.com/office/drawing/2014/main" id="{8EB0D511-54BC-C2D5-1C7E-0FEB89425DF1}"/>
              </a:ext>
            </a:extLst>
          </p:cNvPr>
          <p:cNvSpPr txBox="1"/>
          <p:nvPr/>
        </p:nvSpPr>
        <p:spPr>
          <a:xfrm>
            <a:off x="3601560" y="5010250"/>
            <a:ext cx="5448095" cy="307777"/>
          </a:xfrm>
          <a:prstGeom prst="rect">
            <a:avLst/>
          </a:prstGeom>
          <a:noFill/>
        </p:spPr>
        <p:txBody>
          <a:bodyPr wrap="none" rtlCol="0">
            <a:spAutoFit/>
          </a:bodyPr>
          <a:lstStyle/>
          <a:p>
            <a:r>
              <a:rPr lang="en-US" sz="1400" dirty="0"/>
              <a:t>*Note: Spectral-independent, constant surface albedo (0.074) was used.</a:t>
            </a:r>
          </a:p>
        </p:txBody>
      </p:sp>
      <p:sp>
        <p:nvSpPr>
          <p:cNvPr id="17" name="Rectangle 16">
            <a:extLst>
              <a:ext uri="{FF2B5EF4-FFF2-40B4-BE49-F238E27FC236}">
                <a16:creationId xmlns:a16="http://schemas.microsoft.com/office/drawing/2014/main" id="{F77D2C7C-3CDD-AE7F-31CF-5242C47F81CF}"/>
              </a:ext>
            </a:extLst>
          </p:cNvPr>
          <p:cNvSpPr/>
          <p:nvPr/>
        </p:nvSpPr>
        <p:spPr>
          <a:xfrm>
            <a:off x="3256870" y="3820761"/>
            <a:ext cx="4323672" cy="567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88664D-2D88-6E0B-9950-ABB3FC033FB1}"/>
              </a:ext>
            </a:extLst>
          </p:cNvPr>
          <p:cNvSpPr txBox="1"/>
          <p:nvPr/>
        </p:nvSpPr>
        <p:spPr>
          <a:xfrm>
            <a:off x="7479555" y="5307004"/>
            <a:ext cx="1776640" cy="307777"/>
          </a:xfrm>
          <a:prstGeom prst="rect">
            <a:avLst/>
          </a:prstGeom>
          <a:noFill/>
        </p:spPr>
        <p:txBody>
          <a:bodyPr wrap="none" rtlCol="0">
            <a:spAutoFit/>
          </a:bodyPr>
          <a:lstStyle/>
          <a:p>
            <a:pPr algn="r"/>
            <a:r>
              <a:rPr lang="en-US" altLang="ko-KR" sz="1400" dirty="0"/>
              <a:t>[Credit: </a:t>
            </a:r>
            <a:r>
              <a:rPr lang="en-US" altLang="ko-KR" sz="1400" dirty="0" err="1"/>
              <a:t>Junsung</a:t>
            </a:r>
            <a:r>
              <a:rPr lang="en-US" altLang="ko-KR" sz="1400" dirty="0"/>
              <a:t> Park]</a:t>
            </a:r>
            <a:endParaRPr lang="en-US" sz="1400" dirty="0"/>
          </a:p>
        </p:txBody>
      </p:sp>
      <p:sp>
        <p:nvSpPr>
          <p:cNvPr id="19" name="TextBox 18">
            <a:extLst>
              <a:ext uri="{FF2B5EF4-FFF2-40B4-BE49-F238E27FC236}">
                <a16:creationId xmlns:a16="http://schemas.microsoft.com/office/drawing/2014/main" id="{DF9BFCB9-7517-A94F-00A9-B082E8CDEA72}"/>
              </a:ext>
            </a:extLst>
          </p:cNvPr>
          <p:cNvSpPr txBox="1"/>
          <p:nvPr/>
        </p:nvSpPr>
        <p:spPr>
          <a:xfrm>
            <a:off x="4300384" y="2059078"/>
            <a:ext cx="3614686" cy="369332"/>
          </a:xfrm>
          <a:prstGeom prst="rect">
            <a:avLst/>
          </a:prstGeom>
          <a:solidFill>
            <a:schemeClr val="bg1"/>
          </a:solidFill>
        </p:spPr>
        <p:txBody>
          <a:bodyPr wrap="square">
            <a:spAutoFit/>
          </a:bodyPr>
          <a:lstStyle/>
          <a:p>
            <a:pPr algn="ctr"/>
            <a:r>
              <a:rPr lang="en-US" dirty="0">
                <a:effectLst/>
                <a:cs typeface="Arial" panose="020B0604020202020204" pitchFamily="34" charset="0"/>
              </a:rPr>
              <a:t>2023/11/06, scan 009, granule 02</a:t>
            </a:r>
          </a:p>
        </p:txBody>
      </p:sp>
      <p:sp>
        <p:nvSpPr>
          <p:cNvPr id="31" name="TextBox 30">
            <a:extLst>
              <a:ext uri="{FF2B5EF4-FFF2-40B4-BE49-F238E27FC236}">
                <a16:creationId xmlns:a16="http://schemas.microsoft.com/office/drawing/2014/main" id="{09074C95-C326-E36E-4DF6-5ABF780CE4B3}"/>
              </a:ext>
            </a:extLst>
          </p:cNvPr>
          <p:cNvSpPr txBox="1"/>
          <p:nvPr/>
        </p:nvSpPr>
        <p:spPr>
          <a:xfrm>
            <a:off x="160817" y="1098255"/>
            <a:ext cx="6418488" cy="461665"/>
          </a:xfrm>
          <a:prstGeom prst="rect">
            <a:avLst/>
          </a:prstGeom>
          <a:noFill/>
        </p:spPr>
        <p:txBody>
          <a:bodyPr wrap="none" rtlCol="0">
            <a:spAutoFit/>
          </a:bodyPr>
          <a:lstStyle/>
          <a:p>
            <a:r>
              <a:rPr lang="en-US" sz="2400" b="1" dirty="0"/>
              <a:t>Sun-normalized radiance (Version 3 </a:t>
            </a:r>
            <a:r>
              <a:rPr lang="en-US" sz="2400" b="1" dirty="0">
                <a:sym typeface="Wingdings" pitchFamily="2" charset="2"/>
              </a:rPr>
              <a:t> Version 4</a:t>
            </a:r>
            <a:r>
              <a:rPr lang="en-US" sz="2400" b="1" dirty="0"/>
              <a:t>)</a:t>
            </a:r>
          </a:p>
        </p:txBody>
      </p:sp>
      <p:sp>
        <p:nvSpPr>
          <p:cNvPr id="13" name="TextBox 12">
            <a:extLst>
              <a:ext uri="{FF2B5EF4-FFF2-40B4-BE49-F238E27FC236}">
                <a16:creationId xmlns:a16="http://schemas.microsoft.com/office/drawing/2014/main" id="{790FF308-8C82-613D-E6D2-D50918843324}"/>
              </a:ext>
            </a:extLst>
          </p:cNvPr>
          <p:cNvSpPr txBox="1"/>
          <p:nvPr/>
        </p:nvSpPr>
        <p:spPr>
          <a:xfrm>
            <a:off x="3739922" y="3551338"/>
            <a:ext cx="1010085" cy="369332"/>
          </a:xfrm>
          <a:prstGeom prst="rect">
            <a:avLst/>
          </a:prstGeom>
          <a:noFill/>
        </p:spPr>
        <p:txBody>
          <a:bodyPr wrap="none" rtlCol="0">
            <a:spAutoFit/>
          </a:bodyPr>
          <a:lstStyle/>
          <a:p>
            <a:r>
              <a:rPr lang="en-US" b="1" dirty="0">
                <a:solidFill>
                  <a:srgbClr val="7A007A"/>
                </a:solidFill>
              </a:rPr>
              <a:t>Updated</a:t>
            </a:r>
          </a:p>
        </p:txBody>
      </p:sp>
      <p:sp>
        <p:nvSpPr>
          <p:cNvPr id="2" name="Rectangle 1">
            <a:extLst>
              <a:ext uri="{FF2B5EF4-FFF2-40B4-BE49-F238E27FC236}">
                <a16:creationId xmlns:a16="http://schemas.microsoft.com/office/drawing/2014/main" id="{D83DDB63-A54B-7CC0-B76C-9A8109BDB14B}"/>
              </a:ext>
            </a:extLst>
          </p:cNvPr>
          <p:cNvSpPr/>
          <p:nvPr/>
        </p:nvSpPr>
        <p:spPr>
          <a:xfrm>
            <a:off x="162045" y="5936991"/>
            <a:ext cx="11863935" cy="468847"/>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Most significant outcome:</a:t>
            </a:r>
            <a:r>
              <a:rPr lang="en-US" sz="2000" dirty="0">
                <a:solidFill>
                  <a:schemeClr val="tx1"/>
                </a:solidFill>
              </a:rPr>
              <a:t> Cloud fraction bias will </a:t>
            </a:r>
            <a:r>
              <a:rPr lang="en-US" sz="2000">
                <a:solidFill>
                  <a:schemeClr val="tx1"/>
                </a:solidFill>
              </a:rPr>
              <a:t>be significantly reduced</a:t>
            </a:r>
            <a:r>
              <a:rPr lang="en-US" sz="2000" dirty="0">
                <a:solidFill>
                  <a:schemeClr val="tx1"/>
                </a:solidFill>
              </a:rPr>
              <a:t>.</a:t>
            </a:r>
          </a:p>
        </p:txBody>
      </p:sp>
      <p:sp>
        <p:nvSpPr>
          <p:cNvPr id="25" name="TextBox 24">
            <a:extLst>
              <a:ext uri="{FF2B5EF4-FFF2-40B4-BE49-F238E27FC236}">
                <a16:creationId xmlns:a16="http://schemas.microsoft.com/office/drawing/2014/main" id="{117EAB51-A123-AA01-5540-16E83DFECFC8}"/>
              </a:ext>
            </a:extLst>
          </p:cNvPr>
          <p:cNvSpPr txBox="1"/>
          <p:nvPr/>
        </p:nvSpPr>
        <p:spPr>
          <a:xfrm>
            <a:off x="3132390" y="6460211"/>
            <a:ext cx="5935635" cy="338554"/>
          </a:xfrm>
          <a:prstGeom prst="rect">
            <a:avLst/>
          </a:prstGeom>
          <a:noFill/>
        </p:spPr>
        <p:txBody>
          <a:bodyPr wrap="square">
            <a:spAutoFit/>
          </a:bodyPr>
          <a:lstStyle/>
          <a:p>
            <a:pPr algn="ctr"/>
            <a:r>
              <a:rPr lang="en-US" sz="1600" dirty="0"/>
              <a:t>(For details, see </a:t>
            </a:r>
            <a:r>
              <a:rPr lang="en-US" sz="1600" dirty="0" err="1">
                <a:solidFill>
                  <a:srgbClr val="0000FF"/>
                </a:solidFill>
              </a:rPr>
              <a:t>Huiqun</a:t>
            </a:r>
            <a:r>
              <a:rPr lang="en-US" sz="1600" dirty="0">
                <a:solidFill>
                  <a:srgbClr val="0000FF"/>
                </a:solidFill>
              </a:rPr>
              <a:t> (Helen) Wang</a:t>
            </a:r>
            <a:r>
              <a:rPr lang="en-US" sz="1600" dirty="0"/>
              <a:t>’s presentation at 14:00 today.)</a:t>
            </a:r>
          </a:p>
        </p:txBody>
      </p:sp>
      <p:sp>
        <p:nvSpPr>
          <p:cNvPr id="3" name="TextBox 2">
            <a:extLst>
              <a:ext uri="{FF2B5EF4-FFF2-40B4-BE49-F238E27FC236}">
                <a16:creationId xmlns:a16="http://schemas.microsoft.com/office/drawing/2014/main" id="{CB8F307B-228F-3801-23CF-B58F504BE9B5}"/>
              </a:ext>
            </a:extLst>
          </p:cNvPr>
          <p:cNvSpPr txBox="1"/>
          <p:nvPr/>
        </p:nvSpPr>
        <p:spPr>
          <a:xfrm>
            <a:off x="4109181" y="1663940"/>
            <a:ext cx="3997376" cy="400110"/>
          </a:xfrm>
          <a:prstGeom prst="rect">
            <a:avLst/>
          </a:prstGeom>
          <a:noFill/>
        </p:spPr>
        <p:txBody>
          <a:bodyPr wrap="none" rtlCol="0">
            <a:spAutoFit/>
          </a:bodyPr>
          <a:lstStyle/>
          <a:p>
            <a:pPr algn="ctr"/>
            <a:r>
              <a:rPr lang="en-US" sz="2000" b="1" dirty="0"/>
              <a:t>Ratio: TEMPO / VLIDORT simulation</a:t>
            </a:r>
          </a:p>
        </p:txBody>
      </p:sp>
    </p:spTree>
    <p:extLst>
      <p:ext uri="{BB962C8B-B14F-4D97-AF65-F5344CB8AC3E}">
        <p14:creationId xmlns:p14="http://schemas.microsoft.com/office/powerpoint/2010/main" val="138414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F40B-8C7F-0699-10FB-ED072558B3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B39829-5D9D-6890-9A55-48BD58335679}"/>
              </a:ext>
            </a:extLst>
          </p:cNvPr>
          <p:cNvSpPr>
            <a:spLocks noGrp="1"/>
          </p:cNvSpPr>
          <p:nvPr>
            <p:ph type="sldNum" sz="quarter" idx="12"/>
          </p:nvPr>
        </p:nvSpPr>
        <p:spPr/>
        <p:txBody>
          <a:bodyPr/>
          <a:lstStyle/>
          <a:p>
            <a:fld id="{DA0E24C6-B8C2-40F0-BF2D-44D0E3E3802A}" type="slidenum">
              <a:rPr lang="en-US" smtClean="0"/>
              <a:t>8</a:t>
            </a:fld>
            <a:endParaRPr lang="en-US"/>
          </a:p>
        </p:txBody>
      </p:sp>
      <p:sp>
        <p:nvSpPr>
          <p:cNvPr id="5" name="Title 2">
            <a:extLst>
              <a:ext uri="{FF2B5EF4-FFF2-40B4-BE49-F238E27FC236}">
                <a16:creationId xmlns:a16="http://schemas.microsoft.com/office/drawing/2014/main" id="{94D0FAD0-BD05-906F-C27E-315E4340EE51}"/>
              </a:ext>
            </a:extLst>
          </p:cNvPr>
          <p:cNvSpPr>
            <a:spLocks noGrp="1"/>
          </p:cNvSpPr>
          <p:nvPr>
            <p:ph type="title"/>
          </p:nvPr>
        </p:nvSpPr>
        <p:spPr>
          <a:xfrm>
            <a:off x="0" y="0"/>
            <a:ext cx="12192000" cy="975701"/>
          </a:xfrm>
        </p:spPr>
        <p:txBody>
          <a:bodyPr/>
          <a:lstStyle/>
          <a:p>
            <a:r>
              <a:rPr lang="en-US" dirty="0"/>
              <a:t>Stray light correction</a:t>
            </a:r>
          </a:p>
        </p:txBody>
      </p:sp>
      <p:sp>
        <p:nvSpPr>
          <p:cNvPr id="3" name="Rectangle 2">
            <a:extLst>
              <a:ext uri="{FF2B5EF4-FFF2-40B4-BE49-F238E27FC236}">
                <a16:creationId xmlns:a16="http://schemas.microsoft.com/office/drawing/2014/main" id="{0F04174A-2748-B4E0-C413-C796A6901F31}"/>
              </a:ext>
            </a:extLst>
          </p:cNvPr>
          <p:cNvSpPr/>
          <p:nvPr/>
        </p:nvSpPr>
        <p:spPr>
          <a:xfrm>
            <a:off x="127238" y="1159257"/>
            <a:ext cx="11939426" cy="16596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a:solidFill>
                  <a:srgbClr val="0432FF"/>
                </a:solidFill>
              </a:rPr>
              <a:t>Issues to resolve in Version 3:</a:t>
            </a:r>
            <a:endParaRPr lang="en-US" sz="2400" b="1" dirty="0">
              <a:solidFill>
                <a:schemeClr val="tx1"/>
              </a:solidFill>
            </a:endParaRPr>
          </a:p>
          <a:p>
            <a:pPr marL="457200" indent="-457200">
              <a:buFontTx/>
              <a:buAutoNum type="arabicParenBoth"/>
            </a:pPr>
            <a:r>
              <a:rPr lang="en-US" sz="2400" b="1" dirty="0">
                <a:solidFill>
                  <a:schemeClr val="tx1"/>
                </a:solidFill>
              </a:rPr>
              <a:t>Overcorrection at short wavelengths</a:t>
            </a:r>
          </a:p>
          <a:p>
            <a:pPr marL="457200" indent="-457200">
              <a:buAutoNum type="arabicParenBoth"/>
            </a:pPr>
            <a:r>
              <a:rPr lang="en-US" sz="2400" b="1" dirty="0">
                <a:solidFill>
                  <a:schemeClr val="tx1"/>
                </a:solidFill>
              </a:rPr>
              <a:t>Background stray light remaining in the UV channel</a:t>
            </a:r>
          </a:p>
        </p:txBody>
      </p:sp>
      <p:sp>
        <p:nvSpPr>
          <p:cNvPr id="6" name="Rectangle 5">
            <a:extLst>
              <a:ext uri="{FF2B5EF4-FFF2-40B4-BE49-F238E27FC236}">
                <a16:creationId xmlns:a16="http://schemas.microsoft.com/office/drawing/2014/main" id="{1324294C-1013-DCB9-4ADE-C34ABB77B003}"/>
              </a:ext>
            </a:extLst>
          </p:cNvPr>
          <p:cNvSpPr/>
          <p:nvPr/>
        </p:nvSpPr>
        <p:spPr>
          <a:xfrm>
            <a:off x="162046" y="2473763"/>
            <a:ext cx="5786810" cy="325650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54AADEE-7C5C-8C3B-8C45-CD332AEB5681}"/>
              </a:ext>
            </a:extLst>
          </p:cNvPr>
          <p:cNvSpPr/>
          <p:nvPr/>
        </p:nvSpPr>
        <p:spPr>
          <a:xfrm>
            <a:off x="162045" y="5936991"/>
            <a:ext cx="11863935" cy="468847"/>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Most significant outcome:</a:t>
            </a:r>
            <a:r>
              <a:rPr lang="en-US" sz="2000" dirty="0">
                <a:solidFill>
                  <a:schemeClr val="tx1"/>
                </a:solidFill>
              </a:rPr>
              <a:t> Ozone profile retrieval will be stabilized.</a:t>
            </a:r>
          </a:p>
        </p:txBody>
      </p:sp>
      <p:sp>
        <p:nvSpPr>
          <p:cNvPr id="28" name="TextBox 27">
            <a:extLst>
              <a:ext uri="{FF2B5EF4-FFF2-40B4-BE49-F238E27FC236}">
                <a16:creationId xmlns:a16="http://schemas.microsoft.com/office/drawing/2014/main" id="{26FC3B8E-89BE-EA40-CE4A-798E70F29F3E}"/>
              </a:ext>
            </a:extLst>
          </p:cNvPr>
          <p:cNvSpPr txBox="1"/>
          <p:nvPr/>
        </p:nvSpPr>
        <p:spPr>
          <a:xfrm>
            <a:off x="3502891" y="6460211"/>
            <a:ext cx="5179592" cy="338554"/>
          </a:xfrm>
          <a:prstGeom prst="rect">
            <a:avLst/>
          </a:prstGeom>
          <a:noFill/>
        </p:spPr>
        <p:txBody>
          <a:bodyPr wrap="square">
            <a:spAutoFit/>
          </a:bodyPr>
          <a:lstStyle/>
          <a:p>
            <a:pPr algn="ctr"/>
            <a:r>
              <a:rPr lang="en-US" sz="1600" dirty="0"/>
              <a:t>(For details, see </a:t>
            </a:r>
            <a:r>
              <a:rPr lang="en-US" sz="1600" dirty="0" err="1">
                <a:solidFill>
                  <a:srgbClr val="0000FF"/>
                </a:solidFill>
              </a:rPr>
              <a:t>Junsung</a:t>
            </a:r>
            <a:r>
              <a:rPr lang="en-US" sz="1600" dirty="0">
                <a:solidFill>
                  <a:srgbClr val="0000FF"/>
                </a:solidFill>
              </a:rPr>
              <a:t> Park</a:t>
            </a:r>
            <a:r>
              <a:rPr lang="en-US" sz="1600" dirty="0"/>
              <a:t>’s presentation at 14:30 today.)</a:t>
            </a:r>
          </a:p>
        </p:txBody>
      </p:sp>
      <p:sp>
        <p:nvSpPr>
          <p:cNvPr id="30" name="TextBox 29">
            <a:extLst>
              <a:ext uri="{FF2B5EF4-FFF2-40B4-BE49-F238E27FC236}">
                <a16:creationId xmlns:a16="http://schemas.microsoft.com/office/drawing/2014/main" id="{47A98778-5CC2-8058-E4A7-CFCF2C215865}"/>
              </a:ext>
            </a:extLst>
          </p:cNvPr>
          <p:cNvSpPr txBox="1"/>
          <p:nvPr/>
        </p:nvSpPr>
        <p:spPr>
          <a:xfrm>
            <a:off x="172555" y="2475188"/>
            <a:ext cx="4150945" cy="769441"/>
          </a:xfrm>
          <a:prstGeom prst="rect">
            <a:avLst/>
          </a:prstGeom>
          <a:noFill/>
        </p:spPr>
        <p:txBody>
          <a:bodyPr wrap="none" rtlCol="0">
            <a:spAutoFit/>
          </a:bodyPr>
          <a:lstStyle/>
          <a:p>
            <a:r>
              <a:rPr lang="en-US" sz="2400" b="1" dirty="0"/>
              <a:t>Approach 1</a:t>
            </a:r>
          </a:p>
          <a:p>
            <a:r>
              <a:rPr lang="en-US" sz="2000" dirty="0"/>
              <a:t>Update PSFs (Point Spread Functions).</a:t>
            </a:r>
          </a:p>
        </p:txBody>
      </p:sp>
      <p:sp>
        <p:nvSpPr>
          <p:cNvPr id="31" name="Rectangle 30">
            <a:extLst>
              <a:ext uri="{FF2B5EF4-FFF2-40B4-BE49-F238E27FC236}">
                <a16:creationId xmlns:a16="http://schemas.microsoft.com/office/drawing/2014/main" id="{F3FC67A2-BD49-B209-2B6D-CCD9A75D573A}"/>
              </a:ext>
            </a:extLst>
          </p:cNvPr>
          <p:cNvSpPr/>
          <p:nvPr/>
        </p:nvSpPr>
        <p:spPr>
          <a:xfrm>
            <a:off x="6239170" y="2473764"/>
            <a:ext cx="5786810" cy="3256508"/>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E4A5A83-2FB6-F99C-1310-4B6441F82427}"/>
              </a:ext>
            </a:extLst>
          </p:cNvPr>
          <p:cNvSpPr txBox="1"/>
          <p:nvPr/>
        </p:nvSpPr>
        <p:spPr>
          <a:xfrm>
            <a:off x="6239169" y="2475188"/>
            <a:ext cx="5064207" cy="769441"/>
          </a:xfrm>
          <a:prstGeom prst="rect">
            <a:avLst/>
          </a:prstGeom>
          <a:noFill/>
        </p:spPr>
        <p:txBody>
          <a:bodyPr wrap="none" rtlCol="0">
            <a:spAutoFit/>
          </a:bodyPr>
          <a:lstStyle/>
          <a:p>
            <a:r>
              <a:rPr lang="en-US" sz="2400" b="1" dirty="0"/>
              <a:t>Approach 2</a:t>
            </a:r>
          </a:p>
          <a:p>
            <a:r>
              <a:rPr lang="en-US" sz="2000" dirty="0"/>
              <a:t>Implement a background stray light correction.</a:t>
            </a:r>
          </a:p>
        </p:txBody>
      </p:sp>
      <p:pic>
        <p:nvPicPr>
          <p:cNvPr id="34" name="Picture 33">
            <a:extLst>
              <a:ext uri="{FF2B5EF4-FFF2-40B4-BE49-F238E27FC236}">
                <a16:creationId xmlns:a16="http://schemas.microsoft.com/office/drawing/2014/main" id="{70FD1223-0503-2662-F047-CEC34348EF7E}"/>
              </a:ext>
            </a:extLst>
          </p:cNvPr>
          <p:cNvPicPr>
            <a:picLocks noChangeAspect="1"/>
          </p:cNvPicPr>
          <p:nvPr/>
        </p:nvPicPr>
        <p:blipFill>
          <a:blip r:embed="rId3"/>
          <a:stretch>
            <a:fillRect/>
          </a:stretch>
        </p:blipFill>
        <p:spPr>
          <a:xfrm>
            <a:off x="6719266" y="3328515"/>
            <a:ext cx="2270348" cy="2270348"/>
          </a:xfrm>
          <a:prstGeom prst="rect">
            <a:avLst/>
          </a:prstGeom>
        </p:spPr>
      </p:pic>
      <p:pic>
        <p:nvPicPr>
          <p:cNvPr id="36" name="Picture 35">
            <a:extLst>
              <a:ext uri="{FF2B5EF4-FFF2-40B4-BE49-F238E27FC236}">
                <a16:creationId xmlns:a16="http://schemas.microsoft.com/office/drawing/2014/main" id="{448DCC0E-72E4-F2F6-DAB7-A8884C4424E1}"/>
              </a:ext>
            </a:extLst>
          </p:cNvPr>
          <p:cNvPicPr>
            <a:picLocks noChangeAspect="1"/>
          </p:cNvPicPr>
          <p:nvPr/>
        </p:nvPicPr>
        <p:blipFill>
          <a:blip r:embed="rId4"/>
          <a:stretch>
            <a:fillRect/>
          </a:stretch>
        </p:blipFill>
        <p:spPr>
          <a:xfrm>
            <a:off x="9248992" y="3335834"/>
            <a:ext cx="2270348" cy="2270348"/>
          </a:xfrm>
          <a:prstGeom prst="rect">
            <a:avLst/>
          </a:prstGeom>
        </p:spPr>
      </p:pic>
      <p:pic>
        <p:nvPicPr>
          <p:cNvPr id="40" name="Picture 39">
            <a:extLst>
              <a:ext uri="{FF2B5EF4-FFF2-40B4-BE49-F238E27FC236}">
                <a16:creationId xmlns:a16="http://schemas.microsoft.com/office/drawing/2014/main" id="{63EC01AE-BED0-5D56-74E4-A441E09D7198}"/>
              </a:ext>
            </a:extLst>
          </p:cNvPr>
          <p:cNvPicPr>
            <a:picLocks noChangeAspect="1"/>
          </p:cNvPicPr>
          <p:nvPr/>
        </p:nvPicPr>
        <p:blipFill>
          <a:blip r:embed="rId5"/>
          <a:srcRect/>
          <a:stretch/>
        </p:blipFill>
        <p:spPr>
          <a:xfrm>
            <a:off x="235620" y="3329004"/>
            <a:ext cx="5639662" cy="2255865"/>
          </a:xfrm>
          <a:prstGeom prst="rect">
            <a:avLst/>
          </a:prstGeom>
        </p:spPr>
      </p:pic>
      <p:sp>
        <p:nvSpPr>
          <p:cNvPr id="41" name="TextBox 40">
            <a:extLst>
              <a:ext uri="{FF2B5EF4-FFF2-40B4-BE49-F238E27FC236}">
                <a16:creationId xmlns:a16="http://schemas.microsoft.com/office/drawing/2014/main" id="{E13CDFB3-98AB-33D0-68CB-35791265F7CD}"/>
              </a:ext>
            </a:extLst>
          </p:cNvPr>
          <p:cNvSpPr txBox="1"/>
          <p:nvPr/>
        </p:nvSpPr>
        <p:spPr>
          <a:xfrm>
            <a:off x="6891596" y="4286342"/>
            <a:ext cx="1327608" cy="646331"/>
          </a:xfrm>
          <a:prstGeom prst="rect">
            <a:avLst/>
          </a:prstGeom>
          <a:noFill/>
        </p:spPr>
        <p:txBody>
          <a:bodyPr wrap="none" rtlCol="0">
            <a:spAutoFit/>
          </a:bodyPr>
          <a:lstStyle/>
          <a:p>
            <a:pPr algn="r"/>
            <a:r>
              <a:rPr lang="en-US" dirty="0"/>
              <a:t>Before</a:t>
            </a:r>
          </a:p>
          <a:p>
            <a:pPr algn="r"/>
            <a:r>
              <a:rPr lang="en-US" dirty="0"/>
              <a:t>(308.03 nm)</a:t>
            </a:r>
          </a:p>
        </p:txBody>
      </p:sp>
      <p:sp>
        <p:nvSpPr>
          <p:cNvPr id="42" name="TextBox 41">
            <a:extLst>
              <a:ext uri="{FF2B5EF4-FFF2-40B4-BE49-F238E27FC236}">
                <a16:creationId xmlns:a16="http://schemas.microsoft.com/office/drawing/2014/main" id="{3A3F55DB-1825-A584-9B04-93A50D96CE8B}"/>
              </a:ext>
            </a:extLst>
          </p:cNvPr>
          <p:cNvSpPr txBox="1"/>
          <p:nvPr/>
        </p:nvSpPr>
        <p:spPr>
          <a:xfrm>
            <a:off x="9424589" y="4286342"/>
            <a:ext cx="1327608" cy="646331"/>
          </a:xfrm>
          <a:prstGeom prst="rect">
            <a:avLst/>
          </a:prstGeom>
          <a:noFill/>
        </p:spPr>
        <p:txBody>
          <a:bodyPr wrap="none" rtlCol="0">
            <a:spAutoFit/>
          </a:bodyPr>
          <a:lstStyle/>
          <a:p>
            <a:pPr algn="r"/>
            <a:r>
              <a:rPr lang="en-US" dirty="0"/>
              <a:t>After</a:t>
            </a:r>
          </a:p>
          <a:p>
            <a:pPr algn="r"/>
            <a:r>
              <a:rPr lang="en-US" dirty="0"/>
              <a:t>(308.03 nm)</a:t>
            </a:r>
          </a:p>
        </p:txBody>
      </p:sp>
      <p:sp>
        <p:nvSpPr>
          <p:cNvPr id="43" name="TextBox 42">
            <a:extLst>
              <a:ext uri="{FF2B5EF4-FFF2-40B4-BE49-F238E27FC236}">
                <a16:creationId xmlns:a16="http://schemas.microsoft.com/office/drawing/2014/main" id="{FE9D0BF5-D247-568B-7BE7-723E3EA18016}"/>
              </a:ext>
            </a:extLst>
          </p:cNvPr>
          <p:cNvSpPr txBox="1"/>
          <p:nvPr/>
        </p:nvSpPr>
        <p:spPr>
          <a:xfrm>
            <a:off x="1691391" y="3619435"/>
            <a:ext cx="862737" cy="369332"/>
          </a:xfrm>
          <a:prstGeom prst="rect">
            <a:avLst/>
          </a:prstGeom>
          <a:noFill/>
        </p:spPr>
        <p:txBody>
          <a:bodyPr wrap="none" rtlCol="0">
            <a:spAutoFit/>
          </a:bodyPr>
          <a:lstStyle/>
          <a:p>
            <a:pPr algn="r"/>
            <a:r>
              <a:rPr lang="en-US" dirty="0"/>
              <a:t>VIS PSF</a:t>
            </a:r>
          </a:p>
        </p:txBody>
      </p:sp>
      <p:sp>
        <p:nvSpPr>
          <p:cNvPr id="44" name="Oval 43">
            <a:extLst>
              <a:ext uri="{FF2B5EF4-FFF2-40B4-BE49-F238E27FC236}">
                <a16:creationId xmlns:a16="http://schemas.microsoft.com/office/drawing/2014/main" id="{2BE8A19F-408F-C01F-C30A-8244D23A0E3B}"/>
              </a:ext>
            </a:extLst>
          </p:cNvPr>
          <p:cNvSpPr/>
          <p:nvPr/>
        </p:nvSpPr>
        <p:spPr>
          <a:xfrm rot="20500808">
            <a:off x="8250643" y="3990458"/>
            <a:ext cx="515007" cy="789751"/>
          </a:xfrm>
          <a:prstGeom prst="ellipse">
            <a:avLst/>
          </a:prstGeom>
          <a:noFill/>
          <a:ln w="19050">
            <a:solidFill>
              <a:srgbClr val="FF4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37C0E5-AA38-F08D-D37E-5DD6B07314A3}"/>
              </a:ext>
            </a:extLst>
          </p:cNvPr>
          <p:cNvSpPr/>
          <p:nvPr/>
        </p:nvSpPr>
        <p:spPr>
          <a:xfrm rot="20500808">
            <a:off x="10785007" y="3990459"/>
            <a:ext cx="515007" cy="789751"/>
          </a:xfrm>
          <a:prstGeom prst="ellipse">
            <a:avLst/>
          </a:prstGeom>
          <a:noFill/>
          <a:ln w="19050">
            <a:solidFill>
              <a:srgbClr val="FF4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01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A35EA-F0C1-C0B8-33D8-48F75E557E5C}"/>
              </a:ext>
            </a:extLst>
          </p:cNvPr>
          <p:cNvSpPr/>
          <p:nvPr/>
        </p:nvSpPr>
        <p:spPr>
          <a:xfrm>
            <a:off x="160816" y="1163315"/>
            <a:ext cx="11863934" cy="48099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A9C806A-D05D-B47A-A81B-B4EC61CBDE5B}"/>
              </a:ext>
            </a:extLst>
          </p:cNvPr>
          <p:cNvSpPr>
            <a:spLocks noGrp="1"/>
          </p:cNvSpPr>
          <p:nvPr>
            <p:ph type="sldNum" sz="quarter" idx="12"/>
          </p:nvPr>
        </p:nvSpPr>
        <p:spPr/>
        <p:txBody>
          <a:bodyPr/>
          <a:lstStyle/>
          <a:p>
            <a:fld id="{DA0E24C6-B8C2-40F0-BF2D-44D0E3E3802A}" type="slidenum">
              <a:rPr lang="en-US" smtClean="0"/>
              <a:t>9</a:t>
            </a:fld>
            <a:endParaRPr lang="en-US"/>
          </a:p>
        </p:txBody>
      </p:sp>
      <p:pic>
        <p:nvPicPr>
          <p:cNvPr id="5" name="Picture 4">
            <a:extLst>
              <a:ext uri="{FF2B5EF4-FFF2-40B4-BE49-F238E27FC236}">
                <a16:creationId xmlns:a16="http://schemas.microsoft.com/office/drawing/2014/main" id="{D9179DB7-FA03-5511-72CD-A13E3E8E7F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4874" y="1901959"/>
            <a:ext cx="5169408" cy="3877056"/>
          </a:xfrm>
          <a:prstGeom prst="rect">
            <a:avLst/>
          </a:prstGeom>
        </p:spPr>
      </p:pic>
      <p:pic>
        <p:nvPicPr>
          <p:cNvPr id="8" name="Picture 7">
            <a:extLst>
              <a:ext uri="{FF2B5EF4-FFF2-40B4-BE49-F238E27FC236}">
                <a16:creationId xmlns:a16="http://schemas.microsoft.com/office/drawing/2014/main" id="{D83C617C-6D25-E4D1-11F6-C772E25C01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9595" y="1901959"/>
            <a:ext cx="5169408" cy="3877056"/>
          </a:xfrm>
          <a:prstGeom prst="rect">
            <a:avLst/>
          </a:prstGeom>
        </p:spPr>
      </p:pic>
      <p:sp>
        <p:nvSpPr>
          <p:cNvPr id="11" name="Title 2">
            <a:extLst>
              <a:ext uri="{FF2B5EF4-FFF2-40B4-BE49-F238E27FC236}">
                <a16:creationId xmlns:a16="http://schemas.microsoft.com/office/drawing/2014/main" id="{B9772A7B-3BEF-12D6-D2D0-ECCE29099144}"/>
              </a:ext>
            </a:extLst>
          </p:cNvPr>
          <p:cNvSpPr>
            <a:spLocks noGrp="1"/>
          </p:cNvSpPr>
          <p:nvPr>
            <p:ph type="title"/>
          </p:nvPr>
        </p:nvSpPr>
        <p:spPr>
          <a:xfrm>
            <a:off x="0" y="0"/>
            <a:ext cx="12192000" cy="975701"/>
          </a:xfrm>
        </p:spPr>
        <p:txBody>
          <a:bodyPr/>
          <a:lstStyle/>
          <a:p>
            <a:r>
              <a:rPr lang="en-US" dirty="0"/>
              <a:t>Stray light correction</a:t>
            </a:r>
          </a:p>
        </p:txBody>
      </p:sp>
      <p:sp>
        <p:nvSpPr>
          <p:cNvPr id="12" name="TextBox 11">
            <a:extLst>
              <a:ext uri="{FF2B5EF4-FFF2-40B4-BE49-F238E27FC236}">
                <a16:creationId xmlns:a16="http://schemas.microsoft.com/office/drawing/2014/main" id="{41EDDA36-612F-41D8-21C3-5B43BD51414D}"/>
              </a:ext>
            </a:extLst>
          </p:cNvPr>
          <p:cNvSpPr txBox="1"/>
          <p:nvPr/>
        </p:nvSpPr>
        <p:spPr>
          <a:xfrm>
            <a:off x="2324373" y="1727712"/>
            <a:ext cx="1802418" cy="307777"/>
          </a:xfrm>
          <a:prstGeom prst="rect">
            <a:avLst/>
          </a:prstGeom>
          <a:noFill/>
        </p:spPr>
        <p:txBody>
          <a:bodyPr wrap="none" rtlCol="0">
            <a:spAutoFit/>
          </a:bodyPr>
          <a:lstStyle/>
          <a:p>
            <a:pPr algn="ctr"/>
            <a:r>
              <a:rPr lang="en-US" sz="1400" b="1" dirty="0">
                <a:solidFill>
                  <a:srgbClr val="0432FF"/>
                </a:solidFill>
              </a:rPr>
              <a:t>Before </a:t>
            </a:r>
            <a:r>
              <a:rPr lang="en-US" sz="1400" b="1" dirty="0">
                <a:solidFill>
                  <a:srgbClr val="0000FF"/>
                </a:solidFill>
              </a:rPr>
              <a:t>reconstruction</a:t>
            </a:r>
          </a:p>
        </p:txBody>
      </p:sp>
      <p:sp>
        <p:nvSpPr>
          <p:cNvPr id="13" name="TextBox 12">
            <a:extLst>
              <a:ext uri="{FF2B5EF4-FFF2-40B4-BE49-F238E27FC236}">
                <a16:creationId xmlns:a16="http://schemas.microsoft.com/office/drawing/2014/main" id="{0F4B229B-74F0-B254-3360-A7110971892F}"/>
              </a:ext>
            </a:extLst>
          </p:cNvPr>
          <p:cNvSpPr txBox="1"/>
          <p:nvPr/>
        </p:nvSpPr>
        <p:spPr>
          <a:xfrm>
            <a:off x="8029915" y="1727712"/>
            <a:ext cx="1690849" cy="307777"/>
          </a:xfrm>
          <a:prstGeom prst="rect">
            <a:avLst/>
          </a:prstGeom>
          <a:noFill/>
        </p:spPr>
        <p:txBody>
          <a:bodyPr wrap="none" rtlCol="0">
            <a:spAutoFit/>
          </a:bodyPr>
          <a:lstStyle/>
          <a:p>
            <a:pPr algn="ctr"/>
            <a:r>
              <a:rPr lang="en-US" sz="1400" b="1" dirty="0">
                <a:solidFill>
                  <a:srgbClr val="FF0000"/>
                </a:solidFill>
              </a:rPr>
              <a:t>After reconstruction</a:t>
            </a:r>
          </a:p>
        </p:txBody>
      </p:sp>
      <p:sp>
        <p:nvSpPr>
          <p:cNvPr id="2" name="TextBox 1">
            <a:extLst>
              <a:ext uri="{FF2B5EF4-FFF2-40B4-BE49-F238E27FC236}">
                <a16:creationId xmlns:a16="http://schemas.microsoft.com/office/drawing/2014/main" id="{E4C5CF77-C631-1B67-2BEF-26A1A3A9753F}"/>
              </a:ext>
            </a:extLst>
          </p:cNvPr>
          <p:cNvSpPr txBox="1"/>
          <p:nvPr/>
        </p:nvSpPr>
        <p:spPr>
          <a:xfrm>
            <a:off x="998168" y="1167804"/>
            <a:ext cx="10210249" cy="461665"/>
          </a:xfrm>
          <a:prstGeom prst="rect">
            <a:avLst/>
          </a:prstGeom>
          <a:noFill/>
        </p:spPr>
        <p:txBody>
          <a:bodyPr wrap="square" rtlCol="0">
            <a:spAutoFit/>
          </a:bodyPr>
          <a:lstStyle/>
          <a:p>
            <a:pPr algn="ctr"/>
            <a:r>
              <a:rPr lang="en-US" sz="2400" b="1" dirty="0"/>
              <a:t>Approach 3:</a:t>
            </a:r>
            <a:r>
              <a:rPr lang="en-US" sz="2400" dirty="0"/>
              <a:t> Reconstruct radiances for CCD pixels with signal saturation.</a:t>
            </a:r>
          </a:p>
        </p:txBody>
      </p:sp>
      <p:sp>
        <p:nvSpPr>
          <p:cNvPr id="3" name="TextBox 2">
            <a:extLst>
              <a:ext uri="{FF2B5EF4-FFF2-40B4-BE49-F238E27FC236}">
                <a16:creationId xmlns:a16="http://schemas.microsoft.com/office/drawing/2014/main" id="{99503B40-F1E7-97CE-FF4D-8C45C1B25171}"/>
              </a:ext>
            </a:extLst>
          </p:cNvPr>
          <p:cNvSpPr txBox="1"/>
          <p:nvPr/>
        </p:nvSpPr>
        <p:spPr>
          <a:xfrm>
            <a:off x="1873636" y="2184946"/>
            <a:ext cx="3028778" cy="523220"/>
          </a:xfrm>
          <a:prstGeom prst="rect">
            <a:avLst/>
          </a:prstGeom>
          <a:noFill/>
        </p:spPr>
        <p:txBody>
          <a:bodyPr wrap="none" rtlCol="0">
            <a:spAutoFit/>
          </a:bodyPr>
          <a:lstStyle/>
          <a:p>
            <a:r>
              <a:rPr lang="en-US" sz="1400" dirty="0">
                <a:solidFill>
                  <a:srgbClr val="0432FF"/>
                </a:solidFill>
              </a:rPr>
              <a:t>Without reconstructing these flat-tops,</a:t>
            </a:r>
            <a:br>
              <a:rPr lang="en-US" sz="1400" dirty="0">
                <a:solidFill>
                  <a:srgbClr val="0432FF"/>
                </a:solidFill>
              </a:rPr>
            </a:br>
            <a:r>
              <a:rPr lang="en-US" sz="1400" dirty="0">
                <a:solidFill>
                  <a:srgbClr val="0432FF"/>
                </a:solidFill>
              </a:rPr>
              <a:t>stray light is underestimated.</a:t>
            </a:r>
          </a:p>
        </p:txBody>
      </p:sp>
      <p:sp>
        <p:nvSpPr>
          <p:cNvPr id="6" name="Oval 5">
            <a:extLst>
              <a:ext uri="{FF2B5EF4-FFF2-40B4-BE49-F238E27FC236}">
                <a16:creationId xmlns:a16="http://schemas.microsoft.com/office/drawing/2014/main" id="{471DC0C5-D907-BC0E-3A4A-0B0FA7E7D1A5}"/>
              </a:ext>
            </a:extLst>
          </p:cNvPr>
          <p:cNvSpPr/>
          <p:nvPr/>
        </p:nvSpPr>
        <p:spPr>
          <a:xfrm>
            <a:off x="1057006" y="2791570"/>
            <a:ext cx="3439115" cy="267038"/>
          </a:xfrm>
          <a:prstGeom prst="ellipse">
            <a:avLst/>
          </a:prstGeom>
          <a:noFill/>
          <a:ln w="28575">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C7563A-DB77-1902-FEB9-7607BF716D8B}"/>
              </a:ext>
            </a:extLst>
          </p:cNvPr>
          <p:cNvSpPr/>
          <p:nvPr/>
        </p:nvSpPr>
        <p:spPr>
          <a:xfrm>
            <a:off x="162045" y="5936991"/>
            <a:ext cx="11863935" cy="468847"/>
          </a:xfrm>
          <a:prstGeom prst="rect">
            <a:avLst/>
          </a:prstGeom>
          <a:solidFill>
            <a:schemeClr val="accent3">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Most significant outcome:</a:t>
            </a:r>
            <a:r>
              <a:rPr lang="en-US" sz="2000" dirty="0">
                <a:solidFill>
                  <a:schemeClr val="tx1"/>
                </a:solidFill>
              </a:rPr>
              <a:t> Positive biases in formaldehyde retrieval over cloudy pixels will be mitigated.</a:t>
            </a:r>
          </a:p>
        </p:txBody>
      </p:sp>
      <p:sp>
        <p:nvSpPr>
          <p:cNvPr id="9" name="TextBox 8">
            <a:extLst>
              <a:ext uri="{FF2B5EF4-FFF2-40B4-BE49-F238E27FC236}">
                <a16:creationId xmlns:a16="http://schemas.microsoft.com/office/drawing/2014/main" id="{B3C553DE-DF91-132F-92D2-9A30C902C210}"/>
              </a:ext>
            </a:extLst>
          </p:cNvPr>
          <p:cNvSpPr txBox="1"/>
          <p:nvPr/>
        </p:nvSpPr>
        <p:spPr>
          <a:xfrm>
            <a:off x="3079525" y="6460211"/>
            <a:ext cx="6030228" cy="338554"/>
          </a:xfrm>
          <a:prstGeom prst="rect">
            <a:avLst/>
          </a:prstGeom>
          <a:noFill/>
        </p:spPr>
        <p:txBody>
          <a:bodyPr wrap="square">
            <a:spAutoFit/>
          </a:bodyPr>
          <a:lstStyle/>
          <a:p>
            <a:pPr algn="ctr"/>
            <a:r>
              <a:rPr lang="en-US" sz="1600" dirty="0"/>
              <a:t>(For details, see </a:t>
            </a:r>
            <a:r>
              <a:rPr lang="en-US" sz="1600" dirty="0">
                <a:solidFill>
                  <a:srgbClr val="0000FF"/>
                </a:solidFill>
              </a:rPr>
              <a:t>Gonzalo González Abad</a:t>
            </a:r>
            <a:r>
              <a:rPr lang="en-US" sz="1600" dirty="0"/>
              <a:t>’s presentation at 14:20 today.)</a:t>
            </a:r>
          </a:p>
        </p:txBody>
      </p:sp>
    </p:spTree>
    <p:extLst>
      <p:ext uri="{BB962C8B-B14F-4D97-AF65-F5344CB8AC3E}">
        <p14:creationId xmlns:p14="http://schemas.microsoft.com/office/powerpoint/2010/main" val="55633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94263</TotalTime>
  <Words>867</Words>
  <Application>Microsoft Macintosh PowerPoint</Application>
  <PresentationFormat>Widescreen</PresentationFormat>
  <Paragraphs>133</Paragraphs>
  <Slides>12</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ＭＳ Ｐゴシック</vt:lpstr>
      <vt:lpstr>Arial</vt:lpstr>
      <vt:lpstr>Arial Narrow</vt:lpstr>
      <vt:lpstr>Arial Rounded MT Bold</vt:lpstr>
      <vt:lpstr>Calibri</vt:lpstr>
      <vt:lpstr>Cambria Math</vt:lpstr>
      <vt:lpstr>Courier New</vt:lpstr>
      <vt:lpstr>Helvetica</vt:lpstr>
      <vt:lpstr>Times New Roman</vt:lpstr>
      <vt:lpstr>Wingdings</vt:lpstr>
      <vt:lpstr>Office Theme</vt:lpstr>
      <vt:lpstr>1_TEMPO Wide ORR MRR</vt:lpstr>
      <vt:lpstr>PowerPoint Presentation</vt:lpstr>
      <vt:lpstr>Updates in Version 4</vt:lpstr>
      <vt:lpstr>Absolute calibration</vt:lpstr>
      <vt:lpstr>Absolute calibration</vt:lpstr>
      <vt:lpstr>Absolute calibration</vt:lpstr>
      <vt:lpstr>Absolute calibration</vt:lpstr>
      <vt:lpstr>Absolute calibration</vt:lpstr>
      <vt:lpstr>Stray light correction</vt:lpstr>
      <vt:lpstr>Stray light correction</vt:lpstr>
      <vt:lpstr>Spectral calibration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and Threshold   Products (Variables) &amp; Requirements</dc:title>
  <dc:creator>Liu, Xiong</dc:creator>
  <cp:lastModifiedBy>Chong, Heesung</cp:lastModifiedBy>
  <cp:revision>2319</cp:revision>
  <dcterms:created xsi:type="dcterms:W3CDTF">2021-11-05T03:06:55Z</dcterms:created>
  <dcterms:modified xsi:type="dcterms:W3CDTF">2025-08-19T12:28:23Z</dcterms:modified>
</cp:coreProperties>
</file>