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50" r:id="rId2"/>
  </p:sldMasterIdLst>
  <p:notesMasterIdLst>
    <p:notesMasterId r:id="rId21"/>
  </p:notesMasterIdLst>
  <p:handoutMasterIdLst>
    <p:handoutMasterId r:id="rId22"/>
  </p:handoutMasterIdLst>
  <p:sldIdLst>
    <p:sldId id="562" r:id="rId3"/>
    <p:sldId id="357" r:id="rId4"/>
    <p:sldId id="514" r:id="rId5"/>
    <p:sldId id="516" r:id="rId6"/>
    <p:sldId id="563" r:id="rId7"/>
    <p:sldId id="519" r:id="rId8"/>
    <p:sldId id="564" r:id="rId9"/>
    <p:sldId id="265" r:id="rId10"/>
    <p:sldId id="561" r:id="rId11"/>
    <p:sldId id="266" r:id="rId12"/>
    <p:sldId id="269" r:id="rId13"/>
    <p:sldId id="263" r:id="rId14"/>
    <p:sldId id="268" r:id="rId15"/>
    <p:sldId id="523" r:id="rId16"/>
    <p:sldId id="493" r:id="rId17"/>
    <p:sldId id="560" r:id="rId18"/>
    <p:sldId id="517" r:id="rId19"/>
    <p:sldId id="540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057" autoAdjust="0"/>
  </p:normalViewPr>
  <p:slideViewPr>
    <p:cSldViewPr snapToGrid="0">
      <p:cViewPr varScale="1">
        <p:scale>
          <a:sx n="70" d="100"/>
          <a:sy n="70" d="100"/>
        </p:scale>
        <p:origin x="576" y="48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44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17561-8637-1845-3FA9-5D2B922E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470E5-64D9-E758-C243-35F6FDFD6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4FD719-1784-5F65-BD70-D3A5E31B3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Instrument monitoring and in-flight calibration</a:t>
            </a:r>
          </a:p>
          <a:p>
            <a:r>
              <a:rPr lang="en-US" dirty="0"/>
              <a:t>Level 0-1B algorithms and data processor</a:t>
            </a:r>
          </a:p>
          <a:p>
            <a:r>
              <a:rPr lang="en-US" dirty="0"/>
              <a:t>Level 1-2 algorithms and software:</a:t>
            </a:r>
          </a:p>
          <a:p>
            <a:pPr lvl="1"/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, ozone profile, aerosol index and aerosol layer height data products</a:t>
            </a:r>
          </a:p>
          <a:p>
            <a:r>
              <a:rPr lang="en-US" dirty="0"/>
              <a:t>QA &amp; geophysical validation</a:t>
            </a:r>
          </a:p>
          <a:p>
            <a:r>
              <a:rPr lang="en-US" dirty="0"/>
              <a:t>Dutch national programme &amp; MPC lead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AAD44-3BFB-A6B9-E89C-B9B289347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450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After 7½ years in orbit the instrument performance is excellent.</a:t>
            </a:r>
          </a:p>
          <a:p>
            <a:r>
              <a:rPr lang="en-US" sz="1200" dirty="0"/>
              <a:t>Optical degradation is monitored and corrected for.</a:t>
            </a:r>
          </a:p>
          <a:p>
            <a:r>
              <a:rPr lang="en-US" sz="1200" dirty="0"/>
              <a:t>Level 1B improvements focus on UV straylight corrections.</a:t>
            </a:r>
          </a:p>
          <a:p>
            <a:r>
              <a:rPr lang="en-US" sz="1200" b="1" dirty="0"/>
              <a:t>TROPOMI can continue for another 10+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886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085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Instrument monitoring and in-flight calibration</a:t>
            </a:r>
          </a:p>
          <a:p>
            <a:r>
              <a:rPr lang="en-US" dirty="0"/>
              <a:t>Level 0-1B algorithms and data processor</a:t>
            </a:r>
          </a:p>
          <a:p>
            <a:r>
              <a:rPr lang="en-US" dirty="0"/>
              <a:t>Level 1-2 algorithms and software:</a:t>
            </a:r>
          </a:p>
          <a:p>
            <a:pPr lvl="1"/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, ozone profile, aerosol index and aerosol layer height data products</a:t>
            </a:r>
          </a:p>
          <a:p>
            <a:r>
              <a:rPr lang="en-US" dirty="0"/>
              <a:t>QA &amp; geophysical validation</a:t>
            </a:r>
          </a:p>
          <a:p>
            <a:r>
              <a:rPr lang="en-US" dirty="0"/>
              <a:t>Dutch national programme &amp; MPC lead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964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9DDD4-6670-2947-8535-C4289A0CE5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8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CBE222-F2A2-55D1-F6D5-089606E81E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44477" y="0"/>
            <a:ext cx="7237502" cy="686314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12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5602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6102096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81C36-F245-BD59-2A45-3E9E2FFB40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44477" y="0"/>
            <a:ext cx="7237502" cy="686314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90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4" y="0"/>
            <a:ext cx="6177514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00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45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-3558"/>
            <a:ext cx="6101800" cy="6861558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15746 w 6098242"/>
              <a:gd name="connsiteY2" fmla="*/ 1088729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3558 h 6861558"/>
              <a:gd name="connsiteX1" fmla="*/ 5815746 w 6098242"/>
              <a:gd name="connsiteY1" fmla="*/ 0 h 6861558"/>
              <a:gd name="connsiteX2" fmla="*/ 5815746 w 6098242"/>
              <a:gd name="connsiteY2" fmla="*/ 1092287 h 6861558"/>
              <a:gd name="connsiteX3" fmla="*/ 6098242 w 6098242"/>
              <a:gd name="connsiteY3" fmla="*/ 711583 h 6861558"/>
              <a:gd name="connsiteX4" fmla="*/ 6098242 w 6098242"/>
              <a:gd name="connsiteY4" fmla="*/ 6623958 h 6861558"/>
              <a:gd name="connsiteX5" fmla="*/ 6096826 w 6098242"/>
              <a:gd name="connsiteY5" fmla="*/ 6858784 h 6861558"/>
              <a:gd name="connsiteX6" fmla="*/ 5862000 w 6098242"/>
              <a:gd name="connsiteY6" fmla="*/ 6861558 h 6861558"/>
              <a:gd name="connsiteX7" fmla="*/ 0 w 6098242"/>
              <a:gd name="connsiteY7" fmla="*/ 6861558 h 6861558"/>
              <a:gd name="connsiteX8" fmla="*/ 0 w 6098242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5746 w 6101800"/>
              <a:gd name="connsiteY2" fmla="*/ 1092287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29978 w 6101800"/>
              <a:gd name="connsiteY2" fmla="*/ 1102961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2188 w 6101800"/>
              <a:gd name="connsiteY2" fmla="*/ 1099403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1800" h="6861558">
                <a:moveTo>
                  <a:pt x="0" y="3558"/>
                </a:moveTo>
                <a:lnTo>
                  <a:pt x="5815746" y="0"/>
                </a:lnTo>
                <a:lnTo>
                  <a:pt x="5812188" y="1099403"/>
                </a:lnTo>
                <a:lnTo>
                  <a:pt x="6101800" y="1099403"/>
                </a:lnTo>
                <a:lnTo>
                  <a:pt x="6098242" y="6623958"/>
                </a:lnTo>
                <a:lnTo>
                  <a:pt x="6096826" y="6858784"/>
                </a:lnTo>
                <a:lnTo>
                  <a:pt x="5862000" y="6861558"/>
                </a:lnTo>
                <a:lnTo>
                  <a:pt x="0" y="6861558"/>
                </a:lnTo>
                <a:lnTo>
                  <a:pt x="0" y="355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2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33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CC1FE33-87F8-154B-B2B0-62D72F2F80F7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672745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6826" y="6855226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22F47-F5D6-0844-A5F9-EC4C6022039A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7857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CE533A-11EF-1A45-97A8-20B7935BF51C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0670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8302F-1BC2-EB49-9EBD-65D33CAFF630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293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DC15-B707-2241-BF8C-E2B65C73A2EE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183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3936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0BFE-84CB-F042-8C32-11BCBDE407BD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4904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1696-EA4B-D54E-97FB-6A9EEFBDFD7C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6759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9E8C49-A221-5B42-9ECB-9D4D637EC8BB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054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3725B4-7FB9-FA45-B055-1F664207C1A1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6690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D0F96-39FA-B442-A299-05C895443A12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3451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4E4BE3F-FC1F-974E-8684-FA6BED679E2E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86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9A6ADB4-2163-E64F-9416-C578F079944D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56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4765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4765"/>
              <a:gd name="connsiteX1" fmla="*/ 6091238 w 6096000"/>
              <a:gd name="connsiteY1" fmla="*/ 0 h 6864765"/>
              <a:gd name="connsiteX2" fmla="*/ 6091238 w 6096000"/>
              <a:gd name="connsiteY2" fmla="*/ 2381 h 6864765"/>
              <a:gd name="connsiteX3" fmla="*/ 6096000 w 6096000"/>
              <a:gd name="connsiteY3" fmla="*/ 2381 h 6864765"/>
              <a:gd name="connsiteX4" fmla="*/ 6096000 w 6096000"/>
              <a:gd name="connsiteY4" fmla="*/ 6860381 h 6864765"/>
              <a:gd name="connsiteX5" fmla="*/ 6095999 w 6096000"/>
              <a:gd name="connsiteY5" fmla="*/ 6860381 h 6864765"/>
              <a:gd name="connsiteX6" fmla="*/ 3832225 w 6096000"/>
              <a:gd name="connsiteY6" fmla="*/ 6860381 h 6864765"/>
              <a:gd name="connsiteX7" fmla="*/ 232201 w 6096000"/>
              <a:gd name="connsiteY7" fmla="*/ 6860381 h 6864765"/>
              <a:gd name="connsiteX8" fmla="*/ 4491 w 6096000"/>
              <a:gd name="connsiteY8" fmla="*/ 6864765 h 6864765"/>
              <a:gd name="connsiteX9" fmla="*/ 0 w 6096000"/>
              <a:gd name="connsiteY9" fmla="*/ 6626381 h 6864765"/>
              <a:gd name="connsiteX10" fmla="*/ 0 w 6096000"/>
              <a:gd name="connsiteY10" fmla="*/ 5488781 h 6864765"/>
              <a:gd name="connsiteX11" fmla="*/ 1 w 6096000"/>
              <a:gd name="connsiteY11" fmla="*/ 5488781 h 6864765"/>
              <a:gd name="connsiteX12" fmla="*/ 1 w 6096000"/>
              <a:gd name="connsiteY12" fmla="*/ 948531 h 6864765"/>
              <a:gd name="connsiteX13" fmla="*/ 1 w 6096000"/>
              <a:gd name="connsiteY13" fmla="*/ 711200 h 6864765"/>
              <a:gd name="connsiteX14" fmla="*/ 1 w 6096000"/>
              <a:gd name="connsiteY14" fmla="*/ 2381 h 6864765"/>
              <a:gd name="connsiteX15" fmla="*/ 2 w 6096000"/>
              <a:gd name="connsiteY15" fmla="*/ 2381 h 6864765"/>
              <a:gd name="connsiteX16" fmla="*/ 2 w 6096000"/>
              <a:gd name="connsiteY16" fmla="*/ 711994 h 6864765"/>
              <a:gd name="connsiteX17" fmla="*/ 233366 w 6096000"/>
              <a:gd name="connsiteY17" fmla="*/ 711994 h 6864765"/>
              <a:gd name="connsiteX18" fmla="*/ 233366 w 6096000"/>
              <a:gd name="connsiteY18" fmla="*/ 2381 h 6864765"/>
              <a:gd name="connsiteX19" fmla="*/ 229238 w 6096000"/>
              <a:gd name="connsiteY19" fmla="*/ 2381 h 6864765"/>
              <a:gd name="connsiteX20" fmla="*/ 229238 w 6096000"/>
              <a:gd name="connsiteY20" fmla="*/ 0 h 686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4765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4491" y="6864765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58FF5187-8AC0-1646-B237-8F5EC2873CBE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968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550" y="0"/>
            <a:ext cx="6098625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31863 w 6098625"/>
              <a:gd name="connsiteY0" fmla="*/ 0 h 6861207"/>
              <a:gd name="connsiteX1" fmla="*/ 6093863 w 6098625"/>
              <a:gd name="connsiteY1" fmla="*/ 0 h 6861207"/>
              <a:gd name="connsiteX2" fmla="*/ 6093863 w 6098625"/>
              <a:gd name="connsiteY2" fmla="*/ 2381 h 6861207"/>
              <a:gd name="connsiteX3" fmla="*/ 6098625 w 6098625"/>
              <a:gd name="connsiteY3" fmla="*/ 2381 h 6861207"/>
              <a:gd name="connsiteX4" fmla="*/ 6098625 w 6098625"/>
              <a:gd name="connsiteY4" fmla="*/ 6860381 h 6861207"/>
              <a:gd name="connsiteX5" fmla="*/ 6098624 w 6098625"/>
              <a:gd name="connsiteY5" fmla="*/ 6860381 h 6861207"/>
              <a:gd name="connsiteX6" fmla="*/ 3834850 w 6098625"/>
              <a:gd name="connsiteY6" fmla="*/ 6860381 h 6861207"/>
              <a:gd name="connsiteX7" fmla="*/ 234826 w 6098625"/>
              <a:gd name="connsiteY7" fmla="*/ 6860381 h 6861207"/>
              <a:gd name="connsiteX8" fmla="*/ 0 w 6098625"/>
              <a:gd name="connsiteY8" fmla="*/ 6861207 h 6861207"/>
              <a:gd name="connsiteX9" fmla="*/ 2625 w 6098625"/>
              <a:gd name="connsiteY9" fmla="*/ 6626381 h 6861207"/>
              <a:gd name="connsiteX10" fmla="*/ 2625 w 6098625"/>
              <a:gd name="connsiteY10" fmla="*/ 5488781 h 6861207"/>
              <a:gd name="connsiteX11" fmla="*/ 2626 w 6098625"/>
              <a:gd name="connsiteY11" fmla="*/ 5488781 h 6861207"/>
              <a:gd name="connsiteX12" fmla="*/ 2626 w 6098625"/>
              <a:gd name="connsiteY12" fmla="*/ 948531 h 6861207"/>
              <a:gd name="connsiteX13" fmla="*/ 2626 w 6098625"/>
              <a:gd name="connsiteY13" fmla="*/ 711200 h 6861207"/>
              <a:gd name="connsiteX14" fmla="*/ 2626 w 6098625"/>
              <a:gd name="connsiteY14" fmla="*/ 2381 h 6861207"/>
              <a:gd name="connsiteX15" fmla="*/ 2627 w 6098625"/>
              <a:gd name="connsiteY15" fmla="*/ 2381 h 6861207"/>
              <a:gd name="connsiteX16" fmla="*/ 2627 w 6098625"/>
              <a:gd name="connsiteY16" fmla="*/ 711994 h 6861207"/>
              <a:gd name="connsiteX17" fmla="*/ 235991 w 6098625"/>
              <a:gd name="connsiteY17" fmla="*/ 711994 h 6861207"/>
              <a:gd name="connsiteX18" fmla="*/ 235991 w 6098625"/>
              <a:gd name="connsiteY18" fmla="*/ 2381 h 6861207"/>
              <a:gd name="connsiteX19" fmla="*/ 231863 w 6098625"/>
              <a:gd name="connsiteY19" fmla="*/ 2381 h 6861207"/>
              <a:gd name="connsiteX20" fmla="*/ 231863 w 6098625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8625" h="6861207">
                <a:moveTo>
                  <a:pt x="231863" y="0"/>
                </a:moveTo>
                <a:lnTo>
                  <a:pt x="6093863" y="0"/>
                </a:lnTo>
                <a:lnTo>
                  <a:pt x="6093863" y="2381"/>
                </a:lnTo>
                <a:lnTo>
                  <a:pt x="6098625" y="2381"/>
                </a:lnTo>
                <a:lnTo>
                  <a:pt x="6098625" y="6860381"/>
                </a:lnTo>
                <a:lnTo>
                  <a:pt x="6098624" y="6860381"/>
                </a:lnTo>
                <a:lnTo>
                  <a:pt x="3834850" y="6860381"/>
                </a:lnTo>
                <a:lnTo>
                  <a:pt x="234826" y="6860381"/>
                </a:lnTo>
                <a:lnTo>
                  <a:pt x="0" y="6861207"/>
                </a:lnTo>
                <a:lnTo>
                  <a:pt x="2625" y="6626381"/>
                </a:lnTo>
                <a:lnTo>
                  <a:pt x="2625" y="5488781"/>
                </a:lnTo>
                <a:lnTo>
                  <a:pt x="2626" y="5488781"/>
                </a:lnTo>
                <a:lnTo>
                  <a:pt x="2626" y="948531"/>
                </a:lnTo>
                <a:lnTo>
                  <a:pt x="2626" y="711200"/>
                </a:lnTo>
                <a:lnTo>
                  <a:pt x="2626" y="2381"/>
                </a:lnTo>
                <a:lnTo>
                  <a:pt x="2627" y="2381"/>
                </a:lnTo>
                <a:lnTo>
                  <a:pt x="2627" y="711994"/>
                </a:lnTo>
                <a:lnTo>
                  <a:pt x="235991" y="711994"/>
                </a:lnTo>
                <a:lnTo>
                  <a:pt x="235991" y="2381"/>
                </a:lnTo>
                <a:lnTo>
                  <a:pt x="231863" y="2381"/>
                </a:lnTo>
                <a:lnTo>
                  <a:pt x="23186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EEEAE341-1E6F-7C4C-8813-31D5B73E6342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9406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9D9E6E1-40CB-0146-936C-8D5522E9AD8E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9503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CB567E-9AC2-AF48-8893-FEE1120B2C66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78386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18091A-D46B-BA42-BABD-E343E2624914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57224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65D24396-BB7F-5F46-A998-11DAEC9643AF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3277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EF511F9-D688-3D48-99D3-0927F834FE20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252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58B3B7A-292D-F84F-9347-F28E84FF0738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82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A4626C0-5289-8346-AF38-BA0CFE2034D2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42126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437F335-BBCB-C74E-AA60-3DB86EFA3DC7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5861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62979470-770A-3148-877A-B27E53F4CE93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2782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590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8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47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2DE39E-8D77-F84B-97FC-8E0A9AA5CA3A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064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33B9F47-16D3-4546-BEF9-7266572D47CC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9369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A0BCCD5-0F87-1D4D-8A22-69EB2B86D96D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5338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CD434EA-622B-3143-B249-2191C12E6D9A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230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AC7C43E-F48A-9D4C-B10C-4CCA67A39405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2331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6FEF38C-BE8A-1E4E-9F46-98B9FD595069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4357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8EF8-7F71-8347-8B6D-BBDB551FDD38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30546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685799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308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241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2BF1C5-DE0C-C4B4-452E-851A3BE2D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98" y="227561"/>
            <a:ext cx="10515600" cy="953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020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44" r:id="rId2"/>
    <p:sldLayoutId id="2147483743" r:id="rId3"/>
    <p:sldLayoutId id="2147483738" r:id="rId4"/>
    <p:sldLayoutId id="2147483749" r:id="rId5"/>
    <p:sldLayoutId id="2147483690" r:id="rId6"/>
    <p:sldLayoutId id="2147483728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89" r:id="rId14"/>
    <p:sldLayoutId id="2147483712" r:id="rId15"/>
    <p:sldLayoutId id="2147483711" r:id="rId16"/>
    <p:sldLayoutId id="2147483675" r:id="rId17"/>
    <p:sldLayoutId id="2147483657" r:id="rId18"/>
    <p:sldLayoutId id="2147483691" r:id="rId19"/>
    <p:sldLayoutId id="2147483729" r:id="rId20"/>
    <p:sldLayoutId id="2147483739" r:id="rId21"/>
    <p:sldLayoutId id="2147483740" r:id="rId22"/>
    <p:sldLayoutId id="2147483718" r:id="rId23"/>
    <p:sldLayoutId id="2147483717" r:id="rId24"/>
    <p:sldLayoutId id="2147483714" r:id="rId25"/>
    <p:sldLayoutId id="2147483713" r:id="rId26"/>
    <p:sldLayoutId id="2147483716" r:id="rId27"/>
    <p:sldLayoutId id="2147483715" r:id="rId28"/>
    <p:sldLayoutId id="2147483707" r:id="rId29"/>
    <p:sldLayoutId id="2147483667" r:id="rId30"/>
    <p:sldLayoutId id="2147483748" r:id="rId31"/>
    <p:sldLayoutId id="2147483747" r:id="rId32"/>
    <p:sldLayoutId id="2147483702" r:id="rId33"/>
    <p:sldLayoutId id="2147483721" r:id="rId34"/>
    <p:sldLayoutId id="2147483700" r:id="rId35"/>
    <p:sldLayoutId id="2147483692" r:id="rId36"/>
    <p:sldLayoutId id="2147483722" r:id="rId37"/>
    <p:sldLayoutId id="2147483723" r:id="rId38"/>
    <p:sldLayoutId id="2147483792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FF7E645-CFF0-104D-9F2B-7E5FE797600C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802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  <p:sldLayoutId id="2147483790" r:id="rId40"/>
    <p:sldLayoutId id="2147483791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50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tiff"/><Relationship Id="rId5" Type="http://schemas.openxmlformats.org/officeDocument/2006/relationships/image" Target="../media/image16.jpeg"/><Relationship Id="rId10" Type="http://schemas.openxmlformats.org/officeDocument/2006/relationships/image" Target="../media/image24.jpeg"/><Relationship Id="rId4" Type="http://schemas.microsoft.com/office/2007/relationships/hdphoto" Target="../media/hdphoto3.wdp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24.jpeg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hyperlink" Target="https://mps.tropomi.eu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amt.copernicus.org/articles/18/2553/202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35AD1-AD30-711F-39F7-7CF2E41A59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53200" y="5218226"/>
            <a:ext cx="5004000" cy="389360"/>
          </a:xfrm>
        </p:spPr>
        <p:txBody>
          <a:bodyPr/>
          <a:lstStyle/>
          <a:p>
            <a:r>
              <a:rPr lang="en-US" dirty="0" err="1"/>
              <a:t>pepijn.veefkind@knmi.nl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5AB640-1BA8-EE4F-238C-DDB9CB7FF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6905" y="1761565"/>
            <a:ext cx="4572000" cy="19229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/>
              <a:t>TROPOMI on</a:t>
            </a:r>
            <a:br>
              <a:rPr lang="en-US" sz="3100" b="1" dirty="0"/>
            </a:br>
            <a:r>
              <a:rPr lang="en-US" sz="3100" b="1" dirty="0"/>
              <a:t>Sentinel-5 Precursor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mission status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8BA25-3186-1139-66C3-8273AE30E39D}"/>
              </a:ext>
            </a:extLst>
          </p:cNvPr>
          <p:cNvSpPr txBox="1"/>
          <p:nvPr/>
        </p:nvSpPr>
        <p:spPr>
          <a:xfrm>
            <a:off x="6553200" y="4098168"/>
            <a:ext cx="52073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The TROPOMI team</a:t>
            </a:r>
            <a:br>
              <a:rPr lang="nl-NL" b="1" dirty="0"/>
            </a:br>
            <a:r>
              <a:rPr lang="nl-NL" dirty="0"/>
              <a:t>Pepijn Veefkind, </a:t>
            </a:r>
            <a:r>
              <a:rPr lang="en-US" dirty="0"/>
              <a:t>Principal Investigator</a:t>
            </a:r>
            <a:br>
              <a:rPr lang="en-US" dirty="0"/>
            </a:br>
            <a:r>
              <a:rPr lang="en-US" dirty="0"/>
              <a:t>KNMI | TU-Delft | NCAR</a:t>
            </a:r>
          </a:p>
        </p:txBody>
      </p:sp>
      <p:pic>
        <p:nvPicPr>
          <p:cNvPr id="2" name="Picture 1" descr="A black background with blue and red letters&#10;&#10;AI-generated content may be incorrect.">
            <a:extLst>
              <a:ext uri="{FF2B5EF4-FFF2-40B4-BE49-F238E27FC236}">
                <a16:creationId xmlns:a16="http://schemas.microsoft.com/office/drawing/2014/main" id="{189D12B9-FB1D-C99B-BE36-87620DE64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8" t="12118" b="12776"/>
          <a:stretch>
            <a:fillRect/>
          </a:stretch>
        </p:blipFill>
        <p:spPr>
          <a:xfrm>
            <a:off x="6337486" y="5607586"/>
            <a:ext cx="5638800" cy="10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32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8B3E-2DFB-2B71-960E-48C042E6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84" y="42171"/>
            <a:ext cx="10923588" cy="669402"/>
          </a:xfrm>
        </p:spPr>
        <p:txBody>
          <a:bodyPr/>
          <a:lstStyle/>
          <a:p>
            <a:r>
              <a:rPr lang="en-US" dirty="0"/>
              <a:t>Ozone profile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ED899-7E0D-3B0D-5103-B6D38CF2E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C2E8B-D3CA-FEF0-581E-821FA005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47832" y="2975008"/>
            <a:ext cx="4893141" cy="137327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07BE628-D15B-B230-DF2A-23DD4473F518}"/>
              </a:ext>
            </a:extLst>
          </p:cNvPr>
          <p:cNvGrpSpPr/>
          <p:nvPr/>
        </p:nvGrpSpPr>
        <p:grpSpPr>
          <a:xfrm>
            <a:off x="2501918" y="659182"/>
            <a:ext cx="2752346" cy="6198818"/>
            <a:chOff x="1630048" y="711573"/>
            <a:chExt cx="2752346" cy="61988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C258FA4-CA37-D860-7488-F9ED66E9D96D}"/>
                </a:ext>
              </a:extLst>
            </p:cNvPr>
            <p:cNvGrpSpPr/>
            <p:nvPr/>
          </p:nvGrpSpPr>
          <p:grpSpPr>
            <a:xfrm>
              <a:off x="1630048" y="711573"/>
              <a:ext cx="2752346" cy="5848266"/>
              <a:chOff x="8330866" y="-10633"/>
              <a:chExt cx="3227722" cy="685835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8BC99E6-E07A-0380-4ECE-F64642812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30866" y="4667013"/>
                <a:ext cx="3227722" cy="2180713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02AC13-B8EB-695A-7BF3-40C3F8342DF9}"/>
                  </a:ext>
                </a:extLst>
              </p:cNvPr>
              <p:cNvSpPr txBox="1"/>
              <p:nvPr/>
            </p:nvSpPr>
            <p:spPr>
              <a:xfrm>
                <a:off x="9478894" y="4494677"/>
                <a:ext cx="93166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0-6 km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68A8E45-CD98-6EED-A549-B020CACF3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0867" y="2418491"/>
                <a:ext cx="3227721" cy="218383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60634A-C166-E3C7-0267-F86C9741C1D2}"/>
                  </a:ext>
                </a:extLst>
              </p:cNvPr>
              <p:cNvSpPr txBox="1"/>
              <p:nvPr/>
            </p:nvSpPr>
            <p:spPr>
              <a:xfrm>
                <a:off x="9349050" y="2249214"/>
                <a:ext cx="119135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18-24 km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5250308-6921-0D8A-5EAA-A8928A06D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30868" y="171313"/>
                <a:ext cx="3227720" cy="218249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AD5D84-7A70-7A9B-CCAC-E9441C94F25F}"/>
                  </a:ext>
                </a:extLst>
              </p:cNvPr>
              <p:cNvSpPr txBox="1"/>
              <p:nvPr/>
            </p:nvSpPr>
            <p:spPr>
              <a:xfrm>
                <a:off x="9349051" y="-10633"/>
                <a:ext cx="119135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24-32 km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42D607-8BFF-45DE-5275-0445227CB985}"/>
                </a:ext>
              </a:extLst>
            </p:cNvPr>
            <p:cNvSpPr txBox="1"/>
            <p:nvPr/>
          </p:nvSpPr>
          <p:spPr>
            <a:xfrm>
              <a:off x="1745137" y="6541059"/>
              <a:ext cx="2496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mean October 2020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FFA2BC7-92BD-BA98-A2A0-0D0F2041EC23}"/>
              </a:ext>
            </a:extLst>
          </p:cNvPr>
          <p:cNvGrpSpPr/>
          <p:nvPr/>
        </p:nvGrpSpPr>
        <p:grpSpPr>
          <a:xfrm>
            <a:off x="7281456" y="488043"/>
            <a:ext cx="3229135" cy="6055445"/>
            <a:chOff x="7158843" y="476675"/>
            <a:chExt cx="3229135" cy="60554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4BEFA5-96BB-BC56-BAD7-7B6F1EC6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4507" y="889412"/>
              <a:ext cx="3173471" cy="17535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E23477D-0A07-9EB8-2FD7-D34ED7D88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58843" y="2820760"/>
              <a:ext cx="3193178" cy="176777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7C70630-D0B9-E630-5E2A-2BC19350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09928" y="4709238"/>
              <a:ext cx="2961361" cy="182288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D38B16-30C3-591A-4484-9C89335E8115}"/>
                </a:ext>
              </a:extLst>
            </p:cNvPr>
            <p:cNvSpPr txBox="1"/>
            <p:nvPr/>
          </p:nvSpPr>
          <p:spPr>
            <a:xfrm>
              <a:off x="7321286" y="476675"/>
              <a:ext cx="2985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Comparison with ozone sondes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82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B01557-95CA-220E-9CC4-810E4913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85" y="2015068"/>
            <a:ext cx="5462282" cy="4220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3F434-2305-D005-683C-73EE3AA6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92" y="636350"/>
            <a:ext cx="10923588" cy="948047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NO</a:t>
            </a:r>
            <a:r>
              <a:rPr lang="en-US" baseline="-25000" dirty="0"/>
              <a:t>2</a:t>
            </a:r>
            <a:br>
              <a:rPr lang="en-US" dirty="0"/>
            </a:br>
            <a:r>
              <a:rPr lang="en-US" sz="2700" dirty="0"/>
              <a:t>the success of pollution control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067FD-F16E-039F-98CB-34C529DA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B4A6D-C67F-671F-A19B-1F03198E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15068"/>
            <a:ext cx="5462281" cy="4220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559E78-C54E-689B-CE73-7CD37841F759}"/>
              </a:ext>
            </a:extLst>
          </p:cNvPr>
          <p:cNvSpPr txBox="1"/>
          <p:nvPr/>
        </p:nvSpPr>
        <p:spPr>
          <a:xfrm flipH="1">
            <a:off x="2100918" y="2026446"/>
            <a:ext cx="27188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OMI NO</a:t>
            </a:r>
            <a:r>
              <a:rPr lang="en-US" b="1" baseline="-25000" dirty="0"/>
              <a:t>2 </a:t>
            </a:r>
            <a:r>
              <a:rPr lang="en-US" dirty="0"/>
              <a:t>(log-scale)</a:t>
            </a:r>
            <a:endParaRPr lang="en-US" baseline="-25000" dirty="0"/>
          </a:p>
          <a:p>
            <a:pPr algn="ctr"/>
            <a:r>
              <a:rPr lang="en-US" sz="1400" dirty="0"/>
              <a:t>2005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82296-A5CD-BAA2-315E-43EE549F13B1}"/>
              </a:ext>
            </a:extLst>
          </p:cNvPr>
          <p:cNvSpPr txBox="1"/>
          <p:nvPr/>
        </p:nvSpPr>
        <p:spPr>
          <a:xfrm flipH="1">
            <a:off x="7362161" y="2026446"/>
            <a:ext cx="29299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OMI NO</a:t>
            </a:r>
            <a:r>
              <a:rPr lang="en-US" b="1" baseline="-25000" dirty="0"/>
              <a:t>2</a:t>
            </a:r>
          </a:p>
          <a:p>
            <a:pPr algn="ctr"/>
            <a:r>
              <a:rPr lang="en-US" sz="1400" dirty="0"/>
              <a:t>2024 - 2005</a:t>
            </a:r>
          </a:p>
        </p:txBody>
      </p:sp>
      <p:pic>
        <p:nvPicPr>
          <p:cNvPr id="3" name="Picture 2" descr="A logo with a blue circle and yellow lines&#10;&#10;AI-generated content may be incorrect.">
            <a:extLst>
              <a:ext uri="{FF2B5EF4-FFF2-40B4-BE49-F238E27FC236}">
                <a16:creationId xmlns:a16="http://schemas.microsoft.com/office/drawing/2014/main" id="{D06726FE-392A-28CC-4832-45D6F11A4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77" y="212029"/>
            <a:ext cx="1925010" cy="128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11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2F7422-89EE-BCF3-7A99-052F5923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362283"/>
            <a:ext cx="10923588" cy="948047"/>
          </a:xfrm>
        </p:spPr>
        <p:txBody>
          <a:bodyPr/>
          <a:lstStyle/>
          <a:p>
            <a:r>
              <a:rPr lang="en-US" dirty="0"/>
              <a:t>Emission Registration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8A777-659D-31F1-8F2B-B3A9F6538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702" y="120346"/>
            <a:ext cx="3253877" cy="3111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E49C73-01FA-D9BC-7316-90D10870A986}"/>
              </a:ext>
            </a:extLst>
          </p:cNvPr>
          <p:cNvSpPr txBox="1"/>
          <p:nvPr/>
        </p:nvSpPr>
        <p:spPr>
          <a:xfrm>
            <a:off x="1073888" y="1964929"/>
            <a:ext cx="944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TROPOMI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9613F-8530-1B69-AEA0-2921EFA9AC7A}"/>
              </a:ext>
            </a:extLst>
          </p:cNvPr>
          <p:cNvSpPr txBox="1"/>
          <p:nvPr/>
        </p:nvSpPr>
        <p:spPr>
          <a:xfrm>
            <a:off x="634206" y="6023091"/>
            <a:ext cx="552893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1" dirty="0"/>
              <a:t>Map of Dutch NOx emissions in 2019 according to satellite observations and as reported (in native resolution and resampled to the resolution of the satellite observations); this figure uses the 0.05° dataset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7B6558-EAD7-3600-F723-7ADF5ECD7700}"/>
              </a:ext>
            </a:extLst>
          </p:cNvPr>
          <p:cNvGrpSpPr/>
          <p:nvPr/>
        </p:nvGrpSpPr>
        <p:grpSpPr>
          <a:xfrm>
            <a:off x="222761" y="1676322"/>
            <a:ext cx="7289937" cy="4061090"/>
            <a:chOff x="115186" y="1676322"/>
            <a:chExt cx="5784924" cy="32226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9D482E-994C-623F-1552-71A24149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r="67552"/>
            <a:stretch>
              <a:fillRect/>
            </a:stretch>
          </p:blipFill>
          <p:spPr>
            <a:xfrm>
              <a:off x="115186" y="1743653"/>
              <a:ext cx="2759364" cy="315534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4A01C7F-A3F1-3D84-DDCF-812DE689D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1032" t="-2" r="25455" b="90352"/>
            <a:stretch>
              <a:fillRect/>
            </a:stretch>
          </p:blipFill>
          <p:spPr>
            <a:xfrm>
              <a:off x="3465046" y="1676322"/>
              <a:ext cx="1999488" cy="30448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1B1F7A5-BE2D-F3DD-B5B8-AF2D189C1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65308" t="9259" r="935"/>
            <a:stretch>
              <a:fillRect/>
            </a:stretch>
          </p:blipFill>
          <p:spPr>
            <a:xfrm>
              <a:off x="3029470" y="2035825"/>
              <a:ext cx="2870640" cy="286317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C88A1CC-A044-018B-6BBD-0B78EAF6F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76" y="1310330"/>
            <a:ext cx="7378643" cy="4683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555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2A2A-DE8C-192E-FDD7-0D59CB9A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53" y="527710"/>
            <a:ext cx="10923588" cy="706145"/>
          </a:xfrm>
        </p:spPr>
        <p:txBody>
          <a:bodyPr>
            <a:normAutofit/>
          </a:bodyPr>
          <a:lstStyle/>
          <a:p>
            <a:r>
              <a:rPr lang="en-US" sz="3200" dirty="0"/>
              <a:t>Shipping Emissions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02FD5-FD83-6E34-D097-E47DD7416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E789D-84F6-B311-C425-52C3DE12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8504F-0ACF-BC66-9330-E46F8590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892F14-3D3C-B507-24F5-A00DB10D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91" y="1612828"/>
            <a:ext cx="5761002" cy="3958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93578-0554-C4DA-F716-0E7F563B5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53" y="5869172"/>
            <a:ext cx="8625548" cy="95368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D6A-A6B0-FAF6-8012-AA27946B9250}"/>
              </a:ext>
            </a:extLst>
          </p:cNvPr>
          <p:cNvGrpSpPr/>
          <p:nvPr/>
        </p:nvGrpSpPr>
        <p:grpSpPr>
          <a:xfrm>
            <a:off x="6345476" y="1747965"/>
            <a:ext cx="5420833" cy="3823494"/>
            <a:chOff x="6345476" y="1747965"/>
            <a:chExt cx="5420833" cy="38234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419694-199B-3E46-5492-E8E6B407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476" y="1747965"/>
              <a:ext cx="5420833" cy="382349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6DE79B-BA38-C6BE-A6CD-909455776331}"/>
                </a:ext>
              </a:extLst>
            </p:cNvPr>
            <p:cNvCxnSpPr/>
            <p:nvPr/>
          </p:nvCxnSpPr>
          <p:spPr>
            <a:xfrm>
              <a:off x="7028120" y="4688958"/>
              <a:ext cx="451904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2A945-5B76-E91A-CA24-1F4B9A961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792047" y="2884967"/>
              <a:ext cx="28019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B261DBE-9391-4E04-6B66-F9756172E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335" y="121005"/>
            <a:ext cx="2572459" cy="14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11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AB03CDA-7E6F-9C98-3130-7EFA1F93D4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5" y="67728"/>
            <a:ext cx="1917976" cy="1076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A1A92-AA2A-2552-BEDC-4BAA9201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01359"/>
            <a:ext cx="10923588" cy="739711"/>
          </a:xfrm>
        </p:spPr>
        <p:txBody>
          <a:bodyPr/>
          <a:lstStyle/>
          <a:p>
            <a:r>
              <a:rPr lang="en-US" dirty="0"/>
              <a:t>TROPOMI Data Availability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86D62-4FD6-1993-F0D6-A2C2848B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52677-80E0-C253-1729-9862DD7A9AF3}"/>
              </a:ext>
            </a:extLst>
          </p:cNvPr>
          <p:cNvSpPr/>
          <p:nvPr/>
        </p:nvSpPr>
        <p:spPr>
          <a:xfrm>
            <a:off x="633412" y="1604293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Copernicus Dataspace</a:t>
            </a:r>
          </a:p>
          <a:p>
            <a:pPr algn="ctr"/>
            <a:r>
              <a:rPr lang="en-US" sz="1600" dirty="0"/>
              <a:t>Operational L1 and L2 data</a:t>
            </a:r>
          </a:p>
          <a:p>
            <a:pPr algn="ctr"/>
            <a:r>
              <a:rPr lang="en-US" sz="1400" dirty="0"/>
              <a:t>https://</a:t>
            </a:r>
            <a:r>
              <a:rPr lang="en-US" sz="1400" dirty="0" err="1"/>
              <a:t>dataspace.copernicus.eu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52BC8-49DF-1EC7-C8AF-CFD1032E8ACA}"/>
              </a:ext>
            </a:extLst>
          </p:cNvPr>
          <p:cNvSpPr/>
          <p:nvPr/>
        </p:nvSpPr>
        <p:spPr>
          <a:xfrm>
            <a:off x="4675060" y="1604293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S5P-PAL</a:t>
            </a:r>
          </a:p>
          <a:p>
            <a:pPr algn="ctr"/>
            <a:r>
              <a:rPr lang="en-US" sz="1600" dirty="0"/>
              <a:t>Scientific L2 and L3 data</a:t>
            </a:r>
          </a:p>
          <a:p>
            <a:pPr algn="ctr"/>
            <a:r>
              <a:rPr lang="en-US" sz="1400" dirty="0"/>
              <a:t>https://data-portal.s5p-pal.com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AFE88B-80AE-591C-68FC-DA27C594F46F}"/>
              </a:ext>
            </a:extLst>
          </p:cNvPr>
          <p:cNvSpPr/>
          <p:nvPr/>
        </p:nvSpPr>
        <p:spPr>
          <a:xfrm>
            <a:off x="633412" y="3150962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TEMIS</a:t>
            </a:r>
          </a:p>
          <a:p>
            <a:pPr algn="ctr"/>
            <a:r>
              <a:rPr lang="en-US" sz="1600" dirty="0"/>
              <a:t>Regional and  gridded NO2 data</a:t>
            </a:r>
          </a:p>
          <a:p>
            <a:pPr algn="ctr"/>
            <a:r>
              <a:rPr lang="en-US" sz="1600" dirty="0"/>
              <a:t>https://</a:t>
            </a:r>
            <a:r>
              <a:rPr lang="en-US" sz="1600" dirty="0" err="1"/>
              <a:t>www.temis.nl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732862-32EA-CD1D-8E14-2AE05F047468}"/>
              </a:ext>
            </a:extLst>
          </p:cNvPr>
          <p:cNvSpPr/>
          <p:nvPr/>
        </p:nvSpPr>
        <p:spPr>
          <a:xfrm>
            <a:off x="4675060" y="3150962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NASA</a:t>
            </a:r>
          </a:p>
          <a:p>
            <a:pPr algn="ctr"/>
            <a:r>
              <a:rPr lang="en-US" sz="1600" dirty="0"/>
              <a:t>Operational L1 and L2 data</a:t>
            </a:r>
          </a:p>
          <a:p>
            <a:pPr algn="ctr"/>
            <a:r>
              <a:rPr lang="en-US" sz="1050" dirty="0"/>
              <a:t>https://</a:t>
            </a:r>
            <a:r>
              <a:rPr lang="en-US" sz="1050" dirty="0" err="1"/>
              <a:t>www.earthdata.nasa.gov</a:t>
            </a:r>
            <a:r>
              <a:rPr lang="en-US" sz="1050" dirty="0"/>
              <a:t>/sensors/</a:t>
            </a:r>
            <a:r>
              <a:rPr lang="en-US" sz="1050" dirty="0" err="1"/>
              <a:t>tropomi</a:t>
            </a:r>
            <a:endParaRPr lang="en-US" sz="10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F46F74-4044-1886-CC39-B41389505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9" b="94731" l="3418" r="94708">
                        <a14:foregroundMark x1="8820" y1="33296" x2="19294" y2="17601"/>
                        <a14:foregroundMark x1="23043" y1="11771" x2="49945" y2="5381"/>
                        <a14:foregroundMark x1="58104" y1="6951" x2="66703" y2="8969"/>
                        <a14:foregroundMark x1="66703" y1="8969" x2="83241" y2="18386"/>
                        <a14:foregroundMark x1="32856" y1="90807" x2="49283" y2="92152"/>
                        <a14:foregroundMark x1="49283" y1="92152" x2="76847" y2="81054"/>
                        <a14:foregroundMark x1="76847" y1="81054" x2="89305" y2="69843"/>
                        <a14:foregroundMark x1="89305" y1="69843" x2="92172" y2="60090"/>
                        <a14:foregroundMark x1="92172" y1="60090" x2="90628" y2="48430"/>
                        <a14:foregroundMark x1="47409" y1="3251" x2="52370" y2="3251"/>
                        <a14:foregroundMark x1="3087" y1="44283" x2="3087" y2="52915"/>
                        <a14:foregroundMark x1="3087" y1="52915" x2="7387" y2="61771"/>
                        <a14:foregroundMark x1="7387" y1="61771" x2="13892" y2="66368"/>
                        <a14:foregroundMark x1="13892" y1="66368" x2="11136" y2="58296"/>
                        <a14:foregroundMark x1="11136" y1="58296" x2="18082" y2="78700"/>
                        <a14:foregroundMark x1="3638" y1="50897" x2="5292" y2="44619"/>
                        <a14:foregroundMark x1="33848" y1="93722" x2="51599" y2="94731"/>
                        <a14:foregroundMark x1="51599" y1="94731" x2="64388" y2="92937"/>
                        <a14:foregroundMark x1="93385" y1="42265" x2="96031" y2="50224"/>
                        <a14:foregroundMark x1="96031" y1="50224" x2="94708" y2="57960"/>
                        <a14:foregroundMark x1="94708" y1="57960" x2="94487" y2="55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369" y="4848377"/>
            <a:ext cx="2054654" cy="2020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5E1B0A-B8EB-F4B1-771E-7A7D75FD3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893" y="4759742"/>
            <a:ext cx="2939518" cy="1959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B991A6-3C51-11FF-DE28-2CFCFDA92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12" y="4909049"/>
            <a:ext cx="2939518" cy="18987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54F91B-20EF-7B81-DFD5-54A6E01B2825}"/>
              </a:ext>
            </a:extLst>
          </p:cNvPr>
          <p:cNvSpPr/>
          <p:nvPr/>
        </p:nvSpPr>
        <p:spPr>
          <a:xfrm>
            <a:off x="8625840" y="3136352"/>
            <a:ext cx="3566160" cy="1298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... and …</a:t>
            </a:r>
          </a:p>
          <a:p>
            <a:pPr algn="ctr"/>
            <a:r>
              <a:rPr lang="en-US" sz="1400" dirty="0"/>
              <a:t>Google Earth Engine</a:t>
            </a:r>
          </a:p>
          <a:p>
            <a:pPr algn="ctr"/>
            <a:r>
              <a:rPr lang="en-US" sz="1400" dirty="0"/>
              <a:t>https://</a:t>
            </a:r>
            <a:r>
              <a:rPr lang="en-US" sz="1400" dirty="0" err="1"/>
              <a:t>geoservice.dlr.de</a:t>
            </a:r>
            <a:endParaRPr lang="en-US" sz="1400" dirty="0"/>
          </a:p>
          <a:p>
            <a:pPr algn="ctr"/>
            <a:r>
              <a:rPr lang="en-US" sz="1400" dirty="0"/>
              <a:t>https://</a:t>
            </a:r>
            <a:r>
              <a:rPr lang="en-US" sz="1400" dirty="0" err="1"/>
              <a:t>terrascope.be</a:t>
            </a:r>
            <a:r>
              <a:rPr lang="en-US" sz="1400" dirty="0"/>
              <a:t>/</a:t>
            </a:r>
            <a:r>
              <a:rPr lang="en-US" sz="1400" dirty="0" err="1"/>
              <a:t>en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492C5-AB1E-9A25-DB00-06D8C25ED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32778" r="20572" b="32025"/>
          <a:stretch/>
        </p:blipFill>
        <p:spPr bwMode="auto">
          <a:xfrm>
            <a:off x="10633338" y="234725"/>
            <a:ext cx="1362073" cy="5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805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D525C7-E200-F649-3FD6-D06A6EA996FD}"/>
              </a:ext>
            </a:extLst>
          </p:cNvPr>
          <p:cNvSpPr/>
          <p:nvPr/>
        </p:nvSpPr>
        <p:spPr>
          <a:xfrm>
            <a:off x="-3552" y="-26970"/>
            <a:ext cx="12195551" cy="6884970"/>
          </a:xfrm>
          <a:prstGeom prst="rect">
            <a:avLst/>
          </a:prstGeom>
          <a:gradFill>
            <a:gsLst>
              <a:gs pos="0">
                <a:srgbClr val="00001C"/>
              </a:gs>
              <a:gs pos="100000">
                <a:srgbClr val="314C7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A5661-C570-8737-0F33-8FE39E538607}"/>
              </a:ext>
            </a:extLst>
          </p:cNvPr>
          <p:cNvSpPr txBox="1"/>
          <p:nvPr/>
        </p:nvSpPr>
        <p:spPr>
          <a:xfrm>
            <a:off x="2843373" y="3571467"/>
            <a:ext cx="3057099" cy="62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66B1AC-F5A9-9C5D-C266-267F7323E411}"/>
              </a:ext>
            </a:extLst>
          </p:cNvPr>
          <p:cNvSpPr/>
          <p:nvPr/>
        </p:nvSpPr>
        <p:spPr>
          <a:xfrm>
            <a:off x="2726988" y="3671341"/>
            <a:ext cx="2988860" cy="57060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CO2M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33242-D314-A162-AFD7-C114E5D8E3C9}"/>
              </a:ext>
            </a:extLst>
          </p:cNvPr>
          <p:cNvSpPr/>
          <p:nvPr/>
        </p:nvSpPr>
        <p:spPr>
          <a:xfrm>
            <a:off x="6619598" y="3671341"/>
            <a:ext cx="2988860" cy="527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TANGO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F4666-682D-A79E-B327-B3BAD01EB326}"/>
              </a:ext>
            </a:extLst>
          </p:cNvPr>
          <p:cNvSpPr/>
          <p:nvPr/>
        </p:nvSpPr>
        <p:spPr>
          <a:xfrm>
            <a:off x="2726988" y="4299138"/>
            <a:ext cx="2988860" cy="1658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</a:t>
            </a:r>
            <a:r>
              <a:rPr lang="en-US" sz="1400" baseline="-25000" dirty="0"/>
              <a:t>2</a:t>
            </a:r>
            <a:r>
              <a:rPr lang="en-US" sz="1400" dirty="0"/>
              <a:t>, CH</a:t>
            </a:r>
            <a:r>
              <a:rPr lang="en-US" sz="1400" baseline="-25000" dirty="0"/>
              <a:t>4</a:t>
            </a:r>
            <a:r>
              <a:rPr lang="en-US" sz="1400" dirty="0"/>
              <a:t>, NO</a:t>
            </a:r>
            <a:r>
              <a:rPr lang="en-US" sz="1400" baseline="-25000" dirty="0"/>
              <a:t>2</a:t>
            </a:r>
            <a:r>
              <a:rPr lang="en-US" sz="1400" dirty="0"/>
              <a:t>, Sif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Resolution 2x2 km</a:t>
            </a:r>
            <a:r>
              <a:rPr lang="en-US" sz="1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Swath width ~270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Launch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Constellation of 3 identical satellites</a:t>
            </a:r>
          </a:p>
          <a:p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29020C-DA48-F9CD-DC8C-D446C990E10A}"/>
              </a:ext>
            </a:extLst>
          </p:cNvPr>
          <p:cNvSpPr/>
          <p:nvPr/>
        </p:nvSpPr>
        <p:spPr>
          <a:xfrm>
            <a:off x="6619598" y="4299138"/>
            <a:ext cx="2988860" cy="1658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ESA scout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</a:t>
            </a:r>
            <a:r>
              <a:rPr lang="en-US" sz="1400" baseline="-25000" dirty="0"/>
              <a:t>2</a:t>
            </a:r>
            <a:r>
              <a:rPr lang="en-US" sz="1400" dirty="0"/>
              <a:t>, CH</a:t>
            </a:r>
            <a:r>
              <a:rPr lang="en-US" sz="1400" baseline="-25000" dirty="0"/>
              <a:t>4</a:t>
            </a:r>
            <a:r>
              <a:rPr lang="en-US" sz="1400" dirty="0"/>
              <a:t>, NO</a:t>
            </a:r>
            <a:r>
              <a:rPr lang="en-US" sz="1400" baseline="-25000" dirty="0"/>
              <a:t>2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Resolution 300x300 m</a:t>
            </a:r>
            <a:r>
              <a:rPr lang="en-US" sz="1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Targets 30x30 km</a:t>
            </a:r>
            <a:r>
              <a:rPr lang="en-US" sz="1400" baseline="30000" dirty="0"/>
              <a:t>2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 </a:t>
            </a:r>
            <a:r>
              <a:rPr lang="en-US" sz="1400" dirty="0" err="1"/>
              <a:t>cubesats</a:t>
            </a:r>
            <a:r>
              <a:rPr lang="en-US" sz="1400" dirty="0"/>
              <a:t> flying in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Launch 2028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156644-0053-C67E-B91A-274271C067B5}"/>
              </a:ext>
            </a:extLst>
          </p:cNvPr>
          <p:cNvSpPr/>
          <p:nvPr/>
        </p:nvSpPr>
        <p:spPr>
          <a:xfrm>
            <a:off x="2726988" y="777973"/>
            <a:ext cx="2988860" cy="5279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Metop</a:t>
            </a:r>
            <a:r>
              <a:rPr lang="en-US" dirty="0"/>
              <a:t> SG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0073DE-223A-286A-A9E5-FB1792AA83E0}"/>
              </a:ext>
            </a:extLst>
          </p:cNvPr>
          <p:cNvSpPr/>
          <p:nvPr/>
        </p:nvSpPr>
        <p:spPr>
          <a:xfrm>
            <a:off x="2726988" y="1375382"/>
            <a:ext cx="2988860" cy="15154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S5/UVNS </a:t>
            </a:r>
            <a:r>
              <a:rPr lang="en-US" sz="1400" dirty="0"/>
              <a:t>(Tropomi like)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IASI-NG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3MI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Metimage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August 2025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E85657-E2C7-0501-4C04-EFD602A947B6}"/>
              </a:ext>
            </a:extLst>
          </p:cNvPr>
          <p:cNvSpPr/>
          <p:nvPr/>
        </p:nvSpPr>
        <p:spPr>
          <a:xfrm>
            <a:off x="6565652" y="771191"/>
            <a:ext cx="2988860" cy="5279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MTG-S Sentinel 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7B8F2B-B8A5-54F6-671C-78E44A8D9564}"/>
              </a:ext>
            </a:extLst>
          </p:cNvPr>
          <p:cNvSpPr/>
          <p:nvPr/>
        </p:nvSpPr>
        <p:spPr>
          <a:xfrm>
            <a:off x="6565652" y="1356858"/>
            <a:ext cx="2988860" cy="1533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S4/UVN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Resolution ~8x8 km</a:t>
            </a:r>
            <a:r>
              <a:rPr lang="en-US" sz="14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Geostationary over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July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 MTG-S with IRS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6A8810-E66C-DAA3-BA8A-0D1559CCD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0" r="51061" b="16491"/>
          <a:stretch/>
        </p:blipFill>
        <p:spPr bwMode="auto">
          <a:xfrm flipH="1">
            <a:off x="10109387" y="938530"/>
            <a:ext cx="2007611" cy="19523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B48049-06A0-F1B4-2689-216DDEB1E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18" r="6921" b="8005"/>
          <a:stretch/>
        </p:blipFill>
        <p:spPr>
          <a:xfrm>
            <a:off x="714756" y="3776565"/>
            <a:ext cx="1931597" cy="1932706"/>
          </a:xfrm>
          <a:prstGeom prst="ellipse">
            <a:avLst/>
          </a:prstGeom>
        </p:spPr>
      </p:pic>
      <p:pic>
        <p:nvPicPr>
          <p:cNvPr id="5" name="Picture 4" descr="Satellite in space above the earth&#10;&#10;Description automatically generated">
            <a:extLst>
              <a:ext uri="{FF2B5EF4-FFF2-40B4-BE49-F238E27FC236}">
                <a16:creationId xmlns:a16="http://schemas.microsoft.com/office/drawing/2014/main" id="{BAD310FE-FA5F-960B-1BF1-15BCB2EC1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2" t="25962" b="18334"/>
          <a:stretch/>
        </p:blipFill>
        <p:spPr>
          <a:xfrm>
            <a:off x="262516" y="908444"/>
            <a:ext cx="1930075" cy="193270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D17F9-7861-FC77-5D15-0DA4EEF8E9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166" r="33888" b="69902"/>
          <a:stretch/>
        </p:blipFill>
        <p:spPr>
          <a:xfrm>
            <a:off x="9771143" y="3847401"/>
            <a:ext cx="2007612" cy="20058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022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3F723-9352-5E1B-C659-3E3429749A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16</a:t>
            </a:fld>
            <a:endParaRPr lang="nl-N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F9158D-37F3-3DAC-C035-5BDE3AB18F36}"/>
              </a:ext>
            </a:extLst>
          </p:cNvPr>
          <p:cNvGrpSpPr/>
          <p:nvPr/>
        </p:nvGrpSpPr>
        <p:grpSpPr>
          <a:xfrm>
            <a:off x="-40720" y="2929261"/>
            <a:ext cx="10671998" cy="1840786"/>
            <a:chOff x="-294110" y="2929261"/>
            <a:chExt cx="10671998" cy="18407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75D633-7CA8-0C4C-E469-35A8B88EC1B3}"/>
                </a:ext>
              </a:extLst>
            </p:cNvPr>
            <p:cNvSpPr/>
            <p:nvPr/>
          </p:nvSpPr>
          <p:spPr>
            <a:xfrm>
              <a:off x="1311007" y="3345613"/>
              <a:ext cx="9066881" cy="1167788"/>
            </a:xfrm>
            <a:prstGeom prst="rect">
              <a:avLst/>
            </a:prstGeom>
            <a:solidFill>
              <a:srgbClr val="D17B24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TROPOMI is used for applications and research</a:t>
              </a:r>
            </a:p>
            <a:p>
              <a:pPr marL="313200" lvl="1" indent="0" algn="ctr">
                <a:buNone/>
              </a:pPr>
              <a:r>
                <a:rPr lang="en-US" sz="1800" i="1" dirty="0"/>
                <a:t>…forecasting, monitoring, emission registration…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3B489B-5144-D8AA-A08B-32491E439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39" b="94731" l="3418" r="94708">
                          <a14:foregroundMark x1="8820" y1="33296" x2="19294" y2="17601"/>
                          <a14:foregroundMark x1="23043" y1="11771" x2="49945" y2="5381"/>
                          <a14:foregroundMark x1="58104" y1="6951" x2="66703" y2="8969"/>
                          <a14:foregroundMark x1="66703" y1="8969" x2="83241" y2="18386"/>
                          <a14:foregroundMark x1="32856" y1="90807" x2="49283" y2="92152"/>
                          <a14:foregroundMark x1="49283" y1="92152" x2="76847" y2="81054"/>
                          <a14:foregroundMark x1="76847" y1="81054" x2="89305" y2="69843"/>
                          <a14:foregroundMark x1="89305" y1="69843" x2="92172" y2="60090"/>
                          <a14:foregroundMark x1="92172" y1="60090" x2="90628" y2="48430"/>
                          <a14:foregroundMark x1="47409" y1="3251" x2="52370" y2="3251"/>
                          <a14:foregroundMark x1="3087" y1="44283" x2="3087" y2="52915"/>
                          <a14:foregroundMark x1="3087" y1="52915" x2="7387" y2="61771"/>
                          <a14:foregroundMark x1="7387" y1="61771" x2="13892" y2="66368"/>
                          <a14:foregroundMark x1="13892" y1="66368" x2="11136" y2="58296"/>
                          <a14:foregroundMark x1="11136" y1="58296" x2="18082" y2="78700"/>
                          <a14:foregroundMark x1="3638" y1="50897" x2="5292" y2="44619"/>
                          <a14:foregroundMark x1="33848" y1="93722" x2="51599" y2="94731"/>
                          <a14:foregroundMark x1="51599" y1="94731" x2="64388" y2="92937"/>
                          <a14:foregroundMark x1="93385" y1="42265" x2="96031" y2="50224"/>
                          <a14:foregroundMark x1="96031" y1="50224" x2="94708" y2="57960"/>
                          <a14:foregroundMark x1="94708" y1="57960" x2="94487" y2="552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4110" y="2929261"/>
              <a:ext cx="1872316" cy="184078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88152D-0CDA-A3F2-1850-1738E8ED0471}"/>
              </a:ext>
            </a:extLst>
          </p:cNvPr>
          <p:cNvGrpSpPr/>
          <p:nvPr/>
        </p:nvGrpSpPr>
        <p:grpSpPr>
          <a:xfrm>
            <a:off x="1564397" y="4538189"/>
            <a:ext cx="10548681" cy="1807373"/>
            <a:chOff x="1311007" y="4538189"/>
            <a:chExt cx="10548681" cy="18073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B00BB-C794-C0C7-9D29-E201CCFC0B08}"/>
                </a:ext>
              </a:extLst>
            </p:cNvPr>
            <p:cNvSpPr/>
            <p:nvPr/>
          </p:nvSpPr>
          <p:spPr>
            <a:xfrm>
              <a:off x="1311007" y="4538189"/>
              <a:ext cx="9066881" cy="1167788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Synergy with the GEO and LEO missions</a:t>
              </a:r>
            </a:p>
            <a:p>
              <a:pPr marL="313200" lvl="1" indent="0" algn="ctr">
                <a:buNone/>
              </a:pPr>
              <a:r>
                <a:rPr lang="en-US" sz="1800" i="1" dirty="0"/>
                <a:t>… 2x daily observations</a:t>
              </a:r>
              <a:r>
                <a:rPr lang="en-US" i="1" dirty="0"/>
                <a:t> globally, regional hourly observations </a:t>
              </a:r>
              <a:r>
                <a:rPr lang="en-US" sz="1800" i="1" dirty="0"/>
                <a:t>…</a:t>
              </a:r>
            </a:p>
            <a:p>
              <a:pPr marL="313200" lvl="1" indent="0">
                <a:buNone/>
              </a:pPr>
              <a:endParaRPr lang="en-US" sz="1800" i="1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ADEB1C-90AC-AD02-9DD4-3E257844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1784"/>
            <a:stretch/>
          </p:blipFill>
          <p:spPr>
            <a:xfrm>
              <a:off x="10010311" y="4538189"/>
              <a:ext cx="1849377" cy="1807373"/>
            </a:xfrm>
            <a:prstGeom prst="ellips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A1C400-2E93-13E7-617D-6DB604379F18}"/>
              </a:ext>
            </a:extLst>
          </p:cNvPr>
          <p:cNvGrpSpPr/>
          <p:nvPr/>
        </p:nvGrpSpPr>
        <p:grpSpPr>
          <a:xfrm>
            <a:off x="1564397" y="1355889"/>
            <a:ext cx="10461722" cy="1964936"/>
            <a:chOff x="1311007" y="1355889"/>
            <a:chExt cx="10461722" cy="19649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8B4FEF-A880-714F-776E-D97BBFF2A17D}"/>
                </a:ext>
              </a:extLst>
            </p:cNvPr>
            <p:cNvSpPr/>
            <p:nvPr/>
          </p:nvSpPr>
          <p:spPr>
            <a:xfrm>
              <a:off x="1311007" y="2153037"/>
              <a:ext cx="9066881" cy="116778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TROPOMI and S5P are in excellent shape</a:t>
              </a:r>
            </a:p>
            <a:p>
              <a:pPr marL="313200" lvl="1" indent="0" algn="ctr">
                <a:buNone/>
              </a:pPr>
              <a:r>
                <a:rPr lang="en-US" sz="1800" i="1" dirty="0"/>
                <a:t>…technically the mission can continue for 10+ years…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2F6DFE-0E1C-803D-FB9D-283A7C008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233" r="26544" b="29284"/>
            <a:stretch/>
          </p:blipFill>
          <p:spPr>
            <a:xfrm>
              <a:off x="9911384" y="1355889"/>
              <a:ext cx="1861345" cy="1840786"/>
            </a:xfrm>
            <a:prstGeom prst="ellips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6D5F28-2AF9-4BEE-5089-89A78A52FD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7"/>
          <a:srcRect l="17543" t="32332" r="17924" b="37297"/>
          <a:stretch/>
        </p:blipFill>
        <p:spPr>
          <a:xfrm rot="20644092">
            <a:off x="74619" y="799393"/>
            <a:ext cx="5089793" cy="1255923"/>
          </a:xfrm>
          <a:ln w="317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88575B-8A50-6654-D21D-47B2A6EF24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19" y="5807099"/>
            <a:ext cx="1917976" cy="1076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38D0A-C160-0A0D-A0B0-6C866CED25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938" y="5779487"/>
            <a:ext cx="970209" cy="1076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01D51-4A40-1636-5870-1C0F19EBE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32778" r="20572" b="32025"/>
          <a:stretch/>
        </p:blipFill>
        <p:spPr bwMode="auto">
          <a:xfrm>
            <a:off x="7304741" y="5965685"/>
            <a:ext cx="1362073" cy="5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6E9F465-BFF7-D465-2A83-1BB9841DDEB0}"/>
              </a:ext>
            </a:extLst>
          </p:cNvPr>
          <p:cNvSpPr/>
          <p:nvPr/>
        </p:nvSpPr>
        <p:spPr>
          <a:xfrm>
            <a:off x="751477" y="1520839"/>
            <a:ext cx="8331200" cy="42576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/>
              <a:t>Lead of the Dutch National Programme [NSO]</a:t>
            </a:r>
          </a:p>
          <a:p>
            <a:r>
              <a:rPr lang="en-US" b="1" dirty="0"/>
              <a:t>Lead of the ATM-MPC [ESA]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6B3A27-6C7C-0BA3-8A71-3852B02E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481013"/>
            <a:ext cx="10923588" cy="948047"/>
          </a:xfrm>
        </p:spPr>
        <p:txBody>
          <a:bodyPr/>
          <a:lstStyle/>
          <a:p>
            <a:r>
              <a:rPr lang="en-US" dirty="0"/>
              <a:t>KNMI Responsibilities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958E7-4878-ECCB-62BF-FA9DDDDF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F96E0FD1-7514-0E89-66FB-272980FBCC9B}"/>
              </a:ext>
            </a:extLst>
          </p:cNvPr>
          <p:cNvSpPr/>
          <p:nvPr/>
        </p:nvSpPr>
        <p:spPr>
          <a:xfrm>
            <a:off x="1652780" y="1789633"/>
            <a:ext cx="2590800" cy="1242064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Instrument</a:t>
            </a:r>
            <a:r>
              <a:rPr lang="en-US" dirty="0"/>
              <a:t> Commanding &amp; Monitoring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2FEAE5EB-DE5A-4950-452A-363E7C07754C}"/>
              </a:ext>
            </a:extLst>
          </p:cNvPr>
          <p:cNvSpPr/>
          <p:nvPr/>
        </p:nvSpPr>
        <p:spPr>
          <a:xfrm>
            <a:off x="1652780" y="3353772"/>
            <a:ext cx="2590800" cy="1242064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L1B data product</a:t>
            </a:r>
            <a:br>
              <a:rPr lang="en-US" dirty="0"/>
            </a:br>
            <a:r>
              <a:rPr lang="en-US" sz="1400" dirty="0"/>
              <a:t>in-flight calibration</a:t>
            </a:r>
          </a:p>
          <a:p>
            <a:r>
              <a:rPr lang="en-US" sz="1400" dirty="0"/>
              <a:t>algorithm development</a:t>
            </a:r>
          </a:p>
          <a:p>
            <a:r>
              <a:rPr lang="en-US" sz="1400" dirty="0"/>
              <a:t>L0-1B data processor</a:t>
            </a:r>
            <a:endParaRPr lang="en-US" sz="1600" dirty="0"/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FF945818-AED0-23BA-3842-A012671A3C6D}"/>
              </a:ext>
            </a:extLst>
          </p:cNvPr>
          <p:cNvSpPr/>
          <p:nvPr/>
        </p:nvSpPr>
        <p:spPr>
          <a:xfrm>
            <a:off x="5259977" y="3355811"/>
            <a:ext cx="2590800" cy="1242064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L2 data products</a:t>
            </a:r>
            <a:endParaRPr lang="en-US" sz="1400" dirty="0"/>
          </a:p>
          <a:p>
            <a:r>
              <a:rPr lang="en-US" sz="1400" dirty="0"/>
              <a:t>Algorithm development</a:t>
            </a:r>
          </a:p>
          <a:p>
            <a:r>
              <a:rPr lang="en-US" sz="1400" dirty="0"/>
              <a:t>L1-2 data processor</a:t>
            </a:r>
          </a:p>
          <a:p>
            <a:r>
              <a:rPr lang="en-US" sz="1400" dirty="0"/>
              <a:t>NO</a:t>
            </a:r>
            <a:r>
              <a:rPr lang="en-US" sz="1400" baseline="-25000" dirty="0"/>
              <a:t>2</a:t>
            </a:r>
            <a:r>
              <a:rPr lang="en-US" sz="1400" dirty="0"/>
              <a:t>, Aerosol, O</a:t>
            </a:r>
            <a:r>
              <a:rPr lang="en-US" sz="1400" baseline="-25000" dirty="0"/>
              <a:t>3</a:t>
            </a:r>
            <a:r>
              <a:rPr lang="en-US" sz="1400" dirty="0"/>
              <a:t> Profile </a:t>
            </a:r>
            <a:endParaRPr lang="en-US" sz="1600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21535029-F63A-8554-7898-E12560168138}"/>
              </a:ext>
            </a:extLst>
          </p:cNvPr>
          <p:cNvSpPr/>
          <p:nvPr/>
        </p:nvSpPr>
        <p:spPr>
          <a:xfrm>
            <a:off x="5259977" y="1789633"/>
            <a:ext cx="2590800" cy="1242064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QA &amp; Validation</a:t>
            </a:r>
          </a:p>
          <a:p>
            <a:r>
              <a:rPr lang="en-US" sz="1400" dirty="0"/>
              <a:t>Routine validation &amp; QA</a:t>
            </a:r>
          </a:p>
          <a:p>
            <a:r>
              <a:rPr lang="en-US" sz="1400" dirty="0"/>
              <a:t>Field campaigns (CINDI)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87B8B5-2230-D38D-DD98-8BABD0852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84" y="108009"/>
            <a:ext cx="1137015" cy="1262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62BB91-D018-0990-A184-B542AD112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78500"/>
            <a:ext cx="1917976" cy="10769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77EFC9-6A1F-F875-685B-B5250BB1F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32778" r="20572" b="32025"/>
          <a:stretch/>
        </p:blipFill>
        <p:spPr bwMode="auto">
          <a:xfrm>
            <a:off x="10766426" y="6061235"/>
            <a:ext cx="1362073" cy="5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C462957-EA0C-7400-AAF0-F88E1CD3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835643"/>
            <a:ext cx="2540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970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9F62EA-F9CF-095E-685A-213BDB53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45" y="-103960"/>
            <a:ext cx="9475285" cy="1143000"/>
          </a:xfrm>
        </p:spPr>
        <p:txBody>
          <a:bodyPr>
            <a:normAutofit/>
          </a:bodyPr>
          <a:lstStyle/>
          <a:p>
            <a:r>
              <a:rPr lang="en-US" sz="3733" dirty="0"/>
              <a:t>Reactive Nitrogen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6945F4-9369-DBA1-EEF3-FFF95199735A}"/>
              </a:ext>
            </a:extLst>
          </p:cNvPr>
          <p:cNvGrpSpPr/>
          <p:nvPr/>
        </p:nvGrpSpPr>
        <p:grpSpPr>
          <a:xfrm>
            <a:off x="2258658" y="1015379"/>
            <a:ext cx="7934821" cy="5576455"/>
            <a:chOff x="2071013" y="1374627"/>
            <a:chExt cx="6882870" cy="48371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AF8B49-6CE6-173A-644A-C06F770A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1013" y="1740854"/>
              <a:ext cx="3218090" cy="44709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354D72-7CA6-B087-2953-C57EBD82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959" y="1713298"/>
              <a:ext cx="3237924" cy="44984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DC78ED-318A-DBDB-9904-FD4A26120B57}"/>
                </a:ext>
              </a:extLst>
            </p:cNvPr>
            <p:cNvSpPr txBox="1"/>
            <p:nvPr/>
          </p:nvSpPr>
          <p:spPr>
            <a:xfrm>
              <a:off x="2926080" y="1395151"/>
              <a:ext cx="2047074" cy="400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TROPOMI NO</a:t>
              </a:r>
              <a:r>
                <a:rPr lang="en-US" sz="2400" baseline="-25000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3ED7DD-17E7-648E-3658-BA4FE7D715D8}"/>
                </a:ext>
              </a:extLst>
            </p:cNvPr>
            <p:cNvSpPr txBox="1"/>
            <p:nvPr/>
          </p:nvSpPr>
          <p:spPr>
            <a:xfrm>
              <a:off x="6402614" y="1374627"/>
              <a:ext cx="1435260" cy="400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CRIS NH</a:t>
              </a:r>
              <a:r>
                <a:rPr lang="en-US" sz="2400" baseline="-25000" dirty="0"/>
                <a:t>3</a:t>
              </a:r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F27307FF-7EAC-7D72-E6CB-227A6261D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93480" y="-10975"/>
            <a:ext cx="1998521" cy="205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7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8F9229-9D0F-B26A-3254-FEA30646C504}"/>
              </a:ext>
            </a:extLst>
          </p:cNvPr>
          <p:cNvSpPr/>
          <p:nvPr/>
        </p:nvSpPr>
        <p:spPr>
          <a:xfrm>
            <a:off x="-106017" y="-92765"/>
            <a:ext cx="12417287" cy="70766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4327C-1A0B-F740-B029-FAD4357F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A6E82-7FB5-BF42-9A4B-FA3937318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37" y="0"/>
            <a:ext cx="10319230" cy="68794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9D1755-61F0-D75D-CD5F-8EFAB590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82" y="6413427"/>
            <a:ext cx="4358922" cy="3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521BC7C-E805-C3FF-263B-749A37250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5500" y="6352988"/>
            <a:ext cx="2209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4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0B230-1CD3-AF22-995C-12858E75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63B270-0BCB-E6D2-1B31-5F7478B6CA6F}"/>
              </a:ext>
            </a:extLst>
          </p:cNvPr>
          <p:cNvGrpSpPr/>
          <p:nvPr/>
        </p:nvGrpSpPr>
        <p:grpSpPr>
          <a:xfrm>
            <a:off x="957499" y="1068271"/>
            <a:ext cx="10458540" cy="5670853"/>
            <a:chOff x="957499" y="1068271"/>
            <a:chExt cx="10458540" cy="56708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C51DE5-97C1-1C3B-D36D-6D7D5DB8F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911"/>
            <a:stretch/>
          </p:blipFill>
          <p:spPr>
            <a:xfrm>
              <a:off x="957499" y="1733379"/>
              <a:ext cx="10458540" cy="50057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9B2E8A-40DB-965C-24FF-E9D30B8B4ABF}"/>
                </a:ext>
              </a:extLst>
            </p:cNvPr>
            <p:cNvSpPr txBox="1"/>
            <p:nvPr/>
          </p:nvSpPr>
          <p:spPr>
            <a:xfrm>
              <a:off x="5208876" y="6142050"/>
              <a:ext cx="21989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Wavelength [nm]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74C474-1B51-8336-6735-E7B632F69A26}"/>
                </a:ext>
              </a:extLst>
            </p:cNvPr>
            <p:cNvSpPr txBox="1"/>
            <p:nvPr/>
          </p:nvSpPr>
          <p:spPr>
            <a:xfrm rot="16200000">
              <a:off x="889930" y="3677311"/>
              <a:ext cx="19086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Reflectance [-]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8E2174-A2A5-05CE-6D84-D3BF7F761A00}"/>
                </a:ext>
              </a:extLst>
            </p:cNvPr>
            <p:cNvSpPr txBox="1"/>
            <p:nvPr/>
          </p:nvSpPr>
          <p:spPr>
            <a:xfrm>
              <a:off x="2358798" y="1068271"/>
              <a:ext cx="76559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Tropomi Observation over De </a:t>
              </a:r>
              <a:r>
                <a:rPr lang="en-US" dirty="0" err="1"/>
                <a:t>Bilt</a:t>
              </a:r>
              <a:r>
                <a:rPr lang="en-US" dirty="0"/>
                <a:t>, The Netherlands 17-04-2022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9EBDF2-06E2-512C-BDAF-38EDCE93F95F}"/>
              </a:ext>
            </a:extLst>
          </p:cNvPr>
          <p:cNvSpPr txBox="1"/>
          <p:nvPr/>
        </p:nvSpPr>
        <p:spPr>
          <a:xfrm>
            <a:off x="2177260" y="656152"/>
            <a:ext cx="866692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Tropomi measures more than 20 million spectra per 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0F527-0215-6FB5-B94E-B160C4F75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60"/>
            <a:ext cx="1137015" cy="1262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90C031-4C99-AF20-2ADB-04E22321E48F}"/>
              </a:ext>
            </a:extLst>
          </p:cNvPr>
          <p:cNvSpPr txBox="1"/>
          <p:nvPr/>
        </p:nvSpPr>
        <p:spPr>
          <a:xfrm>
            <a:off x="2868118" y="1527487"/>
            <a:ext cx="1958716" cy="461665"/>
          </a:xfrm>
          <a:prstGeom prst="rect">
            <a:avLst/>
          </a:prstGeom>
          <a:solidFill>
            <a:srgbClr val="C7E3FF"/>
          </a:solidFill>
          <a:ln w="19050">
            <a:solidFill>
              <a:srgbClr val="1D9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UV-VIS</a:t>
            </a:r>
            <a:br>
              <a:rPr lang="en-US" sz="1200" dirty="0"/>
            </a:br>
            <a:r>
              <a:rPr lang="en-US" sz="1200" dirty="0"/>
              <a:t>3.5 x 5.5 km</a:t>
            </a:r>
            <a:r>
              <a:rPr lang="en-US" sz="1200" baseline="30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B3FBE1-EBFA-FC37-CDED-19502594B3F4}"/>
              </a:ext>
            </a:extLst>
          </p:cNvPr>
          <p:cNvSpPr txBox="1"/>
          <p:nvPr/>
        </p:nvSpPr>
        <p:spPr>
          <a:xfrm>
            <a:off x="5101652" y="1529262"/>
            <a:ext cx="2393429" cy="461665"/>
          </a:xfrm>
          <a:prstGeom prst="rect">
            <a:avLst/>
          </a:prstGeom>
          <a:solidFill>
            <a:srgbClr val="F6C4CE"/>
          </a:solidFill>
          <a:ln w="19050">
            <a:solidFill>
              <a:srgbClr val="DC153B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NIR</a:t>
            </a:r>
            <a:br>
              <a:rPr lang="en-US" sz="1200" dirty="0"/>
            </a:br>
            <a:r>
              <a:rPr lang="en-US" sz="1200" dirty="0"/>
              <a:t>3.5 x 5.5 km</a:t>
            </a:r>
            <a:r>
              <a:rPr lang="en-US" sz="1200" baseline="30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84202-0DAF-D96F-EC5C-08653FE24F1D}"/>
              </a:ext>
            </a:extLst>
          </p:cNvPr>
          <p:cNvSpPr txBox="1"/>
          <p:nvPr/>
        </p:nvSpPr>
        <p:spPr>
          <a:xfrm>
            <a:off x="7769900" y="1536085"/>
            <a:ext cx="2428408" cy="461665"/>
          </a:xfrm>
          <a:prstGeom prst="rect">
            <a:avLst/>
          </a:prstGeom>
          <a:solidFill>
            <a:srgbClr val="C8E3C8"/>
          </a:solidFill>
          <a:ln w="19050">
            <a:solidFill>
              <a:srgbClr val="1F8B2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SWIR</a:t>
            </a:r>
            <a:br>
              <a:rPr lang="en-US" sz="1200" dirty="0"/>
            </a:br>
            <a:r>
              <a:rPr lang="en-US" sz="1200" dirty="0"/>
              <a:t>7.0 x 5.5 km</a:t>
            </a:r>
            <a:r>
              <a:rPr lang="en-US" sz="1200" baseline="30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B0867C-735E-AD52-DE3D-1F847AA2C777}"/>
              </a:ext>
            </a:extLst>
          </p:cNvPr>
          <p:cNvSpPr txBox="1"/>
          <p:nvPr/>
        </p:nvSpPr>
        <p:spPr>
          <a:xfrm>
            <a:off x="2403422" y="1530216"/>
            <a:ext cx="452209" cy="457200"/>
          </a:xfrm>
          <a:prstGeom prst="rect">
            <a:avLst/>
          </a:prstGeom>
          <a:solidFill>
            <a:srgbClr val="E3CAF8"/>
          </a:solidFill>
          <a:ln w="19050">
            <a:solidFill>
              <a:srgbClr val="8A2AE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UV</a:t>
            </a:r>
            <a:br>
              <a:rPr lang="en-US" sz="1200" dirty="0"/>
            </a:br>
            <a:r>
              <a:rPr lang="en-US" sz="500" dirty="0"/>
              <a:t>28 x 5.5 km</a:t>
            </a:r>
            <a:r>
              <a:rPr lang="en-US" sz="5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265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80EDA-EB0E-C73B-E8EF-1002607E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A3621E-C6FD-3CF1-B25B-5E26BCBC3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F7BC5-A7A9-8EFB-D291-9533C1BF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6" name="orb_earth_no2_lin">
            <a:hlinkClick r:id="" action="ppaction://media"/>
            <a:extLst>
              <a:ext uri="{FF2B5EF4-FFF2-40B4-BE49-F238E27FC236}">
                <a16:creationId xmlns:a16="http://schemas.microsoft.com/office/drawing/2014/main" id="{A50E838C-D150-7DED-6BF7-B3D16733D4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4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9B7E7-70B1-0B91-4ECB-F3CD0748E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0606C9-A520-9A52-87CF-E4F91771B6AF}"/>
              </a:ext>
            </a:extLst>
          </p:cNvPr>
          <p:cNvSpPr/>
          <p:nvPr/>
        </p:nvSpPr>
        <p:spPr>
          <a:xfrm>
            <a:off x="751477" y="1520839"/>
            <a:ext cx="8331200" cy="36993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38657F-5528-FD0B-57D1-209D8C76B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481013"/>
            <a:ext cx="10923588" cy="948047"/>
          </a:xfrm>
        </p:spPr>
        <p:txBody>
          <a:bodyPr/>
          <a:lstStyle/>
          <a:p>
            <a:r>
              <a:rPr lang="en-US" dirty="0"/>
              <a:t>S5P/TROPOMI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80260-AB2C-0179-026E-F07739C5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0D9072A5-FDFD-3935-4ED6-82B9C23D9371}"/>
              </a:ext>
            </a:extLst>
          </p:cNvPr>
          <p:cNvSpPr/>
          <p:nvPr/>
        </p:nvSpPr>
        <p:spPr>
          <a:xfrm>
            <a:off x="5019513" y="1759459"/>
            <a:ext cx="3960728" cy="184431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/>
              <a:t>EU Copernicus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Flight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Ground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Routine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L1-2 algorithm data processor</a:t>
            </a:r>
            <a:br>
              <a:rPr lang="en-US" sz="1400" dirty="0"/>
            </a:b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, SO</a:t>
            </a:r>
            <a:r>
              <a:rPr lang="en-US" sz="1400" baseline="-25000" dirty="0"/>
              <a:t>2</a:t>
            </a:r>
            <a:r>
              <a:rPr lang="en-US" sz="1400" dirty="0"/>
              <a:t>, HCHO, Cloud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84D66C-1649-7562-2C1C-92D2B0B6F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84" y="108009"/>
            <a:ext cx="1137015" cy="1262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A36846-706E-6418-24DC-0428F96979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78500"/>
            <a:ext cx="1917976" cy="10769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BB6EE0-A9A4-23C3-AD1B-DD8CA6FE2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32778" r="20572" b="32025"/>
          <a:stretch/>
        </p:blipFill>
        <p:spPr bwMode="auto">
          <a:xfrm>
            <a:off x="10620429" y="5965685"/>
            <a:ext cx="1362073" cy="5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B7DDFFFD-4872-368B-67FD-1E2E7CE164A4}"/>
              </a:ext>
            </a:extLst>
          </p:cNvPr>
          <p:cNvSpPr/>
          <p:nvPr/>
        </p:nvSpPr>
        <p:spPr>
          <a:xfrm>
            <a:off x="956349" y="1759460"/>
            <a:ext cx="3960728" cy="184431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/>
              <a:t>NL National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Tropomi Commanding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L0-1B algorithm data processor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Instrument monitoring &amp; calibration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L1-2 algorithm &amp; data processor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</a:t>
            </a:r>
            <a:r>
              <a:rPr lang="en-US" sz="1400" baseline="-25000" dirty="0"/>
              <a:t>2</a:t>
            </a:r>
            <a:r>
              <a:rPr lang="en-US" sz="1400" dirty="0"/>
              <a:t>, Aerosol, O</a:t>
            </a:r>
            <a:r>
              <a:rPr lang="en-US" sz="1400" baseline="-25000" dirty="0"/>
              <a:t>3</a:t>
            </a:r>
            <a:r>
              <a:rPr lang="en-US" sz="1400" dirty="0"/>
              <a:t> Profile, CO, CH</a:t>
            </a:r>
            <a:r>
              <a:rPr lang="en-US" sz="1400" baseline="-25000" dirty="0"/>
              <a:t>4</a:t>
            </a:r>
          </a:p>
        </p:txBody>
      </p:sp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6B000790-F4E5-3DFB-C833-A57B37733850}"/>
              </a:ext>
            </a:extLst>
          </p:cNvPr>
          <p:cNvSpPr/>
          <p:nvPr/>
        </p:nvSpPr>
        <p:spPr>
          <a:xfrm>
            <a:off x="956349" y="3695558"/>
            <a:ext cx="3960728" cy="1153068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/>
              <a:t>GE and BE National Programme</a:t>
            </a:r>
          </a:p>
          <a:p>
            <a:r>
              <a:rPr lang="en-US" sz="1400" dirty="0"/>
              <a:t>Algorithm development and prototyping</a:t>
            </a:r>
          </a:p>
          <a:p>
            <a:endParaRPr lang="en-US" sz="1400" dirty="0"/>
          </a:p>
        </p:txBody>
      </p:sp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804FF1AE-A8BB-3228-BE2C-C6F31E762435}"/>
              </a:ext>
            </a:extLst>
          </p:cNvPr>
          <p:cNvSpPr/>
          <p:nvPr/>
        </p:nvSpPr>
        <p:spPr>
          <a:xfrm>
            <a:off x="5019513" y="3695557"/>
            <a:ext cx="3960728" cy="1153068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/>
              <a:t>ESA Programme</a:t>
            </a:r>
          </a:p>
          <a:p>
            <a:r>
              <a:rPr lang="en-US" sz="1400" dirty="0"/>
              <a:t>Scientific product development and data processing</a:t>
            </a:r>
          </a:p>
          <a:p>
            <a:endParaRPr lang="en-US" sz="1400" dirty="0"/>
          </a:p>
        </p:txBody>
      </p:sp>
      <p:pic>
        <p:nvPicPr>
          <p:cNvPr id="17" name="Picture 16" descr="A black background with blue and red letters&#10;&#10;AI-generated content may be incorrect.">
            <a:extLst>
              <a:ext uri="{FF2B5EF4-FFF2-40B4-BE49-F238E27FC236}">
                <a16:creationId xmlns:a16="http://schemas.microsoft.com/office/drawing/2014/main" id="{3820935C-178B-B0B5-066C-A4C3913174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7161"/>
            <a:ext cx="77724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6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F6261-D94F-28A1-3AFC-D342D974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B4A6E-7362-5B7D-48C8-636CF9ED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DC280-8C37-66D5-48C1-AFC5B241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AC3A60-3E78-FC3A-D9FE-AFEEFADC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54" y="242282"/>
            <a:ext cx="4879692" cy="58180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87CCB4-5DFF-9088-4489-BC0467B8AB3F}"/>
              </a:ext>
            </a:extLst>
          </p:cNvPr>
          <p:cNvSpPr txBox="1"/>
          <p:nvPr/>
        </p:nvSpPr>
        <p:spPr>
          <a:xfrm>
            <a:off x="7604523" y="6382450"/>
            <a:ext cx="35269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hlinkClick r:id="rId4"/>
              </a:rPr>
              <a:t>https://mps.tropomi.eu</a:t>
            </a:r>
            <a:r>
              <a:rPr lang="en-US" dirty="0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DBB04D-8F5B-D136-F51E-65D01979ED72}"/>
              </a:ext>
            </a:extLst>
          </p:cNvPr>
          <p:cNvGrpSpPr/>
          <p:nvPr/>
        </p:nvGrpSpPr>
        <p:grpSpPr>
          <a:xfrm>
            <a:off x="6875996" y="242282"/>
            <a:ext cx="4983984" cy="4629893"/>
            <a:chOff x="6850596" y="242282"/>
            <a:chExt cx="4983984" cy="46298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00F674-6D91-A68E-6199-7C8C8C86A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86483"/>
            <a:stretch>
              <a:fillRect/>
            </a:stretch>
          </p:blipFill>
          <p:spPr>
            <a:xfrm>
              <a:off x="6850597" y="242282"/>
              <a:ext cx="4983983" cy="7864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92B976-3DD5-8701-49BA-391D1AA3C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3939"/>
            <a:stretch>
              <a:fillRect/>
            </a:stretch>
          </p:blipFill>
          <p:spPr>
            <a:xfrm>
              <a:off x="6850596" y="1028700"/>
              <a:ext cx="4983983" cy="3843475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796B555-4D9B-4CC7-645A-AEAD5FF167C7}"/>
              </a:ext>
            </a:extLst>
          </p:cNvPr>
          <p:cNvSpPr/>
          <p:nvPr/>
        </p:nvSpPr>
        <p:spPr>
          <a:xfrm>
            <a:off x="2133599" y="2657264"/>
            <a:ext cx="8839200" cy="1013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TROPOMI can continue for another 10+ years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21E94-71B9-F84F-5949-6A31708B5D7A}"/>
              </a:ext>
            </a:extLst>
          </p:cNvPr>
          <p:cNvSpPr txBox="1"/>
          <p:nvPr/>
        </p:nvSpPr>
        <p:spPr>
          <a:xfrm>
            <a:off x="697053" y="50240"/>
            <a:ext cx="487969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Detector Dark Current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EC2CE-BE3C-1185-34D7-06A5C67D7EF5}"/>
              </a:ext>
            </a:extLst>
          </p:cNvPr>
          <p:cNvSpPr txBox="1"/>
          <p:nvPr/>
        </p:nvSpPr>
        <p:spPr>
          <a:xfrm>
            <a:off x="6875995" y="50240"/>
            <a:ext cx="498398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Reflectance Monitoring</a:t>
            </a:r>
          </a:p>
        </p:txBody>
      </p:sp>
    </p:spTree>
    <p:extLst>
      <p:ext uri="{BB962C8B-B14F-4D97-AF65-F5344CB8AC3E}">
        <p14:creationId xmlns:p14="http://schemas.microsoft.com/office/powerpoint/2010/main" val="35313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944D0-50ED-20B5-624A-3BA5C36B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F485E0-8D83-9017-2A73-744957A28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484164"/>
              </p:ext>
            </p:extLst>
          </p:nvPr>
        </p:nvGraphicFramePr>
        <p:xfrm>
          <a:off x="1064155" y="0"/>
          <a:ext cx="9762342" cy="660676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459229">
                  <a:extLst>
                    <a:ext uri="{9D8B030D-6E8A-4147-A177-3AD203B41FA5}">
                      <a16:colId xmlns:a16="http://schemas.microsoft.com/office/drawing/2014/main" val="322073213"/>
                    </a:ext>
                  </a:extLst>
                </a:gridCol>
                <a:gridCol w="1218728">
                  <a:extLst>
                    <a:ext uri="{9D8B030D-6E8A-4147-A177-3AD203B41FA5}">
                      <a16:colId xmlns:a16="http://schemas.microsoft.com/office/drawing/2014/main" val="886302137"/>
                    </a:ext>
                  </a:extLst>
                </a:gridCol>
                <a:gridCol w="1515176">
                  <a:extLst>
                    <a:ext uri="{9D8B030D-6E8A-4147-A177-3AD203B41FA5}">
                      <a16:colId xmlns:a16="http://schemas.microsoft.com/office/drawing/2014/main" val="147344391"/>
                    </a:ext>
                  </a:extLst>
                </a:gridCol>
                <a:gridCol w="1427339">
                  <a:extLst>
                    <a:ext uri="{9D8B030D-6E8A-4147-A177-3AD203B41FA5}">
                      <a16:colId xmlns:a16="http://schemas.microsoft.com/office/drawing/2014/main" val="1851201145"/>
                    </a:ext>
                  </a:extLst>
                </a:gridCol>
                <a:gridCol w="1141870">
                  <a:extLst>
                    <a:ext uri="{9D8B030D-6E8A-4147-A177-3AD203B41FA5}">
                      <a16:colId xmlns:a16="http://schemas.microsoft.com/office/drawing/2014/main" val="2642069534"/>
                    </a:ext>
                  </a:extLst>
                </a:gridCol>
              </a:tblGrid>
              <a:tr h="3888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TROPOMI Data Products</a:t>
                      </a:r>
                      <a:endParaRPr lang="en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Type</a:t>
                      </a:r>
                      <a:endParaRPr lang="en-NL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Air Quality</a:t>
                      </a:r>
                      <a:endParaRPr lang="en-NL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Climate</a:t>
                      </a:r>
                      <a:endParaRPr lang="en-NL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Ozone</a:t>
                      </a:r>
                      <a:endParaRPr lang="en-NL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247601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Nitrogen Dioxide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NL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678151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Formaldehyde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NL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498214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Glyoxal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RP</a:t>
                      </a:r>
                      <a:endParaRPr lang="en-NL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8457256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Sulfur Dioxide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758064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Carbon Monoxide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8912805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Aerosol UV Index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258459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Aerosol Layer Height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303732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Aerosol Optical Thickness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RP</a:t>
                      </a:r>
                      <a:endParaRPr lang="en-NL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588148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Methane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0236254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Ozone Total Column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007968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Ozone Profile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NL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0035459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OCLO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RP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NL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5224290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Surface Reflectance DLER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RP</a:t>
                      </a:r>
                      <a:endParaRPr lang="en-NL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985469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Solar Induced Fluorescence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RP</a:t>
                      </a:r>
                      <a:endParaRPr lang="en-NL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0663899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Ocean Color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RP</a:t>
                      </a:r>
                      <a:endParaRPr lang="en-NL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162519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Cloud</a:t>
                      </a:r>
                      <a:endParaRPr lang="en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SP</a:t>
                      </a:r>
                      <a:endParaRPr lang="en-NL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7228924"/>
                  </a:ext>
                </a:extLst>
              </a:tr>
              <a:tr h="334455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HDO &amp; Water Vapor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RP</a:t>
                      </a:r>
                      <a:endParaRPr lang="en-NL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  <a:endParaRPr lang="en-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L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600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46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416F4-B47A-66C3-B172-92B9C372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28" y="239342"/>
            <a:ext cx="10923588" cy="948047"/>
          </a:xfrm>
        </p:spPr>
        <p:txBody>
          <a:bodyPr/>
          <a:lstStyle/>
          <a:p>
            <a:r>
              <a:rPr lang="en-US" dirty="0"/>
              <a:t>Canadian Wildfires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060EF-0932-F5B0-0FB0-387E87929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August 19, 2025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0C257-6B00-D57D-A33A-B1D072F8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F9F9F-49E9-D534-F025-B3FC5648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6" name="uvai_20250525_20250610">
            <a:hlinkClick r:id="" action="ppaction://media"/>
            <a:extLst>
              <a:ext uri="{FF2B5EF4-FFF2-40B4-BE49-F238E27FC236}">
                <a16:creationId xmlns:a16="http://schemas.microsoft.com/office/drawing/2014/main" id="{DB14C9AD-5BDB-37F8-AE64-91472CA5D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593" y="1190085"/>
            <a:ext cx="5405621" cy="5324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1FF92-117C-6211-0962-DFBC593A65B5}"/>
              </a:ext>
            </a:extLst>
          </p:cNvPr>
          <p:cNvSpPr txBox="1"/>
          <p:nvPr/>
        </p:nvSpPr>
        <p:spPr>
          <a:xfrm>
            <a:off x="378228" y="6519754"/>
            <a:ext cx="32916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UVAI 2025-05-25 2025-06-10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2C299-2BF2-2927-D430-D85AB040CF17}"/>
              </a:ext>
            </a:extLst>
          </p:cNvPr>
          <p:cNvGrpSpPr/>
          <p:nvPr/>
        </p:nvGrpSpPr>
        <p:grpSpPr>
          <a:xfrm>
            <a:off x="6439788" y="682100"/>
            <a:ext cx="5564610" cy="5493800"/>
            <a:chOff x="6439788" y="682100"/>
            <a:chExt cx="5564610" cy="5493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26BBA1-AB63-06CB-9275-2AD747F9F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9788" y="1163940"/>
              <a:ext cx="5564610" cy="50119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170B6C-3F29-E028-BC88-84494222DB30}"/>
                </a:ext>
              </a:extLst>
            </p:cNvPr>
            <p:cNvSpPr txBox="1"/>
            <p:nvPr/>
          </p:nvSpPr>
          <p:spPr>
            <a:xfrm>
              <a:off x="8110762" y="682100"/>
              <a:ext cx="189026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ALH 2025-06-01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54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7DCF5-3BB9-547F-FAE2-357B2BC4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04D16D-2D5B-EE4E-8BD5-6738CCC15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5"/>
          <a:stretch>
            <a:fillRect/>
          </a:stretch>
        </p:blipFill>
        <p:spPr bwMode="auto">
          <a:xfrm>
            <a:off x="774700" y="0"/>
            <a:ext cx="4363797" cy="231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D02B36C-CA54-2FC1-B660-0DE967BF0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2"/>
          <a:stretch>
            <a:fillRect/>
          </a:stretch>
        </p:blipFill>
        <p:spPr bwMode="auto">
          <a:xfrm>
            <a:off x="1803400" y="2310840"/>
            <a:ext cx="8775700" cy="419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atellite in space with earth in the background&#10;&#10;AI-generated content may be incorrect.">
            <a:extLst>
              <a:ext uri="{FF2B5EF4-FFF2-40B4-BE49-F238E27FC236}">
                <a16:creationId xmlns:a16="http://schemas.microsoft.com/office/drawing/2014/main" id="{122301B1-C23F-2524-C1A8-6BF9E2871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02" y="313484"/>
            <a:ext cx="4363797" cy="1818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671DEF-947A-8505-7F8D-41ABF0C755F1}"/>
              </a:ext>
            </a:extLst>
          </p:cNvPr>
          <p:cNvSpPr txBox="1"/>
          <p:nvPr/>
        </p:nvSpPr>
        <p:spPr>
          <a:xfrm>
            <a:off x="3346450" y="6458912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https://amt.copernicus.org/articles/18/2553/2025/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9754488"/>
      </p:ext>
    </p:extLst>
  </p:cSld>
  <p:clrMapOvr>
    <a:masterClrMapping/>
  </p:clrMapOvr>
</p:sld>
</file>

<file path=ppt/theme/theme1.xml><?xml version="1.0" encoding="utf-8"?>
<a:theme xmlns:a="http://schemas.openxmlformats.org/drawingml/2006/main" name="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KNMI sjabloon voor Powerpoint NL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ENG breedbeeld IenW</Template>
  <TotalTime>5524</TotalTime>
  <Words>775</Words>
  <Application>Microsoft Office PowerPoint</Application>
  <PresentationFormat>Widescreen</PresentationFormat>
  <Paragraphs>215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Verdana</vt:lpstr>
      <vt:lpstr>Wingdings</vt:lpstr>
      <vt:lpstr>KNMI sjabloon voor Powerpoint ENG breedbeeld IenW</vt:lpstr>
      <vt:lpstr>KNMI sjabloon voor Powerpoint NL breedbeeld IenW</vt:lpstr>
      <vt:lpstr>TROPOMI on Sentinel-5 Precursor  mission status</vt:lpstr>
      <vt:lpstr>PowerPoint Presentation</vt:lpstr>
      <vt:lpstr>PowerPoint Presentation</vt:lpstr>
      <vt:lpstr>PowerPoint Presentation</vt:lpstr>
      <vt:lpstr>S5P/TROPOMI</vt:lpstr>
      <vt:lpstr>PowerPoint Presentation</vt:lpstr>
      <vt:lpstr>PowerPoint Presentation</vt:lpstr>
      <vt:lpstr>Canadian Wildfires</vt:lpstr>
      <vt:lpstr>PowerPoint Presentation</vt:lpstr>
      <vt:lpstr>Ozone profile</vt:lpstr>
      <vt:lpstr>Monitoring NO2 the success of pollution control policies</vt:lpstr>
      <vt:lpstr>Emission Registration</vt:lpstr>
      <vt:lpstr>Shipping Emissions</vt:lpstr>
      <vt:lpstr>TROPOMI Data Availability</vt:lpstr>
      <vt:lpstr>PowerPoint Presentation</vt:lpstr>
      <vt:lpstr>PowerPoint Presentation</vt:lpstr>
      <vt:lpstr>KNMI Responsibilities</vt:lpstr>
      <vt:lpstr>Reactive Nitrogen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Veefkind, Pepijn (KNMI)</dc:creator>
  <cp:lastModifiedBy>Veefkind, Pepijn (KNMI)</cp:lastModifiedBy>
  <cp:revision>47</cp:revision>
  <dcterms:created xsi:type="dcterms:W3CDTF">2025-06-20T08:56:42Z</dcterms:created>
  <dcterms:modified xsi:type="dcterms:W3CDTF">2025-08-19T01:39:09Z</dcterms:modified>
</cp:coreProperties>
</file>