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2" r:id="rId2"/>
    <p:sldId id="29137" r:id="rId3"/>
    <p:sldId id="29149" r:id="rId4"/>
    <p:sldId id="29148" r:id="rId5"/>
    <p:sldId id="29143" r:id="rId6"/>
    <p:sldId id="29142" r:id="rId7"/>
    <p:sldId id="29146" r:id="rId8"/>
    <p:sldId id="29145" r:id="rId9"/>
    <p:sldId id="2914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McDonald" initials="BM" lastIdx="1" clrIdx="0">
    <p:extLst>
      <p:ext uri="{19B8F6BF-5375-455C-9EA6-DF929625EA0E}">
        <p15:presenceInfo xmlns:p15="http://schemas.microsoft.com/office/powerpoint/2012/main" userId="Brian McDona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12F6"/>
    <a:srgbClr val="385D8A"/>
    <a:srgbClr val="11F75E"/>
    <a:srgbClr val="F2B800"/>
    <a:srgbClr val="F96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 autoAdjust="0"/>
    <p:restoredTop sz="96340" autoAdjust="0"/>
  </p:normalViewPr>
  <p:slideViewPr>
    <p:cSldViewPr snapToGrid="0">
      <p:cViewPr varScale="1">
        <p:scale>
          <a:sx n="59" d="100"/>
          <a:sy n="59" d="100"/>
        </p:scale>
        <p:origin x="8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C7392-FD1D-4344-918F-2230C2EBE668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36F46-A295-47B0-B61E-3BD8E58D4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4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a88af45b52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a88af45b52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091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NOAA continues to focus on natural hazards and their impacts on Americans: floods, </a:t>
            </a:r>
            <a:r>
              <a:rPr lang="en-US" dirty="0" err="1"/>
              <a:t>precip</a:t>
            </a:r>
            <a:r>
              <a:rPr lang="en-US" dirty="0"/>
              <a:t>, fires/AQ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6F46-A295-47B0-B61E-3BD8E58D4C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8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701040" y="5794057"/>
            <a:ext cx="5608320" cy="4740593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4775" y="1504950"/>
            <a:ext cx="7219950" cy="4062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701040" y="5794057"/>
            <a:ext cx="5608320" cy="4740593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Mention Jun W’s contributions to ALH product</a:t>
            </a:r>
            <a:endParaRPr dirty="0"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4775" y="1504950"/>
            <a:ext cx="7219950" cy="4062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998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701040" y="5794057"/>
            <a:ext cx="5608320" cy="4740593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4775" y="1504950"/>
            <a:ext cx="7219950" cy="4062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9677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</a:t>
            </a:r>
            <a:r>
              <a:rPr lang="en-US" sz="1200" dirty="0"/>
              <a:t>CEOS recommendation that in light of ACX descope, NASA and NOAA form task team for TEMPO-2 follow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6F46-A295-47B0-B61E-3BD8E58D4C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8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1135500" y="2873189"/>
            <a:ext cx="10295600" cy="2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mbria"/>
              <a:buNone/>
              <a:defRPr sz="640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-11853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-11853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-11853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-11853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-11853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-11853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-11853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-11853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1185367" y="5067451"/>
            <a:ext cx="1029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538CD5"/>
              </a:buClr>
              <a:buSzPts val="1400"/>
              <a:buNone/>
              <a:defRPr sz="3200" b="0" i="0" u="none" strike="noStrike" cap="none">
                <a:solidFill>
                  <a:srgbClr val="538CD5"/>
                </a:solidFill>
              </a:defRPr>
            </a:lvl1pPr>
            <a:lvl2pPr marL="609585" marR="0" lvl="1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667" b="0" i="0" u="none" strike="noStrike" cap="none">
                <a:solidFill>
                  <a:srgbClr val="888888"/>
                </a:solidFill>
              </a:defRPr>
            </a:lvl2pPr>
            <a:lvl3pPr marL="121917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 b="0" i="0" u="none" strike="noStrike" cap="none">
                <a:solidFill>
                  <a:srgbClr val="888888"/>
                </a:solidFill>
              </a:defRPr>
            </a:lvl3pPr>
            <a:lvl4pPr marL="1828754" marR="0" lvl="3" indent="0" algn="ctr" rtl="0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2133" b="0" i="0" u="none" strike="noStrike" cap="none">
                <a:solidFill>
                  <a:srgbClr val="888888"/>
                </a:solidFill>
              </a:defRPr>
            </a:lvl4pPr>
            <a:lvl5pPr marL="2438339" marR="0" lvl="4" indent="0" algn="ctr" rtl="0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133" b="0" i="0" u="none" strike="noStrike" cap="none">
                <a:solidFill>
                  <a:srgbClr val="888888"/>
                </a:solidFill>
              </a:defRPr>
            </a:lvl5pPr>
            <a:lvl6pPr marL="3047924" marR="0" lvl="5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2667" b="0" i="0" u="none" strike="noStrike" cap="none">
                <a:solidFill>
                  <a:srgbClr val="888888"/>
                </a:solidFill>
              </a:defRPr>
            </a:lvl6pPr>
            <a:lvl7pPr marL="3657509" marR="0" lvl="6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2667" b="0" i="0" u="none" strike="noStrike" cap="none">
                <a:solidFill>
                  <a:srgbClr val="888888"/>
                </a:solidFill>
              </a:defRPr>
            </a:lvl7pPr>
            <a:lvl8pPr marL="4267093" marR="0" lvl="7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2667" b="0" i="0" u="none" strike="noStrike" cap="none">
                <a:solidFill>
                  <a:srgbClr val="888888"/>
                </a:solidFill>
              </a:defRPr>
            </a:lvl8pPr>
            <a:lvl9pPr marL="4876678" marR="0" lvl="8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2667" b="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68399" y="213448"/>
            <a:ext cx="1325401" cy="1325401"/>
          </a:xfrm>
          <a:prstGeom prst="rect">
            <a:avLst/>
          </a:prstGeom>
          <a:noFill/>
          <a:ln>
            <a:noFill/>
          </a:ln>
          <a:effectLst>
            <a:outerShdw blurRad="342900" dist="19050" dir="10800000" algn="bl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149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3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/>
          <p:nvPr/>
        </p:nvSpPr>
        <p:spPr>
          <a:xfrm>
            <a:off x="585500" y="4268167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6"/>
          <p:cNvSpPr txBox="1">
            <a:spLocks noGrp="1"/>
          </p:cNvSpPr>
          <p:nvPr>
            <p:ph type="title"/>
          </p:nvPr>
        </p:nvSpPr>
        <p:spPr>
          <a:xfrm>
            <a:off x="1071733" y="2405067"/>
            <a:ext cx="10163200" cy="4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4800"/>
              <a:buNone/>
              <a:defRPr sz="6400">
                <a:solidFill>
                  <a:srgbClr val="0A459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>
                <a:solidFill>
                  <a:srgbClr val="0A4595"/>
                </a:solidFill>
              </a:defRPr>
            </a:lvl1pPr>
            <a:lvl2pPr lvl="1" rtl="0">
              <a:buNone/>
              <a:defRPr>
                <a:solidFill>
                  <a:srgbClr val="0A4595"/>
                </a:solidFill>
              </a:defRPr>
            </a:lvl2pPr>
            <a:lvl3pPr lvl="2" rtl="0">
              <a:buNone/>
              <a:defRPr>
                <a:solidFill>
                  <a:srgbClr val="0A4595"/>
                </a:solidFill>
              </a:defRPr>
            </a:lvl3pPr>
            <a:lvl4pPr lvl="3" rtl="0">
              <a:buNone/>
              <a:defRPr>
                <a:solidFill>
                  <a:srgbClr val="0A4595"/>
                </a:solidFill>
              </a:defRPr>
            </a:lvl4pPr>
            <a:lvl5pPr lvl="4" rtl="0">
              <a:buNone/>
              <a:defRPr>
                <a:solidFill>
                  <a:srgbClr val="0A4595"/>
                </a:solidFill>
              </a:defRPr>
            </a:lvl5pPr>
            <a:lvl6pPr lvl="5" rtl="0">
              <a:buNone/>
              <a:defRPr>
                <a:solidFill>
                  <a:srgbClr val="0A4595"/>
                </a:solidFill>
              </a:defRPr>
            </a:lvl6pPr>
            <a:lvl7pPr lvl="6" rtl="0">
              <a:buNone/>
              <a:defRPr>
                <a:solidFill>
                  <a:srgbClr val="0A4595"/>
                </a:solidFill>
              </a:defRPr>
            </a:lvl7pPr>
            <a:lvl8pPr lvl="7" rtl="0">
              <a:buNone/>
              <a:defRPr>
                <a:solidFill>
                  <a:srgbClr val="0A4595"/>
                </a:solidFill>
              </a:defRPr>
            </a:lvl8pPr>
            <a:lvl9pPr lvl="8" rtl="0">
              <a:buNone/>
              <a:defRPr>
                <a:solidFill>
                  <a:srgbClr val="0A4595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016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rgbClr val="E06666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/>
          <p:nvPr/>
        </p:nvSpPr>
        <p:spPr>
          <a:xfrm>
            <a:off x="585500" y="4268167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7"/>
          <p:cNvSpPr txBox="1">
            <a:spLocks noGrp="1"/>
          </p:cNvSpPr>
          <p:nvPr>
            <p:ph type="title"/>
          </p:nvPr>
        </p:nvSpPr>
        <p:spPr>
          <a:xfrm>
            <a:off x="1071733" y="2405067"/>
            <a:ext cx="10163200" cy="4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4800"/>
              <a:buNone/>
              <a:defRPr sz="6400">
                <a:solidFill>
                  <a:srgbClr val="0A459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○"/>
              <a:defRPr sz="9066">
                <a:solidFill>
                  <a:srgbClr val="0A459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■"/>
              <a:defRPr sz="9066">
                <a:solidFill>
                  <a:srgbClr val="0A459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●"/>
              <a:defRPr sz="9066">
                <a:solidFill>
                  <a:srgbClr val="0A459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○"/>
              <a:defRPr sz="9066">
                <a:solidFill>
                  <a:srgbClr val="0A459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■"/>
              <a:defRPr sz="9066">
                <a:solidFill>
                  <a:srgbClr val="0A459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●"/>
              <a:defRPr sz="9066">
                <a:solidFill>
                  <a:srgbClr val="0A459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○"/>
              <a:defRPr sz="9066">
                <a:solidFill>
                  <a:srgbClr val="0A459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■"/>
              <a:defRPr sz="9066">
                <a:solidFill>
                  <a:srgbClr val="0A4595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>
                <a:solidFill>
                  <a:srgbClr val="0A4595"/>
                </a:solidFill>
              </a:defRPr>
            </a:lvl1pPr>
            <a:lvl2pPr lvl="1" rtl="0">
              <a:buNone/>
              <a:defRPr>
                <a:solidFill>
                  <a:srgbClr val="0A4595"/>
                </a:solidFill>
              </a:defRPr>
            </a:lvl2pPr>
            <a:lvl3pPr lvl="2" rtl="0">
              <a:buNone/>
              <a:defRPr>
                <a:solidFill>
                  <a:srgbClr val="0A4595"/>
                </a:solidFill>
              </a:defRPr>
            </a:lvl3pPr>
            <a:lvl4pPr lvl="3" rtl="0">
              <a:buNone/>
              <a:defRPr>
                <a:solidFill>
                  <a:srgbClr val="0A4595"/>
                </a:solidFill>
              </a:defRPr>
            </a:lvl4pPr>
            <a:lvl5pPr lvl="4" rtl="0">
              <a:buNone/>
              <a:defRPr>
                <a:solidFill>
                  <a:srgbClr val="0A4595"/>
                </a:solidFill>
              </a:defRPr>
            </a:lvl5pPr>
            <a:lvl6pPr lvl="5" rtl="0">
              <a:buNone/>
              <a:defRPr>
                <a:solidFill>
                  <a:srgbClr val="0A4595"/>
                </a:solidFill>
              </a:defRPr>
            </a:lvl6pPr>
            <a:lvl7pPr lvl="6" rtl="0">
              <a:buNone/>
              <a:defRPr>
                <a:solidFill>
                  <a:srgbClr val="0A4595"/>
                </a:solidFill>
              </a:defRPr>
            </a:lvl7pPr>
            <a:lvl8pPr lvl="7" rtl="0">
              <a:buNone/>
              <a:defRPr>
                <a:solidFill>
                  <a:srgbClr val="0A4595"/>
                </a:solidFill>
              </a:defRPr>
            </a:lvl8pPr>
            <a:lvl9pPr lvl="8" rtl="0">
              <a:buNone/>
              <a:defRPr>
                <a:solidFill>
                  <a:srgbClr val="0A4595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104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764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/>
          <p:nvPr/>
        </p:nvSpPr>
        <p:spPr>
          <a:xfrm>
            <a:off x="-71433" y="-102567"/>
            <a:ext cx="12263600" cy="69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 sz="1733">
                <a:solidFill>
                  <a:srgbClr val="3D85C6"/>
                </a:solidFill>
              </a:defRPr>
            </a:lvl1pPr>
            <a:lvl2pPr lvl="1" rtl="0">
              <a:buNone/>
              <a:defRPr sz="1733">
                <a:solidFill>
                  <a:srgbClr val="3D85C6"/>
                </a:solidFill>
              </a:defRPr>
            </a:lvl2pPr>
            <a:lvl3pPr lvl="2" rtl="0">
              <a:buNone/>
              <a:defRPr sz="1733">
                <a:solidFill>
                  <a:srgbClr val="3D85C6"/>
                </a:solidFill>
              </a:defRPr>
            </a:lvl3pPr>
            <a:lvl4pPr lvl="3" rtl="0">
              <a:buNone/>
              <a:defRPr sz="1733">
                <a:solidFill>
                  <a:srgbClr val="3D85C6"/>
                </a:solidFill>
              </a:defRPr>
            </a:lvl4pPr>
            <a:lvl5pPr lvl="4" rtl="0">
              <a:buNone/>
              <a:defRPr sz="1733">
                <a:solidFill>
                  <a:srgbClr val="3D85C6"/>
                </a:solidFill>
              </a:defRPr>
            </a:lvl5pPr>
            <a:lvl6pPr lvl="5" rtl="0">
              <a:buNone/>
              <a:defRPr sz="1733">
                <a:solidFill>
                  <a:srgbClr val="3D85C6"/>
                </a:solidFill>
              </a:defRPr>
            </a:lvl6pPr>
            <a:lvl7pPr lvl="6" rtl="0">
              <a:buNone/>
              <a:defRPr sz="1733">
                <a:solidFill>
                  <a:srgbClr val="3D85C6"/>
                </a:solidFill>
              </a:defRPr>
            </a:lvl7pPr>
            <a:lvl8pPr lvl="7" rtl="0">
              <a:buNone/>
              <a:defRPr sz="1733">
                <a:solidFill>
                  <a:srgbClr val="3D85C6"/>
                </a:solidFill>
              </a:defRPr>
            </a:lvl8pPr>
            <a:lvl9pPr lvl="8" rtl="0">
              <a:buNone/>
              <a:defRPr sz="1733">
                <a:solidFill>
                  <a:srgbClr val="3D85C6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6890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None/>
              <a:defRPr sz="3200" b="1"/>
            </a:lvl1pPr>
            <a:lvl2pPr marL="121917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1"/>
            </a:lvl2pPr>
            <a:lvl3pPr marL="1828754" lvl="2" indent="-30479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None/>
              <a:defRPr sz="2400" b="1"/>
            </a:lvl3pPr>
            <a:lvl4pPr marL="2438339" lvl="3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/>
            </a:lvl4pPr>
            <a:lvl5pPr marL="3047924" lvl="4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5pPr>
            <a:lvl6pPr marL="3657509" lvl="5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6pPr>
            <a:lvl7pPr marL="4267093" lvl="6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7pPr>
            <a:lvl8pPr marL="4876678" lvl="7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8pPr>
            <a:lvl9pPr marL="5486263" lvl="8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87668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Char char="•"/>
              <a:defRPr sz="3200"/>
            </a:lvl1pPr>
            <a:lvl2pPr marL="121917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667"/>
            </a:lvl2pPr>
            <a:lvl3pPr marL="1828754" lvl="2" indent="-44194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Char char="•"/>
              <a:defRPr sz="2400"/>
            </a:lvl3pPr>
            <a:lvl4pPr marL="2438339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2133"/>
            </a:lvl4pPr>
            <a:lvl5pPr marL="3047924" lvl="4" indent="-426708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5pPr>
            <a:lvl6pPr marL="3657509" lvl="5" indent="-426708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6pPr>
            <a:lvl7pPr marL="4267093" lvl="6" indent="-426708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7pPr>
            <a:lvl8pPr marL="4876678" lvl="7" indent="-426709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8pPr>
            <a:lvl9pPr marL="5486263" lvl="8" indent="-426709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None/>
              <a:defRPr sz="3200" b="1"/>
            </a:lvl1pPr>
            <a:lvl2pPr marL="121917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1"/>
            </a:lvl2pPr>
            <a:lvl3pPr marL="1828754" lvl="2" indent="-30479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None/>
              <a:defRPr sz="2400" b="1"/>
            </a:lvl3pPr>
            <a:lvl4pPr marL="2438339" lvl="3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/>
            </a:lvl4pPr>
            <a:lvl5pPr marL="3047924" lvl="4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5pPr>
            <a:lvl6pPr marL="3657509" lvl="5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6pPr>
            <a:lvl7pPr marL="4267093" lvl="6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7pPr>
            <a:lvl8pPr marL="4876678" lvl="7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8pPr>
            <a:lvl9pPr marL="5486263" lvl="8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87668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Char char="•"/>
              <a:defRPr sz="3200"/>
            </a:lvl1pPr>
            <a:lvl2pPr marL="121917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667"/>
            </a:lvl2pPr>
            <a:lvl3pPr marL="1828754" lvl="2" indent="-44194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Char char="•"/>
              <a:defRPr sz="2400"/>
            </a:lvl3pPr>
            <a:lvl4pPr marL="2438339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2133"/>
            </a:lvl4pPr>
            <a:lvl5pPr marL="3047924" lvl="4" indent="-426708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5pPr>
            <a:lvl6pPr marL="3657509" lvl="5" indent="-426708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6pPr>
            <a:lvl7pPr marL="4267093" lvl="6" indent="-426708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7pPr>
            <a:lvl8pPr marL="4876678" lvl="7" indent="-426709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8pPr>
            <a:lvl9pPr marL="5486263" lvl="8" indent="-426709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dt" idx="10"/>
          </p:nvPr>
        </p:nvSpPr>
        <p:spPr>
          <a:xfrm>
            <a:off x="609600" y="6243637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1"/>
          <p:cNvSpPr txBox="1">
            <a:spLocks noGrp="1"/>
          </p:cNvSpPr>
          <p:nvPr>
            <p:ph type="sldNum" idx="12"/>
          </p:nvPr>
        </p:nvSpPr>
        <p:spPr>
          <a:xfrm>
            <a:off x="8737600" y="6243637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6507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2610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382922" y="5896"/>
            <a:ext cx="8403336" cy="101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69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457200" y="1306615"/>
            <a:ext cx="3962400" cy="1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mbria"/>
              <a:buNone/>
              <a:defRPr sz="4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5177833" y="1306600"/>
            <a:ext cx="6567600" cy="3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640"/>
              </a:spcBef>
              <a:spcAft>
                <a:spcPts val="0"/>
              </a:spcAft>
              <a:buClr>
                <a:srgbClr val="3D85C6"/>
              </a:buClr>
              <a:buSzPts val="2400"/>
              <a:buChar char="●"/>
              <a:defRPr>
                <a:solidFill>
                  <a:srgbClr val="3D85C6"/>
                </a:solidFill>
              </a:defRPr>
            </a:lvl1pPr>
            <a:lvl2pPr marL="1219170" lvl="1" indent="-457189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800"/>
              <a:buChar char="○"/>
              <a:defRPr sz="2667">
                <a:solidFill>
                  <a:srgbClr val="888888"/>
                </a:solidFill>
              </a:defRPr>
            </a:lvl2pPr>
            <a:lvl3pPr marL="1828754" lvl="2" indent="-440256" rtl="0">
              <a:spcBef>
                <a:spcPts val="480"/>
              </a:spcBef>
              <a:spcAft>
                <a:spcPts val="0"/>
              </a:spcAft>
              <a:buClr>
                <a:srgbClr val="3D85C6"/>
              </a:buClr>
              <a:buSzPts val="1600"/>
              <a:buChar char="■"/>
              <a:defRPr sz="2400">
                <a:solidFill>
                  <a:srgbClr val="3D85C6"/>
                </a:solidFill>
              </a:defRPr>
            </a:lvl3pPr>
            <a:lvl4pPr marL="2438339" lvl="3" indent="-423323" rtl="0"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4pPr>
            <a:lvl5pPr marL="3047924" lvl="4" indent="-406390" rtl="0"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2133">
                <a:solidFill>
                  <a:schemeClr val="dk1"/>
                </a:solidFill>
              </a:defRPr>
            </a:lvl5pPr>
            <a:lvl6pPr marL="3657509" lvl="5" indent="-406390" rtl="0">
              <a:spcBef>
                <a:spcPts val="533"/>
              </a:spcBef>
              <a:spcAft>
                <a:spcPts val="0"/>
              </a:spcAft>
              <a:buSzPts val="1200"/>
              <a:buChar char="■"/>
              <a:defRPr sz="1600">
                <a:solidFill>
                  <a:schemeClr val="dk1"/>
                </a:solidFill>
              </a:defRPr>
            </a:lvl6pPr>
            <a:lvl7pPr marL="4267093" lvl="6" indent="-406390" rtl="0">
              <a:spcBef>
                <a:spcPts val="533"/>
              </a:spcBef>
              <a:spcAft>
                <a:spcPts val="0"/>
              </a:spcAft>
              <a:buSzPts val="1200"/>
              <a:buChar char="●"/>
              <a:defRPr sz="1600">
                <a:solidFill>
                  <a:schemeClr val="dk1"/>
                </a:solidFill>
              </a:defRPr>
            </a:lvl7pPr>
            <a:lvl8pPr marL="4876678" lvl="7" indent="-406390" rtl="0">
              <a:spcBef>
                <a:spcPts val="533"/>
              </a:spcBef>
              <a:spcAft>
                <a:spcPts val="0"/>
              </a:spcAft>
              <a:buSzPts val="1200"/>
              <a:buChar char="○"/>
              <a:defRPr sz="1600">
                <a:solidFill>
                  <a:schemeClr val="dk1"/>
                </a:solidFill>
              </a:defRPr>
            </a:lvl8pPr>
            <a:lvl9pPr marL="5486263" lvl="8" indent="-406390" rtl="0">
              <a:spcBef>
                <a:spcPts val="533"/>
              </a:spcBef>
              <a:spcAft>
                <a:spcPts val="0"/>
              </a:spcAft>
              <a:buSzPts val="12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 sz="1733">
                <a:solidFill>
                  <a:srgbClr val="3D85C6"/>
                </a:solidFill>
              </a:defRPr>
            </a:lvl1pPr>
            <a:lvl2pPr lvl="1" rtl="0">
              <a:buNone/>
              <a:defRPr sz="1733">
                <a:solidFill>
                  <a:srgbClr val="3D85C6"/>
                </a:solidFill>
              </a:defRPr>
            </a:lvl2pPr>
            <a:lvl3pPr lvl="2" rtl="0">
              <a:buNone/>
              <a:defRPr sz="1733">
                <a:solidFill>
                  <a:srgbClr val="3D85C6"/>
                </a:solidFill>
              </a:defRPr>
            </a:lvl3pPr>
            <a:lvl4pPr lvl="3" rtl="0">
              <a:buNone/>
              <a:defRPr sz="1733">
                <a:solidFill>
                  <a:srgbClr val="3D85C6"/>
                </a:solidFill>
              </a:defRPr>
            </a:lvl4pPr>
            <a:lvl5pPr lvl="4" rtl="0">
              <a:buNone/>
              <a:defRPr sz="1733">
                <a:solidFill>
                  <a:srgbClr val="3D85C6"/>
                </a:solidFill>
              </a:defRPr>
            </a:lvl5pPr>
            <a:lvl6pPr lvl="5" rtl="0">
              <a:buNone/>
              <a:defRPr sz="1733">
                <a:solidFill>
                  <a:srgbClr val="3D85C6"/>
                </a:solidFill>
              </a:defRPr>
            </a:lvl6pPr>
            <a:lvl7pPr lvl="6" rtl="0">
              <a:buNone/>
              <a:defRPr sz="1733">
                <a:solidFill>
                  <a:srgbClr val="3D85C6"/>
                </a:solidFill>
              </a:defRPr>
            </a:lvl7pPr>
            <a:lvl8pPr lvl="7" rtl="0">
              <a:buNone/>
              <a:defRPr sz="1733">
                <a:solidFill>
                  <a:srgbClr val="3D85C6"/>
                </a:solidFill>
              </a:defRPr>
            </a:lvl8pPr>
            <a:lvl9pPr lvl="8" rtl="0">
              <a:buNone/>
              <a:defRPr sz="1733">
                <a:solidFill>
                  <a:srgbClr val="3D85C6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769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737600" y="6356340"/>
            <a:ext cx="312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609600" y="1295400"/>
            <a:ext cx="53848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rtl="0">
              <a:spcBef>
                <a:spcPts val="640"/>
              </a:spcBef>
              <a:spcAft>
                <a:spcPts val="0"/>
              </a:spcAft>
              <a:buSzPts val="1400"/>
              <a:buNone/>
              <a:defRPr sz="1867"/>
            </a:lvl1pPr>
            <a:lvl2pPr marL="1219170" lvl="1" indent="-457189" rtl="0"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marL="1828754" lvl="2" indent="-440256" rtl="0"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marL="2438339" lvl="3" indent="-423323" rtl="0"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marL="3047924" lvl="4" indent="-406390" rtl="0"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marL="3657509" lvl="5" indent="-380990" rtl="0"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4267093" lvl="6" indent="-380990" rtl="0"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4876678" lvl="7" indent="-380990" rtl="0">
              <a:spcBef>
                <a:spcPts val="533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marL="5486263" lvl="8" indent="-380990" rtl="0">
              <a:spcBef>
                <a:spcPts val="533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2"/>
          </p:nvPr>
        </p:nvSpPr>
        <p:spPr>
          <a:xfrm>
            <a:off x="6197600" y="1295400"/>
            <a:ext cx="53848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rtl="0">
              <a:spcBef>
                <a:spcPts val="640"/>
              </a:spcBef>
              <a:spcAft>
                <a:spcPts val="0"/>
              </a:spcAft>
              <a:buSzPts val="1400"/>
              <a:buNone/>
              <a:defRPr sz="1867"/>
            </a:lvl1pPr>
            <a:lvl2pPr marL="1219170" lvl="1" indent="-457189" rtl="0"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marL="1828754" lvl="2" indent="-440256" rtl="0"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marL="2438339" lvl="3" indent="-423323" rtl="0"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marL="3047924" lvl="4" indent="-406390" rtl="0"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marL="3657509" lvl="5" indent="-380990" rtl="0"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4267093" lvl="6" indent="-380990" rtl="0"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4876678" lvl="7" indent="-380990" rtl="0">
              <a:spcBef>
                <a:spcPts val="533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marL="5486263" lvl="8" indent="-380990" rtl="0">
              <a:spcBef>
                <a:spcPts val="533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936200" y="273900"/>
            <a:ext cx="9575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4800"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575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936200" y="273900"/>
            <a:ext cx="9575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4800"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1853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-11853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737600" y="6356340"/>
            <a:ext cx="312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609600" y="1295400"/>
            <a:ext cx="35560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57189" rtl="0"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marL="1828754" lvl="2" indent="-440256" rtl="0"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marL="2438339" lvl="3" indent="-423323" rtl="0"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marL="3047924" lvl="4" indent="-406390" rtl="0"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marL="3657509" lvl="5" indent="-380990" rtl="0"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4267093" lvl="6" indent="-380990" rtl="0"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4876678" lvl="7" indent="-380990" rtl="0">
              <a:spcBef>
                <a:spcPts val="533"/>
              </a:spcBef>
              <a:spcAft>
                <a:spcPts val="0"/>
              </a:spcAft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5486263" lvl="8" indent="-380990" rtl="0"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2"/>
          </p:nvPr>
        </p:nvSpPr>
        <p:spPr>
          <a:xfrm>
            <a:off x="4318000" y="1295400"/>
            <a:ext cx="35560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57189" rtl="0"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marL="1828754" lvl="2" indent="-440256" rtl="0"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marL="2438339" lvl="3" indent="-423323" rtl="0"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marL="3047924" lvl="4" indent="-406390" rtl="0"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marL="3657509" lvl="5" indent="-380990" rtl="0"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4267093" lvl="6" indent="-380990" rtl="0"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4876678" lvl="7" indent="-380990" rtl="0">
              <a:spcBef>
                <a:spcPts val="533"/>
              </a:spcBef>
              <a:spcAft>
                <a:spcPts val="0"/>
              </a:spcAft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5486263" lvl="8" indent="-380990" rtl="0"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3"/>
          </p:nvPr>
        </p:nvSpPr>
        <p:spPr>
          <a:xfrm>
            <a:off x="8026400" y="1295400"/>
            <a:ext cx="35560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57189" rtl="0"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marL="1828754" lvl="2" indent="-440256" rtl="0"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marL="2438339" lvl="3" indent="-423323" rtl="0"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marL="3047924" lvl="4" indent="-406390" rtl="0"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marL="3657509" lvl="5" indent="-380990" rtl="0"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4267093" lvl="6" indent="-380990" rtl="0"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4876678" lvl="7" indent="-380990" rtl="0">
              <a:spcBef>
                <a:spcPts val="533"/>
              </a:spcBef>
              <a:spcAft>
                <a:spcPts val="0"/>
              </a:spcAft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5486263" lvl="8" indent="-380990" rtl="0"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18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dk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/>
          <p:nvPr/>
        </p:nvSpPr>
        <p:spPr>
          <a:xfrm>
            <a:off x="585600" y="4268000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1"/>
          </p:nvPr>
        </p:nvSpPr>
        <p:spPr>
          <a:xfrm>
            <a:off x="839500" y="4268009"/>
            <a:ext cx="106284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538CD5"/>
              </a:buClr>
              <a:buSzPts val="3600"/>
              <a:buFont typeface="Cambria"/>
              <a:buNone/>
              <a:defRPr sz="4800" i="1" u="none" strike="noStrike" cap="none">
                <a:solidFill>
                  <a:srgbClr val="538CD5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609585" marR="0" lvl="1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ctr" rtl="0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ctr" rtl="0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839500" y="3266400"/>
            <a:ext cx="96256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 sz="1733">
                <a:solidFill>
                  <a:srgbClr val="3D85C6"/>
                </a:solidFill>
              </a:defRPr>
            </a:lvl1pPr>
            <a:lvl2pPr lvl="1" rtl="0">
              <a:buNone/>
              <a:defRPr sz="1733">
                <a:solidFill>
                  <a:srgbClr val="3D85C6"/>
                </a:solidFill>
              </a:defRPr>
            </a:lvl2pPr>
            <a:lvl3pPr lvl="2" rtl="0">
              <a:buNone/>
              <a:defRPr sz="1733">
                <a:solidFill>
                  <a:srgbClr val="3D85C6"/>
                </a:solidFill>
              </a:defRPr>
            </a:lvl3pPr>
            <a:lvl4pPr lvl="3" rtl="0">
              <a:buNone/>
              <a:defRPr sz="1733">
                <a:solidFill>
                  <a:srgbClr val="3D85C6"/>
                </a:solidFill>
              </a:defRPr>
            </a:lvl4pPr>
            <a:lvl5pPr lvl="4" rtl="0">
              <a:buNone/>
              <a:defRPr sz="1733">
                <a:solidFill>
                  <a:srgbClr val="3D85C6"/>
                </a:solidFill>
              </a:defRPr>
            </a:lvl5pPr>
            <a:lvl6pPr lvl="5" rtl="0">
              <a:buNone/>
              <a:defRPr sz="1733">
                <a:solidFill>
                  <a:srgbClr val="3D85C6"/>
                </a:solidFill>
              </a:defRPr>
            </a:lvl6pPr>
            <a:lvl7pPr lvl="6" rtl="0">
              <a:buNone/>
              <a:defRPr sz="1733">
                <a:solidFill>
                  <a:srgbClr val="3D85C6"/>
                </a:solidFill>
              </a:defRPr>
            </a:lvl7pPr>
            <a:lvl8pPr lvl="7" rtl="0">
              <a:buNone/>
              <a:defRPr sz="1733">
                <a:solidFill>
                  <a:srgbClr val="3D85C6"/>
                </a:solidFill>
              </a:defRPr>
            </a:lvl8pPr>
            <a:lvl9pPr lvl="8" rtl="0">
              <a:buNone/>
              <a:defRPr sz="1733">
                <a:solidFill>
                  <a:srgbClr val="3D85C6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51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model2">
  <p:cSld name="1_slidemodel2">
    <p:bg>
      <p:bgPr>
        <a:gradFill>
          <a:gsLst>
            <a:gs pos="0">
              <a:srgbClr val="8C8C8C"/>
            </a:gs>
            <a:gs pos="100000">
              <a:srgbClr val="40404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3218672" y="2870633"/>
            <a:ext cx="59324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 sz="1733">
                <a:solidFill>
                  <a:srgbClr val="3D85C6"/>
                </a:solidFill>
              </a:defRPr>
            </a:lvl1pPr>
            <a:lvl2pPr lvl="1" rtl="0">
              <a:buNone/>
              <a:defRPr sz="1733">
                <a:solidFill>
                  <a:srgbClr val="3D85C6"/>
                </a:solidFill>
              </a:defRPr>
            </a:lvl2pPr>
            <a:lvl3pPr lvl="2" rtl="0">
              <a:buNone/>
              <a:defRPr sz="1733">
                <a:solidFill>
                  <a:srgbClr val="3D85C6"/>
                </a:solidFill>
              </a:defRPr>
            </a:lvl3pPr>
            <a:lvl4pPr lvl="3" rtl="0">
              <a:buNone/>
              <a:defRPr sz="1733">
                <a:solidFill>
                  <a:srgbClr val="3D85C6"/>
                </a:solidFill>
              </a:defRPr>
            </a:lvl4pPr>
            <a:lvl5pPr lvl="4" rtl="0">
              <a:buNone/>
              <a:defRPr sz="1733">
                <a:solidFill>
                  <a:srgbClr val="3D85C6"/>
                </a:solidFill>
              </a:defRPr>
            </a:lvl5pPr>
            <a:lvl6pPr lvl="5" rtl="0">
              <a:buNone/>
              <a:defRPr sz="1733">
                <a:solidFill>
                  <a:srgbClr val="3D85C6"/>
                </a:solidFill>
              </a:defRPr>
            </a:lvl6pPr>
            <a:lvl7pPr lvl="6" rtl="0">
              <a:buNone/>
              <a:defRPr sz="1733">
                <a:solidFill>
                  <a:srgbClr val="3D85C6"/>
                </a:solidFill>
              </a:defRPr>
            </a:lvl7pPr>
            <a:lvl8pPr lvl="7" rtl="0">
              <a:buNone/>
              <a:defRPr sz="1733">
                <a:solidFill>
                  <a:srgbClr val="3D85C6"/>
                </a:solidFill>
              </a:defRPr>
            </a:lvl8pPr>
            <a:lvl9pPr lvl="8" rtl="0">
              <a:buNone/>
              <a:defRPr sz="1733">
                <a:solidFill>
                  <a:srgbClr val="3D85C6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8108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ubTitle" idx="1"/>
          </p:nvPr>
        </p:nvSpPr>
        <p:spPr>
          <a:xfrm>
            <a:off x="914400" y="3886200"/>
            <a:ext cx="94488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spcBef>
                <a:spcPts val="747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ambria"/>
              <a:buNone/>
              <a:defRPr sz="3733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rtl="0"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mbria"/>
              <a:buNone/>
              <a:defRPr sz="32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sz="16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78758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/>
          <p:nvPr/>
        </p:nvSpPr>
        <p:spPr>
          <a:xfrm>
            <a:off x="6096000" y="133"/>
            <a:ext cx="6096000" cy="6858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07" name="Google Shape;107;p24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24"/>
          <p:cNvSpPr txBox="1">
            <a:spLocks noGrp="1"/>
          </p:cNvSpPr>
          <p:nvPr>
            <p:ph type="title"/>
          </p:nvPr>
        </p:nvSpPr>
        <p:spPr>
          <a:xfrm>
            <a:off x="677333" y="1834133"/>
            <a:ext cx="5318400" cy="206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5067"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1"/>
          </p:nvPr>
        </p:nvSpPr>
        <p:spPr>
          <a:xfrm>
            <a:off x="677333" y="3993933"/>
            <a:ext cx="53184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57189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>
                <a:solidFill>
                  <a:schemeClr val="lt1"/>
                </a:solidFill>
              </a:defRPr>
            </a:lvl2pPr>
            <a:lvl3pPr marL="1828754" lvl="2" indent="-440256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06390" rtl="0"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3657509" lvl="5" indent="-389457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4267093" lvl="6" indent="-389457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541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type="secHead">
  <p:cSld name="Section header 1">
    <p:bg>
      <p:bgPr>
        <a:solidFill>
          <a:srgbClr val="FFE599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/>
          <p:nvPr/>
        </p:nvSpPr>
        <p:spPr>
          <a:xfrm>
            <a:off x="585500" y="4268167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>
            <a:off x="1071733" y="3307400"/>
            <a:ext cx="10163200" cy="32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4800"/>
              <a:buNone/>
              <a:defRPr sz="6400">
                <a:solidFill>
                  <a:srgbClr val="0A459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>
                <a:solidFill>
                  <a:srgbClr val="0A4595"/>
                </a:solidFill>
              </a:defRPr>
            </a:lvl1pPr>
            <a:lvl2pPr lvl="1" rtl="0">
              <a:buNone/>
              <a:defRPr>
                <a:solidFill>
                  <a:srgbClr val="0A4595"/>
                </a:solidFill>
              </a:defRPr>
            </a:lvl2pPr>
            <a:lvl3pPr lvl="2" rtl="0">
              <a:buNone/>
              <a:defRPr>
                <a:solidFill>
                  <a:srgbClr val="0A4595"/>
                </a:solidFill>
              </a:defRPr>
            </a:lvl3pPr>
            <a:lvl4pPr lvl="3" rtl="0">
              <a:buNone/>
              <a:defRPr>
                <a:solidFill>
                  <a:srgbClr val="0A4595"/>
                </a:solidFill>
              </a:defRPr>
            </a:lvl4pPr>
            <a:lvl5pPr lvl="4" rtl="0">
              <a:buNone/>
              <a:defRPr>
                <a:solidFill>
                  <a:srgbClr val="0A4595"/>
                </a:solidFill>
              </a:defRPr>
            </a:lvl5pPr>
            <a:lvl6pPr lvl="5" rtl="0">
              <a:buNone/>
              <a:defRPr>
                <a:solidFill>
                  <a:srgbClr val="0A4595"/>
                </a:solidFill>
              </a:defRPr>
            </a:lvl6pPr>
            <a:lvl7pPr lvl="6" rtl="0">
              <a:buNone/>
              <a:defRPr>
                <a:solidFill>
                  <a:srgbClr val="0A4595"/>
                </a:solidFill>
              </a:defRPr>
            </a:lvl7pPr>
            <a:lvl8pPr lvl="7" rtl="0">
              <a:buNone/>
              <a:defRPr>
                <a:solidFill>
                  <a:srgbClr val="0A4595"/>
                </a:solidFill>
              </a:defRPr>
            </a:lvl8pPr>
            <a:lvl9pPr lvl="8" rtl="0">
              <a:buNone/>
              <a:defRPr>
                <a:solidFill>
                  <a:srgbClr val="0A4595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990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73367" y="268424"/>
            <a:ext cx="9591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mbria"/>
              <a:buNone/>
              <a:defRPr sz="3600" b="1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010000" y="1161075"/>
            <a:ext cx="10572400" cy="4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Open Sans"/>
              <a:buChar char="○"/>
              <a:defRPr sz="1800" b="0" i="0" u="none" strike="noStrike" cap="none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■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○"/>
              <a:defRPr sz="9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■"/>
              <a:defRPr sz="9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737600" y="6356340"/>
            <a:ext cx="312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" y="-3211"/>
            <a:ext cx="5836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0" y="6282324"/>
            <a:ext cx="12192000" cy="6096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930400" y="6483539"/>
            <a:ext cx="9652000" cy="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333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" sz="1333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‹#›</a:t>
            </a:fld>
            <a:endParaRPr sz="1333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01049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  <p:sldLayoutId id="214748367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tabLst>
          <a:tab pos="2398713" algn="l"/>
        </a:tabLst>
        <a:defRPr sz="1867" b="0" i="0" u="none" strike="noStrike" cap="none" baseline="0">
          <a:solidFill>
            <a:srgbClr val="000000"/>
          </a:solidFill>
          <a:latin typeface="Calibri Light" panose="020F0302020204030204" pitchFamily="34" charset="0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 baseline="0">
          <a:solidFill>
            <a:srgbClr val="000000"/>
          </a:solidFill>
          <a:latin typeface="Calibri" panose="020F0502020204030204" pitchFamily="34" charset="0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jp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24" Type="http://schemas.openxmlformats.org/officeDocument/2006/relationships/image" Target="../media/image30.jp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jp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1.jpg"/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12" Type="http://schemas.openxmlformats.org/officeDocument/2006/relationships/hyperlink" Target="https://csl.noaa.gov/projects/age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jp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hyperlink" Target="https://agupubs.onlinelibrary.wiley.com/doi/full/10.1029/2023GH000890" TargetMode="External"/><Relationship Id="rId9" Type="http://schemas.openxmlformats.org/officeDocument/2006/relationships/image" Target="../media/image38.png"/><Relationship Id="rId14" Type="http://schemas.openxmlformats.org/officeDocument/2006/relationships/hyperlink" Target="https://pandora.gsfc.nasa.gov/PG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68150" y="79973"/>
            <a:ext cx="9790923" cy="2412215"/>
          </a:xfrm>
        </p:spPr>
        <p:txBody>
          <a:bodyPr/>
          <a:lstStyle/>
          <a:p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NOAA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GeoXO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Status Update</a:t>
            </a:r>
            <a:endParaRPr lang="en-US" sz="44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Subtitle 4"/>
          <p:cNvSpPr txBox="1">
            <a:spLocks/>
          </p:cNvSpPr>
          <p:nvPr/>
        </p:nvSpPr>
        <p:spPr>
          <a:xfrm>
            <a:off x="668150" y="2222892"/>
            <a:ext cx="8832945" cy="2412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  <a:defRPr sz="3200" b="0" i="0" u="none" strike="noStrike" cap="none">
                <a:solidFill>
                  <a:srgbClr val="538CD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09585" marR="0" lvl="1" indent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Open Sans"/>
              <a:buNone/>
              <a:defRPr sz="2667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21917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2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754" marR="0" lvl="3" indent="0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"/>
              <a:buNone/>
              <a:defRPr sz="2133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438339" marR="0" lvl="4" indent="0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2133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047924" marR="0" lvl="5" indent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Open Sans"/>
              <a:buNone/>
              <a:defRPr sz="2667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657509" marR="0" lvl="6" indent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Open Sans"/>
              <a:buNone/>
              <a:defRPr sz="2667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267093" marR="0" lvl="7" indent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"/>
              <a:buNone/>
              <a:defRPr sz="2667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876678" marR="0" lvl="8" indent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Font typeface="Open Sans"/>
              <a:buNone/>
              <a:defRPr sz="2667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Open Sans"/>
              </a:rPr>
              <a:t>Gregory (Greg) Frost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Open Sans"/>
              </a:rPr>
              <a:t>NOAA Office of Oceanic and Atmospheric Research (OAR)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Open Sans"/>
              </a:rPr>
              <a:t>ACX User Scientist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Open Sans"/>
              </a:rPr>
              <a:t>Shobha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Open Sans"/>
              </a:rPr>
              <a:t>Kondragunta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Open Sans"/>
              </a:rPr>
              <a:t>NOAA National Environmental Satellite, Data, and Information Service (NESDIS)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Open Sans"/>
              </a:rPr>
              <a:t>ACX Product Scientist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3D148-8DB3-45F8-9114-A01C21406BB3}"/>
              </a:ext>
            </a:extLst>
          </p:cNvPr>
          <p:cNvSpPr txBox="1"/>
          <p:nvPr/>
        </p:nvSpPr>
        <p:spPr>
          <a:xfrm>
            <a:off x="655712" y="6400739"/>
            <a:ext cx="5122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TEMPO/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/>
              </a:rPr>
              <a:t>GeoXO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 ACX Joint STM, 19 August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BECDC5-1F17-4667-9B52-D35C7F07132B}"/>
              </a:ext>
            </a:extLst>
          </p:cNvPr>
          <p:cNvSpPr/>
          <p:nvPr/>
        </p:nvSpPr>
        <p:spPr>
          <a:xfrm>
            <a:off x="668150" y="5798979"/>
            <a:ext cx="11536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Open Sans"/>
              </a:rPr>
              <a:t>Acknowledgements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Open Sans"/>
              </a:rPr>
              <a:t>: Ed Grigsby,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Open Sans"/>
              </a:rPr>
              <a:t>GeoXO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Open Sans"/>
              </a:rPr>
              <a:t> Program Office, NESDIS User Engagement, NESDIS Office of Common Services</a:t>
            </a:r>
          </a:p>
        </p:txBody>
      </p:sp>
    </p:spTree>
    <p:extLst>
      <p:ext uri="{BB962C8B-B14F-4D97-AF65-F5344CB8AC3E}">
        <p14:creationId xmlns:p14="http://schemas.microsoft.com/office/powerpoint/2010/main" val="368722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E28C-5D07-470E-B5E8-72BA462B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70" y="0"/>
            <a:ext cx="8403336" cy="75357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Current Generation: The GOES-R Series</a:t>
            </a:r>
          </a:p>
        </p:txBody>
      </p:sp>
      <p:pic>
        <p:nvPicPr>
          <p:cNvPr id="25" name="Picture 24" descr="A map of the world with satellite&#10;&#10;AI-generated content may be incorrect.">
            <a:extLst>
              <a:ext uri="{FF2B5EF4-FFF2-40B4-BE49-F238E27FC236}">
                <a16:creationId xmlns:a16="http://schemas.microsoft.com/office/drawing/2014/main" id="{6BC4963F-DED2-475B-B647-24AB512A5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48" y="2929840"/>
            <a:ext cx="7071709" cy="3518508"/>
          </a:xfrm>
          <a:prstGeom prst="rect">
            <a:avLst/>
          </a:prstGeom>
        </p:spPr>
      </p:pic>
      <p:sp>
        <p:nvSpPr>
          <p:cNvPr id="26" name="Google Shape;474;p89">
            <a:extLst>
              <a:ext uri="{FF2B5EF4-FFF2-40B4-BE49-F238E27FC236}">
                <a16:creationId xmlns:a16="http://schemas.microsoft.com/office/drawing/2014/main" id="{7E017C0D-F867-4F65-B22E-FF6205305A18}"/>
              </a:ext>
            </a:extLst>
          </p:cNvPr>
          <p:cNvSpPr/>
          <p:nvPr/>
        </p:nvSpPr>
        <p:spPr>
          <a:xfrm>
            <a:off x="746570" y="622908"/>
            <a:ext cx="6339968" cy="230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latin typeface="Calibri"/>
                <a:ea typeface="Calibri"/>
                <a:cs typeface="Calibri"/>
                <a:sym typeface="Calibri"/>
              </a:rPr>
              <a:t>The GOES-R Series is the Western Hemisphere’s most advanced weather-observing and environmental monitoring system, </a:t>
            </a:r>
            <a:r>
              <a:rPr lang="en-US" sz="2400" kern="0" dirty="0"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en" sz="2400" kern="0" dirty="0">
                <a:latin typeface="Calibri"/>
                <a:ea typeface="Calibri"/>
                <a:cs typeface="Calibri"/>
                <a:sym typeface="Calibri"/>
              </a:rPr>
              <a:t>observations contribut</a:t>
            </a:r>
            <a:r>
              <a:rPr lang="en-US" sz="2400" kern="0" dirty="0" err="1"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" sz="2400" kern="0" dirty="0">
                <a:latin typeface="Calibri"/>
                <a:ea typeface="Calibri"/>
                <a:cs typeface="Calibri"/>
                <a:sym typeface="Calibri"/>
              </a:rPr>
              <a:t> to public safety, protection of property, and our nation’s economic health and prosperity.</a:t>
            </a:r>
            <a:endParaRPr sz="1600" kern="0" dirty="0"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475;p89">
            <a:extLst>
              <a:ext uri="{FF2B5EF4-FFF2-40B4-BE49-F238E27FC236}">
                <a16:creationId xmlns:a16="http://schemas.microsoft.com/office/drawing/2014/main" id="{C3721EDD-45DD-4986-955C-56D65829C2AE}"/>
              </a:ext>
            </a:extLst>
          </p:cNvPr>
          <p:cNvSpPr txBox="1"/>
          <p:nvPr/>
        </p:nvSpPr>
        <p:spPr>
          <a:xfrm>
            <a:off x="7823857" y="2994186"/>
            <a:ext cx="4368143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285750" lvl="1" indent="-285750" defTabSz="1219170">
              <a:buSzPts val="1100"/>
              <a:buFont typeface="Arial" panose="020B0604020202020204" pitchFamily="34" charset="0"/>
              <a:buChar char="•"/>
            </a:pPr>
            <a:r>
              <a:rPr lang="en" kern="0" dirty="0">
                <a:ea typeface="Calibri"/>
                <a:cs typeface="Calibri"/>
                <a:sym typeface="Calibri"/>
              </a:rPr>
              <a:t>Hurricane forecasts </a:t>
            </a:r>
            <a:endParaRPr kern="0" dirty="0">
              <a:cs typeface="Arial"/>
              <a:sym typeface="Arial"/>
            </a:endParaRPr>
          </a:p>
          <a:p>
            <a:pPr marL="285750" lvl="1" indent="-285750" defTabSz="1219170">
              <a:buSzPts val="1100"/>
              <a:buFont typeface="Arial" panose="020B0604020202020204" pitchFamily="34" charset="0"/>
              <a:buChar char="•"/>
            </a:pPr>
            <a:r>
              <a:rPr lang="en" kern="0" dirty="0">
                <a:ea typeface="Calibri"/>
                <a:cs typeface="Calibri"/>
                <a:sym typeface="Calibri"/>
              </a:rPr>
              <a:t>Early </a:t>
            </a:r>
            <a:r>
              <a:rPr lang="en-US" kern="0" dirty="0">
                <a:ea typeface="Calibri"/>
                <a:cs typeface="Calibri"/>
                <a:sym typeface="Calibri"/>
              </a:rPr>
              <a:t>severe storm </a:t>
            </a:r>
            <a:r>
              <a:rPr lang="en" kern="0" dirty="0">
                <a:ea typeface="Calibri"/>
                <a:cs typeface="Calibri"/>
                <a:sym typeface="Calibri"/>
              </a:rPr>
              <a:t>warning</a:t>
            </a:r>
            <a:endParaRPr kern="0" dirty="0">
              <a:cs typeface="Arial"/>
              <a:sym typeface="Arial"/>
            </a:endParaRPr>
          </a:p>
          <a:p>
            <a:pPr marL="285750" lvl="1" indent="-285750" defTabSz="1219170">
              <a:buSzPts val="1100"/>
              <a:buFont typeface="Arial" panose="020B0604020202020204" pitchFamily="34" charset="0"/>
              <a:buChar char="•"/>
            </a:pPr>
            <a:r>
              <a:rPr lang="en" kern="0" dirty="0">
                <a:ea typeface="Calibri"/>
                <a:cs typeface="Calibri"/>
                <a:sym typeface="Calibri"/>
              </a:rPr>
              <a:t>Fire detection, monitoring, and intensity</a:t>
            </a:r>
            <a:endParaRPr kern="0" dirty="0">
              <a:cs typeface="Arial"/>
              <a:sym typeface="Arial"/>
            </a:endParaRPr>
          </a:p>
          <a:p>
            <a:pPr marL="285750" lvl="1" indent="-285750" defTabSz="1219170">
              <a:buSzPts val="1100"/>
              <a:buFont typeface="Arial" panose="020B0604020202020204" pitchFamily="34" charset="0"/>
              <a:buChar char="•"/>
            </a:pPr>
            <a:r>
              <a:rPr lang="en-US" kern="0" dirty="0">
                <a:ea typeface="Calibri"/>
                <a:cs typeface="Calibri"/>
                <a:sym typeface="Calibri"/>
              </a:rPr>
              <a:t>A</a:t>
            </a:r>
            <a:r>
              <a:rPr lang="en" kern="0" dirty="0">
                <a:ea typeface="Calibri"/>
                <a:cs typeface="Calibri"/>
                <a:sym typeface="Calibri"/>
              </a:rPr>
              <a:t>ir quality warnings and alerts</a:t>
            </a:r>
            <a:endParaRPr kern="0" dirty="0">
              <a:cs typeface="Arial"/>
              <a:sym typeface="Arial"/>
            </a:endParaRPr>
          </a:p>
          <a:p>
            <a:pPr marL="285750" lvl="1" indent="-285750" defTabSz="1219170">
              <a:buSzPts val="1100"/>
              <a:buFont typeface="Arial" panose="020B0604020202020204" pitchFamily="34" charset="0"/>
              <a:buChar char="•"/>
            </a:pPr>
            <a:r>
              <a:rPr lang="en-US" kern="0" dirty="0">
                <a:ea typeface="Calibri"/>
                <a:cs typeface="Calibri"/>
                <a:sym typeface="Calibri"/>
              </a:rPr>
              <a:t>L</a:t>
            </a:r>
            <a:r>
              <a:rPr lang="en" kern="0" dirty="0">
                <a:ea typeface="Calibri"/>
                <a:cs typeface="Calibri"/>
                <a:sym typeface="Calibri"/>
              </a:rPr>
              <a:t>ow cloud and fog </a:t>
            </a:r>
            <a:r>
              <a:rPr lang="en-US" kern="0" dirty="0">
                <a:ea typeface="Calibri"/>
                <a:cs typeface="Calibri"/>
                <a:sym typeface="Calibri"/>
              </a:rPr>
              <a:t>detection</a:t>
            </a:r>
            <a:endParaRPr kern="0" dirty="0">
              <a:cs typeface="Arial"/>
              <a:sym typeface="Arial"/>
            </a:endParaRPr>
          </a:p>
          <a:p>
            <a:pPr marL="285750" lvl="1" indent="-285750" defTabSz="1219170">
              <a:buSzPts val="1100"/>
              <a:buFont typeface="Arial" panose="020B0604020202020204" pitchFamily="34" charset="0"/>
              <a:buChar char="•"/>
            </a:pPr>
            <a:r>
              <a:rPr lang="en-US" kern="0" dirty="0">
                <a:ea typeface="Calibri"/>
                <a:cs typeface="Calibri"/>
                <a:sym typeface="Calibri"/>
              </a:rPr>
              <a:t>Aviation </a:t>
            </a:r>
            <a:r>
              <a:rPr lang="en" kern="0" dirty="0">
                <a:ea typeface="Calibri"/>
                <a:cs typeface="Calibri"/>
                <a:sym typeface="Calibri"/>
              </a:rPr>
              <a:t>planning </a:t>
            </a:r>
            <a:r>
              <a:rPr lang="en-US" kern="0" dirty="0">
                <a:ea typeface="Calibri"/>
                <a:cs typeface="Calibri"/>
                <a:sym typeface="Calibri"/>
              </a:rPr>
              <a:t>and traffic management</a:t>
            </a:r>
            <a:endParaRPr lang="en" kern="0" dirty="0">
              <a:ea typeface="Calibri"/>
              <a:cs typeface="Calibri"/>
              <a:sym typeface="Calibri"/>
            </a:endParaRPr>
          </a:p>
          <a:p>
            <a:pPr marL="285750" lvl="1" indent="-285750" defTabSz="1219170">
              <a:buSzPts val="1100"/>
              <a:buFont typeface="Arial" panose="020B0604020202020204" pitchFamily="34" charset="0"/>
              <a:buChar char="•"/>
            </a:pPr>
            <a:r>
              <a:rPr lang="en-US" kern="0" dirty="0">
                <a:ea typeface="Calibri"/>
                <a:cs typeface="Calibri"/>
                <a:sym typeface="Calibri"/>
              </a:rPr>
              <a:t>Volcanic eruption detection and plume monitoring</a:t>
            </a:r>
            <a:endParaRPr lang="en-US" kern="0" dirty="0">
              <a:cs typeface="Arial"/>
              <a:sym typeface="Arial"/>
            </a:endParaRPr>
          </a:p>
          <a:p>
            <a:pPr marL="285750" lvl="1" indent="-285750" defTabSz="1219170">
              <a:buSzPts val="1100"/>
              <a:buFont typeface="Arial" panose="020B0604020202020204" pitchFamily="34" charset="0"/>
              <a:buChar char="•"/>
            </a:pPr>
            <a:r>
              <a:rPr lang="en-US" kern="0" dirty="0">
                <a:ea typeface="Calibri"/>
                <a:cs typeface="Calibri"/>
                <a:sym typeface="Calibri"/>
              </a:rPr>
              <a:t>First-ever operational lightning mapper from geostationary orbit</a:t>
            </a:r>
            <a:endParaRPr kern="0" dirty="0">
              <a:cs typeface="Arial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A59731C-27FC-4B77-8DB2-30BA63CEB4B3}"/>
              </a:ext>
            </a:extLst>
          </p:cNvPr>
          <p:cNvGrpSpPr/>
          <p:nvPr/>
        </p:nvGrpSpPr>
        <p:grpSpPr>
          <a:xfrm>
            <a:off x="6793803" y="594811"/>
            <a:ext cx="5318056" cy="2335029"/>
            <a:chOff x="587445" y="3623839"/>
            <a:chExt cx="5318056" cy="2335029"/>
          </a:xfrm>
        </p:grpSpPr>
        <p:pic>
          <p:nvPicPr>
            <p:cNvPr id="29" name="Google Shape;477;p89">
              <a:extLst>
                <a:ext uri="{FF2B5EF4-FFF2-40B4-BE49-F238E27FC236}">
                  <a16:creationId xmlns:a16="http://schemas.microsoft.com/office/drawing/2014/main" id="{474DA17A-FCA6-41AE-946C-7C6905D1231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16312" r="50000" b="15010"/>
            <a:stretch/>
          </p:blipFill>
          <p:spPr>
            <a:xfrm>
              <a:off x="587445" y="3980057"/>
              <a:ext cx="5318055" cy="19788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478;p89">
              <a:extLst>
                <a:ext uri="{FF2B5EF4-FFF2-40B4-BE49-F238E27FC236}">
                  <a16:creationId xmlns:a16="http://schemas.microsoft.com/office/drawing/2014/main" id="{B157B09F-81DE-4442-9BB2-F7112EC9779A}"/>
                </a:ext>
              </a:extLst>
            </p:cNvPr>
            <p:cNvSpPr txBox="1"/>
            <p:nvPr/>
          </p:nvSpPr>
          <p:spPr>
            <a:xfrm>
              <a:off x="822832" y="3623839"/>
              <a:ext cx="2196790" cy="379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867" b="1" kern="0" dirty="0">
                  <a:latin typeface="Calibri"/>
                  <a:ea typeface="Calibri"/>
                  <a:cs typeface="Calibri"/>
                  <a:sym typeface="Calibri"/>
                </a:rPr>
                <a:t>ABI</a:t>
              </a:r>
              <a:endParaRPr sz="1467" kern="0" dirty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79;p89">
              <a:extLst>
                <a:ext uri="{FF2B5EF4-FFF2-40B4-BE49-F238E27FC236}">
                  <a16:creationId xmlns:a16="http://schemas.microsoft.com/office/drawing/2014/main" id="{C9B66FD9-0893-4096-8423-6779ED419978}"/>
                </a:ext>
              </a:extLst>
            </p:cNvPr>
            <p:cNvSpPr txBox="1"/>
            <p:nvPr/>
          </p:nvSpPr>
          <p:spPr>
            <a:xfrm>
              <a:off x="3234997" y="3630548"/>
              <a:ext cx="2670504" cy="379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867" b="1" kern="0">
                  <a:latin typeface="Calibri"/>
                  <a:ea typeface="Calibri"/>
                  <a:cs typeface="Calibri"/>
                  <a:sym typeface="Calibri"/>
                </a:rPr>
                <a:t>GLM</a:t>
              </a:r>
              <a:endParaRPr sz="1467" kern="0" dirty="0"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72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E28C-5D07-470E-B5E8-72BA462B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092" y="0"/>
            <a:ext cx="8403336" cy="1017361"/>
          </a:xfrm>
        </p:spPr>
        <p:txBody>
          <a:bodyPr/>
          <a:lstStyle/>
          <a:p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GeoXO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Timeline</a:t>
            </a:r>
          </a:p>
        </p:txBody>
      </p:sp>
      <p:pic>
        <p:nvPicPr>
          <p:cNvPr id="23" name="Google Shape;791;p116" title="GEO_XO_Timeline1-21-21V3.jpg">
            <a:extLst>
              <a:ext uri="{FF2B5EF4-FFF2-40B4-BE49-F238E27FC236}">
                <a16:creationId xmlns:a16="http://schemas.microsoft.com/office/drawing/2014/main" id="{DA955233-B59F-4DF2-891C-2CEDC9C54F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6917" y="1079729"/>
            <a:ext cx="11479357" cy="228690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92;p116">
            <a:extLst>
              <a:ext uri="{FF2B5EF4-FFF2-40B4-BE49-F238E27FC236}">
                <a16:creationId xmlns:a16="http://schemas.microsoft.com/office/drawing/2014/main" id="{8C17FA43-062F-47FC-8A8B-0028F6C41E20}"/>
              </a:ext>
            </a:extLst>
          </p:cNvPr>
          <p:cNvSpPr txBox="1"/>
          <p:nvPr/>
        </p:nvSpPr>
        <p:spPr>
          <a:xfrm>
            <a:off x="884092" y="3429000"/>
            <a:ext cx="10630800" cy="1454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03763" indent="-342900" defTabSz="1219170">
              <a:lnSpc>
                <a:spcPct val="90000"/>
              </a:lnSpc>
              <a:spcBef>
                <a:spcPts val="1333"/>
              </a:spcBef>
              <a:buSzPts val="1700"/>
              <a:buFont typeface="Arial" panose="020B0604020202020204" pitchFamily="34" charset="0"/>
              <a:buChar char="•"/>
              <a:defRPr/>
            </a:pPr>
            <a:r>
              <a:rPr lang="en" sz="2400" kern="0" dirty="0">
                <a:cs typeface="Arial"/>
                <a:sym typeface="Arial"/>
              </a:rPr>
              <a:t>Program formally approved by Department of Commerce: Dec. 2022</a:t>
            </a:r>
            <a:endParaRPr sz="2400" kern="0" dirty="0">
              <a:cs typeface="Arial"/>
              <a:sym typeface="Arial"/>
            </a:endParaRPr>
          </a:p>
          <a:p>
            <a:pPr marL="503763" indent="-342900" defTabSz="1219170">
              <a:lnSpc>
                <a:spcPct val="90000"/>
              </a:lnSpc>
              <a:buSzPts val="1700"/>
              <a:buFont typeface="Arial" panose="020B0604020202020204" pitchFamily="34" charset="0"/>
              <a:buChar char="•"/>
              <a:defRPr/>
            </a:pPr>
            <a:r>
              <a:rPr lang="en" sz="2400" kern="0" dirty="0">
                <a:cs typeface="Arial"/>
                <a:sym typeface="Arial"/>
              </a:rPr>
              <a:t>Program formally approved to enter preliminary design phase: Feb. 2025</a:t>
            </a:r>
            <a:endParaRPr sz="2400" kern="0" dirty="0">
              <a:cs typeface="Arial"/>
              <a:sym typeface="Arial"/>
            </a:endParaRPr>
          </a:p>
          <a:p>
            <a:pPr marL="503763" indent="-342900" defTabSz="1219170">
              <a:lnSpc>
                <a:spcPct val="90000"/>
              </a:lnSpc>
              <a:buSzPts val="1700"/>
              <a:buFont typeface="Arial" panose="020B0604020202020204" pitchFamily="34" charset="0"/>
              <a:buChar char="•"/>
              <a:defRPr/>
            </a:pPr>
            <a:r>
              <a:rPr lang="en" sz="2400" kern="0" dirty="0">
                <a:cs typeface="Arial"/>
                <a:sym typeface="Arial"/>
              </a:rPr>
              <a:t>First launch scheduled: 2032</a:t>
            </a:r>
            <a:endParaRPr sz="2400" kern="0" dirty="0">
              <a:cs typeface="Arial"/>
              <a:sym typeface="Arial"/>
            </a:endParaRPr>
          </a:p>
          <a:p>
            <a:pPr marL="457200" indent="-457200" defTabSz="1219170">
              <a:buFont typeface="Arial" panose="020B0604020202020204" pitchFamily="34" charset="0"/>
              <a:buChar char="•"/>
              <a:defRPr/>
            </a:pPr>
            <a:endParaRPr sz="2800" kern="0" dirty="0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14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E28C-5D07-470E-B5E8-72BA462B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652" y="0"/>
            <a:ext cx="8403336" cy="1017361"/>
          </a:xfrm>
        </p:spPr>
        <p:txBody>
          <a:bodyPr/>
          <a:lstStyle/>
          <a:p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GeoXO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Baseline Restructuring in FY25-FY26</a:t>
            </a:r>
          </a:p>
        </p:txBody>
      </p:sp>
      <p:pic>
        <p:nvPicPr>
          <p:cNvPr id="21" name="Google Shape;493;p90" title="GeoXO_constellation-9-16-24.jpg">
            <a:extLst>
              <a:ext uri="{FF2B5EF4-FFF2-40B4-BE49-F238E27FC236}">
                <a16:creationId xmlns:a16="http://schemas.microsoft.com/office/drawing/2014/main" id="{B82D9C08-F6EB-457F-9105-8263DF577A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4369"/>
          <a:stretch/>
        </p:blipFill>
        <p:spPr>
          <a:xfrm>
            <a:off x="965148" y="745496"/>
            <a:ext cx="9864778" cy="478852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BB21475-B27B-406B-9A47-DF39FBF747C9}"/>
              </a:ext>
            </a:extLst>
          </p:cNvPr>
          <p:cNvSpPr/>
          <p:nvPr/>
        </p:nvSpPr>
        <p:spPr>
          <a:xfrm>
            <a:off x="1739926" y="5446179"/>
            <a:ext cx="8712145" cy="94378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/>
                <a:sym typeface="Arial"/>
              </a:rPr>
              <a:t>Pending Further Direction</a:t>
            </a:r>
          </a:p>
        </p:txBody>
      </p:sp>
    </p:spTree>
    <p:extLst>
      <p:ext uri="{BB962C8B-B14F-4D97-AF65-F5344CB8AC3E}">
        <p14:creationId xmlns:p14="http://schemas.microsoft.com/office/powerpoint/2010/main" val="1894035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E28C-5D07-470E-B5E8-72BA462B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651" y="0"/>
            <a:ext cx="10966119" cy="681541"/>
          </a:xfrm>
        </p:spPr>
        <p:txBody>
          <a:bodyPr/>
          <a:lstStyle/>
          <a:p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GeoXO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will produce AC products from multiple sensors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B3084D-B63A-44F2-A086-510CE61BA645}"/>
              </a:ext>
            </a:extLst>
          </p:cNvPr>
          <p:cNvGrpSpPr>
            <a:grpSpLocks noChangeAspect="1"/>
          </p:cNvGrpSpPr>
          <p:nvPr/>
        </p:nvGrpSpPr>
        <p:grpSpPr>
          <a:xfrm>
            <a:off x="1181779" y="685800"/>
            <a:ext cx="9842954" cy="5486400"/>
            <a:chOff x="0" y="0"/>
            <a:chExt cx="12303692" cy="6858000"/>
          </a:xfrm>
        </p:grpSpPr>
        <p:pic>
          <p:nvPicPr>
            <p:cNvPr id="10" name="Google Shape;63;p4">
              <a:extLst>
                <a:ext uri="{FF2B5EF4-FFF2-40B4-BE49-F238E27FC236}">
                  <a16:creationId xmlns:a16="http://schemas.microsoft.com/office/drawing/2014/main" id="{5EB47F20-5298-44CA-991D-2FD07E1CD9D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64;p4">
              <a:extLst>
                <a:ext uri="{FF2B5EF4-FFF2-40B4-BE49-F238E27FC236}">
                  <a16:creationId xmlns:a16="http://schemas.microsoft.com/office/drawing/2014/main" id="{B02C06A6-FD07-485A-9A91-D1CD53ECC457}"/>
                </a:ext>
              </a:extLst>
            </p:cNvPr>
            <p:cNvSpPr/>
            <p:nvPr/>
          </p:nvSpPr>
          <p:spPr>
            <a:xfrm rot="-2314996">
              <a:off x="1744437" y="2775857"/>
              <a:ext cx="1191986" cy="342900"/>
            </a:xfrm>
            <a:prstGeom prst="ellipse">
              <a:avLst/>
            </a:prstGeom>
            <a:solidFill>
              <a:srgbClr val="2A2F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65;p4">
              <a:extLst>
                <a:ext uri="{FF2B5EF4-FFF2-40B4-BE49-F238E27FC236}">
                  <a16:creationId xmlns:a16="http://schemas.microsoft.com/office/drawing/2014/main" id="{83CC3FEB-A4F2-4507-9FBC-A0F20ACD58A2}"/>
                </a:ext>
              </a:extLst>
            </p:cNvPr>
            <p:cNvSpPr/>
            <p:nvPr/>
          </p:nvSpPr>
          <p:spPr>
            <a:xfrm rot="1329970">
              <a:off x="1550121" y="1995615"/>
              <a:ext cx="1247500" cy="611231"/>
            </a:xfrm>
            <a:prstGeom prst="ellipse">
              <a:avLst/>
            </a:prstGeom>
            <a:solidFill>
              <a:srgbClr val="2A2F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6;p4">
              <a:extLst>
                <a:ext uri="{FF2B5EF4-FFF2-40B4-BE49-F238E27FC236}">
                  <a16:creationId xmlns:a16="http://schemas.microsoft.com/office/drawing/2014/main" id="{74B775A1-191C-4BBE-A98E-EEAAFE0C56C2}"/>
                </a:ext>
              </a:extLst>
            </p:cNvPr>
            <p:cNvSpPr/>
            <p:nvPr/>
          </p:nvSpPr>
          <p:spPr>
            <a:xfrm rot="1329970">
              <a:off x="2005578" y="2135976"/>
              <a:ext cx="1247500" cy="611231"/>
            </a:xfrm>
            <a:prstGeom prst="ellipse">
              <a:avLst/>
            </a:prstGeom>
            <a:solidFill>
              <a:srgbClr val="2F38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67;p4">
              <a:extLst>
                <a:ext uri="{FF2B5EF4-FFF2-40B4-BE49-F238E27FC236}">
                  <a16:creationId xmlns:a16="http://schemas.microsoft.com/office/drawing/2014/main" id="{41D7B53E-B464-440A-A1DA-773BAF4669A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908" y="12192"/>
              <a:ext cx="12140184" cy="68336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68;p4">
              <a:extLst>
                <a:ext uri="{FF2B5EF4-FFF2-40B4-BE49-F238E27FC236}">
                  <a16:creationId xmlns:a16="http://schemas.microsoft.com/office/drawing/2014/main" id="{832678A7-2F77-46A0-8AAA-9828E71122F8}"/>
                </a:ext>
              </a:extLst>
            </p:cNvPr>
            <p:cNvSpPr txBox="1"/>
            <p:nvPr/>
          </p:nvSpPr>
          <p:spPr>
            <a:xfrm>
              <a:off x="2263074" y="1322106"/>
              <a:ext cx="732507" cy="1038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ACX</a:t>
              </a:r>
              <a:endParaRPr sz="16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GXI</a:t>
              </a:r>
              <a:endParaRPr sz="16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GXS</a:t>
              </a:r>
              <a:endParaRPr sz="1600" dirty="0"/>
            </a:p>
          </p:txBody>
        </p:sp>
        <p:sp>
          <p:nvSpPr>
            <p:cNvPr id="16" name="Google Shape;69;p4">
              <a:extLst>
                <a:ext uri="{FF2B5EF4-FFF2-40B4-BE49-F238E27FC236}">
                  <a16:creationId xmlns:a16="http://schemas.microsoft.com/office/drawing/2014/main" id="{48D5748A-5AAF-4707-91F8-1327E1873506}"/>
                </a:ext>
              </a:extLst>
            </p:cNvPr>
            <p:cNvSpPr txBox="1"/>
            <p:nvPr/>
          </p:nvSpPr>
          <p:spPr>
            <a:xfrm>
              <a:off x="292949" y="2301230"/>
              <a:ext cx="732507" cy="1038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ACX</a:t>
              </a:r>
              <a:endParaRPr sz="16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GXI</a:t>
              </a:r>
              <a:endParaRPr sz="16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GXS</a:t>
              </a:r>
              <a:endParaRPr sz="1600"/>
            </a:p>
          </p:txBody>
        </p:sp>
        <p:sp>
          <p:nvSpPr>
            <p:cNvPr id="17" name="Google Shape;70;p4">
              <a:extLst>
                <a:ext uri="{FF2B5EF4-FFF2-40B4-BE49-F238E27FC236}">
                  <a16:creationId xmlns:a16="http://schemas.microsoft.com/office/drawing/2014/main" id="{18081697-2B7C-4178-B146-78F029D3A22C}"/>
                </a:ext>
              </a:extLst>
            </p:cNvPr>
            <p:cNvSpPr txBox="1"/>
            <p:nvPr/>
          </p:nvSpPr>
          <p:spPr>
            <a:xfrm>
              <a:off x="7134164" y="438877"/>
              <a:ext cx="732507" cy="1038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ACX</a:t>
              </a:r>
              <a:endParaRPr sz="16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GXI</a:t>
              </a:r>
              <a:endParaRPr sz="16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GXS</a:t>
              </a:r>
              <a:endParaRPr sz="1600" dirty="0"/>
            </a:p>
          </p:txBody>
        </p:sp>
        <p:sp>
          <p:nvSpPr>
            <p:cNvPr id="18" name="Google Shape;71;p4">
              <a:extLst>
                <a:ext uri="{FF2B5EF4-FFF2-40B4-BE49-F238E27FC236}">
                  <a16:creationId xmlns:a16="http://schemas.microsoft.com/office/drawing/2014/main" id="{514836E8-C1F5-4211-8778-466A75075C4B}"/>
                </a:ext>
              </a:extLst>
            </p:cNvPr>
            <p:cNvSpPr txBox="1"/>
            <p:nvPr/>
          </p:nvSpPr>
          <p:spPr>
            <a:xfrm>
              <a:off x="292949" y="5174044"/>
              <a:ext cx="732507" cy="1038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ACX</a:t>
              </a:r>
              <a:endParaRPr sz="16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GXI</a:t>
              </a:r>
              <a:endParaRPr sz="16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GXS</a:t>
              </a:r>
              <a:endParaRPr sz="1600"/>
            </a:p>
          </p:txBody>
        </p:sp>
        <p:sp>
          <p:nvSpPr>
            <p:cNvPr id="19" name="Google Shape;72;p4">
              <a:extLst>
                <a:ext uri="{FF2B5EF4-FFF2-40B4-BE49-F238E27FC236}">
                  <a16:creationId xmlns:a16="http://schemas.microsoft.com/office/drawing/2014/main" id="{23E418EA-E63B-46E8-ACD9-5F8D5536B7AA}"/>
                </a:ext>
              </a:extLst>
            </p:cNvPr>
            <p:cNvSpPr txBox="1"/>
            <p:nvPr/>
          </p:nvSpPr>
          <p:spPr>
            <a:xfrm>
              <a:off x="5863266" y="6097374"/>
              <a:ext cx="732507" cy="730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ACX</a:t>
              </a:r>
              <a:endParaRPr sz="16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GXI</a:t>
              </a:r>
              <a:endParaRPr sz="1600"/>
            </a:p>
          </p:txBody>
        </p:sp>
        <p:sp>
          <p:nvSpPr>
            <p:cNvPr id="20" name="Google Shape;73;p4">
              <a:extLst>
                <a:ext uri="{FF2B5EF4-FFF2-40B4-BE49-F238E27FC236}">
                  <a16:creationId xmlns:a16="http://schemas.microsoft.com/office/drawing/2014/main" id="{791D2BEC-5ACC-4BFA-8BD6-16227D54AD49}"/>
                </a:ext>
              </a:extLst>
            </p:cNvPr>
            <p:cNvSpPr txBox="1"/>
            <p:nvPr/>
          </p:nvSpPr>
          <p:spPr>
            <a:xfrm>
              <a:off x="8241026" y="5752107"/>
              <a:ext cx="732507" cy="1038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ACX</a:t>
              </a:r>
              <a:endParaRPr sz="16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GXI</a:t>
              </a:r>
              <a:endParaRPr sz="16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GXS</a:t>
              </a:r>
              <a:endParaRPr sz="1600"/>
            </a:p>
          </p:txBody>
        </p:sp>
        <p:sp>
          <p:nvSpPr>
            <p:cNvPr id="21" name="Google Shape;74;p4">
              <a:extLst>
                <a:ext uri="{FF2B5EF4-FFF2-40B4-BE49-F238E27FC236}">
                  <a16:creationId xmlns:a16="http://schemas.microsoft.com/office/drawing/2014/main" id="{B47B1D1D-8F00-48AC-9D8B-0EAEBA30E00D}"/>
                </a:ext>
              </a:extLst>
            </p:cNvPr>
            <p:cNvSpPr txBox="1"/>
            <p:nvPr/>
          </p:nvSpPr>
          <p:spPr>
            <a:xfrm>
              <a:off x="11485401" y="3512050"/>
              <a:ext cx="732507" cy="1038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ACX</a:t>
              </a:r>
              <a:endParaRPr sz="16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GXI</a:t>
              </a:r>
              <a:endParaRPr sz="16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GXS</a:t>
              </a:r>
              <a:endParaRPr sz="1600" dirty="0"/>
            </a:p>
          </p:txBody>
        </p:sp>
        <p:sp>
          <p:nvSpPr>
            <p:cNvPr id="22" name="Google Shape;75;p4">
              <a:extLst>
                <a:ext uri="{FF2B5EF4-FFF2-40B4-BE49-F238E27FC236}">
                  <a16:creationId xmlns:a16="http://schemas.microsoft.com/office/drawing/2014/main" id="{49B2910E-2051-4A9B-A918-D69323CDB4C7}"/>
                </a:ext>
              </a:extLst>
            </p:cNvPr>
            <p:cNvSpPr txBox="1"/>
            <p:nvPr/>
          </p:nvSpPr>
          <p:spPr>
            <a:xfrm>
              <a:off x="11167741" y="647979"/>
              <a:ext cx="732507" cy="730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ACX</a:t>
              </a:r>
              <a:endParaRPr sz="1600" b="1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GXS</a:t>
              </a:r>
              <a:endParaRPr sz="1600" dirty="0"/>
            </a:p>
          </p:txBody>
        </p:sp>
        <p:sp>
          <p:nvSpPr>
            <p:cNvPr id="23" name="Google Shape;76;p4">
              <a:extLst>
                <a:ext uri="{FF2B5EF4-FFF2-40B4-BE49-F238E27FC236}">
                  <a16:creationId xmlns:a16="http://schemas.microsoft.com/office/drawing/2014/main" id="{7CA82C61-CED4-454E-A7B4-E0A5090E61CF}"/>
                </a:ext>
              </a:extLst>
            </p:cNvPr>
            <p:cNvSpPr txBox="1"/>
            <p:nvPr/>
          </p:nvSpPr>
          <p:spPr>
            <a:xfrm>
              <a:off x="11571185" y="1569515"/>
              <a:ext cx="732507" cy="1038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ACX</a:t>
              </a:r>
              <a:endParaRPr sz="16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GXS</a:t>
              </a:r>
              <a:endParaRPr sz="1600" b="1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LMX</a:t>
              </a:r>
              <a:endParaRPr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6938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 txBox="1">
            <a:spLocks noGrp="1"/>
          </p:cNvSpPr>
          <p:nvPr>
            <p:ph type="title"/>
          </p:nvPr>
        </p:nvSpPr>
        <p:spPr>
          <a:xfrm>
            <a:off x="746136" y="0"/>
            <a:ext cx="11322039" cy="1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sz="3200" dirty="0">
                <a:latin typeface="+mj-lt"/>
                <a:ea typeface="Calibri"/>
                <a:cs typeface="Calibri"/>
                <a:sym typeface="Calibri"/>
              </a:rPr>
              <a:t>Using TEMPO data in preparation for ACX has strengthened NOAA’s user readiness activities and built stakeholder awareness of its atmospheric composition products and applications</a:t>
            </a:r>
            <a:endParaRPr dirty="0">
              <a:latin typeface="+mj-lt"/>
            </a:endParaRPr>
          </a:p>
        </p:txBody>
      </p:sp>
      <p:grpSp>
        <p:nvGrpSpPr>
          <p:cNvPr id="47" name="Google Shape;83;g2e4b5b4adce_2_0">
            <a:extLst>
              <a:ext uri="{FF2B5EF4-FFF2-40B4-BE49-F238E27FC236}">
                <a16:creationId xmlns:a16="http://schemas.microsoft.com/office/drawing/2014/main" id="{948AD4E1-3FB4-4096-A6C7-6DB72CF6AD53}"/>
              </a:ext>
            </a:extLst>
          </p:cNvPr>
          <p:cNvGrpSpPr/>
          <p:nvPr/>
        </p:nvGrpSpPr>
        <p:grpSpPr>
          <a:xfrm>
            <a:off x="746138" y="1633956"/>
            <a:ext cx="7040760" cy="2614717"/>
            <a:chOff x="6412730" y="1058445"/>
            <a:chExt cx="5555231" cy="2063039"/>
          </a:xfrm>
        </p:grpSpPr>
        <p:pic>
          <p:nvPicPr>
            <p:cNvPr id="48" name="Google Shape;84;g2e4b5b4adce_2_0" descr="World Meteorological Organization (@WMO) / Twitter">
              <a:extLst>
                <a:ext uri="{FF2B5EF4-FFF2-40B4-BE49-F238E27FC236}">
                  <a16:creationId xmlns:a16="http://schemas.microsoft.com/office/drawing/2014/main" id="{45053D90-E891-4A6E-9FE8-9F7D97C5AD5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3830" r="12054"/>
            <a:stretch/>
          </p:blipFill>
          <p:spPr>
            <a:xfrm>
              <a:off x="9317945" y="1765485"/>
              <a:ext cx="548888" cy="740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85;g2e4b5b4adce_2_0" descr="The Weather Channel - Wikipedia, la enciclopedia libre">
              <a:extLst>
                <a:ext uri="{FF2B5EF4-FFF2-40B4-BE49-F238E27FC236}">
                  <a16:creationId xmlns:a16="http://schemas.microsoft.com/office/drawing/2014/main" id="{5A65D534-EDF5-4651-B3D5-1D8ECC4A7E2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57093" y="2561906"/>
              <a:ext cx="521136" cy="52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86;g2e4b5b4adce_2_0" descr="The New York Times en Español - Home | Facebook">
              <a:extLst>
                <a:ext uri="{FF2B5EF4-FFF2-40B4-BE49-F238E27FC236}">
                  <a16:creationId xmlns:a16="http://schemas.microsoft.com/office/drawing/2014/main" id="{1D502A2D-51C4-4B56-96A7-6CE3719FDDC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839556" y="2561907"/>
              <a:ext cx="521135" cy="521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87;g2e4b5b4adce_2_0" descr="The Washington Post - Apps en Google Play">
              <a:extLst>
                <a:ext uri="{FF2B5EF4-FFF2-40B4-BE49-F238E27FC236}">
                  <a16:creationId xmlns:a16="http://schemas.microsoft.com/office/drawing/2014/main" id="{76ED0DC3-123B-441C-A42B-A94914FD3DE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422018" y="2561906"/>
              <a:ext cx="521136" cy="52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88;g2e4b5b4adce_2_0" descr="State of play: Copernicus Atmosphere Monitoring Service — Copernicus In  Situ Component">
              <a:extLst>
                <a:ext uri="{FF2B5EF4-FFF2-40B4-BE49-F238E27FC236}">
                  <a16:creationId xmlns:a16="http://schemas.microsoft.com/office/drawing/2014/main" id="{21ADB1C9-7965-4E9D-B884-7B9977D6796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746425" y="1840789"/>
              <a:ext cx="1221536" cy="589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89;g2e4b5b4adce_2_0" descr="EPA en español | US EPA">
              <a:extLst>
                <a:ext uri="{FF2B5EF4-FFF2-40B4-BE49-F238E27FC236}">
                  <a16:creationId xmlns:a16="http://schemas.microsoft.com/office/drawing/2014/main" id="{3EFF8ED3-2D77-48C0-B6BD-6AB689CC54F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412730" y="1099637"/>
              <a:ext cx="671910" cy="671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90;g2e4b5b4adce_2_0" descr="Work With MDE">
              <a:extLst>
                <a:ext uri="{FF2B5EF4-FFF2-40B4-BE49-F238E27FC236}">
                  <a16:creationId xmlns:a16="http://schemas.microsoft.com/office/drawing/2014/main" id="{D594B331-9013-4F37-B347-AA2B3BF9E80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114395" y="1098138"/>
              <a:ext cx="671910" cy="674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91;g2e4b5b4adce_2_0" descr="Maine Department of Environmental Protection | Maine State Library Research  | Digital Maine">
              <a:extLst>
                <a:ext uri="{FF2B5EF4-FFF2-40B4-BE49-F238E27FC236}">
                  <a16:creationId xmlns:a16="http://schemas.microsoft.com/office/drawing/2014/main" id="{1538C42E-5DE7-4C0B-AD33-44440595635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525625" y="1092544"/>
              <a:ext cx="683048" cy="686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92;g2e4b5b4adce_2_0" descr="New York Dept. of Environmental Conservation | U.S. Fish &amp; Wildlife Service">
              <a:extLst>
                <a:ext uri="{FF2B5EF4-FFF2-40B4-BE49-F238E27FC236}">
                  <a16:creationId xmlns:a16="http://schemas.microsoft.com/office/drawing/2014/main" id="{95EE0F33-D585-446F-AC87-F69F0D029DF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16060" y="1095687"/>
              <a:ext cx="679810" cy="679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93;g2e4b5b4adce_2_0" descr="Georgia EPD to monitor air quality in Covington, Smyrna - The Covington News">
              <a:extLst>
                <a:ext uri="{FF2B5EF4-FFF2-40B4-BE49-F238E27FC236}">
                  <a16:creationId xmlns:a16="http://schemas.microsoft.com/office/drawing/2014/main" id="{D4C6CC0B-E067-4510-80B7-62A202A6F5BD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238428" y="1121892"/>
              <a:ext cx="812117" cy="62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94;g2e4b5b4adce_2_0" descr="Oregon Department of Environmental Quality | LinkedIn">
              <a:extLst>
                <a:ext uri="{FF2B5EF4-FFF2-40B4-BE49-F238E27FC236}">
                  <a16:creationId xmlns:a16="http://schemas.microsoft.com/office/drawing/2014/main" id="{9096329C-012D-41BE-A88A-2E1AF0DBD528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14526" r="14349"/>
            <a:stretch/>
          </p:blipFill>
          <p:spPr>
            <a:xfrm>
              <a:off x="10080300" y="1125939"/>
              <a:ext cx="440468" cy="619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95;g2e4b5b4adce_2_0" descr="Perfil de colaborador sobre la calidad del aire de South Coast Air Quality  Management District (South Coast AQMD) | IQAir">
              <a:extLst>
                <a:ext uri="{FF2B5EF4-FFF2-40B4-BE49-F238E27FC236}">
                  <a16:creationId xmlns:a16="http://schemas.microsoft.com/office/drawing/2014/main" id="{811FC5C0-6DA6-4829-BBF0-79AD3187BE9E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l="13818" r="11680"/>
            <a:stretch/>
          </p:blipFill>
          <p:spPr>
            <a:xfrm>
              <a:off x="10550523" y="1058445"/>
              <a:ext cx="561941" cy="754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96;g2e4b5b4adce_2_0" descr="Servicio Forestal de los Estados Unidos - Wikipedia, la enciclopedia libre">
              <a:extLst>
                <a:ext uri="{FF2B5EF4-FFF2-40B4-BE49-F238E27FC236}">
                  <a16:creationId xmlns:a16="http://schemas.microsoft.com/office/drawing/2014/main" id="{D77D026F-099A-4785-AA75-65B4218ABD5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443060" y="1795725"/>
              <a:ext cx="613815" cy="680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97;g2e4b5b4adce_2_0" descr="IPCC">
              <a:extLst>
                <a:ext uri="{FF2B5EF4-FFF2-40B4-BE49-F238E27FC236}">
                  <a16:creationId xmlns:a16="http://schemas.microsoft.com/office/drawing/2014/main" id="{C89CC75B-7577-45AC-ADFE-7537C447556D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476300" y="2532187"/>
              <a:ext cx="580575" cy="58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98;g2e4b5b4adce_2_0" descr="About IGAC | 2016 IGAC Science Conference">
              <a:extLst>
                <a:ext uri="{FF2B5EF4-FFF2-40B4-BE49-F238E27FC236}">
                  <a16:creationId xmlns:a16="http://schemas.microsoft.com/office/drawing/2014/main" id="{D9861A2C-ACA5-4CB0-A028-BB3DD62A9F3F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9600404" y="2523464"/>
              <a:ext cx="595362" cy="598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99;g2e4b5b4adce_2_0" descr="United Nations Environment Programme - Wikipedia">
              <a:extLst>
                <a:ext uri="{FF2B5EF4-FFF2-40B4-BE49-F238E27FC236}">
                  <a16:creationId xmlns:a16="http://schemas.microsoft.com/office/drawing/2014/main" id="{63B79391-2460-4F37-B4AB-5C86E1FAA673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8690109" y="1832064"/>
              <a:ext cx="516952" cy="607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100;g2e4b5b4adce_2_0" descr="CDC en Español | Facebook">
              <a:extLst>
                <a:ext uri="{FF2B5EF4-FFF2-40B4-BE49-F238E27FC236}">
                  <a16:creationId xmlns:a16="http://schemas.microsoft.com/office/drawing/2014/main" id="{5F621E3F-B91A-4860-8359-65F3749802C4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167759" y="1810628"/>
              <a:ext cx="650291" cy="650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101;g2e4b5b4adce_2_0" descr="Archivo:Seal of the United States Federal Aviation Administration.svg -  Wikipedia, la enciclopedia libre">
              <a:extLst>
                <a:ext uri="{FF2B5EF4-FFF2-40B4-BE49-F238E27FC236}">
                  <a16:creationId xmlns:a16="http://schemas.microsoft.com/office/drawing/2014/main" id="{FED0F641-6EBA-44B2-AFC3-228B4007DCAA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7928934" y="1810628"/>
              <a:ext cx="650291" cy="650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102;g2e4b5b4adce_2_0" descr="New York City Department of Health and Mental Hygiene - Wikipedia">
              <a:extLst>
                <a:ext uri="{FF2B5EF4-FFF2-40B4-BE49-F238E27FC236}">
                  <a16:creationId xmlns:a16="http://schemas.microsoft.com/office/drawing/2014/main" id="{02988137-C9A1-4035-8390-5393589CCB46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 l="11732" r="10197"/>
            <a:stretch/>
          </p:blipFill>
          <p:spPr>
            <a:xfrm>
              <a:off x="11142217" y="1188631"/>
              <a:ext cx="771183" cy="493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103;g2e4b5b4adce_2_0" descr="Using the National Climate Assessment (NCA) - Climate Generation">
              <a:extLst>
                <a:ext uri="{FF2B5EF4-FFF2-40B4-BE49-F238E27FC236}">
                  <a16:creationId xmlns:a16="http://schemas.microsoft.com/office/drawing/2014/main" id="{951E56BE-63D4-4D8B-9E3F-ECA83CAE8697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118202" y="2593237"/>
              <a:ext cx="1289889" cy="45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104;g2e4b5b4adce_2_0" descr="Orientaciones para el público">
              <a:extLst>
                <a:ext uri="{FF2B5EF4-FFF2-40B4-BE49-F238E27FC236}">
                  <a16:creationId xmlns:a16="http://schemas.microsoft.com/office/drawing/2014/main" id="{D6F032D8-AC32-487A-B106-300A18885692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9977717" y="1790341"/>
              <a:ext cx="657823" cy="690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105;g2e4b5b4adce_2_0" descr="Scientific Assessment of Ozone Depletion: 2018 | World Meteorological  Organization">
              <a:extLst>
                <a:ext uri="{FF2B5EF4-FFF2-40B4-BE49-F238E27FC236}">
                  <a16:creationId xmlns:a16="http://schemas.microsoft.com/office/drawing/2014/main" id="{71A3CC78-A4A3-466C-9081-29719030EE9E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 t="14910" b="53403"/>
            <a:stretch/>
          </p:blipFill>
          <p:spPr>
            <a:xfrm>
              <a:off x="8469418" y="2593297"/>
              <a:ext cx="1069659" cy="458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112;g2e4b5b4adce_2_0">
            <a:extLst>
              <a:ext uri="{FF2B5EF4-FFF2-40B4-BE49-F238E27FC236}">
                <a16:creationId xmlns:a16="http://schemas.microsoft.com/office/drawing/2014/main" id="{420553D7-8BAB-4D89-AF22-AD1A2F2655FA}"/>
              </a:ext>
            </a:extLst>
          </p:cNvPr>
          <p:cNvGrpSpPr/>
          <p:nvPr/>
        </p:nvGrpSpPr>
        <p:grpSpPr>
          <a:xfrm>
            <a:off x="8101665" y="4006004"/>
            <a:ext cx="1678209" cy="2232310"/>
            <a:chOff x="8738716" y="4064898"/>
            <a:chExt cx="1678209" cy="2232310"/>
          </a:xfrm>
        </p:grpSpPr>
        <p:pic>
          <p:nvPicPr>
            <p:cNvPr id="74" name="Google Shape;113;g2e4b5b4adce_2_0">
              <a:extLst>
                <a:ext uri="{FF2B5EF4-FFF2-40B4-BE49-F238E27FC236}">
                  <a16:creationId xmlns:a16="http://schemas.microsoft.com/office/drawing/2014/main" id="{D61DF7C6-8809-4624-B6B5-3BAC190E4BA9}"/>
                </a:ext>
              </a:extLst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738716" y="4064898"/>
              <a:ext cx="1678209" cy="1678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114;g2e4b5b4adce_2_0">
              <a:extLst>
                <a:ext uri="{FF2B5EF4-FFF2-40B4-BE49-F238E27FC236}">
                  <a16:creationId xmlns:a16="http://schemas.microsoft.com/office/drawing/2014/main" id="{68FA7757-8DC9-47BD-A905-6FA79FE20704}"/>
                </a:ext>
              </a:extLst>
            </p:cNvPr>
            <p:cNvSpPr txBox="1"/>
            <p:nvPr/>
          </p:nvSpPr>
          <p:spPr>
            <a:xfrm>
              <a:off x="8774933" y="5743108"/>
              <a:ext cx="1605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NESDIS STAR Trainings</a:t>
              </a:r>
              <a:endParaRPr kumimoji="0" sz="15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115;g2e4b5b4adce_2_0">
            <a:extLst>
              <a:ext uri="{FF2B5EF4-FFF2-40B4-BE49-F238E27FC236}">
                <a16:creationId xmlns:a16="http://schemas.microsoft.com/office/drawing/2014/main" id="{1FC89531-7F80-4732-BC33-B164158D8CC2}"/>
              </a:ext>
            </a:extLst>
          </p:cNvPr>
          <p:cNvGrpSpPr/>
          <p:nvPr/>
        </p:nvGrpSpPr>
        <p:grpSpPr>
          <a:xfrm>
            <a:off x="10094642" y="4006004"/>
            <a:ext cx="1687898" cy="2241998"/>
            <a:chOff x="10435684" y="4055210"/>
            <a:chExt cx="1687898" cy="2241998"/>
          </a:xfrm>
        </p:grpSpPr>
        <p:pic>
          <p:nvPicPr>
            <p:cNvPr id="77" name="Google Shape;116;g2e4b5b4adce_2_0">
              <a:extLst>
                <a:ext uri="{FF2B5EF4-FFF2-40B4-BE49-F238E27FC236}">
                  <a16:creationId xmlns:a16="http://schemas.microsoft.com/office/drawing/2014/main" id="{374CFD5E-A05E-4E73-9190-C00B22C5C230}"/>
                </a:ext>
              </a:extLst>
            </p:cNvPr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0435684" y="4055210"/>
              <a:ext cx="1687898" cy="1687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117;g2e4b5b4adce_2_0">
              <a:extLst>
                <a:ext uri="{FF2B5EF4-FFF2-40B4-BE49-F238E27FC236}">
                  <a16:creationId xmlns:a16="http://schemas.microsoft.com/office/drawing/2014/main" id="{3E2A6F36-79F5-424C-BD22-26B43707DEEA}"/>
                </a:ext>
              </a:extLst>
            </p:cNvPr>
            <p:cNvSpPr txBox="1"/>
            <p:nvPr/>
          </p:nvSpPr>
          <p:spPr>
            <a:xfrm>
              <a:off x="10476746" y="5743108"/>
              <a:ext cx="1605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NESDIS STAR Aerosol Watch</a:t>
              </a:r>
              <a:endParaRPr kumimoji="0" sz="15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106;g2e4b5b4adce_2_0">
            <a:extLst>
              <a:ext uri="{FF2B5EF4-FFF2-40B4-BE49-F238E27FC236}">
                <a16:creationId xmlns:a16="http://schemas.microsoft.com/office/drawing/2014/main" id="{2A1E46E6-ACBA-45AA-A20E-B63FB1866DCF}"/>
              </a:ext>
            </a:extLst>
          </p:cNvPr>
          <p:cNvSpPr txBox="1"/>
          <p:nvPr/>
        </p:nvSpPr>
        <p:spPr>
          <a:xfrm>
            <a:off x="8233170" y="1603793"/>
            <a:ext cx="365403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NOAA’s many atmospheric composition stakeholders benefit from TEMPO data for applications that protect lives and property and inform the public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108;g2e4b5b4adce_2_0">
            <a:extLst>
              <a:ext uri="{FF2B5EF4-FFF2-40B4-BE49-F238E27FC236}">
                <a16:creationId xmlns:a16="http://schemas.microsoft.com/office/drawing/2014/main" id="{D2B7B79B-EE2F-4781-A1DD-336069B93E75}"/>
              </a:ext>
            </a:extLst>
          </p:cNvPr>
          <p:cNvSpPr/>
          <p:nvPr/>
        </p:nvSpPr>
        <p:spPr>
          <a:xfrm>
            <a:off x="1820495" y="4385159"/>
            <a:ext cx="602613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NOAA conducts outreach to build stakeholder awareness and advocacy and disseminates near-real-time data and imagery from current GEO and LEO sensors, including TEMPO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 txBox="1">
            <a:spLocks noGrp="1"/>
          </p:cNvSpPr>
          <p:nvPr>
            <p:ph type="title"/>
          </p:nvPr>
        </p:nvSpPr>
        <p:spPr>
          <a:xfrm>
            <a:off x="746137" y="0"/>
            <a:ext cx="10423264" cy="105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sz="3200" dirty="0">
                <a:latin typeface="+mj-lt"/>
                <a:ea typeface="Calibri"/>
                <a:cs typeface="Calibri"/>
                <a:sym typeface="Calibri"/>
              </a:rPr>
              <a:t>TEMPO and ACX efforts have guided NOAA’s development and evaluation of atmospheric composition products</a:t>
            </a:r>
            <a:endParaRPr dirty="0">
              <a:latin typeface="+mj-lt"/>
            </a:endParaRPr>
          </a:p>
        </p:txBody>
      </p:sp>
      <p:grpSp>
        <p:nvGrpSpPr>
          <p:cNvPr id="6" name="Google Shape;124;p7">
            <a:extLst>
              <a:ext uri="{FF2B5EF4-FFF2-40B4-BE49-F238E27FC236}">
                <a16:creationId xmlns:a16="http://schemas.microsoft.com/office/drawing/2014/main" id="{E7061391-E793-4722-A356-5649B74590D7}"/>
              </a:ext>
            </a:extLst>
          </p:cNvPr>
          <p:cNvGrpSpPr/>
          <p:nvPr/>
        </p:nvGrpSpPr>
        <p:grpSpPr>
          <a:xfrm>
            <a:off x="5639387" y="4585668"/>
            <a:ext cx="5993886" cy="1852913"/>
            <a:chOff x="5501677" y="4554237"/>
            <a:chExt cx="5993886" cy="1852913"/>
          </a:xfrm>
        </p:grpSpPr>
        <p:sp>
          <p:nvSpPr>
            <p:cNvPr id="7" name="Google Shape;125;p7">
              <a:extLst>
                <a:ext uri="{FF2B5EF4-FFF2-40B4-BE49-F238E27FC236}">
                  <a16:creationId xmlns:a16="http://schemas.microsoft.com/office/drawing/2014/main" id="{7C56769A-A625-4B2A-B0B7-2EAD147200BD}"/>
                </a:ext>
              </a:extLst>
            </p:cNvPr>
            <p:cNvSpPr/>
            <p:nvPr/>
          </p:nvSpPr>
          <p:spPr>
            <a:xfrm>
              <a:off x="5538840" y="4554237"/>
              <a:ext cx="5956723" cy="185291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256C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26;p7">
              <a:extLst>
                <a:ext uri="{FF2B5EF4-FFF2-40B4-BE49-F238E27FC236}">
                  <a16:creationId xmlns:a16="http://schemas.microsoft.com/office/drawing/2014/main" id="{A271A2AB-D19E-4025-8AB0-373D6C921330}"/>
                </a:ext>
              </a:extLst>
            </p:cNvPr>
            <p:cNvGrpSpPr/>
            <p:nvPr/>
          </p:nvGrpSpPr>
          <p:grpSpPr>
            <a:xfrm>
              <a:off x="5501677" y="4577447"/>
              <a:ext cx="5735228" cy="1766203"/>
              <a:chOff x="2257186" y="2304939"/>
              <a:chExt cx="8857180" cy="2727635"/>
            </a:xfrm>
          </p:grpSpPr>
          <p:grpSp>
            <p:nvGrpSpPr>
              <p:cNvPr id="10" name="Google Shape;127;p7">
                <a:extLst>
                  <a:ext uri="{FF2B5EF4-FFF2-40B4-BE49-F238E27FC236}">
                    <a16:creationId xmlns:a16="http://schemas.microsoft.com/office/drawing/2014/main" id="{57614C2B-F5FE-485F-B5A0-4CA2842816C3}"/>
                  </a:ext>
                </a:extLst>
              </p:cNvPr>
              <p:cNvGrpSpPr/>
              <p:nvPr/>
            </p:nvGrpSpPr>
            <p:grpSpPr>
              <a:xfrm>
                <a:off x="6761267" y="2304939"/>
                <a:ext cx="4353099" cy="2727635"/>
                <a:chOff x="4417453" y="1076343"/>
                <a:chExt cx="7580378" cy="4100389"/>
              </a:xfrm>
            </p:grpSpPr>
            <p:pic>
              <p:nvPicPr>
                <p:cNvPr id="12" name="Google Shape;128;p7" descr="Chart, box and whisker chart&#10;&#10;Description automatically generated">
                  <a:extLst>
                    <a:ext uri="{FF2B5EF4-FFF2-40B4-BE49-F238E27FC236}">
                      <a16:creationId xmlns:a16="http://schemas.microsoft.com/office/drawing/2014/main" id="{BC8327F6-877A-46EC-9AD7-993F3A11F03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8708"/>
                <a:stretch/>
              </p:blipFill>
              <p:spPr>
                <a:xfrm>
                  <a:off x="4417453" y="1076343"/>
                  <a:ext cx="7580378" cy="41003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" name="Google Shape;129;p7">
                  <a:extLst>
                    <a:ext uri="{FF2B5EF4-FFF2-40B4-BE49-F238E27FC236}">
                      <a16:creationId xmlns:a16="http://schemas.microsoft.com/office/drawing/2014/main" id="{D97F1F5F-7431-41E0-855C-3B4DE49F77A1}"/>
                    </a:ext>
                  </a:extLst>
                </p:cNvPr>
                <p:cNvSpPr txBox="1"/>
                <p:nvPr/>
              </p:nvSpPr>
              <p:spPr>
                <a:xfrm>
                  <a:off x="9135196" y="4332994"/>
                  <a:ext cx="1590675" cy="714435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GEO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30;p7">
                  <a:extLst>
                    <a:ext uri="{FF2B5EF4-FFF2-40B4-BE49-F238E27FC236}">
                      <a16:creationId xmlns:a16="http://schemas.microsoft.com/office/drawing/2014/main" id="{2E0004F7-0614-4D2A-B640-147169AC2B2B}"/>
                    </a:ext>
                  </a:extLst>
                </p:cNvPr>
                <p:cNvSpPr txBox="1"/>
                <p:nvPr/>
              </p:nvSpPr>
              <p:spPr>
                <a:xfrm>
                  <a:off x="6093131" y="4332994"/>
                  <a:ext cx="1942636" cy="714435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LEO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" name="Google Shape;131;p7">
                <a:extLst>
                  <a:ext uri="{FF2B5EF4-FFF2-40B4-BE49-F238E27FC236}">
                    <a16:creationId xmlns:a16="http://schemas.microsoft.com/office/drawing/2014/main" id="{D84A180A-97BB-4BCC-8223-C197FA583282}"/>
                  </a:ext>
                </a:extLst>
              </p:cNvPr>
              <p:cNvSpPr/>
              <p:nvPr/>
            </p:nvSpPr>
            <p:spPr>
              <a:xfrm>
                <a:off x="2257186" y="4472852"/>
                <a:ext cx="4595895" cy="365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600" b="0" i="1" u="sng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O’Dell et al., GeoHealth, 2024</a:t>
                </a:r>
                <a:endParaRPr kumimoji="0" sz="105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" name="Google Shape;132;p7">
              <a:extLst>
                <a:ext uri="{FF2B5EF4-FFF2-40B4-BE49-F238E27FC236}">
                  <a16:creationId xmlns:a16="http://schemas.microsoft.com/office/drawing/2014/main" id="{ED2F6BCA-1A5D-4AAC-AF2D-0567A7D0108B}"/>
                </a:ext>
              </a:extLst>
            </p:cNvPr>
            <p:cNvSpPr txBox="1"/>
            <p:nvPr/>
          </p:nvSpPr>
          <p:spPr>
            <a:xfrm>
              <a:off x="5724026" y="4960835"/>
              <a:ext cx="221845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Demonstrating societal benefits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33;p7">
            <a:extLst>
              <a:ext uri="{FF2B5EF4-FFF2-40B4-BE49-F238E27FC236}">
                <a16:creationId xmlns:a16="http://schemas.microsoft.com/office/drawing/2014/main" id="{A3FE9A5D-A4FB-4929-AB9E-26BAB3C1D739}"/>
              </a:ext>
            </a:extLst>
          </p:cNvPr>
          <p:cNvGrpSpPr/>
          <p:nvPr/>
        </p:nvGrpSpPr>
        <p:grpSpPr>
          <a:xfrm>
            <a:off x="5486670" y="981055"/>
            <a:ext cx="6483726" cy="3537227"/>
            <a:chOff x="5423413" y="884663"/>
            <a:chExt cx="6483726" cy="3537227"/>
          </a:xfrm>
        </p:grpSpPr>
        <p:sp>
          <p:nvSpPr>
            <p:cNvPr id="16" name="Google Shape;134;p7">
              <a:extLst>
                <a:ext uri="{FF2B5EF4-FFF2-40B4-BE49-F238E27FC236}">
                  <a16:creationId xmlns:a16="http://schemas.microsoft.com/office/drawing/2014/main" id="{2F45A48A-1DE8-4F6B-80B9-15B8A2806CA0}"/>
                </a:ext>
              </a:extLst>
            </p:cNvPr>
            <p:cNvSpPr/>
            <p:nvPr/>
          </p:nvSpPr>
          <p:spPr>
            <a:xfrm>
              <a:off x="5423413" y="884663"/>
              <a:ext cx="6483726" cy="353722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256C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135;p7">
              <a:extLst>
                <a:ext uri="{FF2B5EF4-FFF2-40B4-BE49-F238E27FC236}">
                  <a16:creationId xmlns:a16="http://schemas.microsoft.com/office/drawing/2014/main" id="{62C2F2B0-FB6C-4F1D-AE69-7B22B378D05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38840" y="1307683"/>
              <a:ext cx="2570747" cy="1462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36;p7">
              <a:extLst>
                <a:ext uri="{FF2B5EF4-FFF2-40B4-BE49-F238E27FC236}">
                  <a16:creationId xmlns:a16="http://schemas.microsoft.com/office/drawing/2014/main" id="{6E75BEB8-EC3D-436F-A839-BD32B00B8C4C}"/>
                </a:ext>
              </a:extLst>
            </p:cNvPr>
            <p:cNvSpPr txBox="1"/>
            <p:nvPr/>
          </p:nvSpPr>
          <p:spPr>
            <a:xfrm>
              <a:off x="5576130" y="911702"/>
              <a:ext cx="6179731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Building &amp; testing new products &amp; applications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" name="Google Shape;137;p7">
              <a:extLst>
                <a:ext uri="{FF2B5EF4-FFF2-40B4-BE49-F238E27FC236}">
                  <a16:creationId xmlns:a16="http://schemas.microsoft.com/office/drawing/2014/main" id="{EE7131E9-41CC-4A36-8D87-AFD0C1AE575E}"/>
                </a:ext>
              </a:extLst>
            </p:cNvPr>
            <p:cNvGrpSpPr/>
            <p:nvPr/>
          </p:nvGrpSpPr>
          <p:grpSpPr>
            <a:xfrm>
              <a:off x="8406069" y="2804962"/>
              <a:ext cx="3458638" cy="1472029"/>
              <a:chOff x="4019484" y="1685217"/>
              <a:chExt cx="8217134" cy="3497291"/>
            </a:xfrm>
          </p:grpSpPr>
          <p:pic>
            <p:nvPicPr>
              <p:cNvPr id="35" name="Google Shape;138;p7">
                <a:extLst>
                  <a:ext uri="{FF2B5EF4-FFF2-40B4-BE49-F238E27FC236}">
                    <a16:creationId xmlns:a16="http://schemas.microsoft.com/office/drawing/2014/main" id="{F287E5DA-D53F-42CD-8276-30079DF5F28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19484" y="1685217"/>
                <a:ext cx="4108566" cy="34972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Google Shape;139;p7">
                <a:extLst>
                  <a:ext uri="{FF2B5EF4-FFF2-40B4-BE49-F238E27FC236}">
                    <a16:creationId xmlns:a16="http://schemas.microsoft.com/office/drawing/2014/main" id="{B7FD0E71-C448-4021-BA62-BD446E9445BA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128051" y="1685217"/>
                <a:ext cx="4108567" cy="349729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Google Shape;140;p7">
                <a:extLst>
                  <a:ext uri="{FF2B5EF4-FFF2-40B4-BE49-F238E27FC236}">
                    <a16:creationId xmlns:a16="http://schemas.microsoft.com/office/drawing/2014/main" id="{A8A6588B-3724-4A15-ACF9-B7A6192495F3}"/>
                  </a:ext>
                </a:extLst>
              </p:cNvPr>
              <p:cNvSpPr txBox="1"/>
              <p:nvPr/>
            </p:nvSpPr>
            <p:spPr>
              <a:xfrm>
                <a:off x="4047362" y="1887402"/>
                <a:ext cx="3203666" cy="8773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Washington DC, Weekdays</a:t>
                </a: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41;p7">
                <a:extLst>
                  <a:ext uri="{FF2B5EF4-FFF2-40B4-BE49-F238E27FC236}">
                    <a16:creationId xmlns:a16="http://schemas.microsoft.com/office/drawing/2014/main" id="{2D7642E8-8486-40D9-9B58-04079565F4C4}"/>
                  </a:ext>
                </a:extLst>
              </p:cNvPr>
              <p:cNvSpPr txBox="1"/>
              <p:nvPr/>
            </p:nvSpPr>
            <p:spPr>
              <a:xfrm>
                <a:off x="8155929" y="1896823"/>
                <a:ext cx="3203666" cy="8773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Washington DC, Weekends</a:t>
                </a:r>
                <a:endParaRPr kumimoji="0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142;p7">
              <a:extLst>
                <a:ext uri="{FF2B5EF4-FFF2-40B4-BE49-F238E27FC236}">
                  <a16:creationId xmlns:a16="http://schemas.microsoft.com/office/drawing/2014/main" id="{365AA823-1C00-4FB1-A832-C8B5E31F3E84}"/>
                </a:ext>
              </a:extLst>
            </p:cNvPr>
            <p:cNvGrpSpPr/>
            <p:nvPr/>
          </p:nvGrpSpPr>
          <p:grpSpPr>
            <a:xfrm>
              <a:off x="8251598" y="1308601"/>
              <a:ext cx="3596138" cy="1442621"/>
              <a:chOff x="5518070" y="4413250"/>
              <a:chExt cx="6096000" cy="2445462"/>
            </a:xfrm>
          </p:grpSpPr>
          <p:pic>
            <p:nvPicPr>
              <p:cNvPr id="32" name="Google Shape;143;p7" descr="Fig. 5.">
                <a:extLst>
                  <a:ext uri="{FF2B5EF4-FFF2-40B4-BE49-F238E27FC236}">
                    <a16:creationId xmlns:a16="http://schemas.microsoft.com/office/drawing/2014/main" id="{EF902DC8-AAD9-41CF-9429-12C03EEFF059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t="32000" b="36036"/>
              <a:stretch/>
            </p:blipFill>
            <p:spPr>
              <a:xfrm>
                <a:off x="5518070" y="4413250"/>
                <a:ext cx="3048000" cy="21740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144;p7" descr="Fig. 5.">
                <a:extLst>
                  <a:ext uri="{FF2B5EF4-FFF2-40B4-BE49-F238E27FC236}">
                    <a16:creationId xmlns:a16="http://schemas.microsoft.com/office/drawing/2014/main" id="{2D8E93F4-AF11-4AE4-9452-D0669F90AB3A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t="64055"/>
              <a:stretch/>
            </p:blipFill>
            <p:spPr>
              <a:xfrm>
                <a:off x="8566070" y="4413250"/>
                <a:ext cx="3048000" cy="2444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145;p7" descr="Fig. 5.">
                <a:extLst>
                  <a:ext uri="{FF2B5EF4-FFF2-40B4-BE49-F238E27FC236}">
                    <a16:creationId xmlns:a16="http://schemas.microsoft.com/office/drawing/2014/main" id="{DB57F6D2-1392-45BC-88E6-83ABE2F66DB1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t="95998"/>
              <a:stretch/>
            </p:blipFill>
            <p:spPr>
              <a:xfrm>
                <a:off x="5518070" y="6586557"/>
                <a:ext cx="3048000" cy="2721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146;p7">
              <a:extLst>
                <a:ext uri="{FF2B5EF4-FFF2-40B4-BE49-F238E27FC236}">
                  <a16:creationId xmlns:a16="http://schemas.microsoft.com/office/drawing/2014/main" id="{DA61DFFC-5AFE-40FB-A7CE-8A24984BC65C}"/>
                </a:ext>
              </a:extLst>
            </p:cNvPr>
            <p:cNvGrpSpPr/>
            <p:nvPr/>
          </p:nvGrpSpPr>
          <p:grpSpPr>
            <a:xfrm>
              <a:off x="5547808" y="2798087"/>
              <a:ext cx="2681453" cy="1537795"/>
              <a:chOff x="1107483" y="3683585"/>
              <a:chExt cx="4898559" cy="2809290"/>
            </a:xfrm>
          </p:grpSpPr>
          <p:grpSp>
            <p:nvGrpSpPr>
              <p:cNvPr id="26" name="Google Shape;147;p7">
                <a:extLst>
                  <a:ext uri="{FF2B5EF4-FFF2-40B4-BE49-F238E27FC236}">
                    <a16:creationId xmlns:a16="http://schemas.microsoft.com/office/drawing/2014/main" id="{58EE6386-A38C-4DC2-9985-2503E54C4E21}"/>
                  </a:ext>
                </a:extLst>
              </p:cNvPr>
              <p:cNvGrpSpPr/>
              <p:nvPr/>
            </p:nvGrpSpPr>
            <p:grpSpPr>
              <a:xfrm>
                <a:off x="1107483" y="3683585"/>
                <a:ext cx="2421752" cy="2749267"/>
                <a:chOff x="2948893" y="4571325"/>
                <a:chExt cx="3047020" cy="3459095"/>
              </a:xfrm>
            </p:grpSpPr>
            <p:pic>
              <p:nvPicPr>
                <p:cNvPr id="30" name="Google Shape;148;p7">
                  <a:extLst>
                    <a:ext uri="{FF2B5EF4-FFF2-40B4-BE49-F238E27FC236}">
                      <a16:creationId xmlns:a16="http://schemas.microsoft.com/office/drawing/2014/main" id="{E0996C2A-C97A-4B1A-B833-F84ED972DE1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2948893" y="4571325"/>
                  <a:ext cx="3047020" cy="345909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1" name="Google Shape;149;p7">
                  <a:extLst>
                    <a:ext uri="{FF2B5EF4-FFF2-40B4-BE49-F238E27FC236}">
                      <a16:creationId xmlns:a16="http://schemas.microsoft.com/office/drawing/2014/main" id="{44868E6E-E10A-4FBF-B078-DA4CE5D3B5D5}"/>
                    </a:ext>
                  </a:extLst>
                </p:cNvPr>
                <p:cNvSpPr txBox="1"/>
                <p:nvPr/>
              </p:nvSpPr>
              <p:spPr>
                <a:xfrm>
                  <a:off x="3013994" y="4625509"/>
                  <a:ext cx="2460626" cy="5337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GOES-16 ABI</a:t>
                  </a:r>
                  <a:endParaRPr kumimoji="0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" name="Google Shape;150;p7">
                <a:extLst>
                  <a:ext uri="{FF2B5EF4-FFF2-40B4-BE49-F238E27FC236}">
                    <a16:creationId xmlns:a16="http://schemas.microsoft.com/office/drawing/2014/main" id="{8CED9F3F-3AE4-448A-AA15-B97EEE1B2924}"/>
                  </a:ext>
                </a:extLst>
              </p:cNvPr>
              <p:cNvGrpSpPr/>
              <p:nvPr/>
            </p:nvGrpSpPr>
            <p:grpSpPr>
              <a:xfrm>
                <a:off x="3502798" y="3683585"/>
                <a:ext cx="2503244" cy="2809290"/>
                <a:chOff x="3502798" y="3140822"/>
                <a:chExt cx="3149551" cy="3534615"/>
              </a:xfrm>
            </p:grpSpPr>
            <p:pic>
              <p:nvPicPr>
                <p:cNvPr id="28" name="Google Shape;151;p7">
                  <a:extLst>
                    <a:ext uri="{FF2B5EF4-FFF2-40B4-BE49-F238E27FC236}">
                      <a16:creationId xmlns:a16="http://schemas.microsoft.com/office/drawing/2014/main" id="{9ABA11C7-BCF7-44CD-8A42-F2F6E596239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3502798" y="3140822"/>
                  <a:ext cx="3047019" cy="35346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9" name="Google Shape;152;p7">
                  <a:extLst>
                    <a:ext uri="{FF2B5EF4-FFF2-40B4-BE49-F238E27FC236}">
                      <a16:creationId xmlns:a16="http://schemas.microsoft.com/office/drawing/2014/main" id="{3F69B68E-99AE-47FE-9092-782A39559ECC}"/>
                    </a:ext>
                  </a:extLst>
                </p:cNvPr>
                <p:cNvSpPr txBox="1"/>
                <p:nvPr/>
              </p:nvSpPr>
              <p:spPr>
                <a:xfrm>
                  <a:off x="3569322" y="3207265"/>
                  <a:ext cx="3083027" cy="5337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GOES-16 ABI + TEMPO </a:t>
                  </a:r>
                  <a:endParaRPr kumimoji="0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2" name="Google Shape;153;p7">
              <a:extLst>
                <a:ext uri="{FF2B5EF4-FFF2-40B4-BE49-F238E27FC236}">
                  <a16:creationId xmlns:a16="http://schemas.microsoft.com/office/drawing/2014/main" id="{68FA47D5-857E-4D2C-862E-7FFEF6150017}"/>
                </a:ext>
              </a:extLst>
            </p:cNvPr>
            <p:cNvSpPr txBox="1"/>
            <p:nvPr/>
          </p:nvSpPr>
          <p:spPr>
            <a:xfrm>
              <a:off x="5868711" y="3862354"/>
              <a:ext cx="2007338" cy="307777"/>
            </a:xfrm>
            <a:prstGeom prst="rect">
              <a:avLst/>
            </a:prstGeom>
            <a:solidFill>
              <a:srgbClr val="E5EE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Dust detection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4;p7">
              <a:extLst>
                <a:ext uri="{FF2B5EF4-FFF2-40B4-BE49-F238E27FC236}">
                  <a16:creationId xmlns:a16="http://schemas.microsoft.com/office/drawing/2014/main" id="{0C47A83F-DFA2-4930-872F-04887E311C81}"/>
                </a:ext>
              </a:extLst>
            </p:cNvPr>
            <p:cNvSpPr txBox="1"/>
            <p:nvPr/>
          </p:nvSpPr>
          <p:spPr>
            <a:xfrm>
              <a:off x="6042794" y="2193544"/>
              <a:ext cx="2007338" cy="307777"/>
            </a:xfrm>
            <a:prstGeom prst="rect">
              <a:avLst/>
            </a:prstGeom>
            <a:solidFill>
              <a:srgbClr val="E5EE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Near surface PM</a:t>
              </a:r>
              <a:r>
                <a:rPr kumimoji="0" lang="en-US" sz="14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2.5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5;p7">
              <a:extLst>
                <a:ext uri="{FF2B5EF4-FFF2-40B4-BE49-F238E27FC236}">
                  <a16:creationId xmlns:a16="http://schemas.microsoft.com/office/drawing/2014/main" id="{38EE17F1-B9DE-4BD7-8531-7ABD8A7D6FE1}"/>
                </a:ext>
              </a:extLst>
            </p:cNvPr>
            <p:cNvSpPr txBox="1"/>
            <p:nvPr/>
          </p:nvSpPr>
          <p:spPr>
            <a:xfrm>
              <a:off x="8969172" y="2266876"/>
              <a:ext cx="2007338" cy="307777"/>
            </a:xfrm>
            <a:prstGeom prst="rect">
              <a:avLst/>
            </a:prstGeom>
            <a:solidFill>
              <a:srgbClr val="E5EE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Aerosol layer height</a:t>
              </a:r>
              <a:endParaRPr kumimoji="0" sz="1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56;p7">
              <a:extLst>
                <a:ext uri="{FF2B5EF4-FFF2-40B4-BE49-F238E27FC236}">
                  <a16:creationId xmlns:a16="http://schemas.microsoft.com/office/drawing/2014/main" id="{4D9F18BA-862E-4D4A-8DDB-DF3EFABE568C}"/>
                </a:ext>
              </a:extLst>
            </p:cNvPr>
            <p:cNvSpPr txBox="1"/>
            <p:nvPr/>
          </p:nvSpPr>
          <p:spPr>
            <a:xfrm>
              <a:off x="9114318" y="3747327"/>
              <a:ext cx="2065608" cy="307777"/>
            </a:xfrm>
            <a:prstGeom prst="rect">
              <a:avLst/>
            </a:prstGeom>
            <a:solidFill>
              <a:srgbClr val="E5EE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Near-real-time emissions</a:t>
              </a:r>
              <a:endParaRPr kumimoji="0" sz="1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157;p7">
            <a:extLst>
              <a:ext uri="{FF2B5EF4-FFF2-40B4-BE49-F238E27FC236}">
                <a16:creationId xmlns:a16="http://schemas.microsoft.com/office/drawing/2014/main" id="{D2FF6335-472E-49DD-996F-351494313B7B}"/>
              </a:ext>
            </a:extLst>
          </p:cNvPr>
          <p:cNvGrpSpPr/>
          <p:nvPr/>
        </p:nvGrpSpPr>
        <p:grpSpPr>
          <a:xfrm>
            <a:off x="877101" y="975782"/>
            <a:ext cx="4520944" cy="5322514"/>
            <a:chOff x="301740" y="1002086"/>
            <a:chExt cx="4520944" cy="5322514"/>
          </a:xfrm>
        </p:grpSpPr>
        <p:sp>
          <p:nvSpPr>
            <p:cNvPr id="40" name="Google Shape;158;p7">
              <a:extLst>
                <a:ext uri="{FF2B5EF4-FFF2-40B4-BE49-F238E27FC236}">
                  <a16:creationId xmlns:a16="http://schemas.microsoft.com/office/drawing/2014/main" id="{3219839D-43F5-4771-AABA-A896C9D6540D}"/>
                </a:ext>
              </a:extLst>
            </p:cNvPr>
            <p:cNvSpPr/>
            <p:nvPr/>
          </p:nvSpPr>
          <p:spPr>
            <a:xfrm>
              <a:off x="301740" y="1002086"/>
              <a:ext cx="4520944" cy="532251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256C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https://pandora.gsfc.nasa.gov/PGN/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9;p7">
              <a:extLst>
                <a:ext uri="{FF2B5EF4-FFF2-40B4-BE49-F238E27FC236}">
                  <a16:creationId xmlns:a16="http://schemas.microsoft.com/office/drawing/2014/main" id="{08A2EA68-CDD1-48D5-90BB-E4D933774D9B}"/>
                </a:ext>
              </a:extLst>
            </p:cNvPr>
            <p:cNvSpPr txBox="1"/>
            <p:nvPr/>
          </p:nvSpPr>
          <p:spPr>
            <a:xfrm>
              <a:off x="361705" y="1034486"/>
              <a:ext cx="4401015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Evaluations with field and network data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160;p7">
              <a:extLst>
                <a:ext uri="{FF2B5EF4-FFF2-40B4-BE49-F238E27FC236}">
                  <a16:creationId xmlns:a16="http://schemas.microsoft.com/office/drawing/2014/main" id="{41E3F530-89A4-46B0-B311-56FCD39705B6}"/>
                </a:ext>
              </a:extLst>
            </p:cNvPr>
            <p:cNvGrpSpPr/>
            <p:nvPr/>
          </p:nvGrpSpPr>
          <p:grpSpPr>
            <a:xfrm>
              <a:off x="511897" y="1432280"/>
              <a:ext cx="4100630" cy="2800364"/>
              <a:chOff x="324899" y="2131169"/>
              <a:chExt cx="6525596" cy="4456400"/>
            </a:xfrm>
          </p:grpSpPr>
          <p:pic>
            <p:nvPicPr>
              <p:cNvPr id="45" name="Google Shape;161;p7">
                <a:extLst>
                  <a:ext uri="{FF2B5EF4-FFF2-40B4-BE49-F238E27FC236}">
                    <a16:creationId xmlns:a16="http://schemas.microsoft.com/office/drawing/2014/main" id="{E6D2478E-DE93-4B12-8D2F-9F847E9ACFFD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24899" y="2131169"/>
                <a:ext cx="6525596" cy="40023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" name="Google Shape;162;p7">
                <a:extLst>
                  <a:ext uri="{FF2B5EF4-FFF2-40B4-BE49-F238E27FC236}">
                    <a16:creationId xmlns:a16="http://schemas.microsoft.com/office/drawing/2014/main" id="{F7A07D94-5EA5-438C-B93E-F64675E60B73}"/>
                  </a:ext>
                </a:extLst>
              </p:cNvPr>
              <p:cNvSpPr/>
              <p:nvPr/>
            </p:nvSpPr>
            <p:spPr>
              <a:xfrm>
                <a:off x="601516" y="6059156"/>
                <a:ext cx="5972361" cy="5284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r>
                  <a:rPr kumimoji="0" lang="en-US" sz="16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https://csl.noaa.gov/projects/ages/</a:t>
                </a:r>
                <a:r>
                  <a:rPr kumimoji="0" lang="en-US" sz="16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3" name="Google Shape;163;p7" descr="Pandora | Catalog of Archived ...">
              <a:extLst>
                <a:ext uri="{FF2B5EF4-FFF2-40B4-BE49-F238E27FC236}">
                  <a16:creationId xmlns:a16="http://schemas.microsoft.com/office/drawing/2014/main" id="{D61314D7-C266-4C80-8E27-8A77AD7C0DCB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14387" y="4515475"/>
              <a:ext cx="3295650" cy="1381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164;p7">
              <a:extLst>
                <a:ext uri="{FF2B5EF4-FFF2-40B4-BE49-F238E27FC236}">
                  <a16:creationId xmlns:a16="http://schemas.microsoft.com/office/drawing/2014/main" id="{E51B9CFA-884A-449F-AD91-363314774B0C}"/>
                </a:ext>
              </a:extLst>
            </p:cNvPr>
            <p:cNvSpPr txBox="1"/>
            <p:nvPr/>
          </p:nvSpPr>
          <p:spPr>
            <a:xfrm>
              <a:off x="725972" y="5847228"/>
              <a:ext cx="36724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https://pandora.gsfc.nasa.gov/PGN/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688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 txBox="1">
            <a:spLocks noGrp="1"/>
          </p:cNvSpPr>
          <p:nvPr>
            <p:ph type="title"/>
          </p:nvPr>
        </p:nvSpPr>
        <p:spPr>
          <a:xfrm>
            <a:off x="746137" y="137823"/>
            <a:ext cx="9755883" cy="92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 dirty="0">
                <a:latin typeface="+mj-lt"/>
                <a:ea typeface="Calibri"/>
                <a:cs typeface="Calibri"/>
                <a:sym typeface="Calibri"/>
              </a:rPr>
              <a:t>We thank the ACX Science Team for their input and advice, and for building awareness of </a:t>
            </a:r>
            <a:r>
              <a:rPr lang="en-US" sz="3200" dirty="0" err="1">
                <a:latin typeface="+mj-lt"/>
                <a:ea typeface="Calibri"/>
                <a:cs typeface="Calibri"/>
                <a:sym typeface="Calibri"/>
              </a:rPr>
              <a:t>GeoXO’s</a:t>
            </a:r>
            <a:r>
              <a:rPr lang="en-US" sz="3200" dirty="0">
                <a:latin typeface="+mj-lt"/>
                <a:ea typeface="Calibri"/>
                <a:cs typeface="Calibri"/>
                <a:sym typeface="Calibri"/>
              </a:rPr>
              <a:t> and NOAA’s capabilities!</a:t>
            </a:r>
            <a:endParaRPr dirty="0">
              <a:latin typeface="+mj-lt"/>
            </a:endParaRPr>
          </a:p>
        </p:txBody>
      </p:sp>
      <p:pic>
        <p:nvPicPr>
          <p:cNvPr id="83" name="Google Shape;83;p2"/>
          <p:cNvPicPr preferRelativeResize="0"/>
          <p:nvPr/>
        </p:nvPicPr>
        <p:blipFill rotWithShape="1">
          <a:blip r:embed="rId3">
            <a:alphaModFix/>
          </a:blip>
          <a:srcRect l="3221" t="13933" r="2020" b="10943"/>
          <a:stretch/>
        </p:blipFill>
        <p:spPr>
          <a:xfrm>
            <a:off x="746137" y="1068310"/>
            <a:ext cx="11256148" cy="5019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94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E28C-5D07-470E-B5E8-72BA462B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41" y="0"/>
            <a:ext cx="5315072" cy="691527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Looking ahead</a:t>
            </a:r>
          </a:p>
        </p:txBody>
      </p:sp>
      <p:pic>
        <p:nvPicPr>
          <p:cNvPr id="4" name="Google Shape;359;p5">
            <a:extLst>
              <a:ext uri="{FF2B5EF4-FFF2-40B4-BE49-F238E27FC236}">
                <a16:creationId xmlns:a16="http://schemas.microsoft.com/office/drawing/2014/main" id="{0E569BCE-17D9-4DC2-BDFA-51E461BB41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43714"/>
            <a:ext cx="6095999" cy="312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1;p19">
            <a:extLst>
              <a:ext uri="{FF2B5EF4-FFF2-40B4-BE49-F238E27FC236}">
                <a16:creationId xmlns:a16="http://schemas.microsoft.com/office/drawing/2014/main" id="{C45E0E74-2831-43A3-A6BA-A343F4924D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6651" y="3424410"/>
            <a:ext cx="5072421" cy="29498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749471-E8E1-419E-B336-94DB4A343A74}"/>
              </a:ext>
            </a:extLst>
          </p:cNvPr>
          <p:cNvSpPr/>
          <p:nvPr/>
        </p:nvSpPr>
        <p:spPr>
          <a:xfrm>
            <a:off x="693941" y="661444"/>
            <a:ext cx="54890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Air quality hazards continue to impact Americans’ well-being and prosperity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NOAA has mandates to deliver air quality information and engage with researchers and decision makers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GEO atmospheric composition products are essential to NOAA’s mission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9F125E-744E-48A3-8BBE-8B5609B44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21" y="3205264"/>
            <a:ext cx="6107780" cy="304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33460"/>
      </p:ext>
    </p:extLst>
  </p:cSld>
  <p:clrMapOvr>
    <a:masterClrMapping/>
  </p:clrMapOvr>
</p:sld>
</file>

<file path=ppt/theme/theme1.xml><?xml version="1.0" encoding="utf-8"?>
<a:theme xmlns:a="http://schemas.openxmlformats.org/drawingml/2006/main" name="1_Blue Business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2163</TotalTime>
  <Words>507</Words>
  <Application>Microsoft Office PowerPoint</Application>
  <PresentationFormat>Widescreen</PresentationFormat>
  <Paragraphs>86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Cambria</vt:lpstr>
      <vt:lpstr>Open Sans</vt:lpstr>
      <vt:lpstr>1_Blue Business Theme</vt:lpstr>
      <vt:lpstr>NOAA GeoXO Status Update</vt:lpstr>
      <vt:lpstr>Current Generation: The GOES-R Series</vt:lpstr>
      <vt:lpstr>GeoXO Timeline</vt:lpstr>
      <vt:lpstr>GeoXO Baseline Restructuring in FY25-FY26</vt:lpstr>
      <vt:lpstr>GeoXO will produce AC products from multiple sensors</vt:lpstr>
      <vt:lpstr>Using TEMPO data in preparation for ACX has strengthened NOAA’s user readiness activities and built stakeholder awareness of its atmospheric composition products and applications</vt:lpstr>
      <vt:lpstr>TEMPO and ACX efforts have guided NOAA’s development and evaluation of atmospheric composition products</vt:lpstr>
      <vt:lpstr>We thank the ACX Science Team for their input and advice, and for building awareness of GeoXO’s and NOAA’s capabilities!</vt:lpstr>
      <vt:lpstr>Looking ahead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GReenhouse Gas And Air Pollutants Emissions System (GRA2PES)</dc:title>
  <dc:creator>Brian McDonald</dc:creator>
  <cp:lastModifiedBy>Gregory Frost</cp:lastModifiedBy>
  <cp:revision>410</cp:revision>
  <dcterms:created xsi:type="dcterms:W3CDTF">2024-04-04T03:33:26Z</dcterms:created>
  <dcterms:modified xsi:type="dcterms:W3CDTF">2025-08-18T20:41:24Z</dcterms:modified>
</cp:coreProperties>
</file>