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64" r:id="rId3"/>
    <p:sldId id="258" r:id="rId4"/>
    <p:sldId id="257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63" r:id="rId13"/>
    <p:sldId id="274" r:id="rId14"/>
    <p:sldId id="276" r:id="rId15"/>
    <p:sldId id="275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4012"/>
    <a:srgbClr val="E98A4A"/>
    <a:srgbClr val="AE2716"/>
    <a:srgbClr val="C83314"/>
    <a:srgbClr val="DA380F"/>
    <a:srgbClr val="A33817"/>
    <a:srgbClr val="802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3"/>
    <p:restoredTop sz="94737"/>
  </p:normalViewPr>
  <p:slideViewPr>
    <p:cSldViewPr snapToGrid="0">
      <p:cViewPr varScale="1">
        <p:scale>
          <a:sx n="121" d="100"/>
          <a:sy n="121" d="100"/>
        </p:scale>
        <p:origin x="176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E63671-7D1F-EA48-BBAF-B0533BC13F9B}" type="datetimeFigureOut">
              <a:rPr lang="en-US" smtClean="0"/>
              <a:t>8/22/24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8C8DC0-8404-904C-8D2A-5E2C12076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863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C8DC0-8404-904C-8D2A-5E2C120767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93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C000"/>
                </a:solidFill>
                <a:latin typeface="TimesNewRomanPSMT"/>
              </a:rPr>
              <a:t>TEMPO data quality = 0, cloud fraction &lt;= 0.2, SZA&lt;=70</a:t>
            </a:r>
            <a:r>
              <a:rPr lang="en-US" sz="1200" baseline="30000" dirty="0">
                <a:solidFill>
                  <a:srgbClr val="FFC000"/>
                </a:solidFill>
                <a:latin typeface="TimesNewRomanPSMT"/>
              </a:rPr>
              <a:t>o </a:t>
            </a:r>
            <a:r>
              <a:rPr lang="en-US" sz="1200" dirty="0">
                <a:solidFill>
                  <a:srgbClr val="FFC000"/>
                </a:solidFill>
                <a:latin typeface="TimesNewRomanPSMT"/>
              </a:rPr>
              <a:t>and within 10 km radius of Pandora direct sun in 10 min time window.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C8DC0-8404-904C-8D2A-5E2C120767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124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two problem using Pandora (1) DS can have biases from calibration issue and (2) large valid data is flagged low quality in PGN standard quality flagging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C8DC0-8404-904C-8D2A-5E2C120767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204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Notice that TEMPO performs nearly as well as Pandora in terms of R-squared values. </a:t>
            </a:r>
          </a:p>
          <a:p>
            <a:r>
              <a:rPr lang="en-US" dirty="0"/>
              <a:t>This comparison uses direct-sun Pandora measurements, which perform well at certain sites (but must be evaluated).</a:t>
            </a:r>
          </a:p>
          <a:p>
            <a:r>
              <a:rPr lang="en-US" dirty="0"/>
              <a:t>Notice that there is no perceptible pattern with time of day, based on the coloring of the data points.</a:t>
            </a:r>
          </a:p>
          <a:p>
            <a:r>
              <a:rPr lang="en-US" dirty="0"/>
              <a:t>Both data sets cover the same time period.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C8DC0-8404-904C-8D2A-5E2C120767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11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Cloud free pixels are considered for area weighted aggregation</a:t>
            </a:r>
          </a:p>
          <a:p>
            <a:endParaRPr lang="en-US" dirty="0"/>
          </a:p>
          <a:p>
            <a:r>
              <a:rPr lang="en-US" dirty="0"/>
              <a:t>Notice that intensity of HCHO increases along with ozone to the north on the second day.</a:t>
            </a:r>
          </a:p>
          <a:p>
            <a:r>
              <a:rPr lang="en-US" dirty="0"/>
              <a:t>Higher ozone over NYC on the first day is associated with higher HCHO.</a:t>
            </a:r>
          </a:p>
          <a:p>
            <a:r>
              <a:rPr lang="en-US" dirty="0"/>
              <a:t>Large HCHO west of NYC suggest a large unmonitored area with high ozone.</a:t>
            </a:r>
          </a:p>
          <a:p>
            <a:r>
              <a:rPr lang="en-US" dirty="0"/>
              <a:t>In this example, sites along the Connecticut coast seem less sensitive to column HCHO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C8DC0-8404-904C-8D2A-5E2C120767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15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Air quality model ozone greatly influenced by spatial resolution so HCHO oversampled map will be helpful to understand that.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C8DC0-8404-904C-8D2A-5E2C120767A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048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C8DC0-8404-904C-8D2A-5E2C120767A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65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 data is here but based on some seasons the profile looks even better.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C8DC0-8404-904C-8D2A-5E2C120767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82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 data is here but based on some seasons the profile looks even better.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C8DC0-8404-904C-8D2A-5E2C120767A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660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C595B-2AD7-0B15-D1E9-DAB293166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5DFD06-6C0D-E9E5-AD9D-FED73F269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971D6-1638-17BC-AF4E-7EC0DF087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84606-26EA-7941-A5F9-EAB896A7D16B}" type="datetimeFigureOut">
              <a:rPr lang="en-US" smtClean="0"/>
              <a:t>8/22/24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962B8-FA32-03B9-A054-59306A2BC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F614A-6CAD-5670-08EF-885B2F21A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CC23E-E91D-0B43-9D5C-8327D1005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90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83997-8274-8B6B-D659-A110FB0DF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F33FF3-D460-E962-62FA-B544BB3CF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FA2DC-ED3F-72A0-A10B-31E6DD92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84606-26EA-7941-A5F9-EAB896A7D16B}" type="datetimeFigureOut">
              <a:rPr lang="en-US" smtClean="0"/>
              <a:t>8/22/24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69EC8-EEF5-5039-AE72-853E1E50E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CD8BF-C4D8-4497-8819-A781E0951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CC23E-E91D-0B43-9D5C-8327D1005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60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7B18CA-7D60-CC31-63FA-A5B60CED47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CABBE7-B28B-B144-996E-68165DDCB6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7686E-C61D-2FA8-0E1E-B39A152EE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84606-26EA-7941-A5F9-EAB896A7D16B}" type="datetimeFigureOut">
              <a:rPr lang="en-US" smtClean="0"/>
              <a:t>8/22/24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9D1B9-349D-64CC-2673-8017734DA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CB5F6-7DE4-A50A-CB1E-7A6DE4688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CC23E-E91D-0B43-9D5C-8327D1005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60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88231-149E-12F1-10A2-C3C22C031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DE170-B273-BDF5-F5D6-3E5E9FBD8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DDA47-52EF-156C-01A9-8A7E85146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84606-26EA-7941-A5F9-EAB896A7D16B}" type="datetimeFigureOut">
              <a:rPr lang="en-US" smtClean="0"/>
              <a:t>8/22/24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733B0-8DDE-E2A6-505B-2FE50FFFF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9AD83-8692-6C03-8272-E3037E479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CC23E-E91D-0B43-9D5C-8327D1005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29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9DE0B-E89E-6D32-3019-AE9AB38A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2387F3-D637-7258-C01D-A4F50E88E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D8BA6-726D-51B5-78F6-54B20DD66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84606-26EA-7941-A5F9-EAB896A7D16B}" type="datetimeFigureOut">
              <a:rPr lang="en-US" smtClean="0"/>
              <a:t>8/22/24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B0E7-7DB5-1759-EB4C-6846A80C6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A06FA-34A4-89AD-0DA5-D7CA16C28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CC23E-E91D-0B43-9D5C-8327D1005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200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054C8-4B99-0338-F121-81372BD10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C6E9B-01DF-63E6-CAFC-4B9575C4A3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B439EE-D69B-5C9F-4A2F-F781A558F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F0A558-BF92-04A5-A7B9-3EE56DED1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84606-26EA-7941-A5F9-EAB896A7D16B}" type="datetimeFigureOut">
              <a:rPr lang="en-US" smtClean="0"/>
              <a:t>8/22/24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BF5EA6-8F71-384F-84E9-EF90DC56E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CD5-D6BC-1253-BF68-046774CD5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CC23E-E91D-0B43-9D5C-8327D1005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366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89BEE-2C24-A76B-D613-A4500826D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A55AF6-620D-84CB-1239-71F7E59F2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5504B0-06C3-F6B1-0C2D-973330357D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40D22E-044A-1DB0-1D74-B11A654739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187830-93A7-11F5-7DC9-FE4E2CC529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6F1F27-99B7-377B-06BC-3846DEB39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84606-26EA-7941-A5F9-EAB896A7D16B}" type="datetimeFigureOut">
              <a:rPr lang="en-US" smtClean="0"/>
              <a:t>8/22/24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B64FEC-BE49-C1F7-1506-FF6244B6A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52988B-DEBD-B8AC-8DE8-8A28DD109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CC23E-E91D-0B43-9D5C-8327D1005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820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17446-AA56-17C8-39B7-F6EFE64CB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31F74D-7970-48D8-1994-B08C5BD47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84606-26EA-7941-A5F9-EAB896A7D16B}" type="datetimeFigureOut">
              <a:rPr lang="en-US" smtClean="0"/>
              <a:t>8/22/24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946A6C-FC49-4C8F-5E4C-63D5D0699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0092A0-EF0F-D679-BFF1-B94FA6CE7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CC23E-E91D-0B43-9D5C-8327D1005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044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9D3171-362F-2171-D668-E3505D49F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84606-26EA-7941-A5F9-EAB896A7D16B}" type="datetimeFigureOut">
              <a:rPr lang="en-US" smtClean="0"/>
              <a:t>8/22/24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8149C-BB18-A523-F3B1-379BA67EE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81092-9024-5BF1-50BC-4DB52BFD9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CC23E-E91D-0B43-9D5C-8327D1005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166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69D9E-CD33-9A98-338C-B3435A85D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BB5FC-EF1E-2682-2D60-68273FAE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949149-0AC5-BDE3-B91B-D7AB832B2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654513-D85F-7F61-46EE-2473E27D8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84606-26EA-7941-A5F9-EAB896A7D16B}" type="datetimeFigureOut">
              <a:rPr lang="en-US" smtClean="0"/>
              <a:t>8/22/24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3DFBEB-5C42-E610-A252-A4A2F9076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C69C55-1F81-722A-BE2B-491C8C20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CC23E-E91D-0B43-9D5C-8327D1005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738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CDCA4-1D41-03FD-E038-132731088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5B218B-73B1-D12B-ED1F-8E2E75E72B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CE94EB-A160-44EE-9F94-B110BA6B82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19A0DA-4C61-6E61-B4D9-9D2390763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84606-26EA-7941-A5F9-EAB896A7D16B}" type="datetimeFigureOut">
              <a:rPr lang="en-US" smtClean="0"/>
              <a:t>8/22/24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DB626C-5A06-D84F-01DA-230AC660A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BD73CF-8B55-F05D-7FFB-C78AF4600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CC23E-E91D-0B43-9D5C-8327D1005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20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2335A2-92DF-DB28-CD91-EBFAD13C9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A6FA7A-82D6-2D4B-BAEE-F8D78D5DE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E9997-4D01-D573-9356-9B18A58B0E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084606-26EA-7941-A5F9-EAB896A7D16B}" type="datetimeFigureOut">
              <a:rPr lang="en-US" smtClean="0"/>
              <a:t>8/22/24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261A4-8A6A-F872-0B6D-82809EFA6E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94C1C5-06F2-A870-0FA0-47E8B4B924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BCC23E-E91D-0B43-9D5C-8327D1005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05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5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49.png"/><Relationship Id="rId5" Type="http://schemas.openxmlformats.org/officeDocument/2006/relationships/image" Target="../media/image16.png"/><Relationship Id="rId15" Type="http://schemas.openxmlformats.org/officeDocument/2006/relationships/image" Target="../media/image13.png"/><Relationship Id="rId10" Type="http://schemas.openxmlformats.org/officeDocument/2006/relationships/image" Target="../media/image48.png"/><Relationship Id="rId4" Type="http://schemas.openxmlformats.org/officeDocument/2006/relationships/image" Target="../media/image14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object 2">
            <a:extLst>
              <a:ext uri="{FF2B5EF4-FFF2-40B4-BE49-F238E27FC236}">
                <a16:creationId xmlns:a16="http://schemas.microsoft.com/office/drawing/2014/main" id="{231DD750-88CE-FCC7-81E5-7F46274AAF3D}"/>
              </a:ext>
            </a:extLst>
          </p:cNvPr>
          <p:cNvGrpSpPr/>
          <p:nvPr/>
        </p:nvGrpSpPr>
        <p:grpSpPr>
          <a:xfrm>
            <a:off x="0" y="1"/>
            <a:ext cx="11187683" cy="6857999"/>
            <a:chOff x="0" y="0"/>
            <a:chExt cx="11187683" cy="6857999"/>
          </a:xfrm>
        </p:grpSpPr>
        <p:pic>
          <p:nvPicPr>
            <p:cNvPr id="11" name="object 3">
              <a:extLst>
                <a:ext uri="{FF2B5EF4-FFF2-40B4-BE49-F238E27FC236}">
                  <a16:creationId xmlns:a16="http://schemas.microsoft.com/office/drawing/2014/main" id="{2D52DCF7-F4D0-278D-E96D-FC056FB7D205}"/>
                </a:ext>
              </a:extLst>
            </p:cNvPr>
            <p:cNvPicPr/>
            <p:nvPr/>
          </p:nvPicPr>
          <p:blipFill rotWithShape="1">
            <a:blip r:embed="rId3" cstate="print"/>
            <a:srcRect r="45777"/>
            <a:stretch/>
          </p:blipFill>
          <p:spPr>
            <a:xfrm>
              <a:off x="0" y="0"/>
              <a:ext cx="6610860" cy="6857999"/>
            </a:xfrm>
            <a:prstGeom prst="rect">
              <a:avLst/>
            </a:prstGeom>
          </p:spPr>
        </p:pic>
        <p:pic>
          <p:nvPicPr>
            <p:cNvPr id="12" name="object 4">
              <a:extLst>
                <a:ext uri="{FF2B5EF4-FFF2-40B4-BE49-F238E27FC236}">
                  <a16:creationId xmlns:a16="http://schemas.microsoft.com/office/drawing/2014/main" id="{C87FBF70-9CD1-3DC2-80D8-E66F172FD47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87356" y="306324"/>
              <a:ext cx="1100327" cy="1039367"/>
            </a:xfrm>
            <a:prstGeom prst="rect">
              <a:avLst/>
            </a:prstGeom>
          </p:spPr>
        </p:pic>
        <p:sp>
          <p:nvSpPr>
            <p:cNvPr id="13" name="object 5">
              <a:extLst>
                <a:ext uri="{FF2B5EF4-FFF2-40B4-BE49-F238E27FC236}">
                  <a16:creationId xmlns:a16="http://schemas.microsoft.com/office/drawing/2014/main" id="{C6A9AD36-7508-18E0-35A5-FC7AFFFA7438}"/>
                </a:ext>
              </a:extLst>
            </p:cNvPr>
            <p:cNvSpPr/>
            <p:nvPr/>
          </p:nvSpPr>
          <p:spPr>
            <a:xfrm>
              <a:off x="9843896" y="530733"/>
              <a:ext cx="0" cy="591820"/>
            </a:xfrm>
            <a:custGeom>
              <a:avLst/>
              <a:gdLst/>
              <a:ahLst/>
              <a:cxnLst/>
              <a:rect l="l" t="t" r="r" b="b"/>
              <a:pathLst>
                <a:path h="591819">
                  <a:moveTo>
                    <a:pt x="0" y="0"/>
                  </a:moveTo>
                  <a:lnTo>
                    <a:pt x="0" y="591667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6">
            <a:extLst>
              <a:ext uri="{FF2B5EF4-FFF2-40B4-BE49-F238E27FC236}">
                <a16:creationId xmlns:a16="http://schemas.microsoft.com/office/drawing/2014/main" id="{C467501B-D0E7-2EFB-6FB7-35A6406C4EBE}"/>
              </a:ext>
            </a:extLst>
          </p:cNvPr>
          <p:cNvSpPr txBox="1"/>
          <p:nvPr/>
        </p:nvSpPr>
        <p:spPr>
          <a:xfrm>
            <a:off x="8254320" y="617233"/>
            <a:ext cx="1639004" cy="3441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820" marR="5080" indent="-71755">
              <a:lnSpc>
                <a:spcPct val="101499"/>
              </a:lnSpc>
              <a:spcBef>
                <a:spcPts val="100"/>
              </a:spcBef>
            </a:pPr>
            <a:r>
              <a:rPr sz="1100" dirty="0">
                <a:solidFill>
                  <a:srgbClr val="0000A9"/>
                </a:solidFill>
                <a:latin typeface="Arial MT"/>
                <a:cs typeface="Arial MT"/>
              </a:rPr>
              <a:t>Tropospheric</a:t>
            </a:r>
            <a:r>
              <a:rPr sz="1100" spc="-20" dirty="0">
                <a:solidFill>
                  <a:srgbClr val="0000A9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0000A9"/>
                </a:solidFill>
                <a:latin typeface="Arial MT"/>
                <a:cs typeface="Arial MT"/>
              </a:rPr>
              <a:t>Emissions: </a:t>
            </a:r>
            <a:r>
              <a:rPr sz="1100" dirty="0">
                <a:solidFill>
                  <a:srgbClr val="0000A9"/>
                </a:solidFill>
                <a:latin typeface="Arial MT"/>
                <a:cs typeface="Arial MT"/>
              </a:rPr>
              <a:t>Monitoring</a:t>
            </a:r>
            <a:r>
              <a:rPr sz="1100" spc="-5" dirty="0">
                <a:solidFill>
                  <a:srgbClr val="0000A9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0000A9"/>
                </a:solidFill>
                <a:latin typeface="Arial MT"/>
                <a:cs typeface="Arial MT"/>
              </a:rPr>
              <a:t>of</a:t>
            </a:r>
            <a:r>
              <a:rPr sz="1100" spc="-10" dirty="0">
                <a:solidFill>
                  <a:srgbClr val="0000A9"/>
                </a:solidFill>
                <a:latin typeface="Arial MT"/>
                <a:cs typeface="Arial MT"/>
              </a:rPr>
              <a:t> Pollution</a:t>
            </a:r>
            <a:endParaRPr sz="1100" dirty="0">
              <a:latin typeface="Arial MT"/>
              <a:cs typeface="Arial MT"/>
            </a:endParaRPr>
          </a:p>
        </p:txBody>
      </p:sp>
      <p:pic>
        <p:nvPicPr>
          <p:cNvPr id="19" name="Picture 6" descr="NASA logo">
            <a:extLst>
              <a:ext uri="{FF2B5EF4-FFF2-40B4-BE49-F238E27FC236}">
                <a16:creationId xmlns:a16="http://schemas.microsoft.com/office/drawing/2014/main" id="{EC67517E-E841-A602-B673-186B4349B8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5" t="6585" r="20960" b="5920"/>
          <a:stretch/>
        </p:blipFill>
        <p:spPr bwMode="auto">
          <a:xfrm>
            <a:off x="6929899" y="344583"/>
            <a:ext cx="1324421" cy="96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Pandonia Global Network">
            <a:extLst>
              <a:ext uri="{FF2B5EF4-FFF2-40B4-BE49-F238E27FC236}">
                <a16:creationId xmlns:a16="http://schemas.microsoft.com/office/drawing/2014/main" id="{21215E3A-7206-A419-9427-1C88AFA89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745" y="362597"/>
            <a:ext cx="948035" cy="94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71EA128-3B95-FAF3-2398-7FDBE128FE2A}"/>
              </a:ext>
            </a:extLst>
          </p:cNvPr>
          <p:cNvCxnSpPr>
            <a:cxnSpLocks/>
          </p:cNvCxnSpPr>
          <p:nvPr/>
        </p:nvCxnSpPr>
        <p:spPr>
          <a:xfrm>
            <a:off x="-23932" y="1451644"/>
            <a:ext cx="12229071" cy="0"/>
          </a:xfrm>
          <a:prstGeom prst="line">
            <a:avLst/>
          </a:prstGeom>
          <a:ln w="57150">
            <a:solidFill>
              <a:srgbClr val="D340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8CE1DE50-CC8F-3465-2781-16056ED9B6D4}"/>
              </a:ext>
            </a:extLst>
          </p:cNvPr>
          <p:cNvSpPr/>
          <p:nvPr/>
        </p:nvSpPr>
        <p:spPr>
          <a:xfrm>
            <a:off x="-5" y="11871"/>
            <a:ext cx="12192000" cy="1416961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  <a:effectLst>
            <a:glow>
              <a:schemeClr val="accent1"/>
            </a:glo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39812E1D-A1AC-A9E9-7437-36282065D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618" y="178864"/>
            <a:ext cx="1226250" cy="116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NASA logo">
            <a:extLst>
              <a:ext uri="{FF2B5EF4-FFF2-40B4-BE49-F238E27FC236}">
                <a16:creationId xmlns:a16="http://schemas.microsoft.com/office/drawing/2014/main" id="{2C1C763A-77DD-2AFF-0672-754779F9D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5" t="6585" r="20960" b="5920"/>
          <a:stretch/>
        </p:blipFill>
        <p:spPr bwMode="auto">
          <a:xfrm>
            <a:off x="4329486" y="136022"/>
            <a:ext cx="1667523" cy="121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Pandonia Global Network">
            <a:extLst>
              <a:ext uri="{FF2B5EF4-FFF2-40B4-BE49-F238E27FC236}">
                <a16:creationId xmlns:a16="http://schemas.microsoft.com/office/drawing/2014/main" id="{2D72CA72-30D5-9C2B-10CF-EB51FB274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3273" y="174871"/>
            <a:ext cx="1100327" cy="110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bject 6">
            <a:extLst>
              <a:ext uri="{FF2B5EF4-FFF2-40B4-BE49-F238E27FC236}">
                <a16:creationId xmlns:a16="http://schemas.microsoft.com/office/drawing/2014/main" id="{8F0291E3-DE71-C868-E30E-B9B85193EC08}"/>
              </a:ext>
            </a:extLst>
          </p:cNvPr>
          <p:cNvSpPr txBox="1"/>
          <p:nvPr/>
        </p:nvSpPr>
        <p:spPr>
          <a:xfrm>
            <a:off x="6002327" y="504695"/>
            <a:ext cx="2093793" cy="434543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83820" marR="5080" indent="-71755">
              <a:lnSpc>
                <a:spcPct val="101499"/>
              </a:lnSpc>
              <a:spcBef>
                <a:spcPts val="100"/>
              </a:spcBef>
            </a:pPr>
            <a:r>
              <a:rPr sz="1400" b="1" dirty="0">
                <a:solidFill>
                  <a:srgbClr val="FFFF00"/>
                </a:solidFill>
                <a:latin typeface="Cambria" panose="02040503050406030204" pitchFamily="18" charset="0"/>
                <a:cs typeface="Arial MT"/>
              </a:rPr>
              <a:t>Tropospheric</a:t>
            </a:r>
            <a:r>
              <a:rPr sz="1400" b="1" spc="-20" dirty="0">
                <a:solidFill>
                  <a:srgbClr val="FFFF00"/>
                </a:solidFill>
                <a:latin typeface="Cambria" panose="02040503050406030204" pitchFamily="18" charset="0"/>
                <a:cs typeface="Arial MT"/>
              </a:rPr>
              <a:t> </a:t>
            </a:r>
            <a:r>
              <a:rPr sz="1400" b="1" spc="-10" dirty="0">
                <a:solidFill>
                  <a:srgbClr val="FFFF00"/>
                </a:solidFill>
                <a:latin typeface="Cambria" panose="02040503050406030204" pitchFamily="18" charset="0"/>
                <a:cs typeface="Arial MT"/>
              </a:rPr>
              <a:t>Emissions: </a:t>
            </a:r>
            <a:r>
              <a:rPr sz="1400" b="1" dirty="0">
                <a:solidFill>
                  <a:srgbClr val="FFFF00"/>
                </a:solidFill>
                <a:latin typeface="Cambria" panose="02040503050406030204" pitchFamily="18" charset="0"/>
                <a:cs typeface="Arial MT"/>
              </a:rPr>
              <a:t>Monitoring</a:t>
            </a:r>
            <a:r>
              <a:rPr sz="1400" b="1" spc="-5" dirty="0">
                <a:solidFill>
                  <a:srgbClr val="FFFF00"/>
                </a:solidFill>
                <a:latin typeface="Cambria" panose="02040503050406030204" pitchFamily="18" charset="0"/>
                <a:cs typeface="Arial MT"/>
              </a:rPr>
              <a:t> </a:t>
            </a:r>
            <a:r>
              <a:rPr sz="1400" b="1" dirty="0">
                <a:solidFill>
                  <a:srgbClr val="FFFF00"/>
                </a:solidFill>
                <a:latin typeface="Cambria" panose="02040503050406030204" pitchFamily="18" charset="0"/>
                <a:cs typeface="Arial MT"/>
              </a:rPr>
              <a:t>of</a:t>
            </a:r>
            <a:r>
              <a:rPr sz="1400" b="1" spc="-10" dirty="0">
                <a:solidFill>
                  <a:srgbClr val="FFFF00"/>
                </a:solidFill>
                <a:latin typeface="Cambria" panose="02040503050406030204" pitchFamily="18" charset="0"/>
                <a:cs typeface="Arial MT"/>
              </a:rPr>
              <a:t> Pollution</a:t>
            </a:r>
            <a:endParaRPr sz="1400" b="1" dirty="0">
              <a:solidFill>
                <a:srgbClr val="FFFF00"/>
              </a:solidFill>
              <a:latin typeface="Cambria" panose="02040503050406030204" pitchFamily="18" charset="0"/>
              <a:cs typeface="Arial MT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627320D-F93F-C782-7B7E-412CCCC059E5}"/>
              </a:ext>
            </a:extLst>
          </p:cNvPr>
          <p:cNvCxnSpPr/>
          <p:nvPr/>
        </p:nvCxnSpPr>
        <p:spPr>
          <a:xfrm>
            <a:off x="8084010" y="182629"/>
            <a:ext cx="0" cy="116045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E9853E4-A877-7EEC-8841-BAD291B3828F}"/>
              </a:ext>
            </a:extLst>
          </p:cNvPr>
          <p:cNvSpPr txBox="1"/>
          <p:nvPr/>
        </p:nvSpPr>
        <p:spPr>
          <a:xfrm>
            <a:off x="-49427" y="0"/>
            <a:ext cx="32249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  <a:latin typeface="Cambria" panose="02040503050406030204" pitchFamily="18" charset="0"/>
              </a:rPr>
              <a:t>TEMPO/GEMS Joint Science Team Meeting</a:t>
            </a:r>
          </a:p>
          <a:p>
            <a:r>
              <a:rPr lang="en-US" sz="1400" dirty="0">
                <a:solidFill>
                  <a:srgbClr val="FFFF00"/>
                </a:solidFill>
                <a:latin typeface="Cambria" panose="02040503050406030204" pitchFamily="18" charset="0"/>
              </a:rPr>
              <a:t>August 26 – 30 2024</a:t>
            </a:r>
          </a:p>
          <a:p>
            <a:r>
              <a:rPr lang="en-US" sz="1400" dirty="0">
                <a:solidFill>
                  <a:srgbClr val="FFFF00"/>
                </a:solidFill>
                <a:latin typeface="Cambria" panose="02040503050406030204" pitchFamily="18" charset="0"/>
              </a:rPr>
              <a:t>Kona, Hawaii, USA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A68F778-C5B4-8C56-A258-8ADDA444F2C5}"/>
              </a:ext>
            </a:extLst>
          </p:cNvPr>
          <p:cNvSpPr txBox="1"/>
          <p:nvPr/>
        </p:nvSpPr>
        <p:spPr>
          <a:xfrm>
            <a:off x="4584067" y="1552888"/>
            <a:ext cx="755821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effectLst/>
                <a:latin typeface="TimesNewRomanPSMT"/>
              </a:rPr>
              <a:t>Leveraging Observations of Remotely Sensed HCHO Column to Assess Surface Ozone </a:t>
            </a:r>
            <a:endParaRPr lang="en-US" sz="4000" b="1" dirty="0">
              <a:effectLst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A57C7E-A14F-0339-3995-78A3B2B1561D}"/>
              </a:ext>
            </a:extLst>
          </p:cNvPr>
          <p:cNvSpPr txBox="1"/>
          <p:nvPr/>
        </p:nvSpPr>
        <p:spPr>
          <a:xfrm>
            <a:off x="9934053" y="6533955"/>
            <a:ext cx="23553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p</a:t>
            </a:r>
            <a:r>
              <a:rPr lang="en-US" sz="1600" b="0" i="0" strike="noStrike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rajjwal.rawat@nasa.gov</a:t>
            </a:r>
            <a:endParaRPr lang="en-US" sz="1600" dirty="0">
              <a:solidFill>
                <a:srgbClr val="FFC000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9553EEF-2468-BF93-1A04-7CCFE6E1691B}"/>
              </a:ext>
            </a:extLst>
          </p:cNvPr>
          <p:cNvCxnSpPr>
            <a:cxnSpLocks/>
          </p:cNvCxnSpPr>
          <p:nvPr/>
        </p:nvCxnSpPr>
        <p:spPr>
          <a:xfrm>
            <a:off x="-12357" y="6846231"/>
            <a:ext cx="12229071" cy="0"/>
          </a:xfrm>
          <a:prstGeom prst="line">
            <a:avLst/>
          </a:prstGeom>
          <a:ln w="57150">
            <a:solidFill>
              <a:srgbClr val="D340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BCDB314-824B-5669-3E26-DAA71A6B3096}"/>
              </a:ext>
            </a:extLst>
          </p:cNvPr>
          <p:cNvSpPr txBox="1"/>
          <p:nvPr/>
        </p:nvSpPr>
        <p:spPr>
          <a:xfrm>
            <a:off x="6634792" y="4809420"/>
            <a:ext cx="5263983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NASA Langley Research Center, Hampton, VA, 23681, USA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Environmental Protection Agency, NC, 27709, USA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Harvard-Smithsonian Center for Astrophysics, Cambridge, 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Massachusetts 02138, USA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NASA Goddard Space Flight Center, Greenbelt, MD 20771, USA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751ED4-8D31-4A0E-5BB7-6D1ACA668AF0}"/>
              </a:ext>
            </a:extLst>
          </p:cNvPr>
          <p:cNvSpPr txBox="1"/>
          <p:nvPr/>
        </p:nvSpPr>
        <p:spPr>
          <a:xfrm>
            <a:off x="6096000" y="3731596"/>
            <a:ext cx="590827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/>
            <a:r>
              <a:rPr lang="en-US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Prajjwal Rawat</a:t>
            </a:r>
            <a:r>
              <a:rPr lang="en-US" b="1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James H. Crawford</a:t>
            </a:r>
            <a:r>
              <a:rPr lang="en-US" sz="16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 Katherine R. Travis</a:t>
            </a:r>
            <a:r>
              <a:rPr lang="en-US" sz="16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 Laura M. Judd</a:t>
            </a:r>
            <a:r>
              <a:rPr lang="en-US" sz="16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1600" kern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Mary Angelique G. Demetillo</a:t>
            </a:r>
            <a:r>
              <a:rPr lang="en-US" sz="16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Lukas C. Valin</a:t>
            </a:r>
            <a:r>
              <a:rPr lang="en-US" sz="16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600" kern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James J. Szykman</a:t>
            </a:r>
            <a:r>
              <a:rPr lang="en-US" sz="16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Andrew Whitehill</a:t>
            </a:r>
            <a:r>
              <a:rPr lang="en-US" sz="16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Barron Henderson</a:t>
            </a:r>
            <a:r>
              <a:rPr lang="en-US" sz="160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6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Gonzalo Gonzalez Abad</a:t>
            </a:r>
            <a:r>
              <a:rPr lang="en-US" sz="16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Thomas F. Hanisco</a:t>
            </a:r>
            <a:r>
              <a:rPr lang="en-US" sz="16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0F788A-D492-143C-9C94-B92626C1BAF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13"/>
          <a:stretch/>
        </p:blipFill>
        <p:spPr>
          <a:xfrm>
            <a:off x="9619542" y="167287"/>
            <a:ext cx="1131010" cy="113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57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5436245-850B-F6F6-D0D1-2FB2307C197C}"/>
              </a:ext>
            </a:extLst>
          </p:cNvPr>
          <p:cNvCxnSpPr>
            <a:cxnSpLocks/>
          </p:cNvCxnSpPr>
          <p:nvPr/>
        </p:nvCxnSpPr>
        <p:spPr>
          <a:xfrm>
            <a:off x="-12357" y="869433"/>
            <a:ext cx="12229071" cy="0"/>
          </a:xfrm>
          <a:prstGeom prst="line">
            <a:avLst/>
          </a:prstGeom>
          <a:ln w="57150">
            <a:solidFill>
              <a:srgbClr val="D340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F6F94C5-A048-C67F-0103-FFA61DD78DC4}"/>
              </a:ext>
            </a:extLst>
          </p:cNvPr>
          <p:cNvSpPr/>
          <p:nvPr/>
        </p:nvSpPr>
        <p:spPr>
          <a:xfrm>
            <a:off x="-5" y="11871"/>
            <a:ext cx="12192000" cy="808131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  <a:effectLst>
            <a:glow>
              <a:schemeClr val="accent1"/>
            </a:glo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8DE4BEF-494C-8C55-0126-7442A833E9D6}"/>
              </a:ext>
            </a:extLst>
          </p:cNvPr>
          <p:cNvCxnSpPr>
            <a:cxnSpLocks/>
          </p:cNvCxnSpPr>
          <p:nvPr/>
        </p:nvCxnSpPr>
        <p:spPr>
          <a:xfrm>
            <a:off x="-12357" y="6823081"/>
            <a:ext cx="12229071" cy="0"/>
          </a:xfrm>
          <a:prstGeom prst="line">
            <a:avLst/>
          </a:prstGeom>
          <a:ln w="57150">
            <a:solidFill>
              <a:srgbClr val="D340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Picture 14">
            <a:extLst>
              <a:ext uri="{FF2B5EF4-FFF2-40B4-BE49-F238E27FC236}">
                <a16:creationId xmlns:a16="http://schemas.microsoft.com/office/drawing/2014/main" id="{0AF0C8D9-6F4B-8391-4429-C7894C943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5323" y="0"/>
            <a:ext cx="859029" cy="81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62BB8D-507C-3843-69EC-FCE4B8814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01343" cy="28973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1B6541-9565-B725-0A09-244D6AAF13D0}"/>
              </a:ext>
            </a:extLst>
          </p:cNvPr>
          <p:cNvSpPr txBox="1"/>
          <p:nvPr/>
        </p:nvSpPr>
        <p:spPr>
          <a:xfrm>
            <a:off x="430306" y="224118"/>
            <a:ext cx="1362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26 Jul and 28 Jul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C550F0-2E73-FFFD-9F09-8B44AE707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6422" y="3298428"/>
            <a:ext cx="4234368" cy="2998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3E626D-3D4C-6BCB-9E2D-3E6672551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0045" y="312595"/>
            <a:ext cx="3886200" cy="27517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851905-8A87-51C3-93FB-54CB0E84E4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9061" y="3296046"/>
            <a:ext cx="4234367" cy="29982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9E08BD-EE71-F7A8-DD73-2246AD71799F}"/>
              </a:ext>
            </a:extLst>
          </p:cNvPr>
          <p:cNvSpPr txBox="1"/>
          <p:nvPr/>
        </p:nvSpPr>
        <p:spPr>
          <a:xfrm>
            <a:off x="430306" y="3064314"/>
            <a:ext cx="3157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GCAS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86D300-2E1A-FE1E-3CF9-CC9045E157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357" y="4423144"/>
            <a:ext cx="3888539" cy="233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645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5436245-850B-F6F6-D0D1-2FB2307C197C}"/>
              </a:ext>
            </a:extLst>
          </p:cNvPr>
          <p:cNvCxnSpPr>
            <a:cxnSpLocks/>
          </p:cNvCxnSpPr>
          <p:nvPr/>
        </p:nvCxnSpPr>
        <p:spPr>
          <a:xfrm>
            <a:off x="-12357" y="869433"/>
            <a:ext cx="12229071" cy="0"/>
          </a:xfrm>
          <a:prstGeom prst="line">
            <a:avLst/>
          </a:prstGeom>
          <a:ln w="57150">
            <a:solidFill>
              <a:srgbClr val="D340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F6F94C5-A048-C67F-0103-FFA61DD78DC4}"/>
              </a:ext>
            </a:extLst>
          </p:cNvPr>
          <p:cNvSpPr/>
          <p:nvPr/>
        </p:nvSpPr>
        <p:spPr>
          <a:xfrm>
            <a:off x="-5" y="11871"/>
            <a:ext cx="12192000" cy="808131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  <a:effectLst>
            <a:glow>
              <a:schemeClr val="accent1"/>
            </a:glo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8DE4BEF-494C-8C55-0126-7442A833E9D6}"/>
              </a:ext>
            </a:extLst>
          </p:cNvPr>
          <p:cNvCxnSpPr>
            <a:cxnSpLocks/>
          </p:cNvCxnSpPr>
          <p:nvPr/>
        </p:nvCxnSpPr>
        <p:spPr>
          <a:xfrm>
            <a:off x="-12357" y="6823081"/>
            <a:ext cx="12229071" cy="0"/>
          </a:xfrm>
          <a:prstGeom prst="line">
            <a:avLst/>
          </a:prstGeom>
          <a:ln w="57150">
            <a:solidFill>
              <a:srgbClr val="D340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Picture 14">
            <a:extLst>
              <a:ext uri="{FF2B5EF4-FFF2-40B4-BE49-F238E27FC236}">
                <a16:creationId xmlns:a16="http://schemas.microsoft.com/office/drawing/2014/main" id="{0AF0C8D9-6F4B-8391-4429-C7894C943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5323" y="0"/>
            <a:ext cx="859029" cy="81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99AA04-DA09-CA38-2208-F06497779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088" y="4150088"/>
            <a:ext cx="3690485" cy="24957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7453A2-9913-6AF0-F4E7-D1E284E8F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18" y="918865"/>
            <a:ext cx="7638094" cy="51652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6A4A70-A22E-F3BA-7C9C-4A081CAB7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0583" y="1460061"/>
            <a:ext cx="3651497" cy="25855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5F1B66-5522-B9BC-E722-A82CAAA103C5}"/>
              </a:ext>
            </a:extLst>
          </p:cNvPr>
          <p:cNvSpPr txBox="1"/>
          <p:nvPr/>
        </p:nvSpPr>
        <p:spPr>
          <a:xfrm>
            <a:off x="717630" y="5988567"/>
            <a:ext cx="366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DC8 ISAF GFSC HCHO</a:t>
            </a:r>
          </a:p>
        </p:txBody>
      </p:sp>
    </p:spTree>
    <p:extLst>
      <p:ext uri="{BB962C8B-B14F-4D97-AF65-F5344CB8AC3E}">
        <p14:creationId xmlns:p14="http://schemas.microsoft.com/office/powerpoint/2010/main" val="2568863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5436245-850B-F6F6-D0D1-2FB2307C197C}"/>
              </a:ext>
            </a:extLst>
          </p:cNvPr>
          <p:cNvCxnSpPr>
            <a:cxnSpLocks/>
          </p:cNvCxnSpPr>
          <p:nvPr/>
        </p:nvCxnSpPr>
        <p:spPr>
          <a:xfrm>
            <a:off x="-16611" y="475614"/>
            <a:ext cx="12229071" cy="0"/>
          </a:xfrm>
          <a:prstGeom prst="line">
            <a:avLst/>
          </a:prstGeom>
          <a:ln w="57150">
            <a:solidFill>
              <a:srgbClr val="D340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F6F94C5-A048-C67F-0103-FFA61DD78DC4}"/>
              </a:ext>
            </a:extLst>
          </p:cNvPr>
          <p:cNvSpPr/>
          <p:nvPr/>
        </p:nvSpPr>
        <p:spPr>
          <a:xfrm>
            <a:off x="-5" y="11871"/>
            <a:ext cx="12192000" cy="432152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  <a:effectLst>
            <a:glow>
              <a:schemeClr val="accent1"/>
            </a:glo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8DE4BEF-494C-8C55-0126-7442A833E9D6}"/>
              </a:ext>
            </a:extLst>
          </p:cNvPr>
          <p:cNvCxnSpPr>
            <a:cxnSpLocks/>
          </p:cNvCxnSpPr>
          <p:nvPr/>
        </p:nvCxnSpPr>
        <p:spPr>
          <a:xfrm>
            <a:off x="-12357" y="6823081"/>
            <a:ext cx="12229071" cy="0"/>
          </a:xfrm>
          <a:prstGeom prst="line">
            <a:avLst/>
          </a:prstGeom>
          <a:ln w="57150">
            <a:solidFill>
              <a:srgbClr val="D340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AutoShape 4" descr="Chart, scatter chart&#10;&#10;Description automatically generated">
            <a:extLst>
              <a:ext uri="{FF2B5EF4-FFF2-40B4-BE49-F238E27FC236}">
                <a16:creationId xmlns:a16="http://schemas.microsoft.com/office/drawing/2014/main" id="{6E2E64D0-1D52-627C-4F79-DB14B15F0F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14">
            <a:extLst>
              <a:ext uri="{FF2B5EF4-FFF2-40B4-BE49-F238E27FC236}">
                <a16:creationId xmlns:a16="http://schemas.microsoft.com/office/drawing/2014/main" id="{DDEA718C-F61D-1D1B-E4F0-8CC5925DB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5706" y="-55911"/>
            <a:ext cx="573354" cy="54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5040D9A-4973-8FDE-DA8B-36A710D699C1}"/>
              </a:ext>
            </a:extLst>
          </p:cNvPr>
          <p:cNvSpPr txBox="1"/>
          <p:nvPr/>
        </p:nvSpPr>
        <p:spPr>
          <a:xfrm>
            <a:off x="189659" y="5600190"/>
            <a:ext cx="1078934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Diurnal profile shape in reasonably agreement between the two measurements with certain differences.</a:t>
            </a: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good correlation (R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between Pandora and TEMPO HCHO column is observed site wise.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C3A549A-233D-EC0A-882C-94842879B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3862" y="3617616"/>
            <a:ext cx="2347301" cy="186525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A0CFED-DEF8-A7F8-DCFC-F9453E9E4B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8009" y="3669796"/>
            <a:ext cx="2387601" cy="189728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7DA475E-7653-069D-AF3B-5953F27874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74" y="3602149"/>
            <a:ext cx="2387600" cy="189728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48C4138-4375-E913-033C-811E5A0DF4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3860" y="3610567"/>
            <a:ext cx="1808218" cy="200771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92E6472-E349-71A2-BC2E-4346FCB6E4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3815" y="3669796"/>
            <a:ext cx="1683328" cy="18690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C353272-9A62-6C96-56CB-CBFF2D39FA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7016" y="3602149"/>
            <a:ext cx="1755407" cy="194908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6B96201-F358-E98C-B030-1CBBE146F2B1}"/>
              </a:ext>
            </a:extLst>
          </p:cNvPr>
          <p:cNvSpPr txBox="1"/>
          <p:nvPr/>
        </p:nvSpPr>
        <p:spPr>
          <a:xfrm>
            <a:off x="3030493" y="5325037"/>
            <a:ext cx="9606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PGN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29808C1-0BC1-0DAA-7CCC-BB5B7C554584}"/>
              </a:ext>
            </a:extLst>
          </p:cNvPr>
          <p:cNvSpPr txBox="1"/>
          <p:nvPr/>
        </p:nvSpPr>
        <p:spPr>
          <a:xfrm rot="16200000">
            <a:off x="2368903" y="4174070"/>
            <a:ext cx="6142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TEMPO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590D51D-D2CA-0BD7-A8F9-A7FE3D7158CD}"/>
              </a:ext>
            </a:extLst>
          </p:cNvPr>
          <p:cNvSpPr txBox="1"/>
          <p:nvPr/>
        </p:nvSpPr>
        <p:spPr>
          <a:xfrm>
            <a:off x="52839" y="-21873"/>
            <a:ext cx="105222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Diurnal profile shapes between Pandora and TEMPO v3 HCHO column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777EB12-00EB-02E1-FF9A-AFB9F414658B}"/>
              </a:ext>
            </a:extLst>
          </p:cNvPr>
          <p:cNvSpPr txBox="1"/>
          <p:nvPr/>
        </p:nvSpPr>
        <p:spPr>
          <a:xfrm>
            <a:off x="49097" y="3240223"/>
            <a:ext cx="114997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Diurnal profiles of HCHO column over Houston TX, Mexico City UNAM, and Atlanta GA South Dekalb </a:t>
            </a:r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13DF9BD-BC97-8D9C-3C32-14419CD6F4E1}"/>
              </a:ext>
            </a:extLst>
          </p:cNvPr>
          <p:cNvSpPr txBox="1"/>
          <p:nvPr/>
        </p:nvSpPr>
        <p:spPr>
          <a:xfrm>
            <a:off x="3944891" y="6481503"/>
            <a:ext cx="83705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Such reasonable agreement motivates to use the product for other air quality application.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99BB0EB5-B8AA-8E57-7ABF-4E89C4B5D7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55567" y="1036744"/>
            <a:ext cx="2571543" cy="204344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FAF92DA-0A8E-E45D-B161-3030B34480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80810" y="1078867"/>
            <a:ext cx="1619968" cy="1798696"/>
          </a:xfrm>
          <a:prstGeom prst="rect">
            <a:avLst/>
          </a:prstGeom>
        </p:spPr>
      </p:pic>
      <p:sp>
        <p:nvSpPr>
          <p:cNvPr id="8192" name="TextBox 8191">
            <a:extLst>
              <a:ext uri="{FF2B5EF4-FFF2-40B4-BE49-F238E27FC236}">
                <a16:creationId xmlns:a16="http://schemas.microsoft.com/office/drawing/2014/main" id="{F6DAC05D-BB26-BA6B-D8BC-E8690F9D81D2}"/>
              </a:ext>
            </a:extLst>
          </p:cNvPr>
          <p:cNvSpPr txBox="1"/>
          <p:nvPr/>
        </p:nvSpPr>
        <p:spPr>
          <a:xfrm>
            <a:off x="11141206" y="2644617"/>
            <a:ext cx="9606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PGN</a:t>
            </a:r>
          </a:p>
        </p:txBody>
      </p:sp>
      <p:sp>
        <p:nvSpPr>
          <p:cNvPr id="8193" name="TextBox 8192">
            <a:extLst>
              <a:ext uri="{FF2B5EF4-FFF2-40B4-BE49-F238E27FC236}">
                <a16:creationId xmlns:a16="http://schemas.microsoft.com/office/drawing/2014/main" id="{8CBB1ADA-0BD3-06EB-7B7B-4951FB0E317D}"/>
              </a:ext>
            </a:extLst>
          </p:cNvPr>
          <p:cNvSpPr txBox="1"/>
          <p:nvPr/>
        </p:nvSpPr>
        <p:spPr>
          <a:xfrm rot="16200000">
            <a:off x="10548754" y="1708609"/>
            <a:ext cx="6142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TEMPO</a:t>
            </a:r>
          </a:p>
        </p:txBody>
      </p:sp>
      <p:sp>
        <p:nvSpPr>
          <p:cNvPr id="8195" name="TextBox 8194">
            <a:extLst>
              <a:ext uri="{FF2B5EF4-FFF2-40B4-BE49-F238E27FC236}">
                <a16:creationId xmlns:a16="http://schemas.microsoft.com/office/drawing/2014/main" id="{BF73C4FB-109D-375A-F443-602FC923A30A}"/>
              </a:ext>
            </a:extLst>
          </p:cNvPr>
          <p:cNvSpPr txBox="1"/>
          <p:nvPr/>
        </p:nvSpPr>
        <p:spPr>
          <a:xfrm>
            <a:off x="30674" y="617185"/>
            <a:ext cx="114997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Diurnal profiles of HCHO column over Bayonne NJ,  Manhattan NY, and Washington DC</a:t>
            </a:r>
            <a:endParaRPr lang="en-US" dirty="0"/>
          </a:p>
        </p:txBody>
      </p:sp>
      <p:pic>
        <p:nvPicPr>
          <p:cNvPr id="8196" name="Picture 8195">
            <a:extLst>
              <a:ext uri="{FF2B5EF4-FFF2-40B4-BE49-F238E27FC236}">
                <a16:creationId xmlns:a16="http://schemas.microsoft.com/office/drawing/2014/main" id="{28EDF122-763D-4030-0911-B442B06F91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58364" y="1179301"/>
            <a:ext cx="1686846" cy="1872954"/>
          </a:xfrm>
          <a:prstGeom prst="rect">
            <a:avLst/>
          </a:prstGeom>
        </p:spPr>
      </p:pic>
      <p:pic>
        <p:nvPicPr>
          <p:cNvPr id="8197" name="Picture 8196">
            <a:extLst>
              <a:ext uri="{FF2B5EF4-FFF2-40B4-BE49-F238E27FC236}">
                <a16:creationId xmlns:a16="http://schemas.microsoft.com/office/drawing/2014/main" id="{6ECCF969-18A9-7030-6B67-54C6A2E3B6F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17697" y="1162556"/>
            <a:ext cx="2403223" cy="1909694"/>
          </a:xfrm>
          <a:prstGeom prst="rect">
            <a:avLst/>
          </a:prstGeom>
        </p:spPr>
      </p:pic>
      <p:pic>
        <p:nvPicPr>
          <p:cNvPr id="8198" name="Picture 8197">
            <a:extLst>
              <a:ext uri="{FF2B5EF4-FFF2-40B4-BE49-F238E27FC236}">
                <a16:creationId xmlns:a16="http://schemas.microsoft.com/office/drawing/2014/main" id="{9B0F0E87-65BE-A82D-7626-64D742478CC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92559" y="1113148"/>
            <a:ext cx="1720245" cy="1910038"/>
          </a:xfrm>
          <a:prstGeom prst="rect">
            <a:avLst/>
          </a:prstGeom>
        </p:spPr>
      </p:pic>
      <p:pic>
        <p:nvPicPr>
          <p:cNvPr id="8199" name="Picture 8198">
            <a:extLst>
              <a:ext uri="{FF2B5EF4-FFF2-40B4-BE49-F238E27FC236}">
                <a16:creationId xmlns:a16="http://schemas.microsoft.com/office/drawing/2014/main" id="{663EF723-9548-D6CF-DAC8-D1207E05CA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5" y="1059154"/>
            <a:ext cx="2571543" cy="2043449"/>
          </a:xfrm>
          <a:prstGeom prst="rect">
            <a:avLst/>
          </a:prstGeom>
        </p:spPr>
      </p:pic>
      <p:sp>
        <p:nvSpPr>
          <p:cNvPr id="8200" name="TextBox 8199">
            <a:extLst>
              <a:ext uri="{FF2B5EF4-FFF2-40B4-BE49-F238E27FC236}">
                <a16:creationId xmlns:a16="http://schemas.microsoft.com/office/drawing/2014/main" id="{08C70236-9DD4-22A8-0352-626E63359602}"/>
              </a:ext>
            </a:extLst>
          </p:cNvPr>
          <p:cNvSpPr txBox="1"/>
          <p:nvPr/>
        </p:nvSpPr>
        <p:spPr>
          <a:xfrm>
            <a:off x="3131251" y="2828584"/>
            <a:ext cx="9606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PGN</a:t>
            </a:r>
          </a:p>
        </p:txBody>
      </p:sp>
      <p:sp>
        <p:nvSpPr>
          <p:cNvPr id="8201" name="TextBox 8200">
            <a:extLst>
              <a:ext uri="{FF2B5EF4-FFF2-40B4-BE49-F238E27FC236}">
                <a16:creationId xmlns:a16="http://schemas.microsoft.com/office/drawing/2014/main" id="{59474A9E-804B-C79C-65E6-2E8F5D339773}"/>
              </a:ext>
            </a:extLst>
          </p:cNvPr>
          <p:cNvSpPr txBox="1"/>
          <p:nvPr/>
        </p:nvSpPr>
        <p:spPr>
          <a:xfrm rot="16200000">
            <a:off x="2370853" y="1697103"/>
            <a:ext cx="6142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TEMPO</a:t>
            </a:r>
          </a:p>
        </p:txBody>
      </p:sp>
      <p:pic>
        <p:nvPicPr>
          <p:cNvPr id="8202" name="Picture 8201">
            <a:extLst>
              <a:ext uri="{FF2B5EF4-FFF2-40B4-BE49-F238E27FC236}">
                <a16:creationId xmlns:a16="http://schemas.microsoft.com/office/drawing/2014/main" id="{7E4807E4-C969-143E-A06E-3E915C6E87D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95408" t="24460" r="139" b="31810"/>
          <a:stretch/>
        </p:blipFill>
        <p:spPr>
          <a:xfrm rot="5400000">
            <a:off x="11091224" y="2201542"/>
            <a:ext cx="285070" cy="181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98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5436245-850B-F6F6-D0D1-2FB2307C197C}"/>
              </a:ext>
            </a:extLst>
          </p:cNvPr>
          <p:cNvCxnSpPr>
            <a:cxnSpLocks/>
          </p:cNvCxnSpPr>
          <p:nvPr/>
        </p:nvCxnSpPr>
        <p:spPr>
          <a:xfrm>
            <a:off x="-12357" y="869433"/>
            <a:ext cx="12229071" cy="0"/>
          </a:xfrm>
          <a:prstGeom prst="line">
            <a:avLst/>
          </a:prstGeom>
          <a:ln w="57150">
            <a:solidFill>
              <a:srgbClr val="D340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F6F94C5-A048-C67F-0103-FFA61DD78DC4}"/>
              </a:ext>
            </a:extLst>
          </p:cNvPr>
          <p:cNvSpPr/>
          <p:nvPr/>
        </p:nvSpPr>
        <p:spPr>
          <a:xfrm>
            <a:off x="-5" y="11871"/>
            <a:ext cx="12192000" cy="808131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  <a:effectLst>
            <a:glow>
              <a:schemeClr val="accent1"/>
            </a:glo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8DE4BEF-494C-8C55-0126-7442A833E9D6}"/>
              </a:ext>
            </a:extLst>
          </p:cNvPr>
          <p:cNvCxnSpPr>
            <a:cxnSpLocks/>
          </p:cNvCxnSpPr>
          <p:nvPr/>
        </p:nvCxnSpPr>
        <p:spPr>
          <a:xfrm>
            <a:off x="-12357" y="6823081"/>
            <a:ext cx="12229071" cy="0"/>
          </a:xfrm>
          <a:prstGeom prst="line">
            <a:avLst/>
          </a:prstGeom>
          <a:ln w="57150">
            <a:solidFill>
              <a:srgbClr val="D340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Picture 14">
            <a:extLst>
              <a:ext uri="{FF2B5EF4-FFF2-40B4-BE49-F238E27FC236}">
                <a16:creationId xmlns:a16="http://schemas.microsoft.com/office/drawing/2014/main" id="{0AF0C8D9-6F4B-8391-4429-C7894C943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5323" y="0"/>
            <a:ext cx="859029" cy="81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BB9EE1-2546-5000-EF44-8447D6F53C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27" t="8274" r="1790" b="8404"/>
          <a:stretch/>
        </p:blipFill>
        <p:spPr>
          <a:xfrm>
            <a:off x="8448267" y="928393"/>
            <a:ext cx="3199247" cy="18867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AEA4D1-A7F4-85C4-6A64-E7A11C2EB5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43" t="7733" b="7647"/>
          <a:stretch/>
        </p:blipFill>
        <p:spPr>
          <a:xfrm>
            <a:off x="8448268" y="2875697"/>
            <a:ext cx="3199247" cy="18668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3303AD-0AEA-FEDF-E4C2-339801825E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138" t="6767" r="1850" b="8219"/>
          <a:stretch/>
        </p:blipFill>
        <p:spPr>
          <a:xfrm>
            <a:off x="8448269" y="4826977"/>
            <a:ext cx="3199247" cy="19355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66638B-BD69-9744-84A5-66B43C930F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6419"/>
            <a:ext cx="6650803" cy="677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973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5436245-850B-F6F6-D0D1-2FB2307C197C}"/>
              </a:ext>
            </a:extLst>
          </p:cNvPr>
          <p:cNvCxnSpPr>
            <a:cxnSpLocks/>
          </p:cNvCxnSpPr>
          <p:nvPr/>
        </p:nvCxnSpPr>
        <p:spPr>
          <a:xfrm>
            <a:off x="-12357" y="869433"/>
            <a:ext cx="12229071" cy="0"/>
          </a:xfrm>
          <a:prstGeom prst="line">
            <a:avLst/>
          </a:prstGeom>
          <a:ln w="57150">
            <a:solidFill>
              <a:srgbClr val="D340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F6F94C5-A048-C67F-0103-FFA61DD78DC4}"/>
              </a:ext>
            </a:extLst>
          </p:cNvPr>
          <p:cNvSpPr/>
          <p:nvPr/>
        </p:nvSpPr>
        <p:spPr>
          <a:xfrm>
            <a:off x="-5" y="11871"/>
            <a:ext cx="12192000" cy="808131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  <a:effectLst>
            <a:glow>
              <a:schemeClr val="accent1"/>
            </a:glo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8DE4BEF-494C-8C55-0126-7442A833E9D6}"/>
              </a:ext>
            </a:extLst>
          </p:cNvPr>
          <p:cNvCxnSpPr>
            <a:cxnSpLocks/>
          </p:cNvCxnSpPr>
          <p:nvPr/>
        </p:nvCxnSpPr>
        <p:spPr>
          <a:xfrm>
            <a:off x="-12357" y="6823081"/>
            <a:ext cx="12229071" cy="0"/>
          </a:xfrm>
          <a:prstGeom prst="line">
            <a:avLst/>
          </a:prstGeom>
          <a:ln w="57150">
            <a:solidFill>
              <a:srgbClr val="D340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Picture 14">
            <a:extLst>
              <a:ext uri="{FF2B5EF4-FFF2-40B4-BE49-F238E27FC236}">
                <a16:creationId xmlns:a16="http://schemas.microsoft.com/office/drawing/2014/main" id="{0AF0C8D9-6F4B-8391-4429-C7894C943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5323" y="0"/>
            <a:ext cx="859029" cy="81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4EF367F8-D1D8-EFF2-EF76-F24C986580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81" t="17125" r="18491" b="19464"/>
          <a:stretch/>
        </p:blipFill>
        <p:spPr>
          <a:xfrm>
            <a:off x="-12362" y="0"/>
            <a:ext cx="9711947" cy="6610333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978A13D6-5A84-6731-53FE-1507EAB9D6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01" t="16826" r="16257" b="23991"/>
          <a:stretch/>
        </p:blipFill>
        <p:spPr>
          <a:xfrm>
            <a:off x="5502983" y="2858954"/>
            <a:ext cx="6441310" cy="3773334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C94E06BF-9263-281F-8747-08969F0C7C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948" t="29670" r="30782" b="23636"/>
          <a:stretch/>
        </p:blipFill>
        <p:spPr>
          <a:xfrm>
            <a:off x="9750344" y="1158949"/>
            <a:ext cx="2258755" cy="140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9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5436245-850B-F6F6-D0D1-2FB2307C197C}"/>
              </a:ext>
            </a:extLst>
          </p:cNvPr>
          <p:cNvCxnSpPr>
            <a:cxnSpLocks/>
          </p:cNvCxnSpPr>
          <p:nvPr/>
        </p:nvCxnSpPr>
        <p:spPr>
          <a:xfrm>
            <a:off x="-16611" y="475614"/>
            <a:ext cx="12229071" cy="0"/>
          </a:xfrm>
          <a:prstGeom prst="line">
            <a:avLst/>
          </a:prstGeom>
          <a:ln w="57150">
            <a:solidFill>
              <a:srgbClr val="D340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F6F94C5-A048-C67F-0103-FFA61DD78DC4}"/>
              </a:ext>
            </a:extLst>
          </p:cNvPr>
          <p:cNvSpPr/>
          <p:nvPr/>
        </p:nvSpPr>
        <p:spPr>
          <a:xfrm>
            <a:off x="-5" y="11871"/>
            <a:ext cx="12192000" cy="432152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  <a:effectLst>
            <a:glow>
              <a:schemeClr val="accent1"/>
            </a:glo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8DE4BEF-494C-8C55-0126-7442A833E9D6}"/>
              </a:ext>
            </a:extLst>
          </p:cNvPr>
          <p:cNvCxnSpPr>
            <a:cxnSpLocks/>
          </p:cNvCxnSpPr>
          <p:nvPr/>
        </p:nvCxnSpPr>
        <p:spPr>
          <a:xfrm>
            <a:off x="-12357" y="6823081"/>
            <a:ext cx="12229071" cy="0"/>
          </a:xfrm>
          <a:prstGeom prst="line">
            <a:avLst/>
          </a:prstGeom>
          <a:ln w="57150">
            <a:solidFill>
              <a:srgbClr val="D340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Picture 14">
            <a:extLst>
              <a:ext uri="{FF2B5EF4-FFF2-40B4-BE49-F238E27FC236}">
                <a16:creationId xmlns:a16="http://schemas.microsoft.com/office/drawing/2014/main" id="{DDEA718C-F61D-1D1B-E4F0-8CC5925DB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5706" y="-55911"/>
            <a:ext cx="573354" cy="54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5040D9A-4973-8FDE-DA8B-36A710D699C1}"/>
              </a:ext>
            </a:extLst>
          </p:cNvPr>
          <p:cNvSpPr txBox="1"/>
          <p:nvPr/>
        </p:nvSpPr>
        <p:spPr>
          <a:xfrm>
            <a:off x="192259" y="5260363"/>
            <a:ext cx="1167179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b="0" i="0" u="none" strike="noStrike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TEMPO seems to overestimate the lower column and underestimate the higher column with bias mostly within </a:t>
            </a:r>
            <a:r>
              <a:rPr lang="en-US" sz="18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±40%.</a:t>
            </a:r>
            <a:endParaRPr lang="en-US" sz="1800" b="0" i="0" u="none" strike="noStrike" dirty="0">
              <a:solidFill>
                <a:srgbClr val="0E101A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good correlation (R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range 0.2 – 0.8) between Pandora and TEMPO HCHO column is observed site wise.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Diurnal profile shape in reasonably agreement between the two measurements with certain differences.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590D51D-D2CA-0BD7-A8F9-A7FE3D7158CD}"/>
              </a:ext>
            </a:extLst>
          </p:cNvPr>
          <p:cNvSpPr txBox="1"/>
          <p:nvPr/>
        </p:nvSpPr>
        <p:spPr>
          <a:xfrm>
            <a:off x="849" y="592"/>
            <a:ext cx="1114011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TEMPO HCHO v3 shows biases within </a:t>
            </a:r>
            <a:r>
              <a:rPr lang="en-US" sz="26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±40% with reasonable diurnal profile</a:t>
            </a:r>
            <a:endParaRPr lang="en-US" sz="2600" b="1" dirty="0">
              <a:solidFill>
                <a:schemeClr val="bg1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13DF9BD-BC97-8D9C-3C32-14419CD6F4E1}"/>
              </a:ext>
            </a:extLst>
          </p:cNvPr>
          <p:cNvSpPr txBox="1"/>
          <p:nvPr/>
        </p:nvSpPr>
        <p:spPr>
          <a:xfrm>
            <a:off x="4382813" y="6546183"/>
            <a:ext cx="77893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TEMPO reasonable agreement motivates to use the product for other air quality application.</a:t>
            </a:r>
            <a:endParaRPr lang="en-US" sz="1600" dirty="0">
              <a:solidFill>
                <a:srgbClr val="FFC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6B6BD2-9E07-08C2-4E29-A114680BD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7004" y="1062522"/>
            <a:ext cx="2549044" cy="20255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DBAFD1-8CBD-B7FF-EE0D-E6DAF1BFAE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7424" y="3078878"/>
            <a:ext cx="2422226" cy="19247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FD7FCE-BD4E-8384-87A2-7459111108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0153" y="3046854"/>
            <a:ext cx="2525895" cy="20071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D679F2-16F4-2B78-729A-9B940C9378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4434" y="1100501"/>
            <a:ext cx="2454727" cy="195062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F81896-D514-0D0A-1FC7-89F8A8EF0DAE}"/>
              </a:ext>
            </a:extLst>
          </p:cNvPr>
          <p:cNvSpPr txBox="1"/>
          <p:nvPr/>
        </p:nvSpPr>
        <p:spPr>
          <a:xfrm>
            <a:off x="645233" y="524960"/>
            <a:ext cx="64854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Column are arranged in ascending order of Pandora HCHO amounts.</a:t>
            </a:r>
            <a:endParaRPr lang="en-US" sz="16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CC1C1C-3629-9C1E-1EDA-1B2A8A258908}"/>
              </a:ext>
            </a:extLst>
          </p:cNvPr>
          <p:cNvSpPr txBox="1"/>
          <p:nvPr/>
        </p:nvSpPr>
        <p:spPr>
          <a:xfrm>
            <a:off x="9002453" y="714356"/>
            <a:ext cx="1707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iurnal profile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FF292B-DB09-E867-A246-B6C57A10E42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71771"/>
          <a:stretch/>
        </p:blipFill>
        <p:spPr>
          <a:xfrm>
            <a:off x="175715" y="895439"/>
            <a:ext cx="6732918" cy="1935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84EDCF-96C3-AD74-4CD4-A55C70DC331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1286" b="45029"/>
          <a:stretch/>
        </p:blipFill>
        <p:spPr>
          <a:xfrm>
            <a:off x="165205" y="2830626"/>
            <a:ext cx="6732918" cy="938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5A3868-E4BF-CE9F-E292-73E19F3CF9E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1098"/>
          <a:stretch/>
        </p:blipFill>
        <p:spPr>
          <a:xfrm>
            <a:off x="167334" y="3748131"/>
            <a:ext cx="6732918" cy="12963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D83BD9-AF3B-18D9-4916-340E4CFB7DCD}"/>
              </a:ext>
            </a:extLst>
          </p:cNvPr>
          <p:cNvSpPr txBox="1"/>
          <p:nvPr/>
        </p:nvSpPr>
        <p:spPr>
          <a:xfrm>
            <a:off x="2810089" y="962881"/>
            <a:ext cx="2662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Column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1CBBD8-4E0C-4267-FB26-2F67C6855E1F}"/>
              </a:ext>
            </a:extLst>
          </p:cNvPr>
          <p:cNvSpPr txBox="1"/>
          <p:nvPr/>
        </p:nvSpPr>
        <p:spPr>
          <a:xfrm>
            <a:off x="645234" y="1863412"/>
            <a:ext cx="1099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D566D2-3E32-B7BB-DE5D-E637A4589546}"/>
              </a:ext>
            </a:extLst>
          </p:cNvPr>
          <p:cNvSpPr txBox="1"/>
          <p:nvPr/>
        </p:nvSpPr>
        <p:spPr>
          <a:xfrm>
            <a:off x="645234" y="2836140"/>
            <a:ext cx="721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418ED9-90AF-EBC5-EEF8-38119FE18580}"/>
              </a:ext>
            </a:extLst>
          </p:cNvPr>
          <p:cNvSpPr txBox="1"/>
          <p:nvPr/>
        </p:nvSpPr>
        <p:spPr>
          <a:xfrm>
            <a:off x="570671" y="3752886"/>
            <a:ext cx="624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668114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5436245-850B-F6F6-D0D1-2FB2307C197C}"/>
              </a:ext>
            </a:extLst>
          </p:cNvPr>
          <p:cNvCxnSpPr>
            <a:cxnSpLocks/>
          </p:cNvCxnSpPr>
          <p:nvPr/>
        </p:nvCxnSpPr>
        <p:spPr>
          <a:xfrm>
            <a:off x="-12357" y="869433"/>
            <a:ext cx="12229071" cy="0"/>
          </a:xfrm>
          <a:prstGeom prst="line">
            <a:avLst/>
          </a:prstGeom>
          <a:ln w="57150">
            <a:solidFill>
              <a:srgbClr val="D340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F6F94C5-A048-C67F-0103-FFA61DD78DC4}"/>
              </a:ext>
            </a:extLst>
          </p:cNvPr>
          <p:cNvSpPr/>
          <p:nvPr/>
        </p:nvSpPr>
        <p:spPr>
          <a:xfrm>
            <a:off x="-5" y="11871"/>
            <a:ext cx="12192000" cy="808131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  <a:effectLst>
            <a:glow>
              <a:schemeClr val="accent1"/>
            </a:glo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8DE4BEF-494C-8C55-0126-7442A833E9D6}"/>
              </a:ext>
            </a:extLst>
          </p:cNvPr>
          <p:cNvCxnSpPr>
            <a:cxnSpLocks/>
          </p:cNvCxnSpPr>
          <p:nvPr/>
        </p:nvCxnSpPr>
        <p:spPr>
          <a:xfrm>
            <a:off x="-12357" y="6823081"/>
            <a:ext cx="12229071" cy="0"/>
          </a:xfrm>
          <a:prstGeom prst="line">
            <a:avLst/>
          </a:prstGeom>
          <a:ln w="57150">
            <a:solidFill>
              <a:srgbClr val="D340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Picture 14">
            <a:extLst>
              <a:ext uri="{FF2B5EF4-FFF2-40B4-BE49-F238E27FC236}">
                <a16:creationId xmlns:a16="http://schemas.microsoft.com/office/drawing/2014/main" id="{0AF0C8D9-6F4B-8391-4429-C7894C943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5323" y="0"/>
            <a:ext cx="859029" cy="81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DEB377-E001-8DAA-A7BA-497C8582D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264"/>
            <a:ext cx="8333772" cy="61547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55C8F5-4FAF-CF4B-026C-987C1815D1AE}"/>
              </a:ext>
            </a:extLst>
          </p:cNvPr>
          <p:cNvSpPr txBox="1"/>
          <p:nvPr/>
        </p:nvSpPr>
        <p:spPr>
          <a:xfrm>
            <a:off x="8181509" y="610942"/>
            <a:ext cx="35107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Bayonne, NY, is a city in New Jersey with several sources of air pollution, including:</a:t>
            </a: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Vehicle Emissions:</a:t>
            </a:r>
            <a:endParaRPr lang="en-US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7B81B2-F9FD-EB8D-4EDD-92134585D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153" y="3650984"/>
            <a:ext cx="3510756" cy="264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26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5436245-850B-F6F6-D0D1-2FB2307C197C}"/>
              </a:ext>
            </a:extLst>
          </p:cNvPr>
          <p:cNvCxnSpPr>
            <a:cxnSpLocks/>
          </p:cNvCxnSpPr>
          <p:nvPr/>
        </p:nvCxnSpPr>
        <p:spPr>
          <a:xfrm>
            <a:off x="-12357" y="869433"/>
            <a:ext cx="12229071" cy="0"/>
          </a:xfrm>
          <a:prstGeom prst="line">
            <a:avLst/>
          </a:prstGeom>
          <a:ln w="57150">
            <a:solidFill>
              <a:srgbClr val="D340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F6F94C5-A048-C67F-0103-FFA61DD78DC4}"/>
              </a:ext>
            </a:extLst>
          </p:cNvPr>
          <p:cNvSpPr/>
          <p:nvPr/>
        </p:nvSpPr>
        <p:spPr>
          <a:xfrm>
            <a:off x="-5" y="11871"/>
            <a:ext cx="12192000" cy="808131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  <a:effectLst>
            <a:glow>
              <a:schemeClr val="accent1"/>
            </a:glo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8DE4BEF-494C-8C55-0126-7442A833E9D6}"/>
              </a:ext>
            </a:extLst>
          </p:cNvPr>
          <p:cNvCxnSpPr>
            <a:cxnSpLocks/>
          </p:cNvCxnSpPr>
          <p:nvPr/>
        </p:nvCxnSpPr>
        <p:spPr>
          <a:xfrm>
            <a:off x="-12357" y="6823081"/>
            <a:ext cx="12229071" cy="0"/>
          </a:xfrm>
          <a:prstGeom prst="line">
            <a:avLst/>
          </a:prstGeom>
          <a:ln w="57150">
            <a:solidFill>
              <a:srgbClr val="D340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Picture 14">
            <a:extLst>
              <a:ext uri="{FF2B5EF4-FFF2-40B4-BE49-F238E27FC236}">
                <a16:creationId xmlns:a16="http://schemas.microsoft.com/office/drawing/2014/main" id="{0AF0C8D9-6F4B-8391-4429-C7894C943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5323" y="0"/>
            <a:ext cx="859029" cy="81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A47C11-A79F-FDEE-86DA-24F8E1709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229"/>
            <a:ext cx="9498724" cy="66984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D657ED-4D8F-FF8B-B2E5-0218C47373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698" t="86608" r="7133" b="1030"/>
          <a:stretch/>
        </p:blipFill>
        <p:spPr>
          <a:xfrm>
            <a:off x="483475" y="6099730"/>
            <a:ext cx="3085081" cy="598721"/>
          </a:xfrm>
          <a:prstGeom prst="rect">
            <a:avLst/>
          </a:prstGeom>
        </p:spPr>
      </p:pic>
      <p:sp>
        <p:nvSpPr>
          <p:cNvPr id="5" name="Triangle 4">
            <a:extLst>
              <a:ext uri="{FF2B5EF4-FFF2-40B4-BE49-F238E27FC236}">
                <a16:creationId xmlns:a16="http://schemas.microsoft.com/office/drawing/2014/main" id="{2D7BB8DB-8E20-D975-F385-F038C766536A}"/>
              </a:ext>
            </a:extLst>
          </p:cNvPr>
          <p:cNvSpPr/>
          <p:nvPr/>
        </p:nvSpPr>
        <p:spPr>
          <a:xfrm>
            <a:off x="1492471" y="3499945"/>
            <a:ext cx="99850" cy="12086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FE2A1A25-8A39-43FC-0921-BD1B25FBBBE8}"/>
              </a:ext>
            </a:extLst>
          </p:cNvPr>
          <p:cNvSpPr/>
          <p:nvPr/>
        </p:nvSpPr>
        <p:spPr>
          <a:xfrm>
            <a:off x="1429410" y="3414302"/>
            <a:ext cx="110360" cy="12086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42BBF37-8B85-B040-2196-3388CD258AB1}"/>
              </a:ext>
            </a:extLst>
          </p:cNvPr>
          <p:cNvSpPr/>
          <p:nvPr/>
        </p:nvSpPr>
        <p:spPr>
          <a:xfrm>
            <a:off x="4570688" y="4724404"/>
            <a:ext cx="95905" cy="120866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9D35E3F8-0911-2688-780E-24E699F6E257}"/>
              </a:ext>
            </a:extLst>
          </p:cNvPr>
          <p:cNvSpPr/>
          <p:nvPr/>
        </p:nvSpPr>
        <p:spPr>
          <a:xfrm>
            <a:off x="5227583" y="4466905"/>
            <a:ext cx="95905" cy="120866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BC00852E-178F-1084-6F92-D1DADBF90572}"/>
              </a:ext>
            </a:extLst>
          </p:cNvPr>
          <p:cNvSpPr/>
          <p:nvPr/>
        </p:nvSpPr>
        <p:spPr>
          <a:xfrm>
            <a:off x="4640309" y="977474"/>
            <a:ext cx="110360" cy="12086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8096F01A-3730-833A-E395-4756D72B9B5F}"/>
              </a:ext>
            </a:extLst>
          </p:cNvPr>
          <p:cNvSpPr/>
          <p:nvPr/>
        </p:nvSpPr>
        <p:spPr>
          <a:xfrm>
            <a:off x="5307714" y="2286011"/>
            <a:ext cx="110360" cy="12086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AA72F9DA-F723-B14A-57B7-7C1748D5862C}"/>
              </a:ext>
            </a:extLst>
          </p:cNvPr>
          <p:cNvSpPr/>
          <p:nvPr/>
        </p:nvSpPr>
        <p:spPr>
          <a:xfrm>
            <a:off x="5996141" y="2207191"/>
            <a:ext cx="110360" cy="12086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F11D1A5E-E3EC-6A74-9BA9-85E4215C2D32}"/>
              </a:ext>
            </a:extLst>
          </p:cNvPr>
          <p:cNvSpPr/>
          <p:nvPr/>
        </p:nvSpPr>
        <p:spPr>
          <a:xfrm>
            <a:off x="7378253" y="2065303"/>
            <a:ext cx="110360" cy="12086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A940C4DA-AECF-A11B-4E61-24F836E096DC}"/>
              </a:ext>
            </a:extLst>
          </p:cNvPr>
          <p:cNvSpPr/>
          <p:nvPr/>
        </p:nvSpPr>
        <p:spPr>
          <a:xfrm>
            <a:off x="7236364" y="1692190"/>
            <a:ext cx="110360" cy="12086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1B160029-8F2B-3546-D55A-768F0F607B6C}"/>
              </a:ext>
            </a:extLst>
          </p:cNvPr>
          <p:cNvSpPr/>
          <p:nvPr/>
        </p:nvSpPr>
        <p:spPr>
          <a:xfrm>
            <a:off x="2497494" y="4109547"/>
            <a:ext cx="99850" cy="12086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05C2EC3C-5C73-4E15-77F4-25672FB2ABE4}"/>
              </a:ext>
            </a:extLst>
          </p:cNvPr>
          <p:cNvSpPr/>
          <p:nvPr/>
        </p:nvSpPr>
        <p:spPr>
          <a:xfrm>
            <a:off x="1038111" y="3158928"/>
            <a:ext cx="110360" cy="12086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31EDFA6-C269-426C-27BB-633EF09B7DEF}"/>
              </a:ext>
            </a:extLst>
          </p:cNvPr>
          <p:cNvSpPr/>
          <p:nvPr/>
        </p:nvSpPr>
        <p:spPr>
          <a:xfrm>
            <a:off x="9885405" y="1070351"/>
            <a:ext cx="271849" cy="28549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BC8768F4-FE5F-38CB-A409-57B0C9BF5CBA}"/>
              </a:ext>
            </a:extLst>
          </p:cNvPr>
          <p:cNvSpPr/>
          <p:nvPr/>
        </p:nvSpPr>
        <p:spPr>
          <a:xfrm>
            <a:off x="9885405" y="1452000"/>
            <a:ext cx="271849" cy="273259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4" descr="Red letter y icon - Free red letter icons">
            <a:extLst>
              <a:ext uri="{FF2B5EF4-FFF2-40B4-BE49-F238E27FC236}">
                <a16:creationId xmlns:a16="http://schemas.microsoft.com/office/drawing/2014/main" id="{9821E076-4D77-32F5-4075-E84A4A6128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9" b="5349"/>
          <a:stretch/>
        </p:blipFill>
        <p:spPr bwMode="auto">
          <a:xfrm>
            <a:off x="9742670" y="1838494"/>
            <a:ext cx="575223" cy="28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7D55846-3A8F-6095-D705-C7EFC7B6B062}"/>
              </a:ext>
            </a:extLst>
          </p:cNvPr>
          <p:cNvSpPr txBox="1"/>
          <p:nvPr/>
        </p:nvSpPr>
        <p:spPr>
          <a:xfrm>
            <a:off x="10280823" y="986515"/>
            <a:ext cx="1870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Direct Sun + SS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14D9A5-72EF-C698-89D2-8ED3EACB49A6}"/>
              </a:ext>
            </a:extLst>
          </p:cNvPr>
          <p:cNvSpPr txBox="1"/>
          <p:nvPr/>
        </p:nvSpPr>
        <p:spPr>
          <a:xfrm>
            <a:off x="10280823" y="1387790"/>
            <a:ext cx="1668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Sky Scan only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2AB85B-F0D2-FABF-B89D-BFD37DB6438E}"/>
              </a:ext>
            </a:extLst>
          </p:cNvPr>
          <p:cNvSpPr txBox="1"/>
          <p:nvPr/>
        </p:nvSpPr>
        <p:spPr>
          <a:xfrm>
            <a:off x="10278269" y="1781836"/>
            <a:ext cx="1668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Ozone</a:t>
            </a:r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6DB28ECF-89D6-4DC8-BF05-8A642F556FAB}"/>
              </a:ext>
            </a:extLst>
          </p:cNvPr>
          <p:cNvSpPr/>
          <p:nvPr/>
        </p:nvSpPr>
        <p:spPr>
          <a:xfrm>
            <a:off x="7134647" y="5187718"/>
            <a:ext cx="95905" cy="120866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B7B5DBA-8082-C65F-6732-91597B6627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249" t="16016" r="21761" b="26437"/>
          <a:stretch/>
        </p:blipFill>
        <p:spPr>
          <a:xfrm>
            <a:off x="8598734" y="2871968"/>
            <a:ext cx="3552499" cy="394660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1290B2A-8A1C-1D56-A90D-DA65660FE40B}"/>
              </a:ext>
            </a:extLst>
          </p:cNvPr>
          <p:cNvSpPr/>
          <p:nvPr/>
        </p:nvSpPr>
        <p:spPr>
          <a:xfrm>
            <a:off x="7535911" y="1813056"/>
            <a:ext cx="1320884" cy="1615943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201B06A-B27E-1141-09A2-E982576FB34C}"/>
              </a:ext>
            </a:extLst>
          </p:cNvPr>
          <p:cNvCxnSpPr>
            <a:cxnSpLocks/>
          </p:cNvCxnSpPr>
          <p:nvPr/>
        </p:nvCxnSpPr>
        <p:spPr>
          <a:xfrm>
            <a:off x="7544253" y="3457883"/>
            <a:ext cx="1049232" cy="3400117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DAAC81C-6402-2EF5-CC08-8DD2E4EBADAA}"/>
              </a:ext>
            </a:extLst>
          </p:cNvPr>
          <p:cNvCxnSpPr>
            <a:cxnSpLocks/>
          </p:cNvCxnSpPr>
          <p:nvPr/>
        </p:nvCxnSpPr>
        <p:spPr>
          <a:xfrm>
            <a:off x="8856795" y="1829452"/>
            <a:ext cx="3294438" cy="1001408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6550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5436245-850B-F6F6-D0D1-2FB2307C197C}"/>
              </a:ext>
            </a:extLst>
          </p:cNvPr>
          <p:cNvCxnSpPr>
            <a:cxnSpLocks/>
          </p:cNvCxnSpPr>
          <p:nvPr/>
        </p:nvCxnSpPr>
        <p:spPr>
          <a:xfrm>
            <a:off x="-14209" y="722812"/>
            <a:ext cx="12229071" cy="0"/>
          </a:xfrm>
          <a:prstGeom prst="line">
            <a:avLst/>
          </a:prstGeom>
          <a:ln w="57150">
            <a:solidFill>
              <a:srgbClr val="D340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F6F94C5-A048-C67F-0103-FFA61DD78DC4}"/>
              </a:ext>
            </a:extLst>
          </p:cNvPr>
          <p:cNvSpPr/>
          <p:nvPr/>
        </p:nvSpPr>
        <p:spPr>
          <a:xfrm>
            <a:off x="-5" y="11871"/>
            <a:ext cx="12192000" cy="665675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  <a:effectLst>
            <a:glow>
              <a:schemeClr val="accent1"/>
            </a:glo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8DE4BEF-494C-8C55-0126-7442A833E9D6}"/>
              </a:ext>
            </a:extLst>
          </p:cNvPr>
          <p:cNvCxnSpPr>
            <a:cxnSpLocks/>
          </p:cNvCxnSpPr>
          <p:nvPr/>
        </p:nvCxnSpPr>
        <p:spPr>
          <a:xfrm>
            <a:off x="-12357" y="6823081"/>
            <a:ext cx="12229071" cy="0"/>
          </a:xfrm>
          <a:prstGeom prst="line">
            <a:avLst/>
          </a:prstGeom>
          <a:ln w="57150">
            <a:solidFill>
              <a:srgbClr val="D340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Picture 14">
            <a:extLst>
              <a:ext uri="{FF2B5EF4-FFF2-40B4-BE49-F238E27FC236}">
                <a16:creationId xmlns:a16="http://schemas.microsoft.com/office/drawing/2014/main" id="{0AF0C8D9-6F4B-8391-4429-C7894C943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100" y="0"/>
            <a:ext cx="792252" cy="75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E2056F-DF56-660E-949F-AFA3FA2A8649}"/>
              </a:ext>
            </a:extLst>
          </p:cNvPr>
          <p:cNvSpPr txBox="1"/>
          <p:nvPr/>
        </p:nvSpPr>
        <p:spPr>
          <a:xfrm>
            <a:off x="92411" y="154326"/>
            <a:ext cx="98270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Column HCHO can indicate surface ozone </a:t>
            </a:r>
            <a:r>
              <a:rPr lang="en-US" sz="2800" b="1" i="0" u="none" strike="noStrike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variability</a:t>
            </a:r>
            <a:endParaRPr lang="en-US" sz="2800" b="1" dirty="0">
              <a:solidFill>
                <a:schemeClr val="bg1"/>
              </a:solidFill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8FCC394B-FF33-DA01-7725-E7D29541BB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24" t="25820" r="44359" b="43929"/>
          <a:stretch/>
        </p:blipFill>
        <p:spPr>
          <a:xfrm>
            <a:off x="400188" y="1994462"/>
            <a:ext cx="4007927" cy="31162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B12E7A-71AE-EB04-242B-F93AD19D2016}"/>
              </a:ext>
            </a:extLst>
          </p:cNvPr>
          <p:cNvSpPr txBox="1"/>
          <p:nvPr/>
        </p:nvSpPr>
        <p:spPr>
          <a:xfrm>
            <a:off x="8934996" y="6539527"/>
            <a:ext cx="33560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dirty="0">
                <a:solidFill>
                  <a:srgbClr val="FFC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200" b="0" i="0" u="none" strike="noStrike" dirty="0">
                <a:solidFill>
                  <a:srgbClr val="FFC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Schroeder et al., 2017; </a:t>
            </a:r>
            <a:r>
              <a:rPr lang="en-US" sz="1200" b="0" i="0" u="none" strike="noStrike" dirty="0">
                <a:solidFill>
                  <a:srgbClr val="FFC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Travis et al., 2022]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C3F00E-EBB1-F046-9AB9-163FFDD14031}"/>
              </a:ext>
            </a:extLst>
          </p:cNvPr>
          <p:cNvSpPr txBox="1"/>
          <p:nvPr/>
        </p:nvSpPr>
        <p:spPr>
          <a:xfrm>
            <a:off x="1207505" y="5123237"/>
            <a:ext cx="29587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effectLst/>
                <a:latin typeface="Times New Roman" panose="02020603050405020304" pitchFamily="18" charset="0"/>
              </a:rPr>
              <a:t>DISCOVER-AQ in-situ</a:t>
            </a:r>
            <a:endParaRPr lang="en-US" sz="1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5D7FC4-4DCB-044F-F5CE-B93711DAABAB}"/>
              </a:ext>
            </a:extLst>
          </p:cNvPr>
          <p:cNvSpPr txBox="1"/>
          <p:nvPr/>
        </p:nvSpPr>
        <p:spPr>
          <a:xfrm>
            <a:off x="5110065" y="5052262"/>
            <a:ext cx="25679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dirty="0">
                <a:effectLst/>
                <a:latin typeface="Times New Roman" panose="02020603050405020304" pitchFamily="18" charset="0"/>
              </a:rPr>
              <a:t>KORUS-AQ in-situ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5D6ACA-8DF2-BCD2-BB43-909271B78402}"/>
              </a:ext>
            </a:extLst>
          </p:cNvPr>
          <p:cNvSpPr txBox="1"/>
          <p:nvPr/>
        </p:nvSpPr>
        <p:spPr>
          <a:xfrm>
            <a:off x="8816134" y="5052262"/>
            <a:ext cx="29587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effectLst/>
                <a:latin typeface="Times New Roman" panose="02020603050405020304" pitchFamily="18" charset="0"/>
              </a:rPr>
              <a:t>LISTOS </a:t>
            </a:r>
            <a:r>
              <a:rPr lang="en-US" sz="1800" b="1" i="0" u="none" strike="noStrike" dirty="0">
                <a:effectLst/>
                <a:latin typeface="Times New Roman" panose="02020603050405020304" pitchFamily="18" charset="0"/>
              </a:rPr>
              <a:t> remote sensing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8DC2AE-BC96-F659-025C-7D2490C20B20}"/>
              </a:ext>
            </a:extLst>
          </p:cNvPr>
          <p:cNvSpPr txBox="1"/>
          <p:nvPr/>
        </p:nvSpPr>
        <p:spPr>
          <a:xfrm>
            <a:off x="92411" y="801636"/>
            <a:ext cx="11603668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Observations of column (Ω) HCHO and surface ozone during different field campaigns show ΩHCHO as a valuable indicator of surface ozone variability.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en-US" sz="11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41A7C9A9-EF39-22A3-6EE1-42498A709A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629" t="24575" r="21459" b="29429"/>
          <a:stretch/>
        </p:blipFill>
        <p:spPr>
          <a:xfrm>
            <a:off x="4525421" y="1922704"/>
            <a:ext cx="3473121" cy="29442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332DA16-28C5-750E-138D-7D7E5CBB2D20}"/>
              </a:ext>
            </a:extLst>
          </p:cNvPr>
          <p:cNvSpPr txBox="1"/>
          <p:nvPr/>
        </p:nvSpPr>
        <p:spPr>
          <a:xfrm>
            <a:off x="5110065" y="1756638"/>
            <a:ext cx="23625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 u="none" strike="noStrike" dirty="0">
                <a:effectLst/>
                <a:latin typeface="Times New Roman" panose="02020603050405020304" pitchFamily="18" charset="0"/>
              </a:rPr>
              <a:t>DC-8 Olympic Park, Korea</a:t>
            </a:r>
            <a:endParaRPr lang="en-US" sz="1400" b="1" dirty="0"/>
          </a:p>
        </p:txBody>
      </p:sp>
      <p:pic>
        <p:nvPicPr>
          <p:cNvPr id="17" name="Picture 1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43E25ACD-A65B-5AD1-1A12-C906BD3E08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149" t="55299" r="30812" b="36321"/>
          <a:stretch/>
        </p:blipFill>
        <p:spPr>
          <a:xfrm>
            <a:off x="4852214" y="2123510"/>
            <a:ext cx="1941532" cy="30777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CA8D3C8-6FBD-46E3-C81D-AC186BC45DCD}"/>
              </a:ext>
            </a:extLst>
          </p:cNvPr>
          <p:cNvSpPr txBox="1"/>
          <p:nvPr/>
        </p:nvSpPr>
        <p:spPr>
          <a:xfrm rot="16200000">
            <a:off x="-600946" y="2748819"/>
            <a:ext cx="1694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Ozone (ppb)</a:t>
            </a:r>
          </a:p>
        </p:txBody>
      </p:sp>
      <p:pic>
        <p:nvPicPr>
          <p:cNvPr id="20" name="Picture 19" descr="A screenshot of a computer&#10;&#10;Description automatically generated">
            <a:extLst>
              <a:ext uri="{FF2B5EF4-FFF2-40B4-BE49-F238E27FC236}">
                <a16:creationId xmlns:a16="http://schemas.microsoft.com/office/drawing/2014/main" id="{7597EB42-0F3A-D744-526A-9DBCC7BA1C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815" t="27370" r="65412" b="41848"/>
          <a:stretch/>
        </p:blipFill>
        <p:spPr>
          <a:xfrm>
            <a:off x="7960900" y="1955926"/>
            <a:ext cx="3918682" cy="311623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D300F5F-7E84-CA92-33EC-2121201148B3}"/>
              </a:ext>
            </a:extLst>
          </p:cNvPr>
          <p:cNvSpPr txBox="1"/>
          <p:nvPr/>
        </p:nvSpPr>
        <p:spPr>
          <a:xfrm>
            <a:off x="1159683" y="5840920"/>
            <a:ext cx="1020459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b="1" dirty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Do TEMPO HCHO observations have the precision to support such a relationship?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2D8D8F-7732-E1A8-C4DD-5EC55835D224}"/>
              </a:ext>
            </a:extLst>
          </p:cNvPr>
          <p:cNvSpPr txBox="1"/>
          <p:nvPr/>
        </p:nvSpPr>
        <p:spPr>
          <a:xfrm>
            <a:off x="8323378" y="1742881"/>
            <a:ext cx="34691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 u="none" strike="noStrike" dirty="0">
                <a:effectLst/>
                <a:latin typeface="Times New Roman" panose="02020603050405020304" pitchFamily="18" charset="0"/>
              </a:rPr>
              <a:t>GCAS/GeoTASO over Long Island Sound </a:t>
            </a:r>
            <a:endParaRPr lang="en-US" sz="1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96069F-520B-213E-F844-E15100E8B185}"/>
              </a:ext>
            </a:extLst>
          </p:cNvPr>
          <p:cNvSpPr txBox="1"/>
          <p:nvPr/>
        </p:nvSpPr>
        <p:spPr>
          <a:xfrm>
            <a:off x="1674586" y="1694725"/>
            <a:ext cx="2362529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i="0" u="none" strike="noStrike" dirty="0">
                <a:effectLst/>
                <a:latin typeface="Times New Roman" panose="02020603050405020304" pitchFamily="18" charset="0"/>
              </a:rPr>
              <a:t>P-3B Maryland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663117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5436245-850B-F6F6-D0D1-2FB2307C197C}"/>
              </a:ext>
            </a:extLst>
          </p:cNvPr>
          <p:cNvCxnSpPr>
            <a:cxnSpLocks/>
          </p:cNvCxnSpPr>
          <p:nvPr/>
        </p:nvCxnSpPr>
        <p:spPr>
          <a:xfrm>
            <a:off x="-34442" y="848413"/>
            <a:ext cx="12229071" cy="0"/>
          </a:xfrm>
          <a:prstGeom prst="line">
            <a:avLst/>
          </a:prstGeom>
          <a:ln w="57150">
            <a:solidFill>
              <a:srgbClr val="D340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F6F94C5-A048-C67F-0103-FFA61DD78DC4}"/>
              </a:ext>
            </a:extLst>
          </p:cNvPr>
          <p:cNvSpPr/>
          <p:nvPr/>
        </p:nvSpPr>
        <p:spPr>
          <a:xfrm>
            <a:off x="-5" y="11871"/>
            <a:ext cx="12192000" cy="808131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  <a:effectLst>
            <a:glow>
              <a:schemeClr val="accent1"/>
            </a:glo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8DE4BEF-494C-8C55-0126-7442A833E9D6}"/>
              </a:ext>
            </a:extLst>
          </p:cNvPr>
          <p:cNvCxnSpPr>
            <a:cxnSpLocks/>
          </p:cNvCxnSpPr>
          <p:nvPr/>
        </p:nvCxnSpPr>
        <p:spPr>
          <a:xfrm>
            <a:off x="-23932" y="6823081"/>
            <a:ext cx="12229071" cy="0"/>
          </a:xfrm>
          <a:prstGeom prst="line">
            <a:avLst/>
          </a:prstGeom>
          <a:ln w="57150">
            <a:solidFill>
              <a:srgbClr val="D340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E5A7C39-14AF-CAAF-C5B4-9E7254E62943}"/>
              </a:ext>
            </a:extLst>
          </p:cNvPr>
          <p:cNvSpPr txBox="1"/>
          <p:nvPr/>
        </p:nvSpPr>
        <p:spPr>
          <a:xfrm>
            <a:off x="89586" y="154326"/>
            <a:ext cx="110314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TEMPO v3 HCHO column agrees well with Pandora</a:t>
            </a: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AE084678-CA45-987B-FDD7-0F4F8DB2D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5323" y="0"/>
            <a:ext cx="859029" cy="81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71FBA0-3441-4C67-891F-682972B82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3711" y="1005272"/>
            <a:ext cx="4760579" cy="48232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9BAAFE1-655A-3122-725E-2A3251A415BF}"/>
              </a:ext>
            </a:extLst>
          </p:cNvPr>
          <p:cNvSpPr txBox="1"/>
          <p:nvPr/>
        </p:nvSpPr>
        <p:spPr>
          <a:xfrm>
            <a:off x="8616098" y="4965659"/>
            <a:ext cx="32241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(Aug 23-Jan 24 and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M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ay-Aug 24) </a:t>
            </a:r>
            <a:r>
              <a:rPr lang="en-US" sz="1600" b="0" i="0" u="none" strike="noStrike" dirty="0">
                <a:effectLst/>
                <a:latin typeface="Times New Roman" panose="02020603050405020304" pitchFamily="18" charset="0"/>
              </a:rPr>
              <a:t>​</a:t>
            </a:r>
            <a:endParaRPr lang="en-US" sz="1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04C0C6-74B9-1F57-3519-55FFCD2965AC}"/>
              </a:ext>
            </a:extLst>
          </p:cNvPr>
          <p:cNvSpPr txBox="1"/>
          <p:nvPr/>
        </p:nvSpPr>
        <p:spPr>
          <a:xfrm>
            <a:off x="43276" y="6141633"/>
            <a:ext cx="74077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749" indent="-274749" algn="just">
              <a:buFont typeface="Courier New" panose="02070309020205020404" pitchFamily="49" charset="0"/>
              <a:buChar char="o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spatial correlation (R</a:t>
            </a:r>
            <a:r>
              <a:rPr lang="en-US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of 0.60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observed between Pandora direct Sun and TEMPO v3 HCHO column.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515CE3-34D7-A895-55D8-AACF94A5B9AE}"/>
              </a:ext>
            </a:extLst>
          </p:cNvPr>
          <p:cNvSpPr txBox="1"/>
          <p:nvPr/>
        </p:nvSpPr>
        <p:spPr>
          <a:xfrm>
            <a:off x="7976636" y="867047"/>
            <a:ext cx="3871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Pandora Direct Sun vs TEMPO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12F80E-B010-B56E-5A6B-3478FBB5E792}"/>
              </a:ext>
            </a:extLst>
          </p:cNvPr>
          <p:cNvSpPr txBox="1"/>
          <p:nvPr/>
        </p:nvSpPr>
        <p:spPr>
          <a:xfrm>
            <a:off x="7830217" y="5851937"/>
            <a:ext cx="37311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Validation includes 27 of the 42 Pandora sites that currently provide direct-sun observations.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BFF663-B7EA-9A94-F5A5-6D06D2C24187}"/>
              </a:ext>
            </a:extLst>
          </p:cNvPr>
          <p:cNvSpPr txBox="1"/>
          <p:nvPr/>
        </p:nvSpPr>
        <p:spPr>
          <a:xfrm>
            <a:off x="7746134" y="1608994"/>
            <a:ext cx="10089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98F474-5DB1-1F94-AF0C-E559DC3E7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6" y="887551"/>
            <a:ext cx="6425266" cy="52663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BEFAC7-03CA-CB62-4F19-CE44E3ED7B01}"/>
              </a:ext>
            </a:extLst>
          </p:cNvPr>
          <p:cNvSpPr txBox="1"/>
          <p:nvPr/>
        </p:nvSpPr>
        <p:spPr>
          <a:xfrm>
            <a:off x="301724" y="1140502"/>
            <a:ext cx="5213282" cy="358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73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TEMPO L2 HCHO July weeklong oversampled map</a:t>
            </a:r>
            <a:endParaRPr lang="en-US" sz="1731" b="1" dirty="0"/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6F63FED0-E507-D615-EA2B-DCE2383D016B}"/>
              </a:ext>
            </a:extLst>
          </p:cNvPr>
          <p:cNvSpPr/>
          <p:nvPr/>
        </p:nvSpPr>
        <p:spPr>
          <a:xfrm>
            <a:off x="5228658" y="5416178"/>
            <a:ext cx="157211" cy="136635"/>
          </a:xfrm>
          <a:prstGeom prst="star5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70D510-28C6-35DE-74CB-9B61950B7591}"/>
              </a:ext>
            </a:extLst>
          </p:cNvPr>
          <p:cNvSpPr txBox="1"/>
          <p:nvPr/>
        </p:nvSpPr>
        <p:spPr>
          <a:xfrm>
            <a:off x="4834430" y="5478492"/>
            <a:ext cx="1072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Pandora</a:t>
            </a:r>
          </a:p>
        </p:txBody>
      </p:sp>
    </p:spTree>
    <p:extLst>
      <p:ext uri="{BB962C8B-B14F-4D97-AF65-F5344CB8AC3E}">
        <p14:creationId xmlns:p14="http://schemas.microsoft.com/office/powerpoint/2010/main" val="1258169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5436245-850B-F6F6-D0D1-2FB2307C197C}"/>
              </a:ext>
            </a:extLst>
          </p:cNvPr>
          <p:cNvCxnSpPr>
            <a:cxnSpLocks/>
          </p:cNvCxnSpPr>
          <p:nvPr/>
        </p:nvCxnSpPr>
        <p:spPr>
          <a:xfrm>
            <a:off x="-18536" y="926985"/>
            <a:ext cx="12229071" cy="0"/>
          </a:xfrm>
          <a:prstGeom prst="line">
            <a:avLst/>
          </a:prstGeom>
          <a:ln w="57150">
            <a:solidFill>
              <a:srgbClr val="D340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F6F94C5-A048-C67F-0103-FFA61DD78DC4}"/>
              </a:ext>
            </a:extLst>
          </p:cNvPr>
          <p:cNvSpPr/>
          <p:nvPr/>
        </p:nvSpPr>
        <p:spPr>
          <a:xfrm>
            <a:off x="-9144" y="21023"/>
            <a:ext cx="12192000" cy="858331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  <a:effectLst>
            <a:glow>
              <a:schemeClr val="accent1"/>
            </a:glo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8DE4BEF-494C-8C55-0126-7442A833E9D6}"/>
              </a:ext>
            </a:extLst>
          </p:cNvPr>
          <p:cNvCxnSpPr>
            <a:cxnSpLocks/>
          </p:cNvCxnSpPr>
          <p:nvPr/>
        </p:nvCxnSpPr>
        <p:spPr>
          <a:xfrm>
            <a:off x="-12357" y="6823081"/>
            <a:ext cx="12229071" cy="0"/>
          </a:xfrm>
          <a:prstGeom prst="line">
            <a:avLst/>
          </a:prstGeom>
          <a:ln w="57150">
            <a:solidFill>
              <a:srgbClr val="D340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97B0379-089F-B01B-278E-A4A3178278A1}"/>
              </a:ext>
            </a:extLst>
          </p:cNvPr>
          <p:cNvSpPr txBox="1"/>
          <p:nvPr/>
        </p:nvSpPr>
        <p:spPr>
          <a:xfrm>
            <a:off x="733646" y="-16307"/>
            <a:ext cx="103856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90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analysis of TEMPO v3 HCHO against Pandora relies on careful site evaluation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D15B179-0423-08E7-988E-8A5979A211D8}"/>
              </a:ext>
            </a:extLst>
          </p:cNvPr>
          <p:cNvSpPr txBox="1"/>
          <p:nvPr/>
        </p:nvSpPr>
        <p:spPr>
          <a:xfrm>
            <a:off x="336969" y="2569439"/>
            <a:ext cx="8016301" cy="1596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u="sng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Selection of PGN sites 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TEMPO assessments based on:</a:t>
            </a:r>
            <a:endParaRPr lang="en-US" sz="2000" b="1" u="sng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400" b="1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AutoNum type="arabicParenBoth"/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Pandora </a:t>
            </a:r>
            <a:r>
              <a:rPr lang="en-US" sz="1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direct-sun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sky-scan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HCHO contemporaneous </a:t>
            </a:r>
            <a:r>
              <a:rPr lang="en-US" sz="1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correlation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kern="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300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 Sites having </a:t>
            </a:r>
            <a:r>
              <a:rPr lang="en-US" sz="1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lesser biases 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between DS and SS HCHO.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500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(3) Sufficient temporal overlap between TEMPO and PGN. </a:t>
            </a:r>
            <a:endParaRPr lang="en-US" sz="2800" kern="1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D4A4242-BE13-C17F-B613-9CA4AC82E0DD}"/>
              </a:ext>
            </a:extLst>
          </p:cNvPr>
          <p:cNvSpPr txBox="1"/>
          <p:nvPr/>
        </p:nvSpPr>
        <p:spPr>
          <a:xfrm>
            <a:off x="142313" y="933146"/>
            <a:ext cx="8389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kern="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Pandora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provide independent observation of </a:t>
            </a:r>
            <a:r>
              <a:rPr lang="en-US" sz="2000" b="1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total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and </a:t>
            </a:r>
            <a:r>
              <a:rPr lang="en-US" sz="2000" b="1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lower tropospheric column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using </a:t>
            </a:r>
            <a:r>
              <a:rPr lang="en-US" sz="2000" b="1" kern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direct sun (DS) 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US" sz="2000" b="1" kern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sky scan (SS) 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mode.</a:t>
            </a:r>
            <a:endParaRPr lang="en-US" sz="2000" dirty="0"/>
          </a:p>
        </p:txBody>
      </p:sp>
      <p:pic>
        <p:nvPicPr>
          <p:cNvPr id="48" name="Picture 14">
            <a:extLst>
              <a:ext uri="{FF2B5EF4-FFF2-40B4-BE49-F238E27FC236}">
                <a16:creationId xmlns:a16="http://schemas.microsoft.com/office/drawing/2014/main" id="{10BC404F-D5E6-C395-8893-831B56E20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0263" y="-1"/>
            <a:ext cx="962821" cy="91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C47F85-6AC9-56D5-0E5F-65325C524043}"/>
              </a:ext>
            </a:extLst>
          </p:cNvPr>
          <p:cNvSpPr txBox="1"/>
          <p:nvPr/>
        </p:nvSpPr>
        <p:spPr>
          <a:xfrm>
            <a:off x="294957" y="1705508"/>
            <a:ext cx="65974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 </a:t>
            </a:r>
            <a:r>
              <a:rPr lang="en-US" sz="1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alternative filtering</a:t>
            </a:r>
            <a:r>
              <a:rPr lang="en-US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method has been demonstrated to result in 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greater data availability </a:t>
            </a:r>
            <a:r>
              <a:rPr lang="en-US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compared to PGN data flagging [</a:t>
            </a:r>
            <a:r>
              <a:rPr lang="en-US" sz="1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Rawat et al., 2024, AMTD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]</a:t>
            </a:r>
            <a:r>
              <a:rPr lang="en-US" sz="16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b="1" dirty="0">
              <a:solidFill>
                <a:srgbClr val="FFC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F98024-823B-9F94-D1DB-25B3656B1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4" y="4580738"/>
            <a:ext cx="2646733" cy="2103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B8D52D-D70D-49CD-0A23-C82247ACE1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265" y="4538988"/>
            <a:ext cx="2646732" cy="21031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BB63F0-A65F-85A3-131E-E81A096135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6856" y="4565903"/>
            <a:ext cx="2646733" cy="21031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E6F85C-4B83-209A-D48E-E95F702817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3599" y="4566657"/>
            <a:ext cx="2682173" cy="21313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7F434B-03E9-73C7-5104-33466C5F3A91}"/>
              </a:ext>
            </a:extLst>
          </p:cNvPr>
          <p:cNvSpPr txBox="1"/>
          <p:nvPr/>
        </p:nvSpPr>
        <p:spPr>
          <a:xfrm>
            <a:off x="532911" y="4132909"/>
            <a:ext cx="10685721" cy="385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site selection procedure ensures confidence in evaluation of the TEMPO diurnal cycle </a:t>
            </a:r>
          </a:p>
        </p:txBody>
      </p:sp>
      <p:pic>
        <p:nvPicPr>
          <p:cNvPr id="29" name="Picture 28" descr="A picture containing writing implement, stationary, pencil, pen&#10;&#10;Description automatically generated">
            <a:extLst>
              <a:ext uri="{FF2B5EF4-FFF2-40B4-BE49-F238E27FC236}">
                <a16:creationId xmlns:a16="http://schemas.microsoft.com/office/drawing/2014/main" id="{A7FEB069-8894-E628-156E-3068510DAA4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49" t="2128" r="48973"/>
          <a:stretch/>
        </p:blipFill>
        <p:spPr bwMode="auto">
          <a:xfrm>
            <a:off x="8395282" y="1316753"/>
            <a:ext cx="3696417" cy="25650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Picture 34" descr="Chart, bar chart&#10;&#10;Description automatically generated">
            <a:extLst>
              <a:ext uri="{FF2B5EF4-FFF2-40B4-BE49-F238E27FC236}">
                <a16:creationId xmlns:a16="http://schemas.microsoft.com/office/drawing/2014/main" id="{744EDD12-8C34-467A-3C85-7FD47748921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922" t="1239" r="19393" b="90692"/>
          <a:stretch/>
        </p:blipFill>
        <p:spPr bwMode="auto">
          <a:xfrm>
            <a:off x="8886942" y="1192087"/>
            <a:ext cx="3204758" cy="1946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3539479-5923-36FB-22BE-4422D78C1DDB}"/>
              </a:ext>
            </a:extLst>
          </p:cNvPr>
          <p:cNvCxnSpPr>
            <a:cxnSpLocks/>
          </p:cNvCxnSpPr>
          <p:nvPr/>
        </p:nvCxnSpPr>
        <p:spPr>
          <a:xfrm>
            <a:off x="6978869" y="1986455"/>
            <a:ext cx="1198179" cy="1366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BD31FD6-9AEC-6B74-BACA-1262E58B1559}"/>
              </a:ext>
            </a:extLst>
          </p:cNvPr>
          <p:cNvSpPr txBox="1"/>
          <p:nvPr/>
        </p:nvSpPr>
        <p:spPr>
          <a:xfrm>
            <a:off x="9134685" y="1387462"/>
            <a:ext cx="2709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 Sun HCHO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434A6E-FB8A-650E-FDAE-00353E3D5442}"/>
              </a:ext>
            </a:extLst>
          </p:cNvPr>
          <p:cNvSpPr txBox="1"/>
          <p:nvPr/>
        </p:nvSpPr>
        <p:spPr>
          <a:xfrm>
            <a:off x="1345401" y="4458298"/>
            <a:ext cx="123213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Bayonne NJ</a:t>
            </a:r>
            <a:endParaRPr lang="en-US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E5C5DF-F21D-94A6-6A1C-5789C056D719}"/>
              </a:ext>
            </a:extLst>
          </p:cNvPr>
          <p:cNvSpPr txBox="1"/>
          <p:nvPr/>
        </p:nvSpPr>
        <p:spPr>
          <a:xfrm>
            <a:off x="6943229" y="4435532"/>
            <a:ext cx="123213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Houston TX</a:t>
            </a:r>
            <a:endParaRPr lang="en-US" sz="1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87963AC-AE64-63FA-3CBF-A127E6DC49FC}"/>
              </a:ext>
            </a:extLst>
          </p:cNvPr>
          <p:cNvSpPr txBox="1"/>
          <p:nvPr/>
        </p:nvSpPr>
        <p:spPr>
          <a:xfrm>
            <a:off x="9589962" y="4426849"/>
            <a:ext cx="173421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Mexico City UNAM</a:t>
            </a:r>
            <a:endParaRPr lang="en-US" sz="1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6FD0BB-DC81-B01E-0C5D-AC266D8C299B}"/>
              </a:ext>
            </a:extLst>
          </p:cNvPr>
          <p:cNvSpPr txBox="1"/>
          <p:nvPr/>
        </p:nvSpPr>
        <p:spPr>
          <a:xfrm>
            <a:off x="3800825" y="4458298"/>
            <a:ext cx="222819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Atlanta GA South Dekalb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25" grpId="0" animBg="1"/>
      <p:bldP spid="30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5436245-850B-F6F6-D0D1-2FB2307C197C}"/>
              </a:ext>
            </a:extLst>
          </p:cNvPr>
          <p:cNvCxnSpPr>
            <a:cxnSpLocks/>
          </p:cNvCxnSpPr>
          <p:nvPr/>
        </p:nvCxnSpPr>
        <p:spPr>
          <a:xfrm>
            <a:off x="-22867" y="848413"/>
            <a:ext cx="12229071" cy="0"/>
          </a:xfrm>
          <a:prstGeom prst="line">
            <a:avLst/>
          </a:prstGeom>
          <a:ln w="57150">
            <a:solidFill>
              <a:srgbClr val="D340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F6F94C5-A048-C67F-0103-FFA61DD78DC4}"/>
              </a:ext>
            </a:extLst>
          </p:cNvPr>
          <p:cNvSpPr/>
          <p:nvPr/>
        </p:nvSpPr>
        <p:spPr>
          <a:xfrm>
            <a:off x="-5" y="11871"/>
            <a:ext cx="12192000" cy="808131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  <a:effectLst>
            <a:glow>
              <a:schemeClr val="accent1"/>
            </a:glo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8DE4BEF-494C-8C55-0126-7442A833E9D6}"/>
              </a:ext>
            </a:extLst>
          </p:cNvPr>
          <p:cNvCxnSpPr>
            <a:cxnSpLocks/>
          </p:cNvCxnSpPr>
          <p:nvPr/>
        </p:nvCxnSpPr>
        <p:spPr>
          <a:xfrm>
            <a:off x="-22867" y="6823081"/>
            <a:ext cx="12229071" cy="0"/>
          </a:xfrm>
          <a:prstGeom prst="line">
            <a:avLst/>
          </a:prstGeom>
          <a:ln w="57150">
            <a:solidFill>
              <a:srgbClr val="D340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Picture 14">
            <a:extLst>
              <a:ext uri="{FF2B5EF4-FFF2-40B4-BE49-F238E27FC236}">
                <a16:creationId xmlns:a16="http://schemas.microsoft.com/office/drawing/2014/main" id="{0AF0C8D9-6F4B-8391-4429-C7894C943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5323" y="0"/>
            <a:ext cx="859029" cy="81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C9996C-C7B7-9A5F-1020-DAE4057F0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3232" y="1354388"/>
            <a:ext cx="3055377" cy="24826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A879EB-99EA-73DC-8AF4-3B4EAD343A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4928" y="1360402"/>
            <a:ext cx="3073560" cy="24973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FA80D5-C799-91C4-ED48-536D271014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65" y="1354389"/>
            <a:ext cx="3031429" cy="24631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C0F89E6-8CB5-B156-39BB-FEB9D36F48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7235" y="1320724"/>
            <a:ext cx="3008601" cy="24446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EF0E888-E8BD-8B76-8264-50D8AF9F278E}"/>
              </a:ext>
            </a:extLst>
          </p:cNvPr>
          <p:cNvSpPr txBox="1"/>
          <p:nvPr/>
        </p:nvSpPr>
        <p:spPr>
          <a:xfrm>
            <a:off x="567461" y="937447"/>
            <a:ext cx="8027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 sun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Pandora column HCHO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relationship with surface ozone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296163-0334-191F-05DE-CC572B293BC2}"/>
              </a:ext>
            </a:extLst>
          </p:cNvPr>
          <p:cNvSpPr txBox="1"/>
          <p:nvPr/>
        </p:nvSpPr>
        <p:spPr>
          <a:xfrm>
            <a:off x="18465" y="133748"/>
            <a:ext cx="12173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Ozone:HCHO Relationship with TEMPO as good as with Pandora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21105CE-4465-C882-87A8-2F02BB110E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7335" y="4324955"/>
            <a:ext cx="2975409" cy="241764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1F18134-AED0-CEFF-5EBE-53AC24962F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40" y="4309183"/>
            <a:ext cx="2998002" cy="243600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FEB7BCE-8A59-2C0E-A77B-BF2C25048E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34928" y="4349877"/>
            <a:ext cx="2922158" cy="23743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837F961-AEFB-245E-CF38-50E0447C2E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16156" y="4244473"/>
            <a:ext cx="3015631" cy="245032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7AFD425-634B-C3C0-C841-C9F728E85F32}"/>
              </a:ext>
            </a:extLst>
          </p:cNvPr>
          <p:cNvSpPr txBox="1"/>
          <p:nvPr/>
        </p:nvSpPr>
        <p:spPr>
          <a:xfrm>
            <a:off x="9303483" y="1053942"/>
            <a:ext cx="27823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York regions July to Sep in 2023&amp;24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DA8D7B-DC52-AAA2-5D0A-EFBB2466350E}"/>
              </a:ext>
            </a:extLst>
          </p:cNvPr>
          <p:cNvSpPr txBox="1"/>
          <p:nvPr/>
        </p:nvSpPr>
        <p:spPr>
          <a:xfrm>
            <a:off x="567461" y="3923515"/>
            <a:ext cx="6993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TEMPO column HCHO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relationship with surface ozone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96DA2C-AC39-01DA-7109-D9F47EFD61F7}"/>
              </a:ext>
            </a:extLst>
          </p:cNvPr>
          <p:cNvSpPr txBox="1"/>
          <p:nvPr/>
        </p:nvSpPr>
        <p:spPr>
          <a:xfrm>
            <a:off x="430095" y="1470378"/>
            <a:ext cx="140933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BrunswickNJ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CC6F3A-B102-B97A-6CA7-3EBB3100A598}"/>
              </a:ext>
            </a:extLst>
          </p:cNvPr>
          <p:cNvSpPr txBox="1"/>
          <p:nvPr/>
        </p:nvSpPr>
        <p:spPr>
          <a:xfrm>
            <a:off x="1435957" y="3100900"/>
            <a:ext cx="14093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0.55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F37C46-D701-5B1E-00C4-F83FFD8B357B}"/>
              </a:ext>
            </a:extLst>
          </p:cNvPr>
          <p:cNvSpPr txBox="1"/>
          <p:nvPr/>
        </p:nvSpPr>
        <p:spPr>
          <a:xfrm>
            <a:off x="3494251" y="1472495"/>
            <a:ext cx="10017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BayonneNJ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872B99-C48E-4C7C-2FB2-25AA7F5CD147}"/>
              </a:ext>
            </a:extLst>
          </p:cNvPr>
          <p:cNvSpPr txBox="1"/>
          <p:nvPr/>
        </p:nvSpPr>
        <p:spPr>
          <a:xfrm>
            <a:off x="4188768" y="3134458"/>
            <a:ext cx="19815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0.48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9ED5AD-2FB5-9794-0AA9-073479711F62}"/>
              </a:ext>
            </a:extLst>
          </p:cNvPr>
          <p:cNvSpPr txBox="1"/>
          <p:nvPr/>
        </p:nvSpPr>
        <p:spPr>
          <a:xfrm>
            <a:off x="7447946" y="3087288"/>
            <a:ext cx="15055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0.57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7DDA1E-DA47-E2DF-E27A-DDB2E8179A3A}"/>
              </a:ext>
            </a:extLst>
          </p:cNvPr>
          <p:cNvSpPr txBox="1"/>
          <p:nvPr/>
        </p:nvSpPr>
        <p:spPr>
          <a:xfrm>
            <a:off x="10492990" y="3009675"/>
            <a:ext cx="12066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0.56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18CF2F-78B8-FDC4-E6D9-2EFD4AB7B3C5}"/>
              </a:ext>
            </a:extLst>
          </p:cNvPr>
          <p:cNvSpPr txBox="1"/>
          <p:nvPr/>
        </p:nvSpPr>
        <p:spPr>
          <a:xfrm>
            <a:off x="6490319" y="1468893"/>
            <a:ext cx="10017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QueensNY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9121E9-8536-F098-792E-E8F9E7AD723E}"/>
              </a:ext>
            </a:extLst>
          </p:cNvPr>
          <p:cNvSpPr txBox="1"/>
          <p:nvPr/>
        </p:nvSpPr>
        <p:spPr>
          <a:xfrm>
            <a:off x="9498880" y="1437730"/>
            <a:ext cx="10017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BronxNY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0D7249-7B07-F839-1710-FA230F437E91}"/>
              </a:ext>
            </a:extLst>
          </p:cNvPr>
          <p:cNvSpPr txBox="1"/>
          <p:nvPr/>
        </p:nvSpPr>
        <p:spPr>
          <a:xfrm>
            <a:off x="1435957" y="6038598"/>
            <a:ext cx="11576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0.47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18428A-7110-BC85-6560-AD3C5610D17F}"/>
              </a:ext>
            </a:extLst>
          </p:cNvPr>
          <p:cNvSpPr txBox="1"/>
          <p:nvPr/>
        </p:nvSpPr>
        <p:spPr>
          <a:xfrm>
            <a:off x="4396590" y="6038598"/>
            <a:ext cx="12254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0.46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65250C-D824-7C61-E9BD-60C7A97B6AD3}"/>
              </a:ext>
            </a:extLst>
          </p:cNvPr>
          <p:cNvSpPr txBox="1"/>
          <p:nvPr/>
        </p:nvSpPr>
        <p:spPr>
          <a:xfrm>
            <a:off x="7280143" y="6038598"/>
            <a:ext cx="15055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0.45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743EF1-9D37-FF6C-F990-8D15EE9FBD1F}"/>
              </a:ext>
            </a:extLst>
          </p:cNvPr>
          <p:cNvSpPr txBox="1"/>
          <p:nvPr/>
        </p:nvSpPr>
        <p:spPr>
          <a:xfrm>
            <a:off x="10490736" y="6036406"/>
            <a:ext cx="11266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0.47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5CE9E4-29DA-D7EA-5281-7E9CBF867A21}"/>
              </a:ext>
            </a:extLst>
          </p:cNvPr>
          <p:cNvSpPr txBox="1"/>
          <p:nvPr/>
        </p:nvSpPr>
        <p:spPr>
          <a:xfrm>
            <a:off x="456932" y="4438304"/>
            <a:ext cx="140933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BrunswickNJ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FDD44B-35EF-5696-7B2B-7AA4C91CB0FF}"/>
              </a:ext>
            </a:extLst>
          </p:cNvPr>
          <p:cNvSpPr txBox="1"/>
          <p:nvPr/>
        </p:nvSpPr>
        <p:spPr>
          <a:xfrm>
            <a:off x="3552987" y="4482830"/>
            <a:ext cx="10017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BayonneNJ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9BCD744-2566-DBFA-A354-8F6C3BE6166E}"/>
              </a:ext>
            </a:extLst>
          </p:cNvPr>
          <p:cNvSpPr txBox="1"/>
          <p:nvPr/>
        </p:nvSpPr>
        <p:spPr>
          <a:xfrm>
            <a:off x="6455991" y="4468718"/>
            <a:ext cx="10017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QueensNY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8F7A78F-AF6B-7559-CFC1-D6EC9AC74065}"/>
              </a:ext>
            </a:extLst>
          </p:cNvPr>
          <p:cNvSpPr txBox="1"/>
          <p:nvPr/>
        </p:nvSpPr>
        <p:spPr>
          <a:xfrm>
            <a:off x="9467949" y="4384390"/>
            <a:ext cx="95237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BronxNY</a:t>
            </a:r>
          </a:p>
        </p:txBody>
      </p:sp>
    </p:spTree>
    <p:extLst>
      <p:ext uri="{BB962C8B-B14F-4D97-AF65-F5344CB8AC3E}">
        <p14:creationId xmlns:p14="http://schemas.microsoft.com/office/powerpoint/2010/main" val="413267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  <p:bldP spid="21" grpId="0"/>
      <p:bldP spid="25" grpId="0"/>
      <p:bldP spid="26" grpId="0" animBg="1"/>
      <p:bldP spid="27" grpId="0" animBg="1"/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5436245-850B-F6F6-D0D1-2FB2307C197C}"/>
              </a:ext>
            </a:extLst>
          </p:cNvPr>
          <p:cNvCxnSpPr>
            <a:cxnSpLocks/>
          </p:cNvCxnSpPr>
          <p:nvPr/>
        </p:nvCxnSpPr>
        <p:spPr>
          <a:xfrm>
            <a:off x="-12357" y="848413"/>
            <a:ext cx="12229071" cy="0"/>
          </a:xfrm>
          <a:prstGeom prst="line">
            <a:avLst/>
          </a:prstGeom>
          <a:ln w="57150">
            <a:solidFill>
              <a:srgbClr val="D340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F6F94C5-A048-C67F-0103-FFA61DD78DC4}"/>
              </a:ext>
            </a:extLst>
          </p:cNvPr>
          <p:cNvSpPr/>
          <p:nvPr/>
        </p:nvSpPr>
        <p:spPr>
          <a:xfrm>
            <a:off x="-5" y="11871"/>
            <a:ext cx="12192000" cy="808131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  <a:effectLst>
            <a:glow>
              <a:schemeClr val="accent1"/>
            </a:glo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8DE4BEF-494C-8C55-0126-7442A833E9D6}"/>
              </a:ext>
            </a:extLst>
          </p:cNvPr>
          <p:cNvCxnSpPr>
            <a:cxnSpLocks/>
          </p:cNvCxnSpPr>
          <p:nvPr/>
        </p:nvCxnSpPr>
        <p:spPr>
          <a:xfrm>
            <a:off x="-12357" y="6823081"/>
            <a:ext cx="12229071" cy="0"/>
          </a:xfrm>
          <a:prstGeom prst="line">
            <a:avLst/>
          </a:prstGeom>
          <a:ln w="57150">
            <a:solidFill>
              <a:srgbClr val="D340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Picture 14">
            <a:extLst>
              <a:ext uri="{FF2B5EF4-FFF2-40B4-BE49-F238E27FC236}">
                <a16:creationId xmlns:a16="http://schemas.microsoft.com/office/drawing/2014/main" id="{0AF0C8D9-6F4B-8391-4429-C7894C943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5323" y="0"/>
            <a:ext cx="859029" cy="81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E7E40A-2A89-5EF8-8B4F-0EA6A00A2B5E}"/>
              </a:ext>
            </a:extLst>
          </p:cNvPr>
          <p:cNvSpPr txBox="1"/>
          <p:nvPr/>
        </p:nvSpPr>
        <p:spPr>
          <a:xfrm>
            <a:off x="364954" y="-61118"/>
            <a:ext cx="10980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TEMPO daily map show promise for highlighting regional ozone variability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7BF071-AA0D-DA5B-74A3-E3DD0830C9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2" r="1184"/>
          <a:stretch/>
        </p:blipFill>
        <p:spPr>
          <a:xfrm>
            <a:off x="6211362" y="925363"/>
            <a:ext cx="5888675" cy="46010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FC5B87-0259-E05A-3CD0-A26B48EA29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27" r="1517"/>
          <a:stretch/>
        </p:blipFill>
        <p:spPr>
          <a:xfrm>
            <a:off x="91963" y="931253"/>
            <a:ext cx="6004032" cy="469779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864AAB27-FE4A-EA71-4D84-F1F025541831}"/>
              </a:ext>
            </a:extLst>
          </p:cNvPr>
          <p:cNvSpPr/>
          <p:nvPr/>
        </p:nvSpPr>
        <p:spPr>
          <a:xfrm>
            <a:off x="4241069" y="1670931"/>
            <a:ext cx="142959" cy="140318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3713C2-574A-1AE2-2A12-47F68ED0633B}"/>
              </a:ext>
            </a:extLst>
          </p:cNvPr>
          <p:cNvSpPr txBox="1"/>
          <p:nvPr/>
        </p:nvSpPr>
        <p:spPr>
          <a:xfrm>
            <a:off x="1683272" y="6285967"/>
            <a:ext cx="9415652" cy="458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  Large HCHO west of NYC suggest a large unmonitored area with frequent high ozone.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8BC288B-E017-1DAF-7016-3493FA22BB54}"/>
              </a:ext>
            </a:extLst>
          </p:cNvPr>
          <p:cNvSpPr/>
          <p:nvPr/>
        </p:nvSpPr>
        <p:spPr>
          <a:xfrm>
            <a:off x="1846777" y="2624753"/>
            <a:ext cx="1070044" cy="650882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DDF58F1-D218-32B0-D951-5361622529BC}"/>
              </a:ext>
            </a:extLst>
          </p:cNvPr>
          <p:cNvSpPr/>
          <p:nvPr/>
        </p:nvSpPr>
        <p:spPr>
          <a:xfrm>
            <a:off x="8252749" y="1184142"/>
            <a:ext cx="1400546" cy="566411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98C590E-13B6-AA23-FFD5-BE7E09B045B7}"/>
              </a:ext>
            </a:extLst>
          </p:cNvPr>
          <p:cNvSpPr txBox="1"/>
          <p:nvPr/>
        </p:nvSpPr>
        <p:spPr>
          <a:xfrm>
            <a:off x="2212702" y="2348021"/>
            <a:ext cx="405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66FF8D1-C00F-783C-544E-545F69FD0A36}"/>
              </a:ext>
            </a:extLst>
          </p:cNvPr>
          <p:cNvSpPr txBox="1"/>
          <p:nvPr/>
        </p:nvSpPr>
        <p:spPr>
          <a:xfrm>
            <a:off x="8113853" y="1119549"/>
            <a:ext cx="324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A50E21F-80A7-2C1A-40A7-D0920A60CDDB}"/>
              </a:ext>
            </a:extLst>
          </p:cNvPr>
          <p:cNvSpPr/>
          <p:nvPr/>
        </p:nvSpPr>
        <p:spPr>
          <a:xfrm rot="2193338">
            <a:off x="980790" y="2809863"/>
            <a:ext cx="710577" cy="1322187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EF67143-951D-E98D-3F25-B6416D50F746}"/>
              </a:ext>
            </a:extLst>
          </p:cNvPr>
          <p:cNvSpPr txBox="1"/>
          <p:nvPr/>
        </p:nvSpPr>
        <p:spPr>
          <a:xfrm>
            <a:off x="1095139" y="2744508"/>
            <a:ext cx="219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CF8F82C-5F3B-83CE-F363-62CC47934EED}"/>
              </a:ext>
            </a:extLst>
          </p:cNvPr>
          <p:cNvSpPr txBox="1"/>
          <p:nvPr/>
        </p:nvSpPr>
        <p:spPr>
          <a:xfrm>
            <a:off x="6377660" y="1184142"/>
            <a:ext cx="1075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Day 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CC5CC2C-CEC5-715D-B333-6BAF0CC96250}"/>
              </a:ext>
            </a:extLst>
          </p:cNvPr>
          <p:cNvSpPr txBox="1"/>
          <p:nvPr/>
        </p:nvSpPr>
        <p:spPr>
          <a:xfrm>
            <a:off x="268156" y="1175304"/>
            <a:ext cx="1944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Day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7200CB-6C10-E34E-A9F8-18D1C51F8780}"/>
              </a:ext>
            </a:extLst>
          </p:cNvPr>
          <p:cNvSpPr txBox="1"/>
          <p:nvPr/>
        </p:nvSpPr>
        <p:spPr>
          <a:xfrm>
            <a:off x="1683272" y="5548280"/>
            <a:ext cx="9662051" cy="458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 Higher ozone over NYC on the first day is associated with higher 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HCHO as seen by TEMPO.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FDF9AE-49A7-F863-7852-935FB3559825}"/>
              </a:ext>
            </a:extLst>
          </p:cNvPr>
          <p:cNvSpPr txBox="1"/>
          <p:nvPr/>
        </p:nvSpPr>
        <p:spPr>
          <a:xfrm>
            <a:off x="1683272" y="5906617"/>
            <a:ext cx="9761483" cy="458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 Intensity of 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HCHO increases along with ozone to the north of NYC on the second day.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99CE84-1A27-16CC-E9CE-5AAD48207D92}"/>
              </a:ext>
            </a:extLst>
          </p:cNvPr>
          <p:cNvSpPr txBox="1"/>
          <p:nvPr/>
        </p:nvSpPr>
        <p:spPr>
          <a:xfrm>
            <a:off x="3879193" y="4351101"/>
            <a:ext cx="1975945" cy="40011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July 08, 2024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269247-6211-0F4E-C757-1B5722D2271A}"/>
              </a:ext>
            </a:extLst>
          </p:cNvPr>
          <p:cNvSpPr txBox="1"/>
          <p:nvPr/>
        </p:nvSpPr>
        <p:spPr>
          <a:xfrm>
            <a:off x="9798892" y="4211903"/>
            <a:ext cx="1975945" cy="40011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July 09, 2024</a:t>
            </a:r>
          </a:p>
        </p:txBody>
      </p:sp>
    </p:spTree>
    <p:extLst>
      <p:ext uri="{BB962C8B-B14F-4D97-AF65-F5344CB8AC3E}">
        <p14:creationId xmlns:p14="http://schemas.microsoft.com/office/powerpoint/2010/main" val="172339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20" grpId="0" animBg="1"/>
      <p:bldP spid="29" grpId="0"/>
      <p:bldP spid="30" grpId="0"/>
      <p:bldP spid="31" grpId="0" animBg="1"/>
      <p:bldP spid="32" grpId="0"/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5436245-850B-F6F6-D0D1-2FB2307C197C}"/>
              </a:ext>
            </a:extLst>
          </p:cNvPr>
          <p:cNvCxnSpPr>
            <a:cxnSpLocks/>
          </p:cNvCxnSpPr>
          <p:nvPr/>
        </p:nvCxnSpPr>
        <p:spPr>
          <a:xfrm>
            <a:off x="0" y="569683"/>
            <a:ext cx="12229071" cy="0"/>
          </a:xfrm>
          <a:prstGeom prst="line">
            <a:avLst/>
          </a:prstGeom>
          <a:ln w="57150">
            <a:solidFill>
              <a:srgbClr val="D340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F6F94C5-A048-C67F-0103-FFA61DD78DC4}"/>
              </a:ext>
            </a:extLst>
          </p:cNvPr>
          <p:cNvSpPr/>
          <p:nvPr/>
        </p:nvSpPr>
        <p:spPr>
          <a:xfrm>
            <a:off x="-5" y="11872"/>
            <a:ext cx="12192000" cy="55528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  <a:effectLst>
            <a:glow>
              <a:schemeClr val="accent1"/>
            </a:glo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8DE4BEF-494C-8C55-0126-7442A833E9D6}"/>
              </a:ext>
            </a:extLst>
          </p:cNvPr>
          <p:cNvCxnSpPr>
            <a:cxnSpLocks/>
          </p:cNvCxnSpPr>
          <p:nvPr/>
        </p:nvCxnSpPr>
        <p:spPr>
          <a:xfrm>
            <a:off x="-12357" y="6823081"/>
            <a:ext cx="12229071" cy="0"/>
          </a:xfrm>
          <a:prstGeom prst="line">
            <a:avLst/>
          </a:prstGeom>
          <a:ln w="57150">
            <a:solidFill>
              <a:srgbClr val="D340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Picture 14">
            <a:extLst>
              <a:ext uri="{FF2B5EF4-FFF2-40B4-BE49-F238E27FC236}">
                <a16:creationId xmlns:a16="http://schemas.microsoft.com/office/drawing/2014/main" id="{0AF0C8D9-6F4B-8391-4429-C7894C943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6855" y="0"/>
            <a:ext cx="647497" cy="61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14F8A2-41B5-0082-B44E-011FB387F702}"/>
              </a:ext>
            </a:extLst>
          </p:cNvPr>
          <p:cNvSpPr txBox="1"/>
          <p:nvPr/>
        </p:nvSpPr>
        <p:spPr>
          <a:xfrm>
            <a:off x="5168719" y="757761"/>
            <a:ext cx="6711884" cy="116955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shows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well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ozone monitoring network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covers the possible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ozone exceedance regions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will inform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ozone monitoring strategies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27C641-6646-FA6B-8029-A2F7699AD71D}"/>
              </a:ext>
            </a:extLst>
          </p:cNvPr>
          <p:cNvSpPr txBox="1"/>
          <p:nvPr/>
        </p:nvSpPr>
        <p:spPr>
          <a:xfrm>
            <a:off x="9999" y="26568"/>
            <a:ext cx="122290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Long-term map of HCHO can help identify frequent ozone exceedance regions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1D77F08-E591-AF47-1181-41095C425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77" y="604362"/>
            <a:ext cx="4726894" cy="360257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2D9BEA3-6EF6-52AC-E0D5-3F780A389B38}"/>
              </a:ext>
            </a:extLst>
          </p:cNvPr>
          <p:cNvSpPr txBox="1"/>
          <p:nvPr/>
        </p:nvSpPr>
        <p:spPr>
          <a:xfrm>
            <a:off x="2854058" y="2736512"/>
            <a:ext cx="1748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Monthly </a:t>
            </a:r>
            <a:r>
              <a:rPr lang="en-US" sz="1400" b="1" dirty="0">
                <a:latin typeface="Cambria" panose="02040503050406030204" pitchFamily="18" charset="0"/>
              </a:rPr>
              <a:t>1</a:t>
            </a:r>
            <a:r>
              <a:rPr lang="en-US" sz="900" b="1" dirty="0">
                <a:latin typeface="Cambria" panose="02040503050406030204" pitchFamily="18" charset="0"/>
              </a:rPr>
              <a:t>✕</a:t>
            </a:r>
            <a:r>
              <a:rPr lang="en-US" sz="1400" b="1" dirty="0">
                <a:latin typeface="Cambria" panose="02040503050406030204" pitchFamily="18" charset="0"/>
              </a:rPr>
              <a:t>1 km</a:t>
            </a:r>
            <a:r>
              <a:rPr lang="en-US" sz="1400" b="1" baseline="30000" dirty="0">
                <a:latin typeface="Cambria" panose="02040503050406030204" pitchFamily="18" charset="0"/>
              </a:rPr>
              <a:t>2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oversampled map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91EA8FE-887D-03E3-0204-3CACE9811345}"/>
              </a:ext>
            </a:extLst>
          </p:cNvPr>
          <p:cNvSpPr txBox="1"/>
          <p:nvPr/>
        </p:nvSpPr>
        <p:spPr>
          <a:xfrm>
            <a:off x="5727581" y="2209405"/>
            <a:ext cx="615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Spatial relationship over the NY region in July month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241491DC-3DD4-068E-C2FF-ECA16F651D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32" t="6309" r="11627" b="5535"/>
          <a:stretch/>
        </p:blipFill>
        <p:spPr>
          <a:xfrm>
            <a:off x="261977" y="4130646"/>
            <a:ext cx="4351457" cy="272324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F41003E-A522-B0C4-79A7-443E292533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1517" y="2564574"/>
            <a:ext cx="3586573" cy="3623762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B24C1C6-4E24-5637-90E9-7D902C26241D}"/>
              </a:ext>
            </a:extLst>
          </p:cNvPr>
          <p:cNvSpPr txBox="1"/>
          <p:nvPr/>
        </p:nvSpPr>
        <p:spPr>
          <a:xfrm>
            <a:off x="9244500" y="5092267"/>
            <a:ext cx="5327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1D40EE4-0596-BE4F-B1A1-A6828214D39B}"/>
              </a:ext>
            </a:extLst>
          </p:cNvPr>
          <p:cNvSpPr/>
          <p:nvPr/>
        </p:nvSpPr>
        <p:spPr>
          <a:xfrm>
            <a:off x="9143418" y="5201122"/>
            <a:ext cx="91559" cy="100688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5-Point Star 51">
            <a:extLst>
              <a:ext uri="{FF2B5EF4-FFF2-40B4-BE49-F238E27FC236}">
                <a16:creationId xmlns:a16="http://schemas.microsoft.com/office/drawing/2014/main" id="{AE38EC26-446D-1731-8304-25D7214AC117}"/>
              </a:ext>
            </a:extLst>
          </p:cNvPr>
          <p:cNvSpPr/>
          <p:nvPr/>
        </p:nvSpPr>
        <p:spPr>
          <a:xfrm>
            <a:off x="9143421" y="5407136"/>
            <a:ext cx="91559" cy="88931"/>
          </a:xfrm>
          <a:prstGeom prst="star5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81E0DF4-6524-E9D1-534C-79DF1D73D40A}"/>
              </a:ext>
            </a:extLst>
          </p:cNvPr>
          <p:cNvSpPr txBox="1"/>
          <p:nvPr/>
        </p:nvSpPr>
        <p:spPr>
          <a:xfrm>
            <a:off x="9244500" y="5311175"/>
            <a:ext cx="680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Coastal</a:t>
            </a:r>
          </a:p>
        </p:txBody>
      </p:sp>
      <p:pic>
        <p:nvPicPr>
          <p:cNvPr id="54" name="Picture 53" descr="A screenshot of a computer&#10;&#10;Description automatically generated">
            <a:extLst>
              <a:ext uri="{FF2B5EF4-FFF2-40B4-BE49-F238E27FC236}">
                <a16:creationId xmlns:a16="http://schemas.microsoft.com/office/drawing/2014/main" id="{15BA8B57-CB95-E5AE-D2CF-8A17B222AA9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40000"/>
          </a:blip>
          <a:srcRect l="27552" t="29670" r="30782" b="23636"/>
          <a:stretch/>
        </p:blipFill>
        <p:spPr>
          <a:xfrm>
            <a:off x="261977" y="4130646"/>
            <a:ext cx="4340824" cy="268368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E477160-97E4-F5FA-EA94-4696A8C2123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8629" t="20730" r="1481" b="16339"/>
          <a:stretch/>
        </p:blipFill>
        <p:spPr>
          <a:xfrm rot="5400000">
            <a:off x="3355631" y="5619488"/>
            <a:ext cx="491189" cy="1875554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D4DC022A-2104-4294-90E2-CE08D8EED9F5}"/>
              </a:ext>
            </a:extLst>
          </p:cNvPr>
          <p:cNvSpPr txBox="1"/>
          <p:nvPr/>
        </p:nvSpPr>
        <p:spPr>
          <a:xfrm>
            <a:off x="10077362" y="3781754"/>
            <a:ext cx="1983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Regional surface ozone gradient follow the column HCHO gradient.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A5F10-50A4-4E4C-B0F5-DE85495E73F8}"/>
              </a:ext>
            </a:extLst>
          </p:cNvPr>
          <p:cNvSpPr txBox="1"/>
          <p:nvPr/>
        </p:nvSpPr>
        <p:spPr>
          <a:xfrm>
            <a:off x="4730934" y="6185101"/>
            <a:ext cx="70010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features seen in TEMPO retrievals of HCHO and NO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require further evaluation.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FC53D5D-CB83-40CA-6DD1-E151692A5736}"/>
              </a:ext>
            </a:extLst>
          </p:cNvPr>
          <p:cNvSpPr/>
          <p:nvPr/>
        </p:nvSpPr>
        <p:spPr>
          <a:xfrm rot="20004707">
            <a:off x="1847246" y="1194893"/>
            <a:ext cx="332955" cy="69232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06BF7A0-8D12-CE8B-D876-C092A194E448}"/>
              </a:ext>
            </a:extLst>
          </p:cNvPr>
          <p:cNvSpPr/>
          <p:nvPr/>
        </p:nvSpPr>
        <p:spPr>
          <a:xfrm rot="20004707">
            <a:off x="1663360" y="4507587"/>
            <a:ext cx="393942" cy="69232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4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5436245-850B-F6F6-D0D1-2FB2307C197C}"/>
              </a:ext>
            </a:extLst>
          </p:cNvPr>
          <p:cNvCxnSpPr>
            <a:cxnSpLocks/>
          </p:cNvCxnSpPr>
          <p:nvPr/>
        </p:nvCxnSpPr>
        <p:spPr>
          <a:xfrm>
            <a:off x="-23932" y="848413"/>
            <a:ext cx="12229071" cy="0"/>
          </a:xfrm>
          <a:prstGeom prst="line">
            <a:avLst/>
          </a:prstGeom>
          <a:ln w="57150">
            <a:solidFill>
              <a:srgbClr val="D340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F6F94C5-A048-C67F-0103-FFA61DD78DC4}"/>
              </a:ext>
            </a:extLst>
          </p:cNvPr>
          <p:cNvSpPr/>
          <p:nvPr/>
        </p:nvSpPr>
        <p:spPr>
          <a:xfrm>
            <a:off x="-5" y="11871"/>
            <a:ext cx="12192000" cy="808131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  <a:effectLst>
            <a:glow>
              <a:schemeClr val="accent1"/>
            </a:glo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8DE4BEF-494C-8C55-0126-7442A833E9D6}"/>
              </a:ext>
            </a:extLst>
          </p:cNvPr>
          <p:cNvCxnSpPr>
            <a:cxnSpLocks/>
          </p:cNvCxnSpPr>
          <p:nvPr/>
        </p:nvCxnSpPr>
        <p:spPr>
          <a:xfrm>
            <a:off x="-12357" y="6823081"/>
            <a:ext cx="12229071" cy="0"/>
          </a:xfrm>
          <a:prstGeom prst="line">
            <a:avLst/>
          </a:prstGeom>
          <a:ln w="57150">
            <a:solidFill>
              <a:srgbClr val="D340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7855C83-5A92-A680-A956-AC38FE2F0278}"/>
              </a:ext>
            </a:extLst>
          </p:cNvPr>
          <p:cNvSpPr txBox="1"/>
          <p:nvPr/>
        </p:nvSpPr>
        <p:spPr>
          <a:xfrm>
            <a:off x="67143" y="216735"/>
            <a:ext cx="64035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Summary and Conclusions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007ED1-532F-449D-8B88-43E52D0F8BC6}"/>
              </a:ext>
            </a:extLst>
          </p:cNvPr>
          <p:cNvSpPr txBox="1"/>
          <p:nvPr/>
        </p:nvSpPr>
        <p:spPr>
          <a:xfrm>
            <a:off x="5623443" y="6467453"/>
            <a:ext cx="29527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prajjwal.rawat@nasa.gov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9902D05-DB24-E287-EDDC-3B658F9EDC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327" t="65861" r="8019" b="18409"/>
          <a:stretch/>
        </p:blipFill>
        <p:spPr>
          <a:xfrm>
            <a:off x="2316176" y="5175920"/>
            <a:ext cx="1943307" cy="1781258"/>
          </a:xfrm>
          <a:prstGeom prst="rect">
            <a:avLst/>
          </a:prstGeom>
          <a:effectLst>
            <a:softEdge rad="261663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B6793E-41EE-6BCE-7736-E89228FB353E}"/>
              </a:ext>
            </a:extLst>
          </p:cNvPr>
          <p:cNvSpPr txBox="1"/>
          <p:nvPr/>
        </p:nvSpPr>
        <p:spPr>
          <a:xfrm>
            <a:off x="9093668" y="5540644"/>
            <a:ext cx="25635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u="sng" dirty="0">
                <a:solidFill>
                  <a:srgbClr val="FF0000"/>
                </a:solidFill>
                <a:latin typeface="Cambria" panose="02040503050406030204" pitchFamily="18" charset="0"/>
                <a:cs typeface="Algerian" panose="020F0502020204030204" pitchFamily="34" charset="0"/>
              </a:rPr>
              <a:t>Thank You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53DAFE-9580-DAFA-71C7-4E900268ED23}"/>
              </a:ext>
            </a:extLst>
          </p:cNvPr>
          <p:cNvSpPr txBox="1"/>
          <p:nvPr/>
        </p:nvSpPr>
        <p:spPr>
          <a:xfrm>
            <a:off x="9093668" y="6316936"/>
            <a:ext cx="31931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Acknowledgment: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NASA, ORAU, NPP, EPA, SAO, PGN</a:t>
            </a:r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7DBEFC04-E7D9-EA50-2833-2898B1E6CE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42" b="10695"/>
          <a:stretch/>
        </p:blipFill>
        <p:spPr bwMode="auto">
          <a:xfrm>
            <a:off x="11485" y="5197845"/>
            <a:ext cx="2164555" cy="1660155"/>
          </a:xfrm>
          <a:prstGeom prst="rect">
            <a:avLst/>
          </a:prstGeom>
          <a:noFill/>
          <a:effectLst>
            <a:softEdge rad="327873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>
            <a:extLst>
              <a:ext uri="{FF2B5EF4-FFF2-40B4-BE49-F238E27FC236}">
                <a16:creationId xmlns:a16="http://schemas.microsoft.com/office/drawing/2014/main" id="{785CBD68-B762-D868-B5B4-F01D0053A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6"/>
          <a:stretch/>
        </p:blipFill>
        <p:spPr bwMode="auto">
          <a:xfrm>
            <a:off x="8597213" y="0"/>
            <a:ext cx="1903671" cy="88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CE933A-72A6-AD31-4036-8284145497CB}"/>
              </a:ext>
            </a:extLst>
          </p:cNvPr>
          <p:cNvSpPr txBox="1"/>
          <p:nvPr/>
        </p:nvSpPr>
        <p:spPr>
          <a:xfrm>
            <a:off x="493994" y="828949"/>
            <a:ext cx="1078335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endParaRPr lang="en-US" sz="1600" b="0" i="0" u="none" strike="noStrike" dirty="0">
              <a:solidFill>
                <a:srgbClr val="0E101A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en-US" sz="2200" b="0" i="0" u="none" strike="noStrike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TEMPO v3 HCHO column performs well with a spatial correlation (R</a:t>
            </a:r>
            <a:r>
              <a:rPr lang="en-US" sz="2200" b="0" i="0" u="none" strike="noStrike" baseline="300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200" b="0" i="0" u="none" strike="noStrike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of 0.60 against the Pandora direct Sun HCHO column.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n-US" sz="1600" b="0" i="0" u="none" strike="noStrike" dirty="0">
              <a:solidFill>
                <a:srgbClr val="0E101A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en-US" sz="2200" b="0" i="0" u="none" strike="noStrike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good ozone relationship further </a:t>
            </a:r>
            <a:r>
              <a:rPr lang="en-US" sz="22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strengthens confidence </a:t>
            </a:r>
            <a:r>
              <a:rPr lang="en-US" sz="2200" b="0" i="0" u="none" strike="noStrike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 the </a:t>
            </a:r>
            <a:r>
              <a:rPr lang="en-US" sz="22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scientific value</a:t>
            </a:r>
            <a:r>
              <a:rPr lang="en-US" sz="2200" b="0" i="0" u="none" strike="noStrike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of the </a:t>
            </a:r>
            <a:r>
              <a:rPr lang="en-US" sz="22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TEMPO HCHO </a:t>
            </a:r>
            <a:r>
              <a:rPr lang="en-US" sz="2200" b="0" i="0" u="none" strike="noStrike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data, with diverse implications for local air quality studies.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endParaRPr lang="en-US" sz="2200" b="0" i="0" u="none" strike="noStrike" dirty="0">
              <a:solidFill>
                <a:srgbClr val="0E101A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itchFamily="2" charset="2"/>
              <a:buChar char="v"/>
            </a:pPr>
            <a:r>
              <a:rPr lang="en-US" sz="2400" b="0" i="0" u="none" strike="noStrike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ozone relationship can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 utilized to understand 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ozone changes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various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photochemical events, i.e., fires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itchFamily="2" charset="2"/>
              <a:buChar char="v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itchFamily="2" charset="2"/>
              <a:buChar char="v"/>
            </a:pPr>
            <a:r>
              <a:rPr lang="en-US" sz="2400" b="0" i="0" u="none" strike="noStrike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ozone relationship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significantly benefit 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spatial distribution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surface ozone from the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air quality models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itchFamily="2" charset="2"/>
              <a:buChar char="v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endParaRPr lang="en-US" sz="2200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Pandonia Global Network">
            <a:extLst>
              <a:ext uri="{FF2B5EF4-FFF2-40B4-BE49-F238E27FC236}">
                <a16:creationId xmlns:a16="http://schemas.microsoft.com/office/drawing/2014/main" id="{0A2F8B2A-9388-4C03-5DD5-8B12BC303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344" y="11871"/>
            <a:ext cx="789639" cy="78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0057D0-5E33-0ED9-3DB5-AE011E513A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389" y="52194"/>
            <a:ext cx="690465" cy="79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01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5436245-850B-F6F6-D0D1-2FB2307C197C}"/>
              </a:ext>
            </a:extLst>
          </p:cNvPr>
          <p:cNvCxnSpPr>
            <a:cxnSpLocks/>
          </p:cNvCxnSpPr>
          <p:nvPr/>
        </p:nvCxnSpPr>
        <p:spPr>
          <a:xfrm>
            <a:off x="-12357" y="869433"/>
            <a:ext cx="12229071" cy="0"/>
          </a:xfrm>
          <a:prstGeom prst="line">
            <a:avLst/>
          </a:prstGeom>
          <a:ln w="57150">
            <a:solidFill>
              <a:srgbClr val="D340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F6F94C5-A048-C67F-0103-FFA61DD78DC4}"/>
              </a:ext>
            </a:extLst>
          </p:cNvPr>
          <p:cNvSpPr/>
          <p:nvPr/>
        </p:nvSpPr>
        <p:spPr>
          <a:xfrm>
            <a:off x="-5" y="11871"/>
            <a:ext cx="12192000" cy="808131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  <a:effectLst>
            <a:glow>
              <a:schemeClr val="accent1"/>
            </a:glo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8DE4BEF-494C-8C55-0126-7442A833E9D6}"/>
              </a:ext>
            </a:extLst>
          </p:cNvPr>
          <p:cNvCxnSpPr>
            <a:cxnSpLocks/>
          </p:cNvCxnSpPr>
          <p:nvPr/>
        </p:nvCxnSpPr>
        <p:spPr>
          <a:xfrm>
            <a:off x="-12357" y="6823081"/>
            <a:ext cx="12229071" cy="0"/>
          </a:xfrm>
          <a:prstGeom prst="line">
            <a:avLst/>
          </a:prstGeom>
          <a:ln w="57150">
            <a:solidFill>
              <a:srgbClr val="D340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Picture 14">
            <a:extLst>
              <a:ext uri="{FF2B5EF4-FFF2-40B4-BE49-F238E27FC236}">
                <a16:creationId xmlns:a16="http://schemas.microsoft.com/office/drawing/2014/main" id="{0AF0C8D9-6F4B-8391-4429-C7894C943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5323" y="0"/>
            <a:ext cx="859029" cy="81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C5E1AF-119E-4325-A8BE-63CF3424EBE3}"/>
              </a:ext>
            </a:extLst>
          </p:cNvPr>
          <p:cNvSpPr txBox="1"/>
          <p:nvPr/>
        </p:nvSpPr>
        <p:spPr>
          <a:xfrm>
            <a:off x="3151141" y="1898660"/>
            <a:ext cx="60767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Backup slides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7AE3D4-805D-F58A-B0B0-0AB82F0C2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596" y="3634129"/>
            <a:ext cx="3089970" cy="30008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90A80C-B43E-4B23-79DB-14562C6D1EAC}"/>
              </a:ext>
            </a:extLst>
          </p:cNvPr>
          <p:cNvSpPr txBox="1"/>
          <p:nvPr/>
        </p:nvSpPr>
        <p:spPr>
          <a:xfrm>
            <a:off x="8858958" y="3429218"/>
            <a:ext cx="2486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Averaging kernels NYC</a:t>
            </a:r>
          </a:p>
        </p:txBody>
      </p:sp>
    </p:spTree>
    <p:extLst>
      <p:ext uri="{BB962C8B-B14F-4D97-AF65-F5344CB8AC3E}">
        <p14:creationId xmlns:p14="http://schemas.microsoft.com/office/powerpoint/2010/main" val="724566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9319</TotalTime>
  <Words>1262</Words>
  <Application>Microsoft Macintosh PowerPoint</Application>
  <PresentationFormat>Widescreen</PresentationFormat>
  <Paragraphs>168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Aptos</vt:lpstr>
      <vt:lpstr>Aptos Display</vt:lpstr>
      <vt:lpstr>Arial</vt:lpstr>
      <vt:lpstr>Arial MT</vt:lpstr>
      <vt:lpstr>Cambria</vt:lpstr>
      <vt:lpstr>Courier New</vt:lpstr>
      <vt:lpstr>Tahoma</vt:lpstr>
      <vt:lpstr>Times New Roman</vt:lpstr>
      <vt:lpstr>TimesNewRomanPSMT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Rawat, Prajjwal S. (LARC-E303)[Oak Ridge Associated Universities]</dc:creator>
  <cp:lastModifiedBy>Rawat, Prajjwal S. (LARC-E303)[Oak Ridge Associated Universities]</cp:lastModifiedBy>
  <cp:revision>16</cp:revision>
  <dcterms:created xsi:type="dcterms:W3CDTF">2024-08-15T17:33:48Z</dcterms:created>
  <dcterms:modified xsi:type="dcterms:W3CDTF">2024-08-22T20:27:59Z</dcterms:modified>
</cp:coreProperties>
</file>