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12"/>
  </p:notesMasterIdLst>
  <p:handoutMasterIdLst>
    <p:handoutMasterId r:id="rId13"/>
  </p:handoutMasterIdLst>
  <p:sldIdLst>
    <p:sldId id="282" r:id="rId2"/>
    <p:sldId id="258" r:id="rId3"/>
    <p:sldId id="271" r:id="rId4"/>
    <p:sldId id="259" r:id="rId5"/>
    <p:sldId id="260" r:id="rId6"/>
    <p:sldId id="261" r:id="rId7"/>
    <p:sldId id="262" r:id="rId8"/>
    <p:sldId id="281" r:id="rId9"/>
    <p:sldId id="263" r:id="rId10"/>
    <p:sldId id="264" r:id="rId11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2200"/>
    <a:srgbClr val="2F6694"/>
    <a:srgbClr val="6DA3D0"/>
    <a:srgbClr val="FFDE00"/>
    <a:srgbClr val="B9B9B9"/>
    <a:srgbClr val="8F9389"/>
    <a:srgbClr val="214F77"/>
    <a:srgbClr val="0000FF"/>
    <a:srgbClr val="870000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97" autoAdjust="0"/>
    <p:restoredTop sz="90236" autoAdjust="0"/>
  </p:normalViewPr>
  <p:slideViewPr>
    <p:cSldViewPr snapToGrid="0">
      <p:cViewPr varScale="1">
        <p:scale>
          <a:sx n="57" d="100"/>
          <a:sy n="57" d="100"/>
        </p:scale>
        <p:origin x="1516" y="4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3420" y="5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8D95D8-9399-45F5-B756-79CA0372FFF2}" type="datetimeFigureOut">
              <a:rPr lang="zh-CN" altLang="en-US" smtClean="0"/>
              <a:t>2024/8/29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DD8B50-017C-4501-8F40-E2B7C555B33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75206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C6FE68-080D-41C0-B53B-EBB9D2E7219F}" type="datetimeFigureOut">
              <a:rPr lang="zh-CN" altLang="en-US" smtClean="0"/>
              <a:t>2024/8/29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94A2A-0192-4427-9F28-931A7A66AB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852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94A2A-0192-4427-9F28-931A7A66ABB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07907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494A2A-0192-4427-9F28-931A7A66ABB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25921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94A2A-0192-4427-9F28-931A7A66ABB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13358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494A2A-0192-4427-9F28-931A7A66ABB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03960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494A2A-0192-4427-9F28-931A7A66ABB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91708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494A2A-0192-4427-9F28-931A7A66ABB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35514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494A2A-0192-4427-9F28-931A7A66ABB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27430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2A968E-C1F2-9752-8D18-15EA4DF61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A81B53-2235-E577-FB99-E0C85452EF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AC0808-D704-F8C7-9027-A22EB24466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E43A8B-BE36-FC71-F977-1383C07470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494A2A-0192-4427-9F28-931A7A66ABB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97769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494A2A-0192-4427-9F28-931A7A66ABB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554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m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700810"/>
            <a:ext cx="7772400" cy="1470025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14F77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573016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单击以编辑母版副标题样式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28759-AD9A-456A-8497-115030824CCC}" type="datetimeFigureOut">
              <a:rPr lang="zh-CN" altLang="en-US" smtClean="0"/>
              <a:t>2024/8/29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094FD-81D7-4A37-9BF9-30DD8A7539D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 descr="pku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217" y="5802532"/>
            <a:ext cx="984583" cy="918945"/>
          </a:xfrm>
          <a:prstGeom prst="rect">
            <a:avLst/>
          </a:prstGeom>
        </p:spPr>
      </p:pic>
      <p:pic>
        <p:nvPicPr>
          <p:cNvPr id="9" name="图片 8" descr="屏幕剪辑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5802532"/>
            <a:ext cx="1753195" cy="918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880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17015" y="136523"/>
            <a:ext cx="7591524" cy="706090"/>
          </a:xfrm>
          <a:noFill/>
        </p:spPr>
        <p:txBody>
          <a:bodyPr/>
          <a:lstStyle>
            <a:lvl1pPr>
              <a:defRPr>
                <a:solidFill>
                  <a:srgbClr val="214F77"/>
                </a:solidFill>
                <a:latin typeface="+mn-lt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28759-AD9A-456A-8497-115030824CCC}" type="datetimeFigureOut">
              <a:rPr lang="zh-CN" altLang="en-US" smtClean="0"/>
              <a:t>2024/8/29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094FD-81D7-4A37-9BF9-30DD8A7539D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 descr="pku.png">
            <a:extLst>
              <a:ext uri="{FF2B5EF4-FFF2-40B4-BE49-F238E27FC236}">
                <a16:creationId xmlns:a16="http://schemas.microsoft.com/office/drawing/2014/main" id="{C0D4BE12-C1B5-0C4C-DE6A-182ADBE57D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538" y="136523"/>
            <a:ext cx="756524" cy="706090"/>
          </a:xfrm>
          <a:prstGeom prst="rect">
            <a:avLst/>
          </a:prstGeom>
        </p:spPr>
      </p:pic>
      <p:pic>
        <p:nvPicPr>
          <p:cNvPr id="8" name="图片 8" descr="屏幕剪辑">
            <a:extLst>
              <a:ext uri="{FF2B5EF4-FFF2-40B4-BE49-F238E27FC236}">
                <a16:creationId xmlns:a16="http://schemas.microsoft.com/office/drawing/2014/main" id="{38C1F266-C8D1-D168-0960-7F32954C16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426"/>
          <a:stretch/>
        </p:blipFill>
        <p:spPr>
          <a:xfrm>
            <a:off x="197385" y="136523"/>
            <a:ext cx="519630" cy="706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709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0" y="58614"/>
            <a:ext cx="91440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>
                    <a:tint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29328759-AD9A-456A-8497-115030824CCC}" type="datetimeFigureOut">
              <a:rPr lang="zh-CN" altLang="en-US" smtClean="0"/>
              <a:t>2024/8/29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tint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A09094FD-81D7-4A37-9BF9-30DD8A7539D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 sz="1800"/>
          </a:p>
        </p:txBody>
      </p:sp>
      <p:cxnSp>
        <p:nvCxnSpPr>
          <p:cNvPr id="9" name="直线连接符 7"/>
          <p:cNvCxnSpPr/>
          <p:nvPr userDrawn="1"/>
        </p:nvCxnSpPr>
        <p:spPr>
          <a:xfrm flipH="1">
            <a:off x="0" y="54000"/>
            <a:ext cx="6084168" cy="0"/>
          </a:xfrm>
          <a:prstGeom prst="line">
            <a:avLst/>
          </a:prstGeom>
          <a:ln w="152400" cmpd="sng">
            <a:solidFill>
              <a:srgbClr val="214F7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直线连接符 15"/>
          <p:cNvCxnSpPr/>
          <p:nvPr userDrawn="1"/>
        </p:nvCxnSpPr>
        <p:spPr>
          <a:xfrm flipH="1" flipV="1">
            <a:off x="6084168" y="54000"/>
            <a:ext cx="3059832" cy="3854"/>
          </a:xfrm>
          <a:prstGeom prst="line">
            <a:avLst/>
          </a:prstGeom>
          <a:ln w="152400" cmpd="sng">
            <a:solidFill>
              <a:srgbClr val="9C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054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3200" b="1" kern="12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b="1" kern="12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b="1" kern="12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b="1" kern="12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800" b="1" kern="12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yuhang_zhang@pku.edu.cn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6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19.png"/><Relationship Id="rId5" Type="http://schemas.openxmlformats.org/officeDocument/2006/relationships/image" Target="../media/image21.png"/><Relationship Id="rId10" Type="http://schemas.openxmlformats.org/officeDocument/2006/relationships/image" Target="../media/image30.png"/><Relationship Id="rId4" Type="http://schemas.openxmlformats.org/officeDocument/2006/relationships/image" Target="../media/image20.pn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5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3B931559-F388-46C4-82F8-5B8010C14268}"/>
              </a:ext>
            </a:extLst>
          </p:cNvPr>
          <p:cNvSpPr txBox="1"/>
          <p:nvPr/>
        </p:nvSpPr>
        <p:spPr>
          <a:xfrm>
            <a:off x="0" y="878765"/>
            <a:ext cx="9147259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100" b="1" dirty="0">
                <a:solidFill>
                  <a:srgbClr val="C00000"/>
                </a:solidFill>
                <a:ea typeface="黑体" panose="02010609060101010101" pitchFamily="49" charset="-122"/>
              </a:rPr>
              <a:t>POMINO-TROPOMI consistent HCHO and NO</a:t>
            </a:r>
            <a:r>
              <a:rPr lang="en-US" altLang="zh-CN" sz="3100" b="1" baseline="-25000" dirty="0">
                <a:solidFill>
                  <a:srgbClr val="C00000"/>
                </a:solidFill>
                <a:ea typeface="黑体" panose="02010609060101010101" pitchFamily="49" charset="-122"/>
              </a:rPr>
              <a:t>2</a:t>
            </a:r>
            <a:r>
              <a:rPr lang="en-US" altLang="zh-CN" sz="3100" b="1" dirty="0">
                <a:solidFill>
                  <a:srgbClr val="C00000"/>
                </a:solidFill>
                <a:ea typeface="黑体" panose="02010609060101010101" pitchFamily="49" charset="-122"/>
              </a:rPr>
              <a:t> retrieval with insights for TEMPO and GEMS instruments</a:t>
            </a:r>
          </a:p>
        </p:txBody>
      </p:sp>
      <p:sp>
        <p:nvSpPr>
          <p:cNvPr id="2" name="文本框 5">
            <a:extLst>
              <a:ext uri="{FF2B5EF4-FFF2-40B4-BE49-F238E27FC236}">
                <a16:creationId xmlns:a16="http://schemas.microsoft.com/office/drawing/2014/main" id="{F794AD98-E167-F1A7-0DFC-AF0748D0B8E2}"/>
              </a:ext>
            </a:extLst>
          </p:cNvPr>
          <p:cNvSpPr txBox="1"/>
          <p:nvPr/>
        </p:nvSpPr>
        <p:spPr>
          <a:xfrm>
            <a:off x="2217628" y="4706312"/>
            <a:ext cx="4708744" cy="783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b="1" dirty="0">
                <a:solidFill>
                  <a:srgbClr val="214F77"/>
                </a:solidFill>
                <a:ea typeface="黑体" panose="02010609060101010101" pitchFamily="49" charset="-122"/>
                <a:cs typeface="Times New Roman" panose="02020603050405020304" pitchFamily="18" charset="0"/>
              </a:rPr>
              <a:t>TEMPO/GEMS Joint Science Team Workshop</a:t>
            </a:r>
          </a:p>
          <a:p>
            <a:pPr algn="ctr">
              <a:lnSpc>
                <a:spcPct val="130000"/>
              </a:lnSpc>
            </a:pPr>
            <a:r>
              <a:rPr lang="en-US" altLang="zh-CN" b="1" dirty="0">
                <a:solidFill>
                  <a:srgbClr val="214F77"/>
                </a:solidFill>
                <a:ea typeface="黑体" panose="02010609060101010101" pitchFamily="49" charset="-122"/>
                <a:cs typeface="Times New Roman" panose="02020603050405020304" pitchFamily="18" charset="0"/>
              </a:rPr>
              <a:t>Hawaii, 30 August 2024</a:t>
            </a:r>
          </a:p>
        </p:txBody>
      </p:sp>
      <p:sp>
        <p:nvSpPr>
          <p:cNvPr id="16" name="文本框 5">
            <a:extLst>
              <a:ext uri="{FF2B5EF4-FFF2-40B4-BE49-F238E27FC236}">
                <a16:creationId xmlns:a16="http://schemas.microsoft.com/office/drawing/2014/main" id="{50B1A381-9759-3943-D3CC-FCE73E620AD5}"/>
              </a:ext>
            </a:extLst>
          </p:cNvPr>
          <p:cNvSpPr txBox="1"/>
          <p:nvPr/>
        </p:nvSpPr>
        <p:spPr>
          <a:xfrm>
            <a:off x="407654" y="2284707"/>
            <a:ext cx="832869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ea typeface="黑体" panose="02010609060101010101" pitchFamily="49" charset="-122"/>
                <a:cs typeface="Times New Roman" panose="02020603050405020304" pitchFamily="18" charset="0"/>
              </a:rPr>
              <a:t>Yuhang Zhang</a:t>
            </a:r>
            <a:r>
              <a:rPr lang="en-US" altLang="zh-CN" sz="2000" b="1" baseline="30000" dirty="0">
                <a:ea typeface="黑体" panose="02010609060101010101" pitchFamily="49" charset="-122"/>
                <a:cs typeface="Times New Roman" panose="02020603050405020304" pitchFamily="18" charset="0"/>
              </a:rPr>
              <a:t>1,2 </a:t>
            </a:r>
            <a:endParaRPr lang="en-US" altLang="zh-CN" sz="2000" b="1" dirty="0"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1600" b="1" dirty="0">
                <a:ea typeface="黑体" panose="02010609060101010101" pitchFamily="49" charset="-122"/>
                <a:cs typeface="Times New Roman" panose="02020603050405020304" pitchFamily="18" charset="0"/>
                <a:hlinkClick r:id="rId3"/>
              </a:rPr>
              <a:t>yuhang_zhang@pku.edu.cn</a:t>
            </a:r>
            <a:endParaRPr lang="en-US" altLang="zh-CN" sz="1600" b="1" dirty="0">
              <a:highlight>
                <a:srgbClr val="FFFF00"/>
              </a:highlight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endParaRPr lang="en-US" altLang="zh-CN" sz="1400" b="1" dirty="0"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b="1" i="1" dirty="0">
                <a:ea typeface="黑体" panose="02010609060101010101" pitchFamily="49" charset="-122"/>
                <a:cs typeface="Times New Roman" panose="02020603050405020304" pitchFamily="18" charset="0"/>
              </a:rPr>
              <a:t>Huan Yu</a:t>
            </a:r>
            <a:r>
              <a:rPr lang="en-US" altLang="zh-CN" b="1" i="1" baseline="30000" dirty="0"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b="1" i="1" dirty="0">
                <a:ea typeface="黑体" panose="02010609060101010101" pitchFamily="49" charset="-122"/>
                <a:cs typeface="Times New Roman" panose="02020603050405020304" pitchFamily="18" charset="0"/>
              </a:rPr>
              <a:t>, Isabelle De Smedt</a:t>
            </a:r>
            <a:r>
              <a:rPr lang="en-US" altLang="zh-CN" b="1" i="1" baseline="30000" dirty="0"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b="1" i="1" dirty="0">
                <a:ea typeface="黑体" panose="02010609060101010101" pitchFamily="49" charset="-122"/>
                <a:cs typeface="Times New Roman" panose="02020603050405020304" pitchFamily="18" charset="0"/>
              </a:rPr>
              <a:t>, </a:t>
            </a:r>
            <a:r>
              <a:rPr lang="en-US" altLang="zh-CN" b="1" i="1" dirty="0" err="1">
                <a:ea typeface="黑体" panose="02010609060101010101" pitchFamily="49" charset="-122"/>
                <a:cs typeface="Times New Roman" panose="02020603050405020304" pitchFamily="18" charset="0"/>
              </a:rPr>
              <a:t>Jintai</a:t>
            </a:r>
            <a:r>
              <a:rPr lang="en-US" altLang="zh-CN" b="1" i="1" dirty="0">
                <a:ea typeface="黑体" panose="02010609060101010101" pitchFamily="49" charset="-122"/>
                <a:cs typeface="Times New Roman" panose="02020603050405020304" pitchFamily="18" charset="0"/>
              </a:rPr>
              <a:t> Lin</a:t>
            </a:r>
            <a:r>
              <a:rPr lang="en-US" altLang="zh-CN" b="1" i="1" baseline="30000" dirty="0">
                <a:ea typeface="黑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en-US" altLang="zh-CN" b="1" i="1" dirty="0">
                <a:ea typeface="黑体" panose="02010609060101010101" pitchFamily="49" charset="-122"/>
                <a:cs typeface="Times New Roman" panose="02020603050405020304" pitchFamily="18" charset="0"/>
              </a:rPr>
              <a:t>, Nicolas Theys</a:t>
            </a:r>
            <a:r>
              <a:rPr lang="en-US" altLang="zh-CN" b="1" i="1" baseline="30000" dirty="0"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b="1" i="1" dirty="0">
                <a:ea typeface="黑体" panose="02010609060101010101" pitchFamily="49" charset="-122"/>
                <a:cs typeface="Times New Roman" panose="02020603050405020304" pitchFamily="18" charset="0"/>
              </a:rPr>
              <a:t>, Michel Van Roozendael</a:t>
            </a:r>
            <a:r>
              <a:rPr lang="en-US" altLang="zh-CN" b="1" i="1" baseline="30000" dirty="0"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b="1" i="1" dirty="0">
                <a:ea typeface="黑体" panose="02010609060101010101" pitchFamily="49" charset="-122"/>
                <a:cs typeface="Times New Roman" panose="02020603050405020304" pitchFamily="18" charset="0"/>
              </a:rPr>
              <a:t>, Gaia Pinardi</a:t>
            </a:r>
            <a:r>
              <a:rPr lang="en-US" altLang="zh-CN" b="1" i="1" baseline="30000" dirty="0"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b="1" i="1" dirty="0">
                <a:ea typeface="黑体" panose="02010609060101010101" pitchFamily="49" charset="-122"/>
                <a:cs typeface="Times New Roman" panose="02020603050405020304" pitchFamily="18" charset="0"/>
              </a:rPr>
              <a:t>, Steven Compernolle</a:t>
            </a:r>
            <a:r>
              <a:rPr lang="en-US" altLang="zh-CN" b="1" i="1" baseline="30000" dirty="0"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</a:p>
          <a:p>
            <a:endParaRPr lang="en-US" altLang="zh-CN" sz="1400" b="1" i="1" dirty="0"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US" altLang="zh-CN" sz="1400" b="1" dirty="0">
                <a:ea typeface="黑体" panose="02010609060101010101" pitchFamily="49" charset="-122"/>
                <a:cs typeface="Times New Roman" panose="02020603050405020304" pitchFamily="18" charset="0"/>
              </a:rPr>
              <a:t>Department of Atmospheric and Oceanic Sciences, School of Physics, Peking University </a:t>
            </a:r>
          </a:p>
          <a:p>
            <a:pPr marL="342900" indent="-342900">
              <a:buAutoNum type="arabicPeriod"/>
            </a:pPr>
            <a:r>
              <a:rPr lang="en-US" altLang="zh-CN" sz="1400" b="1" dirty="0">
                <a:ea typeface="黑体" panose="02010609060101010101" pitchFamily="49" charset="-122"/>
                <a:cs typeface="Times New Roman" panose="02020603050405020304" pitchFamily="18" charset="0"/>
              </a:rPr>
              <a:t>Royal Belgian Institute for Space Aeronomy (BIRA-IASB)</a:t>
            </a:r>
          </a:p>
        </p:txBody>
      </p:sp>
    </p:spTree>
    <p:extLst>
      <p:ext uri="{BB962C8B-B14F-4D97-AF65-F5344CB8AC3E}">
        <p14:creationId xmlns:p14="http://schemas.microsoft.com/office/powerpoint/2010/main" val="7608181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C5532E-6B0D-122F-BFC8-A9400C193C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96279E8-D623-4AB6-62D4-7713D7E69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Summary</a:t>
            </a:r>
            <a:endParaRPr lang="zh-CN" altLang="en-US" dirty="0"/>
          </a:p>
        </p:txBody>
      </p:sp>
      <p:sp>
        <p:nvSpPr>
          <p:cNvPr id="6" name="灯片编号占位符 2">
            <a:extLst>
              <a:ext uri="{FF2B5EF4-FFF2-40B4-BE49-F238E27FC236}">
                <a16:creationId xmlns:a16="http://schemas.microsoft.com/office/drawing/2014/main" id="{7176E165-61B3-4CD2-DEFD-D64AA141F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</p:spPr>
        <p:txBody>
          <a:bodyPr/>
          <a:lstStyle/>
          <a:p>
            <a:fld id="{A09094FD-81D7-4A37-9BF9-30DD8A7539D3}" type="slidenum">
              <a:rPr lang="zh-CN" altLang="en-US" smtClean="0"/>
              <a:t>10</a:t>
            </a:fld>
            <a:endParaRPr lang="zh-CN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AD5FF3-A796-EDB9-2844-866D4AEC58F7}"/>
              </a:ext>
            </a:extLst>
          </p:cNvPr>
          <p:cNvSpPr txBox="1"/>
          <p:nvPr/>
        </p:nvSpPr>
        <p:spPr>
          <a:xfrm>
            <a:off x="0" y="1195406"/>
            <a:ext cx="9144000" cy="27847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ea typeface="黑体" panose="02010609060101010101" pitchFamily="49" charset="-122"/>
              </a:rPr>
              <a:t>POMINO consistent global HCHO &amp; NO</a:t>
            </a:r>
            <a:r>
              <a:rPr lang="en-US" b="1" baseline="-25000" dirty="0">
                <a:ea typeface="黑体" panose="02010609060101010101" pitchFamily="49" charset="-122"/>
              </a:rPr>
              <a:t>2</a:t>
            </a:r>
            <a:r>
              <a:rPr lang="en-US" b="1" dirty="0">
                <a:ea typeface="黑体" panose="02010609060101010101" pitchFamily="49" charset="-122"/>
              </a:rPr>
              <a:t> retrievals show promising results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ea typeface="黑体" panose="02010609060101010101" pitchFamily="49" charset="-122"/>
              </a:rPr>
              <a:t>POMINO retrievals feature reduced biases compared with ground-based measurements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ea typeface="黑体" panose="02010609060101010101" pitchFamily="49" charset="-122"/>
              </a:rPr>
              <a:t>Explicit aerosol corrections should be included under extreme situations (e.g., wildfires)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ea typeface="黑体" panose="02010609060101010101" pitchFamily="49" charset="-122"/>
              </a:rPr>
              <a:t>Further evaluation of surface reflectance datasets are needed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ea typeface="黑体" panose="02010609060101010101" pitchFamily="49" charset="-122"/>
              </a:rPr>
              <a:t>POMINO retrievals provide consistent database for ozone sensitivity analysis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9940DA-0A5B-D72C-6EBE-77481BF9B640}"/>
              </a:ext>
            </a:extLst>
          </p:cNvPr>
          <p:cNvSpPr txBox="1"/>
          <p:nvPr/>
        </p:nvSpPr>
        <p:spPr>
          <a:xfrm>
            <a:off x="631712" y="4332936"/>
            <a:ext cx="7880575" cy="14296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C00000"/>
                </a:solidFill>
                <a:ea typeface="黑体" panose="02010609060101010101" pitchFamily="49" charset="-122"/>
              </a:rPr>
              <a:t>*Acknowledgement: We thank the PIs, support staff and funding for establishing and maintaining all the sites of the MAX-DOAS and PGN used in this investigation.</a:t>
            </a:r>
          </a:p>
        </p:txBody>
      </p:sp>
    </p:spTree>
    <p:extLst>
      <p:ext uri="{BB962C8B-B14F-4D97-AF65-F5344CB8AC3E}">
        <p14:creationId xmlns:p14="http://schemas.microsoft.com/office/powerpoint/2010/main" val="24968031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From TROPOMI to the new era of Geo-ring</a:t>
            </a:r>
            <a:endParaRPr lang="zh-CN" altLang="en-US" dirty="0"/>
          </a:p>
        </p:txBody>
      </p:sp>
      <p:sp>
        <p:nvSpPr>
          <p:cNvPr id="6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</p:spPr>
        <p:txBody>
          <a:bodyPr/>
          <a:lstStyle/>
          <a:p>
            <a:fld id="{A09094FD-81D7-4A37-9BF9-30DD8A7539D3}" type="slidenum">
              <a:rPr lang="zh-CN" altLang="en-US" smtClean="0"/>
              <a:t>2</a:t>
            </a:fld>
            <a:endParaRPr lang="zh-CN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7F9711-3491-3363-9460-0C0141C21D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810" y="1029352"/>
            <a:ext cx="8874380" cy="532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2946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</p:spPr>
        <p:txBody>
          <a:bodyPr/>
          <a:lstStyle/>
          <a:p>
            <a:fld id="{A09094FD-81D7-4A37-9BF9-30DD8A7539D3}" type="slidenum">
              <a:rPr lang="zh-CN" altLang="en-US" smtClean="0"/>
              <a:t>3</a:t>
            </a:fld>
            <a:endParaRPr lang="zh-CN" altLang="en-US" dirty="0"/>
          </a:p>
        </p:txBody>
      </p:sp>
      <p:sp>
        <p:nvSpPr>
          <p:cNvPr id="53" name="标题 1">
            <a:extLst>
              <a:ext uri="{FF2B5EF4-FFF2-40B4-BE49-F238E27FC236}">
                <a16:creationId xmlns:a16="http://schemas.microsoft.com/office/drawing/2014/main" id="{51ECEC02-0E95-BEFE-FAF7-1DA1AEB5B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015" y="136523"/>
            <a:ext cx="7591524" cy="706090"/>
          </a:xfrm>
        </p:spPr>
        <p:txBody>
          <a:bodyPr>
            <a:noAutofit/>
          </a:bodyPr>
          <a:lstStyle/>
          <a:p>
            <a:r>
              <a:rPr lang="en-US" altLang="zh-CN" sz="2600" dirty="0"/>
              <a:t>Inconsistency of ancillary parameters in operational NO</a:t>
            </a:r>
            <a:r>
              <a:rPr lang="en-US" altLang="zh-CN" sz="2600" baseline="-25000" dirty="0"/>
              <a:t>2</a:t>
            </a:r>
            <a:r>
              <a:rPr lang="en-US" altLang="zh-CN" sz="2600" dirty="0"/>
              <a:t> and HCHO air mass factor (AMF) algorithm</a:t>
            </a:r>
            <a:endParaRPr lang="zh-CN" altLang="en-US" sz="2600" dirty="0"/>
          </a:p>
        </p:txBody>
      </p:sp>
      <p:graphicFrame>
        <p:nvGraphicFramePr>
          <p:cNvPr id="92" name="Table 91">
            <a:extLst>
              <a:ext uri="{FF2B5EF4-FFF2-40B4-BE49-F238E27FC236}">
                <a16:creationId xmlns:a16="http://schemas.microsoft.com/office/drawing/2014/main" id="{8A562CBA-58EB-CC60-EEB7-E21B3F68BE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263354"/>
              </p:ext>
            </p:extLst>
          </p:nvPr>
        </p:nvGraphicFramePr>
        <p:xfrm>
          <a:off x="364413" y="5258754"/>
          <a:ext cx="8415169" cy="1280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23194">
                  <a:extLst>
                    <a:ext uri="{9D8B030D-6E8A-4147-A177-3AD203B41FA5}">
                      <a16:colId xmlns:a16="http://schemas.microsoft.com/office/drawing/2014/main" val="2575907227"/>
                    </a:ext>
                  </a:extLst>
                </a:gridCol>
                <a:gridCol w="1207557">
                  <a:extLst>
                    <a:ext uri="{9D8B030D-6E8A-4147-A177-3AD203B41FA5}">
                      <a16:colId xmlns:a16="http://schemas.microsoft.com/office/drawing/2014/main" val="1648267892"/>
                    </a:ext>
                  </a:extLst>
                </a:gridCol>
                <a:gridCol w="1113218">
                  <a:extLst>
                    <a:ext uri="{9D8B030D-6E8A-4147-A177-3AD203B41FA5}">
                      <a16:colId xmlns:a16="http://schemas.microsoft.com/office/drawing/2014/main" val="1627077094"/>
                    </a:ext>
                  </a:extLst>
                </a:gridCol>
                <a:gridCol w="1531011">
                  <a:extLst>
                    <a:ext uri="{9D8B030D-6E8A-4147-A177-3AD203B41FA5}">
                      <a16:colId xmlns:a16="http://schemas.microsoft.com/office/drawing/2014/main" val="2393267146"/>
                    </a:ext>
                  </a:extLst>
                </a:gridCol>
                <a:gridCol w="1142868">
                  <a:extLst>
                    <a:ext uri="{9D8B030D-6E8A-4147-A177-3AD203B41FA5}">
                      <a16:colId xmlns:a16="http://schemas.microsoft.com/office/drawing/2014/main" val="2565518549"/>
                    </a:ext>
                  </a:extLst>
                </a:gridCol>
                <a:gridCol w="1997321">
                  <a:extLst>
                    <a:ext uri="{9D8B030D-6E8A-4147-A177-3AD203B41FA5}">
                      <a16:colId xmlns:a16="http://schemas.microsoft.com/office/drawing/2014/main" val="382468168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Algorithm</a:t>
                      </a:r>
                      <a:endParaRPr lang="en-BE" sz="1100" b="1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RTM</a:t>
                      </a:r>
                      <a:endParaRPr lang="en-BE" sz="11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Aerosol correction</a:t>
                      </a:r>
                      <a:endParaRPr lang="en-BE" sz="11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Surface reflectance</a:t>
                      </a:r>
                      <a:endParaRPr lang="en-BE" sz="11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A priori </a:t>
                      </a:r>
                      <a:r>
                        <a:rPr lang="en-US" sz="1100" b="1" baseline="0" dirty="0">
                          <a:solidFill>
                            <a:schemeClr val="tx1"/>
                          </a:solidFill>
                        </a:rPr>
                        <a:t>profiles</a:t>
                      </a:r>
                      <a:endParaRPr lang="en-BE" sz="11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Cloud correction</a:t>
                      </a:r>
                      <a:endParaRPr lang="en-BE" sz="11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170451131"/>
                  </a:ext>
                </a:extLst>
              </a:tr>
              <a:tr h="164760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NO</a:t>
                      </a:r>
                      <a:r>
                        <a:rPr lang="en-US" sz="1100" b="1" baseline="-25000" dirty="0"/>
                        <a:t>2 </a:t>
                      </a:r>
                      <a:r>
                        <a:rPr lang="en-US" sz="1100" b="1" baseline="0" dirty="0"/>
                        <a:t>(RPRO v2.4.0)</a:t>
                      </a:r>
                      <a:endParaRPr lang="en-BE" sz="1100" b="1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C00000"/>
                          </a:solidFill>
                        </a:rPr>
                        <a:t>DAK v3.2</a:t>
                      </a:r>
                    </a:p>
                    <a:p>
                      <a:pPr algn="ctr"/>
                      <a:r>
                        <a:rPr lang="en-US" sz="1100" b="1" dirty="0">
                          <a:solidFill>
                            <a:srgbClr val="C00000"/>
                          </a:solidFill>
                        </a:rPr>
                        <a:t>(LUT)</a:t>
                      </a:r>
                      <a:endParaRPr lang="en-BE" sz="11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Implicit</a:t>
                      </a:r>
                      <a:endParaRPr lang="en-BE" sz="11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C00000"/>
                          </a:solidFill>
                        </a:rPr>
                        <a:t>TROPOMI DLER</a:t>
                      </a:r>
                      <a:endParaRPr lang="en-BE" sz="11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/>
                        <a:t>TM5 (1 x 1)</a:t>
                      </a:r>
                      <a:endParaRPr lang="en-BE" sz="11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C00000"/>
                          </a:solidFill>
                        </a:rPr>
                        <a:t>CP: from FRESCO-S;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C00000"/>
                          </a:solidFill>
                        </a:rPr>
                        <a:t>CF: calculated at 440 nm</a:t>
                      </a: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045896163"/>
                  </a:ext>
                </a:extLst>
              </a:tr>
              <a:tr h="164760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HCHO (RPRO v2.4.1)</a:t>
                      </a:r>
                      <a:endParaRPr lang="en-BE" sz="1100" b="1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C00000"/>
                          </a:solidFill>
                        </a:rPr>
                        <a:t>VLIDORT v2.6</a:t>
                      </a:r>
                    </a:p>
                    <a:p>
                      <a:pPr algn="ctr"/>
                      <a:r>
                        <a:rPr lang="en-US" sz="1100" b="1" dirty="0">
                          <a:solidFill>
                            <a:srgbClr val="C00000"/>
                          </a:solidFill>
                        </a:rPr>
                        <a:t>(LUT)</a:t>
                      </a:r>
                      <a:endParaRPr lang="en-BE" sz="11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Implicit</a:t>
                      </a:r>
                      <a:endParaRPr lang="en-BE" sz="11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C00000"/>
                          </a:solidFill>
                        </a:rPr>
                        <a:t>OMI-based monthly MLER</a:t>
                      </a:r>
                      <a:endParaRPr lang="en-BE" sz="11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/>
                        <a:t>TM5 (1 x 1)</a:t>
                      </a:r>
                      <a:endParaRPr lang="en-BE" sz="11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C00000"/>
                          </a:solidFill>
                        </a:rPr>
                        <a:t>CF and CP: from OCRA/ROCINN-CRB</a:t>
                      </a: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652471090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BED97950-E650-6A05-4DBA-A5B8E1B417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800" y="1043164"/>
            <a:ext cx="8100394" cy="4015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620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FA8F1F-EE0A-4B12-A641-882DD4D1DF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ECDA83-9F19-5295-4FD9-5040F2262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sz="2600" dirty="0"/>
              <a:t>POMINO algorithm for consistent global HCHO and NO</a:t>
            </a:r>
            <a:r>
              <a:rPr lang="en-US" altLang="zh-CN" sz="2600" baseline="-25000" dirty="0"/>
              <a:t>2</a:t>
            </a:r>
            <a:r>
              <a:rPr lang="en-US" altLang="zh-CN" sz="2600" dirty="0"/>
              <a:t> AMF calculation</a:t>
            </a:r>
            <a:endParaRPr lang="zh-CN" altLang="en-US" sz="2600" dirty="0"/>
          </a:p>
        </p:txBody>
      </p:sp>
      <p:sp>
        <p:nvSpPr>
          <p:cNvPr id="6" name="灯片编号占位符 2">
            <a:extLst>
              <a:ext uri="{FF2B5EF4-FFF2-40B4-BE49-F238E27FC236}">
                <a16:creationId xmlns:a16="http://schemas.microsoft.com/office/drawing/2014/main" id="{D4E31A79-5566-7ACE-4A44-60B735859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</p:spPr>
        <p:txBody>
          <a:bodyPr/>
          <a:lstStyle/>
          <a:p>
            <a:fld id="{A09094FD-81D7-4A37-9BF9-30DD8A7539D3}" type="slidenum">
              <a:rPr lang="zh-CN" altLang="en-US" smtClean="0"/>
              <a:t>4</a:t>
            </a:fld>
            <a:endParaRPr lang="zh-CN" alt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AB7CF46-46A3-89C6-6C9F-122C06D6B0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6888653"/>
              </p:ext>
            </p:extLst>
          </p:nvPr>
        </p:nvGraphicFramePr>
        <p:xfrm>
          <a:off x="347503" y="4763964"/>
          <a:ext cx="8448991" cy="1447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08547">
                  <a:extLst>
                    <a:ext uri="{9D8B030D-6E8A-4147-A177-3AD203B41FA5}">
                      <a16:colId xmlns:a16="http://schemas.microsoft.com/office/drawing/2014/main" val="2575907227"/>
                    </a:ext>
                  </a:extLst>
                </a:gridCol>
                <a:gridCol w="1108547">
                  <a:extLst>
                    <a:ext uri="{9D8B030D-6E8A-4147-A177-3AD203B41FA5}">
                      <a16:colId xmlns:a16="http://schemas.microsoft.com/office/drawing/2014/main" val="1648267892"/>
                    </a:ext>
                  </a:extLst>
                </a:gridCol>
                <a:gridCol w="1483446">
                  <a:extLst>
                    <a:ext uri="{9D8B030D-6E8A-4147-A177-3AD203B41FA5}">
                      <a16:colId xmlns:a16="http://schemas.microsoft.com/office/drawing/2014/main" val="1627077094"/>
                    </a:ext>
                  </a:extLst>
                </a:gridCol>
                <a:gridCol w="1442203">
                  <a:extLst>
                    <a:ext uri="{9D8B030D-6E8A-4147-A177-3AD203B41FA5}">
                      <a16:colId xmlns:a16="http://schemas.microsoft.com/office/drawing/2014/main" val="2393267146"/>
                    </a:ext>
                  </a:extLst>
                </a:gridCol>
                <a:gridCol w="1302825">
                  <a:extLst>
                    <a:ext uri="{9D8B030D-6E8A-4147-A177-3AD203B41FA5}">
                      <a16:colId xmlns:a16="http://schemas.microsoft.com/office/drawing/2014/main" val="2565518549"/>
                    </a:ext>
                  </a:extLst>
                </a:gridCol>
                <a:gridCol w="2003423">
                  <a:extLst>
                    <a:ext uri="{9D8B030D-6E8A-4147-A177-3AD203B41FA5}">
                      <a16:colId xmlns:a16="http://schemas.microsoft.com/office/drawing/2014/main" val="382468168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POMINO Algorithm</a:t>
                      </a:r>
                      <a:endParaRPr lang="en-BE" sz="1100" b="1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RTM</a:t>
                      </a:r>
                      <a:endParaRPr lang="en-BE" sz="11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Aerosol correction</a:t>
                      </a:r>
                      <a:endParaRPr lang="en-BE" sz="11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Surface reflectance*</a:t>
                      </a:r>
                      <a:endParaRPr lang="en-BE" sz="11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A priori </a:t>
                      </a:r>
                      <a:r>
                        <a:rPr lang="en-US" sz="1100" b="1" baseline="0" dirty="0"/>
                        <a:t>profiles</a:t>
                      </a:r>
                      <a:endParaRPr lang="en-BE" sz="11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Cloud correction</a:t>
                      </a:r>
                      <a:endParaRPr lang="en-BE" sz="1100" b="1" dirty="0"/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170451131"/>
                  </a:ext>
                </a:extLst>
              </a:tr>
              <a:tr h="229487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NO</a:t>
                      </a:r>
                      <a:r>
                        <a:rPr lang="en-US" sz="1100" b="1" baseline="-25000" dirty="0"/>
                        <a:t>2</a:t>
                      </a:r>
                      <a:endParaRPr lang="en-BE" sz="1100" b="1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00B050"/>
                          </a:solidFill>
                        </a:rPr>
                        <a:t>LIDORT v3.6</a:t>
                      </a:r>
                    </a:p>
                    <a:p>
                      <a:pPr algn="ctr"/>
                      <a:r>
                        <a:rPr lang="en-US" sz="1100" b="1" dirty="0">
                          <a:solidFill>
                            <a:srgbClr val="00B050"/>
                          </a:solidFill>
                        </a:rPr>
                        <a:t>(online)</a:t>
                      </a:r>
                      <a:endParaRPr lang="en-BE" sz="11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00B050"/>
                          </a:solidFill>
                        </a:rPr>
                        <a:t>Explicit</a:t>
                      </a:r>
                      <a:endParaRPr lang="en-BE" sz="11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00B050"/>
                          </a:solidFill>
                        </a:rPr>
                        <a:t>MODIS BRDF + TROPOMI DLER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00B050"/>
                          </a:solidFill>
                        </a:rPr>
                        <a:t>GEOS-CF </a:t>
                      </a:r>
                    </a:p>
                    <a:p>
                      <a:pPr algn="ctr"/>
                      <a:r>
                        <a:rPr lang="en-US" sz="1100" b="1" dirty="0">
                          <a:solidFill>
                            <a:srgbClr val="00B050"/>
                          </a:solidFill>
                        </a:rPr>
                        <a:t>(0.25 x 0.25)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00B050"/>
                          </a:solidFill>
                        </a:rPr>
                        <a:t>CP: from FRESCO-S;</a:t>
                      </a:r>
                    </a:p>
                    <a:p>
                      <a:pPr algn="ctr"/>
                      <a:r>
                        <a:rPr lang="en-US" sz="1100" b="1" dirty="0">
                          <a:solidFill>
                            <a:srgbClr val="00B050"/>
                          </a:solidFill>
                        </a:rPr>
                        <a:t>CF: re-calculated at 440 nm with consistent parameters</a:t>
                      </a: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8880909"/>
                  </a:ext>
                </a:extLst>
              </a:tr>
              <a:tr h="164760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HCHO</a:t>
                      </a:r>
                      <a:endParaRPr lang="en-BE" sz="1100" b="1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00B050"/>
                          </a:solidFill>
                        </a:rPr>
                        <a:t>LIDORT v3.6</a:t>
                      </a:r>
                    </a:p>
                    <a:p>
                      <a:pPr algn="ctr"/>
                      <a:r>
                        <a:rPr lang="en-US" sz="1100" b="1" dirty="0">
                          <a:solidFill>
                            <a:srgbClr val="00B050"/>
                          </a:solidFill>
                        </a:rPr>
                        <a:t>(online)</a:t>
                      </a:r>
                      <a:endParaRPr lang="en-BE" sz="11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00B050"/>
                          </a:solidFill>
                        </a:rPr>
                        <a:t>Explicit</a:t>
                      </a:r>
                      <a:endParaRPr lang="en-BE" sz="11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00B050"/>
                          </a:solidFill>
                        </a:rPr>
                        <a:t>TROPOMI DLER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00B050"/>
                          </a:solidFill>
                        </a:rPr>
                        <a:t>GEOS-CF </a:t>
                      </a:r>
                    </a:p>
                    <a:p>
                      <a:pPr algn="ctr"/>
                      <a:r>
                        <a:rPr lang="en-US" sz="1100" b="1" dirty="0">
                          <a:solidFill>
                            <a:srgbClr val="00B050"/>
                          </a:solidFill>
                        </a:rPr>
                        <a:t>(0.25 x 0.25)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00B050"/>
                          </a:solidFill>
                        </a:rPr>
                        <a:t>The same as NO</a:t>
                      </a:r>
                      <a:r>
                        <a:rPr lang="en-US" sz="1100" b="1" baseline="-25000" dirty="0">
                          <a:solidFill>
                            <a:srgbClr val="00B050"/>
                          </a:solidFill>
                        </a:rPr>
                        <a:t>2</a:t>
                      </a:r>
                      <a:endParaRPr lang="en-US" sz="11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070152"/>
                  </a:ext>
                </a:extLst>
              </a:tr>
            </a:tbl>
          </a:graphicData>
        </a:graphic>
      </p:graphicFrame>
      <p:pic>
        <p:nvPicPr>
          <p:cNvPr id="19" name="Picture 18">
            <a:extLst>
              <a:ext uri="{FF2B5EF4-FFF2-40B4-BE49-F238E27FC236}">
                <a16:creationId xmlns:a16="http://schemas.microsoft.com/office/drawing/2014/main" id="{1059555B-93EE-3736-8A90-874E706377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613" y="1388222"/>
            <a:ext cx="8190187" cy="2801655"/>
          </a:xfrm>
          <a:prstGeom prst="rect">
            <a:avLst/>
          </a:prstGeom>
        </p:spPr>
      </p:pic>
      <p:sp>
        <p:nvSpPr>
          <p:cNvPr id="20" name="文本框 5">
            <a:extLst>
              <a:ext uri="{FF2B5EF4-FFF2-40B4-BE49-F238E27FC236}">
                <a16:creationId xmlns:a16="http://schemas.microsoft.com/office/drawing/2014/main" id="{624943AB-280F-9A38-6CE5-E21EC3AA784F}"/>
              </a:ext>
            </a:extLst>
          </p:cNvPr>
          <p:cNvSpPr txBox="1"/>
          <p:nvPr/>
        </p:nvSpPr>
        <p:spPr>
          <a:xfrm>
            <a:off x="1464927" y="4396932"/>
            <a:ext cx="62141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ea typeface="黑体" panose="02010609060101010101" pitchFamily="49" charset="-122"/>
                <a:cs typeface="Times New Roman" panose="02020603050405020304" pitchFamily="18" charset="0"/>
              </a:rPr>
              <a:t>Improved consistency in POMINO algorithm</a:t>
            </a:r>
          </a:p>
        </p:txBody>
      </p:sp>
    </p:spTree>
    <p:extLst>
      <p:ext uri="{BB962C8B-B14F-4D97-AF65-F5344CB8AC3E}">
        <p14:creationId xmlns:p14="http://schemas.microsoft.com/office/powerpoint/2010/main" val="22386647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3C2F4D-0819-727B-A851-132C4C6BE2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00D3B28-8965-08B2-137D-890F789F4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sz="2600" dirty="0"/>
              <a:t>Good spatial agreement but lower RPRO HCHO and NO</a:t>
            </a:r>
            <a:r>
              <a:rPr lang="en-US" altLang="zh-CN" sz="2600" baseline="-25000" dirty="0"/>
              <a:t>2</a:t>
            </a:r>
            <a:r>
              <a:rPr lang="en-US" altLang="zh-CN" sz="2600" dirty="0"/>
              <a:t> columns by 10-20% over polluted regions </a:t>
            </a:r>
            <a:endParaRPr lang="zh-CN" altLang="en-US" sz="2600" dirty="0"/>
          </a:p>
        </p:txBody>
      </p:sp>
      <p:sp>
        <p:nvSpPr>
          <p:cNvPr id="6" name="灯片编号占位符 2">
            <a:extLst>
              <a:ext uri="{FF2B5EF4-FFF2-40B4-BE49-F238E27FC236}">
                <a16:creationId xmlns:a16="http://schemas.microsoft.com/office/drawing/2014/main" id="{CD6E8FB4-1A7B-5B0E-08A4-C6511D9BD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</p:spPr>
        <p:txBody>
          <a:bodyPr/>
          <a:lstStyle/>
          <a:p>
            <a:fld id="{A09094FD-81D7-4A37-9BF9-30DD8A7539D3}" type="slidenum">
              <a:rPr lang="zh-CN" altLang="en-US" smtClean="0"/>
              <a:t>5</a:t>
            </a:fld>
            <a:endParaRPr lang="zh-CN" altLang="en-US" dirty="0"/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47D17C6B-2EA6-A273-D26C-6F521F43AF36}"/>
              </a:ext>
            </a:extLst>
          </p:cNvPr>
          <p:cNvGrpSpPr/>
          <p:nvPr/>
        </p:nvGrpSpPr>
        <p:grpSpPr>
          <a:xfrm>
            <a:off x="417198" y="1131173"/>
            <a:ext cx="8359154" cy="4736164"/>
            <a:chOff x="417198" y="1023593"/>
            <a:chExt cx="8359154" cy="4736164"/>
          </a:xfrm>
        </p:grpSpPr>
        <p:pic>
          <p:nvPicPr>
            <p:cNvPr id="28" name="Picture 27" descr="A map of the world&#10;&#10;Description automatically generated">
              <a:extLst>
                <a:ext uri="{FF2B5EF4-FFF2-40B4-BE49-F238E27FC236}">
                  <a16:creationId xmlns:a16="http://schemas.microsoft.com/office/drawing/2014/main" id="{8232D2CB-0C86-226E-33B1-AAECFE6C11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7198" y="1192870"/>
              <a:ext cx="4050000" cy="2160000"/>
            </a:xfrm>
            <a:prstGeom prst="rect">
              <a:avLst/>
            </a:prstGeom>
          </p:spPr>
        </p:pic>
        <p:pic>
          <p:nvPicPr>
            <p:cNvPr id="32" name="Picture 31" descr="A map of the world&#10;&#10;Description automatically generated">
              <a:extLst>
                <a:ext uri="{FF2B5EF4-FFF2-40B4-BE49-F238E27FC236}">
                  <a16:creationId xmlns:a16="http://schemas.microsoft.com/office/drawing/2014/main" id="{E842D83D-89D8-F55F-900D-772882FF67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7198" y="3599757"/>
              <a:ext cx="4050000" cy="2160000"/>
            </a:xfrm>
            <a:prstGeom prst="rect">
              <a:avLst/>
            </a:prstGeom>
          </p:spPr>
        </p:pic>
        <p:pic>
          <p:nvPicPr>
            <p:cNvPr id="43" name="Picture 42" descr="A map of the world&#10;&#10;Description automatically generated">
              <a:extLst>
                <a:ext uri="{FF2B5EF4-FFF2-40B4-BE49-F238E27FC236}">
                  <a16:creationId xmlns:a16="http://schemas.microsoft.com/office/drawing/2014/main" id="{C88A4173-0440-4874-8B09-0AD58A81E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26352" y="1192870"/>
              <a:ext cx="4050000" cy="2160000"/>
            </a:xfrm>
            <a:prstGeom prst="rect">
              <a:avLst/>
            </a:prstGeom>
          </p:spPr>
        </p:pic>
        <p:pic>
          <p:nvPicPr>
            <p:cNvPr id="60" name="Picture 59" descr="A map of the world&#10;&#10;Description automatically generated">
              <a:extLst>
                <a:ext uri="{FF2B5EF4-FFF2-40B4-BE49-F238E27FC236}">
                  <a16:creationId xmlns:a16="http://schemas.microsoft.com/office/drawing/2014/main" id="{3F1246B7-54BB-51D5-4117-F26AC73293D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26352" y="3599757"/>
              <a:ext cx="4050000" cy="2160000"/>
            </a:xfrm>
            <a:prstGeom prst="rect">
              <a:avLst/>
            </a:prstGeom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6AA8D348-483A-A3D3-322E-2D3D85C4E245}"/>
                </a:ext>
              </a:extLst>
            </p:cNvPr>
            <p:cNvSpPr txBox="1"/>
            <p:nvPr/>
          </p:nvSpPr>
          <p:spPr>
            <a:xfrm>
              <a:off x="1184345" y="1023593"/>
              <a:ext cx="251570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C00000"/>
                  </a:solidFill>
                  <a:ea typeface="黑体" panose="02010609060101010101" pitchFamily="49" charset="-122"/>
                </a:rPr>
                <a:t>HCHO: POMINO</a:t>
              </a:r>
              <a:endParaRPr lang="en-BE" sz="1600" b="1" dirty="0">
                <a:solidFill>
                  <a:srgbClr val="C00000"/>
                </a:solidFill>
                <a:ea typeface="黑体" panose="02010609060101010101" pitchFamily="49" charset="-122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B304BF5E-61F8-D051-52E5-A8903B71BFAA}"/>
                </a:ext>
              </a:extLst>
            </p:cNvPr>
            <p:cNvSpPr txBox="1"/>
            <p:nvPr/>
          </p:nvSpPr>
          <p:spPr>
            <a:xfrm>
              <a:off x="1184345" y="3445016"/>
              <a:ext cx="251570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ea typeface="黑体" panose="02010609060101010101" pitchFamily="49" charset="-122"/>
                </a:rPr>
                <a:t>HCHO: RPRO v2.4.1</a:t>
              </a:r>
              <a:endParaRPr lang="en-BE" sz="1600" b="1" dirty="0">
                <a:ea typeface="黑体" panose="02010609060101010101" pitchFamily="49" charset="-122"/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ECBD53E7-24F6-EBB3-872E-EE28220C0529}"/>
                </a:ext>
              </a:extLst>
            </p:cNvPr>
            <p:cNvSpPr txBox="1"/>
            <p:nvPr/>
          </p:nvSpPr>
          <p:spPr>
            <a:xfrm>
              <a:off x="5493499" y="1023593"/>
              <a:ext cx="251570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C00000"/>
                  </a:solidFill>
                  <a:ea typeface="黑体" panose="02010609060101010101" pitchFamily="49" charset="-122"/>
                </a:rPr>
                <a:t>NO</a:t>
              </a:r>
              <a:r>
                <a:rPr lang="en-US" sz="1600" b="1" baseline="-25000" dirty="0">
                  <a:solidFill>
                    <a:srgbClr val="C00000"/>
                  </a:solidFill>
                  <a:ea typeface="黑体" panose="02010609060101010101" pitchFamily="49" charset="-122"/>
                </a:rPr>
                <a:t>2</a:t>
              </a:r>
              <a:r>
                <a:rPr lang="en-US" sz="1600" b="1" dirty="0">
                  <a:solidFill>
                    <a:srgbClr val="C00000"/>
                  </a:solidFill>
                  <a:ea typeface="黑体" panose="02010609060101010101" pitchFamily="49" charset="-122"/>
                </a:rPr>
                <a:t>: POMINO</a:t>
              </a:r>
              <a:endParaRPr lang="en-BE" sz="1600" b="1" dirty="0">
                <a:solidFill>
                  <a:srgbClr val="C00000"/>
                </a:solidFill>
                <a:ea typeface="黑体" panose="02010609060101010101" pitchFamily="49" charset="-122"/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5781E5FF-1A0E-938A-B068-0CD4A85C5F16}"/>
                </a:ext>
              </a:extLst>
            </p:cNvPr>
            <p:cNvSpPr txBox="1"/>
            <p:nvPr/>
          </p:nvSpPr>
          <p:spPr>
            <a:xfrm>
              <a:off x="5493499" y="3423865"/>
              <a:ext cx="251570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ea typeface="黑体" panose="02010609060101010101" pitchFamily="49" charset="-122"/>
                </a:rPr>
                <a:t>NO</a:t>
              </a:r>
              <a:r>
                <a:rPr lang="en-US" sz="1600" b="1" baseline="-25000" dirty="0">
                  <a:ea typeface="黑体" panose="02010609060101010101" pitchFamily="49" charset="-122"/>
                </a:rPr>
                <a:t>2</a:t>
              </a:r>
              <a:r>
                <a:rPr lang="en-US" sz="1600" b="1" dirty="0">
                  <a:ea typeface="黑体" panose="02010609060101010101" pitchFamily="49" charset="-122"/>
                </a:rPr>
                <a:t>: RPRO v2.4.0</a:t>
              </a:r>
              <a:endParaRPr lang="en-BE" sz="1600" b="1" dirty="0">
                <a:ea typeface="黑体" panose="02010609060101010101" pitchFamily="49" charset="-122"/>
              </a:endParaRPr>
            </a:p>
          </p:txBody>
        </p: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389CAA7A-2504-23F5-EAE8-3DB59350F586}"/>
              </a:ext>
            </a:extLst>
          </p:cNvPr>
          <p:cNvSpPr txBox="1"/>
          <p:nvPr/>
        </p:nvSpPr>
        <p:spPr>
          <a:xfrm>
            <a:off x="2105182" y="6086405"/>
            <a:ext cx="493363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ea typeface="黑体" panose="02010609060101010101" pitchFamily="49" charset="-122"/>
              </a:rPr>
              <a:t>(averaged in April, July, October 2021 and January 2022)</a:t>
            </a:r>
            <a:endParaRPr lang="en-BE" sz="1400" b="1" dirty="0">
              <a:ea typeface="黑体" panose="02010609060101010101" pitchFamily="49" charset="-122"/>
            </a:endParaRP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1FBA73CB-DD26-C5A9-2F95-2384CDEE4BEC}"/>
              </a:ext>
            </a:extLst>
          </p:cNvPr>
          <p:cNvGrpSpPr/>
          <p:nvPr/>
        </p:nvGrpSpPr>
        <p:grpSpPr>
          <a:xfrm>
            <a:off x="403700" y="3552596"/>
            <a:ext cx="8372652" cy="2329277"/>
            <a:chOff x="403700" y="3445016"/>
            <a:chExt cx="8372652" cy="2329277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CE41A618-7618-4443-2FF5-F8DAC47A24EB}"/>
                </a:ext>
              </a:extLst>
            </p:cNvPr>
            <p:cNvGrpSpPr/>
            <p:nvPr/>
          </p:nvGrpSpPr>
          <p:grpSpPr>
            <a:xfrm>
              <a:off x="403700" y="3445016"/>
              <a:ext cx="8372652" cy="2329277"/>
              <a:chOff x="403700" y="3445016"/>
              <a:chExt cx="8372652" cy="2329277"/>
            </a:xfrm>
          </p:grpSpPr>
          <p:grpSp>
            <p:nvGrpSpPr>
              <p:cNvPr id="80" name="Group 79">
                <a:extLst>
                  <a:ext uri="{FF2B5EF4-FFF2-40B4-BE49-F238E27FC236}">
                    <a16:creationId xmlns:a16="http://schemas.microsoft.com/office/drawing/2014/main" id="{26546100-069B-34F2-E4AD-BDB89FEE971F}"/>
                  </a:ext>
                </a:extLst>
              </p:cNvPr>
              <p:cNvGrpSpPr/>
              <p:nvPr/>
            </p:nvGrpSpPr>
            <p:grpSpPr>
              <a:xfrm>
                <a:off x="403700" y="3445016"/>
                <a:ext cx="8372652" cy="2329277"/>
                <a:chOff x="403700" y="3445016"/>
                <a:chExt cx="8372652" cy="2329277"/>
              </a:xfrm>
            </p:grpSpPr>
            <p:grpSp>
              <p:nvGrpSpPr>
                <p:cNvPr id="73" name="Group 72">
                  <a:extLst>
                    <a:ext uri="{FF2B5EF4-FFF2-40B4-BE49-F238E27FC236}">
                      <a16:creationId xmlns:a16="http://schemas.microsoft.com/office/drawing/2014/main" id="{CFAC6A96-F280-5395-02AF-ABE56907449C}"/>
                    </a:ext>
                  </a:extLst>
                </p:cNvPr>
                <p:cNvGrpSpPr/>
                <p:nvPr/>
              </p:nvGrpSpPr>
              <p:grpSpPr>
                <a:xfrm>
                  <a:off x="403700" y="3445016"/>
                  <a:ext cx="4050000" cy="2329277"/>
                  <a:chOff x="536406" y="980626"/>
                  <a:chExt cx="4050000" cy="2329277"/>
                </a:xfrm>
              </p:grpSpPr>
              <p:pic>
                <p:nvPicPr>
                  <p:cNvPr id="74" name="Picture 73" descr="A map of the world&#10;&#10;Description automatically generated">
                    <a:extLst>
                      <a:ext uri="{FF2B5EF4-FFF2-40B4-BE49-F238E27FC236}">
                        <a16:creationId xmlns:a16="http://schemas.microsoft.com/office/drawing/2014/main" id="{B244EE57-5D54-53D4-F971-7BC2D1E4785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536406" y="1149903"/>
                    <a:ext cx="4050000" cy="2160000"/>
                  </a:xfrm>
                  <a:prstGeom prst="rect">
                    <a:avLst/>
                  </a:prstGeom>
                </p:spPr>
              </p:pic>
              <p:sp>
                <p:nvSpPr>
                  <p:cNvPr id="75" name="TextBox 74">
                    <a:extLst>
                      <a:ext uri="{FF2B5EF4-FFF2-40B4-BE49-F238E27FC236}">
                        <a16:creationId xmlns:a16="http://schemas.microsoft.com/office/drawing/2014/main" id="{B76DDA3B-E007-2178-F9AE-5922FD126EF4}"/>
                      </a:ext>
                    </a:extLst>
                  </p:cNvPr>
                  <p:cNvSpPr txBox="1"/>
                  <p:nvPr/>
                </p:nvSpPr>
                <p:spPr>
                  <a:xfrm>
                    <a:off x="1081710" y="980626"/>
                    <a:ext cx="2959392" cy="338554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600" b="1" dirty="0">
                        <a:ea typeface="黑体" panose="02010609060101010101" pitchFamily="49" charset="-122"/>
                      </a:rPr>
                      <a:t>HCHO: RPRO v2.4.1 – POMINO</a:t>
                    </a:r>
                    <a:endParaRPr lang="en-BE" sz="1600" b="1" dirty="0">
                      <a:ea typeface="黑体" panose="02010609060101010101" pitchFamily="49" charset="-122"/>
                    </a:endParaRPr>
                  </a:p>
                </p:txBody>
              </p:sp>
            </p:grpSp>
            <p:grpSp>
              <p:nvGrpSpPr>
                <p:cNvPr id="76" name="Group 75">
                  <a:extLst>
                    <a:ext uri="{FF2B5EF4-FFF2-40B4-BE49-F238E27FC236}">
                      <a16:creationId xmlns:a16="http://schemas.microsoft.com/office/drawing/2014/main" id="{5200AFAB-0281-73CA-4B14-B233078D0C56}"/>
                    </a:ext>
                  </a:extLst>
                </p:cNvPr>
                <p:cNvGrpSpPr/>
                <p:nvPr/>
              </p:nvGrpSpPr>
              <p:grpSpPr>
                <a:xfrm>
                  <a:off x="4726352" y="3445016"/>
                  <a:ext cx="4050000" cy="2329277"/>
                  <a:chOff x="4557592" y="980626"/>
                  <a:chExt cx="4050000" cy="2329277"/>
                </a:xfrm>
              </p:grpSpPr>
              <p:pic>
                <p:nvPicPr>
                  <p:cNvPr id="77" name="Picture 76" descr="A map of the world&#10;&#10;Description automatically generated">
                    <a:extLst>
                      <a:ext uri="{FF2B5EF4-FFF2-40B4-BE49-F238E27FC236}">
                        <a16:creationId xmlns:a16="http://schemas.microsoft.com/office/drawing/2014/main" id="{8C3E791E-EDBF-F671-EBE3-3414CF22D03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4557592" y="1149903"/>
                    <a:ext cx="4050000" cy="2160000"/>
                  </a:xfrm>
                  <a:prstGeom prst="rect">
                    <a:avLst/>
                  </a:prstGeom>
                </p:spPr>
              </p:pic>
              <p:sp>
                <p:nvSpPr>
                  <p:cNvPr id="78" name="TextBox 77">
                    <a:extLst>
                      <a:ext uri="{FF2B5EF4-FFF2-40B4-BE49-F238E27FC236}">
                        <a16:creationId xmlns:a16="http://schemas.microsoft.com/office/drawing/2014/main" id="{07F92011-3430-C879-FE42-E4AD68DC85C7}"/>
                      </a:ext>
                    </a:extLst>
                  </p:cNvPr>
                  <p:cNvSpPr txBox="1"/>
                  <p:nvPr/>
                </p:nvSpPr>
                <p:spPr>
                  <a:xfrm>
                    <a:off x="5102896" y="980626"/>
                    <a:ext cx="2959392" cy="338554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600" b="1" dirty="0">
                        <a:ea typeface="黑体" panose="02010609060101010101" pitchFamily="49" charset="-122"/>
                      </a:rPr>
                      <a:t>NO</a:t>
                    </a:r>
                    <a:r>
                      <a:rPr lang="en-US" sz="1600" b="1" baseline="-25000" dirty="0">
                        <a:ea typeface="黑体" panose="02010609060101010101" pitchFamily="49" charset="-122"/>
                      </a:rPr>
                      <a:t>2</a:t>
                    </a:r>
                    <a:r>
                      <a:rPr lang="en-US" sz="1600" b="1" dirty="0">
                        <a:ea typeface="黑体" panose="02010609060101010101" pitchFamily="49" charset="-122"/>
                      </a:rPr>
                      <a:t>: RPRO v2.4.0 – POMINO</a:t>
                    </a:r>
                    <a:endParaRPr lang="en-BE" sz="1600" b="1" dirty="0">
                      <a:ea typeface="黑体" panose="02010609060101010101" pitchFamily="49" charset="-122"/>
                    </a:endParaRPr>
                  </a:p>
                </p:txBody>
              </p:sp>
            </p:grpSp>
          </p:grpSp>
          <p:pic>
            <p:nvPicPr>
              <p:cNvPr id="82" name="Picture 81">
                <a:extLst>
                  <a:ext uri="{FF2B5EF4-FFF2-40B4-BE49-F238E27FC236}">
                    <a16:creationId xmlns:a16="http://schemas.microsoft.com/office/drawing/2014/main" id="{951605E3-99B1-9432-6277-49C9A4D616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alphaModFix amt="85000"/>
              </a:blip>
              <a:stretch>
                <a:fillRect/>
              </a:stretch>
            </p:blipFill>
            <p:spPr>
              <a:xfrm>
                <a:off x="5011182" y="4441126"/>
                <a:ext cx="792000" cy="883933"/>
              </a:xfrm>
              <a:prstGeom prst="rect">
                <a:avLst/>
              </a:prstGeom>
            </p:spPr>
          </p:pic>
          <p:pic>
            <p:nvPicPr>
              <p:cNvPr id="83" name="Picture 82">
                <a:extLst>
                  <a:ext uri="{FF2B5EF4-FFF2-40B4-BE49-F238E27FC236}">
                    <a16:creationId xmlns:a16="http://schemas.microsoft.com/office/drawing/2014/main" id="{BB5B9CDE-99F6-515F-355B-A1F7B4E6F8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alphaModFix amt="85000"/>
              </a:blip>
              <a:stretch>
                <a:fillRect/>
              </a:stretch>
            </p:blipFill>
            <p:spPr>
              <a:xfrm>
                <a:off x="694352" y="4446530"/>
                <a:ext cx="792000" cy="890021"/>
              </a:xfrm>
              <a:prstGeom prst="rect">
                <a:avLst/>
              </a:prstGeom>
            </p:spPr>
          </p:pic>
        </p:grp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DE29B08E-BEE8-4D1E-B8C4-91F5FDEF22AE}"/>
                </a:ext>
              </a:extLst>
            </p:cNvPr>
            <p:cNvSpPr/>
            <p:nvPr/>
          </p:nvSpPr>
          <p:spPr>
            <a:xfrm>
              <a:off x="1219200" y="4072128"/>
              <a:ext cx="633984" cy="314194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BE" sz="2400" b="1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DAB94C4F-37DE-C1A3-92EF-A6106E745600}"/>
                </a:ext>
              </a:extLst>
            </p:cNvPr>
            <p:cNvSpPr/>
            <p:nvPr/>
          </p:nvSpPr>
          <p:spPr>
            <a:xfrm>
              <a:off x="1745506" y="4541062"/>
              <a:ext cx="418574" cy="362407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BE" sz="2400" b="1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F3077227-F45D-5BF7-EC0D-B83FB4D60D4E}"/>
                </a:ext>
              </a:extLst>
            </p:cNvPr>
            <p:cNvSpPr/>
            <p:nvPr/>
          </p:nvSpPr>
          <p:spPr>
            <a:xfrm>
              <a:off x="2342164" y="4418801"/>
              <a:ext cx="694405" cy="404659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BE" sz="2400" b="1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C11FE842-93E3-5833-69FE-424DE5C549EB}"/>
                </a:ext>
              </a:extLst>
            </p:cNvPr>
            <p:cNvSpPr/>
            <p:nvPr/>
          </p:nvSpPr>
          <p:spPr>
            <a:xfrm flipV="1">
              <a:off x="2392681" y="3988102"/>
              <a:ext cx="529590" cy="267668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BE" sz="2400" b="1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A10AA98B-08E2-AD77-49EA-4F3CEE2BA124}"/>
                </a:ext>
              </a:extLst>
            </p:cNvPr>
            <p:cNvSpPr/>
            <p:nvPr/>
          </p:nvSpPr>
          <p:spPr>
            <a:xfrm flipV="1">
              <a:off x="3193320" y="4118653"/>
              <a:ext cx="772890" cy="404659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BE" sz="2400" b="1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AF882268-754A-7688-4667-42BD46A9E3C4}"/>
                </a:ext>
              </a:extLst>
            </p:cNvPr>
            <p:cNvSpPr/>
            <p:nvPr/>
          </p:nvSpPr>
          <p:spPr>
            <a:xfrm>
              <a:off x="3653790" y="4675711"/>
              <a:ext cx="464820" cy="227757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BE" sz="2400" b="1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762E0387-DEAD-A120-3405-7C2ACFBD5A58}"/>
                </a:ext>
              </a:extLst>
            </p:cNvPr>
            <p:cNvSpPr/>
            <p:nvPr/>
          </p:nvSpPr>
          <p:spPr>
            <a:xfrm>
              <a:off x="5561529" y="4072128"/>
              <a:ext cx="633984" cy="314194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BE" sz="2400" b="1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41246E37-41C3-0F5F-8814-BE7445F57CC4}"/>
                </a:ext>
              </a:extLst>
            </p:cNvPr>
            <p:cNvSpPr/>
            <p:nvPr/>
          </p:nvSpPr>
          <p:spPr>
            <a:xfrm flipV="1">
              <a:off x="6735010" y="3988102"/>
              <a:ext cx="529590" cy="267668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BE" sz="2400" b="1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5A3E7728-0672-9609-0E59-F92A3BDC1C1B}"/>
                </a:ext>
              </a:extLst>
            </p:cNvPr>
            <p:cNvSpPr/>
            <p:nvPr/>
          </p:nvSpPr>
          <p:spPr>
            <a:xfrm flipV="1">
              <a:off x="7535649" y="4118653"/>
              <a:ext cx="772890" cy="404659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BE" sz="2400" b="1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1727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ED2006-D80A-9A74-4C1E-ADE4646973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graphs with numbers and letters&#10;&#10;Description automatically generated with medium confidence">
            <a:extLst>
              <a:ext uri="{FF2B5EF4-FFF2-40B4-BE49-F238E27FC236}">
                <a16:creationId xmlns:a16="http://schemas.microsoft.com/office/drawing/2014/main" id="{AF89C07E-B333-8F2C-D2FE-71CA55E599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7156" y="1544263"/>
            <a:ext cx="5198400" cy="4799159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4A8F6BD5-C2E8-BA84-A688-7D017A5AE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100" dirty="0"/>
              <a:t>POMINO retrievals feature reduced bias compared with measurements of global MAX-DOAS and PGN/Pandora network</a:t>
            </a:r>
            <a:endParaRPr lang="zh-CN" altLang="en-US" sz="2100" dirty="0"/>
          </a:p>
        </p:txBody>
      </p:sp>
      <p:sp>
        <p:nvSpPr>
          <p:cNvPr id="6" name="灯片编号占位符 2">
            <a:extLst>
              <a:ext uri="{FF2B5EF4-FFF2-40B4-BE49-F238E27FC236}">
                <a16:creationId xmlns:a16="http://schemas.microsoft.com/office/drawing/2014/main" id="{A6E933D1-3212-1FD9-CA1C-6F23C18DC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</p:spPr>
        <p:txBody>
          <a:bodyPr/>
          <a:lstStyle/>
          <a:p>
            <a:fld id="{A09094FD-81D7-4A37-9BF9-30DD8A7539D3}" type="slidenum">
              <a:rPr lang="zh-CN" altLang="en-US" smtClean="0"/>
              <a:t>6</a:t>
            </a:fld>
            <a:endParaRPr lang="zh-CN" altLang="en-US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6788A061-8F4E-7AF4-CE5F-2AD0E3389825}"/>
              </a:ext>
            </a:extLst>
          </p:cNvPr>
          <p:cNvSpPr/>
          <p:nvPr/>
        </p:nvSpPr>
        <p:spPr>
          <a:xfrm>
            <a:off x="4159670" y="1937850"/>
            <a:ext cx="995680" cy="457200"/>
          </a:xfrm>
          <a:prstGeom prst="ellipse">
            <a:avLst/>
          </a:prstGeom>
          <a:noFill/>
          <a:ln w="19050">
            <a:solidFill>
              <a:srgbClr val="C00000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endParaRPr lang="en-BE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B879E4A-0E9F-5CEC-8DDA-875A1EDFC85E}"/>
              </a:ext>
            </a:extLst>
          </p:cNvPr>
          <p:cNvSpPr/>
          <p:nvPr/>
        </p:nvSpPr>
        <p:spPr>
          <a:xfrm>
            <a:off x="4159670" y="4315290"/>
            <a:ext cx="995680" cy="457200"/>
          </a:xfrm>
          <a:prstGeom prst="ellipse">
            <a:avLst/>
          </a:prstGeom>
          <a:noFill/>
          <a:ln w="19050">
            <a:solidFill>
              <a:srgbClr val="C00000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endParaRPr lang="en-BE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F23D416-D6BF-E84E-5CB0-713D822444A8}"/>
              </a:ext>
            </a:extLst>
          </p:cNvPr>
          <p:cNvSpPr txBox="1"/>
          <p:nvPr/>
        </p:nvSpPr>
        <p:spPr>
          <a:xfrm>
            <a:off x="4537144" y="1274443"/>
            <a:ext cx="9086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ea typeface="黑体" panose="02010609060101010101" pitchFamily="49" charset="-122"/>
              </a:rPr>
              <a:t>POMINO</a:t>
            </a:r>
            <a:endParaRPr lang="en-BE" sz="1400" b="1" dirty="0">
              <a:ea typeface="黑体" panose="02010609060101010101" pitchFamily="49" charset="-122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A6BAE3C-BDDA-3F63-93E1-35FD3989B084}"/>
              </a:ext>
            </a:extLst>
          </p:cNvPr>
          <p:cNvSpPr txBox="1"/>
          <p:nvPr/>
        </p:nvSpPr>
        <p:spPr>
          <a:xfrm>
            <a:off x="6350704" y="1274443"/>
            <a:ext cx="9086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ea typeface="黑体" panose="02010609060101010101" pitchFamily="49" charset="-122"/>
              </a:rPr>
              <a:t>RPRO</a:t>
            </a:r>
            <a:endParaRPr lang="en-BE" sz="1400" b="1" dirty="0">
              <a:ea typeface="黑体" panose="02010609060101010101" pitchFamily="49" charset="-122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97322D0-228E-38D4-A131-6662B7C407EE}"/>
              </a:ext>
            </a:extLst>
          </p:cNvPr>
          <p:cNvSpPr txBox="1"/>
          <p:nvPr/>
        </p:nvSpPr>
        <p:spPr>
          <a:xfrm>
            <a:off x="217836" y="3635274"/>
            <a:ext cx="3646840" cy="25521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400" b="1" dirty="0">
                <a:ea typeface="黑体" panose="02010609060101010101" pitchFamily="49" charset="-122"/>
                <a:cs typeface="Times New Roman" panose="02020603050405020304" pitchFamily="18" charset="0"/>
              </a:rPr>
              <a:t>Data processing:</a:t>
            </a:r>
          </a:p>
          <a:p>
            <a:pPr>
              <a:lnSpc>
                <a:spcPct val="120000"/>
              </a:lnSpc>
            </a:pPr>
            <a:r>
              <a:rPr lang="en-US" altLang="zh-CN" sz="1200" b="1" dirty="0">
                <a:ea typeface="黑体" panose="02010609060101010101" pitchFamily="49" charset="-122"/>
                <a:cs typeface="Times New Roman" panose="02020603050405020304" pitchFamily="18" charset="0"/>
              </a:rPr>
              <a:t>PGN/Pandora &amp; MAX-DOAS daily columns: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1200" b="1" dirty="0">
                <a:solidFill>
                  <a:srgbClr val="C00000"/>
                </a:solidFill>
                <a:ea typeface="黑体" panose="02010609060101010101" pitchFamily="49" charset="-122"/>
                <a:cs typeface="Times New Roman" panose="02020603050405020304" pitchFamily="18" charset="0"/>
              </a:rPr>
              <a:t>11:00 – 16:00 LT averaging window for HCHO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1200" b="1" dirty="0">
                <a:solidFill>
                  <a:srgbClr val="C00000"/>
                </a:solidFill>
                <a:ea typeface="黑体" panose="02010609060101010101" pitchFamily="49" charset="-122"/>
                <a:cs typeface="Times New Roman" panose="02020603050405020304" pitchFamily="18" charset="0"/>
              </a:rPr>
              <a:t>13:00 – 14:00 LT averaging window for NO</a:t>
            </a:r>
            <a:r>
              <a:rPr lang="en-US" altLang="zh-CN" sz="1200" b="1" baseline="-25000" dirty="0">
                <a:solidFill>
                  <a:srgbClr val="C00000"/>
                </a:solidFill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endParaRPr lang="en-US" altLang="zh-CN" sz="1200" b="1" dirty="0">
              <a:solidFill>
                <a:srgbClr val="C00000"/>
              </a:solidFill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1200" b="1" dirty="0">
                <a:ea typeface="黑体" panose="02010609060101010101" pitchFamily="49" charset="-122"/>
                <a:cs typeface="Times New Roman" panose="02020603050405020304" pitchFamily="18" charset="0"/>
              </a:rPr>
              <a:t>Valid collocation criteria: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1200" b="1" dirty="0">
                <a:ea typeface="黑体" panose="02010609060101010101" pitchFamily="49" charset="-122"/>
                <a:cs typeface="Times New Roman" panose="02020603050405020304" pitchFamily="18" charset="0"/>
              </a:rPr>
              <a:t>Satellite pixel QA flag &gt; 0.5 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1200" b="1" dirty="0">
                <a:ea typeface="黑体" panose="02010609060101010101" pitchFamily="49" charset="-122"/>
                <a:cs typeface="Times New Roman" panose="02020603050405020304" pitchFamily="18" charset="0"/>
              </a:rPr>
              <a:t>Cloud radiance fraction &lt;= 50%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1200" b="1" dirty="0">
                <a:solidFill>
                  <a:srgbClr val="C00000"/>
                </a:solidFill>
                <a:ea typeface="黑体" panose="02010609060101010101" pitchFamily="49" charset="-122"/>
                <a:cs typeface="Times New Roman" panose="02020603050405020304" pitchFamily="18" charset="0"/>
              </a:rPr>
              <a:t>20km sampling radius for HCHO 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1200" b="1" dirty="0">
                <a:solidFill>
                  <a:srgbClr val="C00000"/>
                </a:solidFill>
                <a:ea typeface="黑体" panose="02010609060101010101" pitchFamily="49" charset="-122"/>
                <a:cs typeface="Times New Roman" panose="02020603050405020304" pitchFamily="18" charset="0"/>
              </a:rPr>
              <a:t>5km sampling radius for NO</a:t>
            </a:r>
            <a:r>
              <a:rPr lang="en-US" altLang="zh-CN" sz="1200" b="1" baseline="-25000" dirty="0">
                <a:solidFill>
                  <a:srgbClr val="C00000"/>
                </a:solidFill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endParaRPr lang="en-US" altLang="zh-CN" sz="1200" b="1" dirty="0">
              <a:solidFill>
                <a:srgbClr val="C00000"/>
              </a:solidFill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1200" b="1" dirty="0">
                <a:ea typeface="黑体" panose="02010609060101010101" pitchFamily="49" charset="-122"/>
                <a:cs typeface="Times New Roman" panose="02020603050405020304" pitchFamily="18" charset="0"/>
              </a:rPr>
              <a:t>Statistics: 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1200" b="1" dirty="0">
                <a:ea typeface="黑体" panose="02010609060101010101" pitchFamily="49" charset="-122"/>
                <a:cs typeface="Times New Roman" panose="02020603050405020304" pitchFamily="18" charset="0"/>
              </a:rPr>
              <a:t>linear regression using robust Theil-Sen estimator</a:t>
            </a:r>
            <a:endParaRPr lang="en-US" altLang="zh-CN" sz="1400" b="1" dirty="0"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56B3BE3-4CF6-8062-D2C2-04BD286997D7}"/>
              </a:ext>
            </a:extLst>
          </p:cNvPr>
          <p:cNvSpPr txBox="1"/>
          <p:nvPr/>
        </p:nvSpPr>
        <p:spPr>
          <a:xfrm>
            <a:off x="142530" y="1296699"/>
            <a:ext cx="372214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>
                <a:ea typeface="黑体" panose="02010609060101010101" pitchFamily="49" charset="-122"/>
              </a:rPr>
              <a:t>Global MAX-DOAS and PGN/Pandora network</a:t>
            </a:r>
            <a:endParaRPr lang="en-BE" sz="1400" b="1" dirty="0">
              <a:ea typeface="黑体" panose="02010609060101010101" pitchFamily="49" charset="-122"/>
            </a:endParaRPr>
          </a:p>
        </p:txBody>
      </p:sp>
      <p:pic>
        <p:nvPicPr>
          <p:cNvPr id="8" name="Picture 7" descr="A map of the world&#10;&#10;Description automatically generated">
            <a:extLst>
              <a:ext uri="{FF2B5EF4-FFF2-40B4-BE49-F238E27FC236}">
                <a16:creationId xmlns:a16="http://schemas.microsoft.com/office/drawing/2014/main" id="{CBAD3B88-6095-0AE9-0DC1-04981032E9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908" b="22518"/>
          <a:stretch/>
        </p:blipFill>
        <p:spPr>
          <a:xfrm>
            <a:off x="42335" y="1562141"/>
            <a:ext cx="3780000" cy="166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0583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975163-010A-5D01-D82E-2A6D9E917D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25DDCC27-EB8C-DAD8-2A1F-8914B709E3B9}"/>
              </a:ext>
            </a:extLst>
          </p:cNvPr>
          <p:cNvGrpSpPr/>
          <p:nvPr/>
        </p:nvGrpSpPr>
        <p:grpSpPr>
          <a:xfrm>
            <a:off x="557903" y="1307421"/>
            <a:ext cx="8177812" cy="2371758"/>
            <a:chOff x="557903" y="1146051"/>
            <a:chExt cx="8177812" cy="2371758"/>
          </a:xfrm>
        </p:grpSpPr>
        <p:pic>
          <p:nvPicPr>
            <p:cNvPr id="21" name="Picture 20" descr="A map of the world&#10;&#10;Description automatically generated">
              <a:extLst>
                <a:ext uri="{FF2B5EF4-FFF2-40B4-BE49-F238E27FC236}">
                  <a16:creationId xmlns:a16="http://schemas.microsoft.com/office/drawing/2014/main" id="{101A69AB-AB2F-1D2D-F821-2AF41D9657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35000"/>
            </a:blip>
            <a:srcRect l="68223" t="28556" r="11466" b="55023"/>
            <a:stretch/>
          </p:blipFill>
          <p:spPr>
            <a:xfrm>
              <a:off x="4839950" y="1146051"/>
              <a:ext cx="3895765" cy="2362316"/>
            </a:xfrm>
            <a:prstGeom prst="rect">
              <a:avLst/>
            </a:prstGeom>
          </p:spPr>
        </p:pic>
        <p:pic>
          <p:nvPicPr>
            <p:cNvPr id="12" name="Picture 11" descr="A map of the world&#10;&#10;Description automatically generated">
              <a:extLst>
                <a:ext uri="{FF2B5EF4-FFF2-40B4-BE49-F238E27FC236}">
                  <a16:creationId xmlns:a16="http://schemas.microsoft.com/office/drawing/2014/main" id="{15D60456-4F47-DE06-461E-B897B01430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35000"/>
            </a:blip>
            <a:srcRect l="17482" t="26140" r="62652" b="56968"/>
            <a:stretch/>
          </p:blipFill>
          <p:spPr>
            <a:xfrm>
              <a:off x="557903" y="1149412"/>
              <a:ext cx="3713837" cy="2368397"/>
            </a:xfrm>
            <a:prstGeom prst="rect">
              <a:avLst/>
            </a:prstGeom>
          </p:spPr>
        </p:pic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id="{0BF2BFD0-2F1B-5C07-F792-B9838BF44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sz="2200" dirty="0"/>
              <a:t>Implicit aerosol corrections lead to lower HCHO columns by ~35% over polluted areas in North America during summertime</a:t>
            </a:r>
            <a:endParaRPr lang="zh-CN" altLang="en-US" sz="2200" dirty="0"/>
          </a:p>
        </p:txBody>
      </p:sp>
      <p:sp>
        <p:nvSpPr>
          <p:cNvPr id="6" name="灯片编号占位符 2">
            <a:extLst>
              <a:ext uri="{FF2B5EF4-FFF2-40B4-BE49-F238E27FC236}">
                <a16:creationId xmlns:a16="http://schemas.microsoft.com/office/drawing/2014/main" id="{FB508725-5CF8-7B8D-561A-5E1A828D9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</p:spPr>
        <p:txBody>
          <a:bodyPr/>
          <a:lstStyle/>
          <a:p>
            <a:fld id="{A09094FD-81D7-4A37-9BF9-30DD8A7539D3}" type="slidenum">
              <a:rPr lang="zh-CN" altLang="en-US" smtClean="0"/>
              <a:t>7</a:t>
            </a:fld>
            <a:endParaRPr lang="zh-CN" alt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5CC8F80-3C3D-2490-FAF3-722FAF8B2734}"/>
              </a:ext>
            </a:extLst>
          </p:cNvPr>
          <p:cNvSpPr txBox="1"/>
          <p:nvPr/>
        </p:nvSpPr>
        <p:spPr>
          <a:xfrm>
            <a:off x="1509717" y="916687"/>
            <a:ext cx="16579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ea typeface="黑体" panose="02010609060101010101" pitchFamily="49" charset="-122"/>
              </a:rPr>
              <a:t>North America</a:t>
            </a:r>
            <a:endParaRPr lang="en-BE" sz="1600" b="1" dirty="0">
              <a:ea typeface="黑体" panose="02010609060101010101" pitchFamily="49" charset="-122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FD168BC-DC43-756E-30FB-63188732F058}"/>
              </a:ext>
            </a:extLst>
          </p:cNvPr>
          <p:cNvSpPr txBox="1"/>
          <p:nvPr/>
        </p:nvSpPr>
        <p:spPr>
          <a:xfrm>
            <a:off x="5976369" y="927009"/>
            <a:ext cx="16579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ea typeface="黑体" panose="02010609060101010101" pitchFamily="49" charset="-122"/>
              </a:rPr>
              <a:t>East Asia</a:t>
            </a:r>
            <a:endParaRPr lang="en-BE" sz="1600" b="1" dirty="0">
              <a:ea typeface="黑体" panose="02010609060101010101" pitchFamily="49" charset="-122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779DF3AE-2A51-5687-8CE1-437BAEB404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0125" y="3885559"/>
            <a:ext cx="6883750" cy="1294423"/>
          </a:xfrm>
          <a:prstGeom prst="rect">
            <a:avLst/>
          </a:prstGeom>
        </p:spPr>
      </p:pic>
      <p:grpSp>
        <p:nvGrpSpPr>
          <p:cNvPr id="93" name="Group 92">
            <a:extLst>
              <a:ext uri="{FF2B5EF4-FFF2-40B4-BE49-F238E27FC236}">
                <a16:creationId xmlns:a16="http://schemas.microsoft.com/office/drawing/2014/main" id="{E8CBF83B-01B3-EDAB-3750-2F8307DD3D90}"/>
              </a:ext>
            </a:extLst>
          </p:cNvPr>
          <p:cNvGrpSpPr/>
          <p:nvPr/>
        </p:nvGrpSpPr>
        <p:grpSpPr>
          <a:xfrm>
            <a:off x="273046" y="5940096"/>
            <a:ext cx="8597907" cy="592150"/>
            <a:chOff x="268676" y="4936792"/>
            <a:chExt cx="8597907" cy="592150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26C7A5E-E301-15AB-5C4C-A7E9FB7DBE09}"/>
                </a:ext>
              </a:extLst>
            </p:cNvPr>
            <p:cNvSpPr txBox="1"/>
            <p:nvPr/>
          </p:nvSpPr>
          <p:spPr>
            <a:xfrm>
              <a:off x="715432" y="4936792"/>
              <a:ext cx="8151151" cy="5921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400" b="1" dirty="0">
                  <a:ea typeface="黑体" panose="02010609060101010101" pitchFamily="49" charset="-122"/>
                </a:rPr>
                <a:t>Directional dependence of HCHO AMF on surface reflectance is very weak, but note systematic differences between different products, e.g., TROPOMI MLER and OMI MLER</a:t>
              </a:r>
            </a:p>
          </p:txBody>
        </p: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56CC8D7C-3F9F-8BA5-D13F-F69D1C5F80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8676" y="5068154"/>
              <a:ext cx="446756" cy="144406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7A35DE61-84AD-6B15-724C-961D6AA33E7A}"/>
              </a:ext>
            </a:extLst>
          </p:cNvPr>
          <p:cNvSpPr txBox="1"/>
          <p:nvPr/>
        </p:nvSpPr>
        <p:spPr>
          <a:xfrm>
            <a:off x="8013875" y="980799"/>
            <a:ext cx="1092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C00000"/>
                </a:solidFill>
                <a:ea typeface="黑体" panose="02010609060101010101" pitchFamily="49" charset="-122"/>
              </a:rPr>
              <a:t>July 2021</a:t>
            </a:r>
            <a:endParaRPr lang="en-BE" sz="1400" b="1" dirty="0">
              <a:solidFill>
                <a:srgbClr val="C00000"/>
              </a:solidFill>
              <a:ea typeface="黑体" panose="02010609060101010101" pitchFamily="49" charset="-122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B402C77-9913-B0BC-1F96-DA692A79C7F3}"/>
              </a:ext>
            </a:extLst>
          </p:cNvPr>
          <p:cNvGrpSpPr/>
          <p:nvPr/>
        </p:nvGrpSpPr>
        <p:grpSpPr>
          <a:xfrm>
            <a:off x="753041" y="4560563"/>
            <a:ext cx="375103" cy="454710"/>
            <a:chOff x="828346" y="4254986"/>
            <a:chExt cx="375103" cy="454710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FC6E5954-3112-FD96-0B34-985E05349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28346" y="4254986"/>
              <a:ext cx="375103" cy="121246"/>
            </a:xfrm>
            <a:prstGeom prst="rect">
              <a:avLst/>
            </a:prstGeom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56A5CAB4-5AF6-9E12-C53E-E827175977F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8346" y="4588450"/>
              <a:ext cx="375103" cy="121246"/>
            </a:xfrm>
            <a:prstGeom prst="rect">
              <a:avLst/>
            </a:prstGeom>
          </p:spPr>
        </p:pic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FACD9C22-9C73-B508-1F86-3F46EB297A97}"/>
              </a:ext>
            </a:extLst>
          </p:cNvPr>
          <p:cNvGrpSpPr/>
          <p:nvPr/>
        </p:nvGrpSpPr>
        <p:grpSpPr>
          <a:xfrm>
            <a:off x="270280" y="5286398"/>
            <a:ext cx="8484994" cy="590803"/>
            <a:chOff x="268676" y="5436574"/>
            <a:chExt cx="8484994" cy="590803"/>
          </a:xfrm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ABE43DA8-F52F-3E56-DCD7-8231CD9BC5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68676" y="5560919"/>
              <a:ext cx="446756" cy="135381"/>
            </a:xfrm>
            <a:prstGeom prst="rect">
              <a:avLst/>
            </a:prstGeom>
          </p:spPr>
        </p:pic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F16FA868-2D6B-9943-B21C-D9D6F6184A78}"/>
                </a:ext>
              </a:extLst>
            </p:cNvPr>
            <p:cNvSpPr txBox="1"/>
            <p:nvPr/>
          </p:nvSpPr>
          <p:spPr>
            <a:xfrm>
              <a:off x="715432" y="5436574"/>
              <a:ext cx="8038238" cy="5908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400" b="1" dirty="0">
                  <a:ea typeface="黑体" panose="02010609060101010101" pitchFamily="49" charset="-122"/>
                </a:rPr>
                <a:t>Implicit aerosol corrections dominate the negative HCHO differences of RPRO over polluted areas in North America </a:t>
              </a:r>
              <a:r>
                <a:rPr lang="en-US" sz="1400" b="1" dirty="0">
                  <a:ea typeface="黑体" panose="02010609060101010101" pitchFamily="49" charset="-122"/>
                  <a:sym typeface="Wingdings" panose="05000000000000000000" pitchFamily="2" charset="2"/>
                </a:rPr>
                <a:t> Explicit aerosol corrections should be included under extreme situations (e.g., wildfires)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461013A-B453-244E-00DA-F00162734EDC}"/>
              </a:ext>
            </a:extLst>
          </p:cNvPr>
          <p:cNvGrpSpPr/>
          <p:nvPr/>
        </p:nvGrpSpPr>
        <p:grpSpPr>
          <a:xfrm>
            <a:off x="-9856" y="1199928"/>
            <a:ext cx="8785531" cy="2336428"/>
            <a:chOff x="-9856" y="1038558"/>
            <a:chExt cx="8785531" cy="2336428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A6543AFA-387D-4B42-BE0F-267292CFA467}"/>
                </a:ext>
              </a:extLst>
            </p:cNvPr>
            <p:cNvGrpSpPr/>
            <p:nvPr/>
          </p:nvGrpSpPr>
          <p:grpSpPr>
            <a:xfrm>
              <a:off x="178675" y="1209677"/>
              <a:ext cx="8597000" cy="2165309"/>
              <a:chOff x="178675" y="1209677"/>
              <a:chExt cx="8597000" cy="2165309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BAAD7673-8F9C-3FB0-2312-15E120541BF5}"/>
                  </a:ext>
                </a:extLst>
              </p:cNvPr>
              <p:cNvGrpSpPr/>
              <p:nvPr/>
            </p:nvGrpSpPr>
            <p:grpSpPr>
              <a:xfrm>
                <a:off x="178675" y="1209677"/>
                <a:ext cx="8597000" cy="2165309"/>
                <a:chOff x="178675" y="1209677"/>
                <a:chExt cx="8597000" cy="2165309"/>
              </a:xfrm>
            </p:grpSpPr>
            <p:pic>
              <p:nvPicPr>
                <p:cNvPr id="8" name="Picture 7" descr="A graph of a graph with text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54960F97-1259-DFCC-9127-30B6B4EA214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alphaModFix amt="85000"/>
                </a:blip>
                <a:stretch>
                  <a:fillRect/>
                </a:stretch>
              </p:blipFill>
              <p:spPr>
                <a:xfrm>
                  <a:off x="178675" y="1214986"/>
                  <a:ext cx="4320000" cy="2160000"/>
                </a:xfrm>
                <a:prstGeom prst="rect">
                  <a:avLst/>
                </a:prstGeom>
              </p:spPr>
            </p:pic>
            <p:pic>
              <p:nvPicPr>
                <p:cNvPr id="10" name="Picture 9" descr="A graph with different colored lines&#10;&#10;Description automatically generated">
                  <a:extLst>
                    <a:ext uri="{FF2B5EF4-FFF2-40B4-BE49-F238E27FC236}">
                      <a16:creationId xmlns:a16="http://schemas.microsoft.com/office/drawing/2014/main" id="{0F9469BA-DBAD-8C48-AA72-710B784871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alphaModFix amt="85000"/>
                </a:blip>
                <a:stretch>
                  <a:fillRect/>
                </a:stretch>
              </p:blipFill>
              <p:spPr>
                <a:xfrm>
                  <a:off x="4455675" y="1209677"/>
                  <a:ext cx="4320000" cy="2160000"/>
                </a:xfrm>
                <a:prstGeom prst="rect">
                  <a:avLst/>
                </a:prstGeom>
              </p:spPr>
            </p:pic>
          </p:grpSp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EBEFC1E7-5879-81F2-CFB9-D5CECF27BA3B}"/>
                  </a:ext>
                </a:extLst>
              </p:cNvPr>
              <p:cNvGrpSpPr/>
              <p:nvPr/>
            </p:nvGrpSpPr>
            <p:grpSpPr>
              <a:xfrm>
                <a:off x="2078778" y="2170113"/>
                <a:ext cx="1975697" cy="660368"/>
                <a:chOff x="2078778" y="2170113"/>
                <a:chExt cx="1975697" cy="660368"/>
              </a:xfrm>
            </p:grpSpPr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056BAE8C-86A2-33D6-3E3C-3C14241EAC3D}"/>
                    </a:ext>
                  </a:extLst>
                </p:cNvPr>
                <p:cNvCxnSpPr/>
                <p:nvPr/>
              </p:nvCxnSpPr>
              <p:spPr>
                <a:xfrm>
                  <a:off x="3943350" y="2170113"/>
                  <a:ext cx="111125" cy="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C032F608-EAB3-F309-98F0-CCDBD31160ED}"/>
                    </a:ext>
                  </a:extLst>
                </p:cNvPr>
                <p:cNvCxnSpPr/>
                <p:nvPr/>
              </p:nvCxnSpPr>
              <p:spPr>
                <a:xfrm>
                  <a:off x="3943349" y="2449513"/>
                  <a:ext cx="111125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Connector: Elbow 39">
                  <a:extLst>
                    <a:ext uri="{FF2B5EF4-FFF2-40B4-BE49-F238E27FC236}">
                      <a16:creationId xmlns:a16="http://schemas.microsoft.com/office/drawing/2014/main" id="{EADE835B-CCFC-DC2C-BA75-08161A43AFC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 flipV="1">
                  <a:off x="3511551" y="2307848"/>
                  <a:ext cx="489551" cy="388557"/>
                </a:xfrm>
                <a:prstGeom prst="bentConnector3">
                  <a:avLst>
                    <a:gd name="adj1" fmla="val -40473"/>
                  </a:avLst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F7AB426B-602E-65E6-8997-D8855121B148}"/>
                    </a:ext>
                  </a:extLst>
                </p:cNvPr>
                <p:cNvCxnSpPr/>
                <p:nvPr/>
              </p:nvCxnSpPr>
              <p:spPr>
                <a:xfrm>
                  <a:off x="3998911" y="2177376"/>
                  <a:ext cx="0" cy="117610"/>
                </a:xfrm>
                <a:prstGeom prst="line">
                  <a:avLst/>
                </a:prstGeom>
                <a:ln w="12700">
                  <a:solidFill>
                    <a:srgbClr val="C00000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9866E2B7-9370-BD7B-AB5D-9051B7229B7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998911" y="2318381"/>
                  <a:ext cx="0" cy="131132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F9B50078-4202-D546-E678-7C9628003E3F}"/>
                    </a:ext>
                  </a:extLst>
                </p:cNvPr>
                <p:cNvSpPr txBox="1"/>
                <p:nvPr/>
              </p:nvSpPr>
              <p:spPr>
                <a:xfrm>
                  <a:off x="2078778" y="2584260"/>
                  <a:ext cx="1519555" cy="24622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000" b="1" dirty="0">
                      <a:ea typeface="黑体" panose="02010609060101010101" pitchFamily="49" charset="-122"/>
                    </a:rPr>
                    <a:t>RPRO v2.4.1 – POMINO</a:t>
                  </a:r>
                </a:p>
              </p:txBody>
            </p:sp>
          </p:grpSp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4F52CF17-2F7C-0CB4-E0AA-4CE3A86BDACD}"/>
                  </a:ext>
                </a:extLst>
              </p:cNvPr>
              <p:cNvGrpSpPr/>
              <p:nvPr/>
            </p:nvGrpSpPr>
            <p:grpSpPr>
              <a:xfrm>
                <a:off x="6079252" y="2090625"/>
                <a:ext cx="1770309" cy="453981"/>
                <a:chOff x="6079252" y="2090625"/>
                <a:chExt cx="1770309" cy="453981"/>
              </a:xfrm>
            </p:grpSpPr>
            <p:cxnSp>
              <p:nvCxnSpPr>
                <p:cNvPr id="72" name="Straight Connector 71">
                  <a:extLst>
                    <a:ext uri="{FF2B5EF4-FFF2-40B4-BE49-F238E27FC236}">
                      <a16:creationId xmlns:a16="http://schemas.microsoft.com/office/drawing/2014/main" id="{517587B8-9A63-8BBD-856F-CBEC926DE96C}"/>
                    </a:ext>
                  </a:extLst>
                </p:cNvPr>
                <p:cNvCxnSpPr/>
                <p:nvPr/>
              </p:nvCxnSpPr>
              <p:spPr>
                <a:xfrm>
                  <a:off x="7737474" y="2093801"/>
                  <a:ext cx="111125" cy="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>
                  <a:extLst>
                    <a:ext uri="{FF2B5EF4-FFF2-40B4-BE49-F238E27FC236}">
                      <a16:creationId xmlns:a16="http://schemas.microsoft.com/office/drawing/2014/main" id="{E9AAA429-4539-DCF3-C1A8-570D623305F9}"/>
                    </a:ext>
                  </a:extLst>
                </p:cNvPr>
                <p:cNvCxnSpPr/>
                <p:nvPr/>
              </p:nvCxnSpPr>
              <p:spPr>
                <a:xfrm>
                  <a:off x="7738436" y="2214830"/>
                  <a:ext cx="111125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Connector: Elbow 73">
                  <a:extLst>
                    <a:ext uri="{FF2B5EF4-FFF2-40B4-BE49-F238E27FC236}">
                      <a16:creationId xmlns:a16="http://schemas.microsoft.com/office/drawing/2014/main" id="{3A3DE578-707A-C7C6-DE24-08030D38453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 flipV="1">
                  <a:off x="7458075" y="2151417"/>
                  <a:ext cx="356162" cy="276521"/>
                </a:xfrm>
                <a:prstGeom prst="bentConnector3">
                  <a:avLst>
                    <a:gd name="adj1" fmla="val -32013"/>
                  </a:avLst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>
                  <a:extLst>
                    <a:ext uri="{FF2B5EF4-FFF2-40B4-BE49-F238E27FC236}">
                      <a16:creationId xmlns:a16="http://schemas.microsoft.com/office/drawing/2014/main" id="{003F2EF8-411F-1EB3-16A0-889B67AC6C1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93999" y="2090625"/>
                  <a:ext cx="0" cy="79488"/>
                </a:xfrm>
                <a:prstGeom prst="line">
                  <a:avLst/>
                </a:prstGeom>
                <a:ln w="12700">
                  <a:solidFill>
                    <a:srgbClr val="C00000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>
                  <a:extLst>
                    <a:ext uri="{FF2B5EF4-FFF2-40B4-BE49-F238E27FC236}">
                      <a16:creationId xmlns:a16="http://schemas.microsoft.com/office/drawing/2014/main" id="{379F5880-2DEE-056B-6862-31F9E7B847B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93999" y="2131850"/>
                  <a:ext cx="0" cy="73452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3B316A26-A58B-11BA-A20F-FA5A28A337CB}"/>
                    </a:ext>
                  </a:extLst>
                </p:cNvPr>
                <p:cNvSpPr txBox="1"/>
                <p:nvPr/>
              </p:nvSpPr>
              <p:spPr>
                <a:xfrm>
                  <a:off x="6079252" y="2298385"/>
                  <a:ext cx="1452146" cy="24622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000" b="1" dirty="0">
                      <a:ea typeface="黑体" panose="02010609060101010101" pitchFamily="49" charset="-122"/>
                    </a:rPr>
                    <a:t>RPRO v2.4.1 – POMINO</a:t>
                  </a:r>
                </a:p>
              </p:txBody>
            </p:sp>
          </p:grpSp>
        </p:grp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A18D4E92-BDC2-847E-5F28-E76FAAB42B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-9856" y="1038558"/>
              <a:ext cx="2024480" cy="2961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61111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43838A-DC37-A63F-3FF0-9331CDA005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CB0061-A675-46EF-A9E9-A4265BC92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sz="2400" dirty="0"/>
              <a:t>Complex structural uncertainties of NO</a:t>
            </a:r>
            <a:r>
              <a:rPr lang="en-US" altLang="zh-CN" sz="2400" baseline="-25000" dirty="0"/>
              <a:t>2</a:t>
            </a:r>
            <a:r>
              <a:rPr lang="en-US" altLang="zh-CN" sz="2400" dirty="0"/>
              <a:t> VCDs from ancillary parameters in AMF calculation</a:t>
            </a:r>
            <a:endParaRPr lang="zh-CN" altLang="en-US" sz="2400" dirty="0"/>
          </a:p>
        </p:txBody>
      </p:sp>
      <p:sp>
        <p:nvSpPr>
          <p:cNvPr id="6" name="灯片编号占位符 2">
            <a:extLst>
              <a:ext uri="{FF2B5EF4-FFF2-40B4-BE49-F238E27FC236}">
                <a16:creationId xmlns:a16="http://schemas.microsoft.com/office/drawing/2014/main" id="{97673C82-A284-E8C4-8ECE-368F8306D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</p:spPr>
        <p:txBody>
          <a:bodyPr/>
          <a:lstStyle/>
          <a:p>
            <a:fld id="{A09094FD-81D7-4A37-9BF9-30DD8A7539D3}" type="slidenum">
              <a:rPr lang="zh-CN" altLang="en-US" smtClean="0"/>
              <a:t>8</a:t>
            </a:fld>
            <a:endParaRPr lang="zh-CN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71562B-9B95-0325-1C06-F0B320D6C672}"/>
              </a:ext>
            </a:extLst>
          </p:cNvPr>
          <p:cNvSpPr txBox="1"/>
          <p:nvPr/>
        </p:nvSpPr>
        <p:spPr>
          <a:xfrm>
            <a:off x="7900856" y="962004"/>
            <a:ext cx="1243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C00000"/>
                </a:solidFill>
                <a:ea typeface="黑体" panose="02010609060101010101" pitchFamily="49" charset="-122"/>
              </a:rPr>
              <a:t>Jan. 2022</a:t>
            </a:r>
            <a:endParaRPr lang="en-BE" sz="1400" b="1" dirty="0">
              <a:solidFill>
                <a:srgbClr val="C00000"/>
              </a:solidFill>
              <a:ea typeface="黑体" panose="02010609060101010101" pitchFamily="49" charset="-122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B5BDA50-674B-8D3F-042C-3B547BD7AE73}"/>
              </a:ext>
            </a:extLst>
          </p:cNvPr>
          <p:cNvGrpSpPr/>
          <p:nvPr/>
        </p:nvGrpSpPr>
        <p:grpSpPr>
          <a:xfrm>
            <a:off x="557903" y="927445"/>
            <a:ext cx="8106550" cy="2748984"/>
            <a:chOff x="557903" y="776833"/>
            <a:chExt cx="8106550" cy="2748984"/>
          </a:xfrm>
        </p:grpSpPr>
        <p:pic>
          <p:nvPicPr>
            <p:cNvPr id="15" name="Picture 14" descr="A map of the world&#10;&#10;Description automatically generated">
              <a:extLst>
                <a:ext uri="{FF2B5EF4-FFF2-40B4-BE49-F238E27FC236}">
                  <a16:creationId xmlns:a16="http://schemas.microsoft.com/office/drawing/2014/main" id="{47964E2B-0AC3-57AC-81F4-95F24D6CC8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35000"/>
            </a:blip>
            <a:srcRect l="18305" t="16782" r="61944" b="59489"/>
            <a:stretch/>
          </p:blipFill>
          <p:spPr>
            <a:xfrm>
              <a:off x="557903" y="1146051"/>
              <a:ext cx="3713837" cy="2379766"/>
            </a:xfrm>
            <a:prstGeom prst="rect">
              <a:avLst/>
            </a:prstGeom>
          </p:spPr>
        </p:pic>
        <p:pic>
          <p:nvPicPr>
            <p:cNvPr id="17" name="Picture 16" descr="A map of the world&#10;&#10;Description automatically generated">
              <a:extLst>
                <a:ext uri="{FF2B5EF4-FFF2-40B4-BE49-F238E27FC236}">
                  <a16:creationId xmlns:a16="http://schemas.microsoft.com/office/drawing/2014/main" id="{3808AAD2-06AB-D211-3F7D-E4B63D3A44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35000"/>
            </a:blip>
            <a:srcRect l="68583" t="19553" r="11251" b="56718"/>
            <a:stretch/>
          </p:blipFill>
          <p:spPr>
            <a:xfrm>
              <a:off x="4872262" y="1146051"/>
              <a:ext cx="3792191" cy="2379766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6FA9C3D-F41D-A334-9BCE-9FAC6E236E47}"/>
                </a:ext>
              </a:extLst>
            </p:cNvPr>
            <p:cNvSpPr txBox="1"/>
            <p:nvPr/>
          </p:nvSpPr>
          <p:spPr>
            <a:xfrm>
              <a:off x="1509717" y="776833"/>
              <a:ext cx="165791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ea typeface="黑体" panose="02010609060101010101" pitchFamily="49" charset="-122"/>
                </a:rPr>
                <a:t>North America</a:t>
              </a:r>
              <a:endParaRPr lang="en-BE" sz="1600" b="1" dirty="0">
                <a:ea typeface="黑体" panose="02010609060101010101" pitchFamily="49" charset="-122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844E79A-7A6C-1667-CDB8-0443DBFD80A1}"/>
                </a:ext>
              </a:extLst>
            </p:cNvPr>
            <p:cNvSpPr txBox="1"/>
            <p:nvPr/>
          </p:nvSpPr>
          <p:spPr>
            <a:xfrm>
              <a:off x="5976369" y="787155"/>
              <a:ext cx="165791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ea typeface="黑体" panose="02010609060101010101" pitchFamily="49" charset="-122"/>
                </a:rPr>
                <a:t>East Asia</a:t>
              </a:r>
              <a:endParaRPr lang="en-BE" sz="1600" b="1" dirty="0">
                <a:ea typeface="黑体" panose="02010609060101010101" pitchFamily="49" charset="-122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039193A-9A84-C888-C3A8-16A303DBCA36}"/>
              </a:ext>
            </a:extLst>
          </p:cNvPr>
          <p:cNvGrpSpPr/>
          <p:nvPr/>
        </p:nvGrpSpPr>
        <p:grpSpPr>
          <a:xfrm>
            <a:off x="645022" y="4551546"/>
            <a:ext cx="375103" cy="485190"/>
            <a:chOff x="828346" y="4254986"/>
            <a:chExt cx="375103" cy="485190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B5BF9A8-3065-65DF-8E51-8509598B5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8346" y="4254986"/>
              <a:ext cx="375103" cy="121246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BBAC2506-FF6E-E12C-A1ED-5C95913D01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8346" y="4618930"/>
              <a:ext cx="375103" cy="121246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28A90425-0444-FBE2-D932-3C3F85DFFD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0125" y="3883650"/>
            <a:ext cx="7103750" cy="1335792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0C8F9D45-079F-888A-128D-B147324937AA}"/>
              </a:ext>
            </a:extLst>
          </p:cNvPr>
          <p:cNvGrpSpPr/>
          <p:nvPr/>
        </p:nvGrpSpPr>
        <p:grpSpPr>
          <a:xfrm>
            <a:off x="203416" y="5895996"/>
            <a:ext cx="8728712" cy="592150"/>
            <a:chOff x="268676" y="5436574"/>
            <a:chExt cx="8728712" cy="592150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B1F30312-DF7A-BFD4-82D1-4837976EF44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68676" y="5560919"/>
              <a:ext cx="446756" cy="135381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8AC3C04-66A7-F472-EB82-9E771F3B1566}"/>
                </a:ext>
              </a:extLst>
            </p:cNvPr>
            <p:cNvSpPr txBox="1"/>
            <p:nvPr/>
          </p:nvSpPr>
          <p:spPr>
            <a:xfrm>
              <a:off x="715431" y="5436574"/>
              <a:ext cx="8281957" cy="5921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400" b="1" dirty="0">
                  <a:ea typeface="黑体" panose="02010609060101010101" pitchFamily="49" charset="-122"/>
                </a:rPr>
                <a:t>Higher NO</a:t>
              </a:r>
              <a:r>
                <a:rPr lang="en-US" sz="1400" b="1" baseline="-25000" dirty="0">
                  <a:ea typeface="黑体" panose="02010609060101010101" pitchFamily="49" charset="-122"/>
                </a:rPr>
                <a:t>2</a:t>
              </a:r>
              <a:r>
                <a:rPr lang="en-US" sz="1400" b="1" dirty="0">
                  <a:ea typeface="黑体" panose="02010609060101010101" pitchFamily="49" charset="-122"/>
                </a:rPr>
                <a:t> columns with implicit aerosol corrections in East Asia are due to enhanced cloud “shielding” effect (increased cloud fraction &amp; cloud layer height &gt; NO</a:t>
              </a:r>
              <a:r>
                <a:rPr lang="en-US" sz="1400" b="1" baseline="-25000" dirty="0">
                  <a:ea typeface="黑体" panose="02010609060101010101" pitchFamily="49" charset="-122"/>
                </a:rPr>
                <a:t>2</a:t>
              </a:r>
              <a:r>
                <a:rPr lang="en-US" sz="1400" b="1" dirty="0">
                  <a:ea typeface="黑体" panose="02010609060101010101" pitchFamily="49" charset="-122"/>
                </a:rPr>
                <a:t> layer height)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039661E-0EC6-088C-210B-2C64D5DE48AD}"/>
              </a:ext>
            </a:extLst>
          </p:cNvPr>
          <p:cNvGrpSpPr/>
          <p:nvPr/>
        </p:nvGrpSpPr>
        <p:grpSpPr>
          <a:xfrm>
            <a:off x="33469" y="1104076"/>
            <a:ext cx="8724570" cy="2515474"/>
            <a:chOff x="33469" y="910432"/>
            <a:chExt cx="8724570" cy="2515474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07AACCC3-8387-A239-2C1E-7B26307DE12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3469" y="910432"/>
              <a:ext cx="1476246" cy="357600"/>
            </a:xfrm>
            <a:prstGeom prst="rect">
              <a:avLst/>
            </a:prstGeom>
          </p:spPr>
        </p:pic>
        <p:pic>
          <p:nvPicPr>
            <p:cNvPr id="39" name="Picture 38" descr="A graph with lines and text&#10;&#10;Description automatically generated with medium confidence">
              <a:extLst>
                <a:ext uri="{FF2B5EF4-FFF2-40B4-BE49-F238E27FC236}">
                  <a16:creationId xmlns:a16="http://schemas.microsoft.com/office/drawing/2014/main" id="{640CC97D-5531-3A5D-77D7-EAA688CF26B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alphaModFix amt="85000"/>
            </a:blip>
            <a:stretch>
              <a:fillRect/>
            </a:stretch>
          </p:blipFill>
          <p:spPr>
            <a:xfrm>
              <a:off x="4438039" y="1255934"/>
              <a:ext cx="4320000" cy="2160000"/>
            </a:xfrm>
            <a:prstGeom prst="rect">
              <a:avLst/>
            </a:prstGeom>
          </p:spPr>
        </p:pic>
        <p:pic>
          <p:nvPicPr>
            <p:cNvPr id="41" name="Picture 40" descr="A graph of a graph&#10;&#10;Description automatically generated with medium confidence">
              <a:extLst>
                <a:ext uri="{FF2B5EF4-FFF2-40B4-BE49-F238E27FC236}">
                  <a16:creationId xmlns:a16="http://schemas.microsoft.com/office/drawing/2014/main" id="{07FB8F87-56A4-DF92-EE24-D647BD966A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alphaModFix amt="85000"/>
            </a:blip>
            <a:stretch>
              <a:fillRect/>
            </a:stretch>
          </p:blipFill>
          <p:spPr>
            <a:xfrm>
              <a:off x="93035" y="1265906"/>
              <a:ext cx="4320000" cy="2160000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71B1BC7-2DF4-596E-A6CB-A1CA0FD03C1D}"/>
              </a:ext>
            </a:extLst>
          </p:cNvPr>
          <p:cNvGrpSpPr/>
          <p:nvPr/>
        </p:nvGrpSpPr>
        <p:grpSpPr>
          <a:xfrm>
            <a:off x="203416" y="5276628"/>
            <a:ext cx="8577495" cy="592150"/>
            <a:chOff x="293459" y="4910014"/>
            <a:chExt cx="8577495" cy="592150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8DA7702-3E29-0212-27D8-7DC81DA3B200}"/>
                </a:ext>
              </a:extLst>
            </p:cNvPr>
            <p:cNvSpPr txBox="1"/>
            <p:nvPr/>
          </p:nvSpPr>
          <p:spPr>
            <a:xfrm>
              <a:off x="719803" y="4910014"/>
              <a:ext cx="8151151" cy="5921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400" b="1" dirty="0">
                  <a:ea typeface="黑体" panose="02010609060101010101" pitchFamily="49" charset="-122"/>
                </a:rPr>
                <a:t>Structural uncertainty caused by surface reflectance is up to 30% in North America and 25% in East Asia</a:t>
              </a:r>
              <a:br>
                <a:rPr lang="en-US" sz="1400" b="1" dirty="0">
                  <a:ea typeface="黑体" panose="02010609060101010101" pitchFamily="49" charset="-122"/>
                </a:rPr>
              </a:br>
              <a:r>
                <a:rPr lang="en-US" sz="1400" b="1" dirty="0">
                  <a:ea typeface="黑体" panose="02010609060101010101" pitchFamily="49" charset="-122"/>
                </a:rPr>
                <a:t>(MODIS blue-sky albedo systematically lower than TROPOMI DLER)</a:t>
              </a: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13DD7750-9597-9454-FE30-590EEC2313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93459" y="5043222"/>
              <a:ext cx="446756" cy="1444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5382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7A454A-D5A8-334D-592F-66EDA0D252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>
            <a:extLst>
              <a:ext uri="{FF2B5EF4-FFF2-40B4-BE49-F238E27FC236}">
                <a16:creationId xmlns:a16="http://schemas.microsoft.com/office/drawing/2014/main" id="{4B762434-A90D-592D-C5DF-D83D45F5D699}"/>
              </a:ext>
            </a:extLst>
          </p:cNvPr>
          <p:cNvGrpSpPr/>
          <p:nvPr/>
        </p:nvGrpSpPr>
        <p:grpSpPr>
          <a:xfrm>
            <a:off x="1472421" y="1036755"/>
            <a:ext cx="2700000" cy="5223593"/>
            <a:chOff x="5273364" y="809190"/>
            <a:chExt cx="2700000" cy="5223593"/>
          </a:xfrm>
        </p:grpSpPr>
        <p:pic>
          <p:nvPicPr>
            <p:cNvPr id="17" name="Picture 16" descr="A graph with colorful dots and numbers&#10;&#10;Description automatically generated with medium confidence">
              <a:extLst>
                <a:ext uri="{FF2B5EF4-FFF2-40B4-BE49-F238E27FC236}">
                  <a16:creationId xmlns:a16="http://schemas.microsoft.com/office/drawing/2014/main" id="{6AD63EFC-43FD-B56A-C12D-A49C507B86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73364" y="3332783"/>
              <a:ext cx="2700000" cy="2700000"/>
            </a:xfrm>
            <a:prstGeom prst="rect">
              <a:avLst/>
            </a:prstGeom>
          </p:spPr>
        </p:pic>
        <p:pic>
          <p:nvPicPr>
            <p:cNvPr id="15" name="Picture 14" descr="A graph of numbers and colored dots&#10;&#10;Description automatically generated with medium confidence">
              <a:extLst>
                <a:ext uri="{FF2B5EF4-FFF2-40B4-BE49-F238E27FC236}">
                  <a16:creationId xmlns:a16="http://schemas.microsoft.com/office/drawing/2014/main" id="{1E293F78-0068-249A-4017-7378F14DA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73364" y="809190"/>
              <a:ext cx="2700000" cy="2700000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9091B6E-2F2A-0C07-6824-343B2324D9FC}"/>
                </a:ext>
              </a:extLst>
            </p:cNvPr>
            <p:cNvSpPr txBox="1"/>
            <p:nvPr/>
          </p:nvSpPr>
          <p:spPr>
            <a:xfrm>
              <a:off x="5671778" y="1677138"/>
              <a:ext cx="137206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ea typeface="黑体" panose="02010609060101010101" pitchFamily="49" charset="-122"/>
                </a:rPr>
                <a:t>Y = 0.56 X + 1.35</a:t>
              </a:r>
            </a:p>
            <a:p>
              <a:r>
                <a:rPr lang="en-US" sz="1000" b="1" dirty="0">
                  <a:ea typeface="黑体" panose="02010609060101010101" pitchFamily="49" charset="-122"/>
                </a:rPr>
                <a:t>R = 0.71</a:t>
              </a:r>
            </a:p>
            <a:p>
              <a:r>
                <a:rPr lang="en-US" sz="1000" b="1" dirty="0">
                  <a:ea typeface="黑体" panose="02010609060101010101" pitchFamily="49" charset="-122"/>
                </a:rPr>
                <a:t>NMB = -11.7%</a:t>
              </a:r>
              <a:endParaRPr lang="en-BE" sz="1000" b="1" dirty="0">
                <a:ea typeface="黑体" panose="02010609060101010101" pitchFamily="49" charset="-122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ECFB53A-6A23-0463-A35C-97443F0B27EB}"/>
                </a:ext>
              </a:extLst>
            </p:cNvPr>
            <p:cNvSpPr txBox="1"/>
            <p:nvPr/>
          </p:nvSpPr>
          <p:spPr>
            <a:xfrm>
              <a:off x="5685520" y="4216988"/>
              <a:ext cx="137206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ea typeface="黑体" panose="02010609060101010101" pitchFamily="49" charset="-122"/>
                </a:rPr>
                <a:t>Y = 0.56 X + 1.23</a:t>
              </a:r>
            </a:p>
            <a:p>
              <a:r>
                <a:rPr lang="en-US" sz="1000" b="1" dirty="0">
                  <a:ea typeface="黑体" panose="02010609060101010101" pitchFamily="49" charset="-122"/>
                </a:rPr>
                <a:t>R = 0.73</a:t>
              </a:r>
            </a:p>
            <a:p>
              <a:r>
                <a:rPr lang="en-US" sz="1000" b="1" dirty="0">
                  <a:ea typeface="黑体" panose="02010609060101010101" pitchFamily="49" charset="-122"/>
                </a:rPr>
                <a:t>NMB = -17.1%</a:t>
              </a:r>
              <a:endParaRPr lang="en-BE" sz="1000" b="1" dirty="0">
                <a:ea typeface="黑体" panose="02010609060101010101" pitchFamily="49" charset="-122"/>
              </a:endParaRPr>
            </a:p>
          </p:txBody>
        </p:sp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id="{CD855071-EB81-C8C4-AB1A-9CC594FA3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sz="2400" dirty="0"/>
              <a:t>More regions with O</a:t>
            </a:r>
            <a:r>
              <a:rPr lang="en-US" altLang="zh-CN" sz="2400" baseline="-25000" dirty="0"/>
              <a:t>3</a:t>
            </a:r>
            <a:r>
              <a:rPr lang="en-US" altLang="zh-CN" sz="2400" dirty="0"/>
              <a:t> sensitivity in transitional regime in East Asia are revealed by POMINO retrievals</a:t>
            </a:r>
            <a:endParaRPr lang="zh-CN" altLang="en-US" sz="2400" dirty="0"/>
          </a:p>
        </p:txBody>
      </p:sp>
      <p:sp>
        <p:nvSpPr>
          <p:cNvPr id="6" name="灯片编号占位符 2">
            <a:extLst>
              <a:ext uri="{FF2B5EF4-FFF2-40B4-BE49-F238E27FC236}">
                <a16:creationId xmlns:a16="http://schemas.microsoft.com/office/drawing/2014/main" id="{FBBF1D25-0DC7-C44B-4F7E-3714A0FB0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</p:spPr>
        <p:txBody>
          <a:bodyPr/>
          <a:lstStyle/>
          <a:p>
            <a:fld id="{A09094FD-81D7-4A37-9BF9-30DD8A7539D3}" type="slidenum">
              <a:rPr lang="zh-CN" altLang="en-US" smtClean="0"/>
              <a:t>9</a:t>
            </a:fld>
            <a:endParaRPr lang="zh-CN" alt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F5C315-44BE-7A1E-6D32-49CB64DAFF20}"/>
              </a:ext>
            </a:extLst>
          </p:cNvPr>
          <p:cNvSpPr txBox="1"/>
          <p:nvPr/>
        </p:nvSpPr>
        <p:spPr>
          <a:xfrm>
            <a:off x="8140732" y="887956"/>
            <a:ext cx="1092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C00000"/>
                </a:solidFill>
                <a:ea typeface="黑体" panose="02010609060101010101" pitchFamily="49" charset="-122"/>
              </a:rPr>
              <a:t>July 2021</a:t>
            </a:r>
            <a:endParaRPr lang="en-BE" sz="1400" b="1" dirty="0">
              <a:solidFill>
                <a:srgbClr val="C00000"/>
              </a:solidFill>
              <a:ea typeface="黑体" panose="02010609060101010101" pitchFamily="49" charset="-122"/>
            </a:endParaRPr>
          </a:p>
        </p:txBody>
      </p:sp>
      <p:pic>
        <p:nvPicPr>
          <p:cNvPr id="18" name="Picture 17" descr="A map of the world&#10;&#10;Description automatically generated">
            <a:extLst>
              <a:ext uri="{FF2B5EF4-FFF2-40B4-BE49-F238E27FC236}">
                <a16:creationId xmlns:a16="http://schemas.microsoft.com/office/drawing/2014/main" id="{153552A3-818E-88F9-F661-D144EF7E985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942" t="89977" r="9137" b="260"/>
          <a:stretch/>
        </p:blipFill>
        <p:spPr>
          <a:xfrm>
            <a:off x="4584577" y="5635887"/>
            <a:ext cx="3749689" cy="232657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1424B15C-6E0F-0D6D-E36B-D156E6B66472}"/>
              </a:ext>
            </a:extLst>
          </p:cNvPr>
          <p:cNvGrpSpPr/>
          <p:nvPr/>
        </p:nvGrpSpPr>
        <p:grpSpPr>
          <a:xfrm>
            <a:off x="4393943" y="1256038"/>
            <a:ext cx="3940323" cy="4944347"/>
            <a:chOff x="4182430" y="1029659"/>
            <a:chExt cx="3940323" cy="4944347"/>
          </a:xfrm>
        </p:grpSpPr>
        <p:pic>
          <p:nvPicPr>
            <p:cNvPr id="8" name="Picture 7" descr="A map of asia with a temperature&#10;&#10;Description automatically generated">
              <a:extLst>
                <a:ext uri="{FF2B5EF4-FFF2-40B4-BE49-F238E27FC236}">
                  <a16:creationId xmlns:a16="http://schemas.microsoft.com/office/drawing/2014/main" id="{4C400F54-0CA3-0029-11F7-E760673FE7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6353" r="9137" b="9136"/>
            <a:stretch/>
          </p:blipFill>
          <p:spPr>
            <a:xfrm>
              <a:off x="4355945" y="1029659"/>
              <a:ext cx="3766808" cy="2160000"/>
            </a:xfrm>
            <a:prstGeom prst="rect">
              <a:avLst/>
            </a:prstGeom>
          </p:spPr>
        </p:pic>
        <p:pic>
          <p:nvPicPr>
            <p:cNvPr id="11" name="Picture 10" descr="A map of the world&#10;&#10;Description automatically generated">
              <a:extLst>
                <a:ext uri="{FF2B5EF4-FFF2-40B4-BE49-F238E27FC236}">
                  <a16:creationId xmlns:a16="http://schemas.microsoft.com/office/drawing/2014/main" id="{F914DAA8-5628-7945-B644-0B8E41DA77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942" r="9137" b="9356"/>
            <a:stretch/>
          </p:blipFill>
          <p:spPr>
            <a:xfrm>
              <a:off x="4373064" y="3249508"/>
              <a:ext cx="3749689" cy="216000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96CF39A-7F3F-AEA1-6521-07F737FE61F8}"/>
                </a:ext>
              </a:extLst>
            </p:cNvPr>
            <p:cNvSpPr txBox="1"/>
            <p:nvPr/>
          </p:nvSpPr>
          <p:spPr>
            <a:xfrm>
              <a:off x="6226966" y="5703767"/>
              <a:ext cx="96297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solidFill>
                    <a:srgbClr val="2F6694"/>
                  </a:solidFill>
                  <a:ea typeface="黑体" panose="02010609060101010101" pitchFamily="49" charset="-122"/>
                </a:rPr>
                <a:t>NOx-limited</a:t>
              </a:r>
              <a:endParaRPr lang="en-BE" sz="1100" b="1" dirty="0">
                <a:solidFill>
                  <a:srgbClr val="2F6694"/>
                </a:solidFill>
                <a:ea typeface="黑体" panose="02010609060101010101" pitchFamily="49" charset="-122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21B730A-8BFE-8069-BF0F-EF64C2AB467B}"/>
                </a:ext>
              </a:extLst>
            </p:cNvPr>
            <p:cNvSpPr txBox="1"/>
            <p:nvPr/>
          </p:nvSpPr>
          <p:spPr>
            <a:xfrm>
              <a:off x="5033802" y="5705034"/>
              <a:ext cx="96297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ea typeface="黑体" panose="02010609060101010101" pitchFamily="49" charset="-122"/>
                </a:rPr>
                <a:t>Transitional</a:t>
              </a:r>
              <a:endParaRPr lang="en-BE" sz="1100" b="1" dirty="0">
                <a:ea typeface="黑体" panose="02010609060101010101" pitchFamily="49" charset="-122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395827D-BFEE-722C-5248-C12556D18BF7}"/>
                </a:ext>
              </a:extLst>
            </p:cNvPr>
            <p:cNvSpPr txBox="1"/>
            <p:nvPr/>
          </p:nvSpPr>
          <p:spPr>
            <a:xfrm>
              <a:off x="4182430" y="5712396"/>
              <a:ext cx="96297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solidFill>
                    <a:srgbClr val="FE2200"/>
                  </a:solidFill>
                  <a:ea typeface="黑体" panose="02010609060101010101" pitchFamily="49" charset="-122"/>
                </a:rPr>
                <a:t>VOC-limited</a:t>
              </a:r>
              <a:endParaRPr lang="en-BE" sz="1100" b="1" dirty="0">
                <a:solidFill>
                  <a:srgbClr val="FE2200"/>
                </a:solidFill>
                <a:ea typeface="黑体" panose="02010609060101010101" pitchFamily="49" charset="-122"/>
              </a:endParaRP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AF2D1040-80BC-130D-F24A-F1D43C95754D}"/>
                </a:ext>
              </a:extLst>
            </p:cNvPr>
            <p:cNvCxnSpPr>
              <a:cxnSpLocks/>
            </p:cNvCxnSpPr>
            <p:nvPr/>
          </p:nvCxnSpPr>
          <p:spPr>
            <a:xfrm>
              <a:off x="4688358" y="5692872"/>
              <a:ext cx="457196" cy="0"/>
            </a:xfrm>
            <a:prstGeom prst="straightConnector1">
              <a:avLst/>
            </a:prstGeom>
            <a:ln w="19050">
              <a:solidFill>
                <a:srgbClr val="FE22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96CE46B8-E6F9-4C74-8316-0F07DABB5DAF}"/>
                </a:ext>
              </a:extLst>
            </p:cNvPr>
            <p:cNvCxnSpPr>
              <a:cxnSpLocks/>
            </p:cNvCxnSpPr>
            <p:nvPr/>
          </p:nvCxnSpPr>
          <p:spPr>
            <a:xfrm>
              <a:off x="5145403" y="5692872"/>
              <a:ext cx="470686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AABD9A6F-1B60-CAEE-8F95-7D245C85096F}"/>
                </a:ext>
              </a:extLst>
            </p:cNvPr>
            <p:cNvCxnSpPr>
              <a:cxnSpLocks/>
            </p:cNvCxnSpPr>
            <p:nvPr/>
          </p:nvCxnSpPr>
          <p:spPr>
            <a:xfrm>
              <a:off x="5616089" y="5692872"/>
              <a:ext cx="2306955" cy="0"/>
            </a:xfrm>
            <a:prstGeom prst="straightConnector1">
              <a:avLst/>
            </a:prstGeom>
            <a:ln w="19050">
              <a:solidFill>
                <a:srgbClr val="6DA3D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071C873-2EAB-49DE-BFA9-579305910081}"/>
              </a:ext>
            </a:extLst>
          </p:cNvPr>
          <p:cNvGrpSpPr/>
          <p:nvPr/>
        </p:nvGrpSpPr>
        <p:grpSpPr>
          <a:xfrm>
            <a:off x="5592259" y="1745995"/>
            <a:ext cx="1864499" cy="3293856"/>
            <a:chOff x="2347837" y="1664208"/>
            <a:chExt cx="1864499" cy="3293856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7063EC54-3E36-DC20-ED44-EE9AF29C735F}"/>
                </a:ext>
              </a:extLst>
            </p:cNvPr>
            <p:cNvSpPr/>
            <p:nvPr/>
          </p:nvSpPr>
          <p:spPr>
            <a:xfrm>
              <a:off x="3675543" y="1664208"/>
              <a:ext cx="536793" cy="566928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txBody>
            <a:bodyPr wrap="none" rtlCol="0" anchor="ctr">
              <a:spAutoFit/>
            </a:bodyPr>
            <a:lstStyle/>
            <a:p>
              <a:pPr algn="ctr"/>
              <a:endParaRPr lang="en-BE" sz="2400" b="1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B1C2053B-F2BA-0EE4-27E0-9E5DC980950D}"/>
                </a:ext>
              </a:extLst>
            </p:cNvPr>
            <p:cNvSpPr/>
            <p:nvPr/>
          </p:nvSpPr>
          <p:spPr>
            <a:xfrm>
              <a:off x="2347837" y="2159190"/>
              <a:ext cx="536793" cy="566928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txBody>
            <a:bodyPr wrap="none" rtlCol="0" anchor="ctr">
              <a:spAutoFit/>
            </a:bodyPr>
            <a:lstStyle/>
            <a:p>
              <a:pPr algn="ctr"/>
              <a:endParaRPr lang="en-BE" sz="2400" b="1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3BFFD7FB-BEAC-3AA0-87BD-F1EEF6089F1D}"/>
                </a:ext>
              </a:extLst>
            </p:cNvPr>
            <p:cNvSpPr/>
            <p:nvPr/>
          </p:nvSpPr>
          <p:spPr>
            <a:xfrm>
              <a:off x="3675543" y="3896154"/>
              <a:ext cx="536793" cy="566928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txBody>
            <a:bodyPr wrap="none" rtlCol="0" anchor="ctr">
              <a:spAutoFit/>
            </a:bodyPr>
            <a:lstStyle/>
            <a:p>
              <a:pPr algn="ctr"/>
              <a:endParaRPr lang="en-BE" sz="2400" b="1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95D5B342-F4EB-F319-E6EF-F4992AA8FE9F}"/>
                </a:ext>
              </a:extLst>
            </p:cNvPr>
            <p:cNvSpPr/>
            <p:nvPr/>
          </p:nvSpPr>
          <p:spPr>
            <a:xfrm>
              <a:off x="2347837" y="4391136"/>
              <a:ext cx="536793" cy="566928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txBody>
            <a:bodyPr wrap="none" rtlCol="0" anchor="ctr">
              <a:spAutoFit/>
            </a:bodyPr>
            <a:lstStyle/>
            <a:p>
              <a:pPr algn="ctr"/>
              <a:endParaRPr lang="en-BE" sz="2400" b="1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0BD80A87-8CE5-42D6-B224-3E7E4B92951F}"/>
                  </a:ext>
                </a:extLst>
              </p:cNvPr>
              <p:cNvSpPr txBox="1"/>
              <p:nvPr/>
            </p:nvSpPr>
            <p:spPr>
              <a:xfrm>
                <a:off x="183135" y="2316446"/>
                <a:ext cx="1135504" cy="4565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1" i="0" smtClean="0">
                          <a:latin typeface="Cambria Math" panose="02040503050406030204" pitchFamily="18" charset="0"/>
                          <a:ea typeface="黑体" panose="02010609060101010101" pitchFamily="49" charset="-122"/>
                        </a:rPr>
                        <m:t>𝐅𝐍𝐑</m:t>
                      </m:r>
                      <m:r>
                        <a:rPr lang="en-US" sz="1200" b="1" i="0" smtClean="0">
                          <a:latin typeface="Cambria Math" panose="02040503050406030204" pitchFamily="18" charset="0"/>
                          <a:ea typeface="黑体" panose="02010609060101010101" pitchFamily="49" charset="-122"/>
                        </a:rPr>
                        <m:t>= </m:t>
                      </m:r>
                      <m:f>
                        <m:fPr>
                          <m:ctrlPr>
                            <a:rPr lang="en-US" sz="1200" b="1" i="1" smtClean="0">
                              <a:latin typeface="Cambria Math" panose="02040503050406030204" pitchFamily="18" charset="0"/>
                              <a:ea typeface="黑体" panose="02010609060101010101" pitchFamily="49" charset="-122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12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200" b="1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𝛀</m:t>
                              </m:r>
                            </m:e>
                            <m:sub>
                              <m:r>
                                <a:rPr lang="en-US" sz="1200" b="1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𝐇𝐂𝐇𝐎</m:t>
                              </m:r>
                            </m:sub>
                            <m:sup>
                              <m:r>
                                <a:rPr lang="en-US" sz="1200" b="1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𝐏𝐎𝐌𝐈𝐍𝐎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en-US" sz="12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200" b="1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𝛀</m:t>
                              </m:r>
                            </m:e>
                            <m:sub>
                              <m:r>
                                <a:rPr lang="en-US" sz="1200" b="1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𝐍</m:t>
                              </m:r>
                              <m:sSub>
                                <m:sSubPr>
                                  <m:ctrlPr>
                                    <a:rPr lang="en-US" sz="12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1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𝐎</m:t>
                                  </m:r>
                                </m:e>
                                <m:sub>
                                  <m:r>
                                    <a:rPr lang="en-US" sz="1200" b="1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en-US" sz="1200" b="1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𝐏𝐎𝐌𝐈𝐍𝐎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BE" sz="1200" b="1" dirty="0">
                  <a:ea typeface="黑体" panose="02010609060101010101" pitchFamily="49" charset="-122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0BD80A87-8CE5-42D6-B224-3E7E4B9295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135" y="2316446"/>
                <a:ext cx="1135504" cy="456535"/>
              </a:xfrm>
              <a:prstGeom prst="rect">
                <a:avLst/>
              </a:prstGeom>
              <a:blipFill>
                <a:blip r:embed="rId7"/>
                <a:stretch>
                  <a:fillRect l="-2688" r="-538" b="-6667"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51721361-E910-76E5-188D-0F56E627EC06}"/>
                  </a:ext>
                </a:extLst>
              </p:cNvPr>
              <p:cNvSpPr txBox="1"/>
              <p:nvPr/>
            </p:nvSpPr>
            <p:spPr>
              <a:xfrm>
                <a:off x="88558" y="4654751"/>
                <a:ext cx="1324658" cy="4565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1" i="0" smtClean="0">
                          <a:latin typeface="Cambria Math" panose="02040503050406030204" pitchFamily="18" charset="0"/>
                          <a:ea typeface="黑体" panose="02010609060101010101" pitchFamily="49" charset="-122"/>
                        </a:rPr>
                        <m:t>𝐅𝐍𝐑</m:t>
                      </m:r>
                      <m:r>
                        <a:rPr lang="en-US" sz="1200" b="1" i="0" smtClean="0">
                          <a:latin typeface="Cambria Math" panose="02040503050406030204" pitchFamily="18" charset="0"/>
                          <a:ea typeface="黑体" panose="02010609060101010101" pitchFamily="49" charset="-122"/>
                        </a:rPr>
                        <m:t>= </m:t>
                      </m:r>
                      <m:f>
                        <m:fPr>
                          <m:ctrlPr>
                            <a:rPr lang="en-US" sz="1200" b="1" i="1" smtClean="0">
                              <a:latin typeface="Cambria Math" panose="02040503050406030204" pitchFamily="18" charset="0"/>
                              <a:ea typeface="黑体" panose="02010609060101010101" pitchFamily="49" charset="-122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12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200" b="1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𝛀</m:t>
                              </m:r>
                            </m:e>
                            <m:sub>
                              <m:r>
                                <a:rPr lang="en-US" sz="1200" b="1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𝐇𝐂𝐇𝐎</m:t>
                              </m:r>
                            </m:sub>
                            <m:sup>
                              <m:r>
                                <a:rPr lang="en-US" sz="1200" b="1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𝐑𝐏𝐑𝐎</m:t>
                              </m:r>
                              <m:r>
                                <a:rPr lang="en-US" sz="1200" b="1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200" b="1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𝐯𝟐</m:t>
                              </m:r>
                              <m:r>
                                <a:rPr lang="en-US" sz="1200" b="1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1200" b="1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𝟒</m:t>
                              </m:r>
                              <m:r>
                                <a:rPr lang="en-US" sz="1200" b="1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1200" b="1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𝟏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en-US" sz="12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200" b="1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𝛀</m:t>
                              </m:r>
                            </m:e>
                            <m:sub>
                              <m:r>
                                <a:rPr lang="en-US" sz="1200" b="1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𝐍</m:t>
                              </m:r>
                              <m:sSub>
                                <m:sSubPr>
                                  <m:ctrlPr>
                                    <a:rPr lang="en-US" sz="12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1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𝐎</m:t>
                                  </m:r>
                                </m:e>
                                <m:sub>
                                  <m:r>
                                    <a:rPr lang="en-US" sz="1200" b="1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en-US" sz="1200" b="1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𝐑𝐏𝐑𝐎</m:t>
                              </m:r>
                              <m:r>
                                <a:rPr lang="en-US" sz="1200" b="1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200" b="1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𝐯𝟐</m:t>
                              </m:r>
                              <m:r>
                                <a:rPr lang="en-US" sz="1200" b="1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1200" b="1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𝟒</m:t>
                              </m:r>
                              <m:r>
                                <a:rPr lang="en-US" sz="1200" b="1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1200" b="1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𝟎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BE" sz="1200" b="1" dirty="0">
                  <a:ea typeface="黑体" panose="02010609060101010101" pitchFamily="49" charset="-122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51721361-E910-76E5-188D-0F56E627EC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58" y="4654751"/>
                <a:ext cx="1324658" cy="456535"/>
              </a:xfrm>
              <a:prstGeom prst="rect">
                <a:avLst/>
              </a:prstGeom>
              <a:blipFill>
                <a:blip r:embed="rId8"/>
                <a:stretch>
                  <a:fillRect l="-2304" r="-922" b="-8108"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9" name="Group 58">
            <a:extLst>
              <a:ext uri="{FF2B5EF4-FFF2-40B4-BE49-F238E27FC236}">
                <a16:creationId xmlns:a16="http://schemas.microsoft.com/office/drawing/2014/main" id="{44547528-F10D-D98D-944F-4A805A972D9C}"/>
              </a:ext>
            </a:extLst>
          </p:cNvPr>
          <p:cNvGrpSpPr/>
          <p:nvPr/>
        </p:nvGrpSpPr>
        <p:grpSpPr>
          <a:xfrm>
            <a:off x="1459297" y="2111961"/>
            <a:ext cx="6768723" cy="2746349"/>
            <a:chOff x="1247784" y="1885582"/>
            <a:chExt cx="6768723" cy="2746349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2270555D-EC47-5E25-CDA7-5FAFFA2D275F}"/>
                </a:ext>
              </a:extLst>
            </p:cNvPr>
            <p:cNvSpPr/>
            <p:nvPr/>
          </p:nvSpPr>
          <p:spPr>
            <a:xfrm>
              <a:off x="6718612" y="2204870"/>
              <a:ext cx="208979" cy="195115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BE" sz="2400" b="1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C2E8B20B-46E2-CF0F-7187-64143E880755}"/>
                </a:ext>
              </a:extLst>
            </p:cNvPr>
            <p:cNvSpPr/>
            <p:nvPr/>
          </p:nvSpPr>
          <p:spPr>
            <a:xfrm>
              <a:off x="6718612" y="4436816"/>
              <a:ext cx="208979" cy="195115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BE" sz="2400" b="1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4B5567FB-77B7-B918-86C6-79FE748E99C2}"/>
                </a:ext>
              </a:extLst>
            </p:cNvPr>
            <p:cNvSpPr txBox="1"/>
            <p:nvPr/>
          </p:nvSpPr>
          <p:spPr>
            <a:xfrm>
              <a:off x="6859270" y="2123308"/>
              <a:ext cx="115723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FF0000"/>
                  </a:solidFill>
                  <a:ea typeface="黑体" panose="02010609060101010101" pitchFamily="49" charset="-122"/>
                </a:rPr>
                <a:t>Pearl River Delta</a:t>
              </a:r>
              <a:endParaRPr lang="en-BE" sz="1000" b="1" dirty="0">
                <a:solidFill>
                  <a:srgbClr val="FF0000"/>
                </a:solidFill>
                <a:ea typeface="黑体" panose="02010609060101010101" pitchFamily="49" charset="-122"/>
              </a:endParaRPr>
            </a:p>
          </p:txBody>
        </p:sp>
        <p:pic>
          <p:nvPicPr>
            <p:cNvPr id="50" name="Picture 49" descr="A map of land with roads and roads&#10;&#10;Description automatically generated">
              <a:extLst>
                <a:ext uri="{FF2B5EF4-FFF2-40B4-BE49-F238E27FC236}">
                  <a16:creationId xmlns:a16="http://schemas.microsoft.com/office/drawing/2014/main" id="{7DD059EA-FB5D-2DE1-3875-776D867E22F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47784" y="1885582"/>
              <a:ext cx="2700000" cy="2659035"/>
            </a:xfrm>
            <a:prstGeom prst="rect">
              <a:avLst/>
            </a:prstGeom>
          </p:spPr>
        </p:pic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9CAE681A-B81D-AEE1-5853-7A00D7FA15B8}"/>
                </a:ext>
              </a:extLst>
            </p:cNvPr>
            <p:cNvCxnSpPr>
              <a:cxnSpLocks/>
              <a:stCxn id="36" idx="3"/>
              <a:endCxn id="50" idx="3"/>
            </p:cNvCxnSpPr>
            <p:nvPr/>
          </p:nvCxnSpPr>
          <p:spPr>
            <a:xfrm flipH="1">
              <a:off x="3947784" y="2371411"/>
              <a:ext cx="2801432" cy="843689"/>
            </a:xfrm>
            <a:prstGeom prst="straightConnector1">
              <a:avLst/>
            </a:prstGeom>
            <a:ln w="19050">
              <a:solidFill>
                <a:srgbClr val="FE22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39213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Lulu Che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</a:spPr>
      <a:bodyPr wrap="none" rtlCol="0" anchor="ctr">
        <a:spAutoFit/>
      </a:bodyPr>
      <a:lstStyle>
        <a:defPPr algn="ctr">
          <a:defRPr sz="2400" b="1" dirty="0" smtClean="0">
            <a:latin typeface="黑体" panose="02010609060101010101" pitchFamily="49" charset="-122"/>
            <a:ea typeface="黑体" panose="02010609060101010101" pitchFamily="49" charset="-122"/>
          </a:defRPr>
        </a:defPPr>
      </a:lstStyle>
    </a:spDef>
    <a:txDef>
      <a:spPr>
        <a:noFill/>
      </a:spPr>
      <a:bodyPr wrap="none" rtlCol="0">
        <a:spAutoFit/>
      </a:bodyPr>
      <a:lstStyle>
        <a:defPPr>
          <a:defRPr sz="2400" b="1" dirty="0" smtClean="0">
            <a:ea typeface="黑体" panose="02010609060101010101" pitchFamily="49" charset="-122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Lulu Chen</Template>
  <TotalTime>8364</TotalTime>
  <Words>729</Words>
  <Application>Microsoft Office PowerPoint</Application>
  <PresentationFormat>On-screen Show (4:3)</PresentationFormat>
  <Paragraphs>134</Paragraphs>
  <Slides>10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等线</vt:lpstr>
      <vt:lpstr>黑体</vt:lpstr>
      <vt:lpstr>Arial</vt:lpstr>
      <vt:lpstr>Calibri</vt:lpstr>
      <vt:lpstr>Cambria Math</vt:lpstr>
      <vt:lpstr>Lulu Chen</vt:lpstr>
      <vt:lpstr>PowerPoint Presentation</vt:lpstr>
      <vt:lpstr>From TROPOMI to the new era of Geo-ring</vt:lpstr>
      <vt:lpstr>Inconsistency of ancillary parameters in operational NO2 and HCHO air mass factor (AMF) algorithm</vt:lpstr>
      <vt:lpstr>POMINO algorithm for consistent global HCHO and NO2 AMF calculation</vt:lpstr>
      <vt:lpstr>Good spatial agreement but lower RPRO HCHO and NO2 columns by 10-20% over polluted regions </vt:lpstr>
      <vt:lpstr>POMINO retrievals feature reduced bias compared with measurements of global MAX-DOAS and PGN/Pandora network</vt:lpstr>
      <vt:lpstr>Implicit aerosol corrections lead to lower HCHO columns by ~35% over polluted areas in North America during summertime</vt:lpstr>
      <vt:lpstr>Complex structural uncertainties of NO2 VCDs from ancillary parameters in AMF calculation</vt:lpstr>
      <vt:lpstr>More regions with O3 sensitivity in transitional regime in East Asia are revealed by POMINO retrievals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Yuhang Zhang</cp:lastModifiedBy>
  <cp:revision>269</cp:revision>
  <dcterms:created xsi:type="dcterms:W3CDTF">2020-10-08T03:19:28Z</dcterms:created>
  <dcterms:modified xsi:type="dcterms:W3CDTF">2024-08-29T08:04:12Z</dcterms:modified>
</cp:coreProperties>
</file>