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6" r:id="rId1"/>
  </p:sldMasterIdLst>
  <p:notesMasterIdLst>
    <p:notesMasterId r:id="rId14"/>
  </p:notesMasterIdLst>
  <p:sldIdLst>
    <p:sldId id="256" r:id="rId2"/>
    <p:sldId id="847" r:id="rId3"/>
    <p:sldId id="286" r:id="rId4"/>
    <p:sldId id="287" r:id="rId5"/>
    <p:sldId id="258" r:id="rId6"/>
    <p:sldId id="870" r:id="rId7"/>
    <p:sldId id="925" r:id="rId8"/>
    <p:sldId id="923" r:id="rId9"/>
    <p:sldId id="924" r:id="rId10"/>
    <p:sldId id="867" r:id="rId11"/>
    <p:sldId id="866" r:id="rId12"/>
    <p:sldId id="87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FFFF"/>
    <a:srgbClr val="EEA1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7"/>
    <p:restoredTop sz="97958"/>
  </p:normalViewPr>
  <p:slideViewPr>
    <p:cSldViewPr snapToGrid="0" snapToObjects="1">
      <p:cViewPr>
        <p:scale>
          <a:sx n="180" d="100"/>
          <a:sy n="180" d="100"/>
        </p:scale>
        <p:origin x="1672" y="1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5338B-4319-0E47-97E9-031773FF5259}" type="datetimeFigureOut">
              <a:rPr lang="en-US" smtClean="0"/>
              <a:t>8/23/24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3263E8-831B-8E4B-B9D1-56BE7B16E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54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25867-5D63-324B-98AA-AA5007DF9E35}" type="slidenum">
              <a:rPr lang="en-KR" smtClean="0"/>
              <a:t>1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3557160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25867-5D63-324B-98AA-AA5007DF9E35}" type="slidenum">
              <a:rPr lang="en-KR" smtClean="0"/>
              <a:t>4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359677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263E8-831B-8E4B-B9D1-56BE7B16ED5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73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3E9F-5470-5945-A1B0-0C3037E93BAC}" type="datetimeFigureOut">
              <a:rPr lang="en-US" smtClean="0"/>
              <a:t>8/23/24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94B69-DE76-1445-AEB0-1FE0E95327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3E9F-5470-5945-A1B0-0C3037E93BAC}" type="datetimeFigureOut">
              <a:rPr lang="en-US" smtClean="0"/>
              <a:t>8/23/24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94B69-DE76-1445-AEB0-1FE0E95327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3E9F-5470-5945-A1B0-0C3037E93BAC}" type="datetimeFigureOut">
              <a:rPr lang="en-US" smtClean="0"/>
              <a:t>8/23/24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94B69-DE76-1445-AEB0-1FE0E95327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3E9F-5470-5945-A1B0-0C3037E93BAC}" type="datetimeFigureOut">
              <a:rPr lang="en-US" smtClean="0"/>
              <a:t>8/23/24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94B69-DE76-1445-AEB0-1FE0E95327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3E9F-5470-5945-A1B0-0C3037E93BAC}" type="datetimeFigureOut">
              <a:rPr lang="en-US" smtClean="0"/>
              <a:t>8/23/24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94B69-DE76-1445-AEB0-1FE0E95327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3E9F-5470-5945-A1B0-0C3037E93BAC}" type="datetimeFigureOut">
              <a:rPr lang="en-US" smtClean="0"/>
              <a:t>8/23/24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94B69-DE76-1445-AEB0-1FE0E95327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3E9F-5470-5945-A1B0-0C3037E93BAC}" type="datetimeFigureOut">
              <a:rPr lang="en-US" smtClean="0"/>
              <a:t>8/23/24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94B69-DE76-1445-AEB0-1FE0E95327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3E9F-5470-5945-A1B0-0C3037E93BAC}" type="datetimeFigureOut">
              <a:rPr lang="en-US" smtClean="0"/>
              <a:t>8/23/24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94B69-DE76-1445-AEB0-1FE0E95327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3E9F-5470-5945-A1B0-0C3037E93BAC}" type="datetimeFigureOut">
              <a:rPr lang="en-US" smtClean="0"/>
              <a:t>8/23/24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94B69-DE76-1445-AEB0-1FE0E95327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3E9F-5470-5945-A1B0-0C3037E93BAC}" type="datetimeFigureOut">
              <a:rPr lang="en-US" smtClean="0"/>
              <a:t>8/23/24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94B69-DE76-1445-AEB0-1FE0E95327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3E9F-5470-5945-A1B0-0C3037E93BAC}" type="datetimeFigureOut">
              <a:rPr lang="en-US" smtClean="0"/>
              <a:t>8/23/24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94B69-DE76-1445-AEB0-1FE0E95327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03E9F-5470-5945-A1B0-0C3037E93BAC}" type="datetimeFigureOut">
              <a:rPr lang="en-US" smtClean="0"/>
              <a:t>8/23/24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94B69-DE76-1445-AEB0-1FE0E9532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088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60E954F-DFE9-3D23-70C7-75145B39D23A}"/>
              </a:ext>
            </a:extLst>
          </p:cNvPr>
          <p:cNvSpPr txBox="1"/>
          <p:nvPr/>
        </p:nvSpPr>
        <p:spPr>
          <a:xfrm>
            <a:off x="348340" y="1214067"/>
            <a:ext cx="11495315" cy="1015663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KR" sz="3000" b="1" dirty="0">
                <a:solidFill>
                  <a:srgbClr val="002060"/>
                </a:solidFill>
              </a:rPr>
              <a:t>Ground-based remote sensing validation efforts for the GEMS during the ASIA-AQ campaign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BF4BA84F-225F-196C-4459-B9B6770884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56" t="8125" r="79311" b="5111"/>
          <a:stretch/>
        </p:blipFill>
        <p:spPr>
          <a:xfrm>
            <a:off x="19257" y="80013"/>
            <a:ext cx="612000" cy="612000"/>
          </a:xfrm>
          <a:prstGeom prst="rect">
            <a:avLst/>
          </a:prstGeom>
        </p:spPr>
      </p:pic>
      <p:pic>
        <p:nvPicPr>
          <p:cNvPr id="9" name="Picture 2" descr="수원대학교 &gt; 학교소개 &gt; 대학상징 &gt; UI">
            <a:extLst>
              <a:ext uri="{FF2B5EF4-FFF2-40B4-BE49-F238E27FC236}">
                <a16:creationId xmlns:a16="http://schemas.microsoft.com/office/drawing/2014/main" id="{EDC877FB-01DC-0547-0E0A-6FC0590B0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154" y="93528"/>
            <a:ext cx="582463" cy="57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부산대학교 로고 모음">
            <a:extLst>
              <a:ext uri="{FF2B5EF4-FFF2-40B4-BE49-F238E27FC236}">
                <a16:creationId xmlns:a16="http://schemas.microsoft.com/office/drawing/2014/main" id="{72394718-3B6B-C2B3-0BE1-AC18653A1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670" y="89194"/>
            <a:ext cx="603173" cy="59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5A1E24E7-327E-C092-FBEE-BFB4284AA94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207" y="53331"/>
            <a:ext cx="2574160" cy="5935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1D99BA9-ED2A-8093-99F9-76CD4CE58255}"/>
              </a:ext>
            </a:extLst>
          </p:cNvPr>
          <p:cNvSpPr txBox="1"/>
          <p:nvPr/>
        </p:nvSpPr>
        <p:spPr>
          <a:xfrm>
            <a:off x="173222" y="3087007"/>
            <a:ext cx="11845552" cy="3216265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KR" sz="2000" b="1" dirty="0">
                <a:solidFill>
                  <a:srgbClr val="002060"/>
                </a:solidFill>
              </a:rPr>
              <a:t>Ukkyo Jeong, Hyunkee Hong, Hanlim Lee, Jhoon Kim, Limseok Chang,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</a:rPr>
              <a:t>Hyeong-</a:t>
            </a:r>
            <a:r>
              <a:rPr lang="en-US" sz="2000" b="1" dirty="0" err="1">
                <a:solidFill>
                  <a:srgbClr val="002060"/>
                </a:solidFill>
              </a:rPr>
              <a:t>Ahn</a:t>
            </a:r>
            <a:r>
              <a:rPr lang="en-US" sz="2000" b="1" dirty="0">
                <a:solidFill>
                  <a:srgbClr val="002060"/>
                </a:solidFill>
              </a:rPr>
              <a:t> Kwon, </a:t>
            </a:r>
            <a:r>
              <a:rPr lang="en-US" sz="2000" b="1" dirty="0" err="1">
                <a:solidFill>
                  <a:srgbClr val="002060"/>
                </a:solidFill>
              </a:rPr>
              <a:t>Juseon</a:t>
            </a:r>
            <a:r>
              <a:rPr lang="en-US" sz="2000" b="1" dirty="0">
                <a:solidFill>
                  <a:srgbClr val="002060"/>
                </a:solidFill>
              </a:rPr>
              <a:t> Park</a:t>
            </a:r>
            <a:r>
              <a:rPr lang="en-KR" sz="2000" b="1" dirty="0">
                <a:solidFill>
                  <a:srgbClr val="002060"/>
                </a:solidFill>
              </a:rPr>
              <a:t>, </a:t>
            </a:r>
            <a:r>
              <a:rPr lang="en-US" sz="2000" b="1" dirty="0" err="1">
                <a:solidFill>
                  <a:srgbClr val="002060"/>
                </a:solidFill>
              </a:rPr>
              <a:t>Myoung</a:t>
            </a:r>
            <a:r>
              <a:rPr lang="en-US" sz="2000" b="1" dirty="0">
                <a:solidFill>
                  <a:srgbClr val="002060"/>
                </a:solidFill>
              </a:rPr>
              <a:t> Hwan Ahn, </a:t>
            </a:r>
            <a:r>
              <a:rPr lang="en-KR" sz="2000" b="1" dirty="0">
                <a:solidFill>
                  <a:srgbClr val="002060"/>
                </a:solidFill>
              </a:rPr>
              <a:t>Suna Shin, Donghee Kim, </a:t>
            </a:r>
            <a:r>
              <a:rPr lang="en-US" sz="2000" b="1" dirty="0">
                <a:solidFill>
                  <a:srgbClr val="002060"/>
                </a:solidFill>
              </a:rPr>
              <a:t>Soi </a:t>
            </a:r>
            <a:r>
              <a:rPr lang="en-US" sz="2000" b="1" dirty="0" err="1">
                <a:solidFill>
                  <a:srgbClr val="002060"/>
                </a:solidFill>
              </a:rPr>
              <a:t>Ahn</a:t>
            </a:r>
            <a:r>
              <a:rPr lang="en-US" sz="2000" b="1" dirty="0">
                <a:solidFill>
                  <a:srgbClr val="002060"/>
                </a:solidFill>
              </a:rPr>
              <a:t>, </a:t>
            </a:r>
            <a:r>
              <a:rPr lang="en-KR" sz="2000" b="1" dirty="0">
                <a:solidFill>
                  <a:srgbClr val="002060"/>
                </a:solidFill>
              </a:rPr>
              <a:t>Dongwon Lee, </a:t>
            </a:r>
          </a:p>
          <a:p>
            <a:pPr algn="ctr"/>
            <a:r>
              <a:rPr lang="en-KR" sz="2000" b="1" dirty="0">
                <a:solidFill>
                  <a:srgbClr val="002060"/>
                </a:solidFill>
              </a:rPr>
              <a:t>Serin Kim, Seong Y. Kim, Subin Lee, Heojun Choi,</a:t>
            </a:r>
            <a:r>
              <a:rPr lang="ko-KR" altLang="en-US" sz="2000" b="1" dirty="0">
                <a:solidFill>
                  <a:srgbClr val="002060"/>
                </a:solidFill>
              </a:rPr>
              <a:t> </a:t>
            </a:r>
            <a:r>
              <a:rPr lang="en-KR" sz="2000" b="1" dirty="0">
                <a:solidFill>
                  <a:srgbClr val="002060"/>
                </a:solidFill>
              </a:rPr>
              <a:t>Sehyeon Park, </a:t>
            </a:r>
            <a:r>
              <a:rPr lang="en-US" sz="2000" b="1" dirty="0">
                <a:solidFill>
                  <a:srgbClr val="002060"/>
                </a:solidFill>
              </a:rPr>
              <a:t>Mina Kang, </a:t>
            </a:r>
            <a:r>
              <a:rPr lang="en-KR" sz="2000" b="1" dirty="0">
                <a:solidFill>
                  <a:srgbClr val="002060"/>
                </a:solidFill>
              </a:rPr>
              <a:t>Minseok Kim, Jiwoo Lee, </a:t>
            </a:r>
          </a:p>
          <a:p>
            <a:pPr algn="ctr"/>
            <a:r>
              <a:rPr lang="en-KR" sz="2000" b="1" dirty="0">
                <a:solidFill>
                  <a:srgbClr val="002060"/>
                </a:solidFill>
              </a:rPr>
              <a:t>James Crawford, </a:t>
            </a:r>
            <a:r>
              <a:rPr lang="en-US" sz="2000" b="1" dirty="0">
                <a:solidFill>
                  <a:srgbClr val="002060"/>
                </a:solidFill>
              </a:rPr>
              <a:t>Barry </a:t>
            </a:r>
            <a:r>
              <a:rPr lang="en-US" sz="2000" b="1" dirty="0" err="1">
                <a:solidFill>
                  <a:srgbClr val="002060"/>
                </a:solidFill>
              </a:rPr>
              <a:t>Lefer</a:t>
            </a:r>
            <a:r>
              <a:rPr lang="en-US" sz="2000" b="1" dirty="0">
                <a:solidFill>
                  <a:srgbClr val="002060"/>
                </a:solidFill>
              </a:rPr>
              <a:t>, </a:t>
            </a:r>
            <a:r>
              <a:rPr lang="en-KR" sz="2000" b="1" dirty="0">
                <a:solidFill>
                  <a:srgbClr val="002060"/>
                </a:solidFill>
              </a:rPr>
              <a:t>Pawan Gupta, </a:t>
            </a:r>
            <a:r>
              <a:rPr lang="en-US" sz="2000" b="1" dirty="0">
                <a:solidFill>
                  <a:srgbClr val="002060"/>
                </a:solidFill>
              </a:rPr>
              <a:t>Zane E. McBride</a:t>
            </a:r>
            <a:r>
              <a:rPr lang="en-US" altLang="ko-KR" sz="2000" b="1" dirty="0">
                <a:solidFill>
                  <a:srgbClr val="002060"/>
                </a:solidFill>
              </a:rPr>
              <a:t>,</a:t>
            </a:r>
            <a:r>
              <a:rPr lang="ko-KR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ko-KR" sz="2000" b="1" dirty="0" err="1">
                <a:solidFill>
                  <a:srgbClr val="002060"/>
                </a:solidFill>
              </a:rPr>
              <a:t>Daeho</a:t>
            </a:r>
            <a:r>
              <a:rPr lang="ko-KR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ko-KR" sz="2000" b="1" dirty="0">
                <a:solidFill>
                  <a:srgbClr val="002060"/>
                </a:solidFill>
              </a:rPr>
              <a:t>Ko</a:t>
            </a:r>
            <a:endParaRPr lang="en-KR" sz="2000" b="1" dirty="0">
              <a:solidFill>
                <a:srgbClr val="002060"/>
              </a:solidFill>
            </a:endParaRPr>
          </a:p>
          <a:p>
            <a:pPr algn="ctr"/>
            <a:r>
              <a:rPr lang="en-KR" sz="2000" b="1" i="1" dirty="0">
                <a:solidFill>
                  <a:srgbClr val="FF0000"/>
                </a:solidFill>
              </a:rPr>
              <a:t>and </a:t>
            </a:r>
            <a:r>
              <a:rPr lang="en-US" sz="2000" b="1" i="1" dirty="0">
                <a:solidFill>
                  <a:srgbClr val="FF0000"/>
                </a:solidFill>
              </a:rPr>
              <a:t>many international </a:t>
            </a:r>
            <a:r>
              <a:rPr lang="en-KR" sz="2000" b="1" i="1" dirty="0">
                <a:solidFill>
                  <a:srgbClr val="FF0000"/>
                </a:solidFill>
              </a:rPr>
              <a:t>collaborators</a:t>
            </a:r>
          </a:p>
          <a:p>
            <a:pPr algn="ctr"/>
            <a:endParaRPr lang="en-KR" sz="2000" b="1" dirty="0">
              <a:solidFill>
                <a:srgbClr val="002060"/>
              </a:solidFill>
            </a:endParaRPr>
          </a:p>
          <a:p>
            <a:pPr algn="ctr"/>
            <a:r>
              <a:rPr lang="en-KR" sz="1500" b="1" dirty="0">
                <a:solidFill>
                  <a:schemeClr val="tx2">
                    <a:lumMod val="50000"/>
                  </a:schemeClr>
                </a:solidFill>
              </a:rPr>
              <a:t>2024 GEMS/TEMPO STM, 30 August 2024, Hawaii, USA</a:t>
            </a:r>
          </a:p>
          <a:p>
            <a:pPr algn="ctr"/>
            <a:endParaRPr lang="en-KR" sz="2000" b="1" dirty="0">
              <a:solidFill>
                <a:srgbClr val="002060"/>
              </a:solidFill>
            </a:endParaRPr>
          </a:p>
          <a:p>
            <a:pPr algn="ctr"/>
            <a:r>
              <a:rPr lang="en-US" sz="1600" b="1" dirty="0">
                <a:solidFill>
                  <a:srgbClr val="7030A0"/>
                </a:solidFill>
              </a:rPr>
              <a:t>Pukyong National University               National Institute of Environmental Research</a:t>
            </a:r>
          </a:p>
          <a:p>
            <a:pPr algn="ctr"/>
            <a:r>
              <a:rPr lang="en-US" sz="1600" b="1" dirty="0" err="1">
                <a:solidFill>
                  <a:srgbClr val="7030A0"/>
                </a:solidFill>
              </a:rPr>
              <a:t>Kongju</a:t>
            </a:r>
            <a:r>
              <a:rPr lang="en-US" sz="1600" b="1" dirty="0">
                <a:solidFill>
                  <a:srgbClr val="7030A0"/>
                </a:solidFill>
              </a:rPr>
              <a:t> National University              Pusan National University                University of Suwon</a:t>
            </a:r>
          </a:p>
          <a:p>
            <a:pPr algn="ctr"/>
            <a:r>
              <a:rPr lang="en-US" sz="1600" b="1" dirty="0">
                <a:solidFill>
                  <a:srgbClr val="7030A0"/>
                </a:solidFill>
              </a:rPr>
              <a:t>Korea Aerospace Research Institute               </a:t>
            </a:r>
            <a:r>
              <a:rPr lang="en-US" sz="1600" b="1" dirty="0" err="1">
                <a:solidFill>
                  <a:srgbClr val="7030A0"/>
                </a:solidFill>
              </a:rPr>
              <a:t>Ehwa</a:t>
            </a:r>
            <a:r>
              <a:rPr lang="en-US" sz="1600" b="1" dirty="0">
                <a:solidFill>
                  <a:srgbClr val="7030A0"/>
                </a:solidFill>
              </a:rPr>
              <a:t> Women’s University                    NASA</a:t>
            </a:r>
            <a:endParaRPr lang="en-KR" sz="1600" b="1" dirty="0">
              <a:solidFill>
                <a:srgbClr val="7030A0"/>
              </a:solidFill>
            </a:endParaRPr>
          </a:p>
        </p:txBody>
      </p:sp>
      <p:pic>
        <p:nvPicPr>
          <p:cNvPr id="3" name="Picture 2" descr="A logo of a space company&#10;&#10;Description automatically generated">
            <a:extLst>
              <a:ext uri="{FF2B5EF4-FFF2-40B4-BE49-F238E27FC236}">
                <a16:creationId xmlns:a16="http://schemas.microsoft.com/office/drawing/2014/main" id="{EB73DA78-39CB-6756-7617-4397BCDA72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928" y="93528"/>
            <a:ext cx="716296" cy="594526"/>
          </a:xfrm>
          <a:prstGeom prst="rect">
            <a:avLst/>
          </a:prstGeom>
        </p:spPr>
      </p:pic>
      <p:pic>
        <p:nvPicPr>
          <p:cNvPr id="1026" name="Picture 2" descr="연세대학교 로고 AI 일러스트 파일 다운">
            <a:extLst>
              <a:ext uri="{FF2B5EF4-FFF2-40B4-BE49-F238E27FC236}">
                <a16:creationId xmlns:a16="http://schemas.microsoft.com/office/drawing/2014/main" id="{AE449133-B7A8-3995-5A7A-5A72E1CFF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1" t="16805" r="15972" b="13370"/>
          <a:stretch/>
        </p:blipFill>
        <p:spPr bwMode="auto">
          <a:xfrm>
            <a:off x="662833" y="71550"/>
            <a:ext cx="603173" cy="60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이화여자대학교 - 우남위키">
            <a:extLst>
              <a:ext uri="{FF2B5EF4-FFF2-40B4-BE49-F238E27FC236}">
                <a16:creationId xmlns:a16="http://schemas.microsoft.com/office/drawing/2014/main" id="{61B8702B-0CFF-157E-5F0C-765012ED2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224" y="89194"/>
            <a:ext cx="603173" cy="58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26326B1-1033-C4C1-A6F5-79A02FA674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865351" y="81508"/>
            <a:ext cx="625234" cy="61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46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4E8613B-686E-4055-96BB-44D78529C8C7}"/>
              </a:ext>
            </a:extLst>
          </p:cNvPr>
          <p:cNvSpPr txBox="1"/>
          <p:nvPr/>
        </p:nvSpPr>
        <p:spPr>
          <a:xfrm>
            <a:off x="585216" y="512064"/>
            <a:ext cx="406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/>
              <a:t>SIJAQ/ASIA-AQ campaign in Seoul</a:t>
            </a:r>
            <a:endParaRPr lang="en-US" altLang="ko-KR" b="1" baseline="-25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DF4250-C537-4724-9240-569572324CAB}"/>
              </a:ext>
            </a:extLst>
          </p:cNvPr>
          <p:cNvSpPr txBox="1"/>
          <p:nvPr/>
        </p:nvSpPr>
        <p:spPr>
          <a:xfrm>
            <a:off x="585216" y="924756"/>
            <a:ext cx="10848389" cy="792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ko-KR" sz="1600" dirty="0">
                <a:ea typeface="나눔바른고딕" panose="020B0603020101020101" pitchFamily="50" charset="-127"/>
              </a:rPr>
              <a:t>Most of the data (AOD, NO</a:t>
            </a:r>
            <a:r>
              <a:rPr lang="en-US" altLang="ko-KR" sz="1600" baseline="-25000" dirty="0">
                <a:ea typeface="나눔바른고딕" panose="020B0603020101020101" pitchFamily="50" charset="-127"/>
              </a:rPr>
              <a:t>2</a:t>
            </a:r>
            <a:r>
              <a:rPr lang="en-US" altLang="ko-KR" sz="1600" dirty="0">
                <a:ea typeface="나눔바른고딕" panose="020B0603020101020101" pitchFamily="50" charset="-127"/>
              </a:rPr>
              <a:t>, …) were processed and uploaded at the AAQ website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ko-KR" sz="1600" dirty="0">
                <a:ea typeface="나눔바른고딕" panose="020B0603020101020101" pitchFamily="50" charset="-127"/>
              </a:rPr>
              <a:t>Clear sky: Feb 16, 17, 26 / Mar 01, 03</a:t>
            </a:r>
            <a:endParaRPr lang="ko-KR" altLang="en-US" sz="1600" dirty="0">
              <a:ea typeface="나눔바른고딕" panose="020B0603020101020101" pitchFamily="50" charset="-127"/>
            </a:endParaRPr>
          </a:p>
        </p:txBody>
      </p:sp>
      <p:graphicFrame>
        <p:nvGraphicFramePr>
          <p:cNvPr id="9" name="표 8">
            <a:extLst>
              <a:ext uri="{FF2B5EF4-FFF2-40B4-BE49-F238E27FC236}">
                <a16:creationId xmlns:a16="http://schemas.microsoft.com/office/drawing/2014/main" id="{59ADBFF2-1924-4418-8603-0BAED1894509}"/>
              </a:ext>
            </a:extLst>
          </p:cNvPr>
          <p:cNvGraphicFramePr>
            <a:graphicFrameLocks noGrp="1"/>
          </p:cNvGraphicFramePr>
          <p:nvPr/>
        </p:nvGraphicFramePr>
        <p:xfrm>
          <a:off x="639654" y="1960880"/>
          <a:ext cx="10912690" cy="3708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4670">
                  <a:extLst>
                    <a:ext uri="{9D8B030D-6E8A-4147-A177-3AD203B41FA5}">
                      <a16:colId xmlns:a16="http://schemas.microsoft.com/office/drawing/2014/main" val="3562348076"/>
                    </a:ext>
                  </a:extLst>
                </a:gridCol>
                <a:gridCol w="529890">
                  <a:extLst>
                    <a:ext uri="{9D8B030D-6E8A-4147-A177-3AD203B41FA5}">
                      <a16:colId xmlns:a16="http://schemas.microsoft.com/office/drawing/2014/main" val="2662678792"/>
                    </a:ext>
                  </a:extLst>
                </a:gridCol>
                <a:gridCol w="529890">
                  <a:extLst>
                    <a:ext uri="{9D8B030D-6E8A-4147-A177-3AD203B41FA5}">
                      <a16:colId xmlns:a16="http://schemas.microsoft.com/office/drawing/2014/main" val="932123295"/>
                    </a:ext>
                  </a:extLst>
                </a:gridCol>
                <a:gridCol w="529890">
                  <a:extLst>
                    <a:ext uri="{9D8B030D-6E8A-4147-A177-3AD203B41FA5}">
                      <a16:colId xmlns:a16="http://schemas.microsoft.com/office/drawing/2014/main" val="1172196297"/>
                    </a:ext>
                  </a:extLst>
                </a:gridCol>
                <a:gridCol w="529890">
                  <a:extLst>
                    <a:ext uri="{9D8B030D-6E8A-4147-A177-3AD203B41FA5}">
                      <a16:colId xmlns:a16="http://schemas.microsoft.com/office/drawing/2014/main" val="179591519"/>
                    </a:ext>
                  </a:extLst>
                </a:gridCol>
                <a:gridCol w="529890">
                  <a:extLst>
                    <a:ext uri="{9D8B030D-6E8A-4147-A177-3AD203B41FA5}">
                      <a16:colId xmlns:a16="http://schemas.microsoft.com/office/drawing/2014/main" val="1642098757"/>
                    </a:ext>
                  </a:extLst>
                </a:gridCol>
                <a:gridCol w="529890">
                  <a:extLst>
                    <a:ext uri="{9D8B030D-6E8A-4147-A177-3AD203B41FA5}">
                      <a16:colId xmlns:a16="http://schemas.microsoft.com/office/drawing/2014/main" val="1922374516"/>
                    </a:ext>
                  </a:extLst>
                </a:gridCol>
                <a:gridCol w="529890">
                  <a:extLst>
                    <a:ext uri="{9D8B030D-6E8A-4147-A177-3AD203B41FA5}">
                      <a16:colId xmlns:a16="http://schemas.microsoft.com/office/drawing/2014/main" val="4099783678"/>
                    </a:ext>
                  </a:extLst>
                </a:gridCol>
                <a:gridCol w="529890">
                  <a:extLst>
                    <a:ext uri="{9D8B030D-6E8A-4147-A177-3AD203B41FA5}">
                      <a16:colId xmlns:a16="http://schemas.microsoft.com/office/drawing/2014/main" val="1896983569"/>
                    </a:ext>
                  </a:extLst>
                </a:gridCol>
                <a:gridCol w="529890">
                  <a:extLst>
                    <a:ext uri="{9D8B030D-6E8A-4147-A177-3AD203B41FA5}">
                      <a16:colId xmlns:a16="http://schemas.microsoft.com/office/drawing/2014/main" val="1865039151"/>
                    </a:ext>
                  </a:extLst>
                </a:gridCol>
                <a:gridCol w="529890">
                  <a:extLst>
                    <a:ext uri="{9D8B030D-6E8A-4147-A177-3AD203B41FA5}">
                      <a16:colId xmlns:a16="http://schemas.microsoft.com/office/drawing/2014/main" val="3683413444"/>
                    </a:ext>
                  </a:extLst>
                </a:gridCol>
                <a:gridCol w="529890">
                  <a:extLst>
                    <a:ext uri="{9D8B030D-6E8A-4147-A177-3AD203B41FA5}">
                      <a16:colId xmlns:a16="http://schemas.microsoft.com/office/drawing/2014/main" val="467038186"/>
                    </a:ext>
                  </a:extLst>
                </a:gridCol>
                <a:gridCol w="529890">
                  <a:extLst>
                    <a:ext uri="{9D8B030D-6E8A-4147-A177-3AD203B41FA5}">
                      <a16:colId xmlns:a16="http://schemas.microsoft.com/office/drawing/2014/main" val="1400472188"/>
                    </a:ext>
                  </a:extLst>
                </a:gridCol>
                <a:gridCol w="529890">
                  <a:extLst>
                    <a:ext uri="{9D8B030D-6E8A-4147-A177-3AD203B41FA5}">
                      <a16:colId xmlns:a16="http://schemas.microsoft.com/office/drawing/2014/main" val="3962239340"/>
                    </a:ext>
                  </a:extLst>
                </a:gridCol>
                <a:gridCol w="529890">
                  <a:extLst>
                    <a:ext uri="{9D8B030D-6E8A-4147-A177-3AD203B41FA5}">
                      <a16:colId xmlns:a16="http://schemas.microsoft.com/office/drawing/2014/main" val="3337247227"/>
                    </a:ext>
                  </a:extLst>
                </a:gridCol>
                <a:gridCol w="529890">
                  <a:extLst>
                    <a:ext uri="{9D8B030D-6E8A-4147-A177-3AD203B41FA5}">
                      <a16:colId xmlns:a16="http://schemas.microsoft.com/office/drawing/2014/main" val="1223750496"/>
                    </a:ext>
                  </a:extLst>
                </a:gridCol>
                <a:gridCol w="529890">
                  <a:extLst>
                    <a:ext uri="{9D8B030D-6E8A-4147-A177-3AD203B41FA5}">
                      <a16:colId xmlns:a16="http://schemas.microsoft.com/office/drawing/2014/main" val="525616088"/>
                    </a:ext>
                  </a:extLst>
                </a:gridCol>
                <a:gridCol w="529890">
                  <a:extLst>
                    <a:ext uri="{9D8B030D-6E8A-4147-A177-3AD203B41FA5}">
                      <a16:colId xmlns:a16="http://schemas.microsoft.com/office/drawing/2014/main" val="3640146801"/>
                    </a:ext>
                  </a:extLst>
                </a:gridCol>
                <a:gridCol w="529890">
                  <a:extLst>
                    <a:ext uri="{9D8B030D-6E8A-4147-A177-3AD203B41FA5}">
                      <a16:colId xmlns:a16="http://schemas.microsoft.com/office/drawing/2014/main" val="30615765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endParaRPr lang="ko-KR" altLang="en-US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15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/>
                        <a:t>Feb.</a:t>
                      </a:r>
                      <a:endParaRPr lang="ko-KR" altLang="en-US" sz="14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/>
                        <a:t>Mar.</a:t>
                      </a:r>
                      <a:endParaRPr lang="ko-KR" altLang="en-US" sz="14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8198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endParaRPr lang="ko-KR" altLang="en-US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/>
                        <a:t>15</a:t>
                      </a:r>
                      <a:endParaRPr lang="ko-KR" altLang="en-US" sz="14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/>
                        <a:t>16</a:t>
                      </a:r>
                      <a:endParaRPr lang="ko-KR" altLang="en-US" sz="14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/>
                        <a:t>17</a:t>
                      </a:r>
                      <a:endParaRPr lang="ko-KR" altLang="en-US" sz="14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/>
                        <a:t>18</a:t>
                      </a:r>
                      <a:endParaRPr lang="ko-KR" altLang="en-US" sz="14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/>
                        <a:t>19</a:t>
                      </a:r>
                      <a:endParaRPr lang="ko-KR" altLang="en-US" sz="14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/>
                        <a:t>20</a:t>
                      </a:r>
                      <a:endParaRPr lang="ko-KR" altLang="en-US" sz="14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/>
                        <a:t>21</a:t>
                      </a:r>
                      <a:endParaRPr lang="ko-KR" altLang="en-US" sz="14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/>
                        <a:t>22</a:t>
                      </a:r>
                      <a:endParaRPr lang="ko-KR" altLang="en-US" sz="14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/>
                        <a:t>23</a:t>
                      </a:r>
                      <a:endParaRPr lang="ko-KR" altLang="en-US" sz="14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/>
                        <a:t>24</a:t>
                      </a:r>
                      <a:endParaRPr lang="ko-KR" altLang="en-US" sz="14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/>
                        <a:t>25</a:t>
                      </a:r>
                      <a:endParaRPr lang="ko-KR" altLang="en-US" sz="14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/>
                        <a:t>26</a:t>
                      </a:r>
                      <a:endParaRPr lang="ko-KR" altLang="en-US" sz="14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/>
                        <a:t>27</a:t>
                      </a:r>
                      <a:endParaRPr lang="ko-KR" altLang="en-US" sz="14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/>
                        <a:t>28</a:t>
                      </a:r>
                      <a:endParaRPr lang="ko-KR" altLang="en-US" sz="14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/>
                        <a:t>29</a:t>
                      </a:r>
                      <a:endParaRPr lang="ko-KR" altLang="en-US" sz="14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/>
                        <a:t>1</a:t>
                      </a:r>
                      <a:endParaRPr lang="ko-KR" altLang="en-US" sz="14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/>
                        <a:t>2</a:t>
                      </a:r>
                      <a:endParaRPr lang="ko-KR" altLang="en-US" sz="14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/>
                        <a:t>3</a:t>
                      </a:r>
                      <a:endParaRPr lang="ko-KR" altLang="en-US" sz="14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4927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i="0" dirty="0"/>
                        <a:t>Weather</a:t>
                      </a:r>
                      <a:endParaRPr lang="ko-KR" altLang="en-US" sz="1400" b="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1710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i="0"/>
                        <a:t>AQProfiler1</a:t>
                      </a:r>
                      <a:endParaRPr lang="ko-KR" altLang="en-US" sz="1400" b="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393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i="0"/>
                        <a:t>AQProfiler2</a:t>
                      </a:r>
                      <a:endParaRPr lang="ko-KR" altLang="en-US" sz="1400" b="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899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i="0"/>
                        <a:t>P201</a:t>
                      </a:r>
                      <a:endParaRPr lang="ko-KR" altLang="en-US" sz="1400" b="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4627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i="0"/>
                        <a:t>P229</a:t>
                      </a:r>
                      <a:endParaRPr lang="ko-KR" altLang="en-US" sz="1400" b="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6300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i="0"/>
                        <a:t>P231</a:t>
                      </a:r>
                      <a:endParaRPr lang="ko-KR" altLang="en-US" sz="1400" b="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0237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i="0"/>
                        <a:t>P235</a:t>
                      </a:r>
                      <a:endParaRPr lang="ko-KR" altLang="en-US" sz="1400" b="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049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i="0"/>
                        <a:t>P241</a:t>
                      </a:r>
                      <a:endParaRPr lang="ko-KR" altLang="en-US" sz="1400" b="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206211"/>
                  </a:ext>
                </a:extLst>
              </a:tr>
            </a:tbl>
          </a:graphicData>
        </a:graphic>
      </p:graphicFrame>
      <p:pic>
        <p:nvPicPr>
          <p:cNvPr id="10" name="그래픽 9" descr="일">
            <a:extLst>
              <a:ext uri="{FF2B5EF4-FFF2-40B4-BE49-F238E27FC236}">
                <a16:creationId xmlns:a16="http://schemas.microsoft.com/office/drawing/2014/main" id="{64EA2F6F-2142-4089-AC3B-B65F12ECA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87623" y="2746711"/>
            <a:ext cx="264713" cy="264713"/>
          </a:xfrm>
          <a:prstGeom prst="rect">
            <a:avLst/>
          </a:prstGeom>
        </p:spPr>
      </p:pic>
      <p:pic>
        <p:nvPicPr>
          <p:cNvPr id="18" name="그래픽 17" descr="일">
            <a:extLst>
              <a:ext uri="{FF2B5EF4-FFF2-40B4-BE49-F238E27FC236}">
                <a16:creationId xmlns:a16="http://schemas.microsoft.com/office/drawing/2014/main" id="{0C23FB48-694D-4A45-BF3F-2290C9715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98489" y="2746711"/>
            <a:ext cx="264713" cy="264713"/>
          </a:xfrm>
          <a:prstGeom prst="rect">
            <a:avLst/>
          </a:prstGeom>
        </p:spPr>
      </p:pic>
      <p:pic>
        <p:nvPicPr>
          <p:cNvPr id="20" name="그래픽 19" descr="일부 흐림">
            <a:extLst>
              <a:ext uri="{FF2B5EF4-FFF2-40B4-BE49-F238E27FC236}">
                <a16:creationId xmlns:a16="http://schemas.microsoft.com/office/drawing/2014/main" id="{ACECFE52-A554-4C5A-BF00-BB7D855450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01719" y="2725424"/>
            <a:ext cx="307285" cy="307285"/>
          </a:xfrm>
          <a:prstGeom prst="rect">
            <a:avLst/>
          </a:prstGeom>
        </p:spPr>
      </p:pic>
      <p:pic>
        <p:nvPicPr>
          <p:cNvPr id="21" name="그래픽 20" descr="일부 흐림">
            <a:extLst>
              <a:ext uri="{FF2B5EF4-FFF2-40B4-BE49-F238E27FC236}">
                <a16:creationId xmlns:a16="http://schemas.microsoft.com/office/drawing/2014/main" id="{3EF4A169-7BC8-4ED2-BF1E-C9FE51C5E0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26320" y="2725424"/>
            <a:ext cx="307285" cy="307285"/>
          </a:xfrm>
          <a:prstGeom prst="rect">
            <a:avLst/>
          </a:prstGeom>
        </p:spPr>
      </p:pic>
      <p:pic>
        <p:nvPicPr>
          <p:cNvPr id="22" name="그래픽 21" descr="일부 흐림">
            <a:extLst>
              <a:ext uri="{FF2B5EF4-FFF2-40B4-BE49-F238E27FC236}">
                <a16:creationId xmlns:a16="http://schemas.microsoft.com/office/drawing/2014/main" id="{1B29DE3A-6E86-4B44-9F61-A974BDDE6D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9959" y="2725424"/>
            <a:ext cx="307285" cy="307285"/>
          </a:xfrm>
          <a:prstGeom prst="rect">
            <a:avLst/>
          </a:prstGeom>
        </p:spPr>
      </p:pic>
      <p:pic>
        <p:nvPicPr>
          <p:cNvPr id="23" name="그래픽 22" descr="일부 흐림">
            <a:extLst>
              <a:ext uri="{FF2B5EF4-FFF2-40B4-BE49-F238E27FC236}">
                <a16:creationId xmlns:a16="http://schemas.microsoft.com/office/drawing/2014/main" id="{034CFF00-8D11-47AD-9371-E6D1B4CA9A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02278" y="2725424"/>
            <a:ext cx="307285" cy="307285"/>
          </a:xfrm>
          <a:prstGeom prst="rect">
            <a:avLst/>
          </a:prstGeom>
        </p:spPr>
      </p:pic>
      <p:pic>
        <p:nvPicPr>
          <p:cNvPr id="24" name="그래픽 23" descr="비">
            <a:extLst>
              <a:ext uri="{FF2B5EF4-FFF2-40B4-BE49-F238E27FC236}">
                <a16:creationId xmlns:a16="http://schemas.microsoft.com/office/drawing/2014/main" id="{7D04440B-806E-4211-AE28-DF05857A98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06728" y="2725424"/>
            <a:ext cx="328571" cy="328571"/>
          </a:xfrm>
          <a:prstGeom prst="rect">
            <a:avLst/>
          </a:prstGeom>
        </p:spPr>
      </p:pic>
      <p:pic>
        <p:nvPicPr>
          <p:cNvPr id="25" name="그래픽 24" descr="비">
            <a:extLst>
              <a:ext uri="{FF2B5EF4-FFF2-40B4-BE49-F238E27FC236}">
                <a16:creationId xmlns:a16="http://schemas.microsoft.com/office/drawing/2014/main" id="{065FB2F0-C600-40EE-9B9B-CD909E865F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08673" y="2725423"/>
            <a:ext cx="328571" cy="328571"/>
          </a:xfrm>
          <a:prstGeom prst="rect">
            <a:avLst/>
          </a:prstGeom>
        </p:spPr>
      </p:pic>
      <p:pic>
        <p:nvPicPr>
          <p:cNvPr id="29" name="그래픽 28" descr="비">
            <a:extLst>
              <a:ext uri="{FF2B5EF4-FFF2-40B4-BE49-F238E27FC236}">
                <a16:creationId xmlns:a16="http://schemas.microsoft.com/office/drawing/2014/main" id="{A1351B49-2B1E-4373-840B-8EBEBE85B3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25710" y="2725423"/>
            <a:ext cx="328571" cy="328571"/>
          </a:xfrm>
          <a:prstGeom prst="rect">
            <a:avLst/>
          </a:prstGeom>
        </p:spPr>
      </p:pic>
      <p:pic>
        <p:nvPicPr>
          <p:cNvPr id="30" name="그래픽 29" descr="비">
            <a:extLst>
              <a:ext uri="{FF2B5EF4-FFF2-40B4-BE49-F238E27FC236}">
                <a16:creationId xmlns:a16="http://schemas.microsoft.com/office/drawing/2014/main" id="{E902CE7A-9F19-4F26-A7F4-2646BB08CF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83272" y="2724293"/>
            <a:ext cx="328571" cy="328571"/>
          </a:xfrm>
          <a:prstGeom prst="rect">
            <a:avLst/>
          </a:prstGeom>
        </p:spPr>
      </p:pic>
      <p:pic>
        <p:nvPicPr>
          <p:cNvPr id="31" name="그래픽 30" descr="비">
            <a:extLst>
              <a:ext uri="{FF2B5EF4-FFF2-40B4-BE49-F238E27FC236}">
                <a16:creationId xmlns:a16="http://schemas.microsoft.com/office/drawing/2014/main" id="{1D37B72E-D387-41CE-B361-3E4B1BAFBD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88617" y="2724293"/>
            <a:ext cx="328571" cy="328571"/>
          </a:xfrm>
          <a:prstGeom prst="rect">
            <a:avLst/>
          </a:prstGeom>
        </p:spPr>
      </p:pic>
      <p:pic>
        <p:nvPicPr>
          <p:cNvPr id="32" name="그래픽 31" descr="비">
            <a:extLst>
              <a:ext uri="{FF2B5EF4-FFF2-40B4-BE49-F238E27FC236}">
                <a16:creationId xmlns:a16="http://schemas.microsoft.com/office/drawing/2014/main" id="{589E0609-0B04-47AE-946B-92FA4167D1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05654" y="2724293"/>
            <a:ext cx="328571" cy="328571"/>
          </a:xfrm>
          <a:prstGeom prst="rect">
            <a:avLst/>
          </a:prstGeom>
        </p:spPr>
      </p:pic>
      <p:pic>
        <p:nvPicPr>
          <p:cNvPr id="33" name="그래픽 32" descr="비">
            <a:extLst>
              <a:ext uri="{FF2B5EF4-FFF2-40B4-BE49-F238E27FC236}">
                <a16:creationId xmlns:a16="http://schemas.microsoft.com/office/drawing/2014/main" id="{AC1C2C12-8D42-4717-8C48-618735339A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63216" y="2723163"/>
            <a:ext cx="328571" cy="328571"/>
          </a:xfrm>
          <a:prstGeom prst="rect">
            <a:avLst/>
          </a:prstGeom>
        </p:spPr>
      </p:pic>
      <p:pic>
        <p:nvPicPr>
          <p:cNvPr id="34" name="그래픽 33" descr="비">
            <a:extLst>
              <a:ext uri="{FF2B5EF4-FFF2-40B4-BE49-F238E27FC236}">
                <a16:creationId xmlns:a16="http://schemas.microsoft.com/office/drawing/2014/main" id="{6DB44428-23F6-44F2-93BD-A9DEF41C34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00871" y="2724293"/>
            <a:ext cx="328571" cy="328571"/>
          </a:xfrm>
          <a:prstGeom prst="rect">
            <a:avLst/>
          </a:prstGeom>
        </p:spPr>
      </p:pic>
      <p:pic>
        <p:nvPicPr>
          <p:cNvPr id="35" name="그래픽 34" descr="비">
            <a:extLst>
              <a:ext uri="{FF2B5EF4-FFF2-40B4-BE49-F238E27FC236}">
                <a16:creationId xmlns:a16="http://schemas.microsoft.com/office/drawing/2014/main" id="{D6425385-F8DD-4A05-B17E-6500D89F08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17908" y="2724293"/>
            <a:ext cx="328571" cy="328571"/>
          </a:xfrm>
          <a:prstGeom prst="rect">
            <a:avLst/>
          </a:prstGeom>
        </p:spPr>
      </p:pic>
      <p:pic>
        <p:nvPicPr>
          <p:cNvPr id="37" name="그래픽 36" descr="구름">
            <a:extLst>
              <a:ext uri="{FF2B5EF4-FFF2-40B4-BE49-F238E27FC236}">
                <a16:creationId xmlns:a16="http://schemas.microsoft.com/office/drawing/2014/main" id="{AE6E0E5E-0306-44C6-B78C-9753BD507E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92562" y="2723163"/>
            <a:ext cx="307285" cy="307285"/>
          </a:xfrm>
          <a:prstGeom prst="rect">
            <a:avLst/>
          </a:prstGeom>
        </p:spPr>
      </p:pic>
      <p:pic>
        <p:nvPicPr>
          <p:cNvPr id="38" name="그래픽 37" descr="구름">
            <a:extLst>
              <a:ext uri="{FF2B5EF4-FFF2-40B4-BE49-F238E27FC236}">
                <a16:creationId xmlns:a16="http://schemas.microsoft.com/office/drawing/2014/main" id="{B29BE454-7024-450B-959B-BA2A62D389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17163" y="2723163"/>
            <a:ext cx="307285" cy="307285"/>
          </a:xfrm>
          <a:prstGeom prst="rect">
            <a:avLst/>
          </a:prstGeom>
        </p:spPr>
      </p:pic>
      <p:pic>
        <p:nvPicPr>
          <p:cNvPr id="39" name="그래픽 38" descr="구름">
            <a:extLst>
              <a:ext uri="{FF2B5EF4-FFF2-40B4-BE49-F238E27FC236}">
                <a16:creationId xmlns:a16="http://schemas.microsoft.com/office/drawing/2014/main" id="{1897E504-7C1F-48A7-A31D-4EF0D83133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549798" y="2722783"/>
            <a:ext cx="307285" cy="307285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F563E97A-E40D-48BA-B0D0-F5201F8059F1}"/>
              </a:ext>
            </a:extLst>
          </p:cNvPr>
          <p:cNvSpPr/>
          <p:nvPr/>
        </p:nvSpPr>
        <p:spPr>
          <a:xfrm>
            <a:off x="2048027" y="5854700"/>
            <a:ext cx="445972" cy="3388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34B003-4BC7-47F5-B18F-385649AD632E}"/>
              </a:ext>
            </a:extLst>
          </p:cNvPr>
          <p:cNvSpPr txBox="1"/>
          <p:nvPr/>
        </p:nvSpPr>
        <p:spPr>
          <a:xfrm>
            <a:off x="2515380" y="5854700"/>
            <a:ext cx="48257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/>
              <a:t>: Date the direct-sun mode L0 data was observed</a:t>
            </a:r>
            <a:endParaRPr lang="ko-KR" altLang="en-US" sz="16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9D1CC7-5A1B-E253-D64C-9071034FE1F6}"/>
              </a:ext>
            </a:extLst>
          </p:cNvPr>
          <p:cNvSpPr txBox="1"/>
          <p:nvPr/>
        </p:nvSpPr>
        <p:spPr>
          <a:xfrm>
            <a:off x="115018" y="74762"/>
            <a:ext cx="34431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200" dirty="0"/>
              <a:t>NO2 Total Column Retrievals</a:t>
            </a:r>
          </a:p>
        </p:txBody>
      </p:sp>
    </p:spTree>
    <p:extLst>
      <p:ext uri="{BB962C8B-B14F-4D97-AF65-F5344CB8AC3E}">
        <p14:creationId xmlns:p14="http://schemas.microsoft.com/office/powerpoint/2010/main" val="2779121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with red border&#10;&#10;Description automatically generated">
            <a:extLst>
              <a:ext uri="{FF2B5EF4-FFF2-40B4-BE49-F238E27FC236}">
                <a16:creationId xmlns:a16="http://schemas.microsoft.com/office/drawing/2014/main" id="{9AC0D07A-5058-CDA0-4619-EE18D40FF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48" y="1289050"/>
            <a:ext cx="6179512" cy="523875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61AC5A8-EA05-5C96-9F50-FEF61602BFBD}"/>
              </a:ext>
            </a:extLst>
          </p:cNvPr>
          <p:cNvSpPr txBox="1">
            <a:spLocks/>
          </p:cNvSpPr>
          <p:nvPr/>
        </p:nvSpPr>
        <p:spPr>
          <a:xfrm>
            <a:off x="126469" y="140380"/>
            <a:ext cx="11296609" cy="99627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b="1" dirty="0"/>
              <a:t>EMSA Measurements (</a:t>
            </a:r>
            <a:r>
              <a:rPr lang="en-US" altLang="ko-KR" sz="3200" b="1" dirty="0">
                <a:solidFill>
                  <a:schemeClr val="bg1">
                    <a:lumMod val="50000"/>
                  </a:schemeClr>
                </a:solidFill>
              </a:rPr>
              <a:t>Geostationary</a:t>
            </a:r>
            <a:r>
              <a:rPr lang="en-US" altLang="ko-KR" sz="3200" b="1" dirty="0"/>
              <a:t> </a:t>
            </a:r>
            <a:r>
              <a:rPr lang="en-US" altLang="ko-KR" sz="3200" b="1" dirty="0">
                <a:solidFill>
                  <a:srgbClr val="FF0000"/>
                </a:solidFill>
              </a:rPr>
              <a:t>E</a:t>
            </a:r>
            <a:r>
              <a:rPr lang="en-US" altLang="ko-KR" sz="3200" b="1" dirty="0"/>
              <a:t>nvironment </a:t>
            </a:r>
            <a:r>
              <a:rPr lang="en-US" altLang="ko-KR" sz="3200" b="1" dirty="0">
                <a:solidFill>
                  <a:srgbClr val="FF0000"/>
                </a:solidFill>
              </a:rPr>
              <a:t>M</a:t>
            </a:r>
            <a:r>
              <a:rPr lang="en-US" altLang="ko-KR" sz="3200" b="1" dirty="0"/>
              <a:t>onitoring </a:t>
            </a:r>
            <a:r>
              <a:rPr lang="en-US" altLang="ko-KR" sz="3200" b="1" dirty="0">
                <a:solidFill>
                  <a:srgbClr val="FF0000"/>
                </a:solidFill>
              </a:rPr>
              <a:t>S</a:t>
            </a:r>
            <a:r>
              <a:rPr lang="en-US" altLang="ko-KR" sz="3200" b="1" dirty="0"/>
              <a:t>pectrometer </a:t>
            </a:r>
            <a:r>
              <a:rPr lang="en-US" altLang="ko-KR" sz="3200" b="1" dirty="0">
                <a:solidFill>
                  <a:srgbClr val="0432FF"/>
                </a:solidFill>
              </a:rPr>
              <a:t>for </a:t>
            </a:r>
            <a:r>
              <a:rPr lang="en-US" altLang="ko-KR" sz="3200" b="1" dirty="0">
                <a:solidFill>
                  <a:srgbClr val="FF0000"/>
                </a:solidFill>
              </a:rPr>
              <a:t>A</a:t>
            </a:r>
            <a:r>
              <a:rPr lang="en-US" altLang="ko-KR" sz="3200" b="1" dirty="0">
                <a:solidFill>
                  <a:srgbClr val="0432FF"/>
                </a:solidFill>
              </a:rPr>
              <a:t>ircraft platform)</a:t>
            </a:r>
            <a:endParaRPr lang="en-KR" sz="3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94D9A6-9E7B-2550-A053-510C058D9B9A}"/>
              </a:ext>
            </a:extLst>
          </p:cNvPr>
          <p:cNvSpPr txBox="1"/>
          <p:nvPr/>
        </p:nvSpPr>
        <p:spPr>
          <a:xfrm>
            <a:off x="6646617" y="1136650"/>
            <a:ext cx="52832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R" sz="2500" dirty="0"/>
              <a:t>A sister sensor of the GeoTASO</a:t>
            </a:r>
          </a:p>
          <a:p>
            <a:pPr marL="342900" indent="-342900">
              <a:buFontTx/>
              <a:buChar char="-"/>
            </a:pPr>
            <a:r>
              <a:rPr lang="en-US" sz="2500" dirty="0"/>
              <a:t>Similar</a:t>
            </a:r>
            <a:r>
              <a:rPr lang="en-KR" sz="2500" dirty="0"/>
              <a:t> FOV &amp; wavelength coverage</a:t>
            </a:r>
          </a:p>
          <a:p>
            <a:pPr marL="342900" indent="-342900">
              <a:buFontTx/>
              <a:buChar char="-"/>
            </a:pPr>
            <a:r>
              <a:rPr lang="en-KR" sz="2500" b="1" dirty="0">
                <a:solidFill>
                  <a:srgbClr val="FF0000"/>
                </a:solidFill>
              </a:rPr>
              <a:t>CMOS</a:t>
            </a:r>
            <a:r>
              <a:rPr lang="en-KR" sz="2500" dirty="0"/>
              <a:t> detector</a:t>
            </a:r>
          </a:p>
          <a:p>
            <a:pPr marL="342900" indent="-342900">
              <a:buFontTx/>
              <a:buChar char="-"/>
            </a:pPr>
            <a:r>
              <a:rPr lang="en-KR" sz="2500" dirty="0"/>
              <a:t>3 km altitude (~2 km swath)</a:t>
            </a:r>
          </a:p>
          <a:p>
            <a:pPr marL="342900" indent="-342900">
              <a:buFontTx/>
              <a:buChar char="-"/>
            </a:pPr>
            <a:r>
              <a:rPr lang="en-KR" sz="2500" dirty="0"/>
              <a:t>Three times of flight (16, 23, 26 Feb)</a:t>
            </a:r>
          </a:p>
        </p:txBody>
      </p:sp>
      <p:pic>
        <p:nvPicPr>
          <p:cNvPr id="7" name="Picture 6" descr="A group of people standing in front of a plane&#10;&#10;Description automatically generated">
            <a:extLst>
              <a:ext uri="{FF2B5EF4-FFF2-40B4-BE49-F238E27FC236}">
                <a16:creationId xmlns:a16="http://schemas.microsoft.com/office/drawing/2014/main" id="{BC53BA36-50EC-8952-F7FF-B5F5EB3B67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736" y="3345770"/>
            <a:ext cx="5912188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980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elescope on a field&#10;&#10;Description automatically generated">
            <a:extLst>
              <a:ext uri="{FF2B5EF4-FFF2-40B4-BE49-F238E27FC236}">
                <a16:creationId xmlns:a16="http://schemas.microsoft.com/office/drawing/2014/main" id="{8CE2E2E4-40BD-1E19-5EC2-CA73C7AAB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86300" cy="3514725"/>
          </a:xfrm>
          <a:prstGeom prst="rect">
            <a:avLst/>
          </a:prstGeom>
        </p:spPr>
      </p:pic>
      <p:pic>
        <p:nvPicPr>
          <p:cNvPr id="7" name="Picture 6" descr="A camera on a green roof&#10;&#10;Description automatically generated">
            <a:extLst>
              <a:ext uri="{FF2B5EF4-FFF2-40B4-BE49-F238E27FC236}">
                <a16:creationId xmlns:a16="http://schemas.microsoft.com/office/drawing/2014/main" id="{657FAEF9-B366-FF9A-266B-CA5DD0018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3275"/>
            <a:ext cx="4686299" cy="3514725"/>
          </a:xfrm>
          <a:prstGeom prst="rect">
            <a:avLst/>
          </a:prstGeom>
        </p:spPr>
      </p:pic>
      <p:pic>
        <p:nvPicPr>
          <p:cNvPr id="9" name="Picture 8" descr="A machine on a green surface&#10;&#10;Description automatically generated">
            <a:extLst>
              <a:ext uri="{FF2B5EF4-FFF2-40B4-BE49-F238E27FC236}">
                <a16:creationId xmlns:a16="http://schemas.microsoft.com/office/drawing/2014/main" id="{A2D81AED-7D40-01FC-8D2B-20B18F468C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2"/>
            <a:ext cx="6857999" cy="5143500"/>
          </a:xfrm>
          <a:prstGeom prst="rect">
            <a:avLst/>
          </a:prstGeom>
        </p:spPr>
      </p:pic>
      <p:pic>
        <p:nvPicPr>
          <p:cNvPr id="5" name="Picture 4" descr="A machine on a roof&#10;&#10;Description automatically generated">
            <a:extLst>
              <a:ext uri="{FF2B5EF4-FFF2-40B4-BE49-F238E27FC236}">
                <a16:creationId xmlns:a16="http://schemas.microsoft.com/office/drawing/2014/main" id="{4CBEAB93-9488-8146-9EDD-98B56FF48A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000" y="-5038"/>
            <a:ext cx="4686300" cy="35147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B44773-14A1-0B64-C695-E8F5557BBA60}"/>
              </a:ext>
            </a:extLst>
          </p:cNvPr>
          <p:cNvSpPr txBox="1"/>
          <p:nvPr/>
        </p:nvSpPr>
        <p:spPr>
          <a:xfrm>
            <a:off x="3344608" y="3676100"/>
            <a:ext cx="5223084" cy="553998"/>
          </a:xfrm>
          <a:prstGeom prst="rect">
            <a:avLst/>
          </a:prstGeom>
          <a:solidFill>
            <a:schemeClr val="bg1">
              <a:alpha val="71608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3000" b="1" dirty="0"/>
              <a:t>Thank</a:t>
            </a:r>
            <a:r>
              <a:rPr lang="ko-KR" altLang="en-US" sz="3000" b="1" dirty="0"/>
              <a:t> </a:t>
            </a:r>
            <a:r>
              <a:rPr lang="en-US" altLang="ko-KR" sz="3000" b="1" dirty="0"/>
              <a:t>you</a:t>
            </a:r>
            <a:r>
              <a:rPr lang="ko-KR" altLang="en-US" sz="3000" b="1" dirty="0"/>
              <a:t> </a:t>
            </a:r>
            <a:r>
              <a:rPr lang="en-US" altLang="ko-KR" sz="3000" b="1" dirty="0"/>
              <a:t>for</a:t>
            </a:r>
            <a:r>
              <a:rPr lang="ko-KR" altLang="en-US" sz="3000" b="1" dirty="0"/>
              <a:t> </a:t>
            </a:r>
            <a:r>
              <a:rPr lang="en-US" altLang="ko-KR" sz="3000" b="1" dirty="0"/>
              <a:t>your</a:t>
            </a:r>
            <a:r>
              <a:rPr lang="ko-KR" altLang="en-US" sz="3000" b="1" dirty="0"/>
              <a:t> </a:t>
            </a:r>
            <a:r>
              <a:rPr lang="en-US" altLang="ko-KR" sz="3000" b="1" dirty="0"/>
              <a:t>attention</a:t>
            </a:r>
            <a:endParaRPr lang="en-KR" sz="3000" b="1" dirty="0"/>
          </a:p>
        </p:txBody>
      </p:sp>
    </p:spTree>
    <p:extLst>
      <p:ext uri="{BB962C8B-B14F-4D97-AF65-F5344CB8AC3E}">
        <p14:creationId xmlns:p14="http://schemas.microsoft.com/office/powerpoint/2010/main" val="3629203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8BD08-CBF2-94BA-9299-F8248765C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473" y="192025"/>
            <a:ext cx="11655552" cy="1674875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KR" sz="3300" i="1" dirty="0"/>
              <a:t>Ground Remote Sensing Goals </a:t>
            </a:r>
            <a:r>
              <a:rPr lang="en-KR" sz="3300" dirty="0"/>
              <a:t>: </a:t>
            </a:r>
            <a:br>
              <a:rPr lang="en-KR" sz="3300" dirty="0"/>
            </a:br>
            <a:br>
              <a:rPr lang="en-KR" sz="3300" dirty="0"/>
            </a:br>
            <a:r>
              <a:rPr lang="en-KR" sz="3300" dirty="0"/>
              <a:t>Provide </a:t>
            </a:r>
            <a:r>
              <a:rPr lang="en-KR" sz="3300" b="1" dirty="0">
                <a:solidFill>
                  <a:srgbClr val="FF0000"/>
                </a:solidFill>
              </a:rPr>
              <a:t>INTENSIVE</a:t>
            </a:r>
            <a:r>
              <a:rPr lang="en-KR" sz="3300" dirty="0"/>
              <a:t> </a:t>
            </a:r>
            <a:r>
              <a:rPr lang="en-KR" sz="3300" b="1" dirty="0">
                <a:solidFill>
                  <a:srgbClr val="FF0000"/>
                </a:solidFill>
              </a:rPr>
              <a:t>reference dataset </a:t>
            </a:r>
            <a:r>
              <a:rPr lang="en-KR" sz="3300" dirty="0"/>
              <a:t>for </a:t>
            </a:r>
            <a:r>
              <a:rPr lang="en-US" sz="3300" b="1" dirty="0">
                <a:solidFill>
                  <a:srgbClr val="FF0000"/>
                </a:solidFill>
              </a:rPr>
              <a:t>VALIDATING</a:t>
            </a:r>
            <a:r>
              <a:rPr lang="en-KR" sz="3300" dirty="0"/>
              <a:t> the </a:t>
            </a:r>
            <a:br>
              <a:rPr lang="en-KR" sz="3300" dirty="0"/>
            </a:br>
            <a:r>
              <a:rPr lang="en-KR" sz="3300" b="1" dirty="0">
                <a:solidFill>
                  <a:srgbClr val="0432FF"/>
                </a:solidFill>
              </a:rPr>
              <a:t>GEMS </a:t>
            </a:r>
            <a:r>
              <a:rPr lang="en-KR" sz="3300" b="1" dirty="0"/>
              <a:t>and</a:t>
            </a:r>
            <a:r>
              <a:rPr lang="en-KR" sz="3300" b="1" dirty="0">
                <a:solidFill>
                  <a:srgbClr val="0432FF"/>
                </a:solidFill>
              </a:rPr>
              <a:t> GCAS </a:t>
            </a:r>
            <a:r>
              <a:rPr lang="en-KR" sz="3300" dirty="0"/>
              <a:t>during the Asia-AQ campaign</a:t>
            </a:r>
          </a:p>
        </p:txBody>
      </p:sp>
      <p:sp>
        <p:nvSpPr>
          <p:cNvPr id="75" name="Content Placeholder 2">
            <a:extLst>
              <a:ext uri="{FF2B5EF4-FFF2-40B4-BE49-F238E27FC236}">
                <a16:creationId xmlns:a16="http://schemas.microsoft.com/office/drawing/2014/main" id="{A52CB3B9-E9E4-9926-F641-FA869BA4F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297" y="2204977"/>
            <a:ext cx="11837405" cy="4160900"/>
          </a:xfrm>
        </p:spPr>
        <p:txBody>
          <a:bodyPr>
            <a:normAutofit fontScale="92500"/>
          </a:bodyPr>
          <a:lstStyle/>
          <a:p>
            <a:r>
              <a:rPr lang="en-US" altLang="ko-KR" sz="2200" dirty="0"/>
              <a:t>8</a:t>
            </a:r>
            <a:r>
              <a:rPr lang="en-KR" sz="2200" dirty="0"/>
              <a:t>~</a:t>
            </a:r>
            <a:r>
              <a:rPr lang="en-US" altLang="ko-KR" sz="2200" dirty="0"/>
              <a:t>9</a:t>
            </a:r>
            <a:r>
              <a:rPr lang="en-KR" sz="2200" dirty="0"/>
              <a:t> Sun/sky spectroradiometers for NO</a:t>
            </a:r>
            <a:r>
              <a:rPr lang="en-KR" sz="2200" baseline="-25000" dirty="0"/>
              <a:t>2</a:t>
            </a:r>
            <a:r>
              <a:rPr lang="en-KR" sz="2200" dirty="0"/>
              <a:t>, HCHO, O</a:t>
            </a:r>
            <a:r>
              <a:rPr lang="en-KR" sz="2200" baseline="-25000" dirty="0"/>
              <a:t>3</a:t>
            </a:r>
            <a:r>
              <a:rPr lang="en-KR" sz="2200" dirty="0"/>
              <a:t>, SO</a:t>
            </a:r>
            <a:r>
              <a:rPr lang="en-KR" sz="2200" baseline="-25000" dirty="0"/>
              <a:t>2</a:t>
            </a:r>
            <a:r>
              <a:rPr lang="en-KR" sz="2200" dirty="0"/>
              <a:t> and Aerosols</a:t>
            </a:r>
          </a:p>
          <a:p>
            <a:r>
              <a:rPr lang="en-KR" sz="2200" dirty="0"/>
              <a:t>5 AERONET instruments distributions within the GCAS domain (</a:t>
            </a:r>
            <a:r>
              <a:rPr lang="en-KR" sz="2200" i="1" dirty="0"/>
              <a:t>NASA AERONET team</a:t>
            </a:r>
            <a:r>
              <a:rPr lang="en-KR" sz="2200" dirty="0"/>
              <a:t>)</a:t>
            </a:r>
          </a:p>
          <a:p>
            <a:r>
              <a:rPr lang="en-US" altLang="ko-KR" sz="2200" dirty="0"/>
              <a:t>~</a:t>
            </a:r>
            <a:r>
              <a:rPr lang="ko-KR" altLang="en-US" sz="2200" dirty="0"/>
              <a:t> </a:t>
            </a:r>
            <a:r>
              <a:rPr lang="en-US" altLang="ko-KR" sz="2200" dirty="0"/>
              <a:t>2</a:t>
            </a:r>
            <a:r>
              <a:rPr lang="ko-KR" altLang="en-US" sz="2200" dirty="0"/>
              <a:t> </a:t>
            </a:r>
            <a:r>
              <a:rPr lang="en-US" altLang="ko-KR" sz="2200" dirty="0"/>
              <a:t>hand-held </a:t>
            </a:r>
            <a:r>
              <a:rPr lang="en-US" altLang="ko-KR" sz="2200" dirty="0" err="1"/>
              <a:t>sunphotometers</a:t>
            </a:r>
            <a:r>
              <a:rPr lang="en-US" altLang="ko-KR" sz="2200" dirty="0"/>
              <a:t> (</a:t>
            </a:r>
            <a:r>
              <a:rPr lang="en-US" altLang="ko-KR" sz="2200" dirty="0" err="1"/>
              <a:t>microtops</a:t>
            </a:r>
            <a:r>
              <a:rPr lang="en-US" altLang="ko-KR" sz="2200" dirty="0"/>
              <a:t> are provided by the NASA AERONET team)</a:t>
            </a:r>
            <a:endParaRPr lang="en-KR" sz="2200" dirty="0"/>
          </a:p>
          <a:p>
            <a:r>
              <a:rPr lang="en-KR" sz="2200" dirty="0"/>
              <a:t>~ 10 times of ozone sonde measurements (P.I. Joowan Kim)</a:t>
            </a:r>
          </a:p>
          <a:p>
            <a:r>
              <a:rPr lang="en-US" sz="2200" dirty="0"/>
              <a:t>Airborne</a:t>
            </a:r>
            <a:r>
              <a:rPr lang="en-KR" sz="2200" dirty="0"/>
              <a:t> Remote Sensing Instrument (EMSA)</a:t>
            </a:r>
          </a:p>
          <a:p>
            <a:r>
              <a:rPr lang="en-US" sz="2200" dirty="0"/>
              <a:t>Ancillary</a:t>
            </a:r>
            <a:r>
              <a:rPr lang="en-KR" sz="2200" dirty="0"/>
              <a:t> data from KME in-situ network (Air Korea)</a:t>
            </a:r>
          </a:p>
          <a:p>
            <a:endParaRPr lang="en-KR" sz="2200" dirty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Char char="à"/>
            </a:pPr>
            <a:r>
              <a:rPr lang="en-KR" sz="2200" dirty="0">
                <a:solidFill>
                  <a:srgbClr val="7030A0"/>
                </a:solidFill>
              </a:rPr>
              <a:t> GEMS in-pixel heterogeneity analysis using the collocated GCAS/ground-based networked</a:t>
            </a:r>
            <a:r>
              <a:rPr lang="ko-KR" altLang="en-US" sz="2200" dirty="0">
                <a:solidFill>
                  <a:srgbClr val="7030A0"/>
                </a:solidFill>
              </a:rPr>
              <a:t> </a:t>
            </a:r>
            <a:r>
              <a:rPr lang="en-KR" sz="2200" dirty="0">
                <a:solidFill>
                  <a:srgbClr val="7030A0"/>
                </a:solidFill>
              </a:rPr>
              <a:t>instruments</a:t>
            </a:r>
          </a:p>
          <a:p>
            <a:pPr>
              <a:buFont typeface="Wingdings" pitchFamily="2" charset="2"/>
              <a:buChar char="à"/>
            </a:pPr>
            <a:r>
              <a:rPr lang="en-KR" sz="2200" dirty="0">
                <a:solidFill>
                  <a:srgbClr val="7030A0"/>
                </a:solidFill>
              </a:rPr>
              <a:t> Validation of the GEMS inter-pixel variability (</a:t>
            </a:r>
            <a:r>
              <a:rPr lang="en-KR" sz="2200" dirty="0">
                <a:solidFill>
                  <a:srgbClr val="FF0000"/>
                </a:solidFill>
              </a:rPr>
              <a:t>for </a:t>
            </a:r>
            <a:r>
              <a:rPr lang="en-US" sz="2200" dirty="0">
                <a:solidFill>
                  <a:srgbClr val="FF0000"/>
                </a:solidFill>
              </a:rPr>
              <a:t>small-scale</a:t>
            </a:r>
            <a:r>
              <a:rPr lang="en-KR" sz="2200" dirty="0">
                <a:solidFill>
                  <a:srgbClr val="FF0000"/>
                </a:solidFill>
              </a:rPr>
              <a:t> emission sources</a:t>
            </a:r>
            <a:r>
              <a:rPr lang="en-KR" sz="2200" dirty="0">
                <a:solidFill>
                  <a:srgbClr val="7030A0"/>
                </a:solidFill>
              </a:rPr>
              <a:t>)</a:t>
            </a:r>
          </a:p>
          <a:p>
            <a:pPr>
              <a:buFont typeface="Wingdings" pitchFamily="2" charset="2"/>
              <a:buChar char="à"/>
            </a:pPr>
            <a:r>
              <a:rPr lang="en-KR" sz="2200" dirty="0">
                <a:solidFill>
                  <a:srgbClr val="7030A0"/>
                </a:solidFill>
              </a:rPr>
              <a:t> Validation of the GEMS diurnal variability within a small scale with a high spatial resolution</a:t>
            </a:r>
          </a:p>
        </p:txBody>
      </p:sp>
    </p:spTree>
    <p:extLst>
      <p:ext uri="{BB962C8B-B14F-4D97-AF65-F5344CB8AC3E}">
        <p14:creationId xmlns:p14="http://schemas.microsoft.com/office/powerpoint/2010/main" val="2585298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ap&#10;&#10;Description automatically generated">
            <a:extLst>
              <a:ext uri="{FF2B5EF4-FFF2-40B4-BE49-F238E27FC236}">
                <a16:creationId xmlns:a16="http://schemas.microsoft.com/office/drawing/2014/main" id="{EDF996F5-8B38-E760-A787-3D80384EB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628"/>
            <a:ext cx="12200850" cy="609337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B7CB476-81D2-3A28-733E-9B7F654F4672}"/>
              </a:ext>
            </a:extLst>
          </p:cNvPr>
          <p:cNvSpPr>
            <a:spLocks noChangeAspect="1"/>
          </p:cNvSpPr>
          <p:nvPr/>
        </p:nvSpPr>
        <p:spPr>
          <a:xfrm>
            <a:off x="7475219" y="2256183"/>
            <a:ext cx="656517" cy="656517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BA770B9-594B-CFD6-F59B-912566E377A0}"/>
              </a:ext>
            </a:extLst>
          </p:cNvPr>
          <p:cNvSpPr>
            <a:spLocks noChangeAspect="1"/>
          </p:cNvSpPr>
          <p:nvPr/>
        </p:nvSpPr>
        <p:spPr>
          <a:xfrm>
            <a:off x="7658100" y="3025140"/>
            <a:ext cx="360000" cy="360000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D643903-E4E2-C1CC-A3FA-E5303470157F}"/>
              </a:ext>
            </a:extLst>
          </p:cNvPr>
          <p:cNvSpPr>
            <a:spLocks noChangeAspect="1"/>
          </p:cNvSpPr>
          <p:nvPr/>
        </p:nvSpPr>
        <p:spPr>
          <a:xfrm>
            <a:off x="8747760" y="4671060"/>
            <a:ext cx="360000" cy="360000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4369638-1F6B-F756-C78E-FBB7995C8384}"/>
              </a:ext>
            </a:extLst>
          </p:cNvPr>
          <p:cNvSpPr>
            <a:spLocks noChangeAspect="1"/>
          </p:cNvSpPr>
          <p:nvPr/>
        </p:nvSpPr>
        <p:spPr>
          <a:xfrm>
            <a:off x="8702040" y="3848100"/>
            <a:ext cx="360000" cy="360000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F638A38-4C57-112E-4D32-18BB39CF97E3}"/>
              </a:ext>
            </a:extLst>
          </p:cNvPr>
          <p:cNvSpPr>
            <a:spLocks noChangeAspect="1"/>
          </p:cNvSpPr>
          <p:nvPr/>
        </p:nvSpPr>
        <p:spPr>
          <a:xfrm>
            <a:off x="8261940" y="3342370"/>
            <a:ext cx="360000" cy="360000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004D4E-9E0C-115F-5D9C-5D8384716DBF}"/>
              </a:ext>
            </a:extLst>
          </p:cNvPr>
          <p:cNvSpPr txBox="1"/>
          <p:nvPr/>
        </p:nvSpPr>
        <p:spPr>
          <a:xfrm>
            <a:off x="438911" y="0"/>
            <a:ext cx="5165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R" dirty="0"/>
              <a:t>NASA G-III flight domain</a:t>
            </a:r>
          </a:p>
          <a:p>
            <a:r>
              <a:rPr lang="en-KR" dirty="0"/>
              <a:t>- UV/Vis spectrometer (NO</a:t>
            </a:r>
            <a:r>
              <a:rPr lang="en-KR" baseline="-25000" dirty="0"/>
              <a:t>2</a:t>
            </a:r>
            <a:r>
              <a:rPr lang="en-KR" dirty="0"/>
              <a:t>, HCHO, SO</a:t>
            </a:r>
            <a:r>
              <a:rPr lang="en-KR" baseline="-25000" dirty="0"/>
              <a:t>2</a:t>
            </a:r>
            <a:r>
              <a:rPr lang="en-KR" dirty="0"/>
              <a:t>, …)</a:t>
            </a:r>
          </a:p>
          <a:p>
            <a:r>
              <a:rPr lang="en-KR" dirty="0"/>
              <a:t>- Aerosol/Ozone lidar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3762A4-BDD2-7BAF-668B-6CBDC1E46481}"/>
              </a:ext>
            </a:extLst>
          </p:cNvPr>
          <p:cNvSpPr txBox="1"/>
          <p:nvPr/>
        </p:nvSpPr>
        <p:spPr>
          <a:xfrm>
            <a:off x="6426322" y="332304"/>
            <a:ext cx="8274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3000" b="1" dirty="0">
                <a:solidFill>
                  <a:srgbClr val="002060"/>
                </a:solidFill>
              </a:rPr>
              <a:t>NO</a:t>
            </a:r>
            <a:r>
              <a:rPr lang="en-KR" sz="3000" b="1" baseline="-250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39C684-F166-0DE8-4DCC-ADFD09FC0996}"/>
              </a:ext>
            </a:extLst>
          </p:cNvPr>
          <p:cNvSpPr txBox="1"/>
          <p:nvPr/>
        </p:nvSpPr>
        <p:spPr>
          <a:xfrm>
            <a:off x="10090672" y="213859"/>
            <a:ext cx="12990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200" dirty="0"/>
              <a:t>AAQ Sites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D1179D9-857C-68C7-ECFA-1CFFDB25F65D}"/>
              </a:ext>
            </a:extLst>
          </p:cNvPr>
          <p:cNvSpPr>
            <a:spLocks noChangeAspect="1"/>
          </p:cNvSpPr>
          <p:nvPr/>
        </p:nvSpPr>
        <p:spPr>
          <a:xfrm>
            <a:off x="9730672" y="249303"/>
            <a:ext cx="360000" cy="360000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3640659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geothermal energy&#10;&#10;Description automatically generated">
            <a:extLst>
              <a:ext uri="{FF2B5EF4-FFF2-40B4-BE49-F238E27FC236}">
                <a16:creationId xmlns:a16="http://schemas.microsoft.com/office/drawing/2014/main" id="{A37CE68A-AA99-D520-BBDF-64B665158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067" y="17118"/>
            <a:ext cx="10655623" cy="684916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08019F1-AF8A-B3B6-71F3-DCC44CED5D89}"/>
              </a:ext>
            </a:extLst>
          </p:cNvPr>
          <p:cNvCxnSpPr>
            <a:cxnSpLocks/>
          </p:cNvCxnSpPr>
          <p:nvPr/>
        </p:nvCxnSpPr>
        <p:spPr>
          <a:xfrm flipV="1">
            <a:off x="5783177" y="2821781"/>
            <a:ext cx="0" cy="481898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03F062C1-0FCC-BCD9-DDCF-4E5982AF548B}"/>
              </a:ext>
            </a:extLst>
          </p:cNvPr>
          <p:cNvSpPr>
            <a:spLocks noChangeAspect="1"/>
          </p:cNvSpPr>
          <p:nvPr/>
        </p:nvSpPr>
        <p:spPr>
          <a:xfrm>
            <a:off x="6005999" y="2911991"/>
            <a:ext cx="180000" cy="180000"/>
          </a:xfrm>
          <a:prstGeom prst="ellipse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17F557B-8ECC-81BF-A364-B938B9749068}"/>
              </a:ext>
            </a:extLst>
          </p:cNvPr>
          <p:cNvCxnSpPr>
            <a:cxnSpLocks/>
          </p:cNvCxnSpPr>
          <p:nvPr/>
        </p:nvCxnSpPr>
        <p:spPr>
          <a:xfrm flipH="1">
            <a:off x="6404579" y="2545273"/>
            <a:ext cx="1196839" cy="20021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A656AC5-4456-3780-C06C-2B08DABB583B}"/>
              </a:ext>
            </a:extLst>
          </p:cNvPr>
          <p:cNvCxnSpPr>
            <a:cxnSpLocks/>
          </p:cNvCxnSpPr>
          <p:nvPr/>
        </p:nvCxnSpPr>
        <p:spPr>
          <a:xfrm flipV="1">
            <a:off x="6005996" y="1693069"/>
            <a:ext cx="0" cy="430543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1E13E5C-FBC9-AFD5-9C32-74765B98BB52}"/>
              </a:ext>
            </a:extLst>
          </p:cNvPr>
          <p:cNvSpPr txBox="1"/>
          <p:nvPr/>
        </p:nvSpPr>
        <p:spPr>
          <a:xfrm>
            <a:off x="4813770" y="1693069"/>
            <a:ext cx="1326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Pandora</a:t>
            </a:r>
          </a:p>
          <a:p>
            <a:r>
              <a:rPr lang="en-US" dirty="0"/>
              <a:t>AERONET</a:t>
            </a:r>
            <a:endParaRPr lang="en-KR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8754B7-7F62-A7C6-A06B-6E32BA47F716}"/>
              </a:ext>
            </a:extLst>
          </p:cNvPr>
          <p:cNvSpPr txBox="1"/>
          <p:nvPr/>
        </p:nvSpPr>
        <p:spPr>
          <a:xfrm>
            <a:off x="4813770" y="3429000"/>
            <a:ext cx="1097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Pandora</a:t>
            </a:r>
            <a:endParaRPr lang="en-KR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994DE3-5A16-4670-2CCF-EBCF7FE5474F}"/>
              </a:ext>
            </a:extLst>
          </p:cNvPr>
          <p:cNvSpPr txBox="1"/>
          <p:nvPr/>
        </p:nvSpPr>
        <p:spPr>
          <a:xfrm>
            <a:off x="7572621" y="2076340"/>
            <a:ext cx="1275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AQ-Profiler</a:t>
            </a:r>
            <a:endParaRPr lang="en-KR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2FF55E1-0F38-F644-936F-F9A576956676}"/>
              </a:ext>
            </a:extLst>
          </p:cNvPr>
          <p:cNvSpPr txBox="1"/>
          <p:nvPr/>
        </p:nvSpPr>
        <p:spPr>
          <a:xfrm>
            <a:off x="6093878" y="3022748"/>
            <a:ext cx="2504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Pandora</a:t>
            </a:r>
            <a:endParaRPr lang="en-KR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8D95C05-363E-4B9B-0771-2216E9FDAE3D}"/>
              </a:ext>
            </a:extLst>
          </p:cNvPr>
          <p:cNvCxnSpPr>
            <a:cxnSpLocks/>
          </p:cNvCxnSpPr>
          <p:nvPr/>
        </p:nvCxnSpPr>
        <p:spPr>
          <a:xfrm>
            <a:off x="5783177" y="3460624"/>
            <a:ext cx="0" cy="43986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D67D860-82CE-FE8F-DD76-4CE63DBC9483}"/>
              </a:ext>
            </a:extLst>
          </p:cNvPr>
          <p:cNvCxnSpPr>
            <a:cxnSpLocks/>
          </p:cNvCxnSpPr>
          <p:nvPr/>
        </p:nvCxnSpPr>
        <p:spPr>
          <a:xfrm flipV="1">
            <a:off x="7771931" y="2482266"/>
            <a:ext cx="963278" cy="1380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5F4C4CF-70A8-41AD-40EC-5D5B76B0E483}"/>
              </a:ext>
            </a:extLst>
          </p:cNvPr>
          <p:cNvCxnSpPr>
            <a:cxnSpLocks/>
          </p:cNvCxnSpPr>
          <p:nvPr/>
        </p:nvCxnSpPr>
        <p:spPr>
          <a:xfrm>
            <a:off x="6005996" y="2330534"/>
            <a:ext cx="0" cy="41494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82DAA61-9742-E493-3A65-5BBB5C61FF03}"/>
              </a:ext>
            </a:extLst>
          </p:cNvPr>
          <p:cNvCxnSpPr>
            <a:cxnSpLocks/>
          </p:cNvCxnSpPr>
          <p:nvPr/>
        </p:nvCxnSpPr>
        <p:spPr>
          <a:xfrm flipH="1" flipV="1">
            <a:off x="5575522" y="3001991"/>
            <a:ext cx="430474" cy="936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0A2241C-2CE3-51F1-8095-53B06BE14B66}"/>
              </a:ext>
            </a:extLst>
          </p:cNvPr>
          <p:cNvCxnSpPr>
            <a:cxnSpLocks/>
            <a:stCxn id="15" idx="6"/>
          </p:cNvCxnSpPr>
          <p:nvPr/>
        </p:nvCxnSpPr>
        <p:spPr>
          <a:xfrm>
            <a:off x="6185999" y="3001991"/>
            <a:ext cx="471976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6195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map of a city&#10;&#10;Description automatically generated">
            <a:extLst>
              <a:ext uri="{FF2B5EF4-FFF2-40B4-BE49-F238E27FC236}">
                <a16:creationId xmlns:a16="http://schemas.microsoft.com/office/drawing/2014/main" id="{20606E43-45F6-9F75-BBEA-D049074C480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39585" y="0"/>
            <a:ext cx="10312830" cy="6860955"/>
          </a:xfrm>
          <a:prstGeom prst="rect">
            <a:avLst/>
          </a:prstGeom>
        </p:spPr>
      </p:pic>
      <p:pic>
        <p:nvPicPr>
          <p:cNvPr id="12" name="Picture 11" descr="A map of different colors&#10;&#10;Description automatically generated">
            <a:extLst>
              <a:ext uri="{FF2B5EF4-FFF2-40B4-BE49-F238E27FC236}">
                <a16:creationId xmlns:a16="http://schemas.microsoft.com/office/drawing/2014/main" id="{D487FE78-C238-049D-42DA-1931F94ABA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7000"/>
          </a:blip>
          <a:srcRect l="42065" t="27006" r="29075" b="44693"/>
          <a:stretch/>
        </p:blipFill>
        <p:spPr>
          <a:xfrm>
            <a:off x="939585" y="0"/>
            <a:ext cx="10312830" cy="6858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6C2792-75D7-3CB4-B536-A4A0B5E07587}"/>
              </a:ext>
            </a:extLst>
          </p:cNvPr>
          <p:cNvSpPr txBox="1"/>
          <p:nvPr/>
        </p:nvSpPr>
        <p:spPr>
          <a:xfrm>
            <a:off x="1678781" y="2578894"/>
            <a:ext cx="1975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FDFF"/>
                </a:solidFill>
              </a:rPr>
              <a:t>Industrial Complex</a:t>
            </a:r>
            <a:endParaRPr lang="en-KR" b="1" dirty="0">
              <a:solidFill>
                <a:srgbClr val="00FD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CD2CCA-2AB2-368C-FAE5-D21C6B670817}"/>
              </a:ext>
            </a:extLst>
          </p:cNvPr>
          <p:cNvSpPr txBox="1"/>
          <p:nvPr/>
        </p:nvSpPr>
        <p:spPr>
          <a:xfrm>
            <a:off x="3538537" y="2993947"/>
            <a:ext cx="1442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FDFF"/>
                </a:solidFill>
              </a:rPr>
              <a:t>Airforce base</a:t>
            </a:r>
            <a:endParaRPr lang="en-KR" b="1" dirty="0">
              <a:solidFill>
                <a:srgbClr val="00FD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F696C9-4FB6-833D-6173-EAB5EAA3501E}"/>
              </a:ext>
            </a:extLst>
          </p:cNvPr>
          <p:cNvSpPr txBox="1"/>
          <p:nvPr/>
        </p:nvSpPr>
        <p:spPr>
          <a:xfrm>
            <a:off x="5205412" y="2533889"/>
            <a:ext cx="1741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FDFF"/>
                </a:solidFill>
              </a:rPr>
              <a:t>Residential Area</a:t>
            </a:r>
            <a:endParaRPr lang="en-KR" b="1" dirty="0">
              <a:solidFill>
                <a:srgbClr val="00FDFF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859E405-CE90-68DC-20EB-739C51628A75}"/>
              </a:ext>
            </a:extLst>
          </p:cNvPr>
          <p:cNvSpPr>
            <a:spLocks noChangeAspect="1"/>
          </p:cNvSpPr>
          <p:nvPr/>
        </p:nvSpPr>
        <p:spPr>
          <a:xfrm>
            <a:off x="2940901" y="3329873"/>
            <a:ext cx="360000" cy="360000"/>
          </a:xfrm>
          <a:prstGeom prst="ellipse">
            <a:avLst/>
          </a:prstGeom>
          <a:noFill/>
          <a:ln w="476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6CC3B9-6798-91D4-B780-007F418B1C54}"/>
              </a:ext>
            </a:extLst>
          </p:cNvPr>
          <p:cNvSpPr txBox="1"/>
          <p:nvPr/>
        </p:nvSpPr>
        <p:spPr>
          <a:xfrm>
            <a:off x="104312" y="96395"/>
            <a:ext cx="354994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500" b="1" dirty="0">
                <a:solidFill>
                  <a:srgbClr val="002060"/>
                </a:solidFill>
              </a:rPr>
              <a:t>11:45 LST, 1 January 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770FD7-8557-2F53-A308-1117014833E6}"/>
              </a:ext>
            </a:extLst>
          </p:cNvPr>
          <p:cNvSpPr txBox="1"/>
          <p:nvPr/>
        </p:nvSpPr>
        <p:spPr>
          <a:xfrm>
            <a:off x="4083427" y="5132598"/>
            <a:ext cx="7802777" cy="861774"/>
          </a:xfrm>
          <a:prstGeom prst="rect">
            <a:avLst/>
          </a:prstGeom>
          <a:solidFill>
            <a:schemeClr val="bg1">
              <a:alpha val="36691"/>
            </a:schemeClr>
          </a:solidFill>
        </p:spPr>
        <p:txBody>
          <a:bodyPr wrap="none" rtlCol="0">
            <a:spAutoFit/>
          </a:bodyPr>
          <a:lstStyle/>
          <a:p>
            <a:r>
              <a:rPr lang="en-KR" sz="2500" b="1" dirty="0"/>
              <a:t>DRAGON-Suwon 2024</a:t>
            </a:r>
          </a:p>
          <a:p>
            <a:r>
              <a:rPr lang="en-KR" sz="2500" b="1" dirty="0"/>
              <a:t>“</a:t>
            </a:r>
            <a:r>
              <a:rPr lang="en-KR" sz="2500" b="1" dirty="0">
                <a:solidFill>
                  <a:srgbClr val="FF0000"/>
                </a:solidFill>
              </a:rPr>
              <a:t>D</a:t>
            </a:r>
            <a:r>
              <a:rPr lang="en-KR" sz="2500" b="1" dirty="0">
                <a:solidFill>
                  <a:srgbClr val="0432FF"/>
                </a:solidFill>
              </a:rPr>
              <a:t>istributed </a:t>
            </a:r>
            <a:r>
              <a:rPr lang="en-KR" sz="2500" b="1" dirty="0">
                <a:solidFill>
                  <a:srgbClr val="FF0000"/>
                </a:solidFill>
              </a:rPr>
              <a:t>R</a:t>
            </a:r>
            <a:r>
              <a:rPr lang="en-KR" sz="2500" b="1" dirty="0">
                <a:solidFill>
                  <a:srgbClr val="0432FF"/>
                </a:solidFill>
              </a:rPr>
              <a:t>egional g</a:t>
            </a:r>
            <a:r>
              <a:rPr lang="en-KR" sz="2500" b="1" dirty="0">
                <a:solidFill>
                  <a:srgbClr val="FF0000"/>
                </a:solidFill>
              </a:rPr>
              <a:t>A</a:t>
            </a:r>
            <a:r>
              <a:rPr lang="en-KR" sz="2500" b="1" dirty="0">
                <a:solidFill>
                  <a:srgbClr val="0432FF"/>
                </a:solidFill>
              </a:rPr>
              <a:t>s </a:t>
            </a:r>
            <a:r>
              <a:rPr lang="en-KR" sz="2500" b="1" dirty="0">
                <a:solidFill>
                  <a:srgbClr val="FF0000"/>
                </a:solidFill>
              </a:rPr>
              <a:t>G</a:t>
            </a:r>
            <a:r>
              <a:rPr lang="en-KR" sz="2500" b="1" dirty="0">
                <a:solidFill>
                  <a:srgbClr val="0432FF"/>
                </a:solidFill>
              </a:rPr>
              <a:t>ridded </a:t>
            </a:r>
            <a:r>
              <a:rPr lang="en-KR" sz="2500" b="1" dirty="0">
                <a:solidFill>
                  <a:srgbClr val="FF0000"/>
                </a:solidFill>
              </a:rPr>
              <a:t>O</a:t>
            </a:r>
            <a:r>
              <a:rPr lang="en-KR" sz="2500" b="1" dirty="0">
                <a:solidFill>
                  <a:srgbClr val="0432FF"/>
                </a:solidFill>
              </a:rPr>
              <a:t>bservation </a:t>
            </a:r>
            <a:r>
              <a:rPr lang="en-KR" sz="2500" b="1" dirty="0">
                <a:solidFill>
                  <a:srgbClr val="FF0000"/>
                </a:solidFill>
              </a:rPr>
              <a:t>N</a:t>
            </a:r>
            <a:r>
              <a:rPr lang="en-KR" sz="2500" b="1" dirty="0">
                <a:solidFill>
                  <a:srgbClr val="0432FF"/>
                </a:solidFill>
              </a:rPr>
              <a:t>etwork</a:t>
            </a:r>
            <a:r>
              <a:rPr lang="en-KR" sz="2500" b="1" dirty="0"/>
              <a:t>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ADC059-A6FF-71D2-A19A-9BDDE0C3203E}"/>
              </a:ext>
            </a:extLst>
          </p:cNvPr>
          <p:cNvSpPr txBox="1"/>
          <p:nvPr/>
        </p:nvSpPr>
        <p:spPr>
          <a:xfrm>
            <a:off x="1345023" y="5365375"/>
            <a:ext cx="2104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b="1" dirty="0">
                <a:solidFill>
                  <a:schemeClr val="bg1"/>
                </a:solidFill>
              </a:rPr>
              <a:t>University of Suwon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720A41-165B-ACFF-6018-6DF3522B032A}"/>
              </a:ext>
            </a:extLst>
          </p:cNvPr>
          <p:cNvSpPr txBox="1"/>
          <p:nvPr/>
        </p:nvSpPr>
        <p:spPr>
          <a:xfrm>
            <a:off x="8390952" y="2660264"/>
            <a:ext cx="1615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b="1" dirty="0">
                <a:solidFill>
                  <a:schemeClr val="bg1"/>
                </a:solidFill>
              </a:rPr>
              <a:t>DRAGON site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22ADC1-87FB-E195-7323-64F23BED8EE9}"/>
              </a:ext>
            </a:extLst>
          </p:cNvPr>
          <p:cNvSpPr txBox="1"/>
          <p:nvPr/>
        </p:nvSpPr>
        <p:spPr>
          <a:xfrm>
            <a:off x="2864313" y="1653862"/>
            <a:ext cx="1615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b="1" dirty="0">
                <a:solidFill>
                  <a:schemeClr val="bg1"/>
                </a:solidFill>
              </a:rPr>
              <a:t>DRAGON site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AEA831-58BC-BBCE-DCF6-DECE5E6E2F58}"/>
              </a:ext>
            </a:extLst>
          </p:cNvPr>
          <p:cNvSpPr txBox="1"/>
          <p:nvPr/>
        </p:nvSpPr>
        <p:spPr>
          <a:xfrm>
            <a:off x="2073753" y="3796706"/>
            <a:ext cx="1615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b="1" dirty="0">
                <a:solidFill>
                  <a:schemeClr val="bg1"/>
                </a:solidFill>
              </a:rPr>
              <a:t>DRAGON site 3</a:t>
            </a:r>
          </a:p>
        </p:txBody>
      </p:sp>
    </p:spTree>
    <p:extLst>
      <p:ext uri="{BB962C8B-B14F-4D97-AF65-F5344CB8AC3E}">
        <p14:creationId xmlns:p14="http://schemas.microsoft.com/office/powerpoint/2010/main" val="1316455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114">
            <a:extLst>
              <a:ext uri="{FF2B5EF4-FFF2-40B4-BE49-F238E27FC236}">
                <a16:creationId xmlns:a16="http://schemas.microsoft.com/office/drawing/2014/main" id="{E374ACC3-C83F-8800-ADD1-C2E41A28FB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95"/>
          <a:stretch/>
        </p:blipFill>
        <p:spPr>
          <a:xfrm>
            <a:off x="0" y="3658397"/>
            <a:ext cx="5835785" cy="3199603"/>
          </a:xfrm>
          <a:prstGeom prst="rect">
            <a:avLst/>
          </a:prstGeom>
        </p:spPr>
      </p:pic>
      <p:pic>
        <p:nvPicPr>
          <p:cNvPr id="6" name="그림 24">
            <a:extLst>
              <a:ext uri="{FF2B5EF4-FFF2-40B4-BE49-F238E27FC236}">
                <a16:creationId xmlns:a16="http://schemas.microsoft.com/office/drawing/2014/main" id="{A402C70B-B12E-4CBC-B0DC-D887F139A4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06"/>
          <a:stretch/>
        </p:blipFill>
        <p:spPr>
          <a:xfrm>
            <a:off x="6155771" y="458470"/>
            <a:ext cx="5878964" cy="2880000"/>
          </a:xfrm>
          <a:prstGeom prst="rect">
            <a:avLst/>
          </a:prstGeom>
        </p:spPr>
      </p:pic>
      <p:pic>
        <p:nvPicPr>
          <p:cNvPr id="4" name="그림 15">
            <a:extLst>
              <a:ext uri="{FF2B5EF4-FFF2-40B4-BE49-F238E27FC236}">
                <a16:creationId xmlns:a16="http://schemas.microsoft.com/office/drawing/2014/main" id="{329CE0C4-404E-7C42-EC04-014B9DD6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771" y="3177251"/>
            <a:ext cx="5878964" cy="3525341"/>
          </a:xfrm>
          <a:prstGeom prst="rect">
            <a:avLst/>
          </a:prstGeom>
        </p:spPr>
      </p:pic>
      <p:pic>
        <p:nvPicPr>
          <p:cNvPr id="12" name="Picture 11" descr="A graph of time and time&#10;&#10;Description automatically generated">
            <a:extLst>
              <a:ext uri="{FF2B5EF4-FFF2-40B4-BE49-F238E27FC236}">
                <a16:creationId xmlns:a16="http://schemas.microsoft.com/office/drawing/2014/main" id="{20FA164A-D780-ECE7-D53F-C8FABC2F0F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99" y="958169"/>
            <a:ext cx="6255939" cy="23467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F60A770-C5BC-896B-507E-E23F0C34FBF2}"/>
              </a:ext>
            </a:extLst>
          </p:cNvPr>
          <p:cNvSpPr txBox="1"/>
          <p:nvPr/>
        </p:nvSpPr>
        <p:spPr>
          <a:xfrm>
            <a:off x="104312" y="96395"/>
            <a:ext cx="517821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500" b="1" dirty="0">
                <a:solidFill>
                  <a:srgbClr val="002060"/>
                </a:solidFill>
              </a:rPr>
              <a:t>Diurnal variations in NO</a:t>
            </a:r>
            <a:r>
              <a:rPr lang="en-US" altLang="ko-KR" sz="2500" b="1" baseline="-25000" dirty="0">
                <a:solidFill>
                  <a:srgbClr val="002060"/>
                </a:solidFill>
              </a:rPr>
              <a:t>2</a:t>
            </a:r>
            <a:r>
              <a:rPr lang="en-US" altLang="ko-KR" sz="2500" b="1" dirty="0">
                <a:solidFill>
                  <a:srgbClr val="002060"/>
                </a:solidFill>
              </a:rPr>
              <a:t> over Suwon</a:t>
            </a:r>
          </a:p>
          <a:p>
            <a:r>
              <a:rPr lang="en-US" altLang="ko-KR" sz="2500" b="1" dirty="0">
                <a:solidFill>
                  <a:srgbClr val="002060"/>
                </a:solidFill>
              </a:rPr>
              <a:t>(3</a:t>
            </a:r>
            <a:r>
              <a:rPr lang="en-KR" sz="2500" b="1" dirty="0">
                <a:solidFill>
                  <a:srgbClr val="002060"/>
                </a:solidFill>
              </a:rPr>
              <a:t>1 January 202</a:t>
            </a:r>
            <a:r>
              <a:rPr lang="en-US" altLang="ko-KR" sz="2500" b="1" dirty="0">
                <a:solidFill>
                  <a:srgbClr val="002060"/>
                </a:solidFill>
              </a:rPr>
              <a:t>4)</a:t>
            </a:r>
            <a:endParaRPr lang="en-KR" sz="2500" b="1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ABFFB9-56C6-9845-CDD1-1C42AE995543}"/>
              </a:ext>
            </a:extLst>
          </p:cNvPr>
          <p:cNvSpPr txBox="1"/>
          <p:nvPr/>
        </p:nvSpPr>
        <p:spPr>
          <a:xfrm>
            <a:off x="740779" y="3658397"/>
            <a:ext cx="403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dirty="0"/>
              <a:t>Mean values of NO</a:t>
            </a:r>
            <a:r>
              <a:rPr lang="en-KR" baseline="-25000" dirty="0"/>
              <a:t>2</a:t>
            </a:r>
            <a:r>
              <a:rPr lang="en-KR" dirty="0"/>
              <a:t> during </a:t>
            </a:r>
            <a:r>
              <a:rPr lang="en-US" dirty="0"/>
              <a:t>the </a:t>
            </a:r>
            <a:r>
              <a:rPr lang="en-KR" dirty="0"/>
              <a:t>cam</a:t>
            </a:r>
            <a:r>
              <a:rPr lang="en-US" dirty="0"/>
              <a:t>p</a:t>
            </a:r>
            <a:r>
              <a:rPr lang="en-KR" dirty="0"/>
              <a:t>aign</a:t>
            </a:r>
          </a:p>
        </p:txBody>
      </p:sp>
    </p:spTree>
    <p:extLst>
      <p:ext uri="{BB962C8B-B14F-4D97-AF65-F5344CB8AC3E}">
        <p14:creationId xmlns:p14="http://schemas.microsoft.com/office/powerpoint/2010/main" val="690387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1D2F2E3-1BEC-EBC3-D7AC-C3AA7B34A7C1}"/>
              </a:ext>
            </a:extLst>
          </p:cNvPr>
          <p:cNvGrpSpPr/>
          <p:nvPr/>
        </p:nvGrpSpPr>
        <p:grpSpPr>
          <a:xfrm>
            <a:off x="228155" y="144603"/>
            <a:ext cx="11735689" cy="6568793"/>
            <a:chOff x="193923" y="0"/>
            <a:chExt cx="11735689" cy="6568793"/>
          </a:xfrm>
        </p:grpSpPr>
        <p:pic>
          <p:nvPicPr>
            <p:cNvPr id="6" name="그림 56">
              <a:extLst>
                <a:ext uri="{FF2B5EF4-FFF2-40B4-BE49-F238E27FC236}">
                  <a16:creationId xmlns:a16="http://schemas.microsoft.com/office/drawing/2014/main" id="{6233A6D3-E07B-59E1-42B2-9242F76804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66"/>
            <a:stretch/>
          </p:blipFill>
          <p:spPr>
            <a:xfrm rot="10800000">
              <a:off x="5954232" y="0"/>
              <a:ext cx="5975380" cy="2450196"/>
            </a:xfrm>
            <a:prstGeom prst="rect">
              <a:avLst/>
            </a:prstGeom>
          </p:spPr>
        </p:pic>
        <p:pic>
          <p:nvPicPr>
            <p:cNvPr id="8" name="그림 58">
              <a:extLst>
                <a:ext uri="{FF2B5EF4-FFF2-40B4-BE49-F238E27FC236}">
                  <a16:creationId xmlns:a16="http://schemas.microsoft.com/office/drawing/2014/main" id="{40290AF8-26B3-B883-BAB8-C0A3F1810A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6"/>
            <a:stretch/>
          </p:blipFill>
          <p:spPr>
            <a:xfrm>
              <a:off x="5954232" y="2059299"/>
              <a:ext cx="5975380" cy="2450196"/>
            </a:xfrm>
            <a:prstGeom prst="rect">
              <a:avLst/>
            </a:prstGeom>
          </p:spPr>
        </p:pic>
        <p:pic>
          <p:nvPicPr>
            <p:cNvPr id="10" name="그림 60">
              <a:extLst>
                <a:ext uri="{FF2B5EF4-FFF2-40B4-BE49-F238E27FC236}">
                  <a16:creationId xmlns:a16="http://schemas.microsoft.com/office/drawing/2014/main" id="{C7A7450F-6154-8231-C61F-302E48E3CB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6"/>
            <a:stretch/>
          </p:blipFill>
          <p:spPr>
            <a:xfrm>
              <a:off x="5954232" y="4118597"/>
              <a:ext cx="5975380" cy="2450196"/>
            </a:xfrm>
            <a:prstGeom prst="rect">
              <a:avLst/>
            </a:prstGeom>
          </p:spPr>
        </p:pic>
        <p:pic>
          <p:nvPicPr>
            <p:cNvPr id="5" name="그림 55">
              <a:extLst>
                <a:ext uri="{FF2B5EF4-FFF2-40B4-BE49-F238E27FC236}">
                  <a16:creationId xmlns:a16="http://schemas.microsoft.com/office/drawing/2014/main" id="{F35231D8-674C-0AC9-D182-394A8B05A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923" y="0"/>
              <a:ext cx="6120187" cy="2450196"/>
            </a:xfrm>
            <a:prstGeom prst="rect">
              <a:avLst/>
            </a:prstGeom>
          </p:spPr>
        </p:pic>
        <p:pic>
          <p:nvPicPr>
            <p:cNvPr id="7" name="그림 57">
              <a:extLst>
                <a:ext uri="{FF2B5EF4-FFF2-40B4-BE49-F238E27FC236}">
                  <a16:creationId xmlns:a16="http://schemas.microsoft.com/office/drawing/2014/main" id="{1B56876A-211D-FFB9-8C91-A54B2FA4C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924" y="2059299"/>
              <a:ext cx="6120186" cy="2450196"/>
            </a:xfrm>
            <a:prstGeom prst="rect">
              <a:avLst/>
            </a:prstGeom>
          </p:spPr>
        </p:pic>
        <p:pic>
          <p:nvPicPr>
            <p:cNvPr id="9" name="그림 59">
              <a:extLst>
                <a:ext uri="{FF2B5EF4-FFF2-40B4-BE49-F238E27FC236}">
                  <a16:creationId xmlns:a16="http://schemas.microsoft.com/office/drawing/2014/main" id="{4353AF2C-1C5F-D822-439B-187CDE0C6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923" y="4118596"/>
              <a:ext cx="6120188" cy="245019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C7F7DDE-EA5B-0240-A771-8B7DEA50A2EC}"/>
                </a:ext>
              </a:extLst>
            </p:cNvPr>
            <p:cNvSpPr txBox="1"/>
            <p:nvPr/>
          </p:nvSpPr>
          <p:spPr>
            <a:xfrm>
              <a:off x="4511669" y="291475"/>
              <a:ext cx="12404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Suwon-W</a:t>
              </a:r>
              <a:endParaRPr lang="ko-KR" altLang="en-US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DEF93C7-A8FA-DC1C-9ED0-2131E4E3EC6C}"/>
                </a:ext>
              </a:extLst>
            </p:cNvPr>
            <p:cNvSpPr txBox="1"/>
            <p:nvPr/>
          </p:nvSpPr>
          <p:spPr>
            <a:xfrm>
              <a:off x="10181824" y="287505"/>
              <a:ext cx="12747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Suwon-E</a:t>
              </a:r>
              <a:endParaRPr lang="ko-KR" altLang="en-US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CED1877-66AF-7736-3BB5-15BF1CA5E675}"/>
                </a:ext>
              </a:extLst>
            </p:cNvPr>
            <p:cNvSpPr txBox="1"/>
            <p:nvPr/>
          </p:nvSpPr>
          <p:spPr>
            <a:xfrm>
              <a:off x="4623299" y="2370072"/>
              <a:ext cx="1127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err="1"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Anseong</a:t>
              </a:r>
              <a:endParaRPr lang="ko-KR" altLang="en-US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1650701-7FC1-B3A3-C649-795FED784D36}"/>
                </a:ext>
              </a:extLst>
            </p:cNvPr>
            <p:cNvSpPr txBox="1"/>
            <p:nvPr/>
          </p:nvSpPr>
          <p:spPr>
            <a:xfrm>
              <a:off x="10127327" y="2324974"/>
              <a:ext cx="16163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Suwon-USW</a:t>
              </a:r>
              <a:endParaRPr lang="ko-KR" altLang="en-US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6980E3F-F5BC-A66B-6C71-62F5E4F659BB}"/>
                </a:ext>
              </a:extLst>
            </p:cNvPr>
            <p:cNvSpPr txBox="1"/>
            <p:nvPr/>
          </p:nvSpPr>
          <p:spPr>
            <a:xfrm>
              <a:off x="4840759" y="4405838"/>
              <a:ext cx="9097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Osan</a:t>
              </a:r>
              <a:endParaRPr lang="ko-KR" altLang="en-US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B9DC86-C854-D311-7183-E3F5F95D806E}"/>
                </a:ext>
              </a:extLst>
            </p:cNvPr>
            <p:cNvSpPr txBox="1"/>
            <p:nvPr/>
          </p:nvSpPr>
          <p:spPr>
            <a:xfrm>
              <a:off x="10325313" y="4405838"/>
              <a:ext cx="12203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err="1"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Jincheon</a:t>
              </a:r>
              <a:endParaRPr lang="ko-KR" altLang="en-US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3470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showing a number of different colored dots&#10;&#10;Description automatically generated">
            <a:extLst>
              <a:ext uri="{FF2B5EF4-FFF2-40B4-BE49-F238E27FC236}">
                <a16:creationId xmlns:a16="http://schemas.microsoft.com/office/drawing/2014/main" id="{8E29F1E0-CFB5-921B-D53C-42CDF1048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11" y="1121847"/>
            <a:ext cx="6990107" cy="2852610"/>
          </a:xfrm>
          <a:prstGeom prst="rect">
            <a:avLst/>
          </a:prstGeom>
        </p:spPr>
      </p:pic>
      <p:pic>
        <p:nvPicPr>
          <p:cNvPr id="8" name="Picture 7" descr="A chart of different colored dots&#10;&#10;Description automatically generated">
            <a:extLst>
              <a:ext uri="{FF2B5EF4-FFF2-40B4-BE49-F238E27FC236}">
                <a16:creationId xmlns:a16="http://schemas.microsoft.com/office/drawing/2014/main" id="{56B63DB6-277F-8103-BDF1-5BE810071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12" y="3588702"/>
            <a:ext cx="6990107" cy="2852610"/>
          </a:xfrm>
          <a:prstGeom prst="rect">
            <a:avLst/>
          </a:prstGeom>
        </p:spPr>
      </p:pic>
      <p:pic>
        <p:nvPicPr>
          <p:cNvPr id="2" name="그림 6" descr="텍스트, 스크린샷, 도표, 라인이(가) 표시된 사진&#10;&#10;자동 생성된 설명">
            <a:extLst>
              <a:ext uri="{FF2B5EF4-FFF2-40B4-BE49-F238E27FC236}">
                <a16:creationId xmlns:a16="http://schemas.microsoft.com/office/drawing/2014/main" id="{34DBFB11-993E-276F-5C8C-A30AA33E9D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812" y="1194042"/>
            <a:ext cx="4972876" cy="47321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EDDBA1-E72F-163C-9B5C-E3D80B420232}"/>
              </a:ext>
            </a:extLst>
          </p:cNvPr>
          <p:cNvSpPr txBox="1"/>
          <p:nvPr/>
        </p:nvSpPr>
        <p:spPr>
          <a:xfrm>
            <a:off x="104311" y="96395"/>
            <a:ext cx="118060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500" b="1" dirty="0">
                <a:solidFill>
                  <a:srgbClr val="002060"/>
                </a:solidFill>
              </a:rPr>
              <a:t>Validation/comparison of the GEMS aerosol products during the campaign (AERONET)</a:t>
            </a:r>
            <a:endParaRPr lang="en-KR" sz="25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518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with colorful lines and numbers&#10;&#10;Description automatically generated">
            <a:extLst>
              <a:ext uri="{FF2B5EF4-FFF2-40B4-BE49-F238E27FC236}">
                <a16:creationId xmlns:a16="http://schemas.microsoft.com/office/drawing/2014/main" id="{DA205912-4953-8F60-1146-F13C40432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930" y="1010444"/>
            <a:ext cx="10216140" cy="568088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DFBAA6A-CB2E-4B59-73E4-462925D4AF3C}"/>
              </a:ext>
            </a:extLst>
          </p:cNvPr>
          <p:cNvSpPr/>
          <p:nvPr/>
        </p:nvSpPr>
        <p:spPr>
          <a:xfrm>
            <a:off x="6357938" y="2505088"/>
            <a:ext cx="3621881" cy="418623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057F05-082A-3432-0061-2ACEF5EAC0A9}"/>
              </a:ext>
            </a:extLst>
          </p:cNvPr>
          <p:cNvSpPr txBox="1"/>
          <p:nvPr/>
        </p:nvSpPr>
        <p:spPr>
          <a:xfrm>
            <a:off x="104311" y="96395"/>
            <a:ext cx="118060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500" b="1" dirty="0">
                <a:solidFill>
                  <a:srgbClr val="002060"/>
                </a:solidFill>
              </a:rPr>
              <a:t>Validation/comparison of the GEMS aerosol products during the campaign (AERONET)</a:t>
            </a:r>
            <a:endParaRPr lang="en-KR" sz="25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0562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3521</TotalTime>
  <Words>526</Words>
  <Application>Microsoft Macintosh PowerPoint</Application>
  <PresentationFormat>Widescreen</PresentationFormat>
  <Paragraphs>97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나눔바른고딕</vt:lpstr>
      <vt:lpstr>나눔스퀘어 네오 Bold</vt:lpstr>
      <vt:lpstr>Arial</vt:lpstr>
      <vt:lpstr>Calibri</vt:lpstr>
      <vt:lpstr>Calibri Light</vt:lpstr>
      <vt:lpstr>Wingdings</vt:lpstr>
      <vt:lpstr>Office Theme</vt:lpstr>
      <vt:lpstr>PowerPoint Presentation</vt:lpstr>
      <vt:lpstr>Ground Remote Sensing Goals :   Provide INTENSIVE reference dataset for VALIDATING the  GEMS and GCAS during the Asia-AQ campaign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Joowan Kim</dc:creator>
  <cp:lastModifiedBy>Ukkyo Jeong</cp:lastModifiedBy>
  <cp:revision>151</cp:revision>
  <dcterms:created xsi:type="dcterms:W3CDTF">2022-08-21T00:40:46Z</dcterms:created>
  <dcterms:modified xsi:type="dcterms:W3CDTF">2024-08-23T07:16:14Z</dcterms:modified>
</cp:coreProperties>
</file>