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4"/>
  </p:notesMasterIdLst>
  <p:sldIdLst>
    <p:sldId id="256" r:id="rId2"/>
    <p:sldId id="276" r:id="rId3"/>
    <p:sldId id="455" r:id="rId4"/>
    <p:sldId id="460" r:id="rId5"/>
    <p:sldId id="456" r:id="rId6"/>
    <p:sldId id="279" r:id="rId7"/>
    <p:sldId id="275" r:id="rId8"/>
    <p:sldId id="452" r:id="rId9"/>
    <p:sldId id="458" r:id="rId10"/>
    <p:sldId id="465" r:id="rId11"/>
    <p:sldId id="290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1706B-BA5A-483E-8124-522698196E94}" v="12" dt="2024-08-30T07:30:47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katerini Gkarane" userId="aa868e76-4e45-404e-ba40-6a4969f0dd5a" providerId="ADAL" clId="{E7A1706B-BA5A-483E-8124-522698196E94}"/>
    <pc:docChg chg="modSld">
      <pc:chgData name="Aikaterini Gkarane" userId="aa868e76-4e45-404e-ba40-6a4969f0dd5a" providerId="ADAL" clId="{E7A1706B-BA5A-483E-8124-522698196E94}" dt="2024-08-30T07:30:47.669" v="174" actId="20577"/>
      <pc:docMkLst>
        <pc:docMk/>
      </pc:docMkLst>
      <pc:sldChg chg="modSp mod">
        <pc:chgData name="Aikaterini Gkarane" userId="aa868e76-4e45-404e-ba40-6a4969f0dd5a" providerId="ADAL" clId="{E7A1706B-BA5A-483E-8124-522698196E94}" dt="2024-08-30T07:11:47.482" v="160" actId="13822"/>
        <pc:sldMkLst>
          <pc:docMk/>
          <pc:sldMk cId="4252311548" sldId="276"/>
        </pc:sldMkLst>
        <pc:spChg chg="mod">
          <ac:chgData name="Aikaterini Gkarane" userId="aa868e76-4e45-404e-ba40-6a4969f0dd5a" providerId="ADAL" clId="{E7A1706B-BA5A-483E-8124-522698196E94}" dt="2024-08-30T06:13:51.659" v="100" actId="113"/>
          <ac:spMkLst>
            <pc:docMk/>
            <pc:sldMk cId="4252311548" sldId="276"/>
            <ac:spMk id="3" creationId="{71FD6CF1-0FF2-55B4-CD4D-2FE47B77357A}"/>
          </ac:spMkLst>
        </pc:spChg>
        <pc:spChg chg="mod">
          <ac:chgData name="Aikaterini Gkarane" userId="aa868e76-4e45-404e-ba40-6a4969f0dd5a" providerId="ADAL" clId="{E7A1706B-BA5A-483E-8124-522698196E94}" dt="2024-08-30T07:11:47.482" v="160" actId="13822"/>
          <ac:spMkLst>
            <pc:docMk/>
            <pc:sldMk cId="4252311548" sldId="276"/>
            <ac:spMk id="6" creationId="{28971805-7CB7-DFC0-2295-40C589083FA6}"/>
          </ac:spMkLst>
        </pc:spChg>
      </pc:sldChg>
      <pc:sldChg chg="modSp mod">
        <pc:chgData name="Aikaterini Gkarane" userId="aa868e76-4e45-404e-ba40-6a4969f0dd5a" providerId="ADAL" clId="{E7A1706B-BA5A-483E-8124-522698196E94}" dt="2024-08-30T06:13:14.688" v="99" actId="1076"/>
        <pc:sldMkLst>
          <pc:docMk/>
          <pc:sldMk cId="1918027192" sldId="290"/>
        </pc:sldMkLst>
        <pc:spChg chg="mod">
          <ac:chgData name="Aikaterini Gkarane" userId="aa868e76-4e45-404e-ba40-6a4969f0dd5a" providerId="ADAL" clId="{E7A1706B-BA5A-483E-8124-522698196E94}" dt="2024-08-30T06:13:08.331" v="98" actId="1076"/>
          <ac:spMkLst>
            <pc:docMk/>
            <pc:sldMk cId="1918027192" sldId="290"/>
            <ac:spMk id="2" creationId="{20F32A5C-F454-7FED-15B8-13A1373CB691}"/>
          </ac:spMkLst>
        </pc:spChg>
        <pc:spChg chg="mod">
          <ac:chgData name="Aikaterini Gkarane" userId="aa868e76-4e45-404e-ba40-6a4969f0dd5a" providerId="ADAL" clId="{E7A1706B-BA5A-483E-8124-522698196E94}" dt="2024-08-30T06:13:14.688" v="99" actId="1076"/>
          <ac:spMkLst>
            <pc:docMk/>
            <pc:sldMk cId="1918027192" sldId="290"/>
            <ac:spMk id="3" creationId="{5502C77A-3F72-32DF-F9DD-11379C69BFC8}"/>
          </ac:spMkLst>
        </pc:spChg>
      </pc:sldChg>
      <pc:sldChg chg="modSp mod">
        <pc:chgData name="Aikaterini Gkarane" userId="aa868e76-4e45-404e-ba40-6a4969f0dd5a" providerId="ADAL" clId="{E7A1706B-BA5A-483E-8124-522698196E94}" dt="2024-08-30T07:30:47.669" v="174" actId="20577"/>
        <pc:sldMkLst>
          <pc:docMk/>
          <pc:sldMk cId="2119141677" sldId="452"/>
        </pc:sldMkLst>
        <pc:spChg chg="mod">
          <ac:chgData name="Aikaterini Gkarane" userId="aa868e76-4e45-404e-ba40-6a4969f0dd5a" providerId="ADAL" clId="{E7A1706B-BA5A-483E-8124-522698196E94}" dt="2024-08-30T06:04:25.632" v="63" actId="6549"/>
          <ac:spMkLst>
            <pc:docMk/>
            <pc:sldMk cId="2119141677" sldId="452"/>
            <ac:spMk id="8" creationId="{71EAEDB5-2092-1EE6-4F87-FF585EA560C3}"/>
          </ac:spMkLst>
        </pc:spChg>
        <pc:spChg chg="mod">
          <ac:chgData name="Aikaterini Gkarane" userId="aa868e76-4e45-404e-ba40-6a4969f0dd5a" providerId="ADAL" clId="{E7A1706B-BA5A-483E-8124-522698196E94}" dt="2024-08-30T07:30:47.669" v="174" actId="20577"/>
          <ac:spMkLst>
            <pc:docMk/>
            <pc:sldMk cId="2119141677" sldId="452"/>
            <ac:spMk id="14" creationId="{57CEA972-5D8A-E749-CEE7-B021A288680A}"/>
          </ac:spMkLst>
        </pc:spChg>
      </pc:sldChg>
      <pc:sldChg chg="addSp modSp mod">
        <pc:chgData name="Aikaterini Gkarane" userId="aa868e76-4e45-404e-ba40-6a4969f0dd5a" providerId="ADAL" clId="{E7A1706B-BA5A-483E-8124-522698196E94}" dt="2024-08-30T07:16:09.145" v="166" actId="14100"/>
        <pc:sldMkLst>
          <pc:docMk/>
          <pc:sldMk cId="3450379517" sldId="455"/>
        </pc:sldMkLst>
        <pc:spChg chg="mod">
          <ac:chgData name="Aikaterini Gkarane" userId="aa868e76-4e45-404e-ba40-6a4969f0dd5a" providerId="ADAL" clId="{E7A1706B-BA5A-483E-8124-522698196E94}" dt="2024-08-30T06:15:43.644" v="148" actId="14100"/>
          <ac:spMkLst>
            <pc:docMk/>
            <pc:sldMk cId="3450379517" sldId="455"/>
            <ac:spMk id="2" creationId="{6DBDAB71-D871-730B-7A40-5A5903C77ECD}"/>
          </ac:spMkLst>
        </pc:spChg>
        <pc:spChg chg="mod">
          <ac:chgData name="Aikaterini Gkarane" userId="aa868e76-4e45-404e-ba40-6a4969f0dd5a" providerId="ADAL" clId="{E7A1706B-BA5A-483E-8124-522698196E94}" dt="2024-08-30T06:16:45.366" v="158" actId="1076"/>
          <ac:spMkLst>
            <pc:docMk/>
            <pc:sldMk cId="3450379517" sldId="455"/>
            <ac:spMk id="3" creationId="{5B679062-7AAE-D084-163A-B2643F4FB0CA}"/>
          </ac:spMkLst>
        </pc:spChg>
        <pc:spChg chg="add mod">
          <ac:chgData name="Aikaterini Gkarane" userId="aa868e76-4e45-404e-ba40-6a4969f0dd5a" providerId="ADAL" clId="{E7A1706B-BA5A-483E-8124-522698196E94}" dt="2024-08-30T05:50:02.517" v="37" actId="1076"/>
          <ac:spMkLst>
            <pc:docMk/>
            <pc:sldMk cId="3450379517" sldId="455"/>
            <ac:spMk id="4" creationId="{2346A9D4-F50E-A51C-73E9-3A53E2C8E04C}"/>
          </ac:spMkLst>
        </pc:spChg>
        <pc:spChg chg="add mod ord">
          <ac:chgData name="Aikaterini Gkarane" userId="aa868e76-4e45-404e-ba40-6a4969f0dd5a" providerId="ADAL" clId="{E7A1706B-BA5A-483E-8124-522698196E94}" dt="2024-08-30T06:16:39.903" v="157" actId="1076"/>
          <ac:spMkLst>
            <pc:docMk/>
            <pc:sldMk cId="3450379517" sldId="455"/>
            <ac:spMk id="6" creationId="{F55858C3-C2D9-E641-6F51-744671916AA4}"/>
          </ac:spMkLst>
        </pc:spChg>
        <pc:spChg chg="add mod ord">
          <ac:chgData name="Aikaterini Gkarane" userId="aa868e76-4e45-404e-ba40-6a4969f0dd5a" providerId="ADAL" clId="{E7A1706B-BA5A-483E-8124-522698196E94}" dt="2024-08-30T07:16:09.145" v="166" actId="14100"/>
          <ac:spMkLst>
            <pc:docMk/>
            <pc:sldMk cId="3450379517" sldId="455"/>
            <ac:spMk id="10" creationId="{C26ED27C-00F0-C3BE-0371-A22515A6B730}"/>
          </ac:spMkLst>
        </pc:spChg>
        <pc:picChg chg="add mod">
          <ac:chgData name="Aikaterini Gkarane" userId="aa868e76-4e45-404e-ba40-6a4969f0dd5a" providerId="ADAL" clId="{E7A1706B-BA5A-483E-8124-522698196E94}" dt="2024-08-30T05:51:42.461" v="39" actId="1076"/>
          <ac:picMkLst>
            <pc:docMk/>
            <pc:sldMk cId="3450379517" sldId="455"/>
            <ac:picMk id="8" creationId="{9944BFC7-4B07-D42C-311A-CC36D10D3ECE}"/>
          </ac:picMkLst>
        </pc:picChg>
        <pc:picChg chg="mod">
          <ac:chgData name="Aikaterini Gkarane" userId="aa868e76-4e45-404e-ba40-6a4969f0dd5a" providerId="ADAL" clId="{E7A1706B-BA5A-483E-8124-522698196E94}" dt="2024-08-30T06:16:52.453" v="159" actId="1076"/>
          <ac:picMkLst>
            <pc:docMk/>
            <pc:sldMk cId="3450379517" sldId="455"/>
            <ac:picMk id="11" creationId="{CC03B7E9-A2D3-7BC7-8E12-00B35DBE02EE}"/>
          </ac:picMkLst>
        </pc:picChg>
        <pc:picChg chg="mod">
          <ac:chgData name="Aikaterini Gkarane" userId="aa868e76-4e45-404e-ba40-6a4969f0dd5a" providerId="ADAL" clId="{E7A1706B-BA5A-483E-8124-522698196E94}" dt="2024-08-30T05:49:54.810" v="36" actId="1076"/>
          <ac:picMkLst>
            <pc:docMk/>
            <pc:sldMk cId="3450379517" sldId="455"/>
            <ac:picMk id="13" creationId="{EDD7C90E-731A-AD6A-BDD8-C0164C30C879}"/>
          </ac:picMkLst>
        </pc:picChg>
        <pc:picChg chg="add mod">
          <ac:chgData name="Aikaterini Gkarane" userId="aa868e76-4e45-404e-ba40-6a4969f0dd5a" providerId="ADAL" clId="{E7A1706B-BA5A-483E-8124-522698196E94}" dt="2024-08-30T05:54:27.275" v="46" actId="14100"/>
          <ac:picMkLst>
            <pc:docMk/>
            <pc:sldMk cId="3450379517" sldId="455"/>
            <ac:picMk id="14" creationId="{206D445A-BE3B-8BC0-57E1-4E873C1051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77E2-DE7B-48A8-A25A-AF437C12FABD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68159-9D16-4F1A-90CE-2CB58E0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F50-D577-4D38-B248-59AACA65BF6D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8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1CF9-E872-4BE5-BFAF-FB994617ED0D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3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A428-8F10-4358-B140-67D38FD175F2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2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CD35-080E-4FFC-A9DD-DFBBE0DB7B43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0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D044-229C-454B-8CAC-4C5CFD95B0A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9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CCFD-5FCC-4AA8-B3C2-5A3E9B5C82B8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3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671E-6887-4173-9AF3-9C82915452A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F94-8FAC-4A44-86BF-201EC887BAAD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5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DCE0E86-1620-4B59-BE5D-BC4EB0B268B4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4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6FE-34C1-4289-BE82-88885488613C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AFE8-B45F-465B-A1EF-E361C48398A9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4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CF96-8EA2-4C61-BAA5-283CC856891B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9EE3-7DEA-456D-A476-352038EA7283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9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97A-C775-40BE-B73B-23671BFA7672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D761-0A65-471A-8DD7-BCD54FCD2EB6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C288-A30C-4E88-96D4-5A840BDE915C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6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81-F7F0-4811-A3B4-8A132B0AA9C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7CEDD-234A-4886-B628-497B48B2D906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3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FCBD07C-8637-309F-F847-1B13AE0CCAED}"/>
              </a:ext>
            </a:extLst>
          </p:cNvPr>
          <p:cNvSpPr/>
          <p:nvPr/>
        </p:nvSpPr>
        <p:spPr>
          <a:xfrm>
            <a:off x="681487" y="1854679"/>
            <a:ext cx="10731260" cy="2234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AD09ADA-4035-4D0B-85B9-A791C46D2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808" y="1939022"/>
            <a:ext cx="9407773" cy="1660083"/>
          </a:xfrm>
          <a:noFill/>
        </p:spPr>
        <p:txBody>
          <a:bodyPr/>
          <a:lstStyle/>
          <a:p>
            <a:pPr algn="ctr"/>
            <a:r>
              <a:rPr lang="en-US" sz="4000" dirty="0"/>
              <a:t>GEMS total O</a:t>
            </a:r>
            <a:r>
              <a:rPr lang="en-US" sz="4000" baseline="-25000" dirty="0"/>
              <a:t>3</a:t>
            </a:r>
            <a:r>
              <a:rPr lang="en-US" sz="4000" dirty="0"/>
              <a:t> evaluation </a:t>
            </a:r>
            <a:br>
              <a:rPr lang="en-US" sz="4000" dirty="0"/>
            </a:br>
            <a:r>
              <a:rPr lang="en-US" sz="4000" dirty="0"/>
              <a:t>within the ESA PEGASOS project</a:t>
            </a:r>
            <a:endParaRPr lang="el-GR" sz="4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1463AE-9928-42E3-ABC8-1C4870F5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169" y="218064"/>
            <a:ext cx="2790825" cy="695325"/>
          </a:xfrm>
          <a:prstGeom prst="rect">
            <a:avLst/>
          </a:prstGeom>
        </p:spPr>
      </p:pic>
      <p:pic>
        <p:nvPicPr>
          <p:cNvPr id="1028" name="Picture 4" descr="AUTH logo – ARISTOTLE UNIVERSITY OF THESSALONIKI">
            <a:extLst>
              <a:ext uri="{FF2B5EF4-FFF2-40B4-BE49-F238E27FC236}">
                <a16:creationId xmlns:a16="http://schemas.microsoft.com/office/drawing/2014/main" id="{1EA14A70-B356-4003-96A7-B4004800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99" y="5467971"/>
            <a:ext cx="504442" cy="5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B8059E66-9BA4-4A1B-FC8F-9454DF381553}"/>
              </a:ext>
            </a:extLst>
          </p:cNvPr>
          <p:cNvSpPr txBox="1">
            <a:spLocks/>
          </p:cNvSpPr>
          <p:nvPr/>
        </p:nvSpPr>
        <p:spPr>
          <a:xfrm>
            <a:off x="110836" y="4119837"/>
            <a:ext cx="11914081" cy="158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Katerina Garane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de-DE" sz="2400" dirty="0"/>
              <a:t>T. Verhoelst</a:t>
            </a:r>
            <a:r>
              <a:rPr lang="de-DE" sz="2400" baseline="30000" dirty="0"/>
              <a:t>2</a:t>
            </a:r>
            <a:r>
              <a:rPr lang="de-DE" sz="2400" dirty="0"/>
              <a:t>, K.-P. Heue</a:t>
            </a:r>
            <a:r>
              <a:rPr lang="de-DE" sz="2400" baseline="30000" dirty="0"/>
              <a:t>3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/>
              <a:t>S. Compernolle</a:t>
            </a:r>
            <a:r>
              <a:rPr lang="de-DE" sz="2400" baseline="30000" dirty="0"/>
              <a:t>2</a:t>
            </a:r>
            <a:r>
              <a:rPr lang="de-DE" sz="2400" dirty="0"/>
              <a:t>, A. Keppens</a:t>
            </a:r>
            <a:r>
              <a:rPr lang="de-DE" sz="2400" baseline="30000" dirty="0"/>
              <a:t>2</a:t>
            </a:r>
            <a:r>
              <a:rPr lang="de-DE" sz="2400" dirty="0"/>
              <a:t>, M. Koukouli</a:t>
            </a:r>
            <a:r>
              <a:rPr lang="de-DE" sz="2400" baseline="30000" dirty="0"/>
              <a:t>1</a:t>
            </a:r>
            <a:r>
              <a:rPr lang="de-DE" sz="2400" dirty="0"/>
              <a:t>,</a:t>
            </a:r>
            <a:r>
              <a:rPr lang="de-DE" sz="2400" baseline="30000" dirty="0"/>
              <a:t> </a:t>
            </a:r>
            <a:r>
              <a:rPr lang="de-DE" sz="2400" dirty="0"/>
              <a:t>D. Balis</a:t>
            </a:r>
            <a:r>
              <a:rPr lang="de-DE" sz="2400" baseline="30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8C13E-601C-814F-F703-6A3973C18B70}"/>
              </a:ext>
            </a:extLst>
          </p:cNvPr>
          <p:cNvSpPr txBox="1"/>
          <p:nvPr/>
        </p:nvSpPr>
        <p:spPr>
          <a:xfrm>
            <a:off x="1204808" y="5505011"/>
            <a:ext cx="9822730" cy="119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1 Laboratory of Atmospheric Physics, Aristotle University of Thessaloniki (LAP/AUTH), Greece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2 Royal Belgian Institute for Space Aeronomy (BIRA-IASB), Belgium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3 Remote Sensing Technology Institute (DLR-IMF), Germany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74A0BC6-587B-C176-3CA9-32CB4D7507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715"/>
          <a:stretch/>
        </p:blipFill>
        <p:spPr>
          <a:xfrm>
            <a:off x="2250608" y="5959853"/>
            <a:ext cx="431785" cy="482843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306D9FCE-F523-0C40-6A91-BBB430B37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r="69907" b="24162"/>
          <a:stretch/>
        </p:blipFill>
        <p:spPr bwMode="auto">
          <a:xfrm>
            <a:off x="2757796" y="6351964"/>
            <a:ext cx="561792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SA logo - GomSpace A/S">
            <a:extLst>
              <a:ext uri="{FF2B5EF4-FFF2-40B4-BE49-F238E27FC236}">
                <a16:creationId xmlns:a16="http://schemas.microsoft.com/office/drawing/2014/main" id="{C24F90A1-2B86-F83E-2054-535EEE0C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00" y="209186"/>
            <a:ext cx="1702469" cy="6953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199B03D-9D15-CE86-2FBA-9286FD92A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92" y="59462"/>
            <a:ext cx="2626265" cy="15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4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C65466-39F5-FFBE-65F8-62E5B159E34B}"/>
              </a:ext>
            </a:extLst>
          </p:cNvPr>
          <p:cNvSpPr txBox="1">
            <a:spLocks/>
          </p:cNvSpPr>
          <p:nvPr/>
        </p:nvSpPr>
        <p:spPr>
          <a:xfrm>
            <a:off x="280036" y="191303"/>
            <a:ext cx="11869898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the GEMS O3T v2.1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 descr="Εικόνα που περιέχει κείμενο, στιγμιότυπο οθόνης, γραμμή,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C6B1B563-87D2-1A67-0503-90FFBB631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7" y="731772"/>
            <a:ext cx="3762852" cy="2602040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γραμμή, διάγραμμα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8DE9EAC3-67E9-890E-74B1-8A053CF1E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3013"/>
          <a:stretch/>
        </p:blipFill>
        <p:spPr>
          <a:xfrm>
            <a:off x="165737" y="3400395"/>
            <a:ext cx="2833235" cy="2811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5F0246-31C4-4515-30C3-C55D7444AE3C}"/>
              </a:ext>
            </a:extLst>
          </p:cNvPr>
          <p:cNvSpPr txBox="1"/>
          <p:nvPr/>
        </p:nvSpPr>
        <p:spPr>
          <a:xfrm>
            <a:off x="467000" y="6108547"/>
            <a:ext cx="223070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V2.0 statistics: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Pearson cor. Coeff: 0.938</a:t>
            </a:r>
          </a:p>
          <a:p>
            <a:r>
              <a:rPr lang="en-US" sz="1200" dirty="0">
                <a:solidFill>
                  <a:srgbClr val="00B050"/>
                </a:solidFill>
              </a:rPr>
              <a:t>Slope: 0.85</a:t>
            </a:r>
          </a:p>
        </p:txBody>
      </p:sp>
      <p:pic>
        <p:nvPicPr>
          <p:cNvPr id="5" name="Εικόνα 4" descr="Εικόνα που περιέχει κείμενο, στιγμιότυπο οθόνης, γραμμή, ορθογώνιο παραλληλόγραμ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4F2B7DB-7B7D-8F57-2610-23BAF32DE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24" y="887529"/>
            <a:ext cx="3784040" cy="5221018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στιγμιότυπο οθόνης, πολυχρωμία, ορθογώνιο παραλληλόγραμμο&#10;&#10;Περιγραφή που δημιουργήθηκε αυτόματα">
            <a:extLst>
              <a:ext uri="{FF2B5EF4-FFF2-40B4-BE49-F238E27FC236}">
                <a16:creationId xmlns:a16="http://schemas.microsoft.com/office/drawing/2014/main" id="{0F2DDC97-857B-ECDC-4F87-59BCA88D4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648" y="897482"/>
            <a:ext cx="3769613" cy="5201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E07A4-A1D1-8CEF-BB35-FE718F60C8E4}"/>
              </a:ext>
            </a:extLst>
          </p:cNvPr>
          <p:cNvSpPr txBox="1"/>
          <p:nvPr/>
        </p:nvSpPr>
        <p:spPr>
          <a:xfrm>
            <a:off x="6604021" y="1069990"/>
            <a:ext cx="118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GEMS </a:t>
            </a:r>
          </a:p>
          <a:p>
            <a:r>
              <a:rPr lang="en-US" b="1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75E50-B53A-D392-F4E7-152071865879}"/>
              </a:ext>
            </a:extLst>
          </p:cNvPr>
          <p:cNvSpPr txBox="1"/>
          <p:nvPr/>
        </p:nvSpPr>
        <p:spPr>
          <a:xfrm>
            <a:off x="10409572" y="1069989"/>
            <a:ext cx="118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GEMS </a:t>
            </a:r>
          </a:p>
          <a:p>
            <a:r>
              <a:rPr lang="en-US" b="1" dirty="0">
                <a:solidFill>
                  <a:srgbClr val="0070C0"/>
                </a:solidFill>
              </a:rPr>
              <a:t>V2.1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4C333DA4-52B5-CB27-3A7C-ED5D88429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77784"/>
              </p:ext>
            </p:extLst>
          </p:nvPr>
        </p:nvGraphicFramePr>
        <p:xfrm>
          <a:off x="5030499" y="5183337"/>
          <a:ext cx="5718909" cy="14833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06303">
                  <a:extLst>
                    <a:ext uri="{9D8B030D-6E8A-4147-A177-3AD203B41FA5}">
                      <a16:colId xmlns:a16="http://schemas.microsoft.com/office/drawing/2014/main" val="328882456"/>
                    </a:ext>
                  </a:extLst>
                </a:gridCol>
                <a:gridCol w="1906303">
                  <a:extLst>
                    <a:ext uri="{9D8B030D-6E8A-4147-A177-3AD203B41FA5}">
                      <a16:colId xmlns:a16="http://schemas.microsoft.com/office/drawing/2014/main" val="2590066461"/>
                    </a:ext>
                  </a:extLst>
                </a:gridCol>
                <a:gridCol w="1906303">
                  <a:extLst>
                    <a:ext uri="{9D8B030D-6E8A-4147-A177-3AD203B41FA5}">
                      <a16:colId xmlns:a16="http://schemas.microsoft.com/office/drawing/2014/main" val="1985769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GEMS 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-1.3 ± 5.0 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-3.2 ± 2.5  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4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-2.3 ± 4.9 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-4.3 ± 2.2  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GOME2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-3.1 ± 5.9 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-4.6 ± 2.5  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916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C64CCE2-4086-F6E3-499C-FFE20C56CB44}"/>
              </a:ext>
            </a:extLst>
          </p:cNvPr>
          <p:cNvSpPr txBox="1"/>
          <p:nvPr/>
        </p:nvSpPr>
        <p:spPr>
          <a:xfrm>
            <a:off x="2490152" y="1562431"/>
            <a:ext cx="1277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V2: 6 % p-t-p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158F3-14A8-E7B3-5A2A-9C3F659155F6}"/>
              </a:ext>
            </a:extLst>
          </p:cNvPr>
          <p:cNvSpPr txBox="1"/>
          <p:nvPr/>
        </p:nvSpPr>
        <p:spPr>
          <a:xfrm>
            <a:off x="2347546" y="2703297"/>
            <a:ext cx="1419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V2.1: 4 % p-t-p</a:t>
            </a:r>
          </a:p>
        </p:txBody>
      </p:sp>
    </p:spTree>
    <p:extLst>
      <p:ext uri="{BB962C8B-B14F-4D97-AF65-F5344CB8AC3E}">
        <p14:creationId xmlns:p14="http://schemas.microsoft.com/office/powerpoint/2010/main" val="37947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F32A5C-F454-7FED-15B8-13A1373CB691}"/>
              </a:ext>
            </a:extLst>
          </p:cNvPr>
          <p:cNvSpPr txBox="1">
            <a:spLocks/>
          </p:cNvSpPr>
          <p:nvPr/>
        </p:nvSpPr>
        <p:spPr>
          <a:xfrm>
            <a:off x="189781" y="314689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2C77A-3F72-32DF-F9DD-11379C69BFC8}"/>
              </a:ext>
            </a:extLst>
          </p:cNvPr>
          <p:cNvSpPr txBox="1"/>
          <p:nvPr/>
        </p:nvSpPr>
        <p:spPr>
          <a:xfrm>
            <a:off x="189781" y="855158"/>
            <a:ext cx="12002219" cy="6069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/>
              <a:t>Evaluation of 3.5 years of GEMS O3T v2.0 data</a:t>
            </a:r>
            <a:r>
              <a:rPr lang="en-US" sz="2000" dirty="0"/>
              <a:t>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Overall mean relative bias </a:t>
            </a:r>
            <a:r>
              <a:rPr lang="en-US" sz="2000" dirty="0" err="1"/>
              <a:t>w.r.t.</a:t>
            </a:r>
            <a:r>
              <a:rPr lang="en-US" sz="2000" dirty="0"/>
              <a:t> gr-based stations and other missions: </a:t>
            </a:r>
            <a:r>
              <a:rPr lang="en-US" sz="2000" dirty="0">
                <a:solidFill>
                  <a:srgbClr val="FFFF99"/>
                </a:solidFill>
              </a:rPr>
              <a:t>-2 % </a:t>
            </a:r>
            <a:r>
              <a:rPr lang="en-US" sz="2000" dirty="0"/>
              <a:t>[4 PGN stations: -3 %]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Mean standard deviation of the differences: </a:t>
            </a:r>
            <a:r>
              <a:rPr lang="en-US" sz="2000" dirty="0">
                <a:solidFill>
                  <a:srgbClr val="FFFF99"/>
                </a:solidFill>
              </a:rPr>
              <a:t>2-3 %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Pearson correlation coefficient &gt; </a:t>
            </a:r>
            <a:r>
              <a:rPr lang="en-US" sz="2000" dirty="0">
                <a:solidFill>
                  <a:srgbClr val="FFFF99"/>
                </a:solidFill>
              </a:rPr>
              <a:t>0.88</a:t>
            </a:r>
            <a:r>
              <a:rPr lang="en-US" sz="2000" dirty="0"/>
              <a:t> (within GEMS requirement)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Clear non-unity slope</a:t>
            </a:r>
          </a:p>
          <a:p>
            <a:pPr>
              <a:lnSpc>
                <a:spcPct val="130000"/>
              </a:lnSpc>
            </a:pPr>
            <a:endParaRPr lang="en-US" sz="1200" b="1" dirty="0"/>
          </a:p>
          <a:p>
            <a:pPr>
              <a:lnSpc>
                <a:spcPct val="130000"/>
              </a:lnSpc>
            </a:pPr>
            <a:r>
              <a:rPr lang="en-US" sz="2000" b="1" dirty="0"/>
              <a:t>Temporally: </a:t>
            </a:r>
            <a:r>
              <a:rPr lang="en-US" sz="2000" b="1" dirty="0">
                <a:solidFill>
                  <a:srgbClr val="FFFF99"/>
                </a:solidFill>
              </a:rPr>
              <a:t>North – South gradient with an annual cycle</a:t>
            </a:r>
            <a:endParaRPr lang="en-US" sz="20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Very good agreement (within +0.5 to -1%) of GEMS and reference total ozone measurements </a:t>
            </a:r>
            <a:br>
              <a:rPr lang="en-US" sz="2000" dirty="0"/>
            </a:br>
            <a:r>
              <a:rPr lang="en-US" sz="2000" dirty="0"/>
              <a:t>during spring, summer and autumn months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During winter months and for higher latitudes GEMS underestimates total ozone by up to 5%.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FF99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000" b="1" dirty="0"/>
              <a:t>GEMS O3T v2.1</a:t>
            </a:r>
            <a:r>
              <a:rPr lang="en-US" sz="2000" dirty="0"/>
              <a:t>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Overall mean relative bias </a:t>
            </a:r>
            <a:r>
              <a:rPr lang="en-US" sz="2000" dirty="0" err="1"/>
              <a:t>w.r.t.</a:t>
            </a:r>
            <a:r>
              <a:rPr lang="en-US" sz="2000" dirty="0"/>
              <a:t> gr-based stations and other missions: </a:t>
            </a:r>
            <a:r>
              <a:rPr lang="en-US" sz="2000" dirty="0">
                <a:solidFill>
                  <a:srgbClr val="FFFF99"/>
                </a:solidFill>
              </a:rPr>
              <a:t>-4 %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Significantly reduced annual cycle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Irradiance corrections are in progress (O3T v3 is expected soon)</a:t>
            </a:r>
            <a:endParaRPr lang="en-US" sz="2000" dirty="0"/>
          </a:p>
          <a:p>
            <a:pPr>
              <a:lnSpc>
                <a:spcPct val="130000"/>
              </a:lnSpc>
            </a:pPr>
            <a:endParaRPr lang="en-US" sz="12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2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th Korea launches first satellite in a global constellation to monitor  air quality. | Climate &amp; Clean Air Coalition">
            <a:extLst>
              <a:ext uri="{FF2B5EF4-FFF2-40B4-BE49-F238E27FC236}">
                <a16:creationId xmlns:a16="http://schemas.microsoft.com/office/drawing/2014/main" id="{7B1E0270-EF59-A11D-1BAB-E2CB5118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42" y="1783491"/>
            <a:ext cx="4070759" cy="35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5AA856-47D8-AB59-18D0-159C7AFDA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699" y="684715"/>
            <a:ext cx="2009775" cy="838200"/>
          </a:xfrm>
          <a:prstGeom prst="rect">
            <a:avLst/>
          </a:prstGeom>
        </p:spPr>
      </p:pic>
      <p:pic>
        <p:nvPicPr>
          <p:cNvPr id="3" name="Picture 2" descr="ESA logo - GomSpace A/S">
            <a:extLst>
              <a:ext uri="{FF2B5EF4-FFF2-40B4-BE49-F238E27FC236}">
                <a16:creationId xmlns:a16="http://schemas.microsoft.com/office/drawing/2014/main" id="{7787F25E-C050-2432-5877-02729AA9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07" y="684715"/>
            <a:ext cx="2067849" cy="8603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222BF5-613B-AC3D-8304-CA4A2216886C}"/>
              </a:ext>
            </a:extLst>
          </p:cNvPr>
          <p:cNvSpPr txBox="1"/>
          <p:nvPr/>
        </p:nvSpPr>
        <p:spPr>
          <a:xfrm>
            <a:off x="379562" y="1962159"/>
            <a:ext cx="7194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9E05C-541B-C46E-4D23-73CEE3E03F43}"/>
              </a:ext>
            </a:extLst>
          </p:cNvPr>
          <p:cNvSpPr txBox="1"/>
          <p:nvPr/>
        </p:nvSpPr>
        <p:spPr>
          <a:xfrm>
            <a:off x="882771" y="5348197"/>
            <a:ext cx="348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agarane@auth.gr</a:t>
            </a:r>
          </a:p>
        </p:txBody>
      </p:sp>
      <p:pic>
        <p:nvPicPr>
          <p:cNvPr id="1028" name="Picture 4" descr="Email, internet and social media | nidirect">
            <a:extLst>
              <a:ext uri="{FF2B5EF4-FFF2-40B4-BE49-F238E27FC236}">
                <a16:creationId xmlns:a16="http://schemas.microsoft.com/office/drawing/2014/main" id="{6F47B232-09AE-521D-0F93-F217FC48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6" y="5244667"/>
            <a:ext cx="566108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58C808A-0AE1-B5B5-782C-818D4273A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556" y="5527037"/>
            <a:ext cx="3414056" cy="96325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F13567D-F596-2E6A-CD0B-F3B5D52D38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715"/>
          <a:stretch/>
        </p:blipFill>
        <p:spPr>
          <a:xfrm>
            <a:off x="9717997" y="5495231"/>
            <a:ext cx="859858" cy="96153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6E9F5C0-E081-0203-5863-BC211BF2C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r="69907" b="24162"/>
          <a:stretch/>
        </p:blipFill>
        <p:spPr bwMode="auto">
          <a:xfrm>
            <a:off x="10728707" y="5501155"/>
            <a:ext cx="1033533" cy="9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3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BDAB71-D871-730B-7A40-5A5903C77ECD}"/>
              </a:ext>
            </a:extLst>
          </p:cNvPr>
          <p:cNvSpPr txBox="1">
            <a:spLocks/>
          </p:cNvSpPr>
          <p:nvPr/>
        </p:nvSpPr>
        <p:spPr>
          <a:xfrm>
            <a:off x="210710" y="300742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Ozone datasets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71805-7CB7-DFC0-2295-40C589083FA6}"/>
              </a:ext>
            </a:extLst>
          </p:cNvPr>
          <p:cNvSpPr txBox="1"/>
          <p:nvPr/>
        </p:nvSpPr>
        <p:spPr>
          <a:xfrm>
            <a:off x="210712" y="1096639"/>
            <a:ext cx="6831112" cy="5109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FF99"/>
                </a:solidFill>
              </a:rPr>
              <a:t>GEMS total ozone:</a:t>
            </a:r>
            <a:endParaRPr lang="en-US" b="1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v2.0</a:t>
            </a:r>
            <a:r>
              <a:rPr lang="en-US" sz="2000" dirty="0"/>
              <a:t>, Time range: Nov. 2020 – June 2024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scans/day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Filters (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Frutiger-Light"/>
              </a:rPr>
              <a:t>Baek et al., 2023)</a:t>
            </a:r>
            <a:r>
              <a:rPr lang="en-US" sz="2000" dirty="0"/>
              <a:t>:</a:t>
            </a:r>
          </a:p>
          <a:p>
            <a:pPr marL="800100" lvl="1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u="none" strike="noStrike" dirty="0" err="1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</a:rPr>
              <a:t>FinalAlgorithmFlags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</a:rPr>
              <a:t> = 0 and 1 (corrected sun-glint)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</a:rPr>
              <a:t>Exclude CCD pixels 1-8 and 2044-2048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</a:rPr>
              <a:t>Keep measurements with Solar Zenith Angle 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</a:rPr>
              <a:t>70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  <a:sym typeface="Symbol" panose="05050102010706020507" pitchFamily="18" charset="2"/>
              </a:rPr>
              <a:t>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</a:rPr>
              <a:t> and Viewing Zenith Angle 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</a:rPr>
              <a:t> 70</a:t>
            </a:r>
            <a:r>
              <a:rPr lang="en-US" sz="2000" u="none" strike="noStrike" dirty="0">
                <a:solidFill>
                  <a:srgbClr val="FFFF99"/>
                </a:solidFill>
                <a:effectLst/>
                <a:ea typeface="Arial" panose="020B0604020202020204" pitchFamily="34" charset="0"/>
                <a:cs typeface="Frutiger-Light"/>
                <a:sym typeface="Symbol" panose="05050102010706020507" pitchFamily="18" charset="2"/>
              </a:rPr>
              <a:t>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Arial" panose="020B0604020202020204" pitchFamily="34" charset="0"/>
                <a:cs typeface="Frutiger-Light"/>
              </a:rPr>
              <a:t>Effective Cloud Fraction</a:t>
            </a:r>
            <a:r>
              <a:rPr lang="en-US" sz="2000" dirty="0">
                <a:ea typeface="Arial" panose="020B0604020202020204" pitchFamily="34" charset="0"/>
                <a:cs typeface="Frutiger-Light"/>
                <a:sym typeface="Symbol" panose="05050102010706020507" pitchFamily="18" charset="2"/>
              </a:rPr>
              <a:t> &lt;0.2  </a:t>
            </a:r>
            <a:r>
              <a:rPr lang="en-US" sz="2000" b="1" dirty="0">
                <a:ea typeface="Arial" panose="020B0604020202020204" pitchFamily="34" charset="0"/>
                <a:cs typeface="Frutiger-Light"/>
                <a:sym typeface="Symbol" panose="05050102010706020507" pitchFamily="18" charset="2"/>
              </a:rPr>
              <a:t>Not applied </a:t>
            </a:r>
            <a:r>
              <a:rPr lang="en-US" sz="2000" dirty="0">
                <a:ea typeface="Arial" panose="020B0604020202020204" pitchFamily="34" charset="0"/>
                <a:cs typeface="Frutiger-Light"/>
                <a:sym typeface="Symbol" panose="05050102010706020507" pitchFamily="18" charset="2"/>
              </a:rPr>
              <a:t>(too strict, no particular dependency)</a:t>
            </a:r>
            <a:endParaRPr lang="en-US" sz="2000" u="none" strike="noStrike" dirty="0">
              <a:effectLst/>
              <a:ea typeface="Arial" panose="020B0604020202020204" pitchFamily="34" charset="0"/>
              <a:cs typeface="Frutiger-Ligh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900" dirty="0">
              <a:effectLst/>
              <a:ea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6FEF5EA-F017-9CB1-7AC4-AEF945E6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060" y="543480"/>
            <a:ext cx="2009775" cy="83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D6CF1-0FF2-55B4-CD4D-2FE47B77357A}"/>
              </a:ext>
            </a:extLst>
          </p:cNvPr>
          <p:cNvSpPr txBox="1"/>
          <p:nvPr/>
        </p:nvSpPr>
        <p:spPr>
          <a:xfrm>
            <a:off x="7642266" y="2092342"/>
            <a:ext cx="4364609" cy="3631763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15963" indent="-536575"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715963" indent="-536575"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First results for the (interim)</a:t>
            </a:r>
          </a:p>
          <a:p>
            <a:pPr marL="715963" indent="-536575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99"/>
                </a:solidFill>
              </a:rPr>
              <a:t>GEMS O3T v2.1 </a:t>
            </a:r>
            <a:r>
              <a:rPr lang="en-US" sz="2000" dirty="0"/>
              <a:t>dataset:</a:t>
            </a:r>
          </a:p>
          <a:p>
            <a:pPr marL="536575" indent="-163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Jan 2022 – May 2024</a:t>
            </a:r>
          </a:p>
          <a:p>
            <a:pPr marL="536575" indent="-163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Updates:</a:t>
            </a:r>
          </a:p>
          <a:p>
            <a:pPr marL="89535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new LUT</a:t>
            </a:r>
          </a:p>
          <a:p>
            <a:pPr marL="89535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new GEMS L2 Cloud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3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26ED27C-00F0-C3BE-0371-A22515A6B730}"/>
              </a:ext>
            </a:extLst>
          </p:cNvPr>
          <p:cNvSpPr/>
          <p:nvPr/>
        </p:nvSpPr>
        <p:spPr>
          <a:xfrm>
            <a:off x="140447" y="1018414"/>
            <a:ext cx="7521534" cy="28939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55858C3-C2D9-E641-6F51-744671916AA4}"/>
              </a:ext>
            </a:extLst>
          </p:cNvPr>
          <p:cNvSpPr/>
          <p:nvPr/>
        </p:nvSpPr>
        <p:spPr>
          <a:xfrm>
            <a:off x="143078" y="4004308"/>
            <a:ext cx="11651530" cy="26448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5.png">
            <a:extLst>
              <a:ext uri="{FF2B5EF4-FFF2-40B4-BE49-F238E27FC236}">
                <a16:creationId xmlns:a16="http://schemas.microsoft.com/office/drawing/2014/main" id="{86AA6B84-3EE9-8FFA-5345-5D9328053E40}"/>
              </a:ext>
            </a:extLst>
          </p:cNvPr>
          <p:cNvPicPr/>
          <p:nvPr/>
        </p:nvPicPr>
        <p:blipFill>
          <a:blip r:embed="rId2"/>
          <a:srcRect b="6596"/>
          <a:stretch>
            <a:fillRect/>
          </a:stretch>
        </p:blipFill>
        <p:spPr>
          <a:xfrm>
            <a:off x="7869040" y="1098699"/>
            <a:ext cx="4225290" cy="2813685"/>
          </a:xfrm>
          <a:prstGeom prst="rect">
            <a:avLst/>
          </a:prstGeom>
          <a:ln/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DBDAB71-D871-730B-7A40-5A5903C77ECD}"/>
              </a:ext>
            </a:extLst>
          </p:cNvPr>
          <p:cNvSpPr txBox="1">
            <a:spLocks/>
          </p:cNvSpPr>
          <p:nvPr/>
        </p:nvSpPr>
        <p:spPr>
          <a:xfrm>
            <a:off x="210710" y="300742"/>
            <a:ext cx="10790370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Ozone datasets - Reference measurements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79062-7AAE-D084-163A-B2643F4FB0CA}"/>
              </a:ext>
            </a:extLst>
          </p:cNvPr>
          <p:cNvSpPr txBox="1"/>
          <p:nvPr/>
        </p:nvSpPr>
        <p:spPr>
          <a:xfrm>
            <a:off x="177277" y="1151023"/>
            <a:ext cx="74847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FF99"/>
                </a:solidFill>
              </a:rPr>
              <a:t>Ground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Dobson and Brewer </a:t>
            </a:r>
            <a:r>
              <a:rPr lang="en-GB" sz="2000" dirty="0">
                <a:effectLst/>
                <a:ea typeface="Arial" panose="020B0604020202020204" pitchFamily="34" charset="0"/>
              </a:rPr>
              <a:t>spatiotemporally co-located observations of</a:t>
            </a:r>
            <a:r>
              <a:rPr lang="en-US" sz="2000" dirty="0"/>
              <a:t> total ozone (Quality controlled ground-based observations from WOUDC)</a:t>
            </a:r>
            <a:r>
              <a:rPr lang="el-GR" sz="2000" dirty="0"/>
              <a:t>.</a:t>
            </a:r>
            <a:r>
              <a:rPr lang="en-US" sz="2000" dirty="0"/>
              <a:t> Only Direct Sun measurements. </a:t>
            </a:r>
            <a:endParaRPr lang="en-GB" sz="600" dirty="0">
              <a:solidFill>
                <a:srgbClr val="FFFF99"/>
              </a:solidFill>
              <a:effectLst/>
              <a:ea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FF99"/>
                </a:solidFill>
                <a:effectLst/>
                <a:ea typeface="Arial" panose="020B0604020202020204" pitchFamily="34" charset="0"/>
              </a:rPr>
              <a:t>Pandonia</a:t>
            </a:r>
            <a:r>
              <a:rPr lang="en-GB" sz="2000" dirty="0">
                <a:solidFill>
                  <a:srgbClr val="FFFF99"/>
                </a:solidFill>
                <a:effectLst/>
                <a:ea typeface="Arial" panose="020B0604020202020204" pitchFamily="34" charset="0"/>
              </a:rPr>
              <a:t> Global Network </a:t>
            </a:r>
            <a:r>
              <a:rPr lang="en-GB" sz="2000" dirty="0">
                <a:effectLst/>
                <a:ea typeface="Arial" panose="020B0604020202020204" pitchFamily="34" charset="0"/>
              </a:rPr>
              <a:t>(PGN), co-located </a:t>
            </a:r>
            <a:br>
              <a:rPr lang="en-GB" sz="2000" dirty="0">
                <a:effectLst/>
                <a:ea typeface="Arial" panose="020B0604020202020204" pitchFamily="34" charset="0"/>
              </a:rPr>
            </a:br>
            <a:r>
              <a:rPr lang="en-GB" sz="2000" dirty="0">
                <a:effectLst/>
                <a:ea typeface="Arial" panose="020B0604020202020204" pitchFamily="34" charset="0"/>
              </a:rPr>
              <a:t>observations of</a:t>
            </a:r>
            <a:r>
              <a:rPr lang="en-US" sz="2000" dirty="0"/>
              <a:t> total ozone,</a:t>
            </a:r>
            <a:r>
              <a:rPr lang="en-GB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/>
              <a:t>latest processing  (v1.8)</a:t>
            </a:r>
            <a:br>
              <a:rPr lang="en-US" sz="2000" dirty="0"/>
            </a:br>
            <a:r>
              <a:rPr lang="en-US" sz="2000" dirty="0"/>
              <a:t>(5 stations)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FF99"/>
                </a:solidFill>
              </a:rPr>
              <a:t>Satellite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TROPOMI/S5P </a:t>
            </a:r>
            <a:r>
              <a:rPr lang="en-US" sz="2000" dirty="0"/>
              <a:t>NRTI total ozone column </a:t>
            </a:r>
            <a:br>
              <a:rPr lang="en-US" sz="2000" dirty="0"/>
            </a:br>
            <a:r>
              <a:rPr lang="en-US" sz="2000" dirty="0"/>
              <a:t>                     (repro before Aug. 2022)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GOME-2/</a:t>
            </a:r>
            <a:r>
              <a:rPr lang="en-US" sz="2000" dirty="0" err="1">
                <a:solidFill>
                  <a:srgbClr val="FFFF99"/>
                </a:solidFill>
              </a:rPr>
              <a:t>MetOp</a:t>
            </a:r>
            <a:r>
              <a:rPr lang="en-US" sz="2000" dirty="0">
                <a:solidFill>
                  <a:srgbClr val="FFFF99"/>
                </a:solidFill>
              </a:rPr>
              <a:t>-B/C </a:t>
            </a:r>
            <a:r>
              <a:rPr lang="en-US" sz="2000" dirty="0"/>
              <a:t>total ozone </a:t>
            </a:r>
            <a:br>
              <a:rPr lang="en-US" sz="2000" dirty="0"/>
            </a:br>
            <a:r>
              <a:rPr lang="en-US" sz="2000" dirty="0"/>
              <a:t>GDP4.8(4.9) operational product</a:t>
            </a:r>
          </a:p>
          <a:p>
            <a:pPr>
              <a:spcBef>
                <a:spcPts val="600"/>
              </a:spcBef>
            </a:pPr>
            <a:endParaRPr lang="en-GB" sz="900" dirty="0">
              <a:effectLst/>
              <a:ea typeface="Arial" panose="020B0604020202020204" pitchFamily="34" charset="0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1FBB551C-9573-4140-9BCD-4E66AA9D36E2}"/>
              </a:ext>
            </a:extLst>
          </p:cNvPr>
          <p:cNvGrpSpPr/>
          <p:nvPr/>
        </p:nvGrpSpPr>
        <p:grpSpPr>
          <a:xfrm>
            <a:off x="8429649" y="2071770"/>
            <a:ext cx="3551641" cy="1504901"/>
            <a:chOff x="5835424" y="1760611"/>
            <a:chExt cx="3746622" cy="15463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7A2FD8-37C9-BCB8-70F2-EFA1D9DAD1E5}"/>
                </a:ext>
              </a:extLst>
            </p:cNvPr>
            <p:cNvSpPr txBox="1"/>
            <p:nvPr/>
          </p:nvSpPr>
          <p:spPr>
            <a:xfrm>
              <a:off x="5835424" y="2769305"/>
              <a:ext cx="957407" cy="5376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8 Brewer</a:t>
              </a:r>
            </a:p>
            <a:p>
              <a:r>
                <a:rPr lang="en-US" sz="1400" dirty="0">
                  <a:solidFill>
                    <a:srgbClr val="00B0F0"/>
                  </a:solidFill>
                </a:rPr>
                <a:t>5 Dobson</a:t>
              </a:r>
            </a:p>
          </p:txBody>
        </p:sp>
        <p:pic>
          <p:nvPicPr>
            <p:cNvPr id="9" name="Picture 8" descr="WMO | UNGIS">
              <a:extLst>
                <a:ext uri="{FF2B5EF4-FFF2-40B4-BE49-F238E27FC236}">
                  <a16:creationId xmlns:a16="http://schemas.microsoft.com/office/drawing/2014/main" id="{EB87EEDF-446D-C1CB-E764-9A80AE0A6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7468" y="1760611"/>
              <a:ext cx="1394578" cy="139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C03B7E9-A2D3-7BC7-8E12-00B35DBE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294" y="2907126"/>
            <a:ext cx="727583" cy="672042"/>
          </a:xfrm>
          <a:prstGeom prst="ellipse">
            <a:avLst/>
          </a:prstGeom>
        </p:spPr>
      </p:pic>
      <p:pic>
        <p:nvPicPr>
          <p:cNvPr id="1026" name="Picture 2" descr="SRON - TROPOMI SWIR monitoring">
            <a:extLst>
              <a:ext uri="{FF2B5EF4-FFF2-40B4-BE49-F238E27FC236}">
                <a16:creationId xmlns:a16="http://schemas.microsoft.com/office/drawing/2014/main" id="{8CD42872-D1E6-12B7-7758-42DFBF0D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84" y="4686347"/>
            <a:ext cx="675859" cy="7373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DD7C90E-731A-AD6A-BDD8-C0164C30C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764" y="5720788"/>
            <a:ext cx="1913642" cy="648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6A9D4-F50E-A51C-73E9-3A53E2C8E04C}"/>
              </a:ext>
            </a:extLst>
          </p:cNvPr>
          <p:cNvSpPr txBox="1"/>
          <p:nvPr/>
        </p:nvSpPr>
        <p:spPr>
          <a:xfrm>
            <a:off x="7312328" y="4743638"/>
            <a:ext cx="2931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OMI GODFIT</a:t>
            </a:r>
            <a:br>
              <a:rPr lang="en-US" sz="2000" dirty="0"/>
            </a:br>
            <a:r>
              <a:rPr lang="en-US" sz="2000" dirty="0"/>
              <a:t>operational product</a:t>
            </a:r>
          </a:p>
          <a:p>
            <a:endParaRPr lang="en-US" sz="20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944BFC7-4B07-D42C-311A-CC36D10D3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064" y="4686347"/>
            <a:ext cx="1321031" cy="640398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06D445A-BE3B-8BC0-57E1-4E873C105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1328" y="5458921"/>
            <a:ext cx="1906221" cy="5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7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E57270-1752-4D6A-3CA5-E35935D33C87}"/>
              </a:ext>
            </a:extLst>
          </p:cNvPr>
          <p:cNvSpPr txBox="1">
            <a:spLocks/>
          </p:cNvSpPr>
          <p:nvPr/>
        </p:nvSpPr>
        <p:spPr>
          <a:xfrm>
            <a:off x="217941" y="127542"/>
            <a:ext cx="11529974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Ozone Evaluation results – Statistics per station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998E72-BD24-E1D5-A1F8-039E61A42700}"/>
              </a:ext>
            </a:extLst>
          </p:cNvPr>
          <p:cNvSpPr txBox="1"/>
          <p:nvPr/>
        </p:nvSpPr>
        <p:spPr>
          <a:xfrm>
            <a:off x="8813558" y="1501138"/>
            <a:ext cx="241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99"/>
                </a:solidFill>
              </a:rPr>
              <a:t>Mean rel. biases  within +0.6 to -3%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4B815F-961A-E2E4-E0C6-94B1DF3452EC}"/>
              </a:ext>
            </a:extLst>
          </p:cNvPr>
          <p:cNvSpPr txBox="1"/>
          <p:nvPr/>
        </p:nvSpPr>
        <p:spPr>
          <a:xfrm>
            <a:off x="8813559" y="2699383"/>
            <a:ext cx="2655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99"/>
                </a:solidFill>
              </a:rPr>
              <a:t>Mean St. Dev.:  3 %, not solely attributed to GEMS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7A240-2E6E-52F0-C381-4D4CA6E7A4CC}"/>
              </a:ext>
            </a:extLst>
          </p:cNvPr>
          <p:cNvSpPr txBox="1"/>
          <p:nvPr/>
        </p:nvSpPr>
        <p:spPr>
          <a:xfrm>
            <a:off x="444085" y="876717"/>
            <a:ext cx="3318835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GEMS V2 O3T vs. WOUDC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Pixel within 5 km of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day of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GEMS filters applied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C9B78620-A53C-A598-F57F-F5ED5D42C571}"/>
              </a:ext>
            </a:extLst>
          </p:cNvPr>
          <p:cNvGrpSpPr/>
          <p:nvPr/>
        </p:nvGrpSpPr>
        <p:grpSpPr>
          <a:xfrm>
            <a:off x="217941" y="2362488"/>
            <a:ext cx="3977022" cy="2841108"/>
            <a:chOff x="217941" y="2362488"/>
            <a:chExt cx="3977022" cy="2841108"/>
          </a:xfrm>
        </p:grpSpPr>
        <p:pic>
          <p:nvPicPr>
            <p:cNvPr id="7" name="Εικόνα 6" descr="Εικόνα που περιέχει κείμενο, γραμμή, διάγραμμα, γράφημ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6D91EB8-D1CB-5479-2AE5-40ADFBADB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41" y="2362488"/>
              <a:ext cx="3977022" cy="2841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18CB9D-5005-4E88-7484-139C75B2B39D}"/>
                </a:ext>
              </a:extLst>
            </p:cNvPr>
            <p:cNvSpPr txBox="1"/>
            <p:nvPr/>
          </p:nvSpPr>
          <p:spPr>
            <a:xfrm>
              <a:off x="791019" y="2699644"/>
              <a:ext cx="2317243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Mean Rel. Bias: -1.9 ± 1.9 %</a:t>
              </a:r>
            </a:p>
          </p:txBody>
        </p:sp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CCA6C250-3F33-3498-1B15-9824041FA54C}"/>
                </a:ext>
              </a:extLst>
            </p:cNvPr>
            <p:cNvSpPr/>
            <p:nvPr/>
          </p:nvSpPr>
          <p:spPr>
            <a:xfrm>
              <a:off x="217941" y="2362488"/>
              <a:ext cx="226144" cy="218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Εικόνα 9" descr="Εικόνα που περιέχει κείμενο, διάγραμμα, στιγμιότυπο οθόνη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C3EBB98A-8913-615E-1A6B-4E6D15BA2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0"/>
          <a:stretch/>
        </p:blipFill>
        <p:spPr>
          <a:xfrm>
            <a:off x="4647251" y="947207"/>
            <a:ext cx="4078421" cy="2911598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στιγμιότυπο οθόνης, διάγραμ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6039BF9A-330F-1758-3851-3D251006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090" y="4070577"/>
            <a:ext cx="3904742" cy="2659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C2FD3-D210-695A-3033-6F72CC15EDB3}"/>
              </a:ext>
            </a:extLst>
          </p:cNvPr>
          <p:cNvSpPr txBox="1"/>
          <p:nvPr/>
        </p:nvSpPr>
        <p:spPr>
          <a:xfrm>
            <a:off x="8813558" y="4695764"/>
            <a:ext cx="3012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99"/>
                </a:solidFill>
              </a:rPr>
              <a:t>Annual cycle of the differences increasing with latitude</a:t>
            </a:r>
          </a:p>
        </p:txBody>
      </p:sp>
    </p:spTree>
    <p:extLst>
      <p:ext uri="{BB962C8B-B14F-4D97-AF65-F5344CB8AC3E}">
        <p14:creationId xmlns:p14="http://schemas.microsoft.com/office/powerpoint/2010/main" val="14877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E57270-1752-4D6A-3CA5-E35935D33C87}"/>
              </a:ext>
            </a:extLst>
          </p:cNvPr>
          <p:cNvSpPr txBox="1">
            <a:spLocks/>
          </p:cNvSpPr>
          <p:nvPr/>
        </p:nvSpPr>
        <p:spPr>
          <a:xfrm>
            <a:off x="217941" y="127542"/>
            <a:ext cx="11529974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Ozone Evaluation results – Statistics per station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086EB-A210-EA9D-C6DF-106CAA545895}"/>
              </a:ext>
            </a:extLst>
          </p:cNvPr>
          <p:cNvSpPr txBox="1"/>
          <p:nvPr/>
        </p:nvSpPr>
        <p:spPr>
          <a:xfrm>
            <a:off x="8505117" y="4020244"/>
            <a:ext cx="3771763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ym typeface="Symbol" panose="05050102010706020507" pitchFamily="18" charset="2"/>
              </a:rPr>
              <a:t>Pearson Cor. Coef.: 0.90-0.98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ym typeface="Symbol" panose="05050102010706020507" pitchFamily="18" charset="2"/>
              </a:rPr>
              <a:t>Goal: 0.82 - 0.97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EE375-80AA-243F-FBC7-6C3847E814F0}"/>
              </a:ext>
            </a:extLst>
          </p:cNvPr>
          <p:cNvSpPr txBox="1"/>
          <p:nvPr/>
        </p:nvSpPr>
        <p:spPr>
          <a:xfrm>
            <a:off x="3752182" y="4892727"/>
            <a:ext cx="5033815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99"/>
                </a:solidFill>
                <a:sym typeface="Symbol" panose="05050102010706020507" pitchFamily="18" charset="2"/>
              </a:rPr>
              <a:t>Increased underestimation for higher TOCs (therefore during winter months), more evident in the northern part of the domain.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DED9F-7077-F3C8-9690-14FEDC69C061}"/>
              </a:ext>
            </a:extLst>
          </p:cNvPr>
          <p:cNvSpPr txBox="1"/>
          <p:nvPr/>
        </p:nvSpPr>
        <p:spPr>
          <a:xfrm>
            <a:off x="5199962" y="4171943"/>
            <a:ext cx="277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Slopes: </a:t>
            </a:r>
            <a:r>
              <a:rPr lang="en-US" sz="1800" dirty="0">
                <a:sym typeface="Symbol" panose="05050102010706020507" pitchFamily="18" charset="2"/>
              </a:rPr>
              <a:t>0.85-0.99</a:t>
            </a:r>
          </a:p>
          <a:p>
            <a:endParaRPr lang="el-GR" dirty="0"/>
          </a:p>
        </p:txBody>
      </p:sp>
      <p:pic>
        <p:nvPicPr>
          <p:cNvPr id="11" name="Εικόνα 10" descr="Εικόνα που περιέχει κείμενο, γραμμή, διάγραμ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8A2A8D4-C59F-B15E-6362-5A026CBEA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11298" b="5689"/>
          <a:stretch/>
        </p:blipFill>
        <p:spPr>
          <a:xfrm>
            <a:off x="194730" y="935299"/>
            <a:ext cx="3444847" cy="2907043"/>
          </a:xfrm>
          <a:prstGeom prst="rect">
            <a:avLst/>
          </a:prstGeom>
        </p:spPr>
      </p:pic>
      <p:pic>
        <p:nvPicPr>
          <p:cNvPr id="13" name="Εικόνα 12" descr="Εικόνα που περιέχει κείμενο, διάγραμμα, στιγμιότυπο οθόνης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EA3BABD4-44FF-E519-B4C4-8EB787F2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79" y="935299"/>
            <a:ext cx="7803421" cy="3092516"/>
          </a:xfrm>
          <a:prstGeom prst="rect">
            <a:avLst/>
          </a:prstGeom>
        </p:spPr>
      </p:pic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9DCDD7A5-E71E-5345-CB3C-F3F9E5F0688F}"/>
              </a:ext>
            </a:extLst>
          </p:cNvPr>
          <p:cNvCxnSpPr>
            <a:cxnSpLocks/>
          </p:cNvCxnSpPr>
          <p:nvPr/>
        </p:nvCxnSpPr>
        <p:spPr>
          <a:xfrm>
            <a:off x="6096000" y="1363788"/>
            <a:ext cx="1506494" cy="10902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52195A7-888F-BFE7-0B8F-DD01F271994F}"/>
              </a:ext>
            </a:extLst>
          </p:cNvPr>
          <p:cNvSpPr/>
          <p:nvPr/>
        </p:nvSpPr>
        <p:spPr>
          <a:xfrm>
            <a:off x="4301549" y="1015301"/>
            <a:ext cx="365760" cy="250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CE829D1-7E53-2AB9-C048-2A3B648D7A0B}"/>
              </a:ext>
            </a:extLst>
          </p:cNvPr>
          <p:cNvSpPr/>
          <p:nvPr/>
        </p:nvSpPr>
        <p:spPr>
          <a:xfrm>
            <a:off x="8420237" y="971072"/>
            <a:ext cx="365760" cy="250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Εικόνα 15" descr="Εικόνα που περιέχει γραφικά, σύμβολο, clipart, δημιουργικότητα&#10;&#10;Περιγραφή που δημιουργήθηκε αυτόματα">
            <a:extLst>
              <a:ext uri="{FF2B5EF4-FFF2-40B4-BE49-F238E27FC236}">
                <a16:creationId xmlns:a16="http://schemas.microsoft.com/office/drawing/2014/main" id="{1EC2101C-E46F-1C74-86D1-FA2AF504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49" y="4456642"/>
            <a:ext cx="358735" cy="352009"/>
          </a:xfrm>
          <a:prstGeom prst="rect">
            <a:avLst/>
          </a:prstGeom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63E19B7D-51C7-E93D-BA70-FDF8EE9C8610}"/>
              </a:ext>
            </a:extLst>
          </p:cNvPr>
          <p:cNvSpPr/>
          <p:nvPr/>
        </p:nvSpPr>
        <p:spPr>
          <a:xfrm>
            <a:off x="3367454" y="2066192"/>
            <a:ext cx="852854" cy="38784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6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69398F-C56A-4B3F-4F7F-FBBF545AA898}"/>
              </a:ext>
            </a:extLst>
          </p:cNvPr>
          <p:cNvSpPr txBox="1">
            <a:spLocks/>
          </p:cNvSpPr>
          <p:nvPr/>
        </p:nvSpPr>
        <p:spPr>
          <a:xfrm>
            <a:off x="-29106" y="136183"/>
            <a:ext cx="12335406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Ozone Evaluation results – GEMS domain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(Brewer &amp; Dobson)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FD23B-D4B1-09B2-5D80-9D06E0269C78}"/>
              </a:ext>
            </a:extLst>
          </p:cNvPr>
          <p:cNvSpPr txBox="1"/>
          <p:nvPr/>
        </p:nvSpPr>
        <p:spPr>
          <a:xfrm>
            <a:off x="7035997" y="4360503"/>
            <a:ext cx="4954217" cy="172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99"/>
                </a:solidFill>
              </a:rPr>
              <a:t>April – November: </a:t>
            </a:r>
          </a:p>
          <a:p>
            <a:pPr>
              <a:lnSpc>
                <a:spcPct val="120000"/>
              </a:lnSpc>
            </a:pPr>
            <a:r>
              <a:rPr lang="en-US" dirty="0"/>
              <a:t> 		excellent agreement: </a:t>
            </a:r>
            <a:r>
              <a:rPr lang="en-US" dirty="0">
                <a:solidFill>
                  <a:srgbClr val="FFFF99"/>
                </a:solidFill>
              </a:rPr>
              <a:t>+0.5 to -1%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99"/>
                </a:solidFill>
              </a:rPr>
              <a:t>Winter months: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FF99"/>
                </a:solidFill>
              </a:rPr>
              <a:t>	        </a:t>
            </a:r>
            <a:r>
              <a:rPr lang="en-US" dirty="0"/>
              <a:t>GEMS is underestimating total ozone </a:t>
            </a:r>
            <a:br>
              <a:rPr lang="en-US" dirty="0"/>
            </a:br>
            <a:r>
              <a:rPr lang="en-US" dirty="0"/>
              <a:t>		  </a:t>
            </a:r>
            <a:r>
              <a:rPr lang="en-US" dirty="0">
                <a:solidFill>
                  <a:srgbClr val="FFFF99"/>
                </a:solidFill>
              </a:rPr>
              <a:t>by  up to -2% or -4%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69512-07DA-E81D-990C-EF08D19A981C}"/>
              </a:ext>
            </a:extLst>
          </p:cNvPr>
          <p:cNvSpPr txBox="1"/>
          <p:nvPr/>
        </p:nvSpPr>
        <p:spPr>
          <a:xfrm>
            <a:off x="1129153" y="3813346"/>
            <a:ext cx="5197882" cy="72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Overall statistics from individual co-locations </a:t>
            </a:r>
            <a:br>
              <a:rPr lang="en-US" dirty="0"/>
            </a:br>
            <a:r>
              <a:rPr lang="en-US" dirty="0"/>
              <a:t>per GB instrument:</a:t>
            </a:r>
          </a:p>
        </p:txBody>
      </p:sp>
      <p:graphicFrame>
        <p:nvGraphicFramePr>
          <p:cNvPr id="10" name="Πίνακας 3">
            <a:extLst>
              <a:ext uri="{FF2B5EF4-FFF2-40B4-BE49-F238E27FC236}">
                <a16:creationId xmlns:a16="http://schemas.microsoft.com/office/drawing/2014/main" id="{742D3ADB-7CEA-DDA6-EA20-4C0F60777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42031"/>
              </p:ext>
            </p:extLst>
          </p:nvPr>
        </p:nvGraphicFramePr>
        <p:xfrm>
          <a:off x="916176" y="4628476"/>
          <a:ext cx="4954217" cy="18491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53743">
                  <a:extLst>
                    <a:ext uri="{9D8B030D-6E8A-4147-A177-3AD203B41FA5}">
                      <a16:colId xmlns:a16="http://schemas.microsoft.com/office/drawing/2014/main" val="4142801394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3952356586"/>
                    </a:ext>
                  </a:extLst>
                </a:gridCol>
                <a:gridCol w="1220016">
                  <a:extLst>
                    <a:ext uri="{9D8B030D-6E8A-4147-A177-3AD203B41FA5}">
                      <a16:colId xmlns:a16="http://schemas.microsoft.com/office/drawing/2014/main" val="2300716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Brewer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Dobson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531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Rel. Bias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-0.9 %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-2.0 %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725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St. Deviation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3.1 %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3.5 %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392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Pearson cor. Coef.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0.974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0.966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337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Slope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4611276"/>
                  </a:ext>
                </a:extLst>
              </a:tr>
            </a:tbl>
          </a:graphicData>
        </a:graphic>
      </p:graphicFrame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83393AA2-C1FA-39CF-668B-354F428E3109}"/>
              </a:ext>
            </a:extLst>
          </p:cNvPr>
          <p:cNvGrpSpPr/>
          <p:nvPr/>
        </p:nvGrpSpPr>
        <p:grpSpPr>
          <a:xfrm>
            <a:off x="161307" y="781868"/>
            <a:ext cx="3502419" cy="2799965"/>
            <a:chOff x="161307" y="781868"/>
            <a:chExt cx="3502419" cy="2799965"/>
          </a:xfrm>
        </p:grpSpPr>
        <p:pic>
          <p:nvPicPr>
            <p:cNvPr id="11" name="Εικόνα 10" descr="Εικόνα που περιέχει κείμενο, διάγραμμα, γράφημα, στιγμιότυπο οθόνη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27B450E-CB0E-BE9F-9764-00A4CCD7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07" y="781868"/>
              <a:ext cx="3502419" cy="27999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B4182-2461-FBE8-C7F6-97E9458317E5}"/>
                </a:ext>
              </a:extLst>
            </p:cNvPr>
            <p:cNvSpPr txBox="1"/>
            <p:nvPr/>
          </p:nvSpPr>
          <p:spPr>
            <a:xfrm>
              <a:off x="700439" y="1216487"/>
              <a:ext cx="2290714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ptos" panose="020B0004020202020204" pitchFamily="34" charset="0"/>
                </a:rPr>
                <a:t>Mean Rel. Bias (%): -0.9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ptos" panose="020B0004020202020204" pitchFamily="34" charset="0"/>
                </a:rPr>
                <a:t>St. Dev. (%): 3.1 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ptos" panose="020B0004020202020204" pitchFamily="34" charset="0"/>
                </a:rPr>
                <a:t># of co-loc: 26000</a:t>
              </a:r>
            </a:p>
            <a:p>
              <a:endParaRPr lang="en-US" sz="12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3" name="Ορθογώνιο 12">
              <a:extLst>
                <a:ext uri="{FF2B5EF4-FFF2-40B4-BE49-F238E27FC236}">
                  <a16:creationId xmlns:a16="http://schemas.microsoft.com/office/drawing/2014/main" id="{C07C0876-C929-2D9E-19FA-E54D56C331CC}"/>
                </a:ext>
              </a:extLst>
            </p:cNvPr>
            <p:cNvSpPr/>
            <p:nvPr/>
          </p:nvSpPr>
          <p:spPr>
            <a:xfrm>
              <a:off x="161307" y="781868"/>
              <a:ext cx="196912" cy="179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95F75A-97B5-5BBD-5BEB-D1F1C0AA3914}"/>
              </a:ext>
            </a:extLst>
          </p:cNvPr>
          <p:cNvSpPr txBox="1"/>
          <p:nvPr/>
        </p:nvSpPr>
        <p:spPr>
          <a:xfrm>
            <a:off x="700439" y="792953"/>
            <a:ext cx="275094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GEMS v2.0 vs BREWER WOUDC</a:t>
            </a:r>
          </a:p>
        </p:txBody>
      </p:sp>
      <p:pic>
        <p:nvPicPr>
          <p:cNvPr id="16" name="Εικόνα 15" descr="Εικόνα που περιέχει κείμενο, διάγραμμα, γραμμή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5061326-EE8A-996D-11DA-A56C15C82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r="7946"/>
          <a:stretch/>
        </p:blipFill>
        <p:spPr>
          <a:xfrm>
            <a:off x="3728094" y="781868"/>
            <a:ext cx="3141771" cy="2799965"/>
          </a:xfrm>
          <a:prstGeom prst="rect">
            <a:avLst/>
          </a:prstGeom>
        </p:spPr>
      </p:pic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87402393-9920-53D2-9ADC-06D2C83AEE2A}"/>
              </a:ext>
            </a:extLst>
          </p:cNvPr>
          <p:cNvGrpSpPr/>
          <p:nvPr/>
        </p:nvGrpSpPr>
        <p:grpSpPr>
          <a:xfrm>
            <a:off x="7205419" y="792953"/>
            <a:ext cx="4615371" cy="3298216"/>
            <a:chOff x="7205419" y="792953"/>
            <a:chExt cx="4615371" cy="3298216"/>
          </a:xfrm>
        </p:grpSpPr>
        <p:pic>
          <p:nvPicPr>
            <p:cNvPr id="17" name="Εικόνα 16" descr="Εικόνα που περιέχει κείμενο, γραμμή, γράφημα, γραμματοσειρ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EBAB6D85-9791-346D-20FC-BC2A63C2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419" y="792953"/>
              <a:ext cx="4615371" cy="3298216"/>
            </a:xfrm>
            <a:prstGeom prst="rect">
              <a:avLst/>
            </a:prstGeom>
          </p:spPr>
        </p:pic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7E123E70-33B4-6414-5B0A-24B65484F25D}"/>
                </a:ext>
              </a:extLst>
            </p:cNvPr>
            <p:cNvSpPr/>
            <p:nvPr/>
          </p:nvSpPr>
          <p:spPr>
            <a:xfrm>
              <a:off x="7211505" y="792953"/>
              <a:ext cx="263951" cy="3077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89240-75F3-6946-BA73-80E16FD600C1}"/>
                </a:ext>
              </a:extLst>
            </p:cNvPr>
            <p:cNvSpPr txBox="1"/>
            <p:nvPr/>
          </p:nvSpPr>
          <p:spPr>
            <a:xfrm>
              <a:off x="7815109" y="1157292"/>
              <a:ext cx="355361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ptos" panose="020B0004020202020204" pitchFamily="34" charset="0"/>
                </a:rPr>
                <a:t>Mean Rel. Bias (%):  -1.4 ± 1.3 </a:t>
              </a:r>
              <a:br>
                <a:rPr lang="en-US" sz="1200" dirty="0">
                  <a:solidFill>
                    <a:schemeClr val="bg1"/>
                  </a:solidFill>
                  <a:latin typeface="Aptos" panose="020B00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ptos" panose="020B0004020202020204" pitchFamily="34" charset="0"/>
                </a:rPr>
                <a:t>Mean St. Dev (%): 2.8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6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31EC2-3A26-B733-D58C-01530E11DF70}"/>
              </a:ext>
            </a:extLst>
          </p:cNvPr>
          <p:cNvSpPr txBox="1"/>
          <p:nvPr/>
        </p:nvSpPr>
        <p:spPr>
          <a:xfrm>
            <a:off x="9420727" y="-26102"/>
            <a:ext cx="1894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Courtesy of </a:t>
            </a:r>
            <a:br>
              <a:rPr lang="en-US" sz="1600" i="1" dirty="0"/>
            </a:br>
            <a:r>
              <a:rPr lang="en-US" sz="1600" i="1" dirty="0"/>
              <a:t>St. </a:t>
            </a:r>
            <a:r>
              <a:rPr lang="en-US" sz="1600" i="1" dirty="0" err="1"/>
              <a:t>Compernolle</a:t>
            </a:r>
            <a:r>
              <a:rPr lang="en-US" sz="1600" i="1" dirty="0"/>
              <a:t> </a:t>
            </a:r>
            <a:br>
              <a:rPr lang="en-US" sz="1600" i="1" dirty="0"/>
            </a:br>
            <a:r>
              <a:rPr lang="en-US" sz="1600" i="1" dirty="0"/>
              <a:t>&amp; T. </a:t>
            </a:r>
            <a:r>
              <a:rPr lang="en-US" sz="1600" i="1" dirty="0" err="1"/>
              <a:t>Verhoelst</a:t>
            </a:r>
            <a:r>
              <a:rPr lang="en-US" sz="1600" i="1" dirty="0"/>
              <a:t>, </a:t>
            </a:r>
            <a:br>
              <a:rPr lang="en-US" sz="1600" i="1" dirty="0"/>
            </a:br>
            <a:r>
              <a:rPr lang="en-US" sz="1600" i="1" dirty="0"/>
              <a:t>BIRA-IASB</a:t>
            </a: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E0A7F4F6-7A73-AFF0-5B0D-202466D213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938" y="0"/>
            <a:ext cx="670982" cy="6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E_Color">
            <a:extLst>
              <a:ext uri="{FF2B5EF4-FFF2-40B4-BE49-F238E27FC236}">
                <a16:creationId xmlns:a16="http://schemas.microsoft.com/office/drawing/2014/main" id="{B722E7B5-E85F-DE0E-2744-CB09FB64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2110" y="339693"/>
            <a:ext cx="28428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elspo_en_150trans">
            <a:extLst>
              <a:ext uri="{FF2B5EF4-FFF2-40B4-BE49-F238E27FC236}">
                <a16:creationId xmlns:a16="http://schemas.microsoft.com/office/drawing/2014/main" id="{5F90EED2-4BB4-A74D-8EDD-E5896C61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2626" y="14256"/>
            <a:ext cx="26523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Τίτλος 1">
            <a:extLst>
              <a:ext uri="{FF2B5EF4-FFF2-40B4-BE49-F238E27FC236}">
                <a16:creationId xmlns:a16="http://schemas.microsoft.com/office/drawing/2014/main" id="{B5956205-6461-C35E-CBE6-382A750A92F8}"/>
              </a:ext>
            </a:extLst>
          </p:cNvPr>
          <p:cNvSpPr txBox="1">
            <a:spLocks/>
          </p:cNvSpPr>
          <p:nvPr/>
        </p:nvSpPr>
        <p:spPr>
          <a:xfrm>
            <a:off x="125605" y="166142"/>
            <a:ext cx="12335406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Ozone Evaluation results vs Pandora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881002-2C67-5CA5-97F6-EB292026DABD}"/>
              </a:ext>
            </a:extLst>
          </p:cNvPr>
          <p:cNvSpPr txBox="1"/>
          <p:nvPr/>
        </p:nvSpPr>
        <p:spPr>
          <a:xfrm>
            <a:off x="684255" y="789807"/>
            <a:ext cx="3803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GEMS V2 O3T vs. PGN v1.8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Pixel within 5km of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Δt</a:t>
            </a:r>
            <a:r>
              <a:rPr lang="en-US" sz="1600" dirty="0"/>
              <a:t> &lt;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FinalAlgFlag</a:t>
            </a:r>
            <a:r>
              <a:rPr lang="en-US" sz="1600" dirty="0"/>
              <a:t>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PGN quality filtered</a:t>
            </a:r>
            <a:endParaRPr lang="nl-BE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07B5E7-E7BB-45D4-35A7-82C43853826A}"/>
              </a:ext>
            </a:extLst>
          </p:cNvPr>
          <p:cNvSpPr txBox="1"/>
          <p:nvPr/>
        </p:nvSpPr>
        <p:spPr>
          <a:xfrm>
            <a:off x="322864" y="4840306"/>
            <a:ext cx="5250742" cy="164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99"/>
                </a:solidFill>
              </a:rPr>
              <a:t>Excellent correlation (0.98 - 0.99)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99"/>
                </a:solidFill>
              </a:rPr>
              <a:t>Rel. bias: -3 %, </a:t>
            </a:r>
            <a:r>
              <a:rPr lang="en-US" dirty="0"/>
              <a:t>latitude-dependence in line with Brewers and Dobsons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99"/>
                </a:solidFill>
              </a:rPr>
              <a:t>St. Deviation ~ 2 %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99"/>
                </a:solidFill>
              </a:rPr>
              <a:t>Regr</a:t>
            </a:r>
            <a:r>
              <a:rPr lang="en-US" dirty="0">
                <a:solidFill>
                  <a:srgbClr val="FFFF99"/>
                </a:solidFill>
              </a:rPr>
              <a:t>. Slope &lt;1 (~0.9)</a:t>
            </a:r>
            <a:endParaRPr lang="nl-BE" dirty="0"/>
          </a:p>
        </p:txBody>
      </p:sp>
      <p:pic>
        <p:nvPicPr>
          <p:cNvPr id="11" name="Picture 1475767598">
            <a:extLst>
              <a:ext uri="{FF2B5EF4-FFF2-40B4-BE49-F238E27FC236}">
                <a16:creationId xmlns:a16="http://schemas.microsoft.com/office/drawing/2014/main" id="{68155DC0-47AA-5CA3-14CA-6EA62CC09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4" y="2230158"/>
            <a:ext cx="5061774" cy="239768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7B5E3EF-7D5D-D92D-30EE-0860B954C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06" y="1217258"/>
            <a:ext cx="6388240" cy="337242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0130495-2943-2E07-12B3-168973A66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316" y="4690524"/>
            <a:ext cx="6202820" cy="19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7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83D7C17-AAC7-FB77-1E99-53F46EE52B83}"/>
              </a:ext>
            </a:extLst>
          </p:cNvPr>
          <p:cNvSpPr txBox="1"/>
          <p:nvPr/>
        </p:nvSpPr>
        <p:spPr>
          <a:xfrm>
            <a:off x="228948" y="847696"/>
            <a:ext cx="328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Influence quantities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C3954-DAA7-539F-D132-5CDEB94E219F}"/>
              </a:ext>
            </a:extLst>
          </p:cNvPr>
          <p:cNvSpPr txBox="1"/>
          <p:nvPr/>
        </p:nvSpPr>
        <p:spPr>
          <a:xfrm>
            <a:off x="186686" y="1398336"/>
            <a:ext cx="4200099" cy="37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GEMS underestimation up to -4 %: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high SZAs </a:t>
            </a:r>
            <a:br>
              <a:rPr lang="en-US" dirty="0"/>
            </a:br>
            <a:r>
              <a:rPr lang="en-US" dirty="0">
                <a:solidFill>
                  <a:srgbClr val="FFFF99"/>
                </a:solidFill>
              </a:rPr>
              <a:t>(not really a SZA effect)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low clouds (</a:t>
            </a:r>
            <a:r>
              <a:rPr lang="en-US" dirty="0" err="1"/>
              <a:t>ctp</a:t>
            </a:r>
            <a:r>
              <a:rPr lang="en-US" dirty="0"/>
              <a:t> &gt;900 </a:t>
            </a:r>
            <a:r>
              <a:rPr lang="en-US" dirty="0" err="1"/>
              <a:t>hPa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But no conclusive dependence on </a:t>
            </a:r>
            <a:br>
              <a:rPr lang="en-US" dirty="0"/>
            </a:br>
            <a:r>
              <a:rPr lang="en-US" dirty="0"/>
              <a:t>eff. cloud fraction: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71EAEDB5-2092-1EE6-4F87-FF585EA560C3}"/>
              </a:ext>
            </a:extLst>
          </p:cNvPr>
          <p:cNvSpPr txBox="1">
            <a:spLocks/>
          </p:cNvSpPr>
          <p:nvPr/>
        </p:nvSpPr>
        <p:spPr>
          <a:xfrm>
            <a:off x="-29106" y="136183"/>
            <a:ext cx="12335406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Ozone Evaluation results – GEMS domain 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28.png">
            <a:extLst>
              <a:ext uri="{FF2B5EF4-FFF2-40B4-BE49-F238E27FC236}">
                <a16:creationId xmlns:a16="http://schemas.microsoft.com/office/drawing/2014/main" id="{F0146C6D-60CD-A7E3-4A99-8A2B5397C8E5}"/>
              </a:ext>
            </a:extLst>
          </p:cNvPr>
          <p:cNvPicPr/>
          <p:nvPr/>
        </p:nvPicPr>
        <p:blipFill rotWithShape="1">
          <a:blip r:embed="rId2"/>
          <a:srcRect r="50000" b="12269"/>
          <a:stretch/>
        </p:blipFill>
        <p:spPr>
          <a:xfrm>
            <a:off x="495096" y="4448175"/>
            <a:ext cx="3210412" cy="2190873"/>
          </a:xfrm>
          <a:prstGeom prst="rect">
            <a:avLst/>
          </a:prstGeom>
          <a:ln/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AD7EF46E-35BB-3373-55C8-10E5A39481D0}"/>
              </a:ext>
            </a:extLst>
          </p:cNvPr>
          <p:cNvGrpSpPr/>
          <p:nvPr/>
        </p:nvGrpSpPr>
        <p:grpSpPr>
          <a:xfrm>
            <a:off x="4112528" y="847696"/>
            <a:ext cx="4373081" cy="3394264"/>
            <a:chOff x="-2523117" y="142876"/>
            <a:chExt cx="5105067" cy="3931393"/>
          </a:xfrm>
        </p:grpSpPr>
        <p:pic>
          <p:nvPicPr>
            <p:cNvPr id="4" name="image44.png">
              <a:extLst>
                <a:ext uri="{FF2B5EF4-FFF2-40B4-BE49-F238E27FC236}">
                  <a16:creationId xmlns:a16="http://schemas.microsoft.com/office/drawing/2014/main" id="{34AE608D-5B60-11F2-51E1-5C1814CBF8AA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2523117" y="142876"/>
              <a:ext cx="5105067" cy="3931393"/>
            </a:xfrm>
            <a:prstGeom prst="rect">
              <a:avLst/>
            </a:prstGeom>
            <a:solidFill>
              <a:schemeClr val="tx1"/>
            </a:solidFill>
            <a:ln/>
          </p:spPr>
        </p:pic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3738E0A2-352D-0CDA-F1A4-6E38139271C1}"/>
                </a:ext>
              </a:extLst>
            </p:cNvPr>
            <p:cNvSpPr/>
            <p:nvPr/>
          </p:nvSpPr>
          <p:spPr>
            <a:xfrm>
              <a:off x="-1815196" y="1775015"/>
              <a:ext cx="3450211" cy="419466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35.png">
            <a:extLst>
              <a:ext uri="{FF2B5EF4-FFF2-40B4-BE49-F238E27FC236}">
                <a16:creationId xmlns:a16="http://schemas.microsoft.com/office/drawing/2014/main" id="{4B2311FF-2E03-B3E1-45B1-9AE531F6E5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496805" y="3484867"/>
            <a:ext cx="4200099" cy="2522352"/>
          </a:xfrm>
          <a:prstGeom prst="rect">
            <a:avLst/>
          </a:prstGeom>
          <a:ln w="25400">
            <a:solidFill>
              <a:schemeClr val="accent1">
                <a:shade val="1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D97A12-1A0D-E65E-C0EE-43830B3282FD}"/>
              </a:ext>
            </a:extLst>
          </p:cNvPr>
          <p:cNvSpPr txBox="1"/>
          <p:nvPr/>
        </p:nvSpPr>
        <p:spPr>
          <a:xfrm>
            <a:off x="9105369" y="2473165"/>
            <a:ext cx="308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Dependency on CTP mainly during winter months, December – February: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EA972-5D8A-E749-CEE7-B021A288680A}"/>
              </a:ext>
            </a:extLst>
          </p:cNvPr>
          <p:cNvSpPr txBox="1"/>
          <p:nvPr/>
        </p:nvSpPr>
        <p:spPr>
          <a:xfrm>
            <a:off x="6893753" y="5934670"/>
            <a:ext cx="517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FF99"/>
                </a:solidFill>
              </a:rPr>
              <a:t>Negative bias during winter months </a:t>
            </a:r>
            <a:r>
              <a:rPr lang="en-US" dirty="0">
                <a:solidFill>
                  <a:srgbClr val="FFFF99"/>
                </a:solidFill>
                <a:sym typeface="Symbol" panose="05050102010706020507" pitchFamily="18" charset="2"/>
              </a:rPr>
              <a:t> </a:t>
            </a:r>
            <a:r>
              <a:rPr lang="en-US" dirty="0" err="1">
                <a:solidFill>
                  <a:srgbClr val="FFFF99"/>
                </a:solidFill>
                <a:sym typeface="Symbol" panose="05050102010706020507" pitchFamily="18" charset="2"/>
              </a:rPr>
              <a:t>almst</a:t>
            </a:r>
            <a:r>
              <a:rPr lang="en-US">
                <a:solidFill>
                  <a:srgbClr val="FFFF99"/>
                </a:solidFill>
                <a:sym typeface="Symbol" panose="05050102010706020507" pitchFamily="18" charset="2"/>
              </a:rPr>
              <a:t> </a:t>
            </a:r>
            <a:r>
              <a:rPr lang="en-US">
                <a:solidFill>
                  <a:srgbClr val="FFFF99"/>
                </a:solidFill>
              </a:rPr>
              <a:t>cloud </a:t>
            </a:r>
            <a:r>
              <a:rPr lang="en-US" dirty="0">
                <a:solidFill>
                  <a:srgbClr val="FFFF99"/>
                </a:solidFill>
              </a:rPr>
              <a:t>free skies or in the presence of low scattered clouds. </a:t>
            </a:r>
          </a:p>
        </p:txBody>
      </p:sp>
    </p:spTree>
    <p:extLst>
      <p:ext uri="{BB962C8B-B14F-4D97-AF65-F5344CB8AC3E}">
        <p14:creationId xmlns:p14="http://schemas.microsoft.com/office/powerpoint/2010/main" val="21191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C65466-39F5-FFBE-65F8-62E5B159E34B}"/>
              </a:ext>
            </a:extLst>
          </p:cNvPr>
          <p:cNvSpPr txBox="1">
            <a:spLocks/>
          </p:cNvSpPr>
          <p:nvPr/>
        </p:nvSpPr>
        <p:spPr>
          <a:xfrm>
            <a:off x="280036" y="191303"/>
            <a:ext cx="11869898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the GEMS O3T product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other satellite missions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CBC55-39EA-574B-73A0-970302C43B71}"/>
              </a:ext>
            </a:extLst>
          </p:cNvPr>
          <p:cNvSpPr txBox="1"/>
          <p:nvPr/>
        </p:nvSpPr>
        <p:spPr>
          <a:xfrm>
            <a:off x="10584543" y="616400"/>
            <a:ext cx="172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Courtesy of </a:t>
            </a:r>
            <a:br>
              <a:rPr lang="en-US" sz="1600" i="1" dirty="0"/>
            </a:br>
            <a:r>
              <a:rPr lang="en-US" sz="1600" i="1" dirty="0"/>
              <a:t>K.-P. </a:t>
            </a:r>
            <a:r>
              <a:rPr lang="en-US" sz="1600" i="1" dirty="0" err="1"/>
              <a:t>Heue</a:t>
            </a:r>
            <a:r>
              <a:rPr lang="en-US" sz="1600" i="1" dirty="0"/>
              <a:t>, DLR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6E6511D-529A-C0BB-C5CD-1E7E62F95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r="69907" b="24162"/>
          <a:stretch/>
        </p:blipFill>
        <p:spPr bwMode="auto">
          <a:xfrm>
            <a:off x="11589002" y="65493"/>
            <a:ext cx="561792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00E44-291C-663B-27E4-4FC3B405844B}"/>
              </a:ext>
            </a:extLst>
          </p:cNvPr>
          <p:cNvSpPr txBox="1"/>
          <p:nvPr/>
        </p:nvSpPr>
        <p:spPr>
          <a:xfrm>
            <a:off x="780011" y="1287182"/>
            <a:ext cx="599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ea typeface="Arial" panose="020B0604020202020204" pitchFamily="34" charset="0"/>
                <a:cs typeface="Frutiger-Light"/>
              </a:rPr>
              <a:t>November 2021 to May 2024 </a:t>
            </a:r>
          </a:p>
          <a:p>
            <a:pPr algn="ctr"/>
            <a:r>
              <a:rPr lang="en-US" sz="1800" dirty="0">
                <a:effectLst/>
                <a:ea typeface="Arial" panose="020B0604020202020204" pitchFamily="34" charset="0"/>
                <a:cs typeface="Frutiger-Light"/>
              </a:rPr>
              <a:t>Data gridded to a spatial resolution of 0.1° (</a:t>
            </a:r>
            <a:r>
              <a:rPr lang="en-US" sz="1800" dirty="0" err="1">
                <a:effectLst/>
                <a:ea typeface="Arial" panose="020B0604020202020204" pitchFamily="34" charset="0"/>
                <a:cs typeface="Frutiger-Light"/>
              </a:rPr>
              <a:t>lat</a:t>
            </a:r>
            <a:r>
              <a:rPr lang="en-US" sz="1800" dirty="0">
                <a:effectLst/>
                <a:ea typeface="Arial" panose="020B0604020202020204" pitchFamily="34" charset="0"/>
                <a:cs typeface="Frutiger-Light"/>
              </a:rPr>
              <a:t> &amp; </a:t>
            </a:r>
            <a:r>
              <a:rPr lang="en-US" sz="1800" dirty="0" err="1">
                <a:effectLst/>
                <a:ea typeface="Arial" panose="020B0604020202020204" pitchFamily="34" charset="0"/>
                <a:cs typeface="Frutiger-Light"/>
              </a:rPr>
              <a:t>lon</a:t>
            </a:r>
            <a:r>
              <a:rPr lang="en-US" sz="1800" dirty="0">
                <a:effectLst/>
                <a:ea typeface="Arial" panose="020B0604020202020204" pitchFamily="34" charset="0"/>
                <a:cs typeface="Frutiger-Light"/>
              </a:rPr>
              <a:t>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72917-4C54-A357-9C9B-73E9D7637650}"/>
              </a:ext>
            </a:extLst>
          </p:cNvPr>
          <p:cNvSpPr txBox="1"/>
          <p:nvPr/>
        </p:nvSpPr>
        <p:spPr>
          <a:xfrm>
            <a:off x="7136467" y="1873510"/>
            <a:ext cx="4829863" cy="447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Filters:</a:t>
            </a:r>
          </a:p>
          <a:p>
            <a:r>
              <a:rPr lang="en-US" sz="1600" dirty="0"/>
              <a:t>GEMS </a:t>
            </a:r>
            <a:r>
              <a:rPr lang="en-US" sz="1600" dirty="0">
                <a:sym typeface="Symbol" panose="05050102010706020507" pitchFamily="18" charset="2"/>
              </a:rPr>
              <a:t> </a:t>
            </a:r>
            <a:r>
              <a:rPr lang="en-US" sz="1600" dirty="0" err="1">
                <a:sym typeface="Symbol" panose="05050102010706020507" pitchFamily="18" charset="2"/>
              </a:rPr>
              <a:t>F</a:t>
            </a:r>
            <a:r>
              <a:rPr lang="en-US" sz="1600" dirty="0" err="1"/>
              <a:t>inalAlgorithmFlag</a:t>
            </a:r>
            <a:r>
              <a:rPr lang="en-US" sz="1600" dirty="0"/>
              <a:t> =0 or 1 </a:t>
            </a:r>
          </a:p>
          <a:p>
            <a:r>
              <a:rPr lang="en-US" sz="1600" dirty="0"/>
              <a:t>S5P </a:t>
            </a:r>
            <a:r>
              <a:rPr lang="en-US" sz="1600" dirty="0">
                <a:sym typeface="Symbol" panose="05050102010706020507" pitchFamily="18" charset="2"/>
              </a:rPr>
              <a:t> QA &gt; 0.5</a:t>
            </a:r>
          </a:p>
          <a:p>
            <a:r>
              <a:rPr lang="en-US" sz="1600" dirty="0">
                <a:sym typeface="Symbol" panose="05050102010706020507" pitchFamily="18" charset="2"/>
              </a:rPr>
              <a:t>GOME2   </a:t>
            </a:r>
            <a:r>
              <a:rPr lang="en-US" sz="1600" dirty="0" err="1">
                <a:sym typeface="Symbol" panose="05050102010706020507" pitchFamily="18" charset="2"/>
              </a:rPr>
              <a:t>QualityFlag</a:t>
            </a:r>
            <a:r>
              <a:rPr lang="en-US" sz="1600" dirty="0">
                <a:sym typeface="Symbol" panose="05050102010706020507" pitchFamily="18" charset="2"/>
              </a:rPr>
              <a:t>=0</a:t>
            </a:r>
          </a:p>
          <a:p>
            <a:endParaRPr lang="en-US" sz="1600" dirty="0">
              <a:sym typeface="Symbol" panose="05050102010706020507" pitchFamily="18" charset="2"/>
            </a:endParaRPr>
          </a:p>
          <a:p>
            <a:r>
              <a:rPr lang="en-US" sz="1600" dirty="0"/>
              <a:t>GEMS data with time stamp 5:45 </a:t>
            </a:r>
          </a:p>
          <a:p>
            <a:endParaRPr lang="en-US" dirty="0"/>
          </a:p>
          <a:p>
            <a:endParaRPr lang="en-US" dirty="0">
              <a:solidFill>
                <a:srgbClr val="FFFF99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Mean overall difference </a:t>
            </a:r>
            <a:r>
              <a:rPr lang="en-US" dirty="0" err="1">
                <a:solidFill>
                  <a:srgbClr val="FFFF99"/>
                </a:solidFill>
              </a:rPr>
              <a:t>w.r.t.</a:t>
            </a:r>
            <a:r>
              <a:rPr lang="en-US" dirty="0">
                <a:solidFill>
                  <a:srgbClr val="FFFF99"/>
                </a:solidFill>
              </a:rPr>
              <a:t> S5P: -2.3 %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Tropical data: better agreement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Increased GEMS underestimation northern mid-latitudes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Overestimation over the Himalayas</a:t>
            </a:r>
          </a:p>
        </p:txBody>
      </p:sp>
      <p:pic>
        <p:nvPicPr>
          <p:cNvPr id="5" name="Picture 1718701029">
            <a:extLst>
              <a:ext uri="{FF2B5EF4-FFF2-40B4-BE49-F238E27FC236}">
                <a16:creationId xmlns:a16="http://schemas.microsoft.com/office/drawing/2014/main" id="{A1F10392-4908-413D-78D6-153742110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9" y="1964176"/>
            <a:ext cx="6281748" cy="4836047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στιγμιότυπο οθόνης, πολυχρωμία, ορθογώνιο παραλληλόγραμμο&#10;&#10;Περιγραφή που δημιουργήθηκε αυτόματα">
            <a:extLst>
              <a:ext uri="{FF2B5EF4-FFF2-40B4-BE49-F238E27FC236}">
                <a16:creationId xmlns:a16="http://schemas.microsoft.com/office/drawing/2014/main" id="{26C5B6F1-A07C-F8E8-7875-D707DBDFA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232" y="1873510"/>
            <a:ext cx="3588085" cy="49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Βερολίνο">
  <a:themeElements>
    <a:clrScheme name="Μπλε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</TotalTime>
  <Words>990</Words>
  <Application>Microsoft Office PowerPoint</Application>
  <PresentationFormat>Ευρεία οθόνη</PresentationFormat>
  <Paragraphs>146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Aptos</vt:lpstr>
      <vt:lpstr>Arial</vt:lpstr>
      <vt:lpstr>Courier New</vt:lpstr>
      <vt:lpstr>Symbol</vt:lpstr>
      <vt:lpstr>Trebuchet MS</vt:lpstr>
      <vt:lpstr>Wingdings</vt:lpstr>
      <vt:lpstr>Βερολίνο</vt:lpstr>
      <vt:lpstr>GEMS total O3 evaluation  within the ESA PEGASOS project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PEGASOS   The AUTH contribution</dc:title>
  <dc:creator>Aikaterini Gkarane</dc:creator>
  <cp:lastModifiedBy>Aikaterini Gkarane</cp:lastModifiedBy>
  <cp:revision>16</cp:revision>
  <dcterms:created xsi:type="dcterms:W3CDTF">2022-05-30T08:53:52Z</dcterms:created>
  <dcterms:modified xsi:type="dcterms:W3CDTF">2024-08-30T07:30:48Z</dcterms:modified>
</cp:coreProperties>
</file>