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2"/>
  </p:notesMasterIdLst>
  <p:sldIdLst>
    <p:sldId id="1042652961" r:id="rId4"/>
    <p:sldId id="475" r:id="rId5"/>
    <p:sldId id="261" r:id="rId6"/>
    <p:sldId id="1042652923" r:id="rId7"/>
    <p:sldId id="259" r:id="rId8"/>
    <p:sldId id="1042652927" r:id="rId9"/>
    <p:sldId id="1042652964" r:id="rId10"/>
    <p:sldId id="1042652934" r:id="rId11"/>
    <p:sldId id="1042652935" r:id="rId12"/>
    <p:sldId id="1042652938" r:id="rId13"/>
    <p:sldId id="1042652939" r:id="rId14"/>
    <p:sldId id="1042652940" r:id="rId15"/>
    <p:sldId id="1042652965" r:id="rId16"/>
    <p:sldId id="1042652966" r:id="rId17"/>
    <p:sldId id="1042652967" r:id="rId18"/>
    <p:sldId id="1042652968" r:id="rId19"/>
    <p:sldId id="1042652962" r:id="rId20"/>
    <p:sldId id="104265296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2460" autoAdjust="0"/>
  </p:normalViewPr>
  <p:slideViewPr>
    <p:cSldViewPr snapToGrid="0">
      <p:cViewPr varScale="1">
        <p:scale>
          <a:sx n="80" d="100"/>
          <a:sy n="80" d="100"/>
        </p:scale>
        <p:origin x="78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B5EDED-49E6-4F6C-A5D3-AD32C931906D}" type="datetimeFigureOut">
              <a:rPr lang="en-US" smtClean="0"/>
              <a:t>8/29/2024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7AFAFF-6A35-42E1-8ED5-165AAABFA7EF}" type="slidenum">
              <a:rPr lang="en-US" smtClean="0"/>
              <a:t>‹#›</a:t>
            </a:fld>
            <a:endParaRPr lang="en-US"/>
          </a:p>
        </p:txBody>
      </p:sp>
    </p:spTree>
    <p:extLst>
      <p:ext uri="{BB962C8B-B14F-4D97-AF65-F5344CB8AC3E}">
        <p14:creationId xmlns:p14="http://schemas.microsoft.com/office/powerpoint/2010/main" val="1687868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ASIA-AQ is an opportunity for international collaboration, working with local partners to apply multi-perspective observations in a consistent strategy across interested Asian countries to improve both specific understanding of local air quality issues and general understanding of common challenges in the interpretation of satellite observations and modeling of air quality.</a:t>
            </a:r>
          </a:p>
          <a:p>
            <a:endParaRPr lang="en-US" dirty="0"/>
          </a:p>
          <a:p>
            <a:r>
              <a:rPr lang="en-US" dirty="0"/>
              <a:t>Colormap shows the average distribution of nitrogen dioxide (NO2) from the TROPOMI satellite instrument.</a:t>
            </a:r>
          </a:p>
          <a:p>
            <a:r>
              <a:rPr lang="en-US" dirty="0"/>
              <a:t>Orange box defines the scanning region for South Korea’s GEMS satellite instrument.</a:t>
            </a:r>
          </a:p>
          <a:p>
            <a:r>
              <a:rPr lang="en-US" dirty="0"/>
              <a:t>Yellow circles indicate target regions for ASIA-AQ.</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2E7308-885D-4C4E-88BA-0F12374627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325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130E22E1-C064-47A3-BCB4-F70147D8778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68E99E06-5681-465F-8ACA-292518CC200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0275"/>
            <a:r>
              <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Schematic representation of the observing strategy used to support ASIA-AQ science goals and explore the synergy between multi-perspective observations from the ground, air, and space.  </a:t>
            </a:r>
          </a:p>
          <a:p>
            <a:pPr defTabSz="930275"/>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cs typeface="Times New Roman" panose="02020603050405020304" pitchFamily="18" charset="0"/>
            </a:endParaRPr>
          </a:p>
          <a:p>
            <a:pPr marL="0" marR="0" lvl="0" indent="0" algn="l" defTabSz="930275"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This more detailed diagram outlines the elements of the integrated observing strategy to be implemented by ASIA-AQ and the role of aircraft observations in supporting Satellite Validation, Emissions Evaluation, Model Improvement, and understanding of processes controlling air quality. While airborne observations are short-term, they provide a level of detail that is otherwise impossible to obtain. The context provided by airborne observations is most valuable for the observing period, but it also informs longer-term interpretation of the more continuous satellite and ground-based observations. Two aircraft would be employed. The NASA DC-8 would have an extensive in situ instrument suite for profiling of the lower atmosphere over each location, measuring hundreds of constituents related to local gas-phase and particulate pollution. The NASA GV would fly at a higher altitude to map pollutant distributions with a spectrometer, lidar, and polarimeter. The measurement suites for these two aircraft are described in greater detail in the white paper. While GEMS will be a satellite of major focus, it is important to acknowledge that there are many other satellites that will benefit from validation observations. On the ground, it is important to acknowledge observations beyond the air quality monitoring networks. Research sites and ground-based remote sensing observations such as those from the emerging Pandora Asia Network and existing AERONET sites will likely be augmented during the ASIA-AQ study period. The combination of observations from all three perspectives: satellite, aircraft, and ground will provide for rigorous evaluation of operational and research-grade air quality forecast models which will play an important role in planning the ASIA-AQ research flights.</a:t>
            </a:r>
            <a:endParaRPr lang="en-US" altLang="en-US" dirty="0"/>
          </a:p>
          <a:p>
            <a:pPr defTabSz="930275"/>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data release in October, data analysis in collaboration with partners in each country will result in reports on relevant findings to policy makers in early 2025 with another follow-up when peer-reviewed papers </a:t>
            </a:r>
            <a:r>
              <a:rPr lang="en-US"/>
              <a:t>are completed.</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2DED5-F698-EA4C-922A-E170677548B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29118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7AFAFF-6A35-42E1-8ED5-165AAABFA7EF}" type="slidenum">
              <a:rPr lang="en-US" smtClean="0"/>
              <a:t>11</a:t>
            </a:fld>
            <a:endParaRPr lang="en-US"/>
          </a:p>
        </p:txBody>
      </p:sp>
    </p:spTree>
    <p:extLst>
      <p:ext uri="{BB962C8B-B14F-4D97-AF65-F5344CB8AC3E}">
        <p14:creationId xmlns:p14="http://schemas.microsoft.com/office/powerpoint/2010/main" val="2242186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7AFAFF-6A35-42E1-8ED5-165AAABFA7EF}" type="slidenum">
              <a:rPr lang="en-US" smtClean="0"/>
              <a:t>13</a:t>
            </a:fld>
            <a:endParaRPr lang="en-US"/>
          </a:p>
        </p:txBody>
      </p:sp>
    </p:spTree>
    <p:extLst>
      <p:ext uri="{BB962C8B-B14F-4D97-AF65-F5344CB8AC3E}">
        <p14:creationId xmlns:p14="http://schemas.microsoft.com/office/powerpoint/2010/main" val="1141736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F81CDA-46A7-B941-976B-79A03B19069B}" type="datetimeFigureOut">
              <a:rPr lang="en-US" smtClean="0"/>
              <a:t>8/29/2024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A3AC1-0EE6-0348-995C-FF2F58125D9C}" type="slidenum">
              <a:rPr lang="en-US" smtClean="0"/>
              <a:t>‹#›</a:t>
            </a:fld>
            <a:endParaRPr lang="en-US"/>
          </a:p>
        </p:txBody>
      </p:sp>
    </p:spTree>
    <p:extLst>
      <p:ext uri="{BB962C8B-B14F-4D97-AF65-F5344CB8AC3E}">
        <p14:creationId xmlns:p14="http://schemas.microsoft.com/office/powerpoint/2010/main" val="493585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F81CDA-46A7-B941-976B-79A03B19069B}" type="datetimeFigureOut">
              <a:rPr lang="en-US" smtClean="0"/>
              <a:t>8/29/2024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A3AC1-0EE6-0348-995C-FF2F58125D9C}" type="slidenum">
              <a:rPr lang="en-US" smtClean="0"/>
              <a:t>‹#›</a:t>
            </a:fld>
            <a:endParaRPr lang="en-US"/>
          </a:p>
        </p:txBody>
      </p:sp>
    </p:spTree>
    <p:extLst>
      <p:ext uri="{BB962C8B-B14F-4D97-AF65-F5344CB8AC3E}">
        <p14:creationId xmlns:p14="http://schemas.microsoft.com/office/powerpoint/2010/main" val="3253370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F81CDA-46A7-B941-976B-79A03B19069B}" type="datetimeFigureOut">
              <a:rPr lang="en-US" smtClean="0"/>
              <a:t>8/29/2024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A3AC1-0EE6-0348-995C-FF2F58125D9C}" type="slidenum">
              <a:rPr lang="en-US" smtClean="0"/>
              <a:t>‹#›</a:t>
            </a:fld>
            <a:endParaRPr lang="en-US"/>
          </a:p>
        </p:txBody>
      </p:sp>
    </p:spTree>
    <p:extLst>
      <p:ext uri="{BB962C8B-B14F-4D97-AF65-F5344CB8AC3E}">
        <p14:creationId xmlns:p14="http://schemas.microsoft.com/office/powerpoint/2010/main" val="39709721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0535AC4B-1577-42EB-BBFE-65C7D4178490}"/>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BC47FDDE-94EC-4910-BC65-65A3BB9F0ECD}" type="datetimeFigureOut">
              <a:rPr lang="en-US"/>
              <a:pPr>
                <a:defRPr/>
              </a:pPr>
              <a:t>8/29/2024</a:t>
            </a:fld>
            <a:endParaRPr lang="en-US"/>
          </a:p>
        </p:txBody>
      </p:sp>
      <p:sp>
        <p:nvSpPr>
          <p:cNvPr id="5" name="Footer Placeholder 4">
            <a:extLst>
              <a:ext uri="{FF2B5EF4-FFF2-40B4-BE49-F238E27FC236}">
                <a16:creationId xmlns:a16="http://schemas.microsoft.com/office/drawing/2014/main" id="{D99ACD3B-E243-4ACC-BC6F-6BC4F70D5B20}"/>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7DED577C-29CB-4252-A2D7-0D2AAAA7E69E}"/>
              </a:ext>
            </a:extLst>
          </p:cNvPr>
          <p:cNvSpPr>
            <a:spLocks noGrp="1"/>
          </p:cNvSpPr>
          <p:nvPr>
            <p:ph type="sldNum" sz="quarter" idx="12"/>
          </p:nvPr>
        </p:nvSpPr>
        <p:spPr/>
        <p:txBody>
          <a:bodyPr/>
          <a:lstStyle>
            <a:lvl1pPr eaLnBrk="0" hangingPunct="0">
              <a:defRPr/>
            </a:lvl1pPr>
          </a:lstStyle>
          <a:p>
            <a:fld id="{7E262952-D60E-4DF0-AC5D-A21A2282288D}" type="slidenum">
              <a:rPr lang="en-US" altLang="en-US"/>
              <a:pPr/>
              <a:t>‹#›</a:t>
            </a:fld>
            <a:endParaRPr lang="en-US" altLang="en-US"/>
          </a:p>
        </p:txBody>
      </p:sp>
    </p:spTree>
    <p:extLst>
      <p:ext uri="{BB962C8B-B14F-4D97-AF65-F5344CB8AC3E}">
        <p14:creationId xmlns:p14="http://schemas.microsoft.com/office/powerpoint/2010/main" val="18109004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F012ED-ED15-47C9-90B0-C7575A229E07}"/>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54F22403-4B08-4432-A1B7-39DDC6E67312}" type="datetimeFigureOut">
              <a:rPr lang="en-US"/>
              <a:pPr>
                <a:defRPr/>
              </a:pPr>
              <a:t>8/29/2024</a:t>
            </a:fld>
            <a:endParaRPr lang="en-US"/>
          </a:p>
        </p:txBody>
      </p:sp>
      <p:sp>
        <p:nvSpPr>
          <p:cNvPr id="5" name="Footer Placeholder 4">
            <a:extLst>
              <a:ext uri="{FF2B5EF4-FFF2-40B4-BE49-F238E27FC236}">
                <a16:creationId xmlns:a16="http://schemas.microsoft.com/office/drawing/2014/main" id="{64BF3A23-98ED-49EF-B365-B52FF218D7E0}"/>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71E6F0BF-A5E0-478C-86A3-57BE08E9F0A1}"/>
              </a:ext>
            </a:extLst>
          </p:cNvPr>
          <p:cNvSpPr>
            <a:spLocks noGrp="1"/>
          </p:cNvSpPr>
          <p:nvPr>
            <p:ph type="sldNum" sz="quarter" idx="12"/>
          </p:nvPr>
        </p:nvSpPr>
        <p:spPr/>
        <p:txBody>
          <a:bodyPr/>
          <a:lstStyle>
            <a:lvl1pPr eaLnBrk="0" hangingPunct="0">
              <a:defRPr/>
            </a:lvl1pPr>
          </a:lstStyle>
          <a:p>
            <a:fld id="{61C6F896-84D2-49C7-8E36-3BCC4279A71D}" type="slidenum">
              <a:rPr lang="en-US" altLang="en-US"/>
              <a:pPr/>
              <a:t>‹#›</a:t>
            </a:fld>
            <a:endParaRPr lang="en-US" altLang="en-US"/>
          </a:p>
        </p:txBody>
      </p:sp>
    </p:spTree>
    <p:extLst>
      <p:ext uri="{BB962C8B-B14F-4D97-AF65-F5344CB8AC3E}">
        <p14:creationId xmlns:p14="http://schemas.microsoft.com/office/powerpoint/2010/main" val="1344744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EA14FB-3DF8-49D0-AEE0-5581A69C6D3B}"/>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DC455359-055A-4F6B-8EE2-61BE30EE2B4E}" type="datetimeFigureOut">
              <a:rPr lang="en-US"/>
              <a:pPr>
                <a:defRPr/>
              </a:pPr>
              <a:t>8/29/2024</a:t>
            </a:fld>
            <a:endParaRPr lang="en-US"/>
          </a:p>
        </p:txBody>
      </p:sp>
      <p:sp>
        <p:nvSpPr>
          <p:cNvPr id="5" name="Footer Placeholder 4">
            <a:extLst>
              <a:ext uri="{FF2B5EF4-FFF2-40B4-BE49-F238E27FC236}">
                <a16:creationId xmlns:a16="http://schemas.microsoft.com/office/drawing/2014/main" id="{C81D112C-BC0B-49C1-8E0E-0366E9EE986F}"/>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E08736DC-5CAE-4BD7-9DF2-810DD1310EA2}"/>
              </a:ext>
            </a:extLst>
          </p:cNvPr>
          <p:cNvSpPr>
            <a:spLocks noGrp="1"/>
          </p:cNvSpPr>
          <p:nvPr>
            <p:ph type="sldNum" sz="quarter" idx="12"/>
          </p:nvPr>
        </p:nvSpPr>
        <p:spPr/>
        <p:txBody>
          <a:bodyPr/>
          <a:lstStyle>
            <a:lvl1pPr eaLnBrk="0" hangingPunct="0">
              <a:defRPr/>
            </a:lvl1pPr>
          </a:lstStyle>
          <a:p>
            <a:fld id="{EC541D2C-A231-4154-827A-DE5248817975}" type="slidenum">
              <a:rPr lang="en-US" altLang="en-US"/>
              <a:pPr/>
              <a:t>‹#›</a:t>
            </a:fld>
            <a:endParaRPr lang="en-US" altLang="en-US"/>
          </a:p>
        </p:txBody>
      </p:sp>
    </p:spTree>
    <p:extLst>
      <p:ext uri="{BB962C8B-B14F-4D97-AF65-F5344CB8AC3E}">
        <p14:creationId xmlns:p14="http://schemas.microsoft.com/office/powerpoint/2010/main" val="11991969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B41D85-4049-47BE-8F7E-D531B555F8A0}"/>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80808194-A963-48A7-9C29-9FDAA0A87E5D}" type="datetimeFigureOut">
              <a:rPr lang="en-US"/>
              <a:pPr>
                <a:defRPr/>
              </a:pPr>
              <a:t>8/29/2024</a:t>
            </a:fld>
            <a:endParaRPr lang="en-US"/>
          </a:p>
        </p:txBody>
      </p:sp>
      <p:sp>
        <p:nvSpPr>
          <p:cNvPr id="6" name="Footer Placeholder 5">
            <a:extLst>
              <a:ext uri="{FF2B5EF4-FFF2-40B4-BE49-F238E27FC236}">
                <a16:creationId xmlns:a16="http://schemas.microsoft.com/office/drawing/2014/main" id="{13B31A9C-163E-47E6-8AFB-3B4C111BD296}"/>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FD2A7062-01A0-42E4-9D99-33EA86A48E41}"/>
              </a:ext>
            </a:extLst>
          </p:cNvPr>
          <p:cNvSpPr>
            <a:spLocks noGrp="1"/>
          </p:cNvSpPr>
          <p:nvPr>
            <p:ph type="sldNum" sz="quarter" idx="12"/>
          </p:nvPr>
        </p:nvSpPr>
        <p:spPr/>
        <p:txBody>
          <a:bodyPr/>
          <a:lstStyle>
            <a:lvl1pPr eaLnBrk="0" hangingPunct="0">
              <a:defRPr/>
            </a:lvl1pPr>
          </a:lstStyle>
          <a:p>
            <a:fld id="{38F1DEDE-E855-4912-98D7-C6F04B053BAB}" type="slidenum">
              <a:rPr lang="en-US" altLang="en-US"/>
              <a:pPr/>
              <a:t>‹#›</a:t>
            </a:fld>
            <a:endParaRPr lang="en-US" altLang="en-US"/>
          </a:p>
        </p:txBody>
      </p:sp>
    </p:spTree>
    <p:extLst>
      <p:ext uri="{BB962C8B-B14F-4D97-AF65-F5344CB8AC3E}">
        <p14:creationId xmlns:p14="http://schemas.microsoft.com/office/powerpoint/2010/main" val="5260779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D02E96-FDE6-42B3-A86C-AF0B40031582}"/>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4F6E4740-0BF3-4E71-A231-953DAEBF747C}" type="datetimeFigureOut">
              <a:rPr lang="en-US"/>
              <a:pPr>
                <a:defRPr/>
              </a:pPr>
              <a:t>8/29/2024</a:t>
            </a:fld>
            <a:endParaRPr lang="en-US"/>
          </a:p>
        </p:txBody>
      </p:sp>
      <p:sp>
        <p:nvSpPr>
          <p:cNvPr id="8" name="Footer Placeholder 7">
            <a:extLst>
              <a:ext uri="{FF2B5EF4-FFF2-40B4-BE49-F238E27FC236}">
                <a16:creationId xmlns:a16="http://schemas.microsoft.com/office/drawing/2014/main" id="{6C9CEED9-1766-4C21-8F49-90F72875466C}"/>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D0C02D51-0478-41BB-A966-CA4D407CC806}"/>
              </a:ext>
            </a:extLst>
          </p:cNvPr>
          <p:cNvSpPr>
            <a:spLocks noGrp="1"/>
          </p:cNvSpPr>
          <p:nvPr>
            <p:ph type="sldNum" sz="quarter" idx="12"/>
          </p:nvPr>
        </p:nvSpPr>
        <p:spPr/>
        <p:txBody>
          <a:bodyPr/>
          <a:lstStyle>
            <a:lvl1pPr eaLnBrk="0" hangingPunct="0">
              <a:defRPr/>
            </a:lvl1pPr>
          </a:lstStyle>
          <a:p>
            <a:fld id="{1ED0E063-3CDD-4A6D-B2FF-093A0FC2C454}" type="slidenum">
              <a:rPr lang="en-US" altLang="en-US"/>
              <a:pPr/>
              <a:t>‹#›</a:t>
            </a:fld>
            <a:endParaRPr lang="en-US" altLang="en-US"/>
          </a:p>
        </p:txBody>
      </p:sp>
    </p:spTree>
    <p:extLst>
      <p:ext uri="{BB962C8B-B14F-4D97-AF65-F5344CB8AC3E}">
        <p14:creationId xmlns:p14="http://schemas.microsoft.com/office/powerpoint/2010/main" val="12087144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CF44E0-831B-4966-A490-EA6A0B348EC0}"/>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56627070-B449-4E5D-8A27-57166C7793DA}" type="datetimeFigureOut">
              <a:rPr lang="en-US"/>
              <a:pPr>
                <a:defRPr/>
              </a:pPr>
              <a:t>8/29/2024</a:t>
            </a:fld>
            <a:endParaRPr lang="en-US"/>
          </a:p>
        </p:txBody>
      </p:sp>
      <p:sp>
        <p:nvSpPr>
          <p:cNvPr id="4" name="Footer Placeholder 3">
            <a:extLst>
              <a:ext uri="{FF2B5EF4-FFF2-40B4-BE49-F238E27FC236}">
                <a16:creationId xmlns:a16="http://schemas.microsoft.com/office/drawing/2014/main" id="{E5469A9B-6B6A-457E-8742-5EF182661142}"/>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431B13BE-AC44-4582-80FF-90E87204D6CB}"/>
              </a:ext>
            </a:extLst>
          </p:cNvPr>
          <p:cNvSpPr>
            <a:spLocks noGrp="1"/>
          </p:cNvSpPr>
          <p:nvPr>
            <p:ph type="sldNum" sz="quarter" idx="12"/>
          </p:nvPr>
        </p:nvSpPr>
        <p:spPr/>
        <p:txBody>
          <a:bodyPr/>
          <a:lstStyle>
            <a:lvl1pPr eaLnBrk="0" hangingPunct="0">
              <a:defRPr/>
            </a:lvl1pPr>
          </a:lstStyle>
          <a:p>
            <a:fld id="{0B7BFF15-5CB4-4F04-A64F-5A90930E8300}" type="slidenum">
              <a:rPr lang="en-US" altLang="en-US"/>
              <a:pPr/>
              <a:t>‹#›</a:t>
            </a:fld>
            <a:endParaRPr lang="en-US" altLang="en-US"/>
          </a:p>
        </p:txBody>
      </p:sp>
    </p:spTree>
    <p:extLst>
      <p:ext uri="{BB962C8B-B14F-4D97-AF65-F5344CB8AC3E}">
        <p14:creationId xmlns:p14="http://schemas.microsoft.com/office/powerpoint/2010/main" val="14189412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600C97-39B6-4147-9CD1-D5A1E1E55F9F}"/>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568FF56A-924C-467B-B423-79C32C3C14E3}" type="datetimeFigureOut">
              <a:rPr lang="en-US"/>
              <a:pPr>
                <a:defRPr/>
              </a:pPr>
              <a:t>8/29/2024</a:t>
            </a:fld>
            <a:endParaRPr lang="en-US"/>
          </a:p>
        </p:txBody>
      </p:sp>
      <p:sp>
        <p:nvSpPr>
          <p:cNvPr id="3" name="Footer Placeholder 2">
            <a:extLst>
              <a:ext uri="{FF2B5EF4-FFF2-40B4-BE49-F238E27FC236}">
                <a16:creationId xmlns:a16="http://schemas.microsoft.com/office/drawing/2014/main" id="{10416B38-95BE-453C-B6AA-2A71BFC01FD2}"/>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18F924CA-941E-4343-B785-1BB121C78108}"/>
              </a:ext>
            </a:extLst>
          </p:cNvPr>
          <p:cNvSpPr>
            <a:spLocks noGrp="1"/>
          </p:cNvSpPr>
          <p:nvPr>
            <p:ph type="sldNum" sz="quarter" idx="12"/>
          </p:nvPr>
        </p:nvSpPr>
        <p:spPr/>
        <p:txBody>
          <a:bodyPr/>
          <a:lstStyle>
            <a:lvl1pPr eaLnBrk="0" hangingPunct="0">
              <a:defRPr/>
            </a:lvl1pPr>
          </a:lstStyle>
          <a:p>
            <a:fld id="{A9831A42-350E-4612-866E-2576F486543C}" type="slidenum">
              <a:rPr lang="en-US" altLang="en-US"/>
              <a:pPr/>
              <a:t>‹#›</a:t>
            </a:fld>
            <a:endParaRPr lang="en-US" altLang="en-US"/>
          </a:p>
        </p:txBody>
      </p:sp>
    </p:spTree>
    <p:extLst>
      <p:ext uri="{BB962C8B-B14F-4D97-AF65-F5344CB8AC3E}">
        <p14:creationId xmlns:p14="http://schemas.microsoft.com/office/powerpoint/2010/main" val="35147470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14B9D67F-9A3D-4ED9-AAF7-828972CB8AB8}"/>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B3DBAEF2-B0BA-4543-A24A-422D49B9C9A6}" type="datetimeFigureOut">
              <a:rPr lang="en-US"/>
              <a:pPr>
                <a:defRPr/>
              </a:pPr>
              <a:t>8/29/2024</a:t>
            </a:fld>
            <a:endParaRPr lang="en-US"/>
          </a:p>
        </p:txBody>
      </p:sp>
      <p:sp>
        <p:nvSpPr>
          <p:cNvPr id="6" name="Footer Placeholder 5">
            <a:extLst>
              <a:ext uri="{FF2B5EF4-FFF2-40B4-BE49-F238E27FC236}">
                <a16:creationId xmlns:a16="http://schemas.microsoft.com/office/drawing/2014/main" id="{DEBEECE9-9629-44FE-8449-87C976AD70D5}"/>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59D8FE6D-DCEF-49CE-99CA-112EA32191B6}"/>
              </a:ext>
            </a:extLst>
          </p:cNvPr>
          <p:cNvSpPr>
            <a:spLocks noGrp="1"/>
          </p:cNvSpPr>
          <p:nvPr>
            <p:ph type="sldNum" sz="quarter" idx="12"/>
          </p:nvPr>
        </p:nvSpPr>
        <p:spPr/>
        <p:txBody>
          <a:bodyPr/>
          <a:lstStyle>
            <a:lvl1pPr eaLnBrk="0" hangingPunct="0">
              <a:defRPr/>
            </a:lvl1pPr>
          </a:lstStyle>
          <a:p>
            <a:fld id="{84A8B44A-B0CA-40AD-8B39-F6BAA5757E58}" type="slidenum">
              <a:rPr lang="en-US" altLang="en-US"/>
              <a:pPr/>
              <a:t>‹#›</a:t>
            </a:fld>
            <a:endParaRPr lang="en-US" altLang="en-US"/>
          </a:p>
        </p:txBody>
      </p:sp>
    </p:spTree>
    <p:extLst>
      <p:ext uri="{BB962C8B-B14F-4D97-AF65-F5344CB8AC3E}">
        <p14:creationId xmlns:p14="http://schemas.microsoft.com/office/powerpoint/2010/main" val="544907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F81CDA-46A7-B941-976B-79A03B19069B}" type="datetimeFigureOut">
              <a:rPr lang="en-US" smtClean="0"/>
              <a:t>8/29/2024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A3AC1-0EE6-0348-995C-FF2F58125D9C}" type="slidenum">
              <a:rPr lang="en-US" smtClean="0"/>
              <a:t>‹#›</a:t>
            </a:fld>
            <a:endParaRPr lang="en-US"/>
          </a:p>
        </p:txBody>
      </p:sp>
    </p:spTree>
    <p:extLst>
      <p:ext uri="{BB962C8B-B14F-4D97-AF65-F5344CB8AC3E}">
        <p14:creationId xmlns:p14="http://schemas.microsoft.com/office/powerpoint/2010/main" val="36272629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581F3A06-F4EE-4B08-8BF6-0486EC784EE7}"/>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1D02B95D-DCB7-4054-9425-F145F04AB3D8}" type="datetimeFigureOut">
              <a:rPr lang="en-US"/>
              <a:pPr>
                <a:defRPr/>
              </a:pPr>
              <a:t>8/29/2024</a:t>
            </a:fld>
            <a:endParaRPr lang="en-US"/>
          </a:p>
        </p:txBody>
      </p:sp>
      <p:sp>
        <p:nvSpPr>
          <p:cNvPr id="6" name="Footer Placeholder 5">
            <a:extLst>
              <a:ext uri="{FF2B5EF4-FFF2-40B4-BE49-F238E27FC236}">
                <a16:creationId xmlns:a16="http://schemas.microsoft.com/office/drawing/2014/main" id="{ECBED0EF-FECC-42AE-85B0-72D11ED68624}"/>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48E11F04-A8A5-4B72-9A85-92382A29AF39}"/>
              </a:ext>
            </a:extLst>
          </p:cNvPr>
          <p:cNvSpPr>
            <a:spLocks noGrp="1"/>
          </p:cNvSpPr>
          <p:nvPr>
            <p:ph type="sldNum" sz="quarter" idx="12"/>
          </p:nvPr>
        </p:nvSpPr>
        <p:spPr/>
        <p:txBody>
          <a:bodyPr/>
          <a:lstStyle>
            <a:lvl1pPr eaLnBrk="0" hangingPunct="0">
              <a:defRPr/>
            </a:lvl1pPr>
          </a:lstStyle>
          <a:p>
            <a:fld id="{1A1DF251-9A2A-49C7-91DE-FD159BC8A087}" type="slidenum">
              <a:rPr lang="en-US" altLang="en-US"/>
              <a:pPr/>
              <a:t>‹#›</a:t>
            </a:fld>
            <a:endParaRPr lang="en-US" altLang="en-US"/>
          </a:p>
        </p:txBody>
      </p:sp>
    </p:spTree>
    <p:extLst>
      <p:ext uri="{BB962C8B-B14F-4D97-AF65-F5344CB8AC3E}">
        <p14:creationId xmlns:p14="http://schemas.microsoft.com/office/powerpoint/2010/main" val="19676160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41E66-52E0-47AC-8C1F-5F3272E1F931}"/>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427E4766-89D4-4C46-BA83-7D312375868D}" type="datetimeFigureOut">
              <a:rPr lang="en-US"/>
              <a:pPr>
                <a:defRPr/>
              </a:pPr>
              <a:t>8/29/2024</a:t>
            </a:fld>
            <a:endParaRPr lang="en-US"/>
          </a:p>
        </p:txBody>
      </p:sp>
      <p:sp>
        <p:nvSpPr>
          <p:cNvPr id="5" name="Footer Placeholder 4">
            <a:extLst>
              <a:ext uri="{FF2B5EF4-FFF2-40B4-BE49-F238E27FC236}">
                <a16:creationId xmlns:a16="http://schemas.microsoft.com/office/drawing/2014/main" id="{173A0A13-CCB9-448A-A616-293ABD17C4F2}"/>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071DC146-2B5D-48EA-A84C-13F8B52E2C0A}"/>
              </a:ext>
            </a:extLst>
          </p:cNvPr>
          <p:cNvSpPr>
            <a:spLocks noGrp="1"/>
          </p:cNvSpPr>
          <p:nvPr>
            <p:ph type="sldNum" sz="quarter" idx="12"/>
          </p:nvPr>
        </p:nvSpPr>
        <p:spPr/>
        <p:txBody>
          <a:bodyPr/>
          <a:lstStyle>
            <a:lvl1pPr eaLnBrk="0" hangingPunct="0">
              <a:defRPr/>
            </a:lvl1pPr>
          </a:lstStyle>
          <a:p>
            <a:fld id="{6E428159-6C71-46FD-A021-30897A44E2FC}" type="slidenum">
              <a:rPr lang="en-US" altLang="en-US"/>
              <a:pPr/>
              <a:t>‹#›</a:t>
            </a:fld>
            <a:endParaRPr lang="en-US" altLang="en-US"/>
          </a:p>
        </p:txBody>
      </p:sp>
    </p:spTree>
    <p:extLst>
      <p:ext uri="{BB962C8B-B14F-4D97-AF65-F5344CB8AC3E}">
        <p14:creationId xmlns:p14="http://schemas.microsoft.com/office/powerpoint/2010/main" val="28240694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63277B-8E67-4190-AFB3-E5DC3CA22D03}"/>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C7C9E300-D3F2-4282-A0ED-73387CA5072A}" type="datetimeFigureOut">
              <a:rPr lang="en-US"/>
              <a:pPr>
                <a:defRPr/>
              </a:pPr>
              <a:t>8/29/2024</a:t>
            </a:fld>
            <a:endParaRPr lang="en-US"/>
          </a:p>
        </p:txBody>
      </p:sp>
      <p:sp>
        <p:nvSpPr>
          <p:cNvPr id="5" name="Footer Placeholder 4">
            <a:extLst>
              <a:ext uri="{FF2B5EF4-FFF2-40B4-BE49-F238E27FC236}">
                <a16:creationId xmlns:a16="http://schemas.microsoft.com/office/drawing/2014/main" id="{12F8B512-097E-42F8-B153-865418BCCF03}"/>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1443F131-AB33-4C0A-971D-0AC8588BC275}"/>
              </a:ext>
            </a:extLst>
          </p:cNvPr>
          <p:cNvSpPr>
            <a:spLocks noGrp="1"/>
          </p:cNvSpPr>
          <p:nvPr>
            <p:ph type="sldNum" sz="quarter" idx="12"/>
          </p:nvPr>
        </p:nvSpPr>
        <p:spPr/>
        <p:txBody>
          <a:bodyPr/>
          <a:lstStyle>
            <a:lvl1pPr eaLnBrk="0" hangingPunct="0">
              <a:defRPr/>
            </a:lvl1pPr>
          </a:lstStyle>
          <a:p>
            <a:fld id="{CABE06D3-1962-4074-BC7C-1B7AFF86424A}" type="slidenum">
              <a:rPr lang="en-US" altLang="en-US"/>
              <a:pPr/>
              <a:t>‹#›</a:t>
            </a:fld>
            <a:endParaRPr lang="en-US" altLang="en-US"/>
          </a:p>
        </p:txBody>
      </p:sp>
    </p:spTree>
    <p:extLst>
      <p:ext uri="{BB962C8B-B14F-4D97-AF65-F5344CB8AC3E}">
        <p14:creationId xmlns:p14="http://schemas.microsoft.com/office/powerpoint/2010/main" val="8183774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1AED1-2273-5190-EAC3-A890729369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748289-42FD-6E87-0721-DCC3067957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D35D15-4502-A4C6-914F-93C6230E8B5C}"/>
              </a:ext>
            </a:extLst>
          </p:cNvPr>
          <p:cNvSpPr>
            <a:spLocks noGrp="1"/>
          </p:cNvSpPr>
          <p:nvPr>
            <p:ph type="dt" sz="half" idx="10"/>
          </p:nvPr>
        </p:nvSpPr>
        <p:spPr/>
        <p:txBody>
          <a:bodyPr/>
          <a:lstStyle/>
          <a:p>
            <a:fld id="{24F873E2-CC51-4ADA-8B37-2E0BA2ECDFA3}" type="datetimeFigureOut">
              <a:rPr lang="en-US" smtClean="0"/>
              <a:t>8/29/2024</a:t>
            </a:fld>
            <a:endParaRPr lang="en-US"/>
          </a:p>
        </p:txBody>
      </p:sp>
      <p:sp>
        <p:nvSpPr>
          <p:cNvPr id="5" name="Footer Placeholder 4">
            <a:extLst>
              <a:ext uri="{FF2B5EF4-FFF2-40B4-BE49-F238E27FC236}">
                <a16:creationId xmlns:a16="http://schemas.microsoft.com/office/drawing/2014/main" id="{927978FF-8106-6767-93E5-8C7C4B499D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B1C693-F79D-B2DA-F3B8-23FCA5C8E17E}"/>
              </a:ext>
            </a:extLst>
          </p:cNvPr>
          <p:cNvSpPr>
            <a:spLocks noGrp="1"/>
          </p:cNvSpPr>
          <p:nvPr>
            <p:ph type="sldNum" sz="quarter" idx="12"/>
          </p:nvPr>
        </p:nvSpPr>
        <p:spPr/>
        <p:txBody>
          <a:bodyPr/>
          <a:lstStyle/>
          <a:p>
            <a:fld id="{2F6FA5C8-17AC-4357-A980-8BC64E11E165}" type="slidenum">
              <a:rPr lang="en-US" smtClean="0"/>
              <a:t>‹#›</a:t>
            </a:fld>
            <a:endParaRPr lang="en-US"/>
          </a:p>
        </p:txBody>
      </p:sp>
    </p:spTree>
    <p:extLst>
      <p:ext uri="{BB962C8B-B14F-4D97-AF65-F5344CB8AC3E}">
        <p14:creationId xmlns:p14="http://schemas.microsoft.com/office/powerpoint/2010/main" val="39644176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B924B-4BA1-79BE-0412-C0FC9DAAF2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388F66-ED0F-A07E-4CA3-3FBF78138D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7F31A0-06E8-76A8-36CF-7AABC653EB7B}"/>
              </a:ext>
            </a:extLst>
          </p:cNvPr>
          <p:cNvSpPr>
            <a:spLocks noGrp="1"/>
          </p:cNvSpPr>
          <p:nvPr>
            <p:ph type="dt" sz="half" idx="10"/>
          </p:nvPr>
        </p:nvSpPr>
        <p:spPr/>
        <p:txBody>
          <a:bodyPr/>
          <a:lstStyle/>
          <a:p>
            <a:fld id="{24F873E2-CC51-4ADA-8B37-2E0BA2ECDFA3}" type="datetimeFigureOut">
              <a:rPr lang="en-US" smtClean="0"/>
              <a:t>8/29/2024</a:t>
            </a:fld>
            <a:endParaRPr lang="en-US"/>
          </a:p>
        </p:txBody>
      </p:sp>
      <p:sp>
        <p:nvSpPr>
          <p:cNvPr id="5" name="Footer Placeholder 4">
            <a:extLst>
              <a:ext uri="{FF2B5EF4-FFF2-40B4-BE49-F238E27FC236}">
                <a16:creationId xmlns:a16="http://schemas.microsoft.com/office/drawing/2014/main" id="{E779E486-C53D-A714-045A-962F7B93C7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C97639-DDEF-C9C8-26BA-A70F1BB9667E}"/>
              </a:ext>
            </a:extLst>
          </p:cNvPr>
          <p:cNvSpPr>
            <a:spLocks noGrp="1"/>
          </p:cNvSpPr>
          <p:nvPr>
            <p:ph type="sldNum" sz="quarter" idx="12"/>
          </p:nvPr>
        </p:nvSpPr>
        <p:spPr/>
        <p:txBody>
          <a:bodyPr/>
          <a:lstStyle/>
          <a:p>
            <a:fld id="{2F6FA5C8-17AC-4357-A980-8BC64E11E165}" type="slidenum">
              <a:rPr lang="en-US" smtClean="0"/>
              <a:t>‹#›</a:t>
            </a:fld>
            <a:endParaRPr lang="en-US"/>
          </a:p>
        </p:txBody>
      </p:sp>
    </p:spTree>
    <p:extLst>
      <p:ext uri="{BB962C8B-B14F-4D97-AF65-F5344CB8AC3E}">
        <p14:creationId xmlns:p14="http://schemas.microsoft.com/office/powerpoint/2010/main" val="26606180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FD781-5872-F260-5384-B0BB7F231B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DA32B1E-BBE0-8C1B-DB66-9909EE232C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65DCF2-996B-B966-D888-CC3F85D12A7E}"/>
              </a:ext>
            </a:extLst>
          </p:cNvPr>
          <p:cNvSpPr>
            <a:spLocks noGrp="1"/>
          </p:cNvSpPr>
          <p:nvPr>
            <p:ph type="dt" sz="half" idx="10"/>
          </p:nvPr>
        </p:nvSpPr>
        <p:spPr/>
        <p:txBody>
          <a:bodyPr/>
          <a:lstStyle/>
          <a:p>
            <a:fld id="{24F873E2-CC51-4ADA-8B37-2E0BA2ECDFA3}" type="datetimeFigureOut">
              <a:rPr lang="en-US" smtClean="0"/>
              <a:t>8/29/2024</a:t>
            </a:fld>
            <a:endParaRPr lang="en-US"/>
          </a:p>
        </p:txBody>
      </p:sp>
      <p:sp>
        <p:nvSpPr>
          <p:cNvPr id="5" name="Footer Placeholder 4">
            <a:extLst>
              <a:ext uri="{FF2B5EF4-FFF2-40B4-BE49-F238E27FC236}">
                <a16:creationId xmlns:a16="http://schemas.microsoft.com/office/drawing/2014/main" id="{41B8C4FF-4103-9B95-644D-10E563BEA1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2E43E5-8AA1-F06B-9713-A18A94AE7C16}"/>
              </a:ext>
            </a:extLst>
          </p:cNvPr>
          <p:cNvSpPr>
            <a:spLocks noGrp="1"/>
          </p:cNvSpPr>
          <p:nvPr>
            <p:ph type="sldNum" sz="quarter" idx="12"/>
          </p:nvPr>
        </p:nvSpPr>
        <p:spPr/>
        <p:txBody>
          <a:bodyPr/>
          <a:lstStyle/>
          <a:p>
            <a:fld id="{2F6FA5C8-17AC-4357-A980-8BC64E11E165}" type="slidenum">
              <a:rPr lang="en-US" smtClean="0"/>
              <a:t>‹#›</a:t>
            </a:fld>
            <a:endParaRPr lang="en-US"/>
          </a:p>
        </p:txBody>
      </p:sp>
    </p:spTree>
    <p:extLst>
      <p:ext uri="{BB962C8B-B14F-4D97-AF65-F5344CB8AC3E}">
        <p14:creationId xmlns:p14="http://schemas.microsoft.com/office/powerpoint/2010/main" val="15673095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E8157-696D-0C29-E8B7-C792B4429B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98953-0622-54C7-BC43-1F5A118C92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464642-30F3-373B-6987-B318D02F0B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E76DA2-F928-18FA-78B7-C3FB833B8BB9}"/>
              </a:ext>
            </a:extLst>
          </p:cNvPr>
          <p:cNvSpPr>
            <a:spLocks noGrp="1"/>
          </p:cNvSpPr>
          <p:nvPr>
            <p:ph type="dt" sz="half" idx="10"/>
          </p:nvPr>
        </p:nvSpPr>
        <p:spPr/>
        <p:txBody>
          <a:bodyPr/>
          <a:lstStyle/>
          <a:p>
            <a:fld id="{24F873E2-CC51-4ADA-8B37-2E0BA2ECDFA3}" type="datetimeFigureOut">
              <a:rPr lang="en-US" smtClean="0"/>
              <a:t>8/29/2024</a:t>
            </a:fld>
            <a:endParaRPr lang="en-US"/>
          </a:p>
        </p:txBody>
      </p:sp>
      <p:sp>
        <p:nvSpPr>
          <p:cNvPr id="6" name="Footer Placeholder 5">
            <a:extLst>
              <a:ext uri="{FF2B5EF4-FFF2-40B4-BE49-F238E27FC236}">
                <a16:creationId xmlns:a16="http://schemas.microsoft.com/office/drawing/2014/main" id="{8CC5AD1F-6571-10BF-E3D1-C53D901458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83444D-7B47-07F1-D9DF-15AA687E732C}"/>
              </a:ext>
            </a:extLst>
          </p:cNvPr>
          <p:cNvSpPr>
            <a:spLocks noGrp="1"/>
          </p:cNvSpPr>
          <p:nvPr>
            <p:ph type="sldNum" sz="quarter" idx="12"/>
          </p:nvPr>
        </p:nvSpPr>
        <p:spPr/>
        <p:txBody>
          <a:bodyPr/>
          <a:lstStyle/>
          <a:p>
            <a:fld id="{2F6FA5C8-17AC-4357-A980-8BC64E11E165}" type="slidenum">
              <a:rPr lang="en-US" smtClean="0"/>
              <a:t>‹#›</a:t>
            </a:fld>
            <a:endParaRPr lang="en-US"/>
          </a:p>
        </p:txBody>
      </p:sp>
    </p:spTree>
    <p:extLst>
      <p:ext uri="{BB962C8B-B14F-4D97-AF65-F5344CB8AC3E}">
        <p14:creationId xmlns:p14="http://schemas.microsoft.com/office/powerpoint/2010/main" val="34938883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7C8AA-98CF-F185-6B0A-38E1DC0A41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40A045-15E5-B416-C9D4-B202EFD750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FEF278-ED12-77BD-B25C-96A8DB4F4AE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98D370A-B67B-36FF-750D-3341017B79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25B663-DF44-CA66-DD61-E72AB7BD266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AAF3DA-CE6B-8DFF-5E9D-618B1BF33691}"/>
              </a:ext>
            </a:extLst>
          </p:cNvPr>
          <p:cNvSpPr>
            <a:spLocks noGrp="1"/>
          </p:cNvSpPr>
          <p:nvPr>
            <p:ph type="dt" sz="half" idx="10"/>
          </p:nvPr>
        </p:nvSpPr>
        <p:spPr/>
        <p:txBody>
          <a:bodyPr/>
          <a:lstStyle/>
          <a:p>
            <a:fld id="{24F873E2-CC51-4ADA-8B37-2E0BA2ECDFA3}" type="datetimeFigureOut">
              <a:rPr lang="en-US" smtClean="0"/>
              <a:t>8/29/2024</a:t>
            </a:fld>
            <a:endParaRPr lang="en-US"/>
          </a:p>
        </p:txBody>
      </p:sp>
      <p:sp>
        <p:nvSpPr>
          <p:cNvPr id="8" name="Footer Placeholder 7">
            <a:extLst>
              <a:ext uri="{FF2B5EF4-FFF2-40B4-BE49-F238E27FC236}">
                <a16:creationId xmlns:a16="http://schemas.microsoft.com/office/drawing/2014/main" id="{B59DFF0F-E650-265F-DB24-89079B4E8F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EC34B0D-186D-241A-8B2A-5E3972F8E1DD}"/>
              </a:ext>
            </a:extLst>
          </p:cNvPr>
          <p:cNvSpPr>
            <a:spLocks noGrp="1"/>
          </p:cNvSpPr>
          <p:nvPr>
            <p:ph type="sldNum" sz="quarter" idx="12"/>
          </p:nvPr>
        </p:nvSpPr>
        <p:spPr/>
        <p:txBody>
          <a:bodyPr/>
          <a:lstStyle/>
          <a:p>
            <a:fld id="{2F6FA5C8-17AC-4357-A980-8BC64E11E165}" type="slidenum">
              <a:rPr lang="en-US" smtClean="0"/>
              <a:t>‹#›</a:t>
            </a:fld>
            <a:endParaRPr lang="en-US"/>
          </a:p>
        </p:txBody>
      </p:sp>
    </p:spTree>
    <p:extLst>
      <p:ext uri="{BB962C8B-B14F-4D97-AF65-F5344CB8AC3E}">
        <p14:creationId xmlns:p14="http://schemas.microsoft.com/office/powerpoint/2010/main" val="26197492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FD026-98CD-1E43-5EBF-87B9579DE3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50A567B-4EA7-BBDA-C7CB-21A69F457A76}"/>
              </a:ext>
            </a:extLst>
          </p:cNvPr>
          <p:cNvSpPr>
            <a:spLocks noGrp="1"/>
          </p:cNvSpPr>
          <p:nvPr>
            <p:ph type="dt" sz="half" idx="10"/>
          </p:nvPr>
        </p:nvSpPr>
        <p:spPr/>
        <p:txBody>
          <a:bodyPr/>
          <a:lstStyle/>
          <a:p>
            <a:fld id="{24F873E2-CC51-4ADA-8B37-2E0BA2ECDFA3}" type="datetimeFigureOut">
              <a:rPr lang="en-US" smtClean="0"/>
              <a:t>8/29/2024</a:t>
            </a:fld>
            <a:endParaRPr lang="en-US"/>
          </a:p>
        </p:txBody>
      </p:sp>
      <p:sp>
        <p:nvSpPr>
          <p:cNvPr id="4" name="Footer Placeholder 3">
            <a:extLst>
              <a:ext uri="{FF2B5EF4-FFF2-40B4-BE49-F238E27FC236}">
                <a16:creationId xmlns:a16="http://schemas.microsoft.com/office/drawing/2014/main" id="{0B63CC68-7EC3-A7F9-8F04-96A1FEC181D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4F8D53-3A84-F45C-946E-02A79D871B9F}"/>
              </a:ext>
            </a:extLst>
          </p:cNvPr>
          <p:cNvSpPr>
            <a:spLocks noGrp="1"/>
          </p:cNvSpPr>
          <p:nvPr>
            <p:ph type="sldNum" sz="quarter" idx="12"/>
          </p:nvPr>
        </p:nvSpPr>
        <p:spPr/>
        <p:txBody>
          <a:bodyPr/>
          <a:lstStyle/>
          <a:p>
            <a:fld id="{2F6FA5C8-17AC-4357-A980-8BC64E11E165}" type="slidenum">
              <a:rPr lang="en-US" smtClean="0"/>
              <a:t>‹#›</a:t>
            </a:fld>
            <a:endParaRPr lang="en-US"/>
          </a:p>
        </p:txBody>
      </p:sp>
    </p:spTree>
    <p:extLst>
      <p:ext uri="{BB962C8B-B14F-4D97-AF65-F5344CB8AC3E}">
        <p14:creationId xmlns:p14="http://schemas.microsoft.com/office/powerpoint/2010/main" val="20622941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F49F98-986C-DC40-F28D-FD36C6D819A1}"/>
              </a:ext>
            </a:extLst>
          </p:cNvPr>
          <p:cNvSpPr>
            <a:spLocks noGrp="1"/>
          </p:cNvSpPr>
          <p:nvPr>
            <p:ph type="dt" sz="half" idx="10"/>
          </p:nvPr>
        </p:nvSpPr>
        <p:spPr/>
        <p:txBody>
          <a:bodyPr/>
          <a:lstStyle/>
          <a:p>
            <a:fld id="{24F873E2-CC51-4ADA-8B37-2E0BA2ECDFA3}" type="datetimeFigureOut">
              <a:rPr lang="en-US" smtClean="0"/>
              <a:t>8/29/2024</a:t>
            </a:fld>
            <a:endParaRPr lang="en-US"/>
          </a:p>
        </p:txBody>
      </p:sp>
      <p:sp>
        <p:nvSpPr>
          <p:cNvPr id="3" name="Footer Placeholder 2">
            <a:extLst>
              <a:ext uri="{FF2B5EF4-FFF2-40B4-BE49-F238E27FC236}">
                <a16:creationId xmlns:a16="http://schemas.microsoft.com/office/drawing/2014/main" id="{882CBD28-97B4-D82F-9D4E-53BEB834892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6C37018-0D63-399C-AEB2-8518BCD97DBF}"/>
              </a:ext>
            </a:extLst>
          </p:cNvPr>
          <p:cNvSpPr>
            <a:spLocks noGrp="1"/>
          </p:cNvSpPr>
          <p:nvPr>
            <p:ph type="sldNum" sz="quarter" idx="12"/>
          </p:nvPr>
        </p:nvSpPr>
        <p:spPr/>
        <p:txBody>
          <a:bodyPr/>
          <a:lstStyle/>
          <a:p>
            <a:fld id="{2F6FA5C8-17AC-4357-A980-8BC64E11E165}" type="slidenum">
              <a:rPr lang="en-US" smtClean="0"/>
              <a:t>‹#›</a:t>
            </a:fld>
            <a:endParaRPr lang="en-US"/>
          </a:p>
        </p:txBody>
      </p:sp>
    </p:spTree>
    <p:extLst>
      <p:ext uri="{BB962C8B-B14F-4D97-AF65-F5344CB8AC3E}">
        <p14:creationId xmlns:p14="http://schemas.microsoft.com/office/powerpoint/2010/main" val="3244445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F81CDA-46A7-B941-976B-79A03B19069B}" type="datetimeFigureOut">
              <a:rPr lang="en-US" smtClean="0"/>
              <a:t>8/29/2024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A3AC1-0EE6-0348-995C-FF2F58125D9C}" type="slidenum">
              <a:rPr lang="en-US" smtClean="0"/>
              <a:t>‹#›</a:t>
            </a:fld>
            <a:endParaRPr lang="en-US"/>
          </a:p>
        </p:txBody>
      </p:sp>
    </p:spTree>
    <p:extLst>
      <p:ext uri="{BB962C8B-B14F-4D97-AF65-F5344CB8AC3E}">
        <p14:creationId xmlns:p14="http://schemas.microsoft.com/office/powerpoint/2010/main" val="37726708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BE8CF-D777-9893-303F-1B6B647852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D909EB7-AA0D-C203-D3AA-F3F47A403E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AC4296-CED3-5FBE-0B12-8DE988C7B5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420136-D4C3-989A-10B3-5AA7994D503A}"/>
              </a:ext>
            </a:extLst>
          </p:cNvPr>
          <p:cNvSpPr>
            <a:spLocks noGrp="1"/>
          </p:cNvSpPr>
          <p:nvPr>
            <p:ph type="dt" sz="half" idx="10"/>
          </p:nvPr>
        </p:nvSpPr>
        <p:spPr/>
        <p:txBody>
          <a:bodyPr/>
          <a:lstStyle/>
          <a:p>
            <a:fld id="{24F873E2-CC51-4ADA-8B37-2E0BA2ECDFA3}" type="datetimeFigureOut">
              <a:rPr lang="en-US" smtClean="0"/>
              <a:t>8/29/2024</a:t>
            </a:fld>
            <a:endParaRPr lang="en-US"/>
          </a:p>
        </p:txBody>
      </p:sp>
      <p:sp>
        <p:nvSpPr>
          <p:cNvPr id="6" name="Footer Placeholder 5">
            <a:extLst>
              <a:ext uri="{FF2B5EF4-FFF2-40B4-BE49-F238E27FC236}">
                <a16:creationId xmlns:a16="http://schemas.microsoft.com/office/drawing/2014/main" id="{E4AE6FCE-46E4-88AE-24C4-6C830C2E46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C021E0-61A9-765B-101F-BD8F488BC400}"/>
              </a:ext>
            </a:extLst>
          </p:cNvPr>
          <p:cNvSpPr>
            <a:spLocks noGrp="1"/>
          </p:cNvSpPr>
          <p:nvPr>
            <p:ph type="sldNum" sz="quarter" idx="12"/>
          </p:nvPr>
        </p:nvSpPr>
        <p:spPr/>
        <p:txBody>
          <a:bodyPr/>
          <a:lstStyle/>
          <a:p>
            <a:fld id="{2F6FA5C8-17AC-4357-A980-8BC64E11E165}" type="slidenum">
              <a:rPr lang="en-US" smtClean="0"/>
              <a:t>‹#›</a:t>
            </a:fld>
            <a:endParaRPr lang="en-US"/>
          </a:p>
        </p:txBody>
      </p:sp>
    </p:spTree>
    <p:extLst>
      <p:ext uri="{BB962C8B-B14F-4D97-AF65-F5344CB8AC3E}">
        <p14:creationId xmlns:p14="http://schemas.microsoft.com/office/powerpoint/2010/main" val="19978645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E1D01-1BAD-A404-989E-902952C1C7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E998E7-A046-4BD6-3722-05EC24D001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244793-DAC5-CB54-71A4-2C77BBEBC8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FBF38B-988E-F8BD-770B-E24708992C77}"/>
              </a:ext>
            </a:extLst>
          </p:cNvPr>
          <p:cNvSpPr>
            <a:spLocks noGrp="1"/>
          </p:cNvSpPr>
          <p:nvPr>
            <p:ph type="dt" sz="half" idx="10"/>
          </p:nvPr>
        </p:nvSpPr>
        <p:spPr/>
        <p:txBody>
          <a:bodyPr/>
          <a:lstStyle/>
          <a:p>
            <a:fld id="{24F873E2-CC51-4ADA-8B37-2E0BA2ECDFA3}" type="datetimeFigureOut">
              <a:rPr lang="en-US" smtClean="0"/>
              <a:t>8/29/2024</a:t>
            </a:fld>
            <a:endParaRPr lang="en-US"/>
          </a:p>
        </p:txBody>
      </p:sp>
      <p:sp>
        <p:nvSpPr>
          <p:cNvPr id="6" name="Footer Placeholder 5">
            <a:extLst>
              <a:ext uri="{FF2B5EF4-FFF2-40B4-BE49-F238E27FC236}">
                <a16:creationId xmlns:a16="http://schemas.microsoft.com/office/drawing/2014/main" id="{0475CE4A-BEDC-BADE-89D8-6E95F1E8A3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729F65-5EED-FE23-D99A-706A36F6A823}"/>
              </a:ext>
            </a:extLst>
          </p:cNvPr>
          <p:cNvSpPr>
            <a:spLocks noGrp="1"/>
          </p:cNvSpPr>
          <p:nvPr>
            <p:ph type="sldNum" sz="quarter" idx="12"/>
          </p:nvPr>
        </p:nvSpPr>
        <p:spPr/>
        <p:txBody>
          <a:bodyPr/>
          <a:lstStyle/>
          <a:p>
            <a:fld id="{2F6FA5C8-17AC-4357-A980-8BC64E11E165}" type="slidenum">
              <a:rPr lang="en-US" smtClean="0"/>
              <a:t>‹#›</a:t>
            </a:fld>
            <a:endParaRPr lang="en-US"/>
          </a:p>
        </p:txBody>
      </p:sp>
    </p:spTree>
    <p:extLst>
      <p:ext uri="{BB962C8B-B14F-4D97-AF65-F5344CB8AC3E}">
        <p14:creationId xmlns:p14="http://schemas.microsoft.com/office/powerpoint/2010/main" val="14129332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59079-E76F-43BE-8F85-3B9DAC8E8D2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00B199-2E7B-6A15-0D1E-531139BD9B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599CCB-1FB4-51AF-4EDC-9EEF8051A74D}"/>
              </a:ext>
            </a:extLst>
          </p:cNvPr>
          <p:cNvSpPr>
            <a:spLocks noGrp="1"/>
          </p:cNvSpPr>
          <p:nvPr>
            <p:ph type="dt" sz="half" idx="10"/>
          </p:nvPr>
        </p:nvSpPr>
        <p:spPr/>
        <p:txBody>
          <a:bodyPr/>
          <a:lstStyle/>
          <a:p>
            <a:fld id="{24F873E2-CC51-4ADA-8B37-2E0BA2ECDFA3}" type="datetimeFigureOut">
              <a:rPr lang="en-US" smtClean="0"/>
              <a:t>8/29/2024</a:t>
            </a:fld>
            <a:endParaRPr lang="en-US"/>
          </a:p>
        </p:txBody>
      </p:sp>
      <p:sp>
        <p:nvSpPr>
          <p:cNvPr id="5" name="Footer Placeholder 4">
            <a:extLst>
              <a:ext uri="{FF2B5EF4-FFF2-40B4-BE49-F238E27FC236}">
                <a16:creationId xmlns:a16="http://schemas.microsoft.com/office/drawing/2014/main" id="{C81E87FE-914C-1129-0C79-48924F39E1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71A858-10BA-F398-3611-3554E5B41AB4}"/>
              </a:ext>
            </a:extLst>
          </p:cNvPr>
          <p:cNvSpPr>
            <a:spLocks noGrp="1"/>
          </p:cNvSpPr>
          <p:nvPr>
            <p:ph type="sldNum" sz="quarter" idx="12"/>
          </p:nvPr>
        </p:nvSpPr>
        <p:spPr/>
        <p:txBody>
          <a:bodyPr/>
          <a:lstStyle/>
          <a:p>
            <a:fld id="{2F6FA5C8-17AC-4357-A980-8BC64E11E165}" type="slidenum">
              <a:rPr lang="en-US" smtClean="0"/>
              <a:t>‹#›</a:t>
            </a:fld>
            <a:endParaRPr lang="en-US"/>
          </a:p>
        </p:txBody>
      </p:sp>
    </p:spTree>
    <p:extLst>
      <p:ext uri="{BB962C8B-B14F-4D97-AF65-F5344CB8AC3E}">
        <p14:creationId xmlns:p14="http://schemas.microsoft.com/office/powerpoint/2010/main" val="41721770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099BA7-67BC-E4A5-04CB-DB4DDF1D94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B1302E2-61AB-2D7D-BC98-0AB98B01781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DAFFDC-A854-E3E7-EFCF-C1623DDAAEEB}"/>
              </a:ext>
            </a:extLst>
          </p:cNvPr>
          <p:cNvSpPr>
            <a:spLocks noGrp="1"/>
          </p:cNvSpPr>
          <p:nvPr>
            <p:ph type="dt" sz="half" idx="10"/>
          </p:nvPr>
        </p:nvSpPr>
        <p:spPr/>
        <p:txBody>
          <a:bodyPr/>
          <a:lstStyle/>
          <a:p>
            <a:fld id="{24F873E2-CC51-4ADA-8B37-2E0BA2ECDFA3}" type="datetimeFigureOut">
              <a:rPr lang="en-US" smtClean="0"/>
              <a:t>8/29/2024</a:t>
            </a:fld>
            <a:endParaRPr lang="en-US"/>
          </a:p>
        </p:txBody>
      </p:sp>
      <p:sp>
        <p:nvSpPr>
          <p:cNvPr id="5" name="Footer Placeholder 4">
            <a:extLst>
              <a:ext uri="{FF2B5EF4-FFF2-40B4-BE49-F238E27FC236}">
                <a16:creationId xmlns:a16="http://schemas.microsoft.com/office/drawing/2014/main" id="{6C3B9796-9790-5BA8-ED86-E4B7387C1B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6D3B5F-3BE7-2780-71A9-34AEFD66A7F0}"/>
              </a:ext>
            </a:extLst>
          </p:cNvPr>
          <p:cNvSpPr>
            <a:spLocks noGrp="1"/>
          </p:cNvSpPr>
          <p:nvPr>
            <p:ph type="sldNum" sz="quarter" idx="12"/>
          </p:nvPr>
        </p:nvSpPr>
        <p:spPr/>
        <p:txBody>
          <a:bodyPr/>
          <a:lstStyle/>
          <a:p>
            <a:fld id="{2F6FA5C8-17AC-4357-A980-8BC64E11E165}" type="slidenum">
              <a:rPr lang="en-US" smtClean="0"/>
              <a:t>‹#›</a:t>
            </a:fld>
            <a:endParaRPr lang="en-US"/>
          </a:p>
        </p:txBody>
      </p:sp>
    </p:spTree>
    <p:extLst>
      <p:ext uri="{BB962C8B-B14F-4D97-AF65-F5344CB8AC3E}">
        <p14:creationId xmlns:p14="http://schemas.microsoft.com/office/powerpoint/2010/main" val="3091282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F81CDA-46A7-B941-976B-79A03B19069B}" type="datetimeFigureOut">
              <a:rPr lang="en-US" smtClean="0"/>
              <a:t>8/29/2024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5A3AC1-0EE6-0348-995C-FF2F58125D9C}" type="slidenum">
              <a:rPr lang="en-US" smtClean="0"/>
              <a:t>‹#›</a:t>
            </a:fld>
            <a:endParaRPr lang="en-US"/>
          </a:p>
        </p:txBody>
      </p:sp>
    </p:spTree>
    <p:extLst>
      <p:ext uri="{BB962C8B-B14F-4D97-AF65-F5344CB8AC3E}">
        <p14:creationId xmlns:p14="http://schemas.microsoft.com/office/powerpoint/2010/main" val="965497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F81CDA-46A7-B941-976B-79A03B19069B}" type="datetimeFigureOut">
              <a:rPr lang="en-US" smtClean="0"/>
              <a:t>8/29/2024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5A3AC1-0EE6-0348-995C-FF2F58125D9C}" type="slidenum">
              <a:rPr lang="en-US" smtClean="0"/>
              <a:t>‹#›</a:t>
            </a:fld>
            <a:endParaRPr lang="en-US"/>
          </a:p>
        </p:txBody>
      </p:sp>
    </p:spTree>
    <p:extLst>
      <p:ext uri="{BB962C8B-B14F-4D97-AF65-F5344CB8AC3E}">
        <p14:creationId xmlns:p14="http://schemas.microsoft.com/office/powerpoint/2010/main" val="3935830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F81CDA-46A7-B941-976B-79A03B19069B}" type="datetimeFigureOut">
              <a:rPr lang="en-US" smtClean="0"/>
              <a:t>8/29/2024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5A3AC1-0EE6-0348-995C-FF2F58125D9C}" type="slidenum">
              <a:rPr lang="en-US" smtClean="0"/>
              <a:t>‹#›</a:t>
            </a:fld>
            <a:endParaRPr lang="en-US"/>
          </a:p>
        </p:txBody>
      </p:sp>
    </p:spTree>
    <p:extLst>
      <p:ext uri="{BB962C8B-B14F-4D97-AF65-F5344CB8AC3E}">
        <p14:creationId xmlns:p14="http://schemas.microsoft.com/office/powerpoint/2010/main" val="1987581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F81CDA-46A7-B941-976B-79A03B19069B}" type="datetimeFigureOut">
              <a:rPr lang="en-US" smtClean="0"/>
              <a:t>8/29/2024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5A3AC1-0EE6-0348-995C-FF2F58125D9C}" type="slidenum">
              <a:rPr lang="en-US" smtClean="0"/>
              <a:t>‹#›</a:t>
            </a:fld>
            <a:endParaRPr lang="en-US"/>
          </a:p>
        </p:txBody>
      </p:sp>
    </p:spTree>
    <p:extLst>
      <p:ext uri="{BB962C8B-B14F-4D97-AF65-F5344CB8AC3E}">
        <p14:creationId xmlns:p14="http://schemas.microsoft.com/office/powerpoint/2010/main" val="1038706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F81CDA-46A7-B941-976B-79A03B19069B}" type="datetimeFigureOut">
              <a:rPr lang="en-US" smtClean="0"/>
              <a:t>8/29/2024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5A3AC1-0EE6-0348-995C-FF2F58125D9C}" type="slidenum">
              <a:rPr lang="en-US" smtClean="0"/>
              <a:t>‹#›</a:t>
            </a:fld>
            <a:endParaRPr lang="en-US"/>
          </a:p>
        </p:txBody>
      </p:sp>
    </p:spTree>
    <p:extLst>
      <p:ext uri="{BB962C8B-B14F-4D97-AF65-F5344CB8AC3E}">
        <p14:creationId xmlns:p14="http://schemas.microsoft.com/office/powerpoint/2010/main" val="3529241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F81CDA-46A7-B941-976B-79A03B19069B}" type="datetimeFigureOut">
              <a:rPr lang="en-US" smtClean="0"/>
              <a:t>8/29/2024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5A3AC1-0EE6-0348-995C-FF2F58125D9C}" type="slidenum">
              <a:rPr lang="en-US" smtClean="0"/>
              <a:t>‹#›</a:t>
            </a:fld>
            <a:endParaRPr lang="en-US"/>
          </a:p>
        </p:txBody>
      </p:sp>
    </p:spTree>
    <p:extLst>
      <p:ext uri="{BB962C8B-B14F-4D97-AF65-F5344CB8AC3E}">
        <p14:creationId xmlns:p14="http://schemas.microsoft.com/office/powerpoint/2010/main" val="86295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F81CDA-46A7-B941-976B-79A03B19069B}" type="datetimeFigureOut">
              <a:rPr lang="en-US" smtClean="0"/>
              <a:t>8/29/2024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5A3AC1-0EE6-0348-995C-FF2F58125D9C}" type="slidenum">
              <a:rPr lang="en-US" smtClean="0"/>
              <a:t>‹#›</a:t>
            </a:fld>
            <a:endParaRPr lang="en-US"/>
          </a:p>
        </p:txBody>
      </p:sp>
    </p:spTree>
    <p:extLst>
      <p:ext uri="{BB962C8B-B14F-4D97-AF65-F5344CB8AC3E}">
        <p14:creationId xmlns:p14="http://schemas.microsoft.com/office/powerpoint/2010/main" val="170652714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F2F1DBF4-BEEF-4E30-9C23-A49B689748F0}"/>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A3FBA11E-28CC-44AC-A0B2-1FE6CCAAFE9B}"/>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EDF4C89-FFBC-414A-B0B7-F39A832F9E37}"/>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40050787-13E2-42D5-98F9-4564BDE2A5E7}" type="datetimeFigureOut">
              <a:rPr lang="en-US"/>
              <a:pPr>
                <a:defRPr/>
              </a:pPr>
              <a:t>8/29/2024</a:t>
            </a:fld>
            <a:endParaRPr lang="en-US"/>
          </a:p>
        </p:txBody>
      </p:sp>
      <p:sp>
        <p:nvSpPr>
          <p:cNvPr id="5" name="Footer Placeholder 4">
            <a:extLst>
              <a:ext uri="{FF2B5EF4-FFF2-40B4-BE49-F238E27FC236}">
                <a16:creationId xmlns:a16="http://schemas.microsoft.com/office/drawing/2014/main" id="{443C8CCF-5113-4BF2-A032-F8F3AE339F87}"/>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a:extLst>
              <a:ext uri="{FF2B5EF4-FFF2-40B4-BE49-F238E27FC236}">
                <a16:creationId xmlns:a16="http://schemas.microsoft.com/office/drawing/2014/main" id="{B584F8FA-24BD-4D56-AE7E-3063FC7AA28C}"/>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B18BC4C5-421C-44C9-9373-B28D8ED7D0FD}" type="slidenum">
              <a:rPr lang="en-US" altLang="en-US"/>
              <a:pPr/>
              <a:t>‹#›</a:t>
            </a:fld>
            <a:endParaRPr lang="en-US" altLang="en-US"/>
          </a:p>
        </p:txBody>
      </p:sp>
    </p:spTree>
    <p:extLst>
      <p:ext uri="{BB962C8B-B14F-4D97-AF65-F5344CB8AC3E}">
        <p14:creationId xmlns:p14="http://schemas.microsoft.com/office/powerpoint/2010/main" val="13717226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42DC9B-2C2B-8CE5-BD44-FDFF0A8851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76B3EB-5274-E53D-A38B-88038E3841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FC5FEB-A502-AE73-3431-837B035CA0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F873E2-CC51-4ADA-8B37-2E0BA2ECDFA3}" type="datetimeFigureOut">
              <a:rPr lang="en-US" smtClean="0"/>
              <a:t>8/29/2024</a:t>
            </a:fld>
            <a:endParaRPr lang="en-US"/>
          </a:p>
        </p:txBody>
      </p:sp>
      <p:sp>
        <p:nvSpPr>
          <p:cNvPr id="5" name="Footer Placeholder 4">
            <a:extLst>
              <a:ext uri="{FF2B5EF4-FFF2-40B4-BE49-F238E27FC236}">
                <a16:creationId xmlns:a16="http://schemas.microsoft.com/office/drawing/2014/main" id="{9FE2863D-D921-0D92-7C86-481092C07F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4906999-14D9-DC9B-4981-EF93CB2D10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6FA5C8-17AC-4357-A980-8BC64E11E165}" type="slidenum">
              <a:rPr lang="en-US" smtClean="0"/>
              <a:t>‹#›</a:t>
            </a:fld>
            <a:endParaRPr lang="en-US"/>
          </a:p>
        </p:txBody>
      </p:sp>
    </p:spTree>
    <p:extLst>
      <p:ext uri="{BB962C8B-B14F-4D97-AF65-F5344CB8AC3E}">
        <p14:creationId xmlns:p14="http://schemas.microsoft.com/office/powerpoint/2010/main" val="345545335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8" Type="http://schemas.openxmlformats.org/officeDocument/2006/relationships/image" Target="../media/image75.jpeg"/><Relationship Id="rId13" Type="http://schemas.openxmlformats.org/officeDocument/2006/relationships/image" Target="../media/image80.jpeg"/><Relationship Id="rId3" Type="http://schemas.openxmlformats.org/officeDocument/2006/relationships/image" Target="../media/image70.jpeg"/><Relationship Id="rId7" Type="http://schemas.openxmlformats.org/officeDocument/2006/relationships/image" Target="../media/image74.jpeg"/><Relationship Id="rId12" Type="http://schemas.openxmlformats.org/officeDocument/2006/relationships/image" Target="../media/image79.jpeg"/><Relationship Id="rId17" Type="http://schemas.openxmlformats.org/officeDocument/2006/relationships/image" Target="../media/image9.png"/><Relationship Id="rId2" Type="http://schemas.openxmlformats.org/officeDocument/2006/relationships/image" Target="../media/image69.jpeg"/><Relationship Id="rId16" Type="http://schemas.openxmlformats.org/officeDocument/2006/relationships/image" Target="../media/image83.jpeg"/><Relationship Id="rId1" Type="http://schemas.openxmlformats.org/officeDocument/2006/relationships/slideLayout" Target="../slideLayouts/slideLayout24.xml"/><Relationship Id="rId6" Type="http://schemas.openxmlformats.org/officeDocument/2006/relationships/image" Target="../media/image73.jpeg"/><Relationship Id="rId11" Type="http://schemas.openxmlformats.org/officeDocument/2006/relationships/image" Target="../media/image78.jpeg"/><Relationship Id="rId5" Type="http://schemas.openxmlformats.org/officeDocument/2006/relationships/image" Target="../media/image72.jpeg"/><Relationship Id="rId15" Type="http://schemas.openxmlformats.org/officeDocument/2006/relationships/image" Target="../media/image82.jpeg"/><Relationship Id="rId10" Type="http://schemas.openxmlformats.org/officeDocument/2006/relationships/image" Target="../media/image77.jpeg"/><Relationship Id="rId4" Type="http://schemas.openxmlformats.org/officeDocument/2006/relationships/image" Target="../media/image71.jpeg"/><Relationship Id="rId9" Type="http://schemas.openxmlformats.org/officeDocument/2006/relationships/image" Target="../media/image76.jpeg"/><Relationship Id="rId14" Type="http://schemas.openxmlformats.org/officeDocument/2006/relationships/image" Target="../media/image81.jpeg"/></Relationships>
</file>

<file path=ppt/slides/_rels/slide11.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1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4.xml"/><Relationship Id="rId6" Type="http://schemas.openxmlformats.org/officeDocument/2006/relationships/image" Target="../media/image9.png"/><Relationship Id="rId5" Type="http://schemas.openxmlformats.org/officeDocument/2006/relationships/image" Target="../media/image91.jpeg"/><Relationship Id="rId4" Type="http://schemas.openxmlformats.org/officeDocument/2006/relationships/image" Target="../media/image90.jpeg"/></Relationships>
</file>

<file path=ppt/slides/_rels/slide1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9.png"/><Relationship Id="rId5" Type="http://schemas.openxmlformats.org/officeDocument/2006/relationships/image" Target="../media/image94.png"/><Relationship Id="rId4" Type="http://schemas.openxmlformats.org/officeDocument/2006/relationships/image" Target="../media/image93.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95.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96.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97.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openxmlformats.org/officeDocument/2006/relationships/hyperlink" Target="https://espo.nasa.gov/asia-aq/content/ASIA-AQ_Participants" TargetMode="External"/><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jpeg"/><Relationship Id="rId18" Type="http://schemas.openxmlformats.org/officeDocument/2006/relationships/image" Target="../media/image28.png"/><Relationship Id="rId26" Type="http://schemas.openxmlformats.org/officeDocument/2006/relationships/image" Target="../media/image36.png"/><Relationship Id="rId3" Type="http://schemas.openxmlformats.org/officeDocument/2006/relationships/image" Target="../media/image14.jpeg"/><Relationship Id="rId21" Type="http://schemas.openxmlformats.org/officeDocument/2006/relationships/image" Target="../media/image31.png"/><Relationship Id="rId7" Type="http://schemas.openxmlformats.org/officeDocument/2006/relationships/image" Target="../media/image18.jpeg"/><Relationship Id="rId12" Type="http://schemas.openxmlformats.org/officeDocument/2006/relationships/image" Target="../media/image23.jpeg"/><Relationship Id="rId17" Type="http://schemas.openxmlformats.org/officeDocument/2006/relationships/image" Target="../media/image27.png"/><Relationship Id="rId25" Type="http://schemas.openxmlformats.org/officeDocument/2006/relationships/image" Target="../media/image35.png"/><Relationship Id="rId2" Type="http://schemas.openxmlformats.org/officeDocument/2006/relationships/image" Target="../media/image13.jpeg"/><Relationship Id="rId16" Type="http://schemas.openxmlformats.org/officeDocument/2006/relationships/image" Target="../media/image9.png"/><Relationship Id="rId20" Type="http://schemas.openxmlformats.org/officeDocument/2006/relationships/image" Target="../media/image30.png"/><Relationship Id="rId1" Type="http://schemas.openxmlformats.org/officeDocument/2006/relationships/slideLayout" Target="../slideLayouts/slideLayout24.xml"/><Relationship Id="rId6" Type="http://schemas.openxmlformats.org/officeDocument/2006/relationships/image" Target="../media/image17.jpeg"/><Relationship Id="rId11" Type="http://schemas.openxmlformats.org/officeDocument/2006/relationships/image" Target="../media/image22.jpeg"/><Relationship Id="rId24" Type="http://schemas.openxmlformats.org/officeDocument/2006/relationships/image" Target="../media/image34.png"/><Relationship Id="rId5" Type="http://schemas.openxmlformats.org/officeDocument/2006/relationships/image" Target="../media/image16.jpeg"/><Relationship Id="rId15" Type="http://schemas.openxmlformats.org/officeDocument/2006/relationships/image" Target="../media/image26.jpeg"/><Relationship Id="rId23" Type="http://schemas.openxmlformats.org/officeDocument/2006/relationships/image" Target="../media/image33.png"/><Relationship Id="rId28" Type="http://schemas.openxmlformats.org/officeDocument/2006/relationships/image" Target="../media/image38.png"/><Relationship Id="rId10" Type="http://schemas.openxmlformats.org/officeDocument/2006/relationships/image" Target="../media/image21.jpeg"/><Relationship Id="rId19" Type="http://schemas.openxmlformats.org/officeDocument/2006/relationships/image" Target="../media/image29.png"/><Relationship Id="rId4" Type="http://schemas.openxmlformats.org/officeDocument/2006/relationships/image" Target="../media/image15.jpeg"/><Relationship Id="rId9" Type="http://schemas.openxmlformats.org/officeDocument/2006/relationships/image" Target="../media/image20.jpeg"/><Relationship Id="rId14" Type="http://schemas.openxmlformats.org/officeDocument/2006/relationships/image" Target="../media/image25.jpeg"/><Relationship Id="rId22" Type="http://schemas.openxmlformats.org/officeDocument/2006/relationships/image" Target="../media/image32.png"/><Relationship Id="rId27"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4.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4.xml"/><Relationship Id="rId6" Type="http://schemas.openxmlformats.org/officeDocument/2006/relationships/image" Target="../media/image40.png"/><Relationship Id="rId5" Type="http://schemas.openxmlformats.org/officeDocument/2006/relationships/image" Target="../media/image44.png"/><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56.jpeg"/><Relationship Id="rId18" Type="http://schemas.openxmlformats.org/officeDocument/2006/relationships/image" Target="../media/image61.jpeg"/><Relationship Id="rId3" Type="http://schemas.openxmlformats.org/officeDocument/2006/relationships/image" Target="../media/image46.jpeg"/><Relationship Id="rId21" Type="http://schemas.openxmlformats.org/officeDocument/2006/relationships/image" Target="../media/image63.jpeg"/><Relationship Id="rId7" Type="http://schemas.openxmlformats.org/officeDocument/2006/relationships/image" Target="../media/image50.jpeg"/><Relationship Id="rId12" Type="http://schemas.openxmlformats.org/officeDocument/2006/relationships/image" Target="../media/image55.jpeg"/><Relationship Id="rId17" Type="http://schemas.openxmlformats.org/officeDocument/2006/relationships/image" Target="../media/image60.jpeg"/><Relationship Id="rId2" Type="http://schemas.openxmlformats.org/officeDocument/2006/relationships/image" Target="../media/image45.jpeg"/><Relationship Id="rId16" Type="http://schemas.openxmlformats.org/officeDocument/2006/relationships/image" Target="../media/image59.jpeg"/><Relationship Id="rId20" Type="http://schemas.openxmlformats.org/officeDocument/2006/relationships/image" Target="../media/image9.png"/><Relationship Id="rId1" Type="http://schemas.openxmlformats.org/officeDocument/2006/relationships/slideLayout" Target="../slideLayouts/slideLayout24.xml"/><Relationship Id="rId6" Type="http://schemas.openxmlformats.org/officeDocument/2006/relationships/image" Target="../media/image49.jpeg"/><Relationship Id="rId11" Type="http://schemas.openxmlformats.org/officeDocument/2006/relationships/image" Target="../media/image54.jpeg"/><Relationship Id="rId5" Type="http://schemas.openxmlformats.org/officeDocument/2006/relationships/image" Target="../media/image48.jpeg"/><Relationship Id="rId15" Type="http://schemas.openxmlformats.org/officeDocument/2006/relationships/image" Target="../media/image58.jpeg"/><Relationship Id="rId10" Type="http://schemas.openxmlformats.org/officeDocument/2006/relationships/image" Target="../media/image53.jpeg"/><Relationship Id="rId19" Type="http://schemas.openxmlformats.org/officeDocument/2006/relationships/image" Target="../media/image62.jpeg"/><Relationship Id="rId4" Type="http://schemas.openxmlformats.org/officeDocument/2006/relationships/image" Target="../media/image47.jpeg"/><Relationship Id="rId9" Type="http://schemas.openxmlformats.org/officeDocument/2006/relationships/image" Target="../media/image52.jpeg"/><Relationship Id="rId14" Type="http://schemas.openxmlformats.org/officeDocument/2006/relationships/image" Target="../media/image57.jpeg"/></Relationships>
</file>

<file path=ppt/slides/_rels/slide9.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9.png"/><Relationship Id="rId2" Type="http://schemas.openxmlformats.org/officeDocument/2006/relationships/image" Target="../media/image64.png"/><Relationship Id="rId1" Type="http://schemas.openxmlformats.org/officeDocument/2006/relationships/slideLayout" Target="../slideLayouts/slideLayout24.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8F5E87DF-08FE-82DF-1826-094BDB61932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022" t="4841" r="10494" b="7006"/>
          <a:stretch/>
        </p:blipFill>
        <p:spPr bwMode="auto">
          <a:xfrm>
            <a:off x="200016" y="472066"/>
            <a:ext cx="5466079" cy="531751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2681B52-6645-6D0D-F73E-11E59E8E1D43}"/>
              </a:ext>
            </a:extLst>
          </p:cNvPr>
          <p:cNvSpPr txBox="1"/>
          <p:nvPr/>
        </p:nvSpPr>
        <p:spPr>
          <a:xfrm>
            <a:off x="5776135" y="1596974"/>
            <a:ext cx="6285652" cy="4708981"/>
          </a:xfrm>
          <a:prstGeom prst="rect">
            <a:avLst/>
          </a:prstGeom>
          <a:noFill/>
        </p:spPr>
        <p:txBody>
          <a:bodyPr wrap="square" rtlCol="0">
            <a:spAutoFit/>
          </a:bodyPr>
          <a:lstStyle/>
          <a:p>
            <a:r>
              <a:rPr lang="en-US" sz="4000" b="1" dirty="0">
                <a:latin typeface="+mj-lt"/>
              </a:rPr>
              <a:t>An Overview of the Airborne and Satellite Investigation of Asian Air Quality (ASIA-AQ)</a:t>
            </a:r>
          </a:p>
          <a:p>
            <a:endParaRPr lang="en-US" sz="4000" b="1" dirty="0">
              <a:latin typeface="+mj-lt"/>
            </a:endParaRPr>
          </a:p>
          <a:p>
            <a:r>
              <a:rPr lang="en-US" sz="2800" b="1" dirty="0">
                <a:latin typeface="+mj-lt"/>
              </a:rPr>
              <a:t>Jim Crawford</a:t>
            </a:r>
          </a:p>
          <a:p>
            <a:r>
              <a:rPr lang="en-US" sz="2800" b="1" dirty="0">
                <a:latin typeface="+mj-lt"/>
              </a:rPr>
              <a:t>NASA Langley Research Center</a:t>
            </a:r>
          </a:p>
          <a:p>
            <a:endParaRPr lang="en-US" sz="2800" b="1" dirty="0">
              <a:latin typeface="+mj-lt"/>
            </a:endParaRPr>
          </a:p>
          <a:p>
            <a:r>
              <a:rPr lang="en-US" sz="2800" b="1" dirty="0">
                <a:latin typeface="+mj-lt"/>
              </a:rPr>
              <a:t>and the many, many, many members of the ASIA-AQ science team</a:t>
            </a:r>
          </a:p>
        </p:txBody>
      </p:sp>
    </p:spTree>
    <p:extLst>
      <p:ext uri="{BB962C8B-B14F-4D97-AF65-F5344CB8AC3E}">
        <p14:creationId xmlns:p14="http://schemas.microsoft.com/office/powerpoint/2010/main" val="610185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707FCD-E280-4825-25AB-4726334A888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104264"/>
            <a:ext cx="3053604" cy="5753736"/>
          </a:xfrm>
          <a:prstGeom prst="rect">
            <a:avLst/>
          </a:prstGeom>
        </p:spPr>
      </p:pic>
      <p:pic>
        <p:nvPicPr>
          <p:cNvPr id="6" name="Picture 5">
            <a:extLst>
              <a:ext uri="{FF2B5EF4-FFF2-40B4-BE49-F238E27FC236}">
                <a16:creationId xmlns:a16="http://schemas.microsoft.com/office/drawing/2014/main" id="{3F9F2081-4649-202B-5CC7-D7DE4EA4F34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048000" y="1104264"/>
            <a:ext cx="1828800" cy="1917907"/>
          </a:xfrm>
          <a:prstGeom prst="rect">
            <a:avLst/>
          </a:prstGeom>
        </p:spPr>
      </p:pic>
      <p:pic>
        <p:nvPicPr>
          <p:cNvPr id="7" name="Picture 6">
            <a:extLst>
              <a:ext uri="{FF2B5EF4-FFF2-40B4-BE49-F238E27FC236}">
                <a16:creationId xmlns:a16="http://schemas.microsoft.com/office/drawing/2014/main" id="{62423B86-045B-A571-BF58-2B87EC8130EA}"/>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048000" y="3022179"/>
            <a:ext cx="1828800" cy="1917907"/>
          </a:xfrm>
          <a:prstGeom prst="rect">
            <a:avLst/>
          </a:prstGeom>
        </p:spPr>
      </p:pic>
      <p:pic>
        <p:nvPicPr>
          <p:cNvPr id="8" name="Picture 7">
            <a:extLst>
              <a:ext uri="{FF2B5EF4-FFF2-40B4-BE49-F238E27FC236}">
                <a16:creationId xmlns:a16="http://schemas.microsoft.com/office/drawing/2014/main" id="{EA78A87B-F37A-F727-9D09-1F4C98CD74C7}"/>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3048000" y="4940085"/>
            <a:ext cx="1828800" cy="1917907"/>
          </a:xfrm>
          <a:prstGeom prst="rect">
            <a:avLst/>
          </a:prstGeom>
        </p:spPr>
      </p:pic>
      <p:pic>
        <p:nvPicPr>
          <p:cNvPr id="9" name="Picture 8">
            <a:extLst>
              <a:ext uri="{FF2B5EF4-FFF2-40B4-BE49-F238E27FC236}">
                <a16:creationId xmlns:a16="http://schemas.microsoft.com/office/drawing/2014/main" id="{AA297D45-B64C-340D-4F8C-7E7EE02E3E9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4876800" y="3022180"/>
            <a:ext cx="1828800" cy="1917907"/>
          </a:xfrm>
          <a:prstGeom prst="rect">
            <a:avLst/>
          </a:prstGeom>
        </p:spPr>
      </p:pic>
      <p:pic>
        <p:nvPicPr>
          <p:cNvPr id="10" name="Picture 9">
            <a:extLst>
              <a:ext uri="{FF2B5EF4-FFF2-40B4-BE49-F238E27FC236}">
                <a16:creationId xmlns:a16="http://schemas.microsoft.com/office/drawing/2014/main" id="{19A4588F-10C3-2632-2AF2-42B5D3430F2B}"/>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4876800" y="4940090"/>
            <a:ext cx="1828800" cy="1917907"/>
          </a:xfrm>
          <a:prstGeom prst="rect">
            <a:avLst/>
          </a:prstGeom>
        </p:spPr>
      </p:pic>
      <p:pic>
        <p:nvPicPr>
          <p:cNvPr id="11" name="Picture 10">
            <a:extLst>
              <a:ext uri="{FF2B5EF4-FFF2-40B4-BE49-F238E27FC236}">
                <a16:creationId xmlns:a16="http://schemas.microsoft.com/office/drawing/2014/main" id="{989FCF62-B3AD-634E-F6ED-9D98B472FB4D}"/>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6705600" y="1104275"/>
            <a:ext cx="1828800" cy="1917907"/>
          </a:xfrm>
          <a:prstGeom prst="rect">
            <a:avLst/>
          </a:prstGeom>
        </p:spPr>
      </p:pic>
      <p:pic>
        <p:nvPicPr>
          <p:cNvPr id="12" name="Picture 11">
            <a:extLst>
              <a:ext uri="{FF2B5EF4-FFF2-40B4-BE49-F238E27FC236}">
                <a16:creationId xmlns:a16="http://schemas.microsoft.com/office/drawing/2014/main" id="{F3E08E6A-F9B3-F7FE-DA4E-A1F42FAC43AD}"/>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6705600" y="3022183"/>
            <a:ext cx="1828800" cy="1917907"/>
          </a:xfrm>
          <a:prstGeom prst="rect">
            <a:avLst/>
          </a:prstGeom>
        </p:spPr>
      </p:pic>
      <p:pic>
        <p:nvPicPr>
          <p:cNvPr id="13" name="Picture 12">
            <a:extLst>
              <a:ext uri="{FF2B5EF4-FFF2-40B4-BE49-F238E27FC236}">
                <a16:creationId xmlns:a16="http://schemas.microsoft.com/office/drawing/2014/main" id="{BB2F7A1F-E78E-82EB-95F5-46601246B12F}"/>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6705600" y="4940093"/>
            <a:ext cx="1828800" cy="1917907"/>
          </a:xfrm>
          <a:prstGeom prst="rect">
            <a:avLst/>
          </a:prstGeom>
        </p:spPr>
      </p:pic>
      <p:pic>
        <p:nvPicPr>
          <p:cNvPr id="14" name="Picture 13">
            <a:extLst>
              <a:ext uri="{FF2B5EF4-FFF2-40B4-BE49-F238E27FC236}">
                <a16:creationId xmlns:a16="http://schemas.microsoft.com/office/drawing/2014/main" id="{1E5F4532-90FF-93C8-82BC-E1EAE419288D}"/>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8534400" y="1104278"/>
            <a:ext cx="1828800" cy="1917907"/>
          </a:xfrm>
          <a:prstGeom prst="rect">
            <a:avLst/>
          </a:prstGeom>
        </p:spPr>
      </p:pic>
      <p:pic>
        <p:nvPicPr>
          <p:cNvPr id="15" name="Picture 14">
            <a:extLst>
              <a:ext uri="{FF2B5EF4-FFF2-40B4-BE49-F238E27FC236}">
                <a16:creationId xmlns:a16="http://schemas.microsoft.com/office/drawing/2014/main" id="{CC95F4D8-17A6-4A37-EB5E-1DFD1E23208A}"/>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8534400" y="3022184"/>
            <a:ext cx="1828800" cy="1917907"/>
          </a:xfrm>
          <a:prstGeom prst="rect">
            <a:avLst/>
          </a:prstGeom>
        </p:spPr>
      </p:pic>
      <p:pic>
        <p:nvPicPr>
          <p:cNvPr id="16" name="Picture 15">
            <a:extLst>
              <a:ext uri="{FF2B5EF4-FFF2-40B4-BE49-F238E27FC236}">
                <a16:creationId xmlns:a16="http://schemas.microsoft.com/office/drawing/2014/main" id="{1CD25525-75AA-9351-5CD1-D294A3AE8CEF}"/>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a:xfrm>
            <a:off x="8534400" y="4940092"/>
            <a:ext cx="1828800" cy="1917907"/>
          </a:xfrm>
          <a:prstGeom prst="rect">
            <a:avLst/>
          </a:prstGeom>
        </p:spPr>
      </p:pic>
      <p:pic>
        <p:nvPicPr>
          <p:cNvPr id="17" name="Picture 16">
            <a:extLst>
              <a:ext uri="{FF2B5EF4-FFF2-40B4-BE49-F238E27FC236}">
                <a16:creationId xmlns:a16="http://schemas.microsoft.com/office/drawing/2014/main" id="{26AB41A1-BDA0-4FCD-52E3-2E6EFC0DDE22}"/>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a:stretch/>
        </p:blipFill>
        <p:spPr>
          <a:xfrm>
            <a:off x="10363200" y="1104279"/>
            <a:ext cx="1828800" cy="1917907"/>
          </a:xfrm>
          <a:prstGeom prst="rect">
            <a:avLst/>
          </a:prstGeom>
        </p:spPr>
      </p:pic>
      <p:pic>
        <p:nvPicPr>
          <p:cNvPr id="18" name="Picture 17">
            <a:extLst>
              <a:ext uri="{FF2B5EF4-FFF2-40B4-BE49-F238E27FC236}">
                <a16:creationId xmlns:a16="http://schemas.microsoft.com/office/drawing/2014/main" id="{88DDFDAF-D173-8F06-537D-0B56F03E6413}"/>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a:stretch/>
        </p:blipFill>
        <p:spPr>
          <a:xfrm>
            <a:off x="10363200" y="3022186"/>
            <a:ext cx="1828800" cy="1917907"/>
          </a:xfrm>
          <a:prstGeom prst="rect">
            <a:avLst/>
          </a:prstGeom>
        </p:spPr>
      </p:pic>
      <p:pic>
        <p:nvPicPr>
          <p:cNvPr id="19" name="Picture 18">
            <a:extLst>
              <a:ext uri="{FF2B5EF4-FFF2-40B4-BE49-F238E27FC236}">
                <a16:creationId xmlns:a16="http://schemas.microsoft.com/office/drawing/2014/main" id="{12E3F6A1-786F-EA2A-C30B-A518726C6BAB}"/>
              </a:ext>
            </a:extLst>
          </p:cNvPr>
          <p:cNvPicPr>
            <a:picLocks noChangeAspect="1"/>
          </p:cNvPicPr>
          <p:nvPr/>
        </p:nvPicPr>
        <p:blipFill rotWithShape="1">
          <a:blip r:embed="rId16" cstate="hqprint">
            <a:extLst>
              <a:ext uri="{28A0092B-C50C-407E-A947-70E740481C1C}">
                <a14:useLocalDpi xmlns:a14="http://schemas.microsoft.com/office/drawing/2010/main"/>
              </a:ext>
            </a:extLst>
          </a:blip>
          <a:srcRect/>
          <a:stretch/>
        </p:blipFill>
        <p:spPr>
          <a:xfrm>
            <a:off x="10363200" y="4940093"/>
            <a:ext cx="1828800" cy="1917907"/>
          </a:xfrm>
          <a:prstGeom prst="rect">
            <a:avLst/>
          </a:prstGeom>
        </p:spPr>
      </p:pic>
      <p:sp>
        <p:nvSpPr>
          <p:cNvPr id="20" name="TextBox 19">
            <a:extLst>
              <a:ext uri="{FF2B5EF4-FFF2-40B4-BE49-F238E27FC236}">
                <a16:creationId xmlns:a16="http://schemas.microsoft.com/office/drawing/2014/main" id="{495AB238-342E-8C2B-ADCA-8FCC68707999}"/>
              </a:ext>
            </a:extLst>
          </p:cNvPr>
          <p:cNvSpPr txBox="1"/>
          <p:nvPr/>
        </p:nvSpPr>
        <p:spPr>
          <a:xfrm>
            <a:off x="28076" y="-9514"/>
            <a:ext cx="5176289"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sng" strike="noStrike" kern="1200" cap="none" spc="0" normalizeH="0" baseline="0" noProof="0" dirty="0">
                <a:ln>
                  <a:noFill/>
                </a:ln>
                <a:solidFill>
                  <a:prstClr val="black"/>
                </a:solidFill>
                <a:effectLst/>
                <a:uLnTx/>
                <a:uFillTx/>
                <a:latin typeface="Calibri" panose="020F0502020204030204"/>
                <a:ea typeface="+mn-ea"/>
                <a:cs typeface="+mn-cs"/>
              </a:rPr>
              <a:t>ASIA-AQ Thailand Science Flights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3 Days with three G-III </a:t>
            </a:r>
            <a:r>
              <a:rPr kumimoji="0" lang="en-US" b="1" i="0" u="none" strike="noStrike" kern="1200" cap="none" spc="0" normalizeH="0" baseline="0" noProof="0" dirty="0" err="1">
                <a:ln>
                  <a:noFill/>
                </a:ln>
                <a:solidFill>
                  <a:prstClr val="black"/>
                </a:solidFill>
                <a:effectLst/>
                <a:uLnTx/>
                <a:uFillTx/>
                <a:latin typeface="Calibri" panose="020F0502020204030204"/>
                <a:ea typeface="+mn-ea"/>
                <a:cs typeface="+mn-cs"/>
              </a:rPr>
              <a:t>rasters</a:t>
            </a: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 with DC-8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1 Day with DC-8 and G-III with data only from HSRL2</a:t>
            </a:r>
          </a:p>
          <a:p>
            <a:pPr>
              <a:defRPr/>
            </a:pP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2 Days with G-III alone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D88812FC-1414-0062-5CCF-1D3206E1B52B}"/>
              </a:ext>
            </a:extLst>
          </p:cNvPr>
          <p:cNvSpPr txBox="1"/>
          <p:nvPr/>
        </p:nvSpPr>
        <p:spPr>
          <a:xfrm>
            <a:off x="142616" y="1182573"/>
            <a:ext cx="140455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Full extent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DC-8 sampling</a:t>
            </a:r>
          </a:p>
        </p:txBody>
      </p:sp>
      <p:pic>
        <p:nvPicPr>
          <p:cNvPr id="22" name="Picture 21">
            <a:extLst>
              <a:ext uri="{FF2B5EF4-FFF2-40B4-BE49-F238E27FC236}">
                <a16:creationId xmlns:a16="http://schemas.microsoft.com/office/drawing/2014/main" id="{BBFD0D27-AB08-3881-AE72-77F3656A6021}"/>
              </a:ext>
            </a:extLst>
          </p:cNvPr>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5030703" y="1322940"/>
            <a:ext cx="1520994" cy="1480553"/>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8F3DC96D-45AE-2251-9276-67043ADF2028}"/>
              </a:ext>
            </a:extLst>
          </p:cNvPr>
          <p:cNvSpPr txBox="1"/>
          <p:nvPr/>
        </p:nvSpPr>
        <p:spPr>
          <a:xfrm>
            <a:off x="4086778" y="1111273"/>
            <a:ext cx="79380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18 Mar</a:t>
            </a:r>
          </a:p>
        </p:txBody>
      </p:sp>
      <p:sp>
        <p:nvSpPr>
          <p:cNvPr id="24" name="TextBox 23">
            <a:extLst>
              <a:ext uri="{FF2B5EF4-FFF2-40B4-BE49-F238E27FC236}">
                <a16:creationId xmlns:a16="http://schemas.microsoft.com/office/drawing/2014/main" id="{14718608-054D-C454-D87A-5962B1664314}"/>
              </a:ext>
            </a:extLst>
          </p:cNvPr>
          <p:cNvSpPr txBox="1"/>
          <p:nvPr/>
        </p:nvSpPr>
        <p:spPr>
          <a:xfrm>
            <a:off x="4083730" y="3037609"/>
            <a:ext cx="79380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18 Mar</a:t>
            </a:r>
          </a:p>
        </p:txBody>
      </p:sp>
      <p:sp>
        <p:nvSpPr>
          <p:cNvPr id="25" name="TextBox 24">
            <a:extLst>
              <a:ext uri="{FF2B5EF4-FFF2-40B4-BE49-F238E27FC236}">
                <a16:creationId xmlns:a16="http://schemas.microsoft.com/office/drawing/2014/main" id="{F202C83C-78A4-2DDE-2E17-96585AEBDB74}"/>
              </a:ext>
            </a:extLst>
          </p:cNvPr>
          <p:cNvSpPr txBox="1"/>
          <p:nvPr/>
        </p:nvSpPr>
        <p:spPr>
          <a:xfrm>
            <a:off x="4083730" y="4957849"/>
            <a:ext cx="79380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18 Mar</a:t>
            </a:r>
          </a:p>
        </p:txBody>
      </p:sp>
      <p:sp>
        <p:nvSpPr>
          <p:cNvPr id="26" name="TextBox 25">
            <a:extLst>
              <a:ext uri="{FF2B5EF4-FFF2-40B4-BE49-F238E27FC236}">
                <a16:creationId xmlns:a16="http://schemas.microsoft.com/office/drawing/2014/main" id="{EB16132C-0466-8863-EF93-0D39BEB2B3C3}"/>
              </a:ext>
            </a:extLst>
          </p:cNvPr>
          <p:cNvSpPr txBox="1"/>
          <p:nvPr/>
        </p:nvSpPr>
        <p:spPr>
          <a:xfrm>
            <a:off x="5903386" y="3028465"/>
            <a:ext cx="79380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19 Mar</a:t>
            </a:r>
          </a:p>
        </p:txBody>
      </p:sp>
      <p:sp>
        <p:nvSpPr>
          <p:cNvPr id="27" name="TextBox 26">
            <a:extLst>
              <a:ext uri="{FF2B5EF4-FFF2-40B4-BE49-F238E27FC236}">
                <a16:creationId xmlns:a16="http://schemas.microsoft.com/office/drawing/2014/main" id="{A600156E-845B-A01E-A341-A9C96FB03C4D}"/>
              </a:ext>
            </a:extLst>
          </p:cNvPr>
          <p:cNvSpPr txBox="1"/>
          <p:nvPr/>
        </p:nvSpPr>
        <p:spPr>
          <a:xfrm>
            <a:off x="5900338" y="4954801"/>
            <a:ext cx="79380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19 Mar</a:t>
            </a:r>
          </a:p>
        </p:txBody>
      </p:sp>
      <p:sp>
        <p:nvSpPr>
          <p:cNvPr id="28" name="TextBox 27">
            <a:extLst>
              <a:ext uri="{FF2B5EF4-FFF2-40B4-BE49-F238E27FC236}">
                <a16:creationId xmlns:a16="http://schemas.microsoft.com/office/drawing/2014/main" id="{DD6965E7-71D3-839D-5CE1-5F52FA2F4D80}"/>
              </a:ext>
            </a:extLst>
          </p:cNvPr>
          <p:cNvSpPr txBox="1"/>
          <p:nvPr/>
        </p:nvSpPr>
        <p:spPr>
          <a:xfrm>
            <a:off x="7762666" y="1129561"/>
            <a:ext cx="79380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21 Mar</a:t>
            </a:r>
          </a:p>
        </p:txBody>
      </p:sp>
      <p:sp>
        <p:nvSpPr>
          <p:cNvPr id="29" name="TextBox 28">
            <a:extLst>
              <a:ext uri="{FF2B5EF4-FFF2-40B4-BE49-F238E27FC236}">
                <a16:creationId xmlns:a16="http://schemas.microsoft.com/office/drawing/2014/main" id="{AB0C8869-2078-C467-BFEA-49B7E749BAFB}"/>
              </a:ext>
            </a:extLst>
          </p:cNvPr>
          <p:cNvSpPr txBox="1"/>
          <p:nvPr/>
        </p:nvSpPr>
        <p:spPr>
          <a:xfrm>
            <a:off x="7759618" y="3019321"/>
            <a:ext cx="79380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21 Mar</a:t>
            </a:r>
          </a:p>
        </p:txBody>
      </p:sp>
      <p:sp>
        <p:nvSpPr>
          <p:cNvPr id="30" name="TextBox 29">
            <a:extLst>
              <a:ext uri="{FF2B5EF4-FFF2-40B4-BE49-F238E27FC236}">
                <a16:creationId xmlns:a16="http://schemas.microsoft.com/office/drawing/2014/main" id="{0E06D891-F193-CB49-51F9-6913AF34817E}"/>
              </a:ext>
            </a:extLst>
          </p:cNvPr>
          <p:cNvSpPr txBox="1"/>
          <p:nvPr/>
        </p:nvSpPr>
        <p:spPr>
          <a:xfrm>
            <a:off x="7756570" y="4954801"/>
            <a:ext cx="79380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21 Mar</a:t>
            </a:r>
          </a:p>
        </p:txBody>
      </p:sp>
      <p:sp>
        <p:nvSpPr>
          <p:cNvPr id="31" name="TextBox 30">
            <a:extLst>
              <a:ext uri="{FF2B5EF4-FFF2-40B4-BE49-F238E27FC236}">
                <a16:creationId xmlns:a16="http://schemas.microsoft.com/office/drawing/2014/main" id="{8408FAD4-C7F7-6A39-668E-2E2F1837D8A1}"/>
              </a:ext>
            </a:extLst>
          </p:cNvPr>
          <p:cNvSpPr txBox="1"/>
          <p:nvPr/>
        </p:nvSpPr>
        <p:spPr>
          <a:xfrm>
            <a:off x="9564034" y="1120417"/>
            <a:ext cx="79380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23 Mar</a:t>
            </a:r>
          </a:p>
        </p:txBody>
      </p:sp>
      <p:sp>
        <p:nvSpPr>
          <p:cNvPr id="32" name="TextBox 31">
            <a:extLst>
              <a:ext uri="{FF2B5EF4-FFF2-40B4-BE49-F238E27FC236}">
                <a16:creationId xmlns:a16="http://schemas.microsoft.com/office/drawing/2014/main" id="{D7DDC432-5665-DC5E-6691-FAFEB4BC567E}"/>
              </a:ext>
            </a:extLst>
          </p:cNvPr>
          <p:cNvSpPr txBox="1"/>
          <p:nvPr/>
        </p:nvSpPr>
        <p:spPr>
          <a:xfrm>
            <a:off x="9560986" y="3019321"/>
            <a:ext cx="79380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23 Mar</a:t>
            </a:r>
          </a:p>
        </p:txBody>
      </p:sp>
      <p:sp>
        <p:nvSpPr>
          <p:cNvPr id="33" name="TextBox 32">
            <a:extLst>
              <a:ext uri="{FF2B5EF4-FFF2-40B4-BE49-F238E27FC236}">
                <a16:creationId xmlns:a16="http://schemas.microsoft.com/office/drawing/2014/main" id="{09ED2CF6-4EB3-E949-C2F6-9E208FB6571D}"/>
              </a:ext>
            </a:extLst>
          </p:cNvPr>
          <p:cNvSpPr txBox="1"/>
          <p:nvPr/>
        </p:nvSpPr>
        <p:spPr>
          <a:xfrm>
            <a:off x="9557938" y="4927369"/>
            <a:ext cx="79380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23 Mar</a:t>
            </a:r>
          </a:p>
        </p:txBody>
      </p:sp>
      <p:sp>
        <p:nvSpPr>
          <p:cNvPr id="34" name="TextBox 33">
            <a:extLst>
              <a:ext uri="{FF2B5EF4-FFF2-40B4-BE49-F238E27FC236}">
                <a16:creationId xmlns:a16="http://schemas.microsoft.com/office/drawing/2014/main" id="{41BD532E-D7AC-2E59-0871-679211353E27}"/>
              </a:ext>
            </a:extLst>
          </p:cNvPr>
          <p:cNvSpPr txBox="1"/>
          <p:nvPr/>
        </p:nvSpPr>
        <p:spPr>
          <a:xfrm>
            <a:off x="11356258" y="1111273"/>
            <a:ext cx="79380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25 Mar</a:t>
            </a:r>
          </a:p>
        </p:txBody>
      </p:sp>
      <p:sp>
        <p:nvSpPr>
          <p:cNvPr id="35" name="TextBox 34">
            <a:extLst>
              <a:ext uri="{FF2B5EF4-FFF2-40B4-BE49-F238E27FC236}">
                <a16:creationId xmlns:a16="http://schemas.microsoft.com/office/drawing/2014/main" id="{CB2F932E-C0DD-9F61-58DE-8F7D00800E5B}"/>
              </a:ext>
            </a:extLst>
          </p:cNvPr>
          <p:cNvSpPr txBox="1"/>
          <p:nvPr/>
        </p:nvSpPr>
        <p:spPr>
          <a:xfrm>
            <a:off x="11353210" y="3046753"/>
            <a:ext cx="79380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25 Mar</a:t>
            </a:r>
          </a:p>
        </p:txBody>
      </p:sp>
      <p:sp>
        <p:nvSpPr>
          <p:cNvPr id="36" name="TextBox 35">
            <a:extLst>
              <a:ext uri="{FF2B5EF4-FFF2-40B4-BE49-F238E27FC236}">
                <a16:creationId xmlns:a16="http://schemas.microsoft.com/office/drawing/2014/main" id="{54606AAC-B321-7687-BC49-94EF619DA7BF}"/>
              </a:ext>
            </a:extLst>
          </p:cNvPr>
          <p:cNvSpPr txBox="1"/>
          <p:nvPr/>
        </p:nvSpPr>
        <p:spPr>
          <a:xfrm>
            <a:off x="11359306" y="4954801"/>
            <a:ext cx="79380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25 Mar</a:t>
            </a:r>
          </a:p>
        </p:txBody>
      </p:sp>
      <p:sp>
        <p:nvSpPr>
          <p:cNvPr id="37" name="TextBox 36">
            <a:extLst>
              <a:ext uri="{FF2B5EF4-FFF2-40B4-BE49-F238E27FC236}">
                <a16:creationId xmlns:a16="http://schemas.microsoft.com/office/drawing/2014/main" id="{BC1C79C5-3E4E-6ED5-6EFB-DC3FA7B98908}"/>
              </a:ext>
            </a:extLst>
          </p:cNvPr>
          <p:cNvSpPr txBox="1"/>
          <p:nvPr/>
        </p:nvSpPr>
        <p:spPr>
          <a:xfrm>
            <a:off x="7055132" y="399135"/>
            <a:ext cx="478733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GCAS Preliminary Slant column data</a:t>
            </a:r>
          </a:p>
        </p:txBody>
      </p:sp>
    </p:spTree>
    <p:extLst>
      <p:ext uri="{BB962C8B-B14F-4D97-AF65-F5344CB8AC3E}">
        <p14:creationId xmlns:p14="http://schemas.microsoft.com/office/powerpoint/2010/main" val="1967627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D656A3E-1755-F1A7-E6AD-3F4F20508175}"/>
              </a:ext>
            </a:extLst>
          </p:cNvPr>
          <p:cNvGrpSpPr/>
          <p:nvPr/>
        </p:nvGrpSpPr>
        <p:grpSpPr>
          <a:xfrm>
            <a:off x="54593" y="2445163"/>
            <a:ext cx="12137407" cy="4359807"/>
            <a:chOff x="1" y="2084204"/>
            <a:chExt cx="12367565" cy="4510803"/>
          </a:xfrm>
        </p:grpSpPr>
        <p:pic>
          <p:nvPicPr>
            <p:cNvPr id="35" name="Picture 34">
              <a:extLst>
                <a:ext uri="{FF2B5EF4-FFF2-40B4-BE49-F238E27FC236}">
                  <a16:creationId xmlns:a16="http://schemas.microsoft.com/office/drawing/2014/main" id="{BE3D237D-5238-F2A9-A406-5842CDE8A608}"/>
                </a:ext>
              </a:extLst>
            </p:cNvPr>
            <p:cNvPicPr>
              <a:picLocks noChangeAspect="1"/>
            </p:cNvPicPr>
            <p:nvPr/>
          </p:nvPicPr>
          <p:blipFill>
            <a:blip r:embed="rId3"/>
            <a:stretch>
              <a:fillRect/>
            </a:stretch>
          </p:blipFill>
          <p:spPr>
            <a:xfrm>
              <a:off x="8602539" y="2087015"/>
              <a:ext cx="3765027" cy="4507992"/>
            </a:xfrm>
            <a:prstGeom prst="rect">
              <a:avLst/>
            </a:prstGeom>
          </p:spPr>
        </p:pic>
        <p:pic>
          <p:nvPicPr>
            <p:cNvPr id="34" name="Picture 33">
              <a:extLst>
                <a:ext uri="{FF2B5EF4-FFF2-40B4-BE49-F238E27FC236}">
                  <a16:creationId xmlns:a16="http://schemas.microsoft.com/office/drawing/2014/main" id="{9FD907A1-EAA1-DAA1-3459-52239DF549BF}"/>
                </a:ext>
              </a:extLst>
            </p:cNvPr>
            <p:cNvPicPr>
              <a:picLocks noChangeAspect="1"/>
            </p:cNvPicPr>
            <p:nvPr/>
          </p:nvPicPr>
          <p:blipFill rotWithShape="1">
            <a:blip r:embed="rId4"/>
            <a:srcRect r="4833"/>
            <a:stretch/>
          </p:blipFill>
          <p:spPr>
            <a:xfrm>
              <a:off x="5739995" y="2084204"/>
              <a:ext cx="3583093" cy="4507992"/>
            </a:xfrm>
            <a:prstGeom prst="rect">
              <a:avLst/>
            </a:prstGeom>
          </p:spPr>
        </p:pic>
        <p:pic>
          <p:nvPicPr>
            <p:cNvPr id="33" name="Picture 32">
              <a:extLst>
                <a:ext uri="{FF2B5EF4-FFF2-40B4-BE49-F238E27FC236}">
                  <a16:creationId xmlns:a16="http://schemas.microsoft.com/office/drawing/2014/main" id="{41A3341E-53E6-C208-D260-C5E04C0D5A20}"/>
                </a:ext>
              </a:extLst>
            </p:cNvPr>
            <p:cNvPicPr>
              <a:picLocks noChangeAspect="1"/>
            </p:cNvPicPr>
            <p:nvPr/>
          </p:nvPicPr>
          <p:blipFill rotWithShape="1">
            <a:blip r:embed="rId5"/>
            <a:srcRect r="4850"/>
            <a:stretch/>
          </p:blipFill>
          <p:spPr>
            <a:xfrm>
              <a:off x="2863201" y="2084204"/>
              <a:ext cx="3583092" cy="4508845"/>
            </a:xfrm>
            <a:prstGeom prst="rect">
              <a:avLst/>
            </a:prstGeom>
          </p:spPr>
        </p:pic>
        <p:pic>
          <p:nvPicPr>
            <p:cNvPr id="32" name="Picture 31">
              <a:extLst>
                <a:ext uri="{FF2B5EF4-FFF2-40B4-BE49-F238E27FC236}">
                  <a16:creationId xmlns:a16="http://schemas.microsoft.com/office/drawing/2014/main" id="{35CFBAFD-5A53-0E98-5431-81AABBECAD5B}"/>
                </a:ext>
              </a:extLst>
            </p:cNvPr>
            <p:cNvPicPr>
              <a:picLocks noChangeAspect="1"/>
            </p:cNvPicPr>
            <p:nvPr/>
          </p:nvPicPr>
          <p:blipFill rotWithShape="1">
            <a:blip r:embed="rId6"/>
            <a:srcRect l="1" r="4850"/>
            <a:stretch/>
          </p:blipFill>
          <p:spPr>
            <a:xfrm>
              <a:off x="1" y="2084294"/>
              <a:ext cx="3583092" cy="4508845"/>
            </a:xfrm>
            <a:prstGeom prst="rect">
              <a:avLst/>
            </a:prstGeom>
          </p:spPr>
        </p:pic>
      </p:grpSp>
      <p:pic>
        <p:nvPicPr>
          <p:cNvPr id="36" name="Picture 35">
            <a:extLst>
              <a:ext uri="{FF2B5EF4-FFF2-40B4-BE49-F238E27FC236}">
                <a16:creationId xmlns:a16="http://schemas.microsoft.com/office/drawing/2014/main" id="{7D430EA6-7BDE-B740-638D-F7E44A790BBB}"/>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0542346" y="63638"/>
            <a:ext cx="1520994" cy="1480553"/>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B19F08AD-0147-6568-0036-F2C32BB6E595}"/>
              </a:ext>
            </a:extLst>
          </p:cNvPr>
          <p:cNvSpPr txBox="1"/>
          <p:nvPr/>
        </p:nvSpPr>
        <p:spPr>
          <a:xfrm>
            <a:off x="2650639" y="2526537"/>
            <a:ext cx="38779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16 Mar			  18 Mar	</a:t>
            </a:r>
          </a:p>
        </p:txBody>
      </p:sp>
      <p:sp>
        <p:nvSpPr>
          <p:cNvPr id="38" name="TextBox 37">
            <a:extLst>
              <a:ext uri="{FF2B5EF4-FFF2-40B4-BE49-F238E27FC236}">
                <a16:creationId xmlns:a16="http://schemas.microsoft.com/office/drawing/2014/main" id="{AE2372A3-0CBC-C317-1B2F-1E90B801E90D}"/>
              </a:ext>
            </a:extLst>
          </p:cNvPr>
          <p:cNvSpPr txBox="1"/>
          <p:nvPr/>
        </p:nvSpPr>
        <p:spPr>
          <a:xfrm>
            <a:off x="8307269" y="2523038"/>
            <a:ext cx="38779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21 Mar			  25 Mar	</a:t>
            </a:r>
          </a:p>
        </p:txBody>
      </p:sp>
      <p:sp>
        <p:nvSpPr>
          <p:cNvPr id="39" name="TextBox 38">
            <a:extLst>
              <a:ext uri="{FF2B5EF4-FFF2-40B4-BE49-F238E27FC236}">
                <a16:creationId xmlns:a16="http://schemas.microsoft.com/office/drawing/2014/main" id="{B8F305B0-915C-1646-9AB0-FD9FD48097F8}"/>
              </a:ext>
            </a:extLst>
          </p:cNvPr>
          <p:cNvSpPr txBox="1"/>
          <p:nvPr/>
        </p:nvSpPr>
        <p:spPr>
          <a:xfrm>
            <a:off x="2643893" y="2839381"/>
            <a:ext cx="68640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&lt;16N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2"/>
                </a:solidFill>
                <a:effectLst>
                  <a:outerShdw blurRad="38100" dist="38100" dir="2700000" algn="tl">
                    <a:srgbClr val="000000">
                      <a:alpha val="43137"/>
                    </a:srgbClr>
                  </a:outerShdw>
                </a:effectLst>
                <a:uLnTx/>
                <a:uFillTx/>
                <a:latin typeface="Calibri" panose="020F0502020204030204"/>
                <a:ea typeface="+mn-ea"/>
                <a:cs typeface="+mn-cs"/>
              </a:rPr>
              <a:t>&gt;16N</a:t>
            </a:r>
          </a:p>
        </p:txBody>
      </p:sp>
      <p:sp>
        <p:nvSpPr>
          <p:cNvPr id="40" name="TextBox 39">
            <a:extLst>
              <a:ext uri="{FF2B5EF4-FFF2-40B4-BE49-F238E27FC236}">
                <a16:creationId xmlns:a16="http://schemas.microsoft.com/office/drawing/2014/main" id="{2AB4773C-83E3-E596-EA23-3D79D7D9040D}"/>
              </a:ext>
            </a:extLst>
          </p:cNvPr>
          <p:cNvSpPr txBox="1"/>
          <p:nvPr/>
        </p:nvSpPr>
        <p:spPr>
          <a:xfrm>
            <a:off x="5446418" y="2839380"/>
            <a:ext cx="68640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&lt;16N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2"/>
                </a:solidFill>
                <a:effectLst>
                  <a:outerShdw blurRad="38100" dist="38100" dir="2700000" algn="tl">
                    <a:srgbClr val="000000">
                      <a:alpha val="43137"/>
                    </a:srgbClr>
                  </a:outerShdw>
                </a:effectLst>
                <a:uLnTx/>
                <a:uFillTx/>
                <a:latin typeface="Calibri" panose="020F0502020204030204"/>
                <a:ea typeface="+mn-ea"/>
                <a:cs typeface="+mn-cs"/>
              </a:rPr>
              <a:t>&gt;16N</a:t>
            </a:r>
          </a:p>
        </p:txBody>
      </p:sp>
      <p:sp>
        <p:nvSpPr>
          <p:cNvPr id="41" name="TextBox 40">
            <a:extLst>
              <a:ext uri="{FF2B5EF4-FFF2-40B4-BE49-F238E27FC236}">
                <a16:creationId xmlns:a16="http://schemas.microsoft.com/office/drawing/2014/main" id="{5D56A41A-1DF8-29F9-638E-33EAD84D80E3}"/>
              </a:ext>
            </a:extLst>
          </p:cNvPr>
          <p:cNvSpPr txBox="1"/>
          <p:nvPr/>
        </p:nvSpPr>
        <p:spPr>
          <a:xfrm>
            <a:off x="8404038" y="2842656"/>
            <a:ext cx="68640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&lt;16N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2"/>
                </a:solidFill>
                <a:effectLst>
                  <a:outerShdw blurRad="38100" dist="38100" dir="2700000" algn="tl">
                    <a:srgbClr val="000000">
                      <a:alpha val="43137"/>
                    </a:srgbClr>
                  </a:outerShdw>
                </a:effectLst>
                <a:uLnTx/>
                <a:uFillTx/>
                <a:latin typeface="Calibri" panose="020F0502020204030204"/>
                <a:ea typeface="+mn-ea"/>
                <a:cs typeface="+mn-cs"/>
              </a:rPr>
              <a:t>&gt;16N</a:t>
            </a:r>
          </a:p>
        </p:txBody>
      </p:sp>
      <p:sp>
        <p:nvSpPr>
          <p:cNvPr id="42" name="TextBox 41">
            <a:extLst>
              <a:ext uri="{FF2B5EF4-FFF2-40B4-BE49-F238E27FC236}">
                <a16:creationId xmlns:a16="http://schemas.microsoft.com/office/drawing/2014/main" id="{0ABDAFCF-1DBD-99A8-8CE4-FB493BA5FC46}"/>
              </a:ext>
            </a:extLst>
          </p:cNvPr>
          <p:cNvSpPr txBox="1"/>
          <p:nvPr/>
        </p:nvSpPr>
        <p:spPr>
          <a:xfrm>
            <a:off x="11165764" y="2839380"/>
            <a:ext cx="68640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&lt;16N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2"/>
                </a:solidFill>
                <a:effectLst>
                  <a:outerShdw blurRad="38100" dist="38100" dir="2700000" algn="tl">
                    <a:srgbClr val="000000">
                      <a:alpha val="43137"/>
                    </a:srgbClr>
                  </a:outerShdw>
                </a:effectLst>
                <a:uLnTx/>
                <a:uFillTx/>
                <a:latin typeface="Calibri" panose="020F0502020204030204"/>
                <a:ea typeface="+mn-ea"/>
                <a:cs typeface="+mn-cs"/>
              </a:rPr>
              <a:t>&gt;16N</a:t>
            </a:r>
          </a:p>
        </p:txBody>
      </p:sp>
      <p:sp>
        <p:nvSpPr>
          <p:cNvPr id="44" name="TextBox 43">
            <a:extLst>
              <a:ext uri="{FF2B5EF4-FFF2-40B4-BE49-F238E27FC236}">
                <a16:creationId xmlns:a16="http://schemas.microsoft.com/office/drawing/2014/main" id="{C94082F8-18D4-998E-12EB-B81F5C10EDFD}"/>
              </a:ext>
            </a:extLst>
          </p:cNvPr>
          <p:cNvSpPr txBox="1"/>
          <p:nvPr/>
        </p:nvSpPr>
        <p:spPr>
          <a:xfrm>
            <a:off x="281876" y="410333"/>
            <a:ext cx="11628248" cy="16773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200" b="1" i="0" u="sng" strike="noStrike" kern="1200" cap="none" spc="0" normalizeH="0" baseline="0" noProof="0" dirty="0">
                <a:ln>
                  <a:noFill/>
                </a:ln>
                <a:solidFill>
                  <a:prstClr val="black"/>
                </a:solidFill>
                <a:effectLst/>
                <a:uLnTx/>
                <a:uFillTx/>
                <a:latin typeface="Calibri" panose="020F0502020204030204"/>
                <a:ea typeface="+mn-ea"/>
                <a:cs typeface="+mn-cs"/>
              </a:rPr>
              <a:t>Notable gradients in Carbon Monoxide over Thailand</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CO is expected to be greater in the north (&gt;16N) where burning was more prevalent.</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On 21 March, the gradient in CO reverses due to synoptic shift and cleaner conditions.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25 March shows least gradient from north to south as pollution from fires begins to build again.</a:t>
            </a:r>
          </a:p>
        </p:txBody>
      </p:sp>
      <p:cxnSp>
        <p:nvCxnSpPr>
          <p:cNvPr id="3" name="Straight Connector 2">
            <a:extLst>
              <a:ext uri="{FF2B5EF4-FFF2-40B4-BE49-F238E27FC236}">
                <a16:creationId xmlns:a16="http://schemas.microsoft.com/office/drawing/2014/main" id="{28FC8866-FE6F-8320-9570-AAD7EE2930C1}"/>
              </a:ext>
            </a:extLst>
          </p:cNvPr>
          <p:cNvCxnSpPr>
            <a:cxnSpLocks/>
          </p:cNvCxnSpPr>
          <p:nvPr/>
        </p:nvCxnSpPr>
        <p:spPr>
          <a:xfrm>
            <a:off x="779929" y="5983927"/>
            <a:ext cx="11221571" cy="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29431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03C01900-A1F7-16BE-092F-E8153EBF0DB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138582" y="1891870"/>
            <a:ext cx="3043533" cy="4966130"/>
          </a:xfrm>
          <a:prstGeom prst="rect">
            <a:avLst/>
          </a:prstGeom>
        </p:spPr>
      </p:pic>
      <p:pic>
        <p:nvPicPr>
          <p:cNvPr id="15" name="Picture 14">
            <a:extLst>
              <a:ext uri="{FF2B5EF4-FFF2-40B4-BE49-F238E27FC236}">
                <a16:creationId xmlns:a16="http://schemas.microsoft.com/office/drawing/2014/main" id="{8D41783B-6979-7F2F-5678-909B878C17F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8" y="1885774"/>
            <a:ext cx="3043533" cy="5029200"/>
          </a:xfrm>
          <a:prstGeom prst="rect">
            <a:avLst/>
          </a:prstGeom>
        </p:spPr>
      </p:pic>
      <p:pic>
        <p:nvPicPr>
          <p:cNvPr id="17" name="Picture 16">
            <a:extLst>
              <a:ext uri="{FF2B5EF4-FFF2-40B4-BE49-F238E27FC236}">
                <a16:creationId xmlns:a16="http://schemas.microsoft.com/office/drawing/2014/main" id="{54D6530D-72BB-FD92-DF9E-84304152805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44274" y="1885774"/>
            <a:ext cx="3043533" cy="5029200"/>
          </a:xfrm>
          <a:prstGeom prst="rect">
            <a:avLst/>
          </a:prstGeom>
        </p:spPr>
      </p:pic>
      <p:pic>
        <p:nvPicPr>
          <p:cNvPr id="19" name="Picture 18">
            <a:extLst>
              <a:ext uri="{FF2B5EF4-FFF2-40B4-BE49-F238E27FC236}">
                <a16:creationId xmlns:a16="http://schemas.microsoft.com/office/drawing/2014/main" id="{0FF8CF08-E0D7-8AE7-2AA9-DE48B50D3D0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094308" y="1885774"/>
            <a:ext cx="3043533" cy="5029200"/>
          </a:xfrm>
          <a:prstGeom prst="rect">
            <a:avLst/>
          </a:prstGeom>
        </p:spPr>
      </p:pic>
      <p:sp>
        <p:nvSpPr>
          <p:cNvPr id="22" name="TextBox 21">
            <a:extLst>
              <a:ext uri="{FF2B5EF4-FFF2-40B4-BE49-F238E27FC236}">
                <a16:creationId xmlns:a16="http://schemas.microsoft.com/office/drawing/2014/main" id="{9DAC08C5-CABE-8CCE-3538-23D3A97ED202}"/>
              </a:ext>
            </a:extLst>
          </p:cNvPr>
          <p:cNvSpPr txBox="1"/>
          <p:nvPr/>
        </p:nvSpPr>
        <p:spPr>
          <a:xfrm>
            <a:off x="3502958" y="1370641"/>
            <a:ext cx="4834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GCAS Preliminary Slant column data</a:t>
            </a:r>
          </a:p>
        </p:txBody>
      </p:sp>
      <p:pic>
        <p:nvPicPr>
          <p:cNvPr id="23" name="Picture 22">
            <a:extLst>
              <a:ext uri="{FF2B5EF4-FFF2-40B4-BE49-F238E27FC236}">
                <a16:creationId xmlns:a16="http://schemas.microsoft.com/office/drawing/2014/main" id="{46113EDC-DA61-C13C-61D4-FC3493ED176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246361" y="63638"/>
            <a:ext cx="1816979" cy="1768668"/>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F5D1EB6F-7C0E-659F-2E62-6B2992E2457A}"/>
              </a:ext>
            </a:extLst>
          </p:cNvPr>
          <p:cNvSpPr txBox="1"/>
          <p:nvPr/>
        </p:nvSpPr>
        <p:spPr>
          <a:xfrm>
            <a:off x="229244" y="128985"/>
            <a:ext cx="4163256"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ASIA-AQ Taiwan Science Flights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3 Days with G-III and DC-8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1 Day with G-III alone</a:t>
            </a:r>
          </a:p>
        </p:txBody>
      </p:sp>
      <p:sp>
        <p:nvSpPr>
          <p:cNvPr id="25" name="TextBox 24">
            <a:extLst>
              <a:ext uri="{FF2B5EF4-FFF2-40B4-BE49-F238E27FC236}">
                <a16:creationId xmlns:a16="http://schemas.microsoft.com/office/drawing/2014/main" id="{17DE1D64-0DF2-6263-BDD9-0ABCEB1CA82A}"/>
              </a:ext>
            </a:extLst>
          </p:cNvPr>
          <p:cNvSpPr txBox="1"/>
          <p:nvPr/>
        </p:nvSpPr>
        <p:spPr>
          <a:xfrm>
            <a:off x="0" y="1885774"/>
            <a:ext cx="74430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15 Feb</a:t>
            </a:r>
          </a:p>
        </p:txBody>
      </p:sp>
      <p:sp>
        <p:nvSpPr>
          <p:cNvPr id="26" name="TextBox 25">
            <a:extLst>
              <a:ext uri="{FF2B5EF4-FFF2-40B4-BE49-F238E27FC236}">
                <a16:creationId xmlns:a16="http://schemas.microsoft.com/office/drawing/2014/main" id="{1ACD893F-52C7-AF65-F347-00807056DA64}"/>
              </a:ext>
            </a:extLst>
          </p:cNvPr>
          <p:cNvSpPr txBox="1"/>
          <p:nvPr/>
        </p:nvSpPr>
        <p:spPr>
          <a:xfrm>
            <a:off x="3078480" y="1882726"/>
            <a:ext cx="74430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28 Feb</a:t>
            </a:r>
          </a:p>
        </p:txBody>
      </p:sp>
      <p:sp>
        <p:nvSpPr>
          <p:cNvPr id="27" name="TextBox 26">
            <a:extLst>
              <a:ext uri="{FF2B5EF4-FFF2-40B4-BE49-F238E27FC236}">
                <a16:creationId xmlns:a16="http://schemas.microsoft.com/office/drawing/2014/main" id="{461090B6-FCDF-DD16-AF52-B3CCB1803202}"/>
              </a:ext>
            </a:extLst>
          </p:cNvPr>
          <p:cNvSpPr txBox="1"/>
          <p:nvPr/>
        </p:nvSpPr>
        <p:spPr>
          <a:xfrm>
            <a:off x="6059424" y="1891870"/>
            <a:ext cx="79380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13 Mar</a:t>
            </a:r>
          </a:p>
        </p:txBody>
      </p:sp>
      <p:sp>
        <p:nvSpPr>
          <p:cNvPr id="28" name="TextBox 27">
            <a:extLst>
              <a:ext uri="{FF2B5EF4-FFF2-40B4-BE49-F238E27FC236}">
                <a16:creationId xmlns:a16="http://schemas.microsoft.com/office/drawing/2014/main" id="{BB329432-4611-1262-C68D-65A34E88E49F}"/>
              </a:ext>
            </a:extLst>
          </p:cNvPr>
          <p:cNvSpPr txBox="1"/>
          <p:nvPr/>
        </p:nvSpPr>
        <p:spPr>
          <a:xfrm>
            <a:off x="9174480" y="1888822"/>
            <a:ext cx="79380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27 Mar</a:t>
            </a:r>
          </a:p>
        </p:txBody>
      </p:sp>
    </p:spTree>
    <p:extLst>
      <p:ext uri="{BB962C8B-B14F-4D97-AF65-F5344CB8AC3E}">
        <p14:creationId xmlns:p14="http://schemas.microsoft.com/office/powerpoint/2010/main" val="30743546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B10B82F-1C94-06FC-5B36-329070B00351}"/>
              </a:ext>
            </a:extLst>
          </p:cNvPr>
          <p:cNvPicPr>
            <a:picLocks noChangeAspect="1"/>
          </p:cNvPicPr>
          <p:nvPr/>
        </p:nvPicPr>
        <p:blipFill>
          <a:blip r:embed="rId3"/>
          <a:stretch>
            <a:fillRect/>
          </a:stretch>
        </p:blipFill>
        <p:spPr>
          <a:xfrm>
            <a:off x="7962268" y="2523037"/>
            <a:ext cx="3923695" cy="4357917"/>
          </a:xfrm>
          <a:prstGeom prst="rect">
            <a:avLst/>
          </a:prstGeom>
        </p:spPr>
      </p:pic>
      <p:pic>
        <p:nvPicPr>
          <p:cNvPr id="5" name="Picture 4">
            <a:extLst>
              <a:ext uri="{FF2B5EF4-FFF2-40B4-BE49-F238E27FC236}">
                <a16:creationId xmlns:a16="http://schemas.microsoft.com/office/drawing/2014/main" id="{A0A4DB7A-CCAE-8B12-E3D1-7B14D4850A26}"/>
              </a:ext>
            </a:extLst>
          </p:cNvPr>
          <p:cNvPicPr>
            <a:picLocks noChangeAspect="1"/>
          </p:cNvPicPr>
          <p:nvPr/>
        </p:nvPicPr>
        <p:blipFill>
          <a:blip r:embed="rId4"/>
          <a:stretch>
            <a:fillRect/>
          </a:stretch>
        </p:blipFill>
        <p:spPr>
          <a:xfrm>
            <a:off x="127104" y="2526449"/>
            <a:ext cx="3923694" cy="4357916"/>
          </a:xfrm>
          <a:prstGeom prst="rect">
            <a:avLst/>
          </a:prstGeom>
        </p:spPr>
      </p:pic>
      <p:pic>
        <p:nvPicPr>
          <p:cNvPr id="6" name="Picture 5">
            <a:extLst>
              <a:ext uri="{FF2B5EF4-FFF2-40B4-BE49-F238E27FC236}">
                <a16:creationId xmlns:a16="http://schemas.microsoft.com/office/drawing/2014/main" id="{41307D47-58E5-E0E2-CE59-C4E00A4A1908}"/>
              </a:ext>
            </a:extLst>
          </p:cNvPr>
          <p:cNvPicPr>
            <a:picLocks noChangeAspect="1"/>
          </p:cNvPicPr>
          <p:nvPr/>
        </p:nvPicPr>
        <p:blipFill>
          <a:blip r:embed="rId5"/>
          <a:stretch>
            <a:fillRect/>
          </a:stretch>
        </p:blipFill>
        <p:spPr>
          <a:xfrm>
            <a:off x="4084283" y="2523037"/>
            <a:ext cx="3923694" cy="4357917"/>
          </a:xfrm>
          <a:prstGeom prst="rect">
            <a:avLst/>
          </a:prstGeom>
        </p:spPr>
      </p:pic>
      <p:pic>
        <p:nvPicPr>
          <p:cNvPr id="36" name="Picture 35">
            <a:extLst>
              <a:ext uri="{FF2B5EF4-FFF2-40B4-BE49-F238E27FC236}">
                <a16:creationId xmlns:a16="http://schemas.microsoft.com/office/drawing/2014/main" id="{7D430EA6-7BDE-B740-638D-F7E44A790BB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542346" y="63638"/>
            <a:ext cx="1520994" cy="1480553"/>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B19F08AD-0147-6568-0036-F2C32BB6E595}"/>
              </a:ext>
            </a:extLst>
          </p:cNvPr>
          <p:cNvSpPr txBox="1"/>
          <p:nvPr/>
        </p:nvSpPr>
        <p:spPr>
          <a:xfrm>
            <a:off x="869464" y="2249744"/>
            <a:ext cx="97898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15 Feb/13 Mar/27 Mar			      13 Mar		                             27 Mar</a:t>
            </a:r>
          </a:p>
        </p:txBody>
      </p:sp>
      <p:sp>
        <p:nvSpPr>
          <p:cNvPr id="44" name="TextBox 43">
            <a:extLst>
              <a:ext uri="{FF2B5EF4-FFF2-40B4-BE49-F238E27FC236}">
                <a16:creationId xmlns:a16="http://schemas.microsoft.com/office/drawing/2014/main" id="{C94082F8-18D4-998E-12EB-B81F5C10EDFD}"/>
              </a:ext>
            </a:extLst>
          </p:cNvPr>
          <p:cNvSpPr txBox="1"/>
          <p:nvPr/>
        </p:nvSpPr>
        <p:spPr>
          <a:xfrm>
            <a:off x="281876" y="410333"/>
            <a:ext cx="10354438" cy="16773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200" b="1" i="0" u="sng" strike="noStrike" kern="1200" cap="none" spc="0" normalizeH="0" baseline="0" noProof="0" dirty="0">
                <a:ln>
                  <a:noFill/>
                </a:ln>
                <a:solidFill>
                  <a:prstClr val="black"/>
                </a:solidFill>
                <a:effectLst/>
                <a:uLnTx/>
                <a:uFillTx/>
                <a:latin typeface="Calibri" panose="020F0502020204030204"/>
                <a:ea typeface="+mn-ea"/>
                <a:cs typeface="+mn-cs"/>
              </a:rPr>
              <a:t>Carbon Monoxide over Taiwan</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Flights over Taiwan were farther apart in time (left panel shows all three flight days).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200" b="1" dirty="0">
                <a:solidFill>
                  <a:prstClr val="black"/>
                </a:solidFill>
                <a:latin typeface="Calibri" panose="020F0502020204030204"/>
              </a:rPr>
              <a:t>Highest CO aloft on 13 March and highest near surface on 27 March.</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Substantial differences in profile shapes between flights. </a:t>
            </a:r>
          </a:p>
        </p:txBody>
      </p:sp>
      <p:cxnSp>
        <p:nvCxnSpPr>
          <p:cNvPr id="3" name="Straight Connector 2">
            <a:extLst>
              <a:ext uri="{FF2B5EF4-FFF2-40B4-BE49-F238E27FC236}">
                <a16:creationId xmlns:a16="http://schemas.microsoft.com/office/drawing/2014/main" id="{28FC8866-FE6F-8320-9570-AAD7EE2930C1}"/>
              </a:ext>
            </a:extLst>
          </p:cNvPr>
          <p:cNvCxnSpPr>
            <a:cxnSpLocks/>
          </p:cNvCxnSpPr>
          <p:nvPr/>
        </p:nvCxnSpPr>
        <p:spPr>
          <a:xfrm>
            <a:off x="833721" y="6030995"/>
            <a:ext cx="10824879" cy="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61521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DEEAE2-3391-6162-2E1B-12D44FF9504A}"/>
              </a:ext>
            </a:extLst>
          </p:cNvPr>
          <p:cNvPicPr>
            <a:picLocks noChangeAspect="1"/>
          </p:cNvPicPr>
          <p:nvPr/>
        </p:nvPicPr>
        <p:blipFill>
          <a:blip r:embed="rId2"/>
          <a:stretch>
            <a:fillRect/>
          </a:stretch>
        </p:blipFill>
        <p:spPr>
          <a:xfrm>
            <a:off x="0" y="1221152"/>
            <a:ext cx="12192000" cy="5868948"/>
          </a:xfrm>
          <a:prstGeom prst="rect">
            <a:avLst/>
          </a:prstGeom>
        </p:spPr>
      </p:pic>
      <p:pic>
        <p:nvPicPr>
          <p:cNvPr id="2" name="Picture 1">
            <a:extLst>
              <a:ext uri="{FF2B5EF4-FFF2-40B4-BE49-F238E27FC236}">
                <a16:creationId xmlns:a16="http://schemas.microsoft.com/office/drawing/2014/main" id="{7C23C60B-3811-82B3-777D-A7F20F66AA8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542346" y="63638"/>
            <a:ext cx="1520994" cy="148055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AEC96F1-4121-3230-39D3-B43FFAF67EFC}"/>
              </a:ext>
            </a:extLst>
          </p:cNvPr>
          <p:cNvSpPr txBox="1"/>
          <p:nvPr/>
        </p:nvSpPr>
        <p:spPr>
          <a:xfrm>
            <a:off x="786928" y="209040"/>
            <a:ext cx="963988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Example derivations of surface PM</a:t>
            </a:r>
            <a:r>
              <a:rPr kumimoji="0" lang="en-US" sz="3600" b="1" i="0" u="none" strike="noStrike" kern="1200" cap="none" spc="0" normalizeH="0" baseline="-25000" noProof="0" dirty="0">
                <a:ln>
                  <a:noFill/>
                </a:ln>
                <a:solidFill>
                  <a:prstClr val="black"/>
                </a:solidFill>
                <a:effectLst/>
                <a:uLnTx/>
                <a:uFillTx/>
                <a:latin typeface="Calibri" panose="020F0502020204030204"/>
                <a:ea typeface="+mn-ea"/>
                <a:cs typeface="+mn-cs"/>
              </a:rPr>
              <a:t>2.5</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from HSRL2 </a:t>
            </a:r>
          </a:p>
        </p:txBody>
      </p:sp>
    </p:spTree>
    <p:extLst>
      <p:ext uri="{BB962C8B-B14F-4D97-AF65-F5344CB8AC3E}">
        <p14:creationId xmlns:p14="http://schemas.microsoft.com/office/powerpoint/2010/main" val="3852219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7CF1C0-7DE6-848A-EA08-A490EB4BE566}"/>
              </a:ext>
            </a:extLst>
          </p:cNvPr>
          <p:cNvPicPr>
            <a:picLocks noChangeAspect="1"/>
          </p:cNvPicPr>
          <p:nvPr/>
        </p:nvPicPr>
        <p:blipFill>
          <a:blip r:embed="rId2"/>
          <a:stretch>
            <a:fillRect/>
          </a:stretch>
        </p:blipFill>
        <p:spPr>
          <a:xfrm>
            <a:off x="0" y="1028049"/>
            <a:ext cx="12192000" cy="5735352"/>
          </a:xfrm>
          <a:prstGeom prst="rect">
            <a:avLst/>
          </a:prstGeom>
        </p:spPr>
      </p:pic>
      <p:sp>
        <p:nvSpPr>
          <p:cNvPr id="2" name="TextBox 1">
            <a:extLst>
              <a:ext uri="{FF2B5EF4-FFF2-40B4-BE49-F238E27FC236}">
                <a16:creationId xmlns:a16="http://schemas.microsoft.com/office/drawing/2014/main" id="{455B72F3-839F-A993-09A5-AC9010FF222B}"/>
              </a:ext>
            </a:extLst>
          </p:cNvPr>
          <p:cNvSpPr txBox="1"/>
          <p:nvPr/>
        </p:nvSpPr>
        <p:spPr>
          <a:xfrm>
            <a:off x="501178" y="209040"/>
            <a:ext cx="960089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Example of diversity in surface PM</a:t>
            </a:r>
            <a:r>
              <a:rPr kumimoji="0" lang="en-US" sz="3600" b="1" i="0" u="none" strike="noStrike" kern="1200" cap="none" spc="0" normalizeH="0" baseline="-25000" noProof="0" dirty="0">
                <a:ln>
                  <a:noFill/>
                </a:ln>
                <a:solidFill>
                  <a:prstClr val="black"/>
                </a:solidFill>
                <a:effectLst/>
                <a:uLnTx/>
                <a:uFillTx/>
                <a:latin typeface="Calibri" panose="020F0502020204030204"/>
                <a:ea typeface="+mn-ea"/>
                <a:cs typeface="+mn-cs"/>
              </a:rPr>
              <a:t>2.5</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from HSRL2 </a:t>
            </a:r>
          </a:p>
        </p:txBody>
      </p:sp>
      <p:pic>
        <p:nvPicPr>
          <p:cNvPr id="4" name="Picture 3">
            <a:extLst>
              <a:ext uri="{FF2B5EF4-FFF2-40B4-BE49-F238E27FC236}">
                <a16:creationId xmlns:a16="http://schemas.microsoft.com/office/drawing/2014/main" id="{7501CE56-64B1-83E0-F631-C9BC2CCFD0D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542346" y="63638"/>
            <a:ext cx="1520994" cy="1480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3465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D72615-8E10-597F-B014-C79F9B1D83C0}"/>
              </a:ext>
            </a:extLst>
          </p:cNvPr>
          <p:cNvPicPr>
            <a:picLocks noChangeAspect="1"/>
          </p:cNvPicPr>
          <p:nvPr/>
        </p:nvPicPr>
        <p:blipFill>
          <a:blip r:embed="rId2"/>
          <a:stretch>
            <a:fillRect/>
          </a:stretch>
        </p:blipFill>
        <p:spPr>
          <a:xfrm>
            <a:off x="0" y="1674120"/>
            <a:ext cx="12192000" cy="4976609"/>
          </a:xfrm>
          <a:prstGeom prst="rect">
            <a:avLst/>
          </a:prstGeom>
        </p:spPr>
      </p:pic>
      <p:pic>
        <p:nvPicPr>
          <p:cNvPr id="2" name="Picture 1">
            <a:extLst>
              <a:ext uri="{FF2B5EF4-FFF2-40B4-BE49-F238E27FC236}">
                <a16:creationId xmlns:a16="http://schemas.microsoft.com/office/drawing/2014/main" id="{C229D9E2-8D08-4724-698B-A946E129519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542346" y="63638"/>
            <a:ext cx="1520994" cy="148055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1FB586D-E75F-B47E-3B93-D422FEE78C11}"/>
              </a:ext>
            </a:extLst>
          </p:cNvPr>
          <p:cNvSpPr txBox="1"/>
          <p:nvPr/>
        </p:nvSpPr>
        <p:spPr>
          <a:xfrm>
            <a:off x="235707" y="386021"/>
            <a:ext cx="1048921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Example of vertical distribution of PM</a:t>
            </a:r>
            <a:r>
              <a:rPr kumimoji="0" lang="en-US" sz="3600" b="1" i="0" u="none" strike="noStrike" kern="1200" cap="none" spc="0" normalizeH="0" baseline="-25000" noProof="0" dirty="0">
                <a:ln>
                  <a:noFill/>
                </a:ln>
                <a:solidFill>
                  <a:prstClr val="black"/>
                </a:solidFill>
                <a:effectLst/>
                <a:uLnTx/>
                <a:uFillTx/>
                <a:latin typeface="Calibri" panose="020F0502020204030204"/>
                <a:ea typeface="+mn-ea"/>
                <a:cs typeface="+mn-cs"/>
              </a:rPr>
              <a:t>2.5</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from HSRL2 </a:t>
            </a:r>
          </a:p>
        </p:txBody>
      </p:sp>
    </p:spTree>
    <p:extLst>
      <p:ext uri="{BB962C8B-B14F-4D97-AF65-F5344CB8AC3E}">
        <p14:creationId xmlns:p14="http://schemas.microsoft.com/office/powerpoint/2010/main" val="30386863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1BD52F-4EDE-51BE-5AD9-0D2936399483}"/>
              </a:ext>
            </a:extLst>
          </p:cNvPr>
          <p:cNvPicPr>
            <a:picLocks noChangeAspect="1"/>
          </p:cNvPicPr>
          <p:nvPr/>
        </p:nvPicPr>
        <p:blipFill rotWithShape="1">
          <a:blip r:embed="rId2"/>
          <a:srcRect l="74376" t="7144" r="10971" b="23930"/>
          <a:stretch/>
        </p:blipFill>
        <p:spPr>
          <a:xfrm>
            <a:off x="0" y="0"/>
            <a:ext cx="7127679" cy="6858000"/>
          </a:xfrm>
          <a:prstGeom prst="rect">
            <a:avLst/>
          </a:prstGeom>
        </p:spPr>
      </p:pic>
      <p:sp>
        <p:nvSpPr>
          <p:cNvPr id="8" name="TextBox 7">
            <a:extLst>
              <a:ext uri="{FF2B5EF4-FFF2-40B4-BE49-F238E27FC236}">
                <a16:creationId xmlns:a16="http://schemas.microsoft.com/office/drawing/2014/main" id="{BE09D0A5-D037-DC26-33C4-3A612DDCE056}"/>
              </a:ext>
            </a:extLst>
          </p:cNvPr>
          <p:cNvSpPr txBox="1"/>
          <p:nvPr/>
        </p:nvSpPr>
        <p:spPr>
          <a:xfrm>
            <a:off x="7369791" y="199496"/>
            <a:ext cx="4768422" cy="5247590"/>
          </a:xfrm>
          <a:prstGeom prst="rect">
            <a:avLst/>
          </a:prstGeom>
          <a:noFill/>
        </p:spPr>
        <p:txBody>
          <a:bodyPr wrap="square" rtlCol="0">
            <a:spAutoFit/>
          </a:bodyPr>
          <a:lstStyle/>
          <a:p>
            <a:pPr algn="ctr"/>
            <a:r>
              <a:rPr lang="en-US" sz="3200" b="1" u="sng" dirty="0"/>
              <a:t>ASIA-AQ Data Archive</a:t>
            </a:r>
          </a:p>
          <a:p>
            <a:pPr algn="ctr"/>
            <a:r>
              <a:rPr lang="en-US" sz="1500" dirty="0"/>
              <a:t>https://www-air.larc.nasa.gov/missions/asia-aq/index.html</a:t>
            </a:r>
          </a:p>
          <a:p>
            <a:pPr algn="ctr"/>
            <a:endParaRPr lang="en-US" dirty="0"/>
          </a:p>
          <a:p>
            <a:r>
              <a:rPr lang="en-US" dirty="0"/>
              <a:t>1 October 2024: Deadline for processing of DC-8 and G-III preliminary field data into research quality data for public release</a:t>
            </a:r>
          </a:p>
          <a:p>
            <a:endParaRPr lang="en-US" dirty="0"/>
          </a:p>
          <a:p>
            <a:r>
              <a:rPr lang="en-US" dirty="0"/>
              <a:t>Users can access individual data files for each instrument. These files contain valuable metadata and contact information for instrument investigators.</a:t>
            </a:r>
          </a:p>
          <a:p>
            <a:endParaRPr lang="en-US" dirty="0"/>
          </a:p>
          <a:p>
            <a:r>
              <a:rPr lang="en-US" dirty="0"/>
              <a:t>Custom merging tools available for in situ aircraft observations.</a:t>
            </a:r>
          </a:p>
          <a:p>
            <a:endParaRPr lang="en-US" dirty="0"/>
          </a:p>
          <a:p>
            <a:r>
              <a:rPr lang="en-US" dirty="0"/>
              <a:t>Merging tool allows a user to select the variables of interest, averaging time, dates, etc. to quickly generate integrated data files ready for analysis. </a:t>
            </a:r>
          </a:p>
        </p:txBody>
      </p:sp>
    </p:spTree>
    <p:extLst>
      <p:ext uri="{BB962C8B-B14F-4D97-AF65-F5344CB8AC3E}">
        <p14:creationId xmlns:p14="http://schemas.microsoft.com/office/powerpoint/2010/main" val="11978633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6E7C1D1-C611-A8C6-F115-B6A0DFB7FDC2}"/>
              </a:ext>
            </a:extLst>
          </p:cNvPr>
          <p:cNvSpPr txBox="1"/>
          <p:nvPr/>
        </p:nvSpPr>
        <p:spPr>
          <a:xfrm>
            <a:off x="457200" y="199496"/>
            <a:ext cx="11681013" cy="6032421"/>
          </a:xfrm>
          <a:prstGeom prst="rect">
            <a:avLst/>
          </a:prstGeom>
          <a:noFill/>
        </p:spPr>
        <p:txBody>
          <a:bodyPr wrap="square" rtlCol="0">
            <a:spAutoFit/>
          </a:bodyPr>
          <a:lstStyle/>
          <a:p>
            <a:pPr algn="ctr"/>
            <a:r>
              <a:rPr lang="en-US" sz="3200" b="1" u="sng" dirty="0"/>
              <a:t>Next Steps</a:t>
            </a:r>
          </a:p>
          <a:p>
            <a:pPr algn="ctr"/>
            <a:endParaRPr lang="en-US" dirty="0"/>
          </a:p>
          <a:p>
            <a:r>
              <a:rPr lang="en-US" sz="2400" b="1" dirty="0"/>
              <a:t>Begin integrated data analysis – October 2025</a:t>
            </a:r>
          </a:p>
          <a:p>
            <a:endParaRPr lang="en-US" sz="2400" b="1" dirty="0"/>
          </a:p>
          <a:p>
            <a:r>
              <a:rPr lang="en-US" sz="2400" b="1" dirty="0"/>
              <a:t>ASIA-AQ Science Team Meeting – 20-24 January 2025, </a:t>
            </a:r>
            <a:r>
              <a:rPr lang="en-US" sz="2400" b="1" dirty="0" err="1"/>
              <a:t>Universiti</a:t>
            </a:r>
            <a:r>
              <a:rPr lang="en-US" sz="2400" b="1" dirty="0"/>
              <a:t> </a:t>
            </a:r>
            <a:r>
              <a:rPr lang="en-US" sz="2400" b="1" dirty="0" err="1"/>
              <a:t>Kebangsaan</a:t>
            </a:r>
            <a:r>
              <a:rPr lang="en-US" sz="2400" b="1" dirty="0"/>
              <a:t> Malaysia</a:t>
            </a:r>
          </a:p>
          <a:p>
            <a:endParaRPr lang="en-US" sz="2400" b="1" dirty="0"/>
          </a:p>
          <a:p>
            <a:r>
              <a:rPr lang="en-US" sz="2400" b="1" dirty="0"/>
              <a:t>Disseminate Rapid Science Synthesis Reports to each country – Early 2025</a:t>
            </a:r>
          </a:p>
          <a:p>
            <a:endParaRPr lang="en-US" sz="2400" b="1" dirty="0"/>
          </a:p>
          <a:p>
            <a:r>
              <a:rPr lang="en-US" sz="2400" b="1" dirty="0"/>
              <a:t>Conduct ongoing analysis for peer-reviewed publications</a:t>
            </a:r>
          </a:p>
          <a:p>
            <a:endParaRPr lang="en-US" sz="2400" b="1" dirty="0"/>
          </a:p>
          <a:p>
            <a:r>
              <a:rPr lang="en-US" sz="2400" b="1" dirty="0"/>
              <a:t>Expect to see much more next year!</a:t>
            </a:r>
          </a:p>
          <a:p>
            <a:endParaRPr lang="en-US" sz="2400" b="1" dirty="0"/>
          </a:p>
          <a:p>
            <a:r>
              <a:rPr lang="en-US" sz="2400" b="1" u="sng" dirty="0"/>
              <a:t>Special Thanks to:</a:t>
            </a:r>
          </a:p>
          <a:p>
            <a:r>
              <a:rPr lang="en-US" sz="2400" b="1" dirty="0"/>
              <a:t>Scott </a:t>
            </a:r>
            <a:r>
              <a:rPr lang="en-US" sz="2400" b="1" dirty="0" err="1"/>
              <a:t>Janz</a:t>
            </a:r>
            <a:r>
              <a:rPr lang="en-US" sz="2400" b="1" dirty="0"/>
              <a:t> and Laura Judd – GCAS data</a:t>
            </a:r>
          </a:p>
          <a:p>
            <a:r>
              <a:rPr lang="en-US" sz="2400" b="1" dirty="0"/>
              <a:t>John Hair, Taylor </a:t>
            </a:r>
            <a:r>
              <a:rPr lang="en-US" sz="2400" b="1" dirty="0" err="1"/>
              <a:t>Shingler</a:t>
            </a:r>
            <a:r>
              <a:rPr lang="en-US" sz="2400" b="1" dirty="0"/>
              <a:t>, Marta Fenn, Rich </a:t>
            </a:r>
            <a:r>
              <a:rPr lang="en-US" sz="2400" b="1" dirty="0" err="1"/>
              <a:t>Ferrare</a:t>
            </a:r>
            <a:r>
              <a:rPr lang="en-US" sz="2400" b="1" dirty="0"/>
              <a:t> – HSRL2 data</a:t>
            </a:r>
          </a:p>
          <a:p>
            <a:r>
              <a:rPr lang="en-US" sz="2400" b="1" dirty="0"/>
              <a:t>Josh Digangi and Glenn Diskin – DACOM CO data</a:t>
            </a:r>
          </a:p>
        </p:txBody>
      </p:sp>
      <p:pic>
        <p:nvPicPr>
          <p:cNvPr id="2" name="Picture 1">
            <a:extLst>
              <a:ext uri="{FF2B5EF4-FFF2-40B4-BE49-F238E27FC236}">
                <a16:creationId xmlns:a16="http://schemas.microsoft.com/office/drawing/2014/main" id="{D2613386-A56E-5B7A-62B7-7A885350ECF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542346" y="63638"/>
            <a:ext cx="1520994" cy="1480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78676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97FAF8B-2B79-4ED8-AC97-24A07FE098A6}"/>
              </a:ext>
            </a:extLst>
          </p:cNvPr>
          <p:cNvSpPr/>
          <p:nvPr/>
        </p:nvSpPr>
        <p:spPr>
          <a:xfrm>
            <a:off x="0" y="0"/>
            <a:ext cx="7283395" cy="123554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A45A67E5-C3E2-437D-A1A0-3C1870BCC5D6}"/>
              </a:ext>
            </a:extLst>
          </p:cNvPr>
          <p:cNvSpPr txBox="1"/>
          <p:nvPr/>
        </p:nvSpPr>
        <p:spPr>
          <a:xfrm>
            <a:off x="94413" y="226606"/>
            <a:ext cx="7189789" cy="40011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white"/>
                </a:solidFill>
                <a:effectLst/>
                <a:uLnTx/>
                <a:uFillTx/>
                <a:latin typeface="Calibri"/>
                <a:ea typeface="+mn-ea"/>
                <a:cs typeface="+mn-cs"/>
              </a:rPr>
              <a:t>A</a:t>
            </a:r>
            <a:r>
              <a:rPr kumimoji="0" lang="en-US" sz="2000" b="1" i="0" u="none" strike="noStrike" kern="1200" cap="none" spc="0" normalizeH="0" baseline="0" noProof="0" dirty="0">
                <a:ln>
                  <a:noFill/>
                </a:ln>
                <a:solidFill>
                  <a:prstClr val="white"/>
                </a:solidFill>
                <a:effectLst/>
                <a:uLnTx/>
                <a:uFillTx/>
                <a:latin typeface="Calibri"/>
                <a:ea typeface="+mn-ea"/>
                <a:cs typeface="+mn-cs"/>
              </a:rPr>
              <a:t>irborne and </a:t>
            </a:r>
            <a:r>
              <a:rPr kumimoji="0" lang="en-US" sz="2000" b="1" i="0" u="sng" strike="noStrike" kern="1200" cap="none" spc="0" normalizeH="0" baseline="0" noProof="0" dirty="0">
                <a:ln>
                  <a:noFill/>
                </a:ln>
                <a:solidFill>
                  <a:prstClr val="white"/>
                </a:solidFill>
                <a:effectLst/>
                <a:uLnTx/>
                <a:uFillTx/>
                <a:latin typeface="Calibri"/>
                <a:ea typeface="+mn-ea"/>
                <a:cs typeface="+mn-cs"/>
              </a:rPr>
              <a:t>S</a:t>
            </a:r>
            <a:r>
              <a:rPr kumimoji="0" lang="en-US" sz="2000" b="1" i="0" u="none" strike="noStrike" kern="1200" cap="none" spc="0" normalizeH="0" baseline="0" noProof="0" dirty="0">
                <a:ln>
                  <a:noFill/>
                </a:ln>
                <a:solidFill>
                  <a:prstClr val="white"/>
                </a:solidFill>
                <a:effectLst/>
                <a:uLnTx/>
                <a:uFillTx/>
                <a:latin typeface="Calibri"/>
                <a:ea typeface="+mn-ea"/>
                <a:cs typeface="+mn-cs"/>
              </a:rPr>
              <a:t>atellite </a:t>
            </a:r>
            <a:r>
              <a:rPr kumimoji="0" lang="en-US" sz="2000" b="1" i="0" u="sng" strike="noStrike" kern="1200" cap="none" spc="0" normalizeH="0" baseline="0" noProof="0" dirty="0">
                <a:ln>
                  <a:noFill/>
                </a:ln>
                <a:solidFill>
                  <a:prstClr val="white"/>
                </a:solidFill>
                <a:effectLst/>
                <a:uLnTx/>
                <a:uFillTx/>
                <a:latin typeface="Calibri"/>
                <a:ea typeface="+mn-ea"/>
                <a:cs typeface="+mn-cs"/>
              </a:rPr>
              <a:t>I</a:t>
            </a:r>
            <a:r>
              <a:rPr kumimoji="0" lang="en-US" sz="2000" b="1" i="0" u="none" strike="noStrike" kern="1200" cap="none" spc="0" normalizeH="0" baseline="0" noProof="0" dirty="0">
                <a:ln>
                  <a:noFill/>
                </a:ln>
                <a:solidFill>
                  <a:prstClr val="white"/>
                </a:solidFill>
                <a:effectLst/>
                <a:uLnTx/>
                <a:uFillTx/>
                <a:latin typeface="Calibri"/>
                <a:ea typeface="+mn-ea"/>
                <a:cs typeface="+mn-cs"/>
              </a:rPr>
              <a:t>nvestigation of </a:t>
            </a:r>
            <a:r>
              <a:rPr kumimoji="0" lang="en-US" sz="2000" b="1" i="0" u="sng" strike="noStrike" kern="1200" cap="none" spc="0" normalizeH="0" baseline="0" noProof="0" dirty="0">
                <a:ln>
                  <a:noFill/>
                </a:ln>
                <a:solidFill>
                  <a:prstClr val="white"/>
                </a:solidFill>
                <a:effectLst/>
                <a:uLnTx/>
                <a:uFillTx/>
                <a:latin typeface="Calibri"/>
                <a:ea typeface="+mn-ea"/>
                <a:cs typeface="+mn-cs"/>
              </a:rPr>
              <a:t>A</a:t>
            </a:r>
            <a:r>
              <a:rPr kumimoji="0" lang="en-US" sz="2000" b="1" i="0" u="none" strike="noStrike" kern="1200" cap="none" spc="0" normalizeH="0" baseline="0" noProof="0" dirty="0">
                <a:ln>
                  <a:noFill/>
                </a:ln>
                <a:solidFill>
                  <a:prstClr val="white"/>
                </a:solidFill>
                <a:effectLst/>
                <a:uLnTx/>
                <a:uFillTx/>
                <a:latin typeface="Calibri"/>
                <a:ea typeface="+mn-ea"/>
                <a:cs typeface="+mn-cs"/>
              </a:rPr>
              <a:t>sian </a:t>
            </a:r>
            <a:r>
              <a:rPr kumimoji="0" lang="en-US" sz="2000" b="1" i="0" u="sng" strike="noStrike" kern="1200" cap="none" spc="0" normalizeH="0" baseline="0" noProof="0" dirty="0">
                <a:ln>
                  <a:noFill/>
                </a:ln>
                <a:solidFill>
                  <a:prstClr val="white"/>
                </a:solidFill>
                <a:effectLst/>
                <a:uLnTx/>
                <a:uFillTx/>
                <a:latin typeface="Calibri"/>
                <a:ea typeface="+mn-ea"/>
                <a:cs typeface="+mn-cs"/>
              </a:rPr>
              <a:t>A</a:t>
            </a:r>
            <a:r>
              <a:rPr kumimoji="0" lang="en-US" sz="2000" b="1" i="0" u="none" strike="noStrike" kern="1200" cap="none" spc="0" normalizeH="0" baseline="0" noProof="0" dirty="0">
                <a:ln>
                  <a:noFill/>
                </a:ln>
                <a:solidFill>
                  <a:prstClr val="white"/>
                </a:solidFill>
                <a:effectLst/>
                <a:uLnTx/>
                <a:uFillTx/>
                <a:latin typeface="Calibri"/>
                <a:ea typeface="+mn-ea"/>
                <a:cs typeface="+mn-cs"/>
              </a:rPr>
              <a:t>ir </a:t>
            </a:r>
            <a:r>
              <a:rPr kumimoji="0" lang="en-US" sz="2000" b="1" i="0" u="sng" strike="noStrike" kern="1200" cap="none" spc="0" normalizeH="0" baseline="0" noProof="0" dirty="0">
                <a:ln>
                  <a:noFill/>
                </a:ln>
                <a:solidFill>
                  <a:prstClr val="white"/>
                </a:solidFill>
                <a:effectLst/>
                <a:uLnTx/>
                <a:uFillTx/>
                <a:latin typeface="Calibri"/>
                <a:ea typeface="+mn-ea"/>
                <a:cs typeface="+mn-cs"/>
              </a:rPr>
              <a:t>Q</a:t>
            </a:r>
            <a:r>
              <a:rPr kumimoji="0" lang="en-US" sz="2000" b="1" i="0" u="none" strike="noStrike" kern="1200" cap="none" spc="0" normalizeH="0" baseline="0" noProof="0" dirty="0">
                <a:ln>
                  <a:noFill/>
                </a:ln>
                <a:solidFill>
                  <a:prstClr val="white"/>
                </a:solidFill>
                <a:effectLst/>
                <a:uLnTx/>
                <a:uFillTx/>
                <a:latin typeface="Calibri"/>
                <a:ea typeface="+mn-ea"/>
                <a:cs typeface="+mn-cs"/>
              </a:rPr>
              <a:t>uality (ASIA-AQ)</a:t>
            </a:r>
          </a:p>
        </p:txBody>
      </p:sp>
      <p:sp>
        <p:nvSpPr>
          <p:cNvPr id="7" name="TextBox 6">
            <a:extLst>
              <a:ext uri="{FF2B5EF4-FFF2-40B4-BE49-F238E27FC236}">
                <a16:creationId xmlns:a16="http://schemas.microsoft.com/office/drawing/2014/main" id="{D494C668-8E31-4630-A0DC-33F53514B9F4}"/>
              </a:ext>
            </a:extLst>
          </p:cNvPr>
          <p:cNvSpPr txBox="1"/>
          <p:nvPr/>
        </p:nvSpPr>
        <p:spPr>
          <a:xfrm>
            <a:off x="7412338" y="200522"/>
            <a:ext cx="4716162" cy="3693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Purpose: </a:t>
            </a:r>
            <a:r>
              <a:rPr kumimoji="0" lang="en-US" sz="1800" b="0" i="0" u="none" strike="noStrike" kern="1200" cap="none" spc="0" normalizeH="0" baseline="0" noProof="0" dirty="0">
                <a:ln>
                  <a:noFill/>
                </a:ln>
                <a:solidFill>
                  <a:prstClr val="black"/>
                </a:solidFill>
                <a:effectLst/>
                <a:uLnTx/>
                <a:uFillTx/>
                <a:latin typeface="Calibri"/>
                <a:ea typeface="+mn-ea"/>
                <a:cs typeface="+mn-cs"/>
              </a:rPr>
              <a:t>Improve understanding of the factors controlling local air quality across Asia through multi-perspective observations and modeling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Approach:</a:t>
            </a:r>
            <a:r>
              <a:rPr kumimoji="0" lang="en-US" sz="1800" b="0" i="0" u="none" strike="noStrike" kern="1200" cap="none" spc="0" normalizeH="0" baseline="0" noProof="0" dirty="0">
                <a:ln>
                  <a:noFill/>
                </a:ln>
                <a:solidFill>
                  <a:prstClr val="black"/>
                </a:solidFill>
                <a:effectLst/>
                <a:uLnTx/>
                <a:uFillTx/>
                <a:latin typeface="Calibri"/>
                <a:ea typeface="+mn-ea"/>
                <a:cs typeface="+mn-cs"/>
              </a:rPr>
              <a:t> Conduct airborne sampling across multiple locations in collaboration with local scientists, air quality agencies, and other relevant government partners.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Philosophy:</a:t>
            </a:r>
            <a:r>
              <a:rPr kumimoji="0" lang="en-US" sz="1800" b="0" i="0" u="none" strike="noStrike" kern="1200" cap="none" spc="0" normalizeH="0" baseline="0" noProof="0" dirty="0">
                <a:ln>
                  <a:noFill/>
                </a:ln>
                <a:solidFill>
                  <a:prstClr val="black"/>
                </a:solidFill>
                <a:effectLst/>
                <a:uLnTx/>
                <a:uFillTx/>
                <a:latin typeface="Calibri"/>
                <a:ea typeface="+mn-ea"/>
                <a:cs typeface="+mn-cs"/>
              </a:rPr>
              <a:t> Openly share data during all phases, conduct joint analysis with local scientists and air quality agencies, and report findings to local governments </a:t>
            </a:r>
          </a:p>
        </p:txBody>
      </p:sp>
      <p:grpSp>
        <p:nvGrpSpPr>
          <p:cNvPr id="21" name="Group 20">
            <a:extLst>
              <a:ext uri="{FF2B5EF4-FFF2-40B4-BE49-F238E27FC236}">
                <a16:creationId xmlns:a16="http://schemas.microsoft.com/office/drawing/2014/main" id="{F5BF0A6F-7B28-4D94-9189-DE386D8938F1}"/>
              </a:ext>
            </a:extLst>
          </p:cNvPr>
          <p:cNvGrpSpPr/>
          <p:nvPr/>
        </p:nvGrpSpPr>
        <p:grpSpPr>
          <a:xfrm>
            <a:off x="7510272" y="4181228"/>
            <a:ext cx="4389040" cy="2615812"/>
            <a:chOff x="7632192" y="4242188"/>
            <a:chExt cx="4389040" cy="2615812"/>
          </a:xfrm>
        </p:grpSpPr>
        <p:grpSp>
          <p:nvGrpSpPr>
            <p:cNvPr id="15" name="Group 14">
              <a:extLst>
                <a:ext uri="{FF2B5EF4-FFF2-40B4-BE49-F238E27FC236}">
                  <a16:creationId xmlns:a16="http://schemas.microsoft.com/office/drawing/2014/main" id="{391FC756-1F31-41BB-904E-F13954DB2C35}"/>
                </a:ext>
              </a:extLst>
            </p:cNvPr>
            <p:cNvGrpSpPr/>
            <p:nvPr/>
          </p:nvGrpSpPr>
          <p:grpSpPr>
            <a:xfrm>
              <a:off x="7888224" y="4242188"/>
              <a:ext cx="3621024" cy="2615812"/>
              <a:chOff x="7827264" y="4242188"/>
              <a:chExt cx="3621024" cy="2615812"/>
            </a:xfrm>
          </p:grpSpPr>
          <p:pic>
            <p:nvPicPr>
              <p:cNvPr id="3" name="Picture 2">
                <a:extLst>
                  <a:ext uri="{FF2B5EF4-FFF2-40B4-BE49-F238E27FC236}">
                    <a16:creationId xmlns:a16="http://schemas.microsoft.com/office/drawing/2014/main" id="{3DC3202E-AB0E-49ED-AA51-630B34EFC3F3}"/>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7827264" y="4242189"/>
                <a:ext cx="3621024" cy="2615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2C80AB85-5016-4074-B9DD-4BDECA2A809B}"/>
                  </a:ext>
                </a:extLst>
              </p:cNvPr>
              <p:cNvSpPr/>
              <p:nvPr/>
            </p:nvSpPr>
            <p:spPr>
              <a:xfrm>
                <a:off x="10107955" y="4242188"/>
                <a:ext cx="1340333" cy="723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E7D3E7BC-3686-4F79-9FD5-4491B9B1EC55}"/>
                  </a:ext>
                </a:extLst>
              </p:cNvPr>
              <p:cNvSpPr/>
              <p:nvPr/>
            </p:nvSpPr>
            <p:spPr>
              <a:xfrm>
                <a:off x="10638307" y="5685208"/>
                <a:ext cx="809981" cy="8357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31957815-4C5E-4B3A-BFBD-D306E9C4C95F}"/>
                  </a:ext>
                </a:extLst>
              </p:cNvPr>
              <p:cNvSpPr/>
              <p:nvPr/>
            </p:nvSpPr>
            <p:spPr>
              <a:xfrm>
                <a:off x="10026451" y="6166455"/>
                <a:ext cx="1421837" cy="691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45A191B4-C7EE-42B8-ABF0-C10CEE3B342C}"/>
                  </a:ext>
                </a:extLst>
              </p:cNvPr>
              <p:cNvSpPr/>
              <p:nvPr/>
            </p:nvSpPr>
            <p:spPr>
              <a:xfrm>
                <a:off x="7827264" y="5550094"/>
                <a:ext cx="1159813" cy="616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87EC51F5-0E0A-477C-B817-8A343B27CE76}"/>
                  </a:ext>
                </a:extLst>
              </p:cNvPr>
              <p:cNvSpPr/>
              <p:nvPr/>
            </p:nvSpPr>
            <p:spPr>
              <a:xfrm>
                <a:off x="8888755" y="5968181"/>
                <a:ext cx="250722" cy="310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B790FDE6-096C-4D61-959A-3B01DE7893A5}"/>
                  </a:ext>
                </a:extLst>
              </p:cNvPr>
              <p:cNvSpPr/>
              <p:nvPr/>
            </p:nvSpPr>
            <p:spPr>
              <a:xfrm>
                <a:off x="9070847" y="5074920"/>
                <a:ext cx="1481328" cy="777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6" name="TextBox 15">
              <a:extLst>
                <a:ext uri="{FF2B5EF4-FFF2-40B4-BE49-F238E27FC236}">
                  <a16:creationId xmlns:a16="http://schemas.microsoft.com/office/drawing/2014/main" id="{09EA4355-4B12-4516-9CC9-C7CFBD4C923F}"/>
                </a:ext>
              </a:extLst>
            </p:cNvPr>
            <p:cNvSpPr txBox="1"/>
            <p:nvPr/>
          </p:nvSpPr>
          <p:spPr>
            <a:xfrm>
              <a:off x="7632192" y="4977481"/>
              <a:ext cx="128528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Calibri"/>
                  <a:ea typeface="+mn-ea"/>
                  <a:cs typeface="+mn-cs"/>
                </a:rPr>
                <a:t>Research Aircraft</a:t>
              </a:r>
            </a:p>
          </p:txBody>
        </p:sp>
        <p:sp>
          <p:nvSpPr>
            <p:cNvPr id="17" name="TextBox 16">
              <a:extLst>
                <a:ext uri="{FF2B5EF4-FFF2-40B4-BE49-F238E27FC236}">
                  <a16:creationId xmlns:a16="http://schemas.microsoft.com/office/drawing/2014/main" id="{9E0B407C-D248-41A4-8C9D-BCAB468C54DF}"/>
                </a:ext>
              </a:extLst>
            </p:cNvPr>
            <p:cNvSpPr txBox="1"/>
            <p:nvPr/>
          </p:nvSpPr>
          <p:spPr>
            <a:xfrm>
              <a:off x="10637520" y="5641945"/>
              <a:ext cx="138371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Calibri"/>
                  <a:ea typeface="+mn-ea"/>
                  <a:cs typeface="+mn-cs"/>
                </a:rPr>
                <a:t>Air Quality Models</a:t>
              </a:r>
            </a:p>
          </p:txBody>
        </p:sp>
        <p:sp>
          <p:nvSpPr>
            <p:cNvPr id="18" name="TextBox 17">
              <a:extLst>
                <a:ext uri="{FF2B5EF4-FFF2-40B4-BE49-F238E27FC236}">
                  <a16:creationId xmlns:a16="http://schemas.microsoft.com/office/drawing/2014/main" id="{C34C32BC-CDBD-483E-B0F4-0DA817564310}"/>
                </a:ext>
              </a:extLst>
            </p:cNvPr>
            <p:cNvSpPr txBox="1"/>
            <p:nvPr/>
          </p:nvSpPr>
          <p:spPr>
            <a:xfrm>
              <a:off x="9997440" y="4380073"/>
              <a:ext cx="158838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Calibri"/>
                  <a:ea typeface="+mn-ea"/>
                  <a:cs typeface="+mn-cs"/>
                </a:rPr>
                <a:t>Satellite Observations</a:t>
              </a:r>
            </a:p>
          </p:txBody>
        </p:sp>
        <p:sp>
          <p:nvSpPr>
            <p:cNvPr id="19" name="TextBox 18">
              <a:extLst>
                <a:ext uri="{FF2B5EF4-FFF2-40B4-BE49-F238E27FC236}">
                  <a16:creationId xmlns:a16="http://schemas.microsoft.com/office/drawing/2014/main" id="{4DB8E127-2A73-44D0-8EB2-6E38853E111C}"/>
                </a:ext>
              </a:extLst>
            </p:cNvPr>
            <p:cNvSpPr txBox="1"/>
            <p:nvPr/>
          </p:nvSpPr>
          <p:spPr>
            <a:xfrm>
              <a:off x="10064496" y="6373465"/>
              <a:ext cx="19567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Calibri"/>
                  <a:ea typeface="+mn-ea"/>
                  <a:cs typeface="+mn-cs"/>
                </a:rPr>
                <a:t>Air Quality Monitoring and Research Observations</a:t>
              </a:r>
            </a:p>
          </p:txBody>
        </p:sp>
        <p:sp>
          <p:nvSpPr>
            <p:cNvPr id="20" name="TextBox 19">
              <a:extLst>
                <a:ext uri="{FF2B5EF4-FFF2-40B4-BE49-F238E27FC236}">
                  <a16:creationId xmlns:a16="http://schemas.microsoft.com/office/drawing/2014/main" id="{AE79EF6C-1E64-4E52-8C88-8462616FD51A}"/>
                </a:ext>
              </a:extLst>
            </p:cNvPr>
            <p:cNvSpPr txBox="1"/>
            <p:nvPr/>
          </p:nvSpPr>
          <p:spPr>
            <a:xfrm>
              <a:off x="9098320" y="5210887"/>
              <a:ext cx="15270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Calibri"/>
                  <a:ea typeface="+mn-ea"/>
                  <a:cs typeface="+mn-cs"/>
                </a:rPr>
                <a:t>Improved Air Quality Understanding</a:t>
              </a:r>
            </a:p>
          </p:txBody>
        </p:sp>
      </p:grpSp>
      <p:cxnSp>
        <p:nvCxnSpPr>
          <p:cNvPr id="23" name="Straight Connector 22">
            <a:extLst>
              <a:ext uri="{FF2B5EF4-FFF2-40B4-BE49-F238E27FC236}">
                <a16:creationId xmlns:a16="http://schemas.microsoft.com/office/drawing/2014/main" id="{C76C1887-469E-4C92-B71E-A8A89B194E30}"/>
              </a:ext>
            </a:extLst>
          </p:cNvPr>
          <p:cNvCxnSpPr>
            <a:cxnSpLocks/>
          </p:cNvCxnSpPr>
          <p:nvPr/>
        </p:nvCxnSpPr>
        <p:spPr>
          <a:xfrm flipV="1">
            <a:off x="7284202" y="4003569"/>
            <a:ext cx="4907798" cy="11509"/>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5C0B455E-A2EE-496C-D1C2-1657534F542E}"/>
              </a:ext>
            </a:extLst>
          </p:cNvPr>
          <p:cNvPicPr>
            <a:picLocks noChangeAspect="1"/>
          </p:cNvPicPr>
          <p:nvPr/>
        </p:nvPicPr>
        <p:blipFill rotWithShape="1">
          <a:blip r:embed="rId4">
            <a:extLst>
              <a:ext uri="{28A0092B-C50C-407E-A947-70E740481C1C}">
                <a14:useLocalDpi xmlns:a14="http://schemas.microsoft.com/office/drawing/2010/main" val="0"/>
              </a:ext>
            </a:extLst>
          </a:blip>
          <a:srcRect r="4983"/>
          <a:stretch/>
        </p:blipFill>
        <p:spPr>
          <a:xfrm>
            <a:off x="-5037" y="942869"/>
            <a:ext cx="7300982" cy="5915129"/>
          </a:xfrm>
          <a:prstGeom prst="rect">
            <a:avLst/>
          </a:prstGeom>
        </p:spPr>
      </p:pic>
    </p:spTree>
    <p:extLst>
      <p:ext uri="{BB962C8B-B14F-4D97-AF65-F5344CB8AC3E}">
        <p14:creationId xmlns:p14="http://schemas.microsoft.com/office/powerpoint/2010/main" val="19208909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
            <a:extLst>
              <a:ext uri="{FF2B5EF4-FFF2-40B4-BE49-F238E27FC236}">
                <a16:creationId xmlns:a16="http://schemas.microsoft.com/office/drawing/2014/main" id="{DFB81FEB-25C5-4DD7-B56E-E1C6B6B80935}"/>
              </a:ext>
            </a:extLst>
          </p:cNvPr>
          <p:cNvSpPr txBox="1">
            <a:spLocks noChangeArrowheads="1"/>
          </p:cNvSpPr>
          <p:nvPr/>
        </p:nvSpPr>
        <p:spPr bwMode="auto">
          <a:xfrm>
            <a:off x="463296" y="102408"/>
            <a:ext cx="1172870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400" b="1" i="1" u="none" strike="noStrike" kern="0" cap="none" spc="0" normalizeH="0" baseline="0" noProof="0" dirty="0">
                <a:ln>
                  <a:noFill/>
                </a:ln>
                <a:solidFill>
                  <a:prstClr val="black"/>
                </a:solidFill>
                <a:effectLst/>
                <a:uLnTx/>
                <a:uFillTx/>
                <a:latin typeface="Calibri"/>
                <a:ea typeface="+mn-ea"/>
                <a:cs typeface="+mn-cs"/>
              </a:rPr>
              <a:t>An integrated observing strategy is needed to bridge between satellite and ground measurements and to improve air quality models. </a:t>
            </a:r>
          </a:p>
        </p:txBody>
      </p:sp>
      <p:grpSp>
        <p:nvGrpSpPr>
          <p:cNvPr id="6" name="Group 5">
            <a:extLst>
              <a:ext uri="{FF2B5EF4-FFF2-40B4-BE49-F238E27FC236}">
                <a16:creationId xmlns:a16="http://schemas.microsoft.com/office/drawing/2014/main" id="{7BFEB126-5C11-4344-9EE7-E50F120E50C6}"/>
              </a:ext>
            </a:extLst>
          </p:cNvPr>
          <p:cNvGrpSpPr/>
          <p:nvPr/>
        </p:nvGrpSpPr>
        <p:grpSpPr>
          <a:xfrm>
            <a:off x="330868" y="1576648"/>
            <a:ext cx="10410971" cy="4897437"/>
            <a:chOff x="330868" y="1576648"/>
            <a:chExt cx="10410971" cy="4897437"/>
          </a:xfrm>
        </p:grpSpPr>
        <p:grpSp>
          <p:nvGrpSpPr>
            <p:cNvPr id="16386" name="Group 1">
              <a:extLst>
                <a:ext uri="{FF2B5EF4-FFF2-40B4-BE49-F238E27FC236}">
                  <a16:creationId xmlns:a16="http://schemas.microsoft.com/office/drawing/2014/main" id="{66028AF4-BDD2-47D2-88A6-1CDEF7B3A452}"/>
                </a:ext>
              </a:extLst>
            </p:cNvPr>
            <p:cNvGrpSpPr>
              <a:grpSpLocks/>
            </p:cNvGrpSpPr>
            <p:nvPr/>
          </p:nvGrpSpPr>
          <p:grpSpPr bwMode="auto">
            <a:xfrm>
              <a:off x="330868" y="1576648"/>
              <a:ext cx="10410971" cy="4897437"/>
              <a:chOff x="527962" y="1012299"/>
              <a:chExt cx="10410971" cy="4897437"/>
            </a:xfrm>
          </p:grpSpPr>
          <p:pic>
            <p:nvPicPr>
              <p:cNvPr id="16388" name="Picture 2">
                <a:extLst>
                  <a:ext uri="{FF2B5EF4-FFF2-40B4-BE49-F238E27FC236}">
                    <a16:creationId xmlns:a16="http://schemas.microsoft.com/office/drawing/2014/main" id="{0CBE230D-ECAB-4E65-9248-D3815B66769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28258" y="1012299"/>
                <a:ext cx="9134475" cy="489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Box 3">
                <a:extLst>
                  <a:ext uri="{FF2B5EF4-FFF2-40B4-BE49-F238E27FC236}">
                    <a16:creationId xmlns:a16="http://schemas.microsoft.com/office/drawing/2014/main" id="{5554A5AA-E18E-47C2-AD55-7EFA744BC90C}"/>
                  </a:ext>
                </a:extLst>
              </p:cNvPr>
              <p:cNvSpPr txBox="1">
                <a:spLocks noChangeArrowheads="1"/>
              </p:cNvSpPr>
              <p:nvPr/>
            </p:nvSpPr>
            <p:spPr bwMode="auto">
              <a:xfrm>
                <a:off x="6519333" y="1109136"/>
                <a:ext cx="4165599" cy="107721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sng" strike="noStrike" kern="1200" cap="none" spc="0" normalizeH="0" baseline="0" noProof="0" dirty="0">
                    <a:ln>
                      <a:noFill/>
                    </a:ln>
                    <a:solidFill>
                      <a:srgbClr val="000000"/>
                    </a:solidFill>
                    <a:effectLst/>
                    <a:uLnTx/>
                    <a:uFillTx/>
                    <a:latin typeface="Calibri" panose="020F0502020204030204" pitchFamily="34" charset="0"/>
                    <a:ea typeface="+mn-ea"/>
                    <a:cs typeface="+mn-cs"/>
                  </a:rPr>
                  <a:t>GEMS</a:t>
                </a:r>
                <a:r>
                  <a:rPr kumimoji="0" lang="en-US" alt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TROPOMI, VIIRS, IASI, </a:t>
                </a:r>
                <a:r>
                  <a:rPr kumimoji="0" lang="en-US" altLang="en-US" sz="1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CrIS</a:t>
                </a:r>
                <a:r>
                  <a:rPr kumimoji="0" lang="en-US" alt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etc.</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16390" name="TextBox 5">
                <a:extLst>
                  <a:ext uri="{FF2B5EF4-FFF2-40B4-BE49-F238E27FC236}">
                    <a16:creationId xmlns:a16="http://schemas.microsoft.com/office/drawing/2014/main" id="{FC8C7ED4-EBE7-46A9-AB24-87BB0FCE0C2E}"/>
                  </a:ext>
                </a:extLst>
              </p:cNvPr>
              <p:cNvSpPr txBox="1">
                <a:spLocks noChangeArrowheads="1"/>
              </p:cNvSpPr>
              <p:nvPr/>
            </p:nvSpPr>
            <p:spPr bwMode="auto">
              <a:xfrm>
                <a:off x="527962" y="3490386"/>
                <a:ext cx="3901535" cy="132343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2860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sng" strike="noStrike" kern="1200" cap="none" spc="0" normalizeH="0" baseline="0" noProof="0" dirty="0">
                    <a:ln>
                      <a:noFill/>
                    </a:ln>
                    <a:solidFill>
                      <a:srgbClr val="000000"/>
                    </a:solidFill>
                    <a:effectLst/>
                    <a:uLnTx/>
                    <a:uFillTx/>
                    <a:latin typeface="Calibri" panose="020F0502020204030204" pitchFamily="34" charset="0"/>
                    <a:ea typeface="+mn-ea"/>
                    <a:cs typeface="+mn-cs"/>
                  </a:rPr>
                  <a:t>NASA DC-8</a:t>
                </a:r>
                <a:r>
                  <a:rPr kumimoji="0" lang="en-US" alt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for detailed in situ profiling</a:t>
                </a:r>
              </a:p>
              <a:p>
                <a:pPr marL="22860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of air quality above the surface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5" name="Rectangle 4">
                <a:extLst>
                  <a:ext uri="{FF2B5EF4-FFF2-40B4-BE49-F238E27FC236}">
                    <a16:creationId xmlns:a16="http://schemas.microsoft.com/office/drawing/2014/main" id="{170237A0-3C0D-419E-9E12-AF6EB32774D5}"/>
                  </a:ext>
                </a:extLst>
              </p:cNvPr>
              <p:cNvSpPr/>
              <p:nvPr/>
            </p:nvSpPr>
            <p:spPr>
              <a:xfrm>
                <a:off x="4233333" y="4309536"/>
                <a:ext cx="533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392" name="TextBox 8">
                <a:extLst>
                  <a:ext uri="{FF2B5EF4-FFF2-40B4-BE49-F238E27FC236}">
                    <a16:creationId xmlns:a16="http://schemas.microsoft.com/office/drawing/2014/main" id="{ADBC656A-2AB3-4433-8FCA-6D8756FCFBF4}"/>
                  </a:ext>
                </a:extLst>
              </p:cNvPr>
              <p:cNvSpPr txBox="1">
                <a:spLocks noChangeArrowheads="1"/>
              </p:cNvSpPr>
              <p:nvPr/>
            </p:nvSpPr>
            <p:spPr bwMode="auto">
              <a:xfrm>
                <a:off x="7433733" y="3699936"/>
                <a:ext cx="3429000" cy="132343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Operational and Research-Grade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Air Quality Forecasts from Regional and Global models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p>
            </p:txBody>
          </p:sp>
          <p:sp>
            <p:nvSpPr>
              <p:cNvPr id="16393" name="TextBox 9">
                <a:extLst>
                  <a:ext uri="{FF2B5EF4-FFF2-40B4-BE49-F238E27FC236}">
                    <a16:creationId xmlns:a16="http://schemas.microsoft.com/office/drawing/2014/main" id="{C22E2026-4F61-4F8D-B17C-EB98AB6B2496}"/>
                  </a:ext>
                </a:extLst>
              </p:cNvPr>
              <p:cNvSpPr txBox="1">
                <a:spLocks noChangeArrowheads="1"/>
              </p:cNvSpPr>
              <p:nvPr/>
            </p:nvSpPr>
            <p:spPr bwMode="auto">
              <a:xfrm>
                <a:off x="6366933" y="4919136"/>
                <a:ext cx="4572000"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Local air quality monitoring networks, research sites, </a:t>
                </a:r>
                <a:r>
                  <a:rPr kumimoji="0" lang="en-US" altLang="en-US" sz="1600" b="1" i="0" u="sng" strike="noStrike" kern="1200" cap="none" spc="0" normalizeH="0" baseline="0" noProof="0" dirty="0">
                    <a:ln>
                      <a:noFill/>
                    </a:ln>
                    <a:solidFill>
                      <a:srgbClr val="000000"/>
                    </a:solidFill>
                    <a:effectLst/>
                    <a:uLnTx/>
                    <a:uFillTx/>
                    <a:latin typeface="Calibri" panose="020F0502020204030204" pitchFamily="34" charset="0"/>
                    <a:ea typeface="+mn-ea"/>
                    <a:cs typeface="+mn-cs"/>
                  </a:rPr>
                  <a:t>Pandora Asia Network</a:t>
                </a:r>
                <a:r>
                  <a:rPr kumimoji="0" lang="en-US" alt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AERONET, etc.</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16394" name="TextBox 10">
                <a:extLst>
                  <a:ext uri="{FF2B5EF4-FFF2-40B4-BE49-F238E27FC236}">
                    <a16:creationId xmlns:a16="http://schemas.microsoft.com/office/drawing/2014/main" id="{641A28B6-F7A4-4AB1-B8F5-14AA3F62EAFF}"/>
                  </a:ext>
                </a:extLst>
              </p:cNvPr>
              <p:cNvSpPr txBox="1">
                <a:spLocks noChangeArrowheads="1"/>
              </p:cNvSpPr>
              <p:nvPr/>
            </p:nvSpPr>
            <p:spPr bwMode="auto">
              <a:xfrm>
                <a:off x="4521915" y="2552174"/>
                <a:ext cx="2819400" cy="147732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71450" indent="-1714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Satellite validation and detailed mapping of air quality</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Emissions evaluation and model improvement </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Improved understanding through process studies</a:t>
                </a:r>
              </a:p>
            </p:txBody>
          </p:sp>
        </p:grpSp>
        <p:sp>
          <p:nvSpPr>
            <p:cNvPr id="12" name="TextBox 5">
              <a:extLst>
                <a:ext uri="{FF2B5EF4-FFF2-40B4-BE49-F238E27FC236}">
                  <a16:creationId xmlns:a16="http://schemas.microsoft.com/office/drawing/2014/main" id="{485F80CB-B3A9-46E1-87D3-3F0CA167CF24}"/>
                </a:ext>
              </a:extLst>
            </p:cNvPr>
            <p:cNvSpPr txBox="1">
              <a:spLocks noChangeArrowheads="1"/>
            </p:cNvSpPr>
            <p:nvPr/>
          </p:nvSpPr>
          <p:spPr bwMode="auto">
            <a:xfrm>
              <a:off x="404040" y="2601265"/>
              <a:ext cx="4165599" cy="584775"/>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2860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sng" strike="noStrike" kern="1200" cap="none" spc="0" normalizeH="0" baseline="0" noProof="0" dirty="0">
                  <a:ln>
                    <a:noFill/>
                  </a:ln>
                  <a:solidFill>
                    <a:srgbClr val="000000"/>
                  </a:solidFill>
                  <a:effectLst/>
                  <a:uLnTx/>
                  <a:uFillTx/>
                  <a:latin typeface="Calibri" panose="020F0502020204030204" pitchFamily="34" charset="0"/>
                  <a:ea typeface="+mn-ea"/>
                  <a:cs typeface="+mn-cs"/>
                </a:rPr>
                <a:t>NASA GIII</a:t>
              </a:r>
              <a:r>
                <a:rPr kumimoji="0" lang="en-US" alt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for remote sensing of </a:t>
              </a:r>
            </a:p>
            <a:p>
              <a:pPr marL="22860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air  quality and GHG emissions</a:t>
              </a:r>
            </a:p>
          </p:txBody>
        </p:sp>
      </p:grpSp>
      <p:pic>
        <p:nvPicPr>
          <p:cNvPr id="4" name="Picture 3">
            <a:extLst>
              <a:ext uri="{FF2B5EF4-FFF2-40B4-BE49-F238E27FC236}">
                <a16:creationId xmlns:a16="http://schemas.microsoft.com/office/drawing/2014/main" id="{2535A6F7-39A5-4CDE-AA78-2C98648C4EB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523798" y="5385732"/>
            <a:ext cx="797345" cy="1472149"/>
          </a:xfrm>
          <a:prstGeom prst="rect">
            <a:avLst/>
          </a:prstGeom>
        </p:spPr>
      </p:pic>
      <p:pic>
        <p:nvPicPr>
          <p:cNvPr id="9" name="Picture 8">
            <a:extLst>
              <a:ext uri="{FF2B5EF4-FFF2-40B4-BE49-F238E27FC236}">
                <a16:creationId xmlns:a16="http://schemas.microsoft.com/office/drawing/2014/main" id="{79399DF3-324A-4242-A45E-472206F21C6D}"/>
              </a:ext>
            </a:extLst>
          </p:cNvPr>
          <p:cNvPicPr>
            <a:picLocks noChangeAspect="1"/>
          </p:cNvPicPr>
          <p:nvPr/>
        </p:nvPicPr>
        <p:blipFill>
          <a:blip r:embed="rId5"/>
          <a:stretch>
            <a:fillRect/>
          </a:stretch>
        </p:blipFill>
        <p:spPr>
          <a:xfrm>
            <a:off x="963097" y="1767335"/>
            <a:ext cx="2212688" cy="799165"/>
          </a:xfrm>
          <a:prstGeom prst="rect">
            <a:avLst/>
          </a:prstGeom>
        </p:spPr>
      </p:pic>
      <p:pic>
        <p:nvPicPr>
          <p:cNvPr id="10" name="Picture 9">
            <a:extLst>
              <a:ext uri="{FF2B5EF4-FFF2-40B4-BE49-F238E27FC236}">
                <a16:creationId xmlns:a16="http://schemas.microsoft.com/office/drawing/2014/main" id="{84834171-3F55-464A-A23D-86D3105D602F}"/>
              </a:ext>
            </a:extLst>
          </p:cNvPr>
          <p:cNvPicPr>
            <a:picLocks noChangeAspect="1"/>
          </p:cNvPicPr>
          <p:nvPr/>
        </p:nvPicPr>
        <p:blipFill rotWithShape="1">
          <a:blip r:embed="rId6"/>
          <a:srcRect l="15867" t="22640" r="6995" b="41904"/>
          <a:stretch/>
        </p:blipFill>
        <p:spPr>
          <a:xfrm>
            <a:off x="690939" y="4768287"/>
            <a:ext cx="3008064" cy="110612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map of the united states&#10;&#10;Description automatically generated">
            <a:extLst>
              <a:ext uri="{FF2B5EF4-FFF2-40B4-BE49-F238E27FC236}">
                <a16:creationId xmlns:a16="http://schemas.microsoft.com/office/drawing/2014/main" id="{28B3E92C-8BAF-B182-E991-CC4C4E7A7257}"/>
              </a:ext>
            </a:extLst>
          </p:cNvPr>
          <p:cNvPicPr>
            <a:picLocks noChangeAspect="1"/>
          </p:cNvPicPr>
          <p:nvPr/>
        </p:nvPicPr>
        <p:blipFill>
          <a:blip r:embed="rId3"/>
          <a:stretch>
            <a:fillRect/>
          </a:stretch>
        </p:blipFill>
        <p:spPr>
          <a:xfrm>
            <a:off x="9215802" y="2166553"/>
            <a:ext cx="2976198" cy="4215908"/>
          </a:xfrm>
          <a:prstGeom prst="rect">
            <a:avLst/>
          </a:prstGeom>
          <a:ln>
            <a:solidFill>
              <a:schemeClr val="tx1"/>
            </a:solidFill>
          </a:ln>
        </p:spPr>
      </p:pic>
      <p:sp>
        <p:nvSpPr>
          <p:cNvPr id="10" name="TextBox 9">
            <a:extLst>
              <a:ext uri="{FF2B5EF4-FFF2-40B4-BE49-F238E27FC236}">
                <a16:creationId xmlns:a16="http://schemas.microsoft.com/office/drawing/2014/main" id="{222A564A-0DBF-72C0-7D2D-7ADA7FF9DC42}"/>
              </a:ext>
            </a:extLst>
          </p:cNvPr>
          <p:cNvSpPr txBox="1"/>
          <p:nvPr/>
        </p:nvSpPr>
        <p:spPr>
          <a:xfrm>
            <a:off x="-482159" y="6368032"/>
            <a:ext cx="800100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Helvetica" pitchFamily="2" charset="0"/>
                <a:ea typeface="+mn-ea"/>
                <a:cs typeface="+mn-cs"/>
              </a:rPr>
              <a:t>Maps of the geographical regions sampled in February-March 2024 during ASIA-AQ.  Colored areas are those mapped by the GIII and the white lines represent one flight from the DC8. </a:t>
            </a:r>
          </a:p>
        </p:txBody>
      </p:sp>
      <p:sp>
        <p:nvSpPr>
          <p:cNvPr id="16" name="TextBox 15">
            <a:extLst>
              <a:ext uri="{FF2B5EF4-FFF2-40B4-BE49-F238E27FC236}">
                <a16:creationId xmlns:a16="http://schemas.microsoft.com/office/drawing/2014/main" id="{ED69131D-29C9-197C-D14E-3761CCF26A57}"/>
              </a:ext>
            </a:extLst>
          </p:cNvPr>
          <p:cNvSpPr txBox="1"/>
          <p:nvPr/>
        </p:nvSpPr>
        <p:spPr>
          <a:xfrm>
            <a:off x="1525336" y="-169992"/>
            <a:ext cx="5353797"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pitchFamily="2" charset="0"/>
                <a:ea typeface="+mn-ea"/>
                <a:cs typeface="+mn-cs"/>
              </a:rPr>
              <a:t>Platforms and instruments: </a:t>
            </a:r>
          </a:p>
          <a:p>
            <a:pPr marL="627063" marR="0" lvl="1" indent="-169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Helvetica" pitchFamily="2" charset="0"/>
                <a:ea typeface="+mn-ea"/>
                <a:cs typeface="+mn-cs"/>
              </a:rPr>
              <a:t>NASA DC-8 (161 hours): 26 instruments measuring in situ parameters relevant to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Helvetica" pitchFamily="2" charset="0"/>
                <a:ea typeface="+mn-ea"/>
                <a:cs typeface="+mn-cs"/>
              </a:rPr>
              <a:t>   gas phase and aerosol composition</a:t>
            </a:r>
          </a:p>
          <a:p>
            <a:pPr marL="627063" marR="0" lvl="1" indent="-169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Helvetica" pitchFamily="2" charset="0"/>
                <a:ea typeface="+mn-ea"/>
                <a:cs typeface="+mn-cs"/>
              </a:rPr>
              <a:t>LaRC GIII (209 hours): GCAS + HSRL2 measuring column densities of NO</a:t>
            </a:r>
            <a:r>
              <a:rPr kumimoji="0" lang="en-US" sz="1600" b="0" i="0" u="none" strike="noStrike" kern="1200" cap="none" spc="0" normalizeH="0" baseline="-25000" noProof="0" dirty="0">
                <a:ln>
                  <a:noFill/>
                </a:ln>
                <a:solidFill>
                  <a:prstClr val="white"/>
                </a:solidFill>
                <a:effectLst/>
                <a:uLnTx/>
                <a:uFillTx/>
                <a:latin typeface="Helvetica" pitchFamily="2" charset="0"/>
                <a:ea typeface="+mn-ea"/>
                <a:cs typeface="+mn-cs"/>
              </a:rPr>
              <a:t>2</a:t>
            </a:r>
            <a:r>
              <a:rPr kumimoji="0" lang="en-US" sz="1600" b="0" i="0" u="none" strike="noStrike" kern="1200" cap="none" spc="0" normalizeH="0" baseline="0" noProof="0" dirty="0">
                <a:ln>
                  <a:noFill/>
                </a:ln>
                <a:solidFill>
                  <a:prstClr val="white"/>
                </a:solidFill>
                <a:effectLst/>
                <a:uLnTx/>
                <a:uFillTx/>
                <a:latin typeface="Helvetica" pitchFamily="2" charset="0"/>
                <a:ea typeface="+mn-ea"/>
                <a:cs typeface="+mn-cs"/>
              </a:rPr>
              <a:t> and HCHO and profiles of aerosol characteristics and ozone. </a:t>
            </a:r>
          </a:p>
        </p:txBody>
      </p:sp>
      <p:pic>
        <p:nvPicPr>
          <p:cNvPr id="1026" name="Picture 2">
            <a:extLst>
              <a:ext uri="{FF2B5EF4-FFF2-40B4-BE49-F238E27FC236}">
                <a16:creationId xmlns:a16="http://schemas.microsoft.com/office/drawing/2014/main" id="{9FA87E18-D1B7-C0AC-7073-83902D8C3E6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7799" y="211465"/>
            <a:ext cx="1816979" cy="176866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map of the south korea&#10;&#10;Description automatically generated">
            <a:extLst>
              <a:ext uri="{FF2B5EF4-FFF2-40B4-BE49-F238E27FC236}">
                <a16:creationId xmlns:a16="http://schemas.microsoft.com/office/drawing/2014/main" id="{E307F1A0-0BFA-1B34-EF58-0D1775702D99}"/>
              </a:ext>
            </a:extLst>
          </p:cNvPr>
          <p:cNvPicPr>
            <a:picLocks noChangeAspect="1"/>
          </p:cNvPicPr>
          <p:nvPr/>
        </p:nvPicPr>
        <p:blipFill>
          <a:blip r:embed="rId5"/>
          <a:stretch>
            <a:fillRect/>
          </a:stretch>
        </p:blipFill>
        <p:spPr>
          <a:xfrm>
            <a:off x="6182284" y="2166553"/>
            <a:ext cx="2976198" cy="4215908"/>
          </a:xfrm>
          <a:prstGeom prst="rect">
            <a:avLst/>
          </a:prstGeom>
          <a:ln>
            <a:solidFill>
              <a:schemeClr val="tx1"/>
            </a:solidFill>
          </a:ln>
        </p:spPr>
      </p:pic>
      <p:pic>
        <p:nvPicPr>
          <p:cNvPr id="8" name="Picture 7" descr="A map of a green island&#10;&#10;Description automatically generated with medium confidence">
            <a:extLst>
              <a:ext uri="{FF2B5EF4-FFF2-40B4-BE49-F238E27FC236}">
                <a16:creationId xmlns:a16="http://schemas.microsoft.com/office/drawing/2014/main" id="{A4C5840A-1256-B69C-646D-2DCA2C037921}"/>
              </a:ext>
            </a:extLst>
          </p:cNvPr>
          <p:cNvPicPr>
            <a:picLocks noChangeAspect="1"/>
          </p:cNvPicPr>
          <p:nvPr/>
        </p:nvPicPr>
        <p:blipFill>
          <a:blip r:embed="rId6"/>
          <a:stretch>
            <a:fillRect/>
          </a:stretch>
        </p:blipFill>
        <p:spPr>
          <a:xfrm>
            <a:off x="3107993" y="2166553"/>
            <a:ext cx="2976198" cy="4215908"/>
          </a:xfrm>
          <a:prstGeom prst="rect">
            <a:avLst/>
          </a:prstGeom>
          <a:ln>
            <a:solidFill>
              <a:schemeClr val="tx1"/>
            </a:solidFill>
          </a:ln>
        </p:spPr>
      </p:pic>
      <p:pic>
        <p:nvPicPr>
          <p:cNvPr id="11" name="Picture 10" descr="A map of the united states&#10;&#10;Description automatically generated">
            <a:extLst>
              <a:ext uri="{FF2B5EF4-FFF2-40B4-BE49-F238E27FC236}">
                <a16:creationId xmlns:a16="http://schemas.microsoft.com/office/drawing/2014/main" id="{F5A97B6F-CB64-EA6A-A88D-AFF6990D3B02}"/>
              </a:ext>
            </a:extLst>
          </p:cNvPr>
          <p:cNvPicPr>
            <a:picLocks noChangeAspect="1"/>
          </p:cNvPicPr>
          <p:nvPr/>
        </p:nvPicPr>
        <p:blipFill>
          <a:blip r:embed="rId7"/>
          <a:stretch>
            <a:fillRect/>
          </a:stretch>
        </p:blipFill>
        <p:spPr>
          <a:xfrm>
            <a:off x="33702" y="2166553"/>
            <a:ext cx="2976198" cy="4215908"/>
          </a:xfrm>
          <a:prstGeom prst="rect">
            <a:avLst/>
          </a:prstGeom>
          <a:ln>
            <a:solidFill>
              <a:schemeClr val="tx1"/>
            </a:solidFill>
          </a:ln>
        </p:spPr>
      </p:pic>
      <p:sp>
        <p:nvSpPr>
          <p:cNvPr id="14" name="TextBox 13">
            <a:extLst>
              <a:ext uri="{FF2B5EF4-FFF2-40B4-BE49-F238E27FC236}">
                <a16:creationId xmlns:a16="http://schemas.microsoft.com/office/drawing/2014/main" id="{A6FBCB9A-27E9-8084-75AE-FDB855BF919D}"/>
              </a:ext>
            </a:extLst>
          </p:cNvPr>
          <p:cNvSpPr txBox="1"/>
          <p:nvPr/>
        </p:nvSpPr>
        <p:spPr>
          <a:xfrm>
            <a:off x="-18538" y="5429258"/>
            <a:ext cx="1166637" cy="646331"/>
          </a:xfrm>
          <a:prstGeom prst="rect">
            <a:avLst/>
          </a:prstGeom>
          <a:noFill/>
          <a:effectLst>
            <a:softEdge rad="6350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50800" dist="38100" dir="13500000" algn="br" rotWithShape="0">
                    <a:prstClr val="black"/>
                  </a:outerShdw>
                </a:effectLst>
                <a:uLnTx/>
                <a:uFillTx/>
                <a:latin typeface="Helvetica" pitchFamily="2" charset="0"/>
                <a:ea typeface="+mn-ea"/>
                <a:cs typeface="+mn-cs"/>
              </a:rPr>
              <a:t>Philippines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50800" dist="38100" dir="13500000" algn="br" rotWithShape="0">
                    <a:prstClr val="black"/>
                  </a:outerShdw>
                </a:effectLst>
                <a:uLnTx/>
                <a:uFillTx/>
                <a:latin typeface="Helvetica" pitchFamily="2" charset="0"/>
                <a:ea typeface="+mn-ea"/>
                <a:cs typeface="+mn-cs"/>
              </a:rPr>
              <a:t>Feb 6, 7, </a:t>
            </a:r>
            <a:r>
              <a:rPr kumimoji="0" lang="en-US" sz="1200" b="0" i="0" u="none" strike="noStrike" kern="1200" cap="none" spc="0" normalizeH="0" baseline="0" noProof="0" dirty="0">
                <a:ln>
                  <a:noFill/>
                </a:ln>
                <a:solidFill>
                  <a:srgbClr val="FFFF00"/>
                </a:solidFill>
                <a:effectLst>
                  <a:outerShdw blurRad="50800" dist="38100" dir="13500000" algn="br" rotWithShape="0">
                    <a:prstClr val="black"/>
                  </a:outerShdw>
                </a:effectLst>
                <a:uLnTx/>
                <a:uFillTx/>
                <a:latin typeface="Helvetica" pitchFamily="2" charset="0"/>
                <a:ea typeface="+mn-ea"/>
                <a:cs typeface="+mn-cs"/>
              </a:rPr>
              <a:t>10</a:t>
            </a:r>
            <a:r>
              <a:rPr kumimoji="0" lang="en-US" sz="1200" b="0" i="0" u="none" strike="noStrike" kern="1200" cap="none" spc="0" normalizeH="0" baseline="0" noProof="0" dirty="0">
                <a:ln>
                  <a:noFill/>
                </a:ln>
                <a:solidFill>
                  <a:prstClr val="white"/>
                </a:solidFill>
                <a:effectLst>
                  <a:outerShdw blurRad="50800" dist="38100" dir="13500000" algn="br" rotWithShape="0">
                    <a:prstClr val="black"/>
                  </a:outerShdw>
                </a:effectLst>
                <a:uLnTx/>
                <a:uFillTx/>
                <a:latin typeface="Helvetica"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50800" dist="38100" dir="13500000" algn="br" rotWithShape="0">
                    <a:prstClr val="black"/>
                  </a:outerShdw>
                </a:effectLst>
                <a:uLnTx/>
                <a:uFillTx/>
                <a:latin typeface="Helvetica" pitchFamily="2" charset="0"/>
                <a:ea typeface="+mn-ea"/>
                <a:cs typeface="+mn-cs"/>
              </a:rPr>
              <a:t>        11, 13</a:t>
            </a:r>
            <a:endParaRPr kumimoji="0" lang="en-US" sz="1200" b="0" i="0" u="none" strike="noStrike" kern="1200" cap="none" spc="0" normalizeH="0" baseline="0" noProof="0" dirty="0">
              <a:ln>
                <a:noFill/>
              </a:ln>
              <a:solidFill>
                <a:srgbClr val="ED7D31">
                  <a:lumMod val="60000"/>
                  <a:lumOff val="40000"/>
                </a:srgbClr>
              </a:solidFill>
              <a:effectLst>
                <a:outerShdw blurRad="50800" dist="38100" dir="13500000" algn="br" rotWithShape="0">
                  <a:prstClr val="black"/>
                </a:outerShdw>
              </a:effectLst>
              <a:uLnTx/>
              <a:uFillTx/>
              <a:latin typeface="Helvetica" pitchFamily="2" charset="0"/>
              <a:ea typeface="+mn-ea"/>
              <a:cs typeface="+mn-cs"/>
            </a:endParaRPr>
          </a:p>
        </p:txBody>
      </p:sp>
      <p:sp>
        <p:nvSpPr>
          <p:cNvPr id="15" name="TextBox 14">
            <a:extLst>
              <a:ext uri="{FF2B5EF4-FFF2-40B4-BE49-F238E27FC236}">
                <a16:creationId xmlns:a16="http://schemas.microsoft.com/office/drawing/2014/main" id="{710790B7-E5C3-95BE-F381-349BF91EC98B}"/>
              </a:ext>
            </a:extLst>
          </p:cNvPr>
          <p:cNvSpPr txBox="1"/>
          <p:nvPr/>
        </p:nvSpPr>
        <p:spPr>
          <a:xfrm>
            <a:off x="3050673" y="5425723"/>
            <a:ext cx="1240520" cy="646331"/>
          </a:xfrm>
          <a:prstGeom prst="rect">
            <a:avLst/>
          </a:prstGeom>
          <a:noFill/>
          <a:effectLst>
            <a:softEdge rad="6350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50800" dist="38100" dir="13500000" algn="br" rotWithShape="0">
                    <a:prstClr val="black"/>
                  </a:outerShdw>
                </a:effectLst>
                <a:uLnTx/>
                <a:uFillTx/>
                <a:latin typeface="Helvetica" pitchFamily="2" charset="0"/>
                <a:ea typeface="+mn-ea"/>
                <a:cs typeface="+mn-cs"/>
              </a:rPr>
              <a:t>Taiwan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50800" dist="38100" dir="13500000" algn="br" rotWithShape="0">
                    <a:prstClr val="black"/>
                  </a:outerShdw>
                </a:effectLst>
                <a:uLnTx/>
                <a:uFillTx/>
                <a:latin typeface="Helvetica" pitchFamily="2" charset="0"/>
                <a:ea typeface="+mn-ea"/>
                <a:cs typeface="+mn-cs"/>
              </a:rPr>
              <a:t>Feb 14, </a:t>
            </a:r>
            <a:r>
              <a:rPr kumimoji="0" lang="en-US" sz="1200" b="0" i="0" u="none" strike="noStrike" kern="1200" cap="none" spc="0" normalizeH="0" baseline="0" noProof="0" dirty="0">
                <a:ln>
                  <a:noFill/>
                </a:ln>
                <a:solidFill>
                  <a:srgbClr val="FFFF00"/>
                </a:solidFill>
                <a:effectLst>
                  <a:outerShdw blurRad="50800" dist="38100" dir="13500000" algn="br" rotWithShape="0">
                    <a:prstClr val="black"/>
                  </a:outerShdw>
                </a:effectLst>
                <a:uLnTx/>
                <a:uFillTx/>
                <a:latin typeface="Helvetica" pitchFamily="2" charset="0"/>
                <a:ea typeface="+mn-ea"/>
                <a:cs typeface="+mn-cs"/>
              </a:rPr>
              <a:t>28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50800" dist="38100" dir="13500000" algn="br" rotWithShape="0">
                    <a:prstClr val="black"/>
                  </a:outerShdw>
                </a:effectLst>
                <a:uLnTx/>
                <a:uFillTx/>
                <a:latin typeface="Helvetica" pitchFamily="2" charset="0"/>
                <a:ea typeface="+mn-ea"/>
                <a:cs typeface="+mn-cs"/>
              </a:rPr>
              <a:t>March 13, 27</a:t>
            </a:r>
            <a:endParaRPr kumimoji="0" lang="en-US" sz="1200" b="0" i="0" u="none" strike="noStrike" kern="1200" cap="none" spc="0" normalizeH="0" baseline="0" noProof="0" dirty="0">
              <a:ln>
                <a:noFill/>
              </a:ln>
              <a:solidFill>
                <a:srgbClr val="ED7D31">
                  <a:lumMod val="60000"/>
                  <a:lumOff val="40000"/>
                </a:srgbClr>
              </a:solidFill>
              <a:effectLst>
                <a:outerShdw blurRad="50800" dist="38100" dir="13500000" algn="br" rotWithShape="0">
                  <a:prstClr val="black"/>
                </a:outerShdw>
              </a:effectLst>
              <a:uLnTx/>
              <a:uFillTx/>
              <a:latin typeface="Helvetica" pitchFamily="2" charset="0"/>
              <a:ea typeface="+mn-ea"/>
              <a:cs typeface="+mn-cs"/>
            </a:endParaRPr>
          </a:p>
        </p:txBody>
      </p:sp>
      <p:sp>
        <p:nvSpPr>
          <p:cNvPr id="18" name="TextBox 17">
            <a:extLst>
              <a:ext uri="{FF2B5EF4-FFF2-40B4-BE49-F238E27FC236}">
                <a16:creationId xmlns:a16="http://schemas.microsoft.com/office/drawing/2014/main" id="{AC87F9F2-F3A6-EC13-A070-2BF81D8ABEC5}"/>
              </a:ext>
            </a:extLst>
          </p:cNvPr>
          <p:cNvSpPr txBox="1"/>
          <p:nvPr/>
        </p:nvSpPr>
        <p:spPr>
          <a:xfrm>
            <a:off x="6182284" y="5425724"/>
            <a:ext cx="1520465" cy="830997"/>
          </a:xfrm>
          <a:prstGeom prst="rect">
            <a:avLst/>
          </a:prstGeom>
          <a:noFill/>
          <a:effectLst>
            <a:softEdge rad="6350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50800" dist="38100" dir="13500000" algn="br" rotWithShape="0">
                    <a:prstClr val="black"/>
                  </a:outerShdw>
                </a:effectLst>
                <a:uLnTx/>
                <a:uFillTx/>
                <a:latin typeface="Helvetica" pitchFamily="2" charset="0"/>
                <a:ea typeface="+mn-ea"/>
                <a:cs typeface="+mn-cs"/>
              </a:rPr>
              <a:t>South Korea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50800" dist="38100" dir="13500000" algn="br" rotWithShape="0">
                    <a:prstClr val="black"/>
                  </a:outerShdw>
                </a:effectLst>
                <a:uLnTx/>
                <a:uFillTx/>
                <a:latin typeface="Helvetica" pitchFamily="2" charset="0"/>
                <a:ea typeface="+mn-ea"/>
                <a:cs typeface="+mn-cs"/>
              </a:rPr>
              <a:t>Feb 17, </a:t>
            </a:r>
            <a:r>
              <a:rPr kumimoji="0" lang="en-US" sz="1200" b="0" i="0" u="none" strike="noStrike" kern="1200" cap="none" spc="0" normalizeH="0" baseline="0" noProof="0" dirty="0">
                <a:ln>
                  <a:noFill/>
                </a:ln>
                <a:solidFill>
                  <a:srgbClr val="FFFF00"/>
                </a:solidFill>
                <a:effectLst>
                  <a:outerShdw blurRad="50800" dist="38100" dir="13500000" algn="br" rotWithShape="0">
                    <a:prstClr val="black"/>
                  </a:outerShdw>
                </a:effectLst>
                <a:uLnTx/>
                <a:uFillTx/>
                <a:latin typeface="Helvetica" pitchFamily="2" charset="0"/>
                <a:ea typeface="+mn-ea"/>
                <a:cs typeface="+mn-cs"/>
              </a:rPr>
              <a:t>23</a:t>
            </a:r>
            <a:r>
              <a:rPr kumimoji="0" lang="en-US" sz="1200" b="0" i="0" u="none" strike="noStrike" kern="1200" cap="none" spc="0" normalizeH="0" baseline="0" noProof="0" dirty="0">
                <a:ln>
                  <a:noFill/>
                </a:ln>
                <a:solidFill>
                  <a:prstClr val="white"/>
                </a:solidFill>
                <a:effectLst>
                  <a:outerShdw blurRad="50800" dist="38100" dir="13500000" algn="br" rotWithShape="0">
                    <a:prstClr val="black"/>
                  </a:outerShdw>
                </a:effectLst>
                <a:uLnTx/>
                <a:uFillTx/>
                <a:latin typeface="Helvetica" pitchFamily="2" charset="0"/>
                <a:ea typeface="+mn-ea"/>
                <a:cs typeface="+mn-cs"/>
              </a:rPr>
              <a:t>, 26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50800" dist="38100" dir="13500000" algn="br" rotWithShape="0">
                    <a:prstClr val="black"/>
                  </a:outerShdw>
                </a:effectLst>
                <a:uLnTx/>
                <a:uFillTx/>
                <a:latin typeface="Helvetica" pitchFamily="2" charset="0"/>
                <a:ea typeface="+mn-ea"/>
                <a:cs typeface="+mn-cs"/>
              </a:rPr>
              <a:t>March </a:t>
            </a:r>
            <a:r>
              <a:rPr kumimoji="0" lang="en-US" sz="1200" b="0" i="0" u="none" strike="noStrike" kern="1200" cap="none" spc="0" normalizeH="0" baseline="0" noProof="0" dirty="0">
                <a:ln>
                  <a:noFill/>
                </a:ln>
                <a:solidFill>
                  <a:srgbClr val="FFFF00"/>
                </a:solidFill>
                <a:effectLst>
                  <a:outerShdw blurRad="50800" dist="38100" dir="13500000" algn="br" rotWithShape="0">
                    <a:prstClr val="black"/>
                  </a:outerShdw>
                </a:effectLst>
                <a:uLnTx/>
                <a:uFillTx/>
                <a:latin typeface="Helvetica" pitchFamily="2" charset="0"/>
                <a:ea typeface="+mn-ea"/>
                <a:cs typeface="+mn-cs"/>
              </a:rPr>
              <a:t>1</a:t>
            </a:r>
            <a:r>
              <a:rPr kumimoji="0" lang="en-US" sz="1200" b="0" i="0" u="none" strike="noStrike" kern="1200" cap="none" spc="0" normalizeH="0" baseline="0" noProof="0" dirty="0">
                <a:ln>
                  <a:noFill/>
                </a:ln>
                <a:solidFill>
                  <a:prstClr val="white"/>
                </a:solidFill>
                <a:effectLst>
                  <a:outerShdw blurRad="50800" dist="38100" dir="13500000" algn="br" rotWithShape="0">
                    <a:prstClr val="black"/>
                  </a:outerShdw>
                </a:effectLst>
                <a:uLnTx/>
                <a:uFillTx/>
                <a:latin typeface="Helvetica" pitchFamily="2" charset="0"/>
                <a:ea typeface="+mn-ea"/>
                <a:cs typeface="+mn-cs"/>
              </a:rPr>
              <a:t>, </a:t>
            </a:r>
            <a:r>
              <a:rPr kumimoji="0" lang="en-US" sz="1200" b="0" i="0" u="none" strike="noStrike" kern="1200" cap="none" spc="0" normalizeH="0" baseline="0" noProof="0" dirty="0">
                <a:ln>
                  <a:noFill/>
                </a:ln>
                <a:solidFill>
                  <a:srgbClr val="FFFF00"/>
                </a:solidFill>
                <a:effectLst>
                  <a:outerShdw blurRad="50800" dist="38100" dir="13500000" algn="br" rotWithShape="0">
                    <a:prstClr val="black"/>
                  </a:outerShdw>
                </a:effectLst>
                <a:uLnTx/>
                <a:uFillTx/>
                <a:latin typeface="Helvetica" pitchFamily="2" charset="0"/>
                <a:ea typeface="+mn-ea"/>
                <a:cs typeface="+mn-cs"/>
              </a:rPr>
              <a:t>2</a:t>
            </a:r>
            <a:r>
              <a:rPr kumimoji="0" lang="en-US" sz="1200" b="0" i="0" u="none" strike="noStrike" kern="1200" cap="none" spc="0" normalizeH="0" baseline="0" noProof="0" dirty="0">
                <a:ln>
                  <a:noFill/>
                </a:ln>
                <a:solidFill>
                  <a:prstClr val="white"/>
                </a:solidFill>
                <a:effectLst>
                  <a:outerShdw blurRad="50800" dist="38100" dir="13500000" algn="br" rotWithShape="0">
                    <a:prstClr val="black"/>
                  </a:outerShdw>
                </a:effectLst>
                <a:uLnTx/>
                <a:uFillTx/>
                <a:latin typeface="Helvetica" pitchFamily="2" charset="0"/>
                <a:ea typeface="+mn-ea"/>
                <a:cs typeface="+mn-cs"/>
              </a:rPr>
              <a:t>, </a:t>
            </a:r>
            <a:r>
              <a:rPr kumimoji="0" lang="en-US" sz="1200" b="0" i="0" u="none" strike="noStrike" kern="1200" cap="none" spc="0" normalizeH="0" baseline="0" noProof="0" dirty="0">
                <a:ln>
                  <a:noFill/>
                </a:ln>
                <a:solidFill>
                  <a:srgbClr val="FFFF00"/>
                </a:solidFill>
                <a:effectLst>
                  <a:outerShdw blurRad="50800" dist="38100" dir="13500000" algn="br" rotWithShape="0">
                    <a:prstClr val="black"/>
                  </a:outerShdw>
                </a:effectLst>
                <a:uLnTx/>
                <a:uFillTx/>
                <a:latin typeface="Helvetica" pitchFamily="2" charset="0"/>
                <a:ea typeface="+mn-ea"/>
                <a:cs typeface="+mn-cs"/>
              </a:rPr>
              <a:t>3</a:t>
            </a:r>
            <a:r>
              <a:rPr kumimoji="0" lang="en-US" sz="1200" b="0" i="0" u="none" strike="noStrike" kern="1200" cap="none" spc="0" normalizeH="0" baseline="0" noProof="0" dirty="0">
                <a:ln>
                  <a:noFill/>
                </a:ln>
                <a:solidFill>
                  <a:prstClr val="white"/>
                </a:solidFill>
                <a:effectLst>
                  <a:outerShdw blurRad="50800" dist="38100" dir="13500000" algn="br" rotWithShape="0">
                    <a:prstClr val="black"/>
                  </a:outerShdw>
                </a:effectLst>
                <a:uLnTx/>
                <a:uFillTx/>
                <a:latin typeface="Helvetica" pitchFamily="2" charset="0"/>
                <a:ea typeface="+mn-ea"/>
                <a:cs typeface="+mn-cs"/>
              </a:rPr>
              <a:t>, 8,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50800" dist="38100" dir="13500000" algn="br" rotWithShape="0">
                    <a:prstClr val="black"/>
                  </a:outerShdw>
                </a:effectLst>
                <a:uLnTx/>
                <a:uFillTx/>
                <a:latin typeface="Helvetica" pitchFamily="2" charset="0"/>
                <a:ea typeface="+mn-ea"/>
                <a:cs typeface="+mn-cs"/>
              </a:rPr>
              <a:t>             10, </a:t>
            </a:r>
            <a:r>
              <a:rPr kumimoji="0" lang="en-US" sz="1200" b="0" i="0" u="none" strike="noStrike" kern="1200" cap="none" spc="0" normalizeH="0" baseline="0" noProof="0" dirty="0">
                <a:ln>
                  <a:noFill/>
                </a:ln>
                <a:solidFill>
                  <a:srgbClr val="ED7D31"/>
                </a:solidFill>
                <a:effectLst>
                  <a:outerShdw blurRad="50800" dist="38100" dir="13500000" algn="br" rotWithShape="0">
                    <a:prstClr val="black"/>
                  </a:outerShdw>
                </a:effectLst>
                <a:uLnTx/>
                <a:uFillTx/>
                <a:latin typeface="Helvetica" pitchFamily="2" charset="0"/>
                <a:ea typeface="+mn-ea"/>
                <a:cs typeface="+mn-cs"/>
              </a:rPr>
              <a:t>11</a:t>
            </a:r>
          </a:p>
        </p:txBody>
      </p:sp>
      <p:sp>
        <p:nvSpPr>
          <p:cNvPr id="19" name="TextBox 18">
            <a:extLst>
              <a:ext uri="{FF2B5EF4-FFF2-40B4-BE49-F238E27FC236}">
                <a16:creationId xmlns:a16="http://schemas.microsoft.com/office/drawing/2014/main" id="{3D6834BB-2900-67A8-44D3-F37C8A2B6ADB}"/>
              </a:ext>
            </a:extLst>
          </p:cNvPr>
          <p:cNvSpPr txBox="1"/>
          <p:nvPr/>
        </p:nvSpPr>
        <p:spPr>
          <a:xfrm>
            <a:off x="9215802" y="5427181"/>
            <a:ext cx="1427680" cy="646331"/>
          </a:xfrm>
          <a:prstGeom prst="rect">
            <a:avLst/>
          </a:prstGeom>
          <a:noFill/>
          <a:effectLst>
            <a:softEdge rad="6350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50800" dist="38100" dir="13500000" algn="br" rotWithShape="0">
                    <a:prstClr val="black"/>
                  </a:outerShdw>
                </a:effectLst>
                <a:uLnTx/>
                <a:uFillTx/>
                <a:latin typeface="Helvetica" pitchFamily="2" charset="0"/>
                <a:ea typeface="+mn-ea"/>
                <a:cs typeface="+mn-cs"/>
              </a:rPr>
              <a:t>Thailand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50800" dist="38100" dir="13500000" algn="br" rotWithShape="0">
                    <a:prstClr val="black"/>
                  </a:outerShdw>
                </a:effectLst>
                <a:uLnTx/>
                <a:uFillTx/>
                <a:latin typeface="Helvetica" pitchFamily="2" charset="0"/>
                <a:ea typeface="+mn-ea"/>
                <a:cs typeface="+mn-cs"/>
              </a:rPr>
              <a:t>March 16, 18, </a:t>
            </a:r>
            <a:r>
              <a:rPr kumimoji="0" lang="en-US" sz="1200" b="0" i="0" u="none" strike="noStrike" kern="1200" cap="none" spc="0" normalizeH="0" baseline="0" noProof="0" dirty="0">
                <a:ln>
                  <a:noFill/>
                </a:ln>
                <a:solidFill>
                  <a:srgbClr val="FFFF00"/>
                </a:solidFill>
                <a:effectLst>
                  <a:outerShdw blurRad="50800" dist="38100" dir="13500000" algn="br" rotWithShape="0">
                    <a:prstClr val="black"/>
                  </a:outerShdw>
                </a:effectLst>
                <a:uLnTx/>
                <a:uFillTx/>
                <a:latin typeface="Helvetica" pitchFamily="2" charset="0"/>
                <a:ea typeface="+mn-ea"/>
                <a:cs typeface="+mn-cs"/>
              </a:rPr>
              <a:t>19</a:t>
            </a:r>
            <a:r>
              <a:rPr kumimoji="0" lang="en-US" sz="1200" b="0" i="0" u="none" strike="noStrike" kern="1200" cap="none" spc="0" normalizeH="0" baseline="0" noProof="0" dirty="0">
                <a:ln>
                  <a:noFill/>
                </a:ln>
                <a:solidFill>
                  <a:prstClr val="white"/>
                </a:solidFill>
                <a:effectLst>
                  <a:outerShdw blurRad="50800" dist="38100" dir="13500000" algn="br" rotWithShape="0">
                    <a:prstClr val="black"/>
                  </a:outerShdw>
                </a:effectLst>
                <a:uLnTx/>
                <a:uFillTx/>
                <a:latin typeface="Helvetica"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50800" dist="38100" dir="13500000" algn="br" rotWithShape="0">
                    <a:prstClr val="black"/>
                  </a:outerShdw>
                </a:effectLst>
                <a:uLnTx/>
                <a:uFillTx/>
                <a:latin typeface="Helvetica" pitchFamily="2" charset="0"/>
                <a:ea typeface="+mn-ea"/>
                <a:cs typeface="+mn-cs"/>
              </a:rPr>
              <a:t>           21, </a:t>
            </a:r>
            <a:r>
              <a:rPr kumimoji="0" lang="en-US" sz="1200" b="0" i="0" u="none" strike="noStrike" kern="1200" cap="none" spc="0" normalizeH="0" baseline="0" noProof="0" dirty="0">
                <a:ln>
                  <a:noFill/>
                </a:ln>
                <a:solidFill>
                  <a:srgbClr val="FFFF00"/>
                </a:solidFill>
                <a:effectLst>
                  <a:outerShdw blurRad="50800" dist="38100" dir="13500000" algn="br" rotWithShape="0">
                    <a:prstClr val="black"/>
                  </a:outerShdw>
                </a:effectLst>
                <a:uLnTx/>
                <a:uFillTx/>
                <a:latin typeface="Helvetica" pitchFamily="2" charset="0"/>
                <a:ea typeface="+mn-ea"/>
                <a:cs typeface="+mn-cs"/>
              </a:rPr>
              <a:t>23</a:t>
            </a:r>
            <a:r>
              <a:rPr kumimoji="0" lang="en-US" sz="1200" b="0" i="0" u="none" strike="noStrike" kern="1200" cap="none" spc="0" normalizeH="0" baseline="0" noProof="0" dirty="0">
                <a:ln>
                  <a:noFill/>
                </a:ln>
                <a:solidFill>
                  <a:prstClr val="white"/>
                </a:solidFill>
                <a:effectLst>
                  <a:outerShdw blurRad="50800" dist="38100" dir="13500000" algn="br" rotWithShape="0">
                    <a:prstClr val="black"/>
                  </a:outerShdw>
                </a:effectLst>
                <a:uLnTx/>
                <a:uFillTx/>
                <a:latin typeface="Helvetica" pitchFamily="2" charset="0"/>
                <a:ea typeface="+mn-ea"/>
                <a:cs typeface="+mn-cs"/>
              </a:rPr>
              <a:t>, 25</a:t>
            </a:r>
            <a:endParaRPr kumimoji="0" lang="en-US" sz="1200" b="0" i="0" u="none" strike="noStrike" kern="1200" cap="none" spc="0" normalizeH="0" baseline="0" noProof="0" dirty="0">
              <a:ln>
                <a:noFill/>
              </a:ln>
              <a:solidFill>
                <a:srgbClr val="ED7D31">
                  <a:lumMod val="60000"/>
                  <a:lumOff val="40000"/>
                </a:srgbClr>
              </a:solidFill>
              <a:effectLst>
                <a:outerShdw blurRad="50800" dist="38100" dir="13500000" algn="br" rotWithShape="0">
                  <a:prstClr val="black"/>
                </a:outerShdw>
              </a:effectLst>
              <a:uLnTx/>
              <a:uFillTx/>
              <a:latin typeface="Helvetica" pitchFamily="2" charset="0"/>
              <a:ea typeface="+mn-ea"/>
              <a:cs typeface="+mn-cs"/>
            </a:endParaRPr>
          </a:p>
        </p:txBody>
      </p:sp>
      <p:sp>
        <p:nvSpPr>
          <p:cNvPr id="2" name="TextBox 1">
            <a:extLst>
              <a:ext uri="{FF2B5EF4-FFF2-40B4-BE49-F238E27FC236}">
                <a16:creationId xmlns:a16="http://schemas.microsoft.com/office/drawing/2014/main" id="{C99A9B88-E50C-B790-3226-36B4771B4D0F}"/>
              </a:ext>
            </a:extLst>
          </p:cNvPr>
          <p:cNvSpPr txBox="1"/>
          <p:nvPr/>
        </p:nvSpPr>
        <p:spPr>
          <a:xfrm>
            <a:off x="9008248" y="6551535"/>
            <a:ext cx="317907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Helvetica" pitchFamily="2" charset="0"/>
                <a:ea typeface="+mn-ea"/>
                <a:cs typeface="+mn-cs"/>
              </a:rPr>
              <a:t>Data will be released before Oct 2024</a:t>
            </a:r>
          </a:p>
        </p:txBody>
      </p:sp>
      <p:sp>
        <p:nvSpPr>
          <p:cNvPr id="4" name="Rectangle 3">
            <a:extLst>
              <a:ext uri="{FF2B5EF4-FFF2-40B4-BE49-F238E27FC236}">
                <a16:creationId xmlns:a16="http://schemas.microsoft.com/office/drawing/2014/main" id="{EE18997D-5595-6BDD-D1CD-A7E4EE91E0D4}"/>
              </a:ext>
            </a:extLst>
          </p:cNvPr>
          <p:cNvSpPr/>
          <p:nvPr/>
        </p:nvSpPr>
        <p:spPr>
          <a:xfrm>
            <a:off x="6838203" y="0"/>
            <a:ext cx="5353797" cy="1997479"/>
          </a:xfrm>
          <a:prstGeom prst="rect">
            <a:avLst/>
          </a:prstGeom>
          <a:solidFill>
            <a:schemeClr val="bg2">
              <a:lumMod val="50000"/>
            </a:schemeClr>
          </a:solidFill>
          <a:ln w="38100">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Helvetica" pitchFamily="2" charset="0"/>
                <a:ea typeface="+mn-ea"/>
                <a:cs typeface="+mn-cs"/>
              </a:rPr>
              <a:t>Primary collaborators include: </a:t>
            </a:r>
          </a:p>
          <a:p>
            <a:pPr marL="285750" marR="0" lvl="0" indent="-285750"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1400" b="0" i="0" u="none" strike="noStrike" kern="1200" cap="none" spc="0" normalizeH="0" baseline="0" noProof="0" dirty="0">
                <a:ln>
                  <a:noFill/>
                </a:ln>
                <a:solidFill>
                  <a:prstClr val="white"/>
                </a:solidFill>
                <a:effectLst/>
                <a:uLnTx/>
                <a:uFillTx/>
                <a:latin typeface="Helvetica" pitchFamily="2" charset="0"/>
                <a:ea typeface="+mn-ea"/>
                <a:cs typeface="+mn-cs"/>
              </a:rPr>
              <a:t>DENR, </a:t>
            </a:r>
            <a:r>
              <a:rPr kumimoji="0" lang="en-US" sz="1400" b="0" i="0" u="none" strike="noStrike" kern="1200" cap="none" spc="0" normalizeH="0" baseline="0" noProof="0" dirty="0" err="1">
                <a:ln>
                  <a:noFill/>
                </a:ln>
                <a:solidFill>
                  <a:prstClr val="white"/>
                </a:solidFill>
                <a:effectLst/>
                <a:uLnTx/>
                <a:uFillTx/>
                <a:latin typeface="Helvetica" pitchFamily="2" charset="0"/>
                <a:ea typeface="+mn-ea"/>
                <a:cs typeface="+mn-cs"/>
              </a:rPr>
              <a:t>PhilSA</a:t>
            </a:r>
            <a:r>
              <a:rPr kumimoji="0" lang="en-US" sz="1400" b="0" i="0" u="none" strike="noStrike" kern="1200" cap="none" spc="0" normalizeH="0" baseline="0" noProof="0" dirty="0">
                <a:ln>
                  <a:noFill/>
                </a:ln>
                <a:solidFill>
                  <a:prstClr val="white"/>
                </a:solidFill>
                <a:effectLst/>
                <a:uLnTx/>
                <a:uFillTx/>
                <a:latin typeface="Helvetica" pitchFamily="2" charset="0"/>
                <a:ea typeface="+mn-ea"/>
                <a:cs typeface="+mn-cs"/>
              </a:rPr>
              <a:t>, and Manila Observatory in the Philippines, </a:t>
            </a:r>
          </a:p>
          <a:p>
            <a:pPr marL="285750" marR="0" lvl="0" indent="-285750"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1400" b="0" i="0" u="none" strike="noStrike" kern="1200" cap="none" spc="0" normalizeH="0" baseline="0" noProof="0" dirty="0">
                <a:ln>
                  <a:noFill/>
                </a:ln>
                <a:solidFill>
                  <a:prstClr val="white"/>
                </a:solidFill>
                <a:effectLst/>
                <a:uLnTx/>
                <a:uFillTx/>
                <a:latin typeface="Helvetica" pitchFamily="2" charset="0"/>
                <a:ea typeface="+mn-ea"/>
                <a:cs typeface="+mn-cs"/>
              </a:rPr>
              <a:t>NIER and KMA in South Korea, </a:t>
            </a:r>
          </a:p>
          <a:p>
            <a:pPr marL="285750" marR="0" lvl="0" indent="-285750"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1400" b="0" i="0" u="none" strike="noStrike" kern="1200" cap="none" spc="0" normalizeH="0" baseline="0" noProof="0" dirty="0">
                <a:ln>
                  <a:noFill/>
                </a:ln>
                <a:solidFill>
                  <a:prstClr val="white"/>
                </a:solidFill>
                <a:effectLst/>
                <a:uLnTx/>
                <a:uFillTx/>
                <a:latin typeface="Helvetica" pitchFamily="2" charset="0"/>
                <a:ea typeface="+mn-ea"/>
                <a:cs typeface="+mn-cs"/>
              </a:rPr>
              <a:t>GISTDA and PCD in Thailand, </a:t>
            </a:r>
          </a:p>
          <a:p>
            <a:pPr marL="285750" marR="0" lvl="0" indent="-285750"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1400" b="0" i="0" u="none" strike="noStrike" kern="1200" cap="none" spc="0" normalizeH="0" baseline="0" noProof="0" dirty="0">
                <a:ln>
                  <a:noFill/>
                </a:ln>
                <a:solidFill>
                  <a:prstClr val="white"/>
                </a:solidFill>
                <a:effectLst/>
                <a:uLnTx/>
                <a:uFillTx/>
                <a:latin typeface="Helvetica" pitchFamily="2" charset="0"/>
                <a:ea typeface="+mn-ea"/>
                <a:cs typeface="+mn-cs"/>
              </a:rPr>
              <a:t>Ministry of Environment, NCU and Academia </a:t>
            </a:r>
            <a:r>
              <a:rPr kumimoji="0" lang="en-US" sz="1400" b="0" i="0" u="none" strike="noStrike" kern="1200" cap="none" spc="0" normalizeH="0" baseline="0" noProof="0" dirty="0" err="1">
                <a:ln>
                  <a:noFill/>
                </a:ln>
                <a:solidFill>
                  <a:prstClr val="white"/>
                </a:solidFill>
                <a:effectLst/>
                <a:uLnTx/>
                <a:uFillTx/>
                <a:latin typeface="Helvetica" pitchFamily="2" charset="0"/>
                <a:ea typeface="+mn-ea"/>
                <a:cs typeface="+mn-cs"/>
              </a:rPr>
              <a:t>Sinica</a:t>
            </a:r>
            <a:r>
              <a:rPr kumimoji="0" lang="en-US" sz="1400" b="0" i="0" u="none" strike="noStrike" kern="1200" cap="none" spc="0" normalizeH="0" baseline="0" noProof="0" dirty="0">
                <a:ln>
                  <a:noFill/>
                </a:ln>
                <a:solidFill>
                  <a:prstClr val="white"/>
                </a:solidFill>
                <a:effectLst/>
                <a:uLnTx/>
                <a:uFillTx/>
                <a:latin typeface="Helvetica" pitchFamily="2" charset="0"/>
                <a:ea typeface="+mn-ea"/>
                <a:cs typeface="+mn-cs"/>
              </a:rPr>
              <a:t> in Taiwan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Helvetica" pitchFamily="2" charset="0"/>
                <a:ea typeface="+mn-ea"/>
                <a:cs typeface="+mn-cs"/>
              </a:rPr>
              <a:t>with numerous other agencies and research institutions </a:t>
            </a:r>
            <a:r>
              <a:rPr kumimoji="0" lang="en-US" sz="1400" b="0" i="0" u="none" strike="noStrike" kern="1200" cap="none" spc="0" normalizeH="0" baseline="0" noProof="0" dirty="0">
                <a:ln>
                  <a:noFill/>
                </a:ln>
                <a:solidFill>
                  <a:prstClr val="white"/>
                </a:solidFill>
                <a:effectLst/>
                <a:uLnTx/>
                <a:uFillTx/>
                <a:latin typeface="Helvetica" pitchFamily="2" charset="0"/>
                <a:ea typeface="+mn-ea"/>
                <a:cs typeface="+mn-cs"/>
                <a:hlinkClick r:id="rId8">
                  <a:extLst>
                    <a:ext uri="{A12FA001-AC4F-418D-AE19-62706E023703}">
                      <ahyp:hlinkClr xmlns:ahyp="http://schemas.microsoft.com/office/drawing/2018/hyperlinkcolor" val="tx"/>
                    </a:ext>
                  </a:extLst>
                </a:hlinkClick>
              </a:rPr>
              <a:t>https://espo.nasa.gov/asia-aq/content/ASIA-AQ_Participants</a:t>
            </a:r>
            <a:endParaRPr kumimoji="0" lang="en-US" sz="14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spTree>
    <p:extLst>
      <p:ext uri="{BB962C8B-B14F-4D97-AF65-F5344CB8AC3E}">
        <p14:creationId xmlns:p14="http://schemas.microsoft.com/office/powerpoint/2010/main" val="10805944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5E436A-722E-B7BC-C5B3-844F0BF7391C}"/>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1970" y="12083"/>
            <a:ext cx="2852208" cy="2295700"/>
          </a:xfrm>
          <a:prstGeom prst="rect">
            <a:avLst/>
          </a:prstGeom>
        </p:spPr>
      </p:pic>
      <p:pic>
        <p:nvPicPr>
          <p:cNvPr id="39" name="Picture 38">
            <a:extLst>
              <a:ext uri="{FF2B5EF4-FFF2-40B4-BE49-F238E27FC236}">
                <a16:creationId xmlns:a16="http://schemas.microsoft.com/office/drawing/2014/main" id="{D6F53787-1660-1A97-96B6-16C51EFB2FF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3980" y="2342506"/>
            <a:ext cx="3031475" cy="1485112"/>
          </a:xfrm>
          <a:prstGeom prst="rect">
            <a:avLst/>
          </a:prstGeom>
        </p:spPr>
      </p:pic>
      <p:pic>
        <p:nvPicPr>
          <p:cNvPr id="40" name="Picture 39">
            <a:extLst>
              <a:ext uri="{FF2B5EF4-FFF2-40B4-BE49-F238E27FC236}">
                <a16:creationId xmlns:a16="http://schemas.microsoft.com/office/drawing/2014/main" id="{EB84A9B0-B3E1-0DAE-230E-E2429C776D3D}"/>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0359" y="3844123"/>
            <a:ext cx="3040022" cy="1489302"/>
          </a:xfrm>
          <a:prstGeom prst="rect">
            <a:avLst/>
          </a:prstGeom>
        </p:spPr>
      </p:pic>
      <p:pic>
        <p:nvPicPr>
          <p:cNvPr id="41" name="Picture 40">
            <a:extLst>
              <a:ext uri="{FF2B5EF4-FFF2-40B4-BE49-F238E27FC236}">
                <a16:creationId xmlns:a16="http://schemas.microsoft.com/office/drawing/2014/main" id="{1A768542-0911-830E-479E-0787C26D7A91}"/>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13980" y="5349932"/>
            <a:ext cx="3031475" cy="1485115"/>
          </a:xfrm>
          <a:prstGeom prst="rect">
            <a:avLst/>
          </a:prstGeom>
        </p:spPr>
      </p:pic>
      <p:pic>
        <p:nvPicPr>
          <p:cNvPr id="42" name="Picture 41">
            <a:extLst>
              <a:ext uri="{FF2B5EF4-FFF2-40B4-BE49-F238E27FC236}">
                <a16:creationId xmlns:a16="http://schemas.microsoft.com/office/drawing/2014/main" id="{B41A2F62-AFCA-5D9D-7FA7-E4320A7B63E4}"/>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3058928" y="2341118"/>
            <a:ext cx="3034291" cy="1486499"/>
          </a:xfrm>
          <a:prstGeom prst="rect">
            <a:avLst/>
          </a:prstGeom>
        </p:spPr>
      </p:pic>
      <p:pic>
        <p:nvPicPr>
          <p:cNvPr id="43" name="Picture 42">
            <a:extLst>
              <a:ext uri="{FF2B5EF4-FFF2-40B4-BE49-F238E27FC236}">
                <a16:creationId xmlns:a16="http://schemas.microsoft.com/office/drawing/2014/main" id="{654665BD-D052-C7DC-AFA1-D64BDF2BDBCD}"/>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3059577" y="3844041"/>
            <a:ext cx="3034291" cy="1486499"/>
          </a:xfrm>
          <a:prstGeom prst="rect">
            <a:avLst/>
          </a:prstGeom>
        </p:spPr>
      </p:pic>
      <p:pic>
        <p:nvPicPr>
          <p:cNvPr id="44" name="Picture 43">
            <a:extLst>
              <a:ext uri="{FF2B5EF4-FFF2-40B4-BE49-F238E27FC236}">
                <a16:creationId xmlns:a16="http://schemas.microsoft.com/office/drawing/2014/main" id="{9BCCD077-8AEF-9C7C-7D49-B05599A55F01}"/>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3065317" y="5349932"/>
            <a:ext cx="3034285" cy="1486499"/>
          </a:xfrm>
          <a:prstGeom prst="rect">
            <a:avLst/>
          </a:prstGeom>
        </p:spPr>
      </p:pic>
      <p:pic>
        <p:nvPicPr>
          <p:cNvPr id="46" name="Picture 45">
            <a:extLst>
              <a:ext uri="{FF2B5EF4-FFF2-40B4-BE49-F238E27FC236}">
                <a16:creationId xmlns:a16="http://schemas.microsoft.com/office/drawing/2014/main" id="{65F06590-8445-454B-1CC3-6CD9E9B163C9}"/>
              </a:ext>
            </a:extLst>
          </p:cNvPr>
          <p:cNvPicPr>
            <a:picLocks noChangeAspect="1"/>
          </p:cNvPicPr>
          <p:nvPr/>
        </p:nvPicPr>
        <p:blipFill rotWithShape="1">
          <a:blip r:embed="rId9">
            <a:extLst>
              <a:ext uri="{28A0092B-C50C-407E-A947-70E740481C1C}">
                <a14:useLocalDpi xmlns:a14="http://schemas.microsoft.com/office/drawing/2010/main"/>
              </a:ext>
            </a:extLst>
          </a:blip>
          <a:srcRect/>
          <a:stretch/>
        </p:blipFill>
        <p:spPr>
          <a:xfrm>
            <a:off x="6104935" y="2341120"/>
            <a:ext cx="3034280" cy="1486499"/>
          </a:xfrm>
          <a:prstGeom prst="rect">
            <a:avLst/>
          </a:prstGeom>
        </p:spPr>
      </p:pic>
      <p:pic>
        <p:nvPicPr>
          <p:cNvPr id="47" name="Picture 46">
            <a:extLst>
              <a:ext uri="{FF2B5EF4-FFF2-40B4-BE49-F238E27FC236}">
                <a16:creationId xmlns:a16="http://schemas.microsoft.com/office/drawing/2014/main" id="{95259B17-646E-9B63-AE2E-FAD9A9843865}"/>
              </a:ext>
            </a:extLst>
          </p:cNvPr>
          <p:cNvPicPr>
            <a:picLocks noChangeAspect="1"/>
          </p:cNvPicPr>
          <p:nvPr/>
        </p:nvPicPr>
        <p:blipFill rotWithShape="1">
          <a:blip r:embed="rId10">
            <a:extLst>
              <a:ext uri="{28A0092B-C50C-407E-A947-70E740481C1C}">
                <a14:useLocalDpi xmlns:a14="http://schemas.microsoft.com/office/drawing/2010/main"/>
              </a:ext>
            </a:extLst>
          </a:blip>
          <a:srcRect/>
          <a:stretch/>
        </p:blipFill>
        <p:spPr>
          <a:xfrm>
            <a:off x="6106071" y="3844040"/>
            <a:ext cx="3034280" cy="1486499"/>
          </a:xfrm>
          <a:prstGeom prst="rect">
            <a:avLst/>
          </a:prstGeom>
        </p:spPr>
      </p:pic>
      <p:pic>
        <p:nvPicPr>
          <p:cNvPr id="48" name="Picture 47">
            <a:extLst>
              <a:ext uri="{FF2B5EF4-FFF2-40B4-BE49-F238E27FC236}">
                <a16:creationId xmlns:a16="http://schemas.microsoft.com/office/drawing/2014/main" id="{392E18CF-5E23-BD1A-954C-0C2DA92B1E58}"/>
              </a:ext>
            </a:extLst>
          </p:cNvPr>
          <p:cNvPicPr>
            <a:picLocks noChangeAspect="1"/>
          </p:cNvPicPr>
          <p:nvPr/>
        </p:nvPicPr>
        <p:blipFill rotWithShape="1">
          <a:blip r:embed="rId11">
            <a:extLst>
              <a:ext uri="{28A0092B-C50C-407E-A947-70E740481C1C}">
                <a14:useLocalDpi xmlns:a14="http://schemas.microsoft.com/office/drawing/2010/main"/>
              </a:ext>
            </a:extLst>
          </a:blip>
          <a:srcRect/>
          <a:stretch/>
        </p:blipFill>
        <p:spPr>
          <a:xfrm>
            <a:off x="6106071" y="5346960"/>
            <a:ext cx="3034287" cy="1486496"/>
          </a:xfrm>
          <a:prstGeom prst="rect">
            <a:avLst/>
          </a:prstGeom>
        </p:spPr>
      </p:pic>
      <p:pic>
        <p:nvPicPr>
          <p:cNvPr id="49" name="Picture 48">
            <a:extLst>
              <a:ext uri="{FF2B5EF4-FFF2-40B4-BE49-F238E27FC236}">
                <a16:creationId xmlns:a16="http://schemas.microsoft.com/office/drawing/2014/main" id="{B6F1F0FB-BAD2-BECB-5700-50402BDB9B80}"/>
              </a:ext>
            </a:extLst>
          </p:cNvPr>
          <p:cNvPicPr>
            <a:picLocks noChangeAspect="1"/>
          </p:cNvPicPr>
          <p:nvPr/>
        </p:nvPicPr>
        <p:blipFill rotWithShape="1">
          <a:blip r:embed="rId12">
            <a:extLst>
              <a:ext uri="{28A0092B-C50C-407E-A947-70E740481C1C}">
                <a14:useLocalDpi xmlns:a14="http://schemas.microsoft.com/office/drawing/2010/main"/>
              </a:ext>
            </a:extLst>
          </a:blip>
          <a:srcRect/>
          <a:stretch/>
        </p:blipFill>
        <p:spPr>
          <a:xfrm>
            <a:off x="9152555" y="2341130"/>
            <a:ext cx="3034281" cy="1486498"/>
          </a:xfrm>
          <a:prstGeom prst="rect">
            <a:avLst/>
          </a:prstGeom>
        </p:spPr>
      </p:pic>
      <p:pic>
        <p:nvPicPr>
          <p:cNvPr id="50" name="Picture 49">
            <a:extLst>
              <a:ext uri="{FF2B5EF4-FFF2-40B4-BE49-F238E27FC236}">
                <a16:creationId xmlns:a16="http://schemas.microsoft.com/office/drawing/2014/main" id="{A7BB1E30-6497-E493-2D74-65D318A38B61}"/>
              </a:ext>
            </a:extLst>
          </p:cNvPr>
          <p:cNvPicPr>
            <a:picLocks noChangeAspect="1"/>
          </p:cNvPicPr>
          <p:nvPr/>
        </p:nvPicPr>
        <p:blipFill rotWithShape="1">
          <a:blip r:embed="rId13">
            <a:extLst>
              <a:ext uri="{28A0092B-C50C-407E-A947-70E740481C1C}">
                <a14:useLocalDpi xmlns:a14="http://schemas.microsoft.com/office/drawing/2010/main"/>
              </a:ext>
            </a:extLst>
          </a:blip>
          <a:srcRect/>
          <a:stretch/>
        </p:blipFill>
        <p:spPr>
          <a:xfrm>
            <a:off x="9152555" y="3844124"/>
            <a:ext cx="3034276" cy="1486489"/>
          </a:xfrm>
          <a:prstGeom prst="rect">
            <a:avLst/>
          </a:prstGeom>
        </p:spPr>
      </p:pic>
      <p:pic>
        <p:nvPicPr>
          <p:cNvPr id="51" name="Picture 50">
            <a:extLst>
              <a:ext uri="{FF2B5EF4-FFF2-40B4-BE49-F238E27FC236}">
                <a16:creationId xmlns:a16="http://schemas.microsoft.com/office/drawing/2014/main" id="{BBB0599C-E01A-4AB1-CFB1-85FF3EDBCE4E}"/>
              </a:ext>
            </a:extLst>
          </p:cNvPr>
          <p:cNvPicPr>
            <a:picLocks noChangeAspect="1"/>
          </p:cNvPicPr>
          <p:nvPr/>
        </p:nvPicPr>
        <p:blipFill rotWithShape="1">
          <a:blip r:embed="rId14">
            <a:extLst>
              <a:ext uri="{28A0092B-C50C-407E-A947-70E740481C1C}">
                <a14:useLocalDpi xmlns:a14="http://schemas.microsoft.com/office/drawing/2010/main"/>
              </a:ext>
            </a:extLst>
          </a:blip>
          <a:srcRect/>
          <a:stretch/>
        </p:blipFill>
        <p:spPr>
          <a:xfrm>
            <a:off x="9152555" y="5349244"/>
            <a:ext cx="3034275" cy="1486490"/>
          </a:xfrm>
          <a:prstGeom prst="rect">
            <a:avLst/>
          </a:prstGeom>
        </p:spPr>
      </p:pic>
      <p:sp>
        <p:nvSpPr>
          <p:cNvPr id="52" name="TextBox 51">
            <a:extLst>
              <a:ext uri="{FF2B5EF4-FFF2-40B4-BE49-F238E27FC236}">
                <a16:creationId xmlns:a16="http://schemas.microsoft.com/office/drawing/2014/main" id="{A2726460-9DF6-73F8-F73F-3613BA007033}"/>
              </a:ext>
            </a:extLst>
          </p:cNvPr>
          <p:cNvSpPr txBox="1"/>
          <p:nvPr/>
        </p:nvSpPr>
        <p:spPr>
          <a:xfrm>
            <a:off x="29890" y="2348761"/>
            <a:ext cx="141917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6 Feb Morning</a:t>
            </a:r>
          </a:p>
        </p:txBody>
      </p:sp>
      <p:sp>
        <p:nvSpPr>
          <p:cNvPr id="53" name="TextBox 52">
            <a:extLst>
              <a:ext uri="{FF2B5EF4-FFF2-40B4-BE49-F238E27FC236}">
                <a16:creationId xmlns:a16="http://schemas.microsoft.com/office/drawing/2014/main" id="{5C797BC3-D588-5CF9-2F2C-CDEB89F3B31F}"/>
              </a:ext>
            </a:extLst>
          </p:cNvPr>
          <p:cNvSpPr txBox="1"/>
          <p:nvPr/>
        </p:nvSpPr>
        <p:spPr>
          <a:xfrm>
            <a:off x="26908" y="3845854"/>
            <a:ext cx="133209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6 Feb Midday</a:t>
            </a:r>
          </a:p>
        </p:txBody>
      </p:sp>
      <p:sp>
        <p:nvSpPr>
          <p:cNvPr id="54" name="TextBox 53">
            <a:extLst>
              <a:ext uri="{FF2B5EF4-FFF2-40B4-BE49-F238E27FC236}">
                <a16:creationId xmlns:a16="http://schemas.microsoft.com/office/drawing/2014/main" id="{29F71FB1-CDAE-C9C8-621B-75DC743D30B1}"/>
              </a:ext>
            </a:extLst>
          </p:cNvPr>
          <p:cNvSpPr txBox="1"/>
          <p:nvPr/>
        </p:nvSpPr>
        <p:spPr>
          <a:xfrm>
            <a:off x="23927" y="5360877"/>
            <a:ext cx="156414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6 Feb Afternoon</a:t>
            </a:r>
          </a:p>
        </p:txBody>
      </p:sp>
      <p:sp>
        <p:nvSpPr>
          <p:cNvPr id="55" name="TextBox 54">
            <a:extLst>
              <a:ext uri="{FF2B5EF4-FFF2-40B4-BE49-F238E27FC236}">
                <a16:creationId xmlns:a16="http://schemas.microsoft.com/office/drawing/2014/main" id="{6CB638B0-B589-2638-855E-AFC73A8ACD3D}"/>
              </a:ext>
            </a:extLst>
          </p:cNvPr>
          <p:cNvSpPr txBox="1"/>
          <p:nvPr/>
        </p:nvSpPr>
        <p:spPr>
          <a:xfrm>
            <a:off x="3068919" y="2351759"/>
            <a:ext cx="141917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7 Feb Morning</a:t>
            </a:r>
          </a:p>
        </p:txBody>
      </p:sp>
      <p:sp>
        <p:nvSpPr>
          <p:cNvPr id="56" name="TextBox 55">
            <a:extLst>
              <a:ext uri="{FF2B5EF4-FFF2-40B4-BE49-F238E27FC236}">
                <a16:creationId xmlns:a16="http://schemas.microsoft.com/office/drawing/2014/main" id="{1FB0664A-D5A5-9F0C-04CC-017786173453}"/>
              </a:ext>
            </a:extLst>
          </p:cNvPr>
          <p:cNvSpPr txBox="1"/>
          <p:nvPr/>
        </p:nvSpPr>
        <p:spPr>
          <a:xfrm>
            <a:off x="3065937" y="3848852"/>
            <a:ext cx="133209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7 Feb Midday</a:t>
            </a:r>
          </a:p>
        </p:txBody>
      </p:sp>
      <p:sp>
        <p:nvSpPr>
          <p:cNvPr id="57" name="TextBox 56">
            <a:extLst>
              <a:ext uri="{FF2B5EF4-FFF2-40B4-BE49-F238E27FC236}">
                <a16:creationId xmlns:a16="http://schemas.microsoft.com/office/drawing/2014/main" id="{82B05DC6-45AB-DA8E-8888-4ECF99D65031}"/>
              </a:ext>
            </a:extLst>
          </p:cNvPr>
          <p:cNvSpPr txBox="1"/>
          <p:nvPr/>
        </p:nvSpPr>
        <p:spPr>
          <a:xfrm>
            <a:off x="3062956" y="5363875"/>
            <a:ext cx="156414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7 Feb Afternoon</a:t>
            </a:r>
          </a:p>
        </p:txBody>
      </p:sp>
      <p:sp>
        <p:nvSpPr>
          <p:cNvPr id="74" name="TextBox 73">
            <a:extLst>
              <a:ext uri="{FF2B5EF4-FFF2-40B4-BE49-F238E27FC236}">
                <a16:creationId xmlns:a16="http://schemas.microsoft.com/office/drawing/2014/main" id="{B16F7D13-BC53-BB89-FCD1-159805ADD0AE}"/>
              </a:ext>
            </a:extLst>
          </p:cNvPr>
          <p:cNvSpPr txBox="1"/>
          <p:nvPr/>
        </p:nvSpPr>
        <p:spPr>
          <a:xfrm>
            <a:off x="6116953" y="2339801"/>
            <a:ext cx="152336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11 Feb Morning</a:t>
            </a:r>
          </a:p>
        </p:txBody>
      </p:sp>
      <p:sp>
        <p:nvSpPr>
          <p:cNvPr id="75" name="TextBox 74">
            <a:extLst>
              <a:ext uri="{FF2B5EF4-FFF2-40B4-BE49-F238E27FC236}">
                <a16:creationId xmlns:a16="http://schemas.microsoft.com/office/drawing/2014/main" id="{1D055B8D-18E0-FF3D-03B0-8CA1842B0A42}"/>
              </a:ext>
            </a:extLst>
          </p:cNvPr>
          <p:cNvSpPr txBox="1"/>
          <p:nvPr/>
        </p:nvSpPr>
        <p:spPr>
          <a:xfrm>
            <a:off x="6113971" y="3836894"/>
            <a:ext cx="143629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11 Feb Midday</a:t>
            </a:r>
          </a:p>
        </p:txBody>
      </p:sp>
      <p:sp>
        <p:nvSpPr>
          <p:cNvPr id="76" name="TextBox 75">
            <a:extLst>
              <a:ext uri="{FF2B5EF4-FFF2-40B4-BE49-F238E27FC236}">
                <a16:creationId xmlns:a16="http://schemas.microsoft.com/office/drawing/2014/main" id="{B71A88B6-13DC-8E60-C5C3-0377BC1CC864}"/>
              </a:ext>
            </a:extLst>
          </p:cNvPr>
          <p:cNvSpPr txBox="1"/>
          <p:nvPr/>
        </p:nvSpPr>
        <p:spPr>
          <a:xfrm>
            <a:off x="6110990" y="5351917"/>
            <a:ext cx="166834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11 Feb Afternoon</a:t>
            </a:r>
          </a:p>
        </p:txBody>
      </p:sp>
      <p:sp>
        <p:nvSpPr>
          <p:cNvPr id="77" name="TextBox 76">
            <a:extLst>
              <a:ext uri="{FF2B5EF4-FFF2-40B4-BE49-F238E27FC236}">
                <a16:creationId xmlns:a16="http://schemas.microsoft.com/office/drawing/2014/main" id="{2334C2D3-8DA1-31AF-D055-78F47EBB6451}"/>
              </a:ext>
            </a:extLst>
          </p:cNvPr>
          <p:cNvSpPr txBox="1"/>
          <p:nvPr/>
        </p:nvSpPr>
        <p:spPr>
          <a:xfrm>
            <a:off x="9155982" y="2342799"/>
            <a:ext cx="152336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13 Feb Morning</a:t>
            </a:r>
          </a:p>
        </p:txBody>
      </p:sp>
      <p:sp>
        <p:nvSpPr>
          <p:cNvPr id="78" name="TextBox 77">
            <a:extLst>
              <a:ext uri="{FF2B5EF4-FFF2-40B4-BE49-F238E27FC236}">
                <a16:creationId xmlns:a16="http://schemas.microsoft.com/office/drawing/2014/main" id="{ECE21266-4F01-E919-F8A6-6342C25A51DA}"/>
              </a:ext>
            </a:extLst>
          </p:cNvPr>
          <p:cNvSpPr txBox="1"/>
          <p:nvPr/>
        </p:nvSpPr>
        <p:spPr>
          <a:xfrm>
            <a:off x="9153000" y="3839892"/>
            <a:ext cx="143629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13 Feb Midday</a:t>
            </a:r>
          </a:p>
        </p:txBody>
      </p:sp>
      <p:sp>
        <p:nvSpPr>
          <p:cNvPr id="79" name="TextBox 78">
            <a:extLst>
              <a:ext uri="{FF2B5EF4-FFF2-40B4-BE49-F238E27FC236}">
                <a16:creationId xmlns:a16="http://schemas.microsoft.com/office/drawing/2014/main" id="{C92F7FF3-ECEF-31E2-4F7E-672B18309555}"/>
              </a:ext>
            </a:extLst>
          </p:cNvPr>
          <p:cNvSpPr txBox="1"/>
          <p:nvPr/>
        </p:nvSpPr>
        <p:spPr>
          <a:xfrm>
            <a:off x="9150019" y="5354915"/>
            <a:ext cx="166834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13 Feb Afternoon</a:t>
            </a:r>
          </a:p>
        </p:txBody>
      </p:sp>
      <p:pic>
        <p:nvPicPr>
          <p:cNvPr id="81" name="Picture 80">
            <a:extLst>
              <a:ext uri="{FF2B5EF4-FFF2-40B4-BE49-F238E27FC236}">
                <a16:creationId xmlns:a16="http://schemas.microsoft.com/office/drawing/2014/main" id="{FD4954FE-C917-9EF2-75ED-17AFB241063B}"/>
              </a:ext>
            </a:extLst>
          </p:cNvPr>
          <p:cNvPicPr>
            <a:picLocks noChangeAspect="1"/>
          </p:cNvPicPr>
          <p:nvPr/>
        </p:nvPicPr>
        <p:blipFill rotWithShape="1">
          <a:blip r:embed="rId15">
            <a:extLst>
              <a:ext uri="{28A0092B-C50C-407E-A947-70E740481C1C}">
                <a14:useLocalDpi xmlns:a14="http://schemas.microsoft.com/office/drawing/2010/main"/>
              </a:ext>
            </a:extLst>
          </a:blip>
          <a:srcRect/>
          <a:stretch/>
        </p:blipFill>
        <p:spPr>
          <a:xfrm>
            <a:off x="6087070" y="795152"/>
            <a:ext cx="3052145" cy="1534201"/>
          </a:xfrm>
          <a:prstGeom prst="rect">
            <a:avLst/>
          </a:prstGeom>
        </p:spPr>
      </p:pic>
      <p:sp>
        <p:nvSpPr>
          <p:cNvPr id="82" name="TextBox 81">
            <a:extLst>
              <a:ext uri="{FF2B5EF4-FFF2-40B4-BE49-F238E27FC236}">
                <a16:creationId xmlns:a16="http://schemas.microsoft.com/office/drawing/2014/main" id="{53C10993-4F93-5CC3-6F1B-FF19CE88984D}"/>
              </a:ext>
            </a:extLst>
          </p:cNvPr>
          <p:cNvSpPr txBox="1"/>
          <p:nvPr/>
        </p:nvSpPr>
        <p:spPr>
          <a:xfrm>
            <a:off x="6102012" y="806843"/>
            <a:ext cx="152336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10 Feb Morning</a:t>
            </a:r>
          </a:p>
        </p:txBody>
      </p:sp>
      <p:sp>
        <p:nvSpPr>
          <p:cNvPr id="83" name="TextBox 82">
            <a:extLst>
              <a:ext uri="{FF2B5EF4-FFF2-40B4-BE49-F238E27FC236}">
                <a16:creationId xmlns:a16="http://schemas.microsoft.com/office/drawing/2014/main" id="{11A268A5-FA37-7F31-7520-4BD5151819F2}"/>
              </a:ext>
            </a:extLst>
          </p:cNvPr>
          <p:cNvSpPr txBox="1"/>
          <p:nvPr/>
        </p:nvSpPr>
        <p:spPr>
          <a:xfrm>
            <a:off x="2904431" y="23910"/>
            <a:ext cx="520520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ASIA-AQ Philippines Science Flights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4 days with three G-III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rasters</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and three DC-8 circuits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1 day with a morning G-III raster</a:t>
            </a:r>
          </a:p>
        </p:txBody>
      </p:sp>
      <p:sp>
        <p:nvSpPr>
          <p:cNvPr id="2" name="TextBox 1">
            <a:extLst>
              <a:ext uri="{FF2B5EF4-FFF2-40B4-BE49-F238E27FC236}">
                <a16:creationId xmlns:a16="http://schemas.microsoft.com/office/drawing/2014/main" id="{947C069F-2E4E-FF84-A904-4B1B25D954C3}"/>
              </a:ext>
            </a:extLst>
          </p:cNvPr>
          <p:cNvSpPr txBox="1"/>
          <p:nvPr/>
        </p:nvSpPr>
        <p:spPr>
          <a:xfrm>
            <a:off x="32888" y="2997"/>
            <a:ext cx="266823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Full extent of DC-8 sampling</a:t>
            </a:r>
          </a:p>
        </p:txBody>
      </p:sp>
      <p:pic>
        <p:nvPicPr>
          <p:cNvPr id="3" name="Picture 2">
            <a:extLst>
              <a:ext uri="{FF2B5EF4-FFF2-40B4-BE49-F238E27FC236}">
                <a16:creationId xmlns:a16="http://schemas.microsoft.com/office/drawing/2014/main" id="{4F9A8D66-C898-C41D-0F9E-67CFB708DCAE}"/>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0246361" y="63638"/>
            <a:ext cx="1816979" cy="176866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05FC7A2-5879-614A-5D0C-789E24F312F4}"/>
              </a:ext>
            </a:extLst>
          </p:cNvPr>
          <p:cNvSpPr txBox="1"/>
          <p:nvPr/>
        </p:nvSpPr>
        <p:spPr>
          <a:xfrm>
            <a:off x="3220447" y="1229374"/>
            <a:ext cx="251035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GCAS Preliminary Slant column data</a:t>
            </a:r>
          </a:p>
        </p:txBody>
      </p:sp>
      <p:pic>
        <p:nvPicPr>
          <p:cNvPr id="7" name="Picture 6" descr="Map&#10;&#10;Description automatically generated">
            <a:extLst>
              <a:ext uri="{FF2B5EF4-FFF2-40B4-BE49-F238E27FC236}">
                <a16:creationId xmlns:a16="http://schemas.microsoft.com/office/drawing/2014/main" id="{FB81A7A9-96A8-142C-3314-E14C6F2064C0}"/>
              </a:ext>
            </a:extLst>
          </p:cNvPr>
          <p:cNvPicPr>
            <a:picLocks noChangeAspect="1"/>
          </p:cNvPicPr>
          <p:nvPr/>
        </p:nvPicPr>
        <p:blipFill rotWithShape="1">
          <a:blip r:embed="rId17" cstate="hqprint">
            <a:extLst>
              <a:ext uri="{28A0092B-C50C-407E-A947-70E740481C1C}">
                <a14:useLocalDpi xmlns:a14="http://schemas.microsoft.com/office/drawing/2010/main"/>
              </a:ext>
            </a:extLst>
          </a:blip>
          <a:srcRect/>
          <a:stretch/>
        </p:blipFill>
        <p:spPr>
          <a:xfrm>
            <a:off x="9518382" y="2429659"/>
            <a:ext cx="2302268" cy="1411629"/>
          </a:xfrm>
          <a:prstGeom prst="rect">
            <a:avLst/>
          </a:prstGeom>
        </p:spPr>
      </p:pic>
      <p:pic>
        <p:nvPicPr>
          <p:cNvPr id="8" name="Picture 7" descr="Map&#10;&#10;Description automatically generated">
            <a:extLst>
              <a:ext uri="{FF2B5EF4-FFF2-40B4-BE49-F238E27FC236}">
                <a16:creationId xmlns:a16="http://schemas.microsoft.com/office/drawing/2014/main" id="{2944C0F4-1D78-38DE-B97E-E1A65E1F464D}"/>
              </a:ext>
            </a:extLst>
          </p:cNvPr>
          <p:cNvPicPr>
            <a:picLocks noChangeAspect="1"/>
          </p:cNvPicPr>
          <p:nvPr/>
        </p:nvPicPr>
        <p:blipFill rotWithShape="1">
          <a:blip r:embed="rId18" cstate="hqprint">
            <a:extLst>
              <a:ext uri="{28A0092B-C50C-407E-A947-70E740481C1C}">
                <a14:useLocalDpi xmlns:a14="http://schemas.microsoft.com/office/drawing/2010/main"/>
              </a:ext>
            </a:extLst>
          </a:blip>
          <a:srcRect/>
          <a:stretch/>
        </p:blipFill>
        <p:spPr>
          <a:xfrm>
            <a:off x="9520913" y="3895475"/>
            <a:ext cx="2277582" cy="1442985"/>
          </a:xfrm>
          <a:prstGeom prst="rect">
            <a:avLst/>
          </a:prstGeom>
        </p:spPr>
      </p:pic>
      <p:pic>
        <p:nvPicPr>
          <p:cNvPr id="9" name="Picture 8" descr="Map&#10;&#10;Description automatically generated">
            <a:extLst>
              <a:ext uri="{FF2B5EF4-FFF2-40B4-BE49-F238E27FC236}">
                <a16:creationId xmlns:a16="http://schemas.microsoft.com/office/drawing/2014/main" id="{CF48387A-8A7C-3E15-BFB4-7BE8449A6DD4}"/>
              </a:ext>
            </a:extLst>
          </p:cNvPr>
          <p:cNvPicPr>
            <a:picLocks noChangeAspect="1"/>
          </p:cNvPicPr>
          <p:nvPr/>
        </p:nvPicPr>
        <p:blipFill rotWithShape="1">
          <a:blip r:embed="rId19" cstate="hqprint">
            <a:extLst>
              <a:ext uri="{28A0092B-C50C-407E-A947-70E740481C1C}">
                <a14:useLocalDpi xmlns:a14="http://schemas.microsoft.com/office/drawing/2010/main"/>
              </a:ext>
            </a:extLst>
          </a:blip>
          <a:srcRect/>
          <a:stretch/>
        </p:blipFill>
        <p:spPr>
          <a:xfrm>
            <a:off x="9504004" y="5422762"/>
            <a:ext cx="2323987" cy="1371600"/>
          </a:xfrm>
          <a:prstGeom prst="rect">
            <a:avLst/>
          </a:prstGeom>
        </p:spPr>
      </p:pic>
      <p:pic>
        <p:nvPicPr>
          <p:cNvPr id="11" name="Picture 10" descr="Map&#10;&#10;Description automatically generated">
            <a:extLst>
              <a:ext uri="{FF2B5EF4-FFF2-40B4-BE49-F238E27FC236}">
                <a16:creationId xmlns:a16="http://schemas.microsoft.com/office/drawing/2014/main" id="{14981AEB-01F0-C103-9F5C-2A944BBC1075}"/>
              </a:ext>
            </a:extLst>
          </p:cNvPr>
          <p:cNvPicPr>
            <a:picLocks noChangeAspect="1"/>
          </p:cNvPicPr>
          <p:nvPr/>
        </p:nvPicPr>
        <p:blipFill rotWithShape="1">
          <a:blip r:embed="rId20" cstate="hqprint">
            <a:extLst>
              <a:ext uri="{28A0092B-C50C-407E-A947-70E740481C1C}">
                <a14:useLocalDpi xmlns:a14="http://schemas.microsoft.com/office/drawing/2010/main"/>
              </a:ext>
            </a:extLst>
          </a:blip>
          <a:srcRect/>
          <a:stretch/>
        </p:blipFill>
        <p:spPr>
          <a:xfrm>
            <a:off x="6469440" y="2345774"/>
            <a:ext cx="2369829" cy="1491453"/>
          </a:xfrm>
          <a:prstGeom prst="rect">
            <a:avLst/>
          </a:prstGeom>
        </p:spPr>
      </p:pic>
      <p:pic>
        <p:nvPicPr>
          <p:cNvPr id="12" name="Picture 11" descr="Map&#10;&#10;Description automatically generated">
            <a:extLst>
              <a:ext uri="{FF2B5EF4-FFF2-40B4-BE49-F238E27FC236}">
                <a16:creationId xmlns:a16="http://schemas.microsoft.com/office/drawing/2014/main" id="{63AE14EC-583A-8A7B-0ECB-CB166E3A3508}"/>
              </a:ext>
            </a:extLst>
          </p:cNvPr>
          <p:cNvPicPr>
            <a:picLocks noChangeAspect="1"/>
          </p:cNvPicPr>
          <p:nvPr/>
        </p:nvPicPr>
        <p:blipFill rotWithShape="1">
          <a:blip r:embed="rId21" cstate="hqprint">
            <a:extLst>
              <a:ext uri="{28A0092B-C50C-407E-A947-70E740481C1C}">
                <a14:useLocalDpi xmlns:a14="http://schemas.microsoft.com/office/drawing/2010/main"/>
              </a:ext>
            </a:extLst>
          </a:blip>
          <a:srcRect/>
          <a:stretch/>
        </p:blipFill>
        <p:spPr>
          <a:xfrm>
            <a:off x="6464598" y="3883575"/>
            <a:ext cx="2368724" cy="1382542"/>
          </a:xfrm>
          <a:prstGeom prst="rect">
            <a:avLst/>
          </a:prstGeom>
        </p:spPr>
      </p:pic>
      <p:pic>
        <p:nvPicPr>
          <p:cNvPr id="13" name="Picture 12" descr="Map&#10;&#10;Description automatically generated">
            <a:extLst>
              <a:ext uri="{FF2B5EF4-FFF2-40B4-BE49-F238E27FC236}">
                <a16:creationId xmlns:a16="http://schemas.microsoft.com/office/drawing/2014/main" id="{ACF46077-C701-7AD1-507C-A2F008F6FA6B}"/>
              </a:ext>
            </a:extLst>
          </p:cNvPr>
          <p:cNvPicPr>
            <a:picLocks noChangeAspect="1"/>
          </p:cNvPicPr>
          <p:nvPr/>
        </p:nvPicPr>
        <p:blipFill rotWithShape="1">
          <a:blip r:embed="rId22" cstate="hqprint">
            <a:extLst>
              <a:ext uri="{28A0092B-C50C-407E-A947-70E740481C1C}">
                <a14:useLocalDpi xmlns:a14="http://schemas.microsoft.com/office/drawing/2010/main"/>
              </a:ext>
            </a:extLst>
          </a:blip>
          <a:srcRect/>
          <a:stretch/>
        </p:blipFill>
        <p:spPr>
          <a:xfrm>
            <a:off x="6472058" y="5337685"/>
            <a:ext cx="2369080" cy="1484850"/>
          </a:xfrm>
          <a:prstGeom prst="rect">
            <a:avLst/>
          </a:prstGeom>
        </p:spPr>
      </p:pic>
      <p:pic>
        <p:nvPicPr>
          <p:cNvPr id="15" name="Picture 14" descr="Graphical user interface&#10;&#10;Description automatically generated">
            <a:extLst>
              <a:ext uri="{FF2B5EF4-FFF2-40B4-BE49-F238E27FC236}">
                <a16:creationId xmlns:a16="http://schemas.microsoft.com/office/drawing/2014/main" id="{2A9BF98C-4610-78F0-50A9-16017332AE01}"/>
              </a:ext>
            </a:extLst>
          </p:cNvPr>
          <p:cNvPicPr>
            <a:picLocks noChangeAspect="1"/>
          </p:cNvPicPr>
          <p:nvPr/>
        </p:nvPicPr>
        <p:blipFill rotWithShape="1">
          <a:blip r:embed="rId23" cstate="hqprint">
            <a:extLst>
              <a:ext uri="{28A0092B-C50C-407E-A947-70E740481C1C}">
                <a14:useLocalDpi xmlns:a14="http://schemas.microsoft.com/office/drawing/2010/main"/>
              </a:ext>
            </a:extLst>
          </a:blip>
          <a:srcRect/>
          <a:stretch/>
        </p:blipFill>
        <p:spPr>
          <a:xfrm>
            <a:off x="3309948" y="2318600"/>
            <a:ext cx="2491707" cy="1492178"/>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8DE48866-C119-D001-3D7B-280B0362729B}"/>
              </a:ext>
            </a:extLst>
          </p:cNvPr>
          <p:cNvPicPr>
            <a:picLocks noChangeAspect="1"/>
          </p:cNvPicPr>
          <p:nvPr/>
        </p:nvPicPr>
        <p:blipFill rotWithShape="1">
          <a:blip r:embed="rId24" cstate="hqprint">
            <a:extLst>
              <a:ext uri="{28A0092B-C50C-407E-A947-70E740481C1C}">
                <a14:useLocalDpi xmlns:a14="http://schemas.microsoft.com/office/drawing/2010/main"/>
              </a:ext>
            </a:extLst>
          </a:blip>
          <a:srcRect/>
          <a:stretch/>
        </p:blipFill>
        <p:spPr>
          <a:xfrm>
            <a:off x="3328040" y="3847067"/>
            <a:ext cx="2444120" cy="1507847"/>
          </a:xfrm>
          <a:prstGeom prst="rect">
            <a:avLst/>
          </a:prstGeom>
        </p:spPr>
      </p:pic>
      <p:pic>
        <p:nvPicPr>
          <p:cNvPr id="19" name="Picture 18" descr="Graphical user interface&#10;&#10;Description automatically generated">
            <a:extLst>
              <a:ext uri="{FF2B5EF4-FFF2-40B4-BE49-F238E27FC236}">
                <a16:creationId xmlns:a16="http://schemas.microsoft.com/office/drawing/2014/main" id="{65A16DEB-023B-2E7E-0845-77A97DFB0F5F}"/>
              </a:ext>
            </a:extLst>
          </p:cNvPr>
          <p:cNvPicPr>
            <a:picLocks noChangeAspect="1"/>
          </p:cNvPicPr>
          <p:nvPr/>
        </p:nvPicPr>
        <p:blipFill rotWithShape="1">
          <a:blip r:embed="rId25" cstate="hqprint">
            <a:extLst>
              <a:ext uri="{28A0092B-C50C-407E-A947-70E740481C1C}">
                <a14:useLocalDpi xmlns:a14="http://schemas.microsoft.com/office/drawing/2010/main"/>
              </a:ext>
            </a:extLst>
          </a:blip>
          <a:srcRect/>
          <a:stretch/>
        </p:blipFill>
        <p:spPr>
          <a:xfrm>
            <a:off x="3328039" y="5319285"/>
            <a:ext cx="2444120" cy="1514171"/>
          </a:xfrm>
          <a:prstGeom prst="rect">
            <a:avLst/>
          </a:prstGeom>
        </p:spPr>
      </p:pic>
      <p:pic>
        <p:nvPicPr>
          <p:cNvPr id="21" name="Picture 20">
            <a:extLst>
              <a:ext uri="{FF2B5EF4-FFF2-40B4-BE49-F238E27FC236}">
                <a16:creationId xmlns:a16="http://schemas.microsoft.com/office/drawing/2014/main" id="{9289796C-0FA4-7E6E-2AF1-2CD28CD91B00}"/>
              </a:ext>
            </a:extLst>
          </p:cNvPr>
          <p:cNvPicPr>
            <a:picLocks noChangeAspect="1"/>
          </p:cNvPicPr>
          <p:nvPr/>
        </p:nvPicPr>
        <p:blipFill rotWithShape="1">
          <a:blip r:embed="rId26" cstate="hqprint">
            <a:extLst>
              <a:ext uri="{28A0092B-C50C-407E-A947-70E740481C1C}">
                <a14:useLocalDpi xmlns:a14="http://schemas.microsoft.com/office/drawing/2010/main"/>
              </a:ext>
            </a:extLst>
          </a:blip>
          <a:srcRect/>
          <a:stretch/>
        </p:blipFill>
        <p:spPr>
          <a:xfrm>
            <a:off x="290047" y="2367430"/>
            <a:ext cx="2467251" cy="1491453"/>
          </a:xfrm>
          <a:prstGeom prst="rect">
            <a:avLst/>
          </a:prstGeom>
        </p:spPr>
      </p:pic>
      <p:pic>
        <p:nvPicPr>
          <p:cNvPr id="23" name="Picture 22">
            <a:extLst>
              <a:ext uri="{FF2B5EF4-FFF2-40B4-BE49-F238E27FC236}">
                <a16:creationId xmlns:a16="http://schemas.microsoft.com/office/drawing/2014/main" id="{97BD74ED-36F5-E975-25A1-8A0805F88E3E}"/>
              </a:ext>
            </a:extLst>
          </p:cNvPr>
          <p:cNvPicPr>
            <a:picLocks noChangeAspect="1"/>
          </p:cNvPicPr>
          <p:nvPr/>
        </p:nvPicPr>
        <p:blipFill rotWithShape="1">
          <a:blip r:embed="rId27" cstate="hqprint">
            <a:extLst>
              <a:ext uri="{28A0092B-C50C-407E-A947-70E740481C1C}">
                <a14:useLocalDpi xmlns:a14="http://schemas.microsoft.com/office/drawing/2010/main"/>
              </a:ext>
            </a:extLst>
          </a:blip>
          <a:srcRect/>
          <a:stretch/>
        </p:blipFill>
        <p:spPr>
          <a:xfrm>
            <a:off x="264084" y="3869829"/>
            <a:ext cx="2452613" cy="1506054"/>
          </a:xfrm>
          <a:prstGeom prst="rect">
            <a:avLst/>
          </a:prstGeom>
        </p:spPr>
      </p:pic>
      <p:pic>
        <p:nvPicPr>
          <p:cNvPr id="25" name="Picture 24">
            <a:extLst>
              <a:ext uri="{FF2B5EF4-FFF2-40B4-BE49-F238E27FC236}">
                <a16:creationId xmlns:a16="http://schemas.microsoft.com/office/drawing/2014/main" id="{131E354A-4D19-A01B-8BB1-2C0C6ABE5167}"/>
              </a:ext>
            </a:extLst>
          </p:cNvPr>
          <p:cNvPicPr>
            <a:picLocks noChangeAspect="1"/>
          </p:cNvPicPr>
          <p:nvPr/>
        </p:nvPicPr>
        <p:blipFill rotWithShape="1">
          <a:blip r:embed="rId28" cstate="hqprint">
            <a:extLst>
              <a:ext uri="{28A0092B-C50C-407E-A947-70E740481C1C}">
                <a14:useLocalDpi xmlns:a14="http://schemas.microsoft.com/office/drawing/2010/main"/>
              </a:ext>
            </a:extLst>
          </a:blip>
          <a:srcRect/>
          <a:stretch/>
        </p:blipFill>
        <p:spPr>
          <a:xfrm>
            <a:off x="260486" y="5356195"/>
            <a:ext cx="2456212" cy="1494094"/>
          </a:xfrm>
          <a:prstGeom prst="rect">
            <a:avLst/>
          </a:prstGeom>
        </p:spPr>
      </p:pic>
    </p:spTree>
    <p:extLst>
      <p:ext uri="{BB962C8B-B14F-4D97-AF65-F5344CB8AC3E}">
        <p14:creationId xmlns:p14="http://schemas.microsoft.com/office/powerpoint/2010/main" val="104692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6AD47F8-14FF-15BE-F06F-E1076B001FA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704764" y="3174675"/>
            <a:ext cx="6147008" cy="3683325"/>
          </a:xfrm>
          <a:prstGeom prst="rect">
            <a:avLst/>
          </a:prstGeom>
        </p:spPr>
      </p:pic>
      <p:pic>
        <p:nvPicPr>
          <p:cNvPr id="13" name="Picture 12">
            <a:extLst>
              <a:ext uri="{FF2B5EF4-FFF2-40B4-BE49-F238E27FC236}">
                <a16:creationId xmlns:a16="http://schemas.microsoft.com/office/drawing/2014/main" id="{CE97D7AE-ADA3-075A-8439-743015C6D3DC}"/>
              </a:ext>
            </a:extLst>
          </p:cNvPr>
          <p:cNvPicPr>
            <a:picLocks noChangeAspect="1"/>
          </p:cNvPicPr>
          <p:nvPr/>
        </p:nvPicPr>
        <p:blipFill>
          <a:blip r:embed="rId3"/>
          <a:stretch>
            <a:fillRect/>
          </a:stretch>
        </p:blipFill>
        <p:spPr>
          <a:xfrm>
            <a:off x="6446" y="672764"/>
            <a:ext cx="12192000" cy="2494952"/>
          </a:xfrm>
          <a:prstGeom prst="rect">
            <a:avLst/>
          </a:prstGeom>
        </p:spPr>
      </p:pic>
      <p:sp>
        <p:nvSpPr>
          <p:cNvPr id="15" name="TextBox 14">
            <a:extLst>
              <a:ext uri="{FF2B5EF4-FFF2-40B4-BE49-F238E27FC236}">
                <a16:creationId xmlns:a16="http://schemas.microsoft.com/office/drawing/2014/main" id="{45F1E3FA-846B-C713-7893-890BD3C0D458}"/>
              </a:ext>
            </a:extLst>
          </p:cNvPr>
          <p:cNvSpPr txBox="1"/>
          <p:nvPr/>
        </p:nvSpPr>
        <p:spPr>
          <a:xfrm>
            <a:off x="786928" y="209040"/>
            <a:ext cx="1087554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Example time series </a:t>
            </a:r>
            <a:r>
              <a:rPr lang="en-US" sz="2400" b="1" dirty="0">
                <a:solidFill>
                  <a:prstClr val="black"/>
                </a:solidFill>
                <a:latin typeface="Calibri" panose="020F0502020204030204"/>
              </a:rPr>
              <a:t>and vertical sampling regime used during ASIA-AQ (Philippines)</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B56D3832-95C2-259A-24E1-A5CD1D33FB5D}"/>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55093" y="3172573"/>
            <a:ext cx="4578823" cy="3685427"/>
          </a:xfrm>
          <a:prstGeom prst="rect">
            <a:avLst/>
          </a:prstGeom>
        </p:spPr>
      </p:pic>
      <p:sp>
        <p:nvSpPr>
          <p:cNvPr id="10" name="TextBox 9">
            <a:extLst>
              <a:ext uri="{FF2B5EF4-FFF2-40B4-BE49-F238E27FC236}">
                <a16:creationId xmlns:a16="http://schemas.microsoft.com/office/drawing/2014/main" id="{D5EEBB6F-1DD0-C321-5525-D4F6A97B657E}"/>
              </a:ext>
            </a:extLst>
          </p:cNvPr>
          <p:cNvSpPr txBox="1"/>
          <p:nvPr/>
        </p:nvSpPr>
        <p:spPr>
          <a:xfrm>
            <a:off x="8861611" y="5439335"/>
            <a:ext cx="1507400" cy="369332"/>
          </a:xfrm>
          <a:prstGeom prst="rect">
            <a:avLst/>
          </a:prstGeom>
          <a:noFill/>
        </p:spPr>
        <p:txBody>
          <a:bodyPr wrap="none" rtlCol="0">
            <a:spAutoFit/>
          </a:bodyPr>
          <a:lstStyle/>
          <a:p>
            <a:r>
              <a:rPr lang="en-US" b="1" dirty="0">
                <a:solidFill>
                  <a:srgbClr val="FFC000"/>
                </a:solidFill>
                <a:effectLst>
                  <a:outerShdw blurRad="38100" dist="38100" dir="2700000" algn="tl">
                    <a:srgbClr val="000000">
                      <a:alpha val="43137"/>
                    </a:srgbClr>
                  </a:outerShdw>
                </a:effectLst>
              </a:rPr>
              <a:t>Ninoy-Aquino</a:t>
            </a:r>
          </a:p>
        </p:txBody>
      </p:sp>
      <p:sp>
        <p:nvSpPr>
          <p:cNvPr id="16" name="TextBox 15">
            <a:extLst>
              <a:ext uri="{FF2B5EF4-FFF2-40B4-BE49-F238E27FC236}">
                <a16:creationId xmlns:a16="http://schemas.microsoft.com/office/drawing/2014/main" id="{9D6BD502-B825-37ED-E9C0-80654926159F}"/>
              </a:ext>
            </a:extLst>
          </p:cNvPr>
          <p:cNvSpPr txBox="1"/>
          <p:nvPr/>
        </p:nvSpPr>
        <p:spPr>
          <a:xfrm>
            <a:off x="7131432" y="3567952"/>
            <a:ext cx="910827" cy="369332"/>
          </a:xfrm>
          <a:prstGeom prst="rect">
            <a:avLst/>
          </a:prstGeom>
          <a:noFill/>
        </p:spPr>
        <p:txBody>
          <a:bodyPr wrap="none" rtlCol="0">
            <a:spAutoFit/>
          </a:bodyPr>
          <a:lstStyle/>
          <a:p>
            <a:r>
              <a:rPr lang="en-US" b="1" dirty="0">
                <a:solidFill>
                  <a:srgbClr val="FFFF00"/>
                </a:solidFill>
                <a:effectLst>
                  <a:outerShdw blurRad="38100" dist="38100" dir="2700000" algn="tl">
                    <a:srgbClr val="000000">
                      <a:alpha val="43137"/>
                    </a:srgbClr>
                  </a:outerShdw>
                </a:effectLst>
              </a:rPr>
              <a:t>Plaridel</a:t>
            </a:r>
          </a:p>
        </p:txBody>
      </p:sp>
      <p:sp>
        <p:nvSpPr>
          <p:cNvPr id="18" name="Rectangle 17">
            <a:extLst>
              <a:ext uri="{FF2B5EF4-FFF2-40B4-BE49-F238E27FC236}">
                <a16:creationId xmlns:a16="http://schemas.microsoft.com/office/drawing/2014/main" id="{F4B35DA1-2887-29BD-A282-C522ED9DBAAE}"/>
              </a:ext>
            </a:extLst>
          </p:cNvPr>
          <p:cNvSpPr/>
          <p:nvPr/>
        </p:nvSpPr>
        <p:spPr>
          <a:xfrm>
            <a:off x="2040682" y="4746812"/>
            <a:ext cx="1697600" cy="1017212"/>
          </a:xfrm>
          <a:prstGeom prst="rect">
            <a:avLst/>
          </a:prstGeom>
          <a:noFill/>
          <a:ln w="1905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3325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A719C8A-80DB-5D1D-AF4B-4D6CDFF86BDE}"/>
              </a:ext>
            </a:extLst>
          </p:cNvPr>
          <p:cNvPicPr>
            <a:picLocks noChangeAspect="1"/>
          </p:cNvPicPr>
          <p:nvPr/>
        </p:nvPicPr>
        <p:blipFill>
          <a:blip r:embed="rId2"/>
          <a:stretch>
            <a:fillRect/>
          </a:stretch>
        </p:blipFill>
        <p:spPr>
          <a:xfrm>
            <a:off x="9057879" y="3130722"/>
            <a:ext cx="3127675" cy="3749040"/>
          </a:xfrm>
          <a:prstGeom prst="rect">
            <a:avLst/>
          </a:prstGeom>
        </p:spPr>
      </p:pic>
      <p:pic>
        <p:nvPicPr>
          <p:cNvPr id="11" name="Picture 10">
            <a:extLst>
              <a:ext uri="{FF2B5EF4-FFF2-40B4-BE49-F238E27FC236}">
                <a16:creationId xmlns:a16="http://schemas.microsoft.com/office/drawing/2014/main" id="{E2777DD4-C1A7-B3CA-47FA-4719D6FC527E}"/>
              </a:ext>
            </a:extLst>
          </p:cNvPr>
          <p:cNvPicPr>
            <a:picLocks noChangeAspect="1"/>
          </p:cNvPicPr>
          <p:nvPr/>
        </p:nvPicPr>
        <p:blipFill>
          <a:blip r:embed="rId3"/>
          <a:stretch>
            <a:fillRect/>
          </a:stretch>
        </p:blipFill>
        <p:spPr>
          <a:xfrm>
            <a:off x="6059423" y="3104874"/>
            <a:ext cx="3127675" cy="3749040"/>
          </a:xfrm>
          <a:prstGeom prst="rect">
            <a:avLst/>
          </a:prstGeom>
        </p:spPr>
      </p:pic>
      <p:pic>
        <p:nvPicPr>
          <p:cNvPr id="9" name="Picture 8">
            <a:extLst>
              <a:ext uri="{FF2B5EF4-FFF2-40B4-BE49-F238E27FC236}">
                <a16:creationId xmlns:a16="http://schemas.microsoft.com/office/drawing/2014/main" id="{0AFBE8B9-A75E-5581-A624-8B6EEE30AFF1}"/>
              </a:ext>
            </a:extLst>
          </p:cNvPr>
          <p:cNvPicPr>
            <a:picLocks noChangeAspect="1"/>
          </p:cNvPicPr>
          <p:nvPr/>
        </p:nvPicPr>
        <p:blipFill>
          <a:blip r:embed="rId4"/>
          <a:stretch>
            <a:fillRect/>
          </a:stretch>
        </p:blipFill>
        <p:spPr>
          <a:xfrm>
            <a:off x="3062674" y="3104874"/>
            <a:ext cx="3127675" cy="3749040"/>
          </a:xfrm>
          <a:prstGeom prst="rect">
            <a:avLst/>
          </a:prstGeom>
        </p:spPr>
      </p:pic>
      <p:pic>
        <p:nvPicPr>
          <p:cNvPr id="3" name="Picture 2">
            <a:extLst>
              <a:ext uri="{FF2B5EF4-FFF2-40B4-BE49-F238E27FC236}">
                <a16:creationId xmlns:a16="http://schemas.microsoft.com/office/drawing/2014/main" id="{213164A1-0D94-FAD0-D9DE-F615B326F50A}"/>
              </a:ext>
            </a:extLst>
          </p:cNvPr>
          <p:cNvPicPr>
            <a:picLocks noChangeAspect="1"/>
          </p:cNvPicPr>
          <p:nvPr/>
        </p:nvPicPr>
        <p:blipFill>
          <a:blip r:embed="rId5"/>
          <a:stretch>
            <a:fillRect/>
          </a:stretch>
        </p:blipFill>
        <p:spPr>
          <a:xfrm>
            <a:off x="9144" y="3104874"/>
            <a:ext cx="3127675" cy="3749040"/>
          </a:xfrm>
          <a:prstGeom prst="rect">
            <a:avLst/>
          </a:prstGeom>
        </p:spPr>
      </p:pic>
      <p:pic>
        <p:nvPicPr>
          <p:cNvPr id="13" name="Picture 12">
            <a:extLst>
              <a:ext uri="{FF2B5EF4-FFF2-40B4-BE49-F238E27FC236}">
                <a16:creationId xmlns:a16="http://schemas.microsoft.com/office/drawing/2014/main" id="{CE97D7AE-ADA3-075A-8439-743015C6D3DC}"/>
              </a:ext>
            </a:extLst>
          </p:cNvPr>
          <p:cNvPicPr>
            <a:picLocks noChangeAspect="1"/>
          </p:cNvPicPr>
          <p:nvPr/>
        </p:nvPicPr>
        <p:blipFill>
          <a:blip r:embed="rId6"/>
          <a:stretch>
            <a:fillRect/>
          </a:stretch>
        </p:blipFill>
        <p:spPr>
          <a:xfrm>
            <a:off x="6446" y="672764"/>
            <a:ext cx="12192000" cy="2494952"/>
          </a:xfrm>
          <a:prstGeom prst="rect">
            <a:avLst/>
          </a:prstGeom>
        </p:spPr>
      </p:pic>
      <p:sp>
        <p:nvSpPr>
          <p:cNvPr id="14" name="TextBox 13">
            <a:extLst>
              <a:ext uri="{FF2B5EF4-FFF2-40B4-BE49-F238E27FC236}">
                <a16:creationId xmlns:a16="http://schemas.microsoft.com/office/drawing/2014/main" id="{F578AB52-5497-A1DB-FB11-C192D9F3682C}"/>
              </a:ext>
            </a:extLst>
          </p:cNvPr>
          <p:cNvSpPr txBox="1"/>
          <p:nvPr/>
        </p:nvSpPr>
        <p:spPr>
          <a:xfrm>
            <a:off x="1399032" y="2845365"/>
            <a:ext cx="98634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6 Feb			     7 Feb			         11 Feb		              13 Feb</a:t>
            </a:r>
          </a:p>
        </p:txBody>
      </p:sp>
      <p:sp>
        <p:nvSpPr>
          <p:cNvPr id="15" name="TextBox 14">
            <a:extLst>
              <a:ext uri="{FF2B5EF4-FFF2-40B4-BE49-F238E27FC236}">
                <a16:creationId xmlns:a16="http://schemas.microsoft.com/office/drawing/2014/main" id="{45F1E3FA-846B-C713-7893-890BD3C0D458}"/>
              </a:ext>
            </a:extLst>
          </p:cNvPr>
          <p:cNvSpPr txBox="1"/>
          <p:nvPr/>
        </p:nvSpPr>
        <p:spPr>
          <a:xfrm>
            <a:off x="786928" y="209040"/>
            <a:ext cx="1087554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Example time series </a:t>
            </a:r>
            <a:r>
              <a:rPr lang="en-US" sz="2400" b="1" dirty="0">
                <a:solidFill>
                  <a:prstClr val="black"/>
                </a:solidFill>
                <a:latin typeface="Calibri" panose="020F0502020204030204"/>
              </a:rPr>
              <a:t>and vertical sampling regime used during ASIA-AQ (Philippines)</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 name="Straight Connector 1">
            <a:extLst>
              <a:ext uri="{FF2B5EF4-FFF2-40B4-BE49-F238E27FC236}">
                <a16:creationId xmlns:a16="http://schemas.microsoft.com/office/drawing/2014/main" id="{3107A6B8-44D8-3281-9A60-46C5A9502051}"/>
              </a:ext>
            </a:extLst>
          </p:cNvPr>
          <p:cNvCxnSpPr>
            <a:cxnSpLocks/>
          </p:cNvCxnSpPr>
          <p:nvPr/>
        </p:nvCxnSpPr>
        <p:spPr>
          <a:xfrm>
            <a:off x="618565" y="6091511"/>
            <a:ext cx="11382935" cy="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32310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a:extLst>
              <a:ext uri="{FF2B5EF4-FFF2-40B4-BE49-F238E27FC236}">
                <a16:creationId xmlns:a16="http://schemas.microsoft.com/office/drawing/2014/main" id="{7215FFD0-E4E4-E0C0-E7E8-763933D375F0}"/>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081788" y="5089776"/>
            <a:ext cx="2016905" cy="1764792"/>
          </a:xfrm>
          <a:prstGeom prst="rect">
            <a:avLst/>
          </a:prstGeom>
        </p:spPr>
      </p:pic>
      <p:pic>
        <p:nvPicPr>
          <p:cNvPr id="5" name="Picture 4">
            <a:extLst>
              <a:ext uri="{FF2B5EF4-FFF2-40B4-BE49-F238E27FC236}">
                <a16:creationId xmlns:a16="http://schemas.microsoft.com/office/drawing/2014/main" id="{18A7FF0F-760D-00E5-41A2-0515A2B83FF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9438" y="1544191"/>
            <a:ext cx="2020824" cy="1768221"/>
          </a:xfrm>
          <a:prstGeom prst="rect">
            <a:avLst/>
          </a:prstGeom>
        </p:spPr>
      </p:pic>
      <p:pic>
        <p:nvPicPr>
          <p:cNvPr id="7" name="Picture 6">
            <a:extLst>
              <a:ext uri="{FF2B5EF4-FFF2-40B4-BE49-F238E27FC236}">
                <a16:creationId xmlns:a16="http://schemas.microsoft.com/office/drawing/2014/main" id="{26ACAF18-9DDD-1E84-3675-DC43EFF24A7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7059" y="3312412"/>
            <a:ext cx="2020824" cy="1768221"/>
          </a:xfrm>
          <a:prstGeom prst="rect">
            <a:avLst/>
          </a:prstGeom>
        </p:spPr>
      </p:pic>
      <p:pic>
        <p:nvPicPr>
          <p:cNvPr id="9" name="Picture 8">
            <a:extLst>
              <a:ext uri="{FF2B5EF4-FFF2-40B4-BE49-F238E27FC236}">
                <a16:creationId xmlns:a16="http://schemas.microsoft.com/office/drawing/2014/main" id="{172ABBB7-06E7-DD07-B5F1-0F46694AB7EF}"/>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2487" y="5080631"/>
            <a:ext cx="2020824" cy="1768221"/>
          </a:xfrm>
          <a:prstGeom prst="rect">
            <a:avLst/>
          </a:prstGeom>
        </p:spPr>
      </p:pic>
      <p:pic>
        <p:nvPicPr>
          <p:cNvPr id="11" name="Picture 10">
            <a:extLst>
              <a:ext uri="{FF2B5EF4-FFF2-40B4-BE49-F238E27FC236}">
                <a16:creationId xmlns:a16="http://schemas.microsoft.com/office/drawing/2014/main" id="{643E1CCC-8CC0-6995-BE24-4AD166F0F1FC}"/>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2084834" y="1544192"/>
            <a:ext cx="2020824" cy="1768221"/>
          </a:xfrm>
          <a:prstGeom prst="rect">
            <a:avLst/>
          </a:prstGeom>
        </p:spPr>
      </p:pic>
      <p:pic>
        <p:nvPicPr>
          <p:cNvPr id="13" name="Picture 12">
            <a:extLst>
              <a:ext uri="{FF2B5EF4-FFF2-40B4-BE49-F238E27FC236}">
                <a16:creationId xmlns:a16="http://schemas.microsoft.com/office/drawing/2014/main" id="{4E7C3429-E121-706E-D7B3-C2C2E69A567F}"/>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2081786" y="3321557"/>
            <a:ext cx="2020824" cy="1768221"/>
          </a:xfrm>
          <a:prstGeom prst="rect">
            <a:avLst/>
          </a:prstGeom>
        </p:spPr>
      </p:pic>
      <p:pic>
        <p:nvPicPr>
          <p:cNvPr id="17" name="Picture 16">
            <a:extLst>
              <a:ext uri="{FF2B5EF4-FFF2-40B4-BE49-F238E27FC236}">
                <a16:creationId xmlns:a16="http://schemas.microsoft.com/office/drawing/2014/main" id="{CEC2D170-C884-EC93-5209-F59F767AD88B}"/>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4105657" y="1547617"/>
            <a:ext cx="2020824" cy="1768221"/>
          </a:xfrm>
          <a:prstGeom prst="rect">
            <a:avLst/>
          </a:prstGeom>
        </p:spPr>
      </p:pic>
      <p:pic>
        <p:nvPicPr>
          <p:cNvPr id="19" name="Picture 18">
            <a:extLst>
              <a:ext uri="{FF2B5EF4-FFF2-40B4-BE49-F238E27FC236}">
                <a16:creationId xmlns:a16="http://schemas.microsoft.com/office/drawing/2014/main" id="{F7110739-FD4F-24B3-8E84-7072B78C7DF9}"/>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4105658" y="3321555"/>
            <a:ext cx="2020824" cy="1768221"/>
          </a:xfrm>
          <a:prstGeom prst="rect">
            <a:avLst/>
          </a:prstGeom>
        </p:spPr>
      </p:pic>
      <p:pic>
        <p:nvPicPr>
          <p:cNvPr id="21" name="Picture 20">
            <a:extLst>
              <a:ext uri="{FF2B5EF4-FFF2-40B4-BE49-F238E27FC236}">
                <a16:creationId xmlns:a16="http://schemas.microsoft.com/office/drawing/2014/main" id="{AE44F369-F70E-E905-90FC-9F5D9668C33C}"/>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4105656" y="5089777"/>
            <a:ext cx="2020824" cy="1768221"/>
          </a:xfrm>
          <a:prstGeom prst="rect">
            <a:avLst/>
          </a:prstGeom>
        </p:spPr>
      </p:pic>
      <p:pic>
        <p:nvPicPr>
          <p:cNvPr id="35" name="Picture 34">
            <a:extLst>
              <a:ext uri="{FF2B5EF4-FFF2-40B4-BE49-F238E27FC236}">
                <a16:creationId xmlns:a16="http://schemas.microsoft.com/office/drawing/2014/main" id="{E87FC13B-3DE8-50CB-727D-C19F85E13390}"/>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6129528" y="1547617"/>
            <a:ext cx="2020824" cy="1768221"/>
          </a:xfrm>
          <a:prstGeom prst="rect">
            <a:avLst/>
          </a:prstGeom>
        </p:spPr>
      </p:pic>
      <p:pic>
        <p:nvPicPr>
          <p:cNvPr id="37" name="Picture 36">
            <a:extLst>
              <a:ext uri="{FF2B5EF4-FFF2-40B4-BE49-F238E27FC236}">
                <a16:creationId xmlns:a16="http://schemas.microsoft.com/office/drawing/2014/main" id="{29B72BAE-8D26-88CE-7406-FE034396E698}"/>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6129528" y="3321556"/>
            <a:ext cx="2020824" cy="1768221"/>
          </a:xfrm>
          <a:prstGeom prst="rect">
            <a:avLst/>
          </a:prstGeom>
        </p:spPr>
      </p:pic>
      <p:pic>
        <p:nvPicPr>
          <p:cNvPr id="39" name="Picture 38">
            <a:extLst>
              <a:ext uri="{FF2B5EF4-FFF2-40B4-BE49-F238E27FC236}">
                <a16:creationId xmlns:a16="http://schemas.microsoft.com/office/drawing/2014/main" id="{07E62E63-6207-5AB8-7C52-A4D244803ED4}"/>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a:xfrm>
            <a:off x="6129528" y="5089779"/>
            <a:ext cx="2020824" cy="1768221"/>
          </a:xfrm>
          <a:prstGeom prst="rect">
            <a:avLst/>
          </a:prstGeom>
        </p:spPr>
      </p:pic>
      <p:pic>
        <p:nvPicPr>
          <p:cNvPr id="41" name="Picture 40">
            <a:extLst>
              <a:ext uri="{FF2B5EF4-FFF2-40B4-BE49-F238E27FC236}">
                <a16:creationId xmlns:a16="http://schemas.microsoft.com/office/drawing/2014/main" id="{4D3B4168-AF2A-C78B-C4B6-3222444D6BC4}"/>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a:stretch/>
        </p:blipFill>
        <p:spPr>
          <a:xfrm>
            <a:off x="8150352" y="1553336"/>
            <a:ext cx="2020824" cy="1768221"/>
          </a:xfrm>
          <a:prstGeom prst="rect">
            <a:avLst/>
          </a:prstGeom>
        </p:spPr>
      </p:pic>
      <p:pic>
        <p:nvPicPr>
          <p:cNvPr id="43" name="Picture 42">
            <a:extLst>
              <a:ext uri="{FF2B5EF4-FFF2-40B4-BE49-F238E27FC236}">
                <a16:creationId xmlns:a16="http://schemas.microsoft.com/office/drawing/2014/main" id="{D149C23F-C8EA-EA34-9431-E4784AD24FFA}"/>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a:stretch/>
        </p:blipFill>
        <p:spPr>
          <a:xfrm>
            <a:off x="8150352" y="3321557"/>
            <a:ext cx="2020824" cy="1768221"/>
          </a:xfrm>
          <a:prstGeom prst="rect">
            <a:avLst/>
          </a:prstGeom>
        </p:spPr>
      </p:pic>
      <p:pic>
        <p:nvPicPr>
          <p:cNvPr id="45" name="Picture 44">
            <a:extLst>
              <a:ext uri="{FF2B5EF4-FFF2-40B4-BE49-F238E27FC236}">
                <a16:creationId xmlns:a16="http://schemas.microsoft.com/office/drawing/2014/main" id="{00AB8D63-DA8E-294F-EC4A-B447A6341282}"/>
              </a:ext>
            </a:extLst>
          </p:cNvPr>
          <p:cNvPicPr>
            <a:picLocks noChangeAspect="1"/>
          </p:cNvPicPr>
          <p:nvPr/>
        </p:nvPicPr>
        <p:blipFill rotWithShape="1">
          <a:blip r:embed="rId16" cstate="hqprint">
            <a:extLst>
              <a:ext uri="{28A0092B-C50C-407E-A947-70E740481C1C}">
                <a14:useLocalDpi xmlns:a14="http://schemas.microsoft.com/office/drawing/2010/main"/>
              </a:ext>
            </a:extLst>
          </a:blip>
          <a:srcRect/>
          <a:stretch/>
        </p:blipFill>
        <p:spPr>
          <a:xfrm>
            <a:off x="8150352" y="5089779"/>
            <a:ext cx="2020824" cy="1768221"/>
          </a:xfrm>
          <a:prstGeom prst="rect">
            <a:avLst/>
          </a:prstGeom>
        </p:spPr>
      </p:pic>
      <p:pic>
        <p:nvPicPr>
          <p:cNvPr id="47" name="Picture 46">
            <a:extLst>
              <a:ext uri="{FF2B5EF4-FFF2-40B4-BE49-F238E27FC236}">
                <a16:creationId xmlns:a16="http://schemas.microsoft.com/office/drawing/2014/main" id="{1F500538-59B7-B197-361D-797CDB4AD725}"/>
              </a:ext>
            </a:extLst>
          </p:cNvPr>
          <p:cNvPicPr>
            <a:picLocks noChangeAspect="1"/>
          </p:cNvPicPr>
          <p:nvPr/>
        </p:nvPicPr>
        <p:blipFill rotWithShape="1">
          <a:blip r:embed="rId17" cstate="hqprint">
            <a:extLst>
              <a:ext uri="{28A0092B-C50C-407E-A947-70E740481C1C}">
                <a14:useLocalDpi xmlns:a14="http://schemas.microsoft.com/office/drawing/2010/main"/>
              </a:ext>
            </a:extLst>
          </a:blip>
          <a:srcRect/>
          <a:stretch/>
        </p:blipFill>
        <p:spPr>
          <a:xfrm>
            <a:off x="10171176" y="1553337"/>
            <a:ext cx="2020824" cy="1768221"/>
          </a:xfrm>
          <a:prstGeom prst="rect">
            <a:avLst/>
          </a:prstGeom>
        </p:spPr>
      </p:pic>
      <p:pic>
        <p:nvPicPr>
          <p:cNvPr id="49" name="Picture 48">
            <a:extLst>
              <a:ext uri="{FF2B5EF4-FFF2-40B4-BE49-F238E27FC236}">
                <a16:creationId xmlns:a16="http://schemas.microsoft.com/office/drawing/2014/main" id="{D533AF74-82CB-AE26-D9B0-CF036BE52F5F}"/>
              </a:ext>
            </a:extLst>
          </p:cNvPr>
          <p:cNvPicPr>
            <a:picLocks noChangeAspect="1"/>
          </p:cNvPicPr>
          <p:nvPr/>
        </p:nvPicPr>
        <p:blipFill rotWithShape="1">
          <a:blip r:embed="rId18" cstate="hqprint">
            <a:extLst>
              <a:ext uri="{28A0092B-C50C-407E-A947-70E740481C1C}">
                <a14:useLocalDpi xmlns:a14="http://schemas.microsoft.com/office/drawing/2010/main"/>
              </a:ext>
            </a:extLst>
          </a:blip>
          <a:srcRect/>
          <a:stretch/>
        </p:blipFill>
        <p:spPr>
          <a:xfrm>
            <a:off x="10171176" y="3321558"/>
            <a:ext cx="2020824" cy="1768221"/>
          </a:xfrm>
          <a:prstGeom prst="rect">
            <a:avLst/>
          </a:prstGeom>
        </p:spPr>
      </p:pic>
      <p:pic>
        <p:nvPicPr>
          <p:cNvPr id="52" name="Picture 51">
            <a:extLst>
              <a:ext uri="{FF2B5EF4-FFF2-40B4-BE49-F238E27FC236}">
                <a16:creationId xmlns:a16="http://schemas.microsoft.com/office/drawing/2014/main" id="{BE69C862-5F01-D723-789F-BEE419FC9175}"/>
              </a:ext>
            </a:extLst>
          </p:cNvPr>
          <p:cNvPicPr>
            <a:picLocks noChangeAspect="1"/>
          </p:cNvPicPr>
          <p:nvPr/>
        </p:nvPicPr>
        <p:blipFill rotWithShape="1">
          <a:blip r:embed="rId19" cstate="hqprint">
            <a:extLst>
              <a:ext uri="{28A0092B-C50C-407E-A947-70E740481C1C}">
                <a14:useLocalDpi xmlns:a14="http://schemas.microsoft.com/office/drawing/2010/main"/>
              </a:ext>
            </a:extLst>
          </a:blip>
          <a:srcRect/>
          <a:stretch/>
        </p:blipFill>
        <p:spPr>
          <a:xfrm>
            <a:off x="10171176" y="5089779"/>
            <a:ext cx="2020824" cy="1768221"/>
          </a:xfrm>
          <a:prstGeom prst="rect">
            <a:avLst/>
          </a:prstGeom>
        </p:spPr>
      </p:pic>
      <p:pic>
        <p:nvPicPr>
          <p:cNvPr id="53" name="Picture 52">
            <a:extLst>
              <a:ext uri="{FF2B5EF4-FFF2-40B4-BE49-F238E27FC236}">
                <a16:creationId xmlns:a16="http://schemas.microsoft.com/office/drawing/2014/main" id="{63190B15-5639-01B0-85FA-4888C429ADF3}"/>
              </a:ext>
            </a:extLst>
          </p:cNvPr>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10542346" y="63638"/>
            <a:ext cx="1520994" cy="1480553"/>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6EAFD537-7740-C0A8-D756-5653C0DCD4D3}"/>
              </a:ext>
            </a:extLst>
          </p:cNvPr>
          <p:cNvSpPr txBox="1"/>
          <p:nvPr/>
        </p:nvSpPr>
        <p:spPr>
          <a:xfrm>
            <a:off x="128660" y="63638"/>
            <a:ext cx="4047134"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ASIA-AQ Korea Science Flights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3 Days with three G-III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rasters</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with DC-8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1 Day with two G-III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rasters</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with DC-8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4 Days with G-III alone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1 Day with DC-8 alone</a:t>
            </a:r>
          </a:p>
        </p:txBody>
      </p:sp>
      <p:pic>
        <p:nvPicPr>
          <p:cNvPr id="58" name="Picture 57">
            <a:extLst>
              <a:ext uri="{FF2B5EF4-FFF2-40B4-BE49-F238E27FC236}">
                <a16:creationId xmlns:a16="http://schemas.microsoft.com/office/drawing/2014/main" id="{06EF12FD-CBCD-E20E-303A-4125544C6647}"/>
              </a:ext>
            </a:extLst>
          </p:cNvPr>
          <p:cNvPicPr>
            <a:picLocks noChangeAspect="1"/>
          </p:cNvPicPr>
          <p:nvPr/>
        </p:nvPicPr>
        <p:blipFill rotWithShape="1">
          <a:blip r:embed="rId21" cstate="hqprint">
            <a:extLst>
              <a:ext uri="{28A0092B-C50C-407E-A947-70E740481C1C}">
                <a14:useLocalDpi xmlns:a14="http://schemas.microsoft.com/office/drawing/2010/main"/>
              </a:ext>
            </a:extLst>
          </a:blip>
          <a:srcRect/>
          <a:stretch/>
        </p:blipFill>
        <p:spPr>
          <a:xfrm>
            <a:off x="4152437" y="0"/>
            <a:ext cx="3467745" cy="1565997"/>
          </a:xfrm>
          <a:prstGeom prst="rect">
            <a:avLst/>
          </a:prstGeom>
        </p:spPr>
      </p:pic>
      <p:sp>
        <p:nvSpPr>
          <p:cNvPr id="61" name="TextBox 60">
            <a:extLst>
              <a:ext uri="{FF2B5EF4-FFF2-40B4-BE49-F238E27FC236}">
                <a16:creationId xmlns:a16="http://schemas.microsoft.com/office/drawing/2014/main" id="{8958C955-D084-E2A0-1E12-6348589FBBDA}"/>
              </a:ext>
            </a:extLst>
          </p:cNvPr>
          <p:cNvSpPr txBox="1"/>
          <p:nvPr/>
        </p:nvSpPr>
        <p:spPr>
          <a:xfrm>
            <a:off x="1291762" y="1571521"/>
            <a:ext cx="74430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17 Feb</a:t>
            </a:r>
          </a:p>
        </p:txBody>
      </p:sp>
      <p:sp>
        <p:nvSpPr>
          <p:cNvPr id="62" name="TextBox 61">
            <a:extLst>
              <a:ext uri="{FF2B5EF4-FFF2-40B4-BE49-F238E27FC236}">
                <a16:creationId xmlns:a16="http://schemas.microsoft.com/office/drawing/2014/main" id="{C1942EAE-A21A-7723-11E7-AC9ECD1EC442}"/>
              </a:ext>
            </a:extLst>
          </p:cNvPr>
          <p:cNvSpPr txBox="1"/>
          <p:nvPr/>
        </p:nvSpPr>
        <p:spPr>
          <a:xfrm>
            <a:off x="1279570" y="3324121"/>
            <a:ext cx="74430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17 Feb</a:t>
            </a:r>
          </a:p>
        </p:txBody>
      </p:sp>
      <p:sp>
        <p:nvSpPr>
          <p:cNvPr id="63" name="TextBox 62">
            <a:extLst>
              <a:ext uri="{FF2B5EF4-FFF2-40B4-BE49-F238E27FC236}">
                <a16:creationId xmlns:a16="http://schemas.microsoft.com/office/drawing/2014/main" id="{9F5BAB9E-89D9-CEBD-472A-3464D1E7E0A2}"/>
              </a:ext>
            </a:extLst>
          </p:cNvPr>
          <p:cNvSpPr txBox="1"/>
          <p:nvPr/>
        </p:nvSpPr>
        <p:spPr>
          <a:xfrm>
            <a:off x="1288714" y="5098057"/>
            <a:ext cx="74430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17 Feb</a:t>
            </a:r>
          </a:p>
        </p:txBody>
      </p:sp>
      <p:sp>
        <p:nvSpPr>
          <p:cNvPr id="64" name="TextBox 63">
            <a:extLst>
              <a:ext uri="{FF2B5EF4-FFF2-40B4-BE49-F238E27FC236}">
                <a16:creationId xmlns:a16="http://schemas.microsoft.com/office/drawing/2014/main" id="{2518440C-EFF5-33F0-13A1-2AC8E41394F7}"/>
              </a:ext>
            </a:extLst>
          </p:cNvPr>
          <p:cNvSpPr txBox="1"/>
          <p:nvPr/>
        </p:nvSpPr>
        <p:spPr>
          <a:xfrm>
            <a:off x="3327826" y="1577617"/>
            <a:ext cx="74430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23 Feb</a:t>
            </a:r>
          </a:p>
        </p:txBody>
      </p:sp>
      <p:sp>
        <p:nvSpPr>
          <p:cNvPr id="65" name="TextBox 64">
            <a:extLst>
              <a:ext uri="{FF2B5EF4-FFF2-40B4-BE49-F238E27FC236}">
                <a16:creationId xmlns:a16="http://schemas.microsoft.com/office/drawing/2014/main" id="{2E87DB96-4438-D896-F062-F138011CB302}"/>
              </a:ext>
            </a:extLst>
          </p:cNvPr>
          <p:cNvSpPr txBox="1"/>
          <p:nvPr/>
        </p:nvSpPr>
        <p:spPr>
          <a:xfrm>
            <a:off x="3324778" y="3339361"/>
            <a:ext cx="74430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26 Feb</a:t>
            </a:r>
          </a:p>
        </p:txBody>
      </p:sp>
      <p:sp>
        <p:nvSpPr>
          <p:cNvPr id="66" name="TextBox 65">
            <a:extLst>
              <a:ext uri="{FF2B5EF4-FFF2-40B4-BE49-F238E27FC236}">
                <a16:creationId xmlns:a16="http://schemas.microsoft.com/office/drawing/2014/main" id="{AF37433E-8528-17EF-9790-8030A8F88ABD}"/>
              </a:ext>
            </a:extLst>
          </p:cNvPr>
          <p:cNvSpPr txBox="1"/>
          <p:nvPr/>
        </p:nvSpPr>
        <p:spPr>
          <a:xfrm>
            <a:off x="3321730" y="5110249"/>
            <a:ext cx="74430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26 Feb</a:t>
            </a:r>
          </a:p>
        </p:txBody>
      </p:sp>
      <p:sp>
        <p:nvSpPr>
          <p:cNvPr id="67" name="TextBox 66">
            <a:extLst>
              <a:ext uri="{FF2B5EF4-FFF2-40B4-BE49-F238E27FC236}">
                <a16:creationId xmlns:a16="http://schemas.microsoft.com/office/drawing/2014/main" id="{A66901D2-F410-6863-85BB-C2E8A4AF0971}"/>
              </a:ext>
            </a:extLst>
          </p:cNvPr>
          <p:cNvSpPr txBox="1"/>
          <p:nvPr/>
        </p:nvSpPr>
        <p:spPr>
          <a:xfrm>
            <a:off x="5409610" y="1565425"/>
            <a:ext cx="68961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1 Mar</a:t>
            </a:r>
          </a:p>
        </p:txBody>
      </p:sp>
      <p:sp>
        <p:nvSpPr>
          <p:cNvPr id="68" name="TextBox 67">
            <a:extLst>
              <a:ext uri="{FF2B5EF4-FFF2-40B4-BE49-F238E27FC236}">
                <a16:creationId xmlns:a16="http://schemas.microsoft.com/office/drawing/2014/main" id="{DD4082F7-F8B3-CBE3-F209-3BC1C6B562F6}"/>
              </a:ext>
            </a:extLst>
          </p:cNvPr>
          <p:cNvSpPr txBox="1"/>
          <p:nvPr/>
        </p:nvSpPr>
        <p:spPr>
          <a:xfrm>
            <a:off x="5406562" y="3327169"/>
            <a:ext cx="68961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1 Mar</a:t>
            </a:r>
          </a:p>
        </p:txBody>
      </p:sp>
      <p:sp>
        <p:nvSpPr>
          <p:cNvPr id="69" name="TextBox 68">
            <a:extLst>
              <a:ext uri="{FF2B5EF4-FFF2-40B4-BE49-F238E27FC236}">
                <a16:creationId xmlns:a16="http://schemas.microsoft.com/office/drawing/2014/main" id="{B0538347-3D2E-5998-8C17-0B0C55DBF0ED}"/>
              </a:ext>
            </a:extLst>
          </p:cNvPr>
          <p:cNvSpPr txBox="1"/>
          <p:nvPr/>
        </p:nvSpPr>
        <p:spPr>
          <a:xfrm>
            <a:off x="5415706" y="5110249"/>
            <a:ext cx="68961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2 Mar</a:t>
            </a:r>
          </a:p>
        </p:txBody>
      </p:sp>
      <p:sp>
        <p:nvSpPr>
          <p:cNvPr id="70" name="TextBox 69">
            <a:extLst>
              <a:ext uri="{FF2B5EF4-FFF2-40B4-BE49-F238E27FC236}">
                <a16:creationId xmlns:a16="http://schemas.microsoft.com/office/drawing/2014/main" id="{659BFF5D-6F64-242D-8BAD-4A5685841309}"/>
              </a:ext>
            </a:extLst>
          </p:cNvPr>
          <p:cNvSpPr txBox="1"/>
          <p:nvPr/>
        </p:nvSpPr>
        <p:spPr>
          <a:xfrm>
            <a:off x="7424338" y="1559329"/>
            <a:ext cx="68961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2 Mar</a:t>
            </a:r>
          </a:p>
        </p:txBody>
      </p:sp>
      <p:sp>
        <p:nvSpPr>
          <p:cNvPr id="71" name="TextBox 70">
            <a:extLst>
              <a:ext uri="{FF2B5EF4-FFF2-40B4-BE49-F238E27FC236}">
                <a16:creationId xmlns:a16="http://schemas.microsoft.com/office/drawing/2014/main" id="{BE254937-4243-0559-07D8-5FE884FF342F}"/>
              </a:ext>
            </a:extLst>
          </p:cNvPr>
          <p:cNvSpPr txBox="1"/>
          <p:nvPr/>
        </p:nvSpPr>
        <p:spPr>
          <a:xfrm>
            <a:off x="7421290" y="3339361"/>
            <a:ext cx="68961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3 Mar</a:t>
            </a:r>
          </a:p>
        </p:txBody>
      </p:sp>
      <p:sp>
        <p:nvSpPr>
          <p:cNvPr id="72" name="TextBox 71">
            <a:extLst>
              <a:ext uri="{FF2B5EF4-FFF2-40B4-BE49-F238E27FC236}">
                <a16:creationId xmlns:a16="http://schemas.microsoft.com/office/drawing/2014/main" id="{821B1D05-645A-6A4A-9DE3-DB16D2F60483}"/>
              </a:ext>
            </a:extLst>
          </p:cNvPr>
          <p:cNvSpPr txBox="1"/>
          <p:nvPr/>
        </p:nvSpPr>
        <p:spPr>
          <a:xfrm>
            <a:off x="7427386" y="5101105"/>
            <a:ext cx="68961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3 Mar</a:t>
            </a:r>
          </a:p>
        </p:txBody>
      </p:sp>
      <p:sp>
        <p:nvSpPr>
          <p:cNvPr id="73" name="TextBox 72">
            <a:extLst>
              <a:ext uri="{FF2B5EF4-FFF2-40B4-BE49-F238E27FC236}">
                <a16:creationId xmlns:a16="http://schemas.microsoft.com/office/drawing/2014/main" id="{DACA6FC1-5220-C2F3-0CD7-017DA6933D58}"/>
              </a:ext>
            </a:extLst>
          </p:cNvPr>
          <p:cNvSpPr txBox="1"/>
          <p:nvPr/>
        </p:nvSpPr>
        <p:spPr>
          <a:xfrm>
            <a:off x="9463450" y="1577617"/>
            <a:ext cx="68961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8 Mar</a:t>
            </a:r>
          </a:p>
        </p:txBody>
      </p:sp>
      <p:sp>
        <p:nvSpPr>
          <p:cNvPr id="74" name="TextBox 73">
            <a:extLst>
              <a:ext uri="{FF2B5EF4-FFF2-40B4-BE49-F238E27FC236}">
                <a16:creationId xmlns:a16="http://schemas.microsoft.com/office/drawing/2014/main" id="{80C7775D-62CE-AEC9-F0D5-80506BACB2F6}"/>
              </a:ext>
            </a:extLst>
          </p:cNvPr>
          <p:cNvSpPr txBox="1"/>
          <p:nvPr/>
        </p:nvSpPr>
        <p:spPr>
          <a:xfrm>
            <a:off x="9469546" y="3330217"/>
            <a:ext cx="68961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8 Mar</a:t>
            </a:r>
          </a:p>
        </p:txBody>
      </p:sp>
      <p:sp>
        <p:nvSpPr>
          <p:cNvPr id="75" name="TextBox 74">
            <a:extLst>
              <a:ext uri="{FF2B5EF4-FFF2-40B4-BE49-F238E27FC236}">
                <a16:creationId xmlns:a16="http://schemas.microsoft.com/office/drawing/2014/main" id="{D7016D18-0741-E3AD-591B-E83C563C8A8A}"/>
              </a:ext>
            </a:extLst>
          </p:cNvPr>
          <p:cNvSpPr txBox="1"/>
          <p:nvPr/>
        </p:nvSpPr>
        <p:spPr>
          <a:xfrm>
            <a:off x="9457354" y="5101105"/>
            <a:ext cx="68961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8 Mar</a:t>
            </a:r>
          </a:p>
        </p:txBody>
      </p:sp>
      <p:sp>
        <p:nvSpPr>
          <p:cNvPr id="76" name="TextBox 75">
            <a:extLst>
              <a:ext uri="{FF2B5EF4-FFF2-40B4-BE49-F238E27FC236}">
                <a16:creationId xmlns:a16="http://schemas.microsoft.com/office/drawing/2014/main" id="{72248E2C-A893-0F07-9D2B-1AB69F64EF5E}"/>
              </a:ext>
            </a:extLst>
          </p:cNvPr>
          <p:cNvSpPr txBox="1"/>
          <p:nvPr/>
        </p:nvSpPr>
        <p:spPr>
          <a:xfrm>
            <a:off x="11395882" y="1580665"/>
            <a:ext cx="79380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10 Mar</a:t>
            </a:r>
          </a:p>
        </p:txBody>
      </p:sp>
      <p:sp>
        <p:nvSpPr>
          <p:cNvPr id="77" name="TextBox 76">
            <a:extLst>
              <a:ext uri="{FF2B5EF4-FFF2-40B4-BE49-F238E27FC236}">
                <a16:creationId xmlns:a16="http://schemas.microsoft.com/office/drawing/2014/main" id="{B03D0EEC-6F99-FEFB-93E0-F15E06B790BC}"/>
              </a:ext>
            </a:extLst>
          </p:cNvPr>
          <p:cNvSpPr txBox="1"/>
          <p:nvPr/>
        </p:nvSpPr>
        <p:spPr>
          <a:xfrm>
            <a:off x="11392834" y="3333265"/>
            <a:ext cx="79380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10 Mar</a:t>
            </a:r>
          </a:p>
        </p:txBody>
      </p:sp>
      <p:sp>
        <p:nvSpPr>
          <p:cNvPr id="78" name="TextBox 77">
            <a:extLst>
              <a:ext uri="{FF2B5EF4-FFF2-40B4-BE49-F238E27FC236}">
                <a16:creationId xmlns:a16="http://schemas.microsoft.com/office/drawing/2014/main" id="{D6A67855-E16A-35CB-4A97-44D0DDF8DFB1}"/>
              </a:ext>
            </a:extLst>
          </p:cNvPr>
          <p:cNvSpPr txBox="1"/>
          <p:nvPr/>
        </p:nvSpPr>
        <p:spPr>
          <a:xfrm>
            <a:off x="11398930" y="5122441"/>
            <a:ext cx="79380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10 Mar</a:t>
            </a:r>
          </a:p>
        </p:txBody>
      </p:sp>
      <p:sp>
        <p:nvSpPr>
          <p:cNvPr id="79" name="TextBox 78">
            <a:extLst>
              <a:ext uri="{FF2B5EF4-FFF2-40B4-BE49-F238E27FC236}">
                <a16:creationId xmlns:a16="http://schemas.microsoft.com/office/drawing/2014/main" id="{D257BEF4-8110-0AAE-6495-44AA38CF4F17}"/>
              </a:ext>
            </a:extLst>
          </p:cNvPr>
          <p:cNvSpPr txBox="1"/>
          <p:nvPr/>
        </p:nvSpPr>
        <p:spPr>
          <a:xfrm>
            <a:off x="4778624" y="917397"/>
            <a:ext cx="140455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Full extent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DC-8 sampling</a:t>
            </a:r>
          </a:p>
        </p:txBody>
      </p:sp>
      <p:sp>
        <p:nvSpPr>
          <p:cNvPr id="80" name="TextBox 79">
            <a:extLst>
              <a:ext uri="{FF2B5EF4-FFF2-40B4-BE49-F238E27FC236}">
                <a16:creationId xmlns:a16="http://schemas.microsoft.com/office/drawing/2014/main" id="{3C567866-4C4B-B320-4696-FC1E647F1869}"/>
              </a:ext>
            </a:extLst>
          </p:cNvPr>
          <p:cNvSpPr txBox="1"/>
          <p:nvPr/>
        </p:nvSpPr>
        <p:spPr>
          <a:xfrm>
            <a:off x="7833647" y="358310"/>
            <a:ext cx="249523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GCAS Preliminary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Slant column data </a:t>
            </a:r>
          </a:p>
        </p:txBody>
      </p:sp>
    </p:spTree>
    <p:extLst>
      <p:ext uri="{BB962C8B-B14F-4D97-AF65-F5344CB8AC3E}">
        <p14:creationId xmlns:p14="http://schemas.microsoft.com/office/powerpoint/2010/main" val="17976916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72F868-0A2A-D22D-5AD8-83825E9A9776}"/>
              </a:ext>
            </a:extLst>
          </p:cNvPr>
          <p:cNvGrpSpPr>
            <a:grpSpLocks noChangeAspect="1"/>
          </p:cNvGrpSpPr>
          <p:nvPr/>
        </p:nvGrpSpPr>
        <p:grpSpPr>
          <a:xfrm>
            <a:off x="-14284" y="3307976"/>
            <a:ext cx="12202380" cy="3550024"/>
            <a:chOff x="309292" y="3402114"/>
            <a:chExt cx="11878803" cy="3455886"/>
          </a:xfrm>
        </p:grpSpPr>
        <p:pic>
          <p:nvPicPr>
            <p:cNvPr id="8" name="Picture 7">
              <a:extLst>
                <a:ext uri="{FF2B5EF4-FFF2-40B4-BE49-F238E27FC236}">
                  <a16:creationId xmlns:a16="http://schemas.microsoft.com/office/drawing/2014/main" id="{0B7D1075-A5D3-3E7C-7335-A899C8DF3AEA}"/>
                </a:ext>
              </a:extLst>
            </p:cNvPr>
            <p:cNvPicPr>
              <a:picLocks noChangeAspect="1"/>
            </p:cNvPicPr>
            <p:nvPr/>
          </p:nvPicPr>
          <p:blipFill>
            <a:blip r:embed="rId2"/>
            <a:stretch>
              <a:fillRect/>
            </a:stretch>
          </p:blipFill>
          <p:spPr>
            <a:xfrm>
              <a:off x="9303493" y="3404168"/>
              <a:ext cx="2884602" cy="3453832"/>
            </a:xfrm>
            <a:prstGeom prst="rect">
              <a:avLst/>
            </a:prstGeom>
          </p:spPr>
        </p:pic>
        <p:pic>
          <p:nvPicPr>
            <p:cNvPr id="7" name="Picture 6">
              <a:extLst>
                <a:ext uri="{FF2B5EF4-FFF2-40B4-BE49-F238E27FC236}">
                  <a16:creationId xmlns:a16="http://schemas.microsoft.com/office/drawing/2014/main" id="{2A1956ED-39DD-CAF8-8F52-CF8AF7AA14F2}"/>
                </a:ext>
              </a:extLst>
            </p:cNvPr>
            <p:cNvPicPr>
              <a:picLocks noChangeAspect="1"/>
            </p:cNvPicPr>
            <p:nvPr/>
          </p:nvPicPr>
          <p:blipFill rotWithShape="1">
            <a:blip r:embed="rId3"/>
            <a:srcRect r="4584"/>
            <a:stretch/>
          </p:blipFill>
          <p:spPr>
            <a:xfrm>
              <a:off x="7059138" y="3404168"/>
              <a:ext cx="2752344" cy="3453832"/>
            </a:xfrm>
            <a:prstGeom prst="rect">
              <a:avLst/>
            </a:prstGeom>
          </p:spPr>
        </p:pic>
        <p:pic>
          <p:nvPicPr>
            <p:cNvPr id="6" name="Picture 5">
              <a:extLst>
                <a:ext uri="{FF2B5EF4-FFF2-40B4-BE49-F238E27FC236}">
                  <a16:creationId xmlns:a16="http://schemas.microsoft.com/office/drawing/2014/main" id="{4E1676CA-CC74-6A37-7B40-45E77F42D1B1}"/>
                </a:ext>
              </a:extLst>
            </p:cNvPr>
            <p:cNvPicPr>
              <a:picLocks noChangeAspect="1"/>
            </p:cNvPicPr>
            <p:nvPr/>
          </p:nvPicPr>
          <p:blipFill rotWithShape="1">
            <a:blip r:embed="rId4"/>
            <a:srcRect r="4585"/>
            <a:stretch/>
          </p:blipFill>
          <p:spPr>
            <a:xfrm>
              <a:off x="4807204" y="3404168"/>
              <a:ext cx="2752344" cy="3453832"/>
            </a:xfrm>
            <a:prstGeom prst="rect">
              <a:avLst/>
            </a:prstGeom>
          </p:spPr>
        </p:pic>
        <p:pic>
          <p:nvPicPr>
            <p:cNvPr id="5" name="Picture 4">
              <a:extLst>
                <a:ext uri="{FF2B5EF4-FFF2-40B4-BE49-F238E27FC236}">
                  <a16:creationId xmlns:a16="http://schemas.microsoft.com/office/drawing/2014/main" id="{71D2A713-EBCB-69F1-664E-6887C8A352FA}"/>
                </a:ext>
              </a:extLst>
            </p:cNvPr>
            <p:cNvPicPr>
              <a:picLocks noChangeAspect="1"/>
            </p:cNvPicPr>
            <p:nvPr/>
          </p:nvPicPr>
          <p:blipFill rotWithShape="1">
            <a:blip r:embed="rId5"/>
            <a:srcRect r="4585"/>
            <a:stretch/>
          </p:blipFill>
          <p:spPr>
            <a:xfrm>
              <a:off x="2561518" y="3402114"/>
              <a:ext cx="2752344" cy="3453832"/>
            </a:xfrm>
            <a:prstGeom prst="rect">
              <a:avLst/>
            </a:prstGeom>
          </p:spPr>
        </p:pic>
        <p:pic>
          <p:nvPicPr>
            <p:cNvPr id="4" name="Picture 3">
              <a:extLst>
                <a:ext uri="{FF2B5EF4-FFF2-40B4-BE49-F238E27FC236}">
                  <a16:creationId xmlns:a16="http://schemas.microsoft.com/office/drawing/2014/main" id="{48A3FA38-CC99-DD1B-C0E2-359D07B8E980}"/>
                </a:ext>
              </a:extLst>
            </p:cNvPr>
            <p:cNvPicPr>
              <a:picLocks noChangeAspect="1"/>
            </p:cNvPicPr>
            <p:nvPr/>
          </p:nvPicPr>
          <p:blipFill rotWithShape="1">
            <a:blip r:embed="rId6"/>
            <a:srcRect r="4585"/>
            <a:stretch/>
          </p:blipFill>
          <p:spPr>
            <a:xfrm>
              <a:off x="309292" y="3402116"/>
              <a:ext cx="2752344" cy="3453832"/>
            </a:xfrm>
            <a:prstGeom prst="rect">
              <a:avLst/>
            </a:prstGeom>
          </p:spPr>
        </p:pic>
      </p:grpSp>
      <p:sp>
        <p:nvSpPr>
          <p:cNvPr id="9" name="TextBox 8">
            <a:extLst>
              <a:ext uri="{FF2B5EF4-FFF2-40B4-BE49-F238E27FC236}">
                <a16:creationId xmlns:a16="http://schemas.microsoft.com/office/drawing/2014/main" id="{E0B9B286-6337-E460-161B-E1E8D01DF532}"/>
              </a:ext>
            </a:extLst>
          </p:cNvPr>
          <p:cNvSpPr txBox="1"/>
          <p:nvPr/>
        </p:nvSpPr>
        <p:spPr>
          <a:xfrm>
            <a:off x="2057517" y="3511844"/>
            <a:ext cx="77251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Land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2"/>
                </a:solidFill>
                <a:effectLst>
                  <a:outerShdw blurRad="38100" dist="38100" dir="2700000" algn="tl">
                    <a:srgbClr val="000000">
                      <a:alpha val="43137"/>
                    </a:srgbClr>
                  </a:outerShdw>
                </a:effectLst>
                <a:uLnTx/>
                <a:uFillTx/>
                <a:latin typeface="Calibri" panose="020F0502020204030204"/>
                <a:ea typeface="+mn-ea"/>
                <a:cs typeface="+mn-cs"/>
              </a:rPr>
              <a:t>Water</a:t>
            </a:r>
          </a:p>
        </p:txBody>
      </p:sp>
      <p:sp>
        <p:nvSpPr>
          <p:cNvPr id="10" name="TextBox 9">
            <a:extLst>
              <a:ext uri="{FF2B5EF4-FFF2-40B4-BE49-F238E27FC236}">
                <a16:creationId xmlns:a16="http://schemas.microsoft.com/office/drawing/2014/main" id="{16508CD7-3B7A-D68C-E1AE-B0BE83CB2D19}"/>
              </a:ext>
            </a:extLst>
          </p:cNvPr>
          <p:cNvSpPr txBox="1"/>
          <p:nvPr/>
        </p:nvSpPr>
        <p:spPr>
          <a:xfrm>
            <a:off x="4369489" y="3508794"/>
            <a:ext cx="77251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Land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2"/>
                </a:solidFill>
                <a:effectLst>
                  <a:outerShdw blurRad="38100" dist="38100" dir="2700000" algn="tl">
                    <a:srgbClr val="000000">
                      <a:alpha val="43137"/>
                    </a:srgbClr>
                  </a:outerShdw>
                </a:effectLst>
                <a:uLnTx/>
                <a:uFillTx/>
                <a:latin typeface="Calibri" panose="020F0502020204030204"/>
                <a:ea typeface="+mn-ea"/>
                <a:cs typeface="+mn-cs"/>
              </a:rPr>
              <a:t>Water</a:t>
            </a:r>
          </a:p>
        </p:txBody>
      </p:sp>
      <p:sp>
        <p:nvSpPr>
          <p:cNvPr id="11" name="TextBox 10">
            <a:extLst>
              <a:ext uri="{FF2B5EF4-FFF2-40B4-BE49-F238E27FC236}">
                <a16:creationId xmlns:a16="http://schemas.microsoft.com/office/drawing/2014/main" id="{3F16B3D6-D136-9593-8EC9-85C3720B88C2}"/>
              </a:ext>
            </a:extLst>
          </p:cNvPr>
          <p:cNvSpPr txBox="1"/>
          <p:nvPr/>
        </p:nvSpPr>
        <p:spPr>
          <a:xfrm>
            <a:off x="6681835" y="3499104"/>
            <a:ext cx="77251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Land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2"/>
                </a:solidFill>
                <a:effectLst>
                  <a:outerShdw blurRad="38100" dist="38100" dir="2700000" algn="tl">
                    <a:srgbClr val="000000">
                      <a:alpha val="43137"/>
                    </a:srgbClr>
                  </a:outerShdw>
                </a:effectLst>
                <a:uLnTx/>
                <a:uFillTx/>
                <a:latin typeface="Calibri" panose="020F0502020204030204"/>
                <a:ea typeface="+mn-ea"/>
                <a:cs typeface="+mn-cs"/>
              </a:rPr>
              <a:t>Water</a:t>
            </a:r>
          </a:p>
        </p:txBody>
      </p:sp>
      <p:sp>
        <p:nvSpPr>
          <p:cNvPr id="12" name="TextBox 11">
            <a:extLst>
              <a:ext uri="{FF2B5EF4-FFF2-40B4-BE49-F238E27FC236}">
                <a16:creationId xmlns:a16="http://schemas.microsoft.com/office/drawing/2014/main" id="{9A57A8DB-9304-8820-14DF-12D52F41610A}"/>
              </a:ext>
            </a:extLst>
          </p:cNvPr>
          <p:cNvSpPr txBox="1"/>
          <p:nvPr/>
        </p:nvSpPr>
        <p:spPr>
          <a:xfrm>
            <a:off x="9004339" y="3514344"/>
            <a:ext cx="77251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Land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2"/>
                </a:solidFill>
                <a:effectLst>
                  <a:outerShdw blurRad="38100" dist="38100" dir="2700000" algn="tl">
                    <a:srgbClr val="000000">
                      <a:alpha val="43137"/>
                    </a:srgbClr>
                  </a:outerShdw>
                </a:effectLst>
                <a:uLnTx/>
                <a:uFillTx/>
                <a:latin typeface="Calibri" panose="020F0502020204030204"/>
                <a:ea typeface="+mn-ea"/>
                <a:cs typeface="+mn-cs"/>
              </a:rPr>
              <a:t>Water</a:t>
            </a:r>
          </a:p>
        </p:txBody>
      </p:sp>
      <p:sp>
        <p:nvSpPr>
          <p:cNvPr id="13" name="TextBox 12">
            <a:extLst>
              <a:ext uri="{FF2B5EF4-FFF2-40B4-BE49-F238E27FC236}">
                <a16:creationId xmlns:a16="http://schemas.microsoft.com/office/drawing/2014/main" id="{E9824522-01EA-B99A-85B9-374DF01E8CE4}"/>
              </a:ext>
            </a:extLst>
          </p:cNvPr>
          <p:cNvSpPr txBox="1"/>
          <p:nvPr/>
        </p:nvSpPr>
        <p:spPr>
          <a:xfrm>
            <a:off x="11281748" y="3511296"/>
            <a:ext cx="77251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Land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2"/>
                </a:solidFill>
                <a:effectLst>
                  <a:outerShdw blurRad="38100" dist="38100" dir="2700000" algn="tl">
                    <a:srgbClr val="000000">
                      <a:alpha val="43137"/>
                    </a:srgbClr>
                  </a:outerShdw>
                </a:effectLst>
                <a:uLnTx/>
                <a:uFillTx/>
                <a:latin typeface="Calibri" panose="020F0502020204030204"/>
                <a:ea typeface="+mn-ea"/>
                <a:cs typeface="+mn-cs"/>
              </a:rPr>
              <a:t>Water</a:t>
            </a:r>
          </a:p>
        </p:txBody>
      </p:sp>
      <p:pic>
        <p:nvPicPr>
          <p:cNvPr id="14" name="Picture 13">
            <a:extLst>
              <a:ext uri="{FF2B5EF4-FFF2-40B4-BE49-F238E27FC236}">
                <a16:creationId xmlns:a16="http://schemas.microsoft.com/office/drawing/2014/main" id="{9A67DD6D-80EB-5B02-E40B-1E4731FEB6B2}"/>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0542346" y="63638"/>
            <a:ext cx="1520994" cy="148055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5E0D6DB9-6A1A-FBD2-5C79-0AA56869EB90}"/>
              </a:ext>
            </a:extLst>
          </p:cNvPr>
          <p:cNvSpPr txBox="1"/>
          <p:nvPr/>
        </p:nvSpPr>
        <p:spPr>
          <a:xfrm>
            <a:off x="1272988" y="3113614"/>
            <a:ext cx="38779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17 Feb		          26 Feb	</a:t>
            </a:r>
          </a:p>
        </p:txBody>
      </p:sp>
      <p:sp>
        <p:nvSpPr>
          <p:cNvPr id="16" name="TextBox 15">
            <a:extLst>
              <a:ext uri="{FF2B5EF4-FFF2-40B4-BE49-F238E27FC236}">
                <a16:creationId xmlns:a16="http://schemas.microsoft.com/office/drawing/2014/main" id="{2917C71A-293B-4CCE-E069-F96860E7D2B3}"/>
              </a:ext>
            </a:extLst>
          </p:cNvPr>
          <p:cNvSpPr txBox="1"/>
          <p:nvPr/>
        </p:nvSpPr>
        <p:spPr>
          <a:xfrm>
            <a:off x="6019809" y="3113614"/>
            <a:ext cx="546175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8 Mar		      10 Mar	                11 Mar</a:t>
            </a:r>
          </a:p>
        </p:txBody>
      </p:sp>
      <p:sp>
        <p:nvSpPr>
          <p:cNvPr id="17" name="TextBox 16">
            <a:extLst>
              <a:ext uri="{FF2B5EF4-FFF2-40B4-BE49-F238E27FC236}">
                <a16:creationId xmlns:a16="http://schemas.microsoft.com/office/drawing/2014/main" id="{335DDAB6-2B8C-377E-1399-CF3CB1CECABE}"/>
              </a:ext>
            </a:extLst>
          </p:cNvPr>
          <p:cNvSpPr txBox="1"/>
          <p:nvPr/>
        </p:nvSpPr>
        <p:spPr>
          <a:xfrm>
            <a:off x="344325" y="365493"/>
            <a:ext cx="6870855" cy="209288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200" b="1" i="0" u="sng" strike="noStrike" kern="1200" cap="none" spc="0" normalizeH="0" baseline="0" noProof="0" dirty="0">
                <a:ln>
                  <a:noFill/>
                </a:ln>
                <a:solidFill>
                  <a:prstClr val="black"/>
                </a:solidFill>
                <a:effectLst/>
                <a:uLnTx/>
                <a:uFillTx/>
                <a:latin typeface="Calibri" panose="020F0502020204030204"/>
                <a:ea typeface="+mn-ea"/>
                <a:cs typeface="+mn-cs"/>
              </a:rPr>
              <a:t>Notable gradients in Carbon Monoxide over South Korea</a:t>
            </a:r>
          </a:p>
          <a:p>
            <a:pPr marL="174625" marR="0" lvl="0" indent="-174625"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Reversed gradient with pollution over water on 26 Feb</a:t>
            </a:r>
          </a:p>
          <a:p>
            <a:pPr marL="174625" marR="0" lvl="0" indent="-174625"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Cleanest with layer aloft on 8 Mar</a:t>
            </a:r>
          </a:p>
          <a:p>
            <a:pPr marL="174625" marR="0" lvl="0" indent="-174625"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Gradual transition from 8-11 Mar</a:t>
            </a:r>
          </a:p>
          <a:p>
            <a:pPr marL="174625" marR="0" lvl="0" indent="-174625"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Similarity between 17 Feb and 11 Mar (with deeper BL)</a:t>
            </a:r>
          </a:p>
        </p:txBody>
      </p:sp>
      <p:cxnSp>
        <p:nvCxnSpPr>
          <p:cNvPr id="18" name="Straight Connector 17">
            <a:extLst>
              <a:ext uri="{FF2B5EF4-FFF2-40B4-BE49-F238E27FC236}">
                <a16:creationId xmlns:a16="http://schemas.microsoft.com/office/drawing/2014/main" id="{856C3110-EF81-47BC-072D-7651233BA793}"/>
              </a:ext>
            </a:extLst>
          </p:cNvPr>
          <p:cNvCxnSpPr>
            <a:cxnSpLocks/>
          </p:cNvCxnSpPr>
          <p:nvPr/>
        </p:nvCxnSpPr>
        <p:spPr>
          <a:xfrm>
            <a:off x="531154" y="6051167"/>
            <a:ext cx="11470346" cy="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8113658"/>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F46216B-77A9-411A-B9D3-5023FCB70208}"/>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6122</TotalTime>
  <Words>1600</Words>
  <Application>Microsoft Office PowerPoint</Application>
  <PresentationFormat>Widescreen</PresentationFormat>
  <Paragraphs>217</Paragraphs>
  <Slides>18</Slides>
  <Notes>5</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18</vt:i4>
      </vt:variant>
    </vt:vector>
  </HeadingPairs>
  <TitlesOfParts>
    <vt:vector size="27" baseType="lpstr">
      <vt:lpstr>Aptos</vt:lpstr>
      <vt:lpstr>Arial</vt:lpstr>
      <vt:lpstr>Calibri</vt:lpstr>
      <vt:lpstr>Calibri Light</vt:lpstr>
      <vt:lpstr>Helvetica</vt:lpstr>
      <vt:lpstr>System Font Regular</vt:lpstr>
      <vt:lpstr>1_Office Theme</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Crawford, James H. (LARC-E303)</dc:creator>
  <cp:lastModifiedBy>Crawford, James H. (LARC-E303)</cp:lastModifiedBy>
  <cp:revision>24</cp:revision>
  <dcterms:created xsi:type="dcterms:W3CDTF">2024-05-02T20:54:56Z</dcterms:created>
  <dcterms:modified xsi:type="dcterms:W3CDTF">2024-08-30T00:50:35Z</dcterms:modified>
</cp:coreProperties>
</file>