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31.tif" ContentType="image/tif"/>
  <Override PartName="/ppt/media/image32.tif" ContentType="image/t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688" r:id="rId2"/>
    <p:sldId id="573" r:id="rId3"/>
    <p:sldId id="411" r:id="rId4"/>
    <p:sldId id="1190" r:id="rId5"/>
    <p:sldId id="774" r:id="rId6"/>
    <p:sldId id="773" r:id="rId7"/>
    <p:sldId id="257" r:id="rId8"/>
    <p:sldId id="1192" r:id="rId9"/>
    <p:sldId id="777" r:id="rId10"/>
    <p:sldId id="795" r:id="rId11"/>
    <p:sldId id="778" r:id="rId12"/>
    <p:sldId id="307" r:id="rId13"/>
    <p:sldId id="256" r:id="rId14"/>
    <p:sldId id="1191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D9D9D9"/>
    <a:srgbClr val="002060"/>
    <a:srgbClr val="00653E"/>
    <a:srgbClr val="BCC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0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979" y="53"/>
      </p:cViewPr>
      <p:guideLst>
        <p:guide orient="horz" pos="2205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41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E9921-06E9-4692-906B-5A9D6096163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A303E-9663-4B38-89C3-148B3F94D3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047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구역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4457700"/>
            <a:ext cx="9144000" cy="81451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5439630"/>
            <a:ext cx="9144000" cy="3808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pic>
        <p:nvPicPr>
          <p:cNvPr id="7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3" t="3477" b="87476"/>
          <a:stretch>
            <a:fillRect/>
          </a:stretch>
        </p:blipFill>
        <p:spPr bwMode="auto">
          <a:xfrm>
            <a:off x="290513" y="333375"/>
            <a:ext cx="1714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131" y="4153755"/>
            <a:ext cx="59213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직선 연결선 9"/>
          <p:cNvCxnSpPr/>
          <p:nvPr userDrawn="1"/>
        </p:nvCxnSpPr>
        <p:spPr bwMode="auto">
          <a:xfrm>
            <a:off x="5080262" y="3452446"/>
            <a:ext cx="7111738" cy="0"/>
          </a:xfrm>
          <a:prstGeom prst="line">
            <a:avLst/>
          </a:prstGeom>
          <a:ln w="38100">
            <a:solidFill>
              <a:srgbClr val="BCC9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988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 latinLnBrk="0">
              <a:defRPr sz="2400" b="1"/>
            </a:lvl1pPr>
            <a:lvl2pPr marL="720000" indent="-228600" latinLnBrk="0">
              <a:buFont typeface="Wingdings" panose="05000000000000000000" pitchFamily="2" charset="2"/>
              <a:buChar char="v"/>
              <a:defRPr sz="2000" b="0"/>
            </a:lvl2pPr>
            <a:lvl3pPr marL="1152000" indent="-228600" latinLnBrk="0">
              <a:buFont typeface="Arial" panose="020B0604020202020204" pitchFamily="34" charset="0"/>
              <a:buChar char="•"/>
              <a:defRPr sz="1800" b="0"/>
            </a:lvl3pPr>
            <a:lvl4pPr marL="1657350" indent="-228600" latinLnBrk="0">
              <a:buFont typeface="Wingdings" panose="05000000000000000000" pitchFamily="2" charset="2"/>
              <a:buChar char="ü"/>
              <a:defRPr sz="1600" b="0"/>
            </a:lvl4pPr>
            <a:lvl5pPr marL="2114550" indent="-228600" latinLnBrk="0">
              <a:buFont typeface="Wingdings" panose="05000000000000000000" pitchFamily="2" charset="2"/>
              <a:buChar char="Ø"/>
              <a:defRPr sz="1400" b="0"/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altLang="ko-KR" dirty="0"/>
          </a:p>
          <a:p>
            <a:pPr lvl="4"/>
            <a:endParaRPr lang="en-US" alt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7C15-439C-48EE-ABEA-AD8BBB61A1D0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0" name="직선 연결선 9"/>
          <p:cNvCxnSpPr/>
          <p:nvPr userDrawn="1"/>
        </p:nvCxnSpPr>
        <p:spPr bwMode="auto">
          <a:xfrm>
            <a:off x="838200" y="897229"/>
            <a:ext cx="10515600" cy="0"/>
          </a:xfrm>
          <a:prstGeom prst="line">
            <a:avLst/>
          </a:prstGeom>
          <a:ln w="38100">
            <a:solidFill>
              <a:srgbClr val="BCC9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64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t>‹#›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 userDrawn="1"/>
        </p:nvCxnSpPr>
        <p:spPr bwMode="auto">
          <a:xfrm>
            <a:off x="838200" y="897229"/>
            <a:ext cx="10515600" cy="0"/>
          </a:xfrm>
          <a:prstGeom prst="line">
            <a:avLst/>
          </a:prstGeom>
          <a:ln w="38100">
            <a:solidFill>
              <a:srgbClr val="BCC9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30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3" t="3477" b="87476"/>
          <a:stretch>
            <a:fillRect/>
          </a:stretch>
        </p:blipFill>
        <p:spPr bwMode="auto">
          <a:xfrm>
            <a:off x="290514" y="333375"/>
            <a:ext cx="1714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133" y="4153755"/>
            <a:ext cx="59213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직선 연결선 9"/>
          <p:cNvCxnSpPr/>
          <p:nvPr userDrawn="1"/>
        </p:nvCxnSpPr>
        <p:spPr bwMode="auto">
          <a:xfrm>
            <a:off x="5080261" y="3452446"/>
            <a:ext cx="7111739" cy="0"/>
          </a:xfrm>
          <a:prstGeom prst="line">
            <a:avLst/>
          </a:prstGeom>
          <a:ln w="38100">
            <a:solidFill>
              <a:srgbClr val="BCC9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/>
          <p:cNvSpPr>
            <a:spLocks noGrp="1"/>
          </p:cNvSpPr>
          <p:nvPr>
            <p:ph type="ctrTitle" idx="4294967295"/>
          </p:nvPr>
        </p:nvSpPr>
        <p:spPr>
          <a:xfrm>
            <a:off x="7422204" y="3790140"/>
            <a:ext cx="4659549" cy="846170"/>
          </a:xfrm>
        </p:spPr>
        <p:txBody>
          <a:bodyPr>
            <a:noAutofit/>
          </a:bodyPr>
          <a:lstStyle/>
          <a:p>
            <a:pPr algn="r"/>
            <a:endParaRPr lang="ko-KR" altLang="en-US" sz="1800" b="1" dirty="0">
              <a:solidFill>
                <a:schemeClr val="tx1"/>
              </a:solidFill>
            </a:endParaRPr>
          </a:p>
        </p:txBody>
      </p:sp>
      <p:sp>
        <p:nvSpPr>
          <p:cNvPr id="11" name="제목 3"/>
          <p:cNvSpPr txBox="1">
            <a:spLocks/>
          </p:cNvSpPr>
          <p:nvPr userDrawn="1"/>
        </p:nvSpPr>
        <p:spPr>
          <a:xfrm>
            <a:off x="1681318" y="1746933"/>
            <a:ext cx="9117839" cy="14573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ko-KR" altLang="en-US" sz="2700" b="1" dirty="0">
              <a:latin typeface="+mj-ea"/>
            </a:endParaRPr>
          </a:p>
        </p:txBody>
      </p:sp>
      <p:sp>
        <p:nvSpPr>
          <p:cNvPr id="12" name="제목 3"/>
          <p:cNvSpPr txBox="1">
            <a:spLocks/>
          </p:cNvSpPr>
          <p:nvPr userDrawn="1"/>
        </p:nvSpPr>
        <p:spPr>
          <a:xfrm>
            <a:off x="1884518" y="1899333"/>
            <a:ext cx="9117839" cy="14573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ko-KR" altLang="en-US" sz="2700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43247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-7684" y="6410909"/>
            <a:ext cx="12192000" cy="515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129590"/>
            <a:ext cx="10515600" cy="767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086640"/>
            <a:ext cx="10515600" cy="4743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마스터 텍스트 스타일 편집</a:t>
            </a:r>
          </a:p>
          <a:p>
            <a:pPr marL="720000" marR="0" lvl="1" indent="-216000" algn="l" defTabSz="914400" rtl="0" eaLnBrk="1" fontAlgn="auto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둘째 수준</a:t>
            </a:r>
          </a:p>
          <a:p>
            <a:pPr marL="1152000" marR="0" lvl="2" indent="-216000" algn="l" defTabSz="914400" rtl="0" eaLnBrk="1" fontAlgn="auto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셋째 수준</a:t>
            </a:r>
          </a:p>
          <a:p>
            <a:pPr marL="1657350" marR="0" lvl="3" indent="-285750" algn="l" defTabSz="914400" rtl="0" eaLnBrk="1" fontAlgn="auto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맑은 고딕" panose="020B0503020000020004" pitchFamily="50" charset="-127"/>
              <a:buChar char="–"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넷째 수준</a:t>
            </a:r>
          </a:p>
          <a:p>
            <a:pPr marL="2114550" marR="0" lvl="4" indent="-285750" algn="l" defTabSz="914400" rtl="0" eaLnBrk="1" fontAlgn="auto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다섯째 수준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5725886" y="6486485"/>
            <a:ext cx="5550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0CBB1-89C4-42C9-B2EA-BCFB15D429BA}" type="slidenum">
              <a:rPr lang="ko-KR" altLang="en-US" smtClean="0"/>
              <a:t>‹#›</a:t>
            </a:fld>
            <a:endParaRPr lang="ko-KR" altLang="en-US" dirty="0"/>
          </a:p>
        </p:txBody>
      </p:sp>
      <p:pic>
        <p:nvPicPr>
          <p:cNvPr id="18" name="그림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t="3271" r="18448"/>
          <a:stretch/>
        </p:blipFill>
        <p:spPr>
          <a:xfrm>
            <a:off x="92209" y="6430365"/>
            <a:ext cx="525846" cy="41402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ED9B40A-7881-0B87-24C3-C374FFB8E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31349" b="-1628"/>
          <a:stretch/>
        </p:blipFill>
        <p:spPr>
          <a:xfrm>
            <a:off x="9374736" y="6477969"/>
            <a:ext cx="2093720" cy="37439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3FDC971-B426-504F-B31C-D7132071F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79299" t="888"/>
          <a:stretch/>
        </p:blipFill>
        <p:spPr>
          <a:xfrm>
            <a:off x="11468456" y="6482604"/>
            <a:ext cx="63133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7" r:id="rId3"/>
    <p:sldLayoutId id="2147483671" r:id="rId4"/>
  </p:sldLayoutIdLst>
  <p:hf hdr="0" ftr="0" dt="0"/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marR="0" indent="-4572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Wingdings" panose="05000000000000000000" pitchFamily="2" charset="2"/>
        <a:buChar char="u"/>
        <a:tabLst/>
        <a:defRPr lang="ko-KR" altLang="en-US" sz="2400" b="1" kern="1200" noProof="0" dirty="0" smtClean="0">
          <a:solidFill>
            <a:schemeClr val="tx1"/>
          </a:solidFill>
          <a:latin typeface="+mn-ea"/>
          <a:ea typeface="+mn-ea"/>
          <a:cs typeface="+mn-cs"/>
        </a:defRPr>
      </a:lvl1pPr>
      <a:lvl2pPr marL="720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u"/>
        <a:tabLst/>
        <a:defRPr lang="ko-KR" altLang="en-US" sz="2800" b="1" kern="1200" noProof="0" dirty="0" smtClean="0">
          <a:solidFill>
            <a:schemeClr val="tx1"/>
          </a:solidFill>
          <a:latin typeface="+mn-ea"/>
          <a:ea typeface="+mn-ea"/>
          <a:cs typeface="+mn-cs"/>
        </a:defRPr>
      </a:lvl2pPr>
      <a:lvl3pPr marL="1152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u"/>
        <a:tabLst/>
        <a:defRPr lang="ko-KR" altLang="en-US" sz="2800" b="1" kern="1200" noProof="0" dirty="0" smtClean="0">
          <a:solidFill>
            <a:schemeClr val="tx1"/>
          </a:solidFill>
          <a:latin typeface="+mn-ea"/>
          <a:ea typeface="+mn-ea"/>
          <a:cs typeface="+mn-cs"/>
        </a:defRPr>
      </a:lvl3pPr>
      <a:lvl4pPr marL="165735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u"/>
        <a:tabLst/>
        <a:defRPr lang="ko-KR" altLang="en-US" sz="2800" b="1" kern="1200" noProof="0" dirty="0" smtClean="0">
          <a:solidFill>
            <a:schemeClr val="tx1"/>
          </a:solidFill>
          <a:latin typeface="+mn-ea"/>
          <a:ea typeface="+mn-ea"/>
          <a:cs typeface="+mn-cs"/>
        </a:defRPr>
      </a:lvl4pPr>
      <a:lvl5pPr marL="211455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u"/>
        <a:tabLst/>
        <a:defRPr lang="ko-KR" altLang="en-US" sz="2800" b="1" kern="1200" noProof="0" dirty="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8950F962-332E-3BBA-F76B-C169E5AC1829}"/>
              </a:ext>
            </a:extLst>
          </p:cNvPr>
          <p:cNvSpPr txBox="1">
            <a:spLocks/>
          </p:cNvSpPr>
          <p:nvPr/>
        </p:nvSpPr>
        <p:spPr>
          <a:xfrm>
            <a:off x="1537080" y="2210261"/>
            <a:ext cx="9117839" cy="1116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00000"/>
              </a:lnSpc>
              <a:defRPr/>
            </a:pPr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Empirical Uncertainty Analysis</a:t>
            </a:r>
            <a:r>
              <a:rPr lang="ko-KR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of GEMS AEH by AOD and Surface reflectance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제목 3">
            <a:extLst>
              <a:ext uri="{FF2B5EF4-FFF2-40B4-BE49-F238E27FC236}">
                <a16:creationId xmlns:a16="http://schemas.microsoft.com/office/drawing/2014/main" id="{DDC73CE0-162A-6ADF-1ADE-08ACE25A7609}"/>
              </a:ext>
            </a:extLst>
          </p:cNvPr>
          <p:cNvSpPr txBox="1">
            <a:spLocks/>
          </p:cNvSpPr>
          <p:nvPr/>
        </p:nvSpPr>
        <p:spPr>
          <a:xfrm>
            <a:off x="5724305" y="4467521"/>
            <a:ext cx="5984378" cy="967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atinLnBrk="0">
              <a:lnSpc>
                <a:spcPct val="100000"/>
              </a:lnSpc>
              <a:defRPr/>
            </a:pPr>
            <a:r>
              <a:rPr lang="en-US" altLang="ko-KR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Sang Seo Park, </a:t>
            </a:r>
            <a:r>
              <a:rPr lang="en-US" altLang="ko-KR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Seungjae</a:t>
            </a:r>
            <a:r>
              <a:rPr lang="en-US" altLang="ko-KR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Lee (UNIST)</a:t>
            </a:r>
          </a:p>
          <a:p>
            <a:pPr latinLnBrk="0">
              <a:lnSpc>
                <a:spcPct val="100000"/>
              </a:lnSpc>
              <a:defRPr/>
            </a:pPr>
            <a:r>
              <a:rPr lang="en-US" altLang="ko-KR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Jhoon</a:t>
            </a:r>
            <a:r>
              <a:rPr lang="en-US" altLang="ko-KR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Kim, Yujin Chai (Yonsei Univ.)</a:t>
            </a:r>
            <a:endParaRPr lang="ko-KR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B6197A8-0E73-6D11-0FE0-6327FDB4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24" y="4811211"/>
            <a:ext cx="2564711" cy="130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2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텍스트, 도표, 스크린샷, 라인이(가) 표시된 사진&#10;&#10;자동 생성된 설명">
            <a:extLst>
              <a:ext uri="{FF2B5EF4-FFF2-40B4-BE49-F238E27FC236}">
                <a16:creationId xmlns:a16="http://schemas.microsoft.com/office/drawing/2014/main" id="{FB482893-3064-4B14-AA98-690FE20F4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479" y="3533362"/>
            <a:ext cx="2808545" cy="2808545"/>
          </a:xfrm>
          <a:prstGeom prst="rect">
            <a:avLst/>
          </a:prstGeom>
        </p:spPr>
      </p:pic>
      <p:pic>
        <p:nvPicPr>
          <p:cNvPr id="6" name="그림 5" descr="도표, 그래프, 스크린샷, 다채로움이(가) 표시된 사진&#10;&#10;자동 생성된 설명">
            <a:extLst>
              <a:ext uri="{FF2B5EF4-FFF2-40B4-BE49-F238E27FC236}">
                <a16:creationId xmlns:a16="http://schemas.microsoft.com/office/drawing/2014/main" id="{8A831B3A-33BB-F69E-FDDE-8486D55DF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84" y="3533362"/>
            <a:ext cx="2808545" cy="2808545"/>
          </a:xfrm>
          <a:prstGeom prst="rect">
            <a:avLst/>
          </a:prstGeom>
        </p:spPr>
      </p:pic>
      <p:pic>
        <p:nvPicPr>
          <p:cNvPr id="39" name="그림 38" descr="텍스트, 다채로움, 도표, 아동 미술이(가) 표시된 사진&#10;&#10;자동 생성된 설명">
            <a:extLst>
              <a:ext uri="{FF2B5EF4-FFF2-40B4-BE49-F238E27FC236}">
                <a16:creationId xmlns:a16="http://schemas.microsoft.com/office/drawing/2014/main" id="{BA6895E2-BC62-90BC-6884-328BE5A1B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84" y="1234435"/>
            <a:ext cx="2808545" cy="2808545"/>
          </a:xfrm>
          <a:prstGeom prst="rect">
            <a:avLst/>
          </a:prstGeom>
        </p:spPr>
      </p:pic>
      <p:pic>
        <p:nvPicPr>
          <p:cNvPr id="40" name="그림 39" descr="텍스트, 도표, 아동 미술, 라인이(가) 표시된 사진&#10;&#10;자동 생성된 설명">
            <a:extLst>
              <a:ext uri="{FF2B5EF4-FFF2-40B4-BE49-F238E27FC236}">
                <a16:creationId xmlns:a16="http://schemas.microsoft.com/office/drawing/2014/main" id="{1A68EEF0-7A58-3894-66AB-6DCAF48D7D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479" y="1234434"/>
            <a:ext cx="2808545" cy="280854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1890391-5DDA-0D63-6AD4-50A541CD723B}"/>
              </a:ext>
            </a:extLst>
          </p:cNvPr>
          <p:cNvSpPr txBox="1"/>
          <p:nvPr/>
        </p:nvSpPr>
        <p:spPr>
          <a:xfrm>
            <a:off x="6763105" y="1522456"/>
            <a:ext cx="320995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1</a:t>
            </a:r>
            <a:endParaRPr lang="ko-KR" altLang="en-US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97DF56-81A1-8A96-1073-722B97F6020E}"/>
              </a:ext>
            </a:extLst>
          </p:cNvPr>
          <p:cNvSpPr txBox="1"/>
          <p:nvPr/>
        </p:nvSpPr>
        <p:spPr>
          <a:xfrm>
            <a:off x="9315378" y="1522456"/>
            <a:ext cx="320995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2</a:t>
            </a:r>
            <a:endParaRPr lang="ko-KR" altLang="en-US" b="1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55263D5-3E64-8E24-BEAD-D03E5AF4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AEH difference analysis</a:t>
            </a:r>
            <a:endParaRPr lang="ko-KR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27EE9C4-B87C-CE90-075C-CAEEC682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7C15-439C-48EE-ABEA-AD8BBB61A1D0}" type="slidenum">
              <a:rPr lang="ko-KR" altLang="en-US" smtClean="0"/>
              <a:t>10</a:t>
            </a:fld>
            <a:endParaRPr lang="ko-KR" altLang="en-US"/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7DBF50CE-AAAC-4EBC-D84F-403475374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6"/>
          <a:stretch/>
        </p:blipFill>
        <p:spPr bwMode="auto">
          <a:xfrm>
            <a:off x="11520024" y="1367330"/>
            <a:ext cx="610005" cy="452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850265E-0EBC-F0BD-4D06-B17759AF3EDA}"/>
              </a:ext>
            </a:extLst>
          </p:cNvPr>
          <p:cNvSpPr txBox="1"/>
          <p:nvPr/>
        </p:nvSpPr>
        <p:spPr>
          <a:xfrm>
            <a:off x="6763105" y="4037788"/>
            <a:ext cx="320995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3</a:t>
            </a:r>
            <a:endParaRPr lang="ko-KR" alt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987B93-96A5-71FB-5E02-A6C74DDEF8E2}"/>
              </a:ext>
            </a:extLst>
          </p:cNvPr>
          <p:cNvSpPr txBox="1"/>
          <p:nvPr/>
        </p:nvSpPr>
        <p:spPr>
          <a:xfrm>
            <a:off x="9315378" y="4037788"/>
            <a:ext cx="320995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4</a:t>
            </a:r>
            <a:endParaRPr lang="ko-KR" altLang="en-US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DA0807A-C774-5556-717E-758749AC3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81"/>
            <a:ext cx="10515600" cy="1246153"/>
          </a:xfrm>
        </p:spPr>
        <p:txBody>
          <a:bodyPr/>
          <a:lstStyle/>
          <a:p>
            <a:r>
              <a:rPr lang="en-US" altLang="ko-KR" dirty="0"/>
              <a:t>Three-dimensional graph of </a:t>
            </a:r>
            <a:r>
              <a:rPr lang="en-US" altLang="ko-KR" dirty="0" err="1"/>
              <a:t>dAOD</a:t>
            </a:r>
            <a:r>
              <a:rPr lang="en-US" altLang="ko-KR" dirty="0"/>
              <a:t> vs </a:t>
            </a:r>
            <a:r>
              <a:rPr lang="en-US" altLang="ko-KR" dirty="0" err="1"/>
              <a:t>dSFC</a:t>
            </a:r>
            <a:r>
              <a:rPr lang="en-US" altLang="ko-KR" dirty="0"/>
              <a:t> vs </a:t>
            </a:r>
            <a:r>
              <a:rPr lang="en-US" altLang="ko-KR" dirty="0" err="1"/>
              <a:t>dAEH</a:t>
            </a:r>
            <a:endParaRPr lang="ko-KR" altLang="en-US" dirty="0"/>
          </a:p>
        </p:txBody>
      </p:sp>
      <p:sp>
        <p:nvSpPr>
          <p:cNvPr id="22" name="정육면체 21">
            <a:extLst>
              <a:ext uri="{FF2B5EF4-FFF2-40B4-BE49-F238E27FC236}">
                <a16:creationId xmlns:a16="http://schemas.microsoft.com/office/drawing/2014/main" id="{A3A7026B-C870-BDC2-D529-753612DD40B1}"/>
              </a:ext>
            </a:extLst>
          </p:cNvPr>
          <p:cNvSpPr/>
          <p:nvPr/>
        </p:nvSpPr>
        <p:spPr>
          <a:xfrm>
            <a:off x="1845704" y="1920343"/>
            <a:ext cx="1786888" cy="1732941"/>
          </a:xfrm>
          <a:prstGeom prst="cub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5AA92503-4375-B515-7A59-CE80AC104786}"/>
              </a:ext>
            </a:extLst>
          </p:cNvPr>
          <p:cNvCxnSpPr>
            <a:cxnSpLocks/>
          </p:cNvCxnSpPr>
          <p:nvPr/>
        </p:nvCxnSpPr>
        <p:spPr>
          <a:xfrm>
            <a:off x="2064504" y="1833111"/>
            <a:ext cx="492285" cy="51326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6B7E674-5DEE-8B3C-5AC8-5C97AA8EE263}"/>
              </a:ext>
            </a:extLst>
          </p:cNvPr>
          <p:cNvSpPr txBox="1"/>
          <p:nvPr/>
        </p:nvSpPr>
        <p:spPr>
          <a:xfrm>
            <a:off x="2198188" y="3637885"/>
            <a:ext cx="717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>
                <a:latin typeface="Symbol" panose="05050102010706020507" pitchFamily="18" charset="2"/>
              </a:rPr>
              <a:t>d</a:t>
            </a:r>
            <a:r>
              <a:rPr lang="en-US" altLang="ko-KR" sz="1400" b="1" dirty="0" err="1"/>
              <a:t>SFC</a:t>
            </a:r>
            <a:endParaRPr lang="ko-KR" altLang="en-US" sz="1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D2E0FF-A3A1-18BA-868A-3DFD8C76DFB1}"/>
              </a:ext>
            </a:extLst>
          </p:cNvPr>
          <p:cNvSpPr txBox="1"/>
          <p:nvPr/>
        </p:nvSpPr>
        <p:spPr>
          <a:xfrm>
            <a:off x="3273991" y="3358671"/>
            <a:ext cx="717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>
                <a:latin typeface="Symbol" panose="05050102010706020507" pitchFamily="18" charset="2"/>
              </a:rPr>
              <a:t>d</a:t>
            </a:r>
            <a:r>
              <a:rPr lang="en-US" altLang="ko-KR" sz="1400" b="1" dirty="0" err="1"/>
              <a:t>AOD</a:t>
            </a:r>
            <a:endParaRPr lang="ko-KR" altLang="en-US" sz="1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4A2053-F4CA-D30C-9890-106AC6D7FBF3}"/>
              </a:ext>
            </a:extLst>
          </p:cNvPr>
          <p:cNvSpPr txBox="1"/>
          <p:nvPr/>
        </p:nvSpPr>
        <p:spPr>
          <a:xfrm>
            <a:off x="1121471" y="2844311"/>
            <a:ext cx="860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>
                <a:latin typeface="Symbol" panose="05050102010706020507" pitchFamily="18" charset="2"/>
              </a:rPr>
              <a:t>d</a:t>
            </a:r>
            <a:r>
              <a:rPr lang="en-US" altLang="ko-KR" sz="1400" b="1" dirty="0" err="1"/>
              <a:t>AEH</a:t>
            </a:r>
            <a:endParaRPr lang="ko-KR" altLang="en-US" sz="1400" b="1" dirty="0"/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888F23DA-9BD9-7020-B9A4-61022C710400}"/>
              </a:ext>
            </a:extLst>
          </p:cNvPr>
          <p:cNvCxnSpPr>
            <a:cxnSpLocks/>
          </p:cNvCxnSpPr>
          <p:nvPr/>
        </p:nvCxnSpPr>
        <p:spPr>
          <a:xfrm flipV="1">
            <a:off x="2126403" y="3000258"/>
            <a:ext cx="430386" cy="45726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B3C196DF-C9FD-8F8B-79F8-E780D0350334}"/>
              </a:ext>
            </a:extLst>
          </p:cNvPr>
          <p:cNvCxnSpPr>
            <a:cxnSpLocks/>
          </p:cNvCxnSpPr>
          <p:nvPr/>
        </p:nvCxnSpPr>
        <p:spPr>
          <a:xfrm flipH="1">
            <a:off x="3451680" y="2814602"/>
            <a:ext cx="53951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DD859A7C-78B0-BC87-09D8-B9F1651C6DC0}"/>
              </a:ext>
            </a:extLst>
          </p:cNvPr>
          <p:cNvCxnSpPr>
            <a:cxnSpLocks/>
          </p:cNvCxnSpPr>
          <p:nvPr/>
        </p:nvCxnSpPr>
        <p:spPr>
          <a:xfrm flipH="1">
            <a:off x="3417834" y="1627965"/>
            <a:ext cx="466909" cy="51984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BC69B3A-E820-5FB9-DF15-2AF84A89B66D}"/>
              </a:ext>
            </a:extLst>
          </p:cNvPr>
          <p:cNvSpPr txBox="1"/>
          <p:nvPr/>
        </p:nvSpPr>
        <p:spPr>
          <a:xfrm>
            <a:off x="1796973" y="3457523"/>
            <a:ext cx="320995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3</a:t>
            </a:r>
            <a:endParaRPr lang="ko-KR" alt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690AD1-5D82-AEC9-6F2B-94C00B7FB323}"/>
              </a:ext>
            </a:extLst>
          </p:cNvPr>
          <p:cNvSpPr txBox="1"/>
          <p:nvPr/>
        </p:nvSpPr>
        <p:spPr>
          <a:xfrm>
            <a:off x="3984147" y="2623944"/>
            <a:ext cx="320995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4</a:t>
            </a:r>
            <a:endParaRPr lang="ko-KR" alt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CF37EE-30B1-F414-5A68-C825AB804C9F}"/>
              </a:ext>
            </a:extLst>
          </p:cNvPr>
          <p:cNvSpPr txBox="1"/>
          <p:nvPr/>
        </p:nvSpPr>
        <p:spPr>
          <a:xfrm>
            <a:off x="1743509" y="1463779"/>
            <a:ext cx="320995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1</a:t>
            </a:r>
            <a:endParaRPr lang="ko-KR" alt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3210E6-7A14-4022-91FE-2CDD50D9D20C}"/>
              </a:ext>
            </a:extLst>
          </p:cNvPr>
          <p:cNvSpPr txBox="1"/>
          <p:nvPr/>
        </p:nvSpPr>
        <p:spPr>
          <a:xfrm>
            <a:off x="3881382" y="1264626"/>
            <a:ext cx="320995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2</a:t>
            </a:r>
            <a:endParaRPr lang="ko-KR" alt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635E1-1F54-4E6D-B3B9-D3646544AB46}"/>
              </a:ext>
            </a:extLst>
          </p:cNvPr>
          <p:cNvSpPr txBox="1"/>
          <p:nvPr/>
        </p:nvSpPr>
        <p:spPr>
          <a:xfrm>
            <a:off x="149248" y="4056545"/>
            <a:ext cx="5532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Relationship of </a:t>
            </a:r>
            <a:r>
              <a:rPr lang="en-US" altLang="ko-K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dAEH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altLang="ko-K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dAOD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ko-K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dSFC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ko-KR" sz="2000" b="1" dirty="0" err="1">
                <a:latin typeface="Symbol" panose="05050102010706020507" pitchFamily="18" charset="2"/>
              </a:rPr>
              <a:t>d</a:t>
            </a:r>
            <a:r>
              <a:rPr lang="en-US" altLang="ko-KR" sz="2000" b="1" dirty="0" err="1"/>
              <a:t>AEH</a:t>
            </a:r>
            <a:r>
              <a:rPr lang="en-US" altLang="ko-KR" sz="2000" b="1" dirty="0"/>
              <a:t> = -3.27</a:t>
            </a:r>
            <a:r>
              <a:rPr lang="en-US" altLang="ko-KR" sz="2000" b="1" dirty="0">
                <a:latin typeface="Symbol" panose="05050102010706020507" pitchFamily="18" charset="2"/>
              </a:rPr>
              <a:t>d</a:t>
            </a:r>
            <a:r>
              <a:rPr lang="en-US" altLang="ko-KR" sz="2000" b="1" dirty="0"/>
              <a:t>AOD + 17.39</a:t>
            </a:r>
            <a:r>
              <a:rPr lang="en-US" altLang="ko-KR" sz="2000" b="1" dirty="0">
                <a:latin typeface="Symbol" panose="05050102010706020507" pitchFamily="18" charset="2"/>
              </a:rPr>
              <a:t>d</a:t>
            </a:r>
            <a:r>
              <a:rPr lang="en-US" altLang="ko-KR" sz="2000" b="1" dirty="0"/>
              <a:t>SFC + (-0.07)</a:t>
            </a:r>
            <a:endParaRPr lang="ko-KR" altLang="en-US" sz="2000" b="1" dirty="0"/>
          </a:p>
        </p:txBody>
      </p:sp>
      <p:sp>
        <p:nvSpPr>
          <p:cNvPr id="10" name="화살표: 아래쪽 9">
            <a:extLst>
              <a:ext uri="{FF2B5EF4-FFF2-40B4-BE49-F238E27FC236}">
                <a16:creationId xmlns:a16="http://schemas.microsoft.com/office/drawing/2014/main" id="{BFC3D92D-4A95-DF89-B6A3-72935B58CA9F}"/>
              </a:ext>
            </a:extLst>
          </p:cNvPr>
          <p:cNvSpPr/>
          <p:nvPr/>
        </p:nvSpPr>
        <p:spPr>
          <a:xfrm>
            <a:off x="2673982" y="4855042"/>
            <a:ext cx="423659" cy="3077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0800C6-9DEB-C7DE-890C-C841F4A42846}"/>
              </a:ext>
            </a:extLst>
          </p:cNvPr>
          <p:cNvSpPr txBox="1"/>
          <p:nvPr/>
        </p:nvSpPr>
        <p:spPr>
          <a:xfrm>
            <a:off x="1" y="5269622"/>
            <a:ext cx="64698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- 0.327 km change with AOD error of 0.1</a:t>
            </a:r>
          </a:p>
          <a:p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- 0.174 km change with Surface albedo error of 0.01</a:t>
            </a:r>
            <a:endParaRPr lang="ko-K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5E674-746D-56FD-E86E-9063D19CF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217" y="6025418"/>
            <a:ext cx="2555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[Lee et al. </a:t>
            </a:r>
            <a:r>
              <a:rPr lang="en-US" altLang="ko-KR" sz="1600" b="1" i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in preparation</a:t>
            </a:r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]</a:t>
            </a:r>
            <a:endParaRPr lang="ko-KR" altLang="en-US" sz="1600" b="1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9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5725886" y="6400225"/>
            <a:ext cx="555091" cy="365125"/>
          </a:xfrm>
        </p:spPr>
        <p:txBody>
          <a:bodyPr/>
          <a:lstStyle/>
          <a:p>
            <a:fld id="{5DB0CBB1-89C4-42C9-B2EA-BCFB15D429BA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838200" y="897229"/>
            <a:ext cx="10515600" cy="4743948"/>
          </a:xfrm>
        </p:spPr>
        <p:txBody>
          <a:bodyPr/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AEH difference reduced especially at lower AOD (vs TROPOMI ALH) 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7E0E78AE-6BAC-B4DA-9E97-9744229D5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627" y="3939989"/>
            <a:ext cx="6090259" cy="2520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D9688D1-6671-7664-F875-51A94FD1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627" y="1419989"/>
            <a:ext cx="6090259" cy="2520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10A337-9DAE-559A-38DE-B2FF1440691C}"/>
              </a:ext>
            </a:extLst>
          </p:cNvPr>
          <p:cNvSpPr txBox="1"/>
          <p:nvPr/>
        </p:nvSpPr>
        <p:spPr>
          <a:xfrm>
            <a:off x="8884" y="1710543"/>
            <a:ext cx="165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GEMS AEH</a:t>
            </a:r>
            <a:endParaRPr lang="ko-KR" altLang="en-US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BEF64ED-60F2-8639-546E-CD99CEFD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094" y="1419989"/>
            <a:ext cx="446116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0A03E1B-5E70-6F09-A9BA-65A9B451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094" y="3939989"/>
            <a:ext cx="446116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E51DC2-5A43-67DE-0833-13817FB46F3A}"/>
              </a:ext>
            </a:extLst>
          </p:cNvPr>
          <p:cNvSpPr txBox="1"/>
          <p:nvPr/>
        </p:nvSpPr>
        <p:spPr>
          <a:xfrm>
            <a:off x="2058265" y="3059162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Difference</a:t>
            </a:r>
            <a:br>
              <a:rPr lang="en-US" altLang="ko-KR" sz="1600" dirty="0"/>
            </a:br>
            <a:r>
              <a:rPr lang="en-US" altLang="ko-KR" sz="1600" dirty="0"/>
              <a:t> 1.66 ± 1.22 km</a:t>
            </a:r>
            <a:endParaRPr lang="ko-KR" alt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D7BE6-3093-F828-DDE3-CD2E71F43197}"/>
              </a:ext>
            </a:extLst>
          </p:cNvPr>
          <p:cNvSpPr txBox="1"/>
          <p:nvPr/>
        </p:nvSpPr>
        <p:spPr>
          <a:xfrm>
            <a:off x="2058265" y="5579162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Difference</a:t>
            </a:r>
            <a:br>
              <a:rPr lang="en-US" altLang="ko-KR" sz="1600" dirty="0"/>
            </a:br>
            <a:r>
              <a:rPr lang="en-US" altLang="ko-KR" sz="1600" dirty="0"/>
              <a:t> 1.41 ± 1.12 km</a:t>
            </a:r>
            <a:endParaRPr lang="ko-KR" alt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7BE503-C3CE-C469-CA14-5C570CD91D5C}"/>
              </a:ext>
            </a:extLst>
          </p:cNvPr>
          <p:cNvSpPr txBox="1"/>
          <p:nvPr/>
        </p:nvSpPr>
        <p:spPr>
          <a:xfrm>
            <a:off x="-50027" y="2356824"/>
            <a:ext cx="1816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/>
              <a:t>V2.0</a:t>
            </a:r>
          </a:p>
          <a:p>
            <a:pPr algn="ctr"/>
            <a:r>
              <a:rPr lang="en-US" altLang="ko-KR" b="1" dirty="0"/>
              <a:t>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75006-A26F-64E8-5EE5-BFDAFBA6E106}"/>
              </a:ext>
            </a:extLst>
          </p:cNvPr>
          <p:cNvSpPr txBox="1"/>
          <p:nvPr/>
        </p:nvSpPr>
        <p:spPr>
          <a:xfrm>
            <a:off x="-50027" y="4870613"/>
            <a:ext cx="1816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/>
              <a:t>V2.1</a:t>
            </a:r>
          </a:p>
          <a:p>
            <a:pPr algn="ctr"/>
            <a:r>
              <a:rPr lang="en-US" altLang="ko-KR" b="1" dirty="0"/>
              <a:t>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1275C6-DF59-C881-07C6-9D1D5E7B8FA4}"/>
              </a:ext>
            </a:extLst>
          </p:cNvPr>
          <p:cNvSpPr txBox="1"/>
          <p:nvPr/>
        </p:nvSpPr>
        <p:spPr>
          <a:xfrm>
            <a:off x="2615869" y="6386709"/>
            <a:ext cx="353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GEMS AEH - TROPOMI ALH</a:t>
            </a:r>
            <a:endParaRPr lang="ko-KR" altLang="en-US" b="1" dirty="0"/>
          </a:p>
        </p:txBody>
      </p:sp>
      <p:sp>
        <p:nvSpPr>
          <p:cNvPr id="17" name="제목 1">
            <a:extLst>
              <a:ext uri="{FF2B5EF4-FFF2-40B4-BE49-F238E27FC236}">
                <a16:creationId xmlns:a16="http://schemas.microsoft.com/office/drawing/2014/main" id="{B0F5F97E-FE3E-E307-27A1-FD78428A18EC}"/>
              </a:ext>
            </a:extLst>
          </p:cNvPr>
          <p:cNvSpPr txBox="1">
            <a:spLocks/>
          </p:cNvSpPr>
          <p:nvPr/>
        </p:nvSpPr>
        <p:spPr>
          <a:xfrm>
            <a:off x="1462562" y="150255"/>
            <a:ext cx="9081738" cy="767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GEMS AEH Validation Result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18A03D87-10DC-EBB6-2289-180B4A5BE30C}"/>
              </a:ext>
            </a:extLst>
          </p:cNvPr>
          <p:cNvCxnSpPr>
            <a:cxnSpLocks/>
          </p:cNvCxnSpPr>
          <p:nvPr/>
        </p:nvCxnSpPr>
        <p:spPr>
          <a:xfrm>
            <a:off x="7918687" y="2926637"/>
            <a:ext cx="3790811" cy="0"/>
          </a:xfrm>
          <a:prstGeom prst="line">
            <a:avLst/>
          </a:prstGeom>
          <a:ln w="2222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E1EEF456-06BD-16C9-2686-41002582B96E}"/>
              </a:ext>
            </a:extLst>
          </p:cNvPr>
          <p:cNvCxnSpPr>
            <a:cxnSpLocks/>
          </p:cNvCxnSpPr>
          <p:nvPr/>
        </p:nvCxnSpPr>
        <p:spPr>
          <a:xfrm>
            <a:off x="7864052" y="5446637"/>
            <a:ext cx="3790811" cy="0"/>
          </a:xfrm>
          <a:prstGeom prst="line">
            <a:avLst/>
          </a:prstGeom>
          <a:ln w="2222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9E3731C-41C0-375D-269C-1FD2C4166F39}"/>
              </a:ext>
            </a:extLst>
          </p:cNvPr>
          <p:cNvSpPr txBox="1"/>
          <p:nvPr/>
        </p:nvSpPr>
        <p:spPr>
          <a:xfrm>
            <a:off x="9757674" y="4547447"/>
            <a:ext cx="177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</a:t>
            </a:r>
            <a:r>
              <a:rPr lang="en-US" altLang="ko-K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b.w.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ALH and AEH?</a:t>
            </a:r>
            <a:endParaRPr lang="ko-KR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B0053A58-3C24-1132-4A31-FB26648BDF55}"/>
              </a:ext>
            </a:extLst>
          </p:cNvPr>
          <p:cNvCxnSpPr/>
          <p:nvPr/>
        </p:nvCxnSpPr>
        <p:spPr>
          <a:xfrm>
            <a:off x="10518034" y="5193778"/>
            <a:ext cx="0" cy="2528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2A03659A-A18D-5181-A9A7-87235C830AE3}"/>
              </a:ext>
            </a:extLst>
          </p:cNvPr>
          <p:cNvCxnSpPr>
            <a:cxnSpLocks/>
          </p:cNvCxnSpPr>
          <p:nvPr/>
        </p:nvCxnSpPr>
        <p:spPr>
          <a:xfrm flipV="1">
            <a:off x="10308566" y="2988286"/>
            <a:ext cx="138023" cy="16395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936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5C10318-9F86-BE48-A483-EEB985B38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026" y="1304957"/>
            <a:ext cx="4190248" cy="2457826"/>
          </a:xfrm>
          <a:prstGeom prst="rect">
            <a:avLst/>
          </a:prstGeom>
          <a:ln w="28575">
            <a:solidFill>
              <a:srgbClr val="CC9900"/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7B9CC63-ACC6-1E25-D7D4-8FD3E837A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026" y="3852107"/>
            <a:ext cx="4190248" cy="2457826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7246ED-0EC9-4230-D88E-82B50D8E21F0}"/>
              </a:ext>
            </a:extLst>
          </p:cNvPr>
          <p:cNvSpPr txBox="1"/>
          <p:nvPr/>
        </p:nvSpPr>
        <p:spPr>
          <a:xfrm>
            <a:off x="50867" y="2018045"/>
            <a:ext cx="1774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C9900"/>
                </a:solidFill>
              </a:rPr>
              <a:t>Land</a:t>
            </a:r>
          </a:p>
          <a:p>
            <a:pPr algn="ctr"/>
            <a:r>
              <a:rPr lang="en-US" altLang="ko-KR" sz="1000" dirty="0">
                <a:solidFill>
                  <a:srgbClr val="CC9900"/>
                </a:solidFill>
              </a:rPr>
              <a:t>Terrain height &gt; 0</a:t>
            </a:r>
            <a:endParaRPr lang="ko-KR" altLang="en-US" sz="1000" dirty="0">
              <a:solidFill>
                <a:srgbClr val="CC99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DFC1BE-0FF3-20E1-7013-EDA9CA4C59FD}"/>
              </a:ext>
            </a:extLst>
          </p:cNvPr>
          <p:cNvSpPr txBox="1"/>
          <p:nvPr/>
        </p:nvSpPr>
        <p:spPr>
          <a:xfrm>
            <a:off x="50867" y="4868900"/>
            <a:ext cx="1774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00B0F0"/>
                </a:solidFill>
              </a:rPr>
              <a:t>Ocean</a:t>
            </a:r>
          </a:p>
          <a:p>
            <a:pPr algn="ctr"/>
            <a:r>
              <a:rPr lang="en-US" altLang="ko-KR" sz="1000" dirty="0">
                <a:solidFill>
                  <a:srgbClr val="00B0F0"/>
                </a:solidFill>
              </a:rPr>
              <a:t>Terrain height =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0C246-EA4E-6213-ED2E-333925CE7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375" y="6399255"/>
            <a:ext cx="2555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[Lee et al. </a:t>
            </a:r>
            <a:r>
              <a:rPr lang="en-US" altLang="ko-KR" sz="1600" b="1" i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in preparation</a:t>
            </a:r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]</a:t>
            </a:r>
            <a:endParaRPr lang="ko-KR" altLang="en-US" sz="1600" b="1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8A3E6CD-A59E-5F5A-311D-BAF4D840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45" y="1300862"/>
            <a:ext cx="4311807" cy="2457826"/>
          </a:xfrm>
          <a:prstGeom prst="rect">
            <a:avLst/>
          </a:prstGeom>
          <a:noFill/>
          <a:ln w="28575">
            <a:solidFill>
              <a:srgbClr val="CC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7AD4B4F-4FF4-F692-5E16-A83D2807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46" y="3852106"/>
            <a:ext cx="4311807" cy="245782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CC3B6-9432-BDE1-7B55-2E05013D6B0B}"/>
              </a:ext>
            </a:extLst>
          </p:cNvPr>
          <p:cNvSpPr txBox="1"/>
          <p:nvPr/>
        </p:nvSpPr>
        <p:spPr>
          <a:xfrm>
            <a:off x="3560884" y="93153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V2.0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9D9B7-65BB-BD82-0C56-E9A3CC6E05B3}"/>
              </a:ext>
            </a:extLst>
          </p:cNvPr>
          <p:cNvSpPr txBox="1"/>
          <p:nvPr/>
        </p:nvSpPr>
        <p:spPr>
          <a:xfrm>
            <a:off x="8540070" y="93153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V2.1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5363D0F5-F59A-AB14-7563-7247AB01A2BE}"/>
              </a:ext>
            </a:extLst>
          </p:cNvPr>
          <p:cNvSpPr txBox="1">
            <a:spLocks/>
          </p:cNvSpPr>
          <p:nvPr/>
        </p:nvSpPr>
        <p:spPr>
          <a:xfrm>
            <a:off x="1462562" y="150255"/>
            <a:ext cx="9081738" cy="767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GEMS AEH Validation Result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97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6BDC6C-973F-E512-E52E-090FDB9EF43E}"/>
              </a:ext>
            </a:extLst>
          </p:cNvPr>
          <p:cNvSpPr txBox="1"/>
          <p:nvPr/>
        </p:nvSpPr>
        <p:spPr>
          <a:xfrm>
            <a:off x="0" y="11489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GEMS AOD</a:t>
            </a:r>
            <a:r>
              <a:rPr lang="ko-KR" altLang="en-US" b="1" dirty="0"/>
              <a:t> </a:t>
            </a:r>
            <a:r>
              <a:rPr lang="en-US" altLang="ko-KR" b="1" dirty="0"/>
              <a:t>V2.1 compared to AERONET, Period</a:t>
            </a:r>
            <a:r>
              <a:rPr lang="en-US" altLang="ko-KR" sz="1800" b="1" dirty="0"/>
              <a:t>: 2023/01/01 ~ 2023/12/31</a:t>
            </a:r>
            <a:endParaRPr lang="ko-KR" altLang="en-US" sz="1800" b="1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54B57E4-143D-D990-1942-EC40B5B432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05" y="909000"/>
            <a:ext cx="3096001" cy="2520000"/>
          </a:xfrm>
          <a:prstGeom prst="rect">
            <a:avLst/>
          </a:prstGeom>
        </p:spPr>
      </p:pic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BE98973E-2A75-3B00-8424-E2F6E7054E0C}"/>
              </a:ext>
            </a:extLst>
          </p:cNvPr>
          <p:cNvGraphicFramePr>
            <a:graphicFrameLocks noGrp="1"/>
          </p:cNvGraphicFramePr>
          <p:nvPr/>
        </p:nvGraphicFramePr>
        <p:xfrm>
          <a:off x="228138" y="493282"/>
          <a:ext cx="11708937" cy="370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02979">
                  <a:extLst>
                    <a:ext uri="{9D8B030D-6E8A-4147-A177-3AD203B41FA5}">
                      <a16:colId xmlns:a16="http://schemas.microsoft.com/office/drawing/2014/main" val="1851793155"/>
                    </a:ext>
                  </a:extLst>
                </a:gridCol>
                <a:gridCol w="3902979">
                  <a:extLst>
                    <a:ext uri="{9D8B030D-6E8A-4147-A177-3AD203B41FA5}">
                      <a16:colId xmlns:a16="http://schemas.microsoft.com/office/drawing/2014/main" val="491236257"/>
                    </a:ext>
                  </a:extLst>
                </a:gridCol>
                <a:gridCol w="3902979">
                  <a:extLst>
                    <a:ext uri="{9D8B030D-6E8A-4147-A177-3AD203B41FA5}">
                      <a16:colId xmlns:a16="http://schemas.microsoft.com/office/drawing/2014/main" val="29745140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00FF"/>
                          </a:solidFill>
                        </a:rPr>
                        <a:t>354nm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00FF"/>
                          </a:solidFill>
                        </a:rPr>
                        <a:t>443nm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00FF"/>
                          </a:solidFill>
                        </a:rPr>
                        <a:t>550nm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125653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CB9E65EC-7D03-A351-0EA9-E8520A057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7" y="909000"/>
            <a:ext cx="3096001" cy="252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CFB1C6-39F9-0F2D-4596-C11D0EF49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233" y="909000"/>
            <a:ext cx="3096001" cy="2520000"/>
          </a:xfrm>
          <a:prstGeom prst="rect">
            <a:avLst/>
          </a:prstGeom>
        </p:spPr>
      </p:pic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96D65113-B434-C1AA-F97F-4DE78EF4B525}"/>
              </a:ext>
            </a:extLst>
          </p:cNvPr>
          <p:cNvGraphicFramePr>
            <a:graphicFrameLocks noGrp="1"/>
          </p:cNvGraphicFramePr>
          <p:nvPr/>
        </p:nvGraphicFramePr>
        <p:xfrm>
          <a:off x="2496000" y="3663521"/>
          <a:ext cx="7200000" cy="370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val="1851793155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491236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0000FF"/>
                          </a:solidFill>
                        </a:rPr>
                        <a:t>AERONET [443nm] vs. GEMS [443nm]</a:t>
                      </a:r>
                      <a:endParaRPr lang="ko-KR" alt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AERONET [550nm] vs. GEMS [443nm]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125653"/>
                  </a:ext>
                </a:extLst>
              </a:tr>
            </a:tbl>
          </a:graphicData>
        </a:graphic>
      </p:graphicFrame>
      <p:pic>
        <p:nvPicPr>
          <p:cNvPr id="11" name="그림 10">
            <a:extLst>
              <a:ext uri="{FF2B5EF4-FFF2-40B4-BE49-F238E27FC236}">
                <a16:creationId xmlns:a16="http://schemas.microsoft.com/office/drawing/2014/main" id="{49D18966-D6A4-CC9B-7817-9EBAAA8561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13" y="4052467"/>
            <a:ext cx="3096001" cy="2520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91601C9-B73A-6E11-1127-7A6546F63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285" y="4052467"/>
            <a:ext cx="3096001" cy="252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7A2032-9D37-D9A1-BC18-8748844D8B51}"/>
              </a:ext>
            </a:extLst>
          </p:cNvPr>
          <p:cNvSpPr txBox="1"/>
          <p:nvPr/>
        </p:nvSpPr>
        <p:spPr>
          <a:xfrm>
            <a:off x="2196977" y="3355744"/>
            <a:ext cx="1611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Slope: </a:t>
            </a:r>
            <a:r>
              <a:rPr lang="en-US" altLang="ko-KR" sz="1400" dirty="0">
                <a:solidFill>
                  <a:srgbClr val="FF0000"/>
                </a:solidFill>
              </a:rPr>
              <a:t>0.754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E55BEE-F31E-DE2B-56DA-4201FFDC4B5F}"/>
              </a:ext>
            </a:extLst>
          </p:cNvPr>
          <p:cNvSpPr txBox="1"/>
          <p:nvPr/>
        </p:nvSpPr>
        <p:spPr>
          <a:xfrm>
            <a:off x="6019089" y="3355744"/>
            <a:ext cx="1611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Slope: 0.631</a:t>
            </a:r>
            <a:endParaRPr lang="ko-KR" alt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F5C7A5-356F-ACF0-F12A-2E557FBD5716}"/>
              </a:ext>
            </a:extLst>
          </p:cNvPr>
          <p:cNvSpPr txBox="1"/>
          <p:nvPr/>
        </p:nvSpPr>
        <p:spPr>
          <a:xfrm>
            <a:off x="9841201" y="3355744"/>
            <a:ext cx="1611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Slope: </a:t>
            </a:r>
            <a:r>
              <a:rPr lang="en-US" altLang="ko-KR" sz="1400" dirty="0">
                <a:solidFill>
                  <a:srgbClr val="0070C0"/>
                </a:solidFill>
              </a:rPr>
              <a:t>0.576</a:t>
            </a:r>
            <a:endParaRPr lang="ko-KR" altLang="en-US" sz="14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6C4B41-5B70-C4AC-8560-52D5A170E8CD}"/>
              </a:ext>
            </a:extLst>
          </p:cNvPr>
          <p:cNvSpPr txBox="1"/>
          <p:nvPr/>
        </p:nvSpPr>
        <p:spPr>
          <a:xfrm>
            <a:off x="4258197" y="6503349"/>
            <a:ext cx="1611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Slope: </a:t>
            </a:r>
            <a:r>
              <a:rPr lang="en-US" altLang="ko-KR" sz="1400" dirty="0">
                <a:solidFill>
                  <a:srgbClr val="0070C0"/>
                </a:solidFill>
              </a:rPr>
              <a:t>0.631</a:t>
            </a:r>
            <a:endParaRPr lang="ko-KR" altLang="en-US" sz="14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A188D-2B0D-203E-A5EE-8EE99E573050}"/>
              </a:ext>
            </a:extLst>
          </p:cNvPr>
          <p:cNvSpPr txBox="1"/>
          <p:nvPr/>
        </p:nvSpPr>
        <p:spPr>
          <a:xfrm>
            <a:off x="7806769" y="6503000"/>
            <a:ext cx="1611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Slope: </a:t>
            </a:r>
            <a:r>
              <a:rPr lang="en-US" altLang="ko-KR" sz="1400" dirty="0">
                <a:solidFill>
                  <a:srgbClr val="FF0000"/>
                </a:solidFill>
              </a:rPr>
              <a:t>0.818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9C93D2-9995-4FE7-88E4-4D7A398B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58" y="5779943"/>
            <a:ext cx="28657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[Courtesy of </a:t>
            </a:r>
            <a:b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</a:br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Yujin Chai and </a:t>
            </a:r>
            <a:r>
              <a:rPr lang="en-US" altLang="ko-KR" sz="1600" b="1" dirty="0" err="1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Jhoon</a:t>
            </a:r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Kim]</a:t>
            </a:r>
            <a:endParaRPr lang="ko-KR" altLang="en-US" sz="1600" b="1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627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62971" y="136526"/>
            <a:ext cx="8280919" cy="767639"/>
          </a:xfrm>
        </p:spPr>
        <p:txBody>
          <a:bodyPr>
            <a:noAutofit/>
          </a:bodyPr>
          <a:lstStyle/>
          <a:p>
            <a:r>
              <a:rPr lang="en-US" altLang="ko-KR" sz="36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ko-KR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9681" y="1050347"/>
            <a:ext cx="11532638" cy="54361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Recent V2.1 GEMS AEH product has some updates:</a:t>
            </a:r>
          </a:p>
          <a:p>
            <a:pPr lvl="1">
              <a:lnSpc>
                <a:spcPct val="12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Directly estimate the O</a:t>
            </a:r>
            <a:r>
              <a:rPr lang="en-US" altLang="ko-KR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SCD from the L1C radiance</a:t>
            </a:r>
          </a:p>
          <a:p>
            <a:pPr lvl="1">
              <a:lnSpc>
                <a:spcPct val="12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Update LUTs (Coverage Improvement &amp; Optical Properties)</a:t>
            </a:r>
          </a:p>
          <a:p>
            <a:pPr lvl="1">
              <a:lnSpc>
                <a:spcPct val="120000"/>
              </a:lnSpc>
            </a:pP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Coincide the Surface albedo information (with L2AERAOD)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After update the AEH retrieval product, the AEH retrieval results show the improvement of accuracy.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Empirical Uncertainty of AEH by AOD and surface reflectance was identified.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AEH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= 0.327 km (</a:t>
            </a:r>
            <a:r>
              <a:rPr lang="en-US" altLang="ko-KR" sz="160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AOD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= 0.1)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AEH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= 0.174 km (</a:t>
            </a:r>
            <a:r>
              <a:rPr lang="en-US" altLang="ko-KR" sz="160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SFC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= 0.01)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Some improvement points are still remained.</a:t>
            </a:r>
          </a:p>
          <a:p>
            <a:pPr lvl="1">
              <a:lnSpc>
                <a:spcPct val="12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Surface Reflectance over land (Check the accuracy with TROPOMI)</a:t>
            </a:r>
          </a:p>
          <a:p>
            <a:pPr lvl="1">
              <a:lnSpc>
                <a:spcPct val="12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Spectral uncertainty of AOD &amp; Type Determination uncertainty</a:t>
            </a:r>
          </a:p>
          <a:p>
            <a:pPr>
              <a:lnSpc>
                <a:spcPct val="120000"/>
              </a:lnSpc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7C15-439C-48EE-ABEA-AD8BBB61A1D0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039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62971" y="136526"/>
            <a:ext cx="8280919" cy="767639"/>
          </a:xfrm>
        </p:spPr>
        <p:txBody>
          <a:bodyPr>
            <a:noAutofit/>
          </a:bodyPr>
          <a:lstStyle/>
          <a:p>
            <a:r>
              <a:rPr lang="en-US" altLang="ko-KR" sz="36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ko-KR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9681" y="923024"/>
            <a:ext cx="11532638" cy="5436138"/>
          </a:xfrm>
        </p:spPr>
        <p:txBody>
          <a:bodyPr>
            <a:no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Aerosol Retrieval from Environmental Satellite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Aerosol, Cloud information : Important for accuracy of trace gases.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Environmental Satellite : Fine spectral resolution, Coarse spatial Resolution 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Aerosol Information : AOD, Type, and Single Scattering Albedo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Aerosol Height from Satellite is still challenging Issue.</a:t>
            </a:r>
          </a:p>
          <a:p>
            <a:pPr>
              <a:lnSpc>
                <a:spcPct val="100000"/>
              </a:lnSpc>
            </a:pP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GEMS Aerosol Product</a:t>
            </a:r>
          </a:p>
          <a:p>
            <a:pPr lvl="1">
              <a:lnSpc>
                <a:spcPct val="100000"/>
              </a:lnSpc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GEMS Aerosol Optical Properties (L2AERAOD) 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AOD, SSA, Types (ABS, NA, Dust)</a:t>
            </a:r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In addition, Aerosol Effective Height product (L2AEH)</a:t>
            </a:r>
            <a:r>
              <a:rPr lang="ko-K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from GEMS is also now in operation.</a:t>
            </a:r>
          </a:p>
          <a:p>
            <a:pPr>
              <a:lnSpc>
                <a:spcPct val="100000"/>
              </a:lnSpc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Aerosol Effective Height Algorithm</a:t>
            </a:r>
          </a:p>
          <a:p>
            <a:pPr lvl="1">
              <a:lnSpc>
                <a:spcPct val="10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Aerosol Effective Height is representative parameter for aerosol layer height information based on the assumed profiles.</a:t>
            </a:r>
          </a:p>
          <a:p>
            <a:pPr lvl="1">
              <a:lnSpc>
                <a:spcPct val="10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Theoretically, error budget study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was performed by Park et al. (2016). However, empirical based error analysis is not yet studied. </a:t>
            </a:r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7C15-439C-48EE-ABEA-AD8BBB61A1D0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1677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41875" y="1149805"/>
            <a:ext cx="5066093" cy="5279569"/>
          </a:xfrm>
        </p:spPr>
        <p:txBody>
          <a:bodyPr/>
          <a:lstStyle/>
          <a:p>
            <a:pPr marL="0" indent="0" defTabSz="3908649">
              <a:defRPr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Error source</a:t>
            </a:r>
          </a:p>
          <a:p>
            <a:pPr marL="720000" indent="-720000" defTabSz="3908649">
              <a:buNone/>
              <a:defRPr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- AOD : AOD ↑ → O</a:t>
            </a:r>
            <a:r>
              <a:rPr lang="en-US" altLang="ko-KR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SCD</a:t>
            </a:r>
            <a:r>
              <a:rPr lang="ko-KR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(Shielding effect) </a:t>
            </a:r>
          </a:p>
          <a:p>
            <a:pPr marL="720000" indent="-720000" defTabSz="3908649">
              <a:buNone/>
              <a:defRPr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- SSA : SSA ↑ → Scattering↑ → O</a:t>
            </a:r>
            <a:r>
              <a:rPr lang="en-US" altLang="ko-KR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SCD ↑ </a:t>
            </a:r>
          </a:p>
          <a:p>
            <a:pPr marL="1080000" indent="-2160000" defTabSz="3908649">
              <a:buNone/>
              <a:defRPr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ko-KR" sz="1800" dirty="0" err="1">
                <a:latin typeface="Arial" panose="020B0604020202020204" pitchFamily="34" charset="0"/>
                <a:cs typeface="Arial" panose="020B0604020202020204" pitchFamily="34" charset="0"/>
              </a:rPr>
              <a:t>Albedo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: High </a:t>
            </a:r>
            <a:r>
              <a:rPr lang="en-US" altLang="ko-KR" sz="1800" dirty="0" err="1">
                <a:latin typeface="Arial" panose="020B0604020202020204" pitchFamily="34" charset="0"/>
                <a:cs typeface="Arial" panose="020B0604020202020204" pitchFamily="34" charset="0"/>
              </a:rPr>
              <a:t>albedo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→ O</a:t>
            </a:r>
            <a:r>
              <a:rPr lang="en-US" altLang="ko-KR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SCD ↑ </a:t>
            </a:r>
          </a:p>
          <a:p>
            <a:pPr marL="1080000" indent="-2160000" defTabSz="3908649">
              <a:buNone/>
              <a:defRPr/>
            </a:pPr>
            <a:endParaRPr lang="en-US" altLang="ko-K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0" indent="-2160000" defTabSz="3908649">
              <a:buNone/>
              <a:defRPr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-Aerosol vertical distribution</a:t>
            </a:r>
            <a:b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Exponential </a:t>
            </a:r>
            <a:r>
              <a:rPr lang="en-US" altLang="ko-KR" sz="18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Gaussian (MITR)</a:t>
            </a:r>
            <a:b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Exponential </a:t>
            </a:r>
            <a:r>
              <a:rPr lang="en-US" altLang="ko-KR" sz="18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Box-shape</a:t>
            </a:r>
            <a:b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(WASO,COPO) </a:t>
            </a:r>
          </a:p>
          <a:p>
            <a:endParaRPr lang="ko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5735960" y="1122424"/>
          <a:ext cx="5004048" cy="4509122"/>
        </p:xfrm>
        <a:graphic>
          <a:graphicData uri="http://schemas.openxmlformats.org/drawingml/2006/table">
            <a:tbl>
              <a:tblPr/>
              <a:tblGrid>
                <a:gridCol w="1550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048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Error source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[unit : m]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MITR</a:t>
                      </a:r>
                      <a:endParaRPr lang="ko-KR" sz="1600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WASO</a:t>
                      </a:r>
                      <a:endParaRPr lang="ko-KR" sz="1600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sz="1600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COPO</a:t>
                      </a:r>
                      <a:endParaRPr lang="ko-KR" sz="1600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48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AOD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(ΔAOD = 0.2)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193±109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182±102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201±116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8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SSA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(10% change)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1068±914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2373±1882</a:t>
                      </a:r>
                      <a:r>
                        <a:rPr lang="en-US" sz="1600" kern="100" baseline="300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*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488±436</a:t>
                      </a:r>
                      <a:r>
                        <a:rPr lang="en-US" sz="1600" kern="100" baseline="300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*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48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Surface </a:t>
                      </a:r>
                      <a:r>
                        <a:rPr lang="en-US" sz="1600" kern="100" dirty="0" err="1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Albedo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600" kern="100" dirty="0" err="1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Δα</a:t>
                      </a: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= 0.01)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93±185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89±126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252±571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48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Aerosol vertical 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distribution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1843±4570</a:t>
                      </a:r>
                      <a:endParaRPr lang="ko-KR" sz="1600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1884±2172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928±3332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48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Atmospheric 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Gases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4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 10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24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O</a:t>
                      </a:r>
                      <a:r>
                        <a:rPr lang="en-US" sz="1600" kern="100" baseline="-250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</a:t>
                      </a:r>
                      <a:r>
                        <a:rPr lang="en-US" sz="1600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cross section</a:t>
                      </a:r>
                      <a:endParaRPr lang="ko-KR" sz="1600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4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~1.7% (O</a:t>
                      </a:r>
                      <a:r>
                        <a:rPr lang="en-US" sz="1600" kern="100" baseline="-250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</a:t>
                      </a: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SCD)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48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Instrument</a:t>
                      </a:r>
                      <a:endParaRPr lang="ko-KR" sz="1600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(Shift : 0.02 nm)</a:t>
                      </a:r>
                      <a:endParaRPr lang="ko-KR" sz="1600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4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 10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048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Total Error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[unit : %]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28.2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56.6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22.9</a:t>
                      </a:r>
                      <a:endParaRPr lang="ko-KR" sz="1600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48128" y="421179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Negligible</a:t>
            </a:r>
            <a:endParaRPr lang="ko-KR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7248128" y="3789589"/>
            <a:ext cx="0" cy="1296144"/>
          </a:xfrm>
          <a:prstGeom prst="straightConnector1">
            <a:avLst/>
          </a:prstGeom>
          <a:ln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 txBox="1">
            <a:spLocks/>
          </p:cNvSpPr>
          <p:nvPr/>
        </p:nvSpPr>
        <p:spPr bwMode="auto">
          <a:xfrm>
            <a:off x="1748408" y="5686470"/>
            <a:ext cx="8991600" cy="11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3908649" latinLnBrk="1">
              <a:spcBef>
                <a:spcPct val="20000"/>
              </a:spcBef>
              <a:defRPr/>
            </a:pPr>
            <a:r>
              <a:rPr lang="en-US" altLang="ko-KR" dirty="0">
                <a:solidFill>
                  <a:srgbClr val="FF0000"/>
                </a:solidFill>
                <a:latin typeface="Arial" pitchFamily="34" charset="0"/>
                <a:ea typeface="HY중고딕" pitchFamily="18" charset="-127"/>
                <a:cs typeface="Arial" pitchFamily="34" charset="0"/>
              </a:rPr>
              <a:t>*Aerosol Model</a:t>
            </a:r>
            <a:r>
              <a:rPr lang="ko-KR" altLang="en-US" dirty="0">
                <a:solidFill>
                  <a:srgbClr val="FF0000"/>
                </a:solidFill>
                <a:latin typeface="Arial" pitchFamily="34" charset="0"/>
                <a:ea typeface="HY중고딕" pitchFamily="18" charset="-127"/>
                <a:cs typeface="Arial" pitchFamily="34" charset="0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Arial" pitchFamily="34" charset="0"/>
                <a:ea typeface="HY중고딕" pitchFamily="18" charset="-127"/>
                <a:cs typeface="Arial" pitchFamily="34" charset="0"/>
              </a:rPr>
              <a:t>: MITR (for dust), WASO (for non-absorbing), COPO (for absorbing)</a:t>
            </a:r>
            <a:br>
              <a:rPr lang="en-US" altLang="ko-KR" dirty="0">
                <a:solidFill>
                  <a:srgbClr val="FF0000"/>
                </a:solidFill>
                <a:latin typeface="Arial" pitchFamily="34" charset="0"/>
                <a:ea typeface="HY중고딕" pitchFamily="18" charset="-127"/>
                <a:cs typeface="Arial" pitchFamily="34" charset="0"/>
              </a:rPr>
            </a:br>
            <a:r>
              <a:rPr lang="en-US" altLang="ko-KR" dirty="0">
                <a:solidFill>
                  <a:srgbClr val="FF0000"/>
                </a:solidFill>
                <a:latin typeface="Arial" pitchFamily="34" charset="0"/>
                <a:ea typeface="HY중고딕" pitchFamily="18" charset="-127"/>
                <a:cs typeface="Arial" pitchFamily="34" charset="0"/>
              </a:rPr>
              <a:t>                       (Hess et al., 1998) – OPAC Aerosol Model</a:t>
            </a:r>
            <a:endParaRPr lang="ko-KR" altLang="en-US" dirty="0">
              <a:solidFill>
                <a:srgbClr val="FF0000"/>
              </a:solidFill>
              <a:latin typeface="Arial" pitchFamily="34" charset="0"/>
              <a:ea typeface="HY중고딕" pitchFamily="18" charset="-127"/>
              <a:cs typeface="Arial" pitchFamily="34" charset="0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C49F29D-568F-B807-C9DE-FA862D89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491" y="136526"/>
            <a:ext cx="9402792" cy="767639"/>
          </a:xfrm>
        </p:spPr>
        <p:txBody>
          <a:bodyPr>
            <a:noAutofit/>
          </a:bodyPr>
          <a:lstStyle/>
          <a:p>
            <a:r>
              <a:rPr lang="en-US" altLang="ko-KR" sz="3600" dirty="0">
                <a:latin typeface="Arial" panose="020B0604020202020204" pitchFamily="34" charset="0"/>
                <a:cs typeface="Arial" panose="020B0604020202020204" pitchFamily="34" charset="0"/>
              </a:rPr>
              <a:t>Introduction- Theoretical Error Analysis</a:t>
            </a:r>
            <a:endParaRPr lang="ko-KR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C7F40-D303-674B-0B5B-0FB3FFD12819}"/>
              </a:ext>
            </a:extLst>
          </p:cNvPr>
          <p:cNvSpPr txBox="1"/>
          <p:nvPr/>
        </p:nvSpPr>
        <p:spPr>
          <a:xfrm>
            <a:off x="2957421" y="5194318"/>
            <a:ext cx="267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[Park et al., 2016, ACP]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">
            <a:extLst>
              <a:ext uri="{FF2B5EF4-FFF2-40B4-BE49-F238E27FC236}">
                <a16:creationId xmlns:a16="http://schemas.microsoft.com/office/drawing/2014/main" id="{722C1C0C-B609-4012-A198-DDB0F52FA63F}"/>
              </a:ext>
            </a:extLst>
          </p:cNvPr>
          <p:cNvSpPr txBox="1">
            <a:spLocks/>
          </p:cNvSpPr>
          <p:nvPr/>
        </p:nvSpPr>
        <p:spPr>
          <a:xfrm>
            <a:off x="2658813" y="139059"/>
            <a:ext cx="9081738" cy="767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GEMS AEH Retrieval Algorithm (V2.X)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6EDCA5F-E147-AD28-1CA8-AB9A7E1C9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70A84AB-D5B9-F69D-CC74-E26BBE1CF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412"/>
            <a:ext cx="6588579" cy="589132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105C157-A0D8-64CD-5603-4F9EA887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236" y="2092439"/>
            <a:ext cx="5341257" cy="3817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A5312-9655-A6D7-EB98-A0E5B3D90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877" y="5910149"/>
            <a:ext cx="2555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[Park et al. (2023, AMTD)]</a:t>
            </a:r>
            <a:endParaRPr lang="ko-KR" altLang="en-US" sz="1600" b="1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244A5593-BA29-759C-1D79-AB1A90BA250D}"/>
              </a:ext>
            </a:extLst>
          </p:cNvPr>
          <p:cNvSpPr/>
          <p:nvPr/>
        </p:nvSpPr>
        <p:spPr>
          <a:xfrm>
            <a:off x="4649638" y="5055079"/>
            <a:ext cx="1708030" cy="4226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F378193F-8227-C820-AD6B-F2FCFF59B123}"/>
              </a:ext>
            </a:extLst>
          </p:cNvPr>
          <p:cNvSpPr/>
          <p:nvPr/>
        </p:nvSpPr>
        <p:spPr>
          <a:xfrm>
            <a:off x="105674" y="4914181"/>
            <a:ext cx="1708030" cy="5635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8850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CA711FD3-9908-4AB0-8BEC-E63FC15CF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2" y="1166546"/>
            <a:ext cx="9957640" cy="27674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DOAS Fitting</a:t>
            </a:r>
          </a:p>
          <a:p>
            <a:pPr lvl="1">
              <a:lnSpc>
                <a:spcPct val="10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Spectral Range : 460 ~ 486 nm</a:t>
            </a:r>
          </a:p>
          <a:p>
            <a:pPr lvl="1">
              <a:lnSpc>
                <a:spcPct val="10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Reference : GEMS Irradiance Dataset (L1IRR)[Daily Observation]</a:t>
            </a:r>
          </a:p>
          <a:p>
            <a:pPr lvl="1">
              <a:lnSpc>
                <a:spcPct val="10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Cross Section: O</a:t>
            </a:r>
            <a:r>
              <a:rPr lang="en-US" altLang="ko-KR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(228 K, 295 K;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Bogumil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et al., 2001)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NO</a:t>
            </a:r>
            <a:r>
              <a:rPr lang="en-US" altLang="ko-KR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(298 K;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Vandaele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et al., 1998)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O</a:t>
            </a:r>
            <a:r>
              <a:rPr lang="en-US" altLang="ko-KR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(293 K;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Thalman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Volkamer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, 2013), Ring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20F56B9-B9BA-4697-9580-24B6F492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7C15-439C-48EE-ABEA-AD8BBB61A1D0}" type="slidenum">
              <a:rPr lang="ko-KR" altLang="en-US" smtClean="0"/>
              <a:t>5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E8DC4ED-3D4D-4DFB-88DB-777B61E0D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92"/>
          <a:stretch/>
        </p:blipFill>
        <p:spPr>
          <a:xfrm>
            <a:off x="85129" y="4037239"/>
            <a:ext cx="6919520" cy="2319111"/>
          </a:xfrm>
          <a:prstGeom prst="rect">
            <a:avLst/>
          </a:prstGeom>
        </p:spPr>
      </p:pic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81F458B4-F2B7-4224-9540-E5DF14B02093}"/>
              </a:ext>
            </a:extLst>
          </p:cNvPr>
          <p:cNvGraphicFramePr>
            <a:graphicFrameLocks noGrp="1"/>
          </p:cNvGraphicFramePr>
          <p:nvPr/>
        </p:nvGraphicFramePr>
        <p:xfrm>
          <a:off x="7178076" y="4260500"/>
          <a:ext cx="4928795" cy="1769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932">
                  <a:extLst>
                    <a:ext uri="{9D8B030D-6E8A-4147-A177-3AD203B41FA5}">
                      <a16:colId xmlns:a16="http://schemas.microsoft.com/office/drawing/2014/main" val="2383828606"/>
                    </a:ext>
                  </a:extLst>
                </a:gridCol>
                <a:gridCol w="1736268">
                  <a:extLst>
                    <a:ext uri="{9D8B030D-6E8A-4147-A177-3AD203B41FA5}">
                      <a16:colId xmlns:a16="http://schemas.microsoft.com/office/drawing/2014/main" val="2129215443"/>
                    </a:ext>
                  </a:extLst>
                </a:gridCol>
                <a:gridCol w="1549595">
                  <a:extLst>
                    <a:ext uri="{9D8B030D-6E8A-4147-A177-3AD203B41FA5}">
                      <a16:colId xmlns:a16="http://schemas.microsoft.com/office/drawing/2014/main" val="362573447"/>
                    </a:ext>
                  </a:extLst>
                </a:gridCol>
              </a:tblGrid>
              <a:tr h="4423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Polynomial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 = none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 = 0</a:t>
                      </a:r>
                      <a:r>
                        <a:rPr lang="en-US" altLang="ko-KR" sz="16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0271079"/>
                  </a:ext>
                </a:extLst>
              </a:tr>
              <a:tr h="4423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16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order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6.06±2.07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6.79±2.31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817560"/>
                  </a:ext>
                </a:extLst>
              </a:tr>
              <a:tr h="4423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R" sz="16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order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6.32±2.20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6.79±2.32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888436"/>
                  </a:ext>
                </a:extLst>
              </a:tr>
              <a:tr h="4423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altLang="ko-KR" sz="16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order 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7.86±2.78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7.34±2.85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601710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3092753-90B6-E147-2953-0218FBB45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97" y="3485103"/>
            <a:ext cx="2555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[Park et al. (2023, AMTD)]</a:t>
            </a:r>
            <a:endParaRPr lang="ko-KR" altLang="en-US" sz="1600" b="1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00FBEC11-C1EE-1F4A-4B8B-69499619F1FB}"/>
              </a:ext>
            </a:extLst>
          </p:cNvPr>
          <p:cNvSpPr txBox="1">
            <a:spLocks/>
          </p:cNvSpPr>
          <p:nvPr/>
        </p:nvSpPr>
        <p:spPr>
          <a:xfrm>
            <a:off x="2658813" y="139059"/>
            <a:ext cx="9081738" cy="767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GEMS AEH Retrieval Algorithm (V2.X)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66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C616854-F693-4AC6-BAB6-A59D681045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40" y="1614105"/>
            <a:ext cx="4569617" cy="4569617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D4B53507-B772-4A58-83F0-EC91AD024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20" y="930006"/>
            <a:ext cx="10481094" cy="1236057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2021/03/29 ~31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– Dust Transport </a:t>
            </a: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EC7D6640-6C24-4842-80E6-1E5040E0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985" y="262584"/>
            <a:ext cx="9490571" cy="575729"/>
          </a:xfrm>
        </p:spPr>
        <p:txBody>
          <a:bodyPr>
            <a:no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GEMS AEH Retrieval Algorithm (V2.0)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 descr="텍스트, 지도, 스크린샷, 도표이(가) 표시된 사진&#10;&#10;자동 생성된 설명">
            <a:extLst>
              <a:ext uri="{FF2B5EF4-FFF2-40B4-BE49-F238E27FC236}">
                <a16:creationId xmlns:a16="http://schemas.microsoft.com/office/drawing/2014/main" id="{EC8B79B7-8A33-CF68-CA29-0C457B10E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19" y="3141918"/>
            <a:ext cx="3006880" cy="3194799"/>
          </a:xfrm>
          <a:prstGeom prst="rect">
            <a:avLst/>
          </a:prstGeom>
        </p:spPr>
      </p:pic>
      <p:pic>
        <p:nvPicPr>
          <p:cNvPr id="16" name="그림 15" descr="텍스트, 스크린샷, 도표, 지도이(가) 표시된 사진&#10;&#10;자동 생성된 설명">
            <a:extLst>
              <a:ext uri="{FF2B5EF4-FFF2-40B4-BE49-F238E27FC236}">
                <a16:creationId xmlns:a16="http://schemas.microsoft.com/office/drawing/2014/main" id="{CD703E82-AFAD-2BD1-B9BC-815F7BA325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2"/>
          <a:stretch/>
        </p:blipFill>
        <p:spPr>
          <a:xfrm>
            <a:off x="8460972" y="972306"/>
            <a:ext cx="3006880" cy="2689626"/>
          </a:xfrm>
          <a:prstGeom prst="rect">
            <a:avLst/>
          </a:prstGeom>
        </p:spPr>
      </p:pic>
      <p:pic>
        <p:nvPicPr>
          <p:cNvPr id="17" name="그림 16" descr="텍스트, 스크린샷, 도표, 지도이(가) 표시된 사진&#10;&#10;자동 생성된 설명">
            <a:extLst>
              <a:ext uri="{FF2B5EF4-FFF2-40B4-BE49-F238E27FC236}">
                <a16:creationId xmlns:a16="http://schemas.microsoft.com/office/drawing/2014/main" id="{3990F092-D160-FCC0-6ECE-DE9300A3D6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2"/>
          <a:stretch/>
        </p:blipFill>
        <p:spPr>
          <a:xfrm>
            <a:off x="5501629" y="972306"/>
            <a:ext cx="3006880" cy="26896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4AA454-4540-A3F3-1002-90C26BD9977D}"/>
              </a:ext>
            </a:extLst>
          </p:cNvPr>
          <p:cNvSpPr txBox="1"/>
          <p:nvPr/>
        </p:nvSpPr>
        <p:spPr>
          <a:xfrm>
            <a:off x="162433" y="1704398"/>
            <a:ext cx="181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GEMS AEH</a:t>
            </a:r>
            <a:endParaRPr lang="ko-KR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C3B4C-F833-4C49-5018-8428D5CBFB5A}"/>
              </a:ext>
            </a:extLst>
          </p:cNvPr>
          <p:cNvSpPr txBox="1"/>
          <p:nvPr/>
        </p:nvSpPr>
        <p:spPr>
          <a:xfrm>
            <a:off x="7297929" y="1086369"/>
            <a:ext cx="232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TROPOMI ALH</a:t>
            </a:r>
            <a:endParaRPr lang="ko-KR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05184-5F62-2051-3410-CC47F4CE0F17}"/>
              </a:ext>
            </a:extLst>
          </p:cNvPr>
          <p:cNvSpPr txBox="1"/>
          <p:nvPr/>
        </p:nvSpPr>
        <p:spPr>
          <a:xfrm>
            <a:off x="5437384" y="11634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03/29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6C4AA-2C71-8CE1-715D-34DBA975D517}"/>
              </a:ext>
            </a:extLst>
          </p:cNvPr>
          <p:cNvSpPr txBox="1"/>
          <p:nvPr/>
        </p:nvSpPr>
        <p:spPr>
          <a:xfrm>
            <a:off x="10581312" y="11634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03/30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BF6B8-5FBD-63B7-3316-B13B32AC6D08}"/>
              </a:ext>
            </a:extLst>
          </p:cNvPr>
          <p:cNvSpPr txBox="1"/>
          <p:nvPr/>
        </p:nvSpPr>
        <p:spPr>
          <a:xfrm>
            <a:off x="6280977" y="371424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03/31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9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990F8C52-FD02-D97E-2EC9-FC8F3AA19EBB}"/>
              </a:ext>
            </a:extLst>
          </p:cNvPr>
          <p:cNvSpPr/>
          <p:nvPr/>
        </p:nvSpPr>
        <p:spPr>
          <a:xfrm>
            <a:off x="78297" y="1071548"/>
            <a:ext cx="3492000" cy="284372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40D4730-54FD-19D7-FE30-0FB825C89AA5}"/>
              </a:ext>
            </a:extLst>
          </p:cNvPr>
          <p:cNvSpPr/>
          <p:nvPr/>
        </p:nvSpPr>
        <p:spPr>
          <a:xfrm>
            <a:off x="4250423" y="1071548"/>
            <a:ext cx="3492000" cy="2855511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 descr="텍스트, 지도, 도표, 아틀라스이(가) 표시된 사진&#10;&#10;자동 생성된 설명">
            <a:extLst>
              <a:ext uri="{FF2B5EF4-FFF2-40B4-BE49-F238E27FC236}">
                <a16:creationId xmlns:a16="http://schemas.microsoft.com/office/drawing/2014/main" id="{7AF7CD26-BFD3-B01B-C646-8C9503E5CB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97" y="1120418"/>
            <a:ext cx="2880000" cy="2746176"/>
          </a:xfrm>
          <a:prstGeom prst="rect">
            <a:avLst/>
          </a:prstGeom>
        </p:spPr>
      </p:pic>
      <p:pic>
        <p:nvPicPr>
          <p:cNvPr id="13" name="그림 12" descr="텍스트, 지도, 도표, 아틀라스이(가) 표시된 사진&#10;&#10;자동 생성된 설명">
            <a:extLst>
              <a:ext uri="{FF2B5EF4-FFF2-40B4-BE49-F238E27FC236}">
                <a16:creationId xmlns:a16="http://schemas.microsoft.com/office/drawing/2014/main" id="{7A485B18-8739-B08A-C468-DC5E1C9B9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23" y="1120418"/>
            <a:ext cx="2880000" cy="2746176"/>
          </a:xfrm>
          <a:prstGeom prst="rect">
            <a:avLst/>
          </a:prstGeom>
        </p:spPr>
      </p:pic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6C85066C-E282-23D3-44B7-9BEDFAECA66A}"/>
              </a:ext>
            </a:extLst>
          </p:cNvPr>
          <p:cNvSpPr/>
          <p:nvPr/>
        </p:nvSpPr>
        <p:spPr>
          <a:xfrm>
            <a:off x="3806787" y="4956990"/>
            <a:ext cx="335560" cy="3775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4F800FB4-4674-589A-3E08-CBB3D3859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6" y="3984369"/>
            <a:ext cx="2674286" cy="234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28BD63E-67F1-F60C-92E4-ABA0793B6B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62" y="3984368"/>
            <a:ext cx="2674286" cy="234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13E1E7-FA55-5D79-D40E-2D644B2DB434}"/>
              </a:ext>
            </a:extLst>
          </p:cNvPr>
          <p:cNvSpPr txBox="1"/>
          <p:nvPr/>
        </p:nvSpPr>
        <p:spPr>
          <a:xfrm>
            <a:off x="4634649" y="3941154"/>
            <a:ext cx="25842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rgbClr val="FF0000"/>
                </a:solidFill>
              </a:rPr>
              <a:t>Reflectance (L2AERAOD)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4E41C7-EABB-CE80-B882-D825EC1951D4}"/>
              </a:ext>
            </a:extLst>
          </p:cNvPr>
          <p:cNvSpPr txBox="1"/>
          <p:nvPr/>
        </p:nvSpPr>
        <p:spPr>
          <a:xfrm>
            <a:off x="904174" y="3952937"/>
            <a:ext cx="20971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rgbClr val="FF0000"/>
                </a:solidFill>
              </a:rPr>
              <a:t>Reflectance (L2SFC)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화살표: 오른쪽 19">
            <a:extLst>
              <a:ext uri="{FF2B5EF4-FFF2-40B4-BE49-F238E27FC236}">
                <a16:creationId xmlns:a16="http://schemas.microsoft.com/office/drawing/2014/main" id="{8E3E8466-48FD-1C41-7849-ECEBBCCF5A94}"/>
              </a:ext>
            </a:extLst>
          </p:cNvPr>
          <p:cNvSpPr/>
          <p:nvPr/>
        </p:nvSpPr>
        <p:spPr>
          <a:xfrm>
            <a:off x="3761863" y="2504753"/>
            <a:ext cx="335560" cy="3775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1F2A84-97FC-ABCF-6CDC-E0BFC368B274}"/>
              </a:ext>
            </a:extLst>
          </p:cNvPr>
          <p:cNvSpPr txBox="1"/>
          <p:nvPr/>
        </p:nvSpPr>
        <p:spPr>
          <a:xfrm>
            <a:off x="8056214" y="843677"/>
            <a:ext cx="4057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Main Update Issue</a:t>
            </a:r>
          </a:p>
          <a:p>
            <a:pPr marL="285750" indent="-285750">
              <a:buFontTx/>
              <a:buChar char="-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Surface Reflectance Data Change</a:t>
            </a:r>
            <a:b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(L2SFC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Climatology)</a:t>
            </a:r>
          </a:p>
          <a:p>
            <a:pPr marL="285750" indent="-285750">
              <a:buFontTx/>
              <a:buChar char="-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Aerosol product Input </a:t>
            </a:r>
            <a:b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(V2.0  V2.1)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38864CF-FF77-8C52-EA5E-B37DF1EB6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438" y="2608152"/>
            <a:ext cx="4185265" cy="336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BA0BAC-D6D5-B992-20E3-A677EABE2ECA}"/>
              </a:ext>
            </a:extLst>
          </p:cNvPr>
          <p:cNvSpPr txBox="1"/>
          <p:nvPr/>
        </p:nvSpPr>
        <p:spPr>
          <a:xfrm>
            <a:off x="306901" y="1075594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V2.0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00E7C-A558-3657-7685-8F1F9E1EE01A}"/>
              </a:ext>
            </a:extLst>
          </p:cNvPr>
          <p:cNvSpPr txBox="1"/>
          <p:nvPr/>
        </p:nvSpPr>
        <p:spPr>
          <a:xfrm>
            <a:off x="4536153" y="1078843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V2.1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B9341C-7816-D046-2CDE-7696D3931EEE}"/>
              </a:ext>
            </a:extLst>
          </p:cNvPr>
          <p:cNvSpPr txBox="1"/>
          <p:nvPr/>
        </p:nvSpPr>
        <p:spPr>
          <a:xfrm>
            <a:off x="9161253" y="5272730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300~600 m shift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BA0C1039-FDF3-4706-DF8C-52B01F8528A9}"/>
              </a:ext>
            </a:extLst>
          </p:cNvPr>
          <p:cNvSpPr txBox="1">
            <a:spLocks/>
          </p:cNvSpPr>
          <p:nvPr/>
        </p:nvSpPr>
        <p:spPr>
          <a:xfrm>
            <a:off x="1555131" y="127090"/>
            <a:ext cx="9081738" cy="767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GEMS AEH V2.0</a:t>
            </a:r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V2.1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99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7246ED-0EC9-4230-D88E-82B50D8E21F0}"/>
              </a:ext>
            </a:extLst>
          </p:cNvPr>
          <p:cNvSpPr txBox="1"/>
          <p:nvPr/>
        </p:nvSpPr>
        <p:spPr>
          <a:xfrm>
            <a:off x="50867" y="2213991"/>
            <a:ext cx="1774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C9900"/>
                </a:solidFill>
              </a:rPr>
              <a:t>Land</a:t>
            </a:r>
          </a:p>
          <a:p>
            <a:pPr algn="ctr"/>
            <a:r>
              <a:rPr lang="en-US" altLang="ko-KR" sz="1000" dirty="0">
                <a:solidFill>
                  <a:srgbClr val="CC9900"/>
                </a:solidFill>
              </a:rPr>
              <a:t>Terrain height &gt; 0</a:t>
            </a:r>
            <a:endParaRPr lang="ko-KR" altLang="en-US" sz="1000" dirty="0">
              <a:solidFill>
                <a:srgbClr val="CC99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DFC1BE-0FF3-20E1-7013-EDA9CA4C59FD}"/>
              </a:ext>
            </a:extLst>
          </p:cNvPr>
          <p:cNvSpPr txBox="1"/>
          <p:nvPr/>
        </p:nvSpPr>
        <p:spPr>
          <a:xfrm>
            <a:off x="50867" y="5064846"/>
            <a:ext cx="1774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00B0F0"/>
                </a:solidFill>
              </a:rPr>
              <a:t>Ocean</a:t>
            </a:r>
          </a:p>
          <a:p>
            <a:pPr algn="ctr"/>
            <a:r>
              <a:rPr lang="en-US" altLang="ko-KR" sz="1000" dirty="0">
                <a:solidFill>
                  <a:srgbClr val="00B0F0"/>
                </a:solidFill>
              </a:rPr>
              <a:t>Terrain height =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0C246-EA4E-6213-ED2E-333925CE7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375" y="6399255"/>
            <a:ext cx="2555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[Lee et al. </a:t>
            </a:r>
            <a:r>
              <a:rPr lang="en-US" altLang="ko-KR" sz="1600" b="1" i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in preparation</a:t>
            </a:r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]</a:t>
            </a:r>
            <a:endParaRPr lang="ko-KR" altLang="en-US" sz="1600" b="1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CC3B6-9432-BDE1-7B55-2E05013D6B0B}"/>
              </a:ext>
            </a:extLst>
          </p:cNvPr>
          <p:cNvSpPr txBox="1"/>
          <p:nvPr/>
        </p:nvSpPr>
        <p:spPr>
          <a:xfrm>
            <a:off x="3719508" y="119279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V2.0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9D9B7-65BB-BD82-0C56-E9A3CC6E05B3}"/>
              </a:ext>
            </a:extLst>
          </p:cNvPr>
          <p:cNvSpPr txBox="1"/>
          <p:nvPr/>
        </p:nvSpPr>
        <p:spPr>
          <a:xfrm>
            <a:off x="8698694" y="119279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V2.1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5363D0F5-F59A-AB14-7563-7247AB01A2BE}"/>
              </a:ext>
            </a:extLst>
          </p:cNvPr>
          <p:cNvSpPr txBox="1">
            <a:spLocks/>
          </p:cNvSpPr>
          <p:nvPr/>
        </p:nvSpPr>
        <p:spPr>
          <a:xfrm>
            <a:off x="1156995" y="150255"/>
            <a:ext cx="9713167" cy="767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GEMS AEH Validation Result (V2.0 vs V2.1)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 descr="텍스트, 스크린샷이(가) 표시된 사진&#10;&#10;자동 생성된 설명">
            <a:extLst>
              <a:ext uri="{FF2B5EF4-FFF2-40B4-BE49-F238E27FC236}">
                <a16:creationId xmlns:a16="http://schemas.microsoft.com/office/drawing/2014/main" id="{AD7750D4-A2FF-12D3-A29A-7D7A3A395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26" y="1594092"/>
            <a:ext cx="4320000" cy="2284662"/>
          </a:xfrm>
          <a:prstGeom prst="rect">
            <a:avLst/>
          </a:prstGeom>
          <a:ln w="28575">
            <a:solidFill>
              <a:srgbClr val="CC9900"/>
            </a:solidFill>
          </a:ln>
        </p:spPr>
      </p:pic>
      <p:pic>
        <p:nvPicPr>
          <p:cNvPr id="11" name="그림 10" descr="텍스트, 스크린샷이(가) 표시된 사진&#10;&#10;자동 생성된 설명">
            <a:extLst>
              <a:ext uri="{FF2B5EF4-FFF2-40B4-BE49-F238E27FC236}">
                <a16:creationId xmlns:a16="http://schemas.microsoft.com/office/drawing/2014/main" id="{62A3B652-5F99-D728-B7E5-6E30A0482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26" y="4000701"/>
            <a:ext cx="4320000" cy="228466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3" name="Picture 2" descr="텍스트, 스크린샷, 라인, 그래프이(가) 표시된 사진&#10;&#10;자동 생성된 설명">
            <a:extLst>
              <a:ext uri="{FF2B5EF4-FFF2-40B4-BE49-F238E27FC236}">
                <a16:creationId xmlns:a16="http://schemas.microsoft.com/office/drawing/2014/main" id="{9B70FDD4-43F9-A6B6-A37B-0A0A84249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7721" y="1594465"/>
            <a:ext cx="4320000" cy="2284289"/>
          </a:xfrm>
          <a:prstGeom prst="rect">
            <a:avLst/>
          </a:prstGeom>
          <a:noFill/>
          <a:ln w="28575">
            <a:solidFill>
              <a:srgbClr val="CC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ECFBF45-BA6A-FAAB-7C15-CFF48E51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721" y="4000701"/>
            <a:ext cx="4320000" cy="228428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48F0E-CDD2-E065-1CFC-6EBE36E4047D}"/>
              </a:ext>
            </a:extLst>
          </p:cNvPr>
          <p:cNvSpPr txBox="1"/>
          <p:nvPr/>
        </p:nvSpPr>
        <p:spPr>
          <a:xfrm>
            <a:off x="2326373" y="3012997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Difference</a:t>
            </a:r>
            <a:br>
              <a:rPr lang="en-US" altLang="ko-KR" sz="1600" dirty="0"/>
            </a:br>
            <a:r>
              <a:rPr lang="en-US" altLang="ko-KR" sz="1600" dirty="0"/>
              <a:t> 2.12 ± 1.05 km</a:t>
            </a:r>
            <a:endParaRPr lang="ko-KR" alt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16BBE4-6754-EBDB-681F-DE821CFBC3B7}"/>
              </a:ext>
            </a:extLst>
          </p:cNvPr>
          <p:cNvSpPr txBox="1"/>
          <p:nvPr/>
        </p:nvSpPr>
        <p:spPr>
          <a:xfrm>
            <a:off x="2326373" y="5405736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Difference</a:t>
            </a:r>
            <a:br>
              <a:rPr lang="en-US" altLang="ko-KR" sz="1600" dirty="0"/>
            </a:br>
            <a:r>
              <a:rPr lang="en-US" altLang="ko-KR" sz="1600" dirty="0"/>
              <a:t> 0.91 ± 1.10 km</a:t>
            </a:r>
            <a:endParaRPr lang="ko-KR" alt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A59D5C-4782-0DF6-0E13-F99E4A9F0E28}"/>
              </a:ext>
            </a:extLst>
          </p:cNvPr>
          <p:cNvSpPr txBox="1"/>
          <p:nvPr/>
        </p:nvSpPr>
        <p:spPr>
          <a:xfrm>
            <a:off x="7249477" y="5453648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Difference</a:t>
            </a:r>
            <a:br>
              <a:rPr lang="en-US" altLang="ko-KR" sz="1600" dirty="0"/>
            </a:br>
            <a:r>
              <a:rPr lang="en-US" altLang="ko-KR" sz="1600" dirty="0"/>
              <a:t> 0.77 ± 1.09 km</a:t>
            </a:r>
            <a:endParaRPr lang="ko-KR" alt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B64E10-4284-2D95-C732-58BA7002C5B3}"/>
              </a:ext>
            </a:extLst>
          </p:cNvPr>
          <p:cNvSpPr txBox="1"/>
          <p:nvPr/>
        </p:nvSpPr>
        <p:spPr>
          <a:xfrm>
            <a:off x="7249477" y="298184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Difference</a:t>
            </a:r>
            <a:br>
              <a:rPr lang="en-US" altLang="ko-KR" sz="1600" dirty="0"/>
            </a:br>
            <a:r>
              <a:rPr lang="en-US" altLang="ko-KR" sz="1600" dirty="0"/>
              <a:t> 1.72 ± 0.99 km</a:t>
            </a:r>
            <a:endParaRPr lang="ko-KR" altLang="en-US" sz="1600" dirty="0"/>
          </a:p>
        </p:txBody>
      </p:sp>
      <p:sp>
        <p:nvSpPr>
          <p:cNvPr id="20" name="내용 개체 틀 2">
            <a:extLst>
              <a:ext uri="{FF2B5EF4-FFF2-40B4-BE49-F238E27FC236}">
                <a16:creationId xmlns:a16="http://schemas.microsoft.com/office/drawing/2014/main" id="{06DEB76C-2329-675D-F3A4-7CD9C0574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7229"/>
            <a:ext cx="10791825" cy="4743948"/>
          </a:xfrm>
        </p:spPr>
        <p:txBody>
          <a:bodyPr/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AEH difference: Land &gt; Ocean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because of surface reflectance?</a:t>
            </a:r>
          </a:p>
        </p:txBody>
      </p:sp>
    </p:spTree>
    <p:extLst>
      <p:ext uri="{BB962C8B-B14F-4D97-AF65-F5344CB8AC3E}">
        <p14:creationId xmlns:p14="http://schemas.microsoft.com/office/powerpoint/2010/main" val="3954279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텍스트, 스크린샷, 라인이(가) 표시된 사진&#10;&#10;자동 생성된 설명">
            <a:extLst>
              <a:ext uri="{FF2B5EF4-FFF2-40B4-BE49-F238E27FC236}">
                <a16:creationId xmlns:a16="http://schemas.microsoft.com/office/drawing/2014/main" id="{568C0B92-F97E-423D-04F2-6C5DF2E3F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7"/>
          <a:stretch/>
        </p:blipFill>
        <p:spPr>
          <a:xfrm>
            <a:off x="2084571" y="2157674"/>
            <a:ext cx="4011429" cy="4115726"/>
          </a:xfrm>
          <a:prstGeom prst="rect">
            <a:avLst/>
          </a:prstGeom>
        </p:spPr>
      </p:pic>
      <p:pic>
        <p:nvPicPr>
          <p:cNvPr id="16" name="그림 15" descr="텍스트, 스크린샷, 도표, 그래프이(가) 표시된 사진&#10;&#10;자동 생성된 설명">
            <a:extLst>
              <a:ext uri="{FF2B5EF4-FFF2-40B4-BE49-F238E27FC236}">
                <a16:creationId xmlns:a16="http://schemas.microsoft.com/office/drawing/2014/main" id="{DEA7D8D0-EA2E-DAC4-2AB5-330249D3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7"/>
          <a:stretch/>
        </p:blipFill>
        <p:spPr>
          <a:xfrm>
            <a:off x="6091938" y="2157674"/>
            <a:ext cx="4011429" cy="4115726"/>
          </a:xfrm>
          <a:prstGeom prst="rect">
            <a:avLst/>
          </a:prstGeom>
        </p:spPr>
      </p:pic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838200" y="897229"/>
            <a:ext cx="10515600" cy="4743948"/>
          </a:xfrm>
        </p:spPr>
        <p:txBody>
          <a:bodyPr/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V2.0 vs V2.1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Different AOD and SFC input condition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Weak negative correlation in </a:t>
            </a:r>
            <a:r>
              <a:rPr lang="en-US" altLang="ko-KR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AOD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altLang="ko-KR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AEH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Positive correlation in </a:t>
            </a:r>
            <a:r>
              <a:rPr lang="en-US" altLang="ko-KR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SFC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altLang="ko-KR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AEH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I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ncrease of reflectance = Increase of AEH</a:t>
            </a:r>
          </a:p>
          <a:p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129590"/>
            <a:ext cx="10161896" cy="767639"/>
          </a:xfrm>
        </p:spPr>
        <p:txBody>
          <a:bodyPr>
            <a:noAutofit/>
          </a:bodyPr>
          <a:lstStyle/>
          <a:p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AEH difference analysis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56CBB8-675C-378D-088D-3220E5DD0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375" y="6399255"/>
            <a:ext cx="2555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[Lee et al. </a:t>
            </a:r>
            <a:r>
              <a:rPr lang="en-US" altLang="ko-KR" sz="1600" b="1" i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in preparation</a:t>
            </a:r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]</a:t>
            </a:r>
            <a:endParaRPr lang="ko-KR" altLang="en-US" sz="1600" b="1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545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14147</TotalTime>
  <Words>963</Words>
  <Application>Microsoft Office PowerPoint</Application>
  <PresentationFormat>와이드스크린</PresentationFormat>
  <Paragraphs>185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0" baseType="lpstr">
      <vt:lpstr>맑은 고딕</vt:lpstr>
      <vt:lpstr>Arial</vt:lpstr>
      <vt:lpstr>Symbol</vt:lpstr>
      <vt:lpstr>Times New Roman</vt:lpstr>
      <vt:lpstr>Wingdings</vt:lpstr>
      <vt:lpstr>1_Office 테마</vt:lpstr>
      <vt:lpstr>PowerPoint 프레젠테이션</vt:lpstr>
      <vt:lpstr>Introduction</vt:lpstr>
      <vt:lpstr>Introduction- Theoretical Error Analysis</vt:lpstr>
      <vt:lpstr>PowerPoint 프레젠테이션</vt:lpstr>
      <vt:lpstr>PowerPoint 프레젠테이션</vt:lpstr>
      <vt:lpstr>GEMS AEH Retrieval Algorithm (V2.0)</vt:lpstr>
      <vt:lpstr>PowerPoint 프레젠테이션</vt:lpstr>
      <vt:lpstr>PowerPoint 프레젠테이션</vt:lpstr>
      <vt:lpstr>AEH difference analysis</vt:lpstr>
      <vt:lpstr>AEH difference analysis</vt:lpstr>
      <vt:lpstr>PowerPoint 프레젠테이션</vt:lpstr>
      <vt:lpstr>PowerPoint 프레젠테이션</vt:lpstr>
      <vt:lpstr>PowerPoint 프레젠테이션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강민아</dc:creator>
  <cp:lastModifiedBy>(교원) 박상서 (도시환경공학과)</cp:lastModifiedBy>
  <cp:revision>268</cp:revision>
  <dcterms:created xsi:type="dcterms:W3CDTF">2021-04-03T13:35:46Z</dcterms:created>
  <dcterms:modified xsi:type="dcterms:W3CDTF">2024-08-29T21:16:55Z</dcterms:modified>
</cp:coreProperties>
</file>