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9" r:id="rId2"/>
    <p:sldId id="310" r:id="rId3"/>
    <p:sldId id="311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3"/>
    <a:srgbClr val="FCF6D3"/>
    <a:srgbClr val="FCF4CE"/>
    <a:srgbClr val="F5DC50"/>
    <a:srgbClr val="F7F9F0"/>
    <a:srgbClr val="ECF2D9"/>
    <a:srgbClr val="DEE8C2"/>
    <a:srgbClr val="B5CA69"/>
    <a:srgbClr val="E7F7FA"/>
    <a:srgbClr val="CBE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5" autoAdjust="0"/>
    <p:restoredTop sz="95801" autoAdjust="0"/>
  </p:normalViewPr>
  <p:slideViewPr>
    <p:cSldViewPr snapToGrid="0" showGuides="1">
      <p:cViewPr varScale="1">
        <p:scale>
          <a:sx n="153" d="100"/>
          <a:sy n="153" d="100"/>
        </p:scale>
        <p:origin x="366" y="144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191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23.08.2024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23.08.2024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641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248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143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70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684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68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48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064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876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46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85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118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66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01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517667735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5A43E47-9416-3DCC-8243-87AE52AE206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EB41DB-513E-D1FC-EB6E-F88FF403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20EE52-882B-A637-C5E2-47028BC6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45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2DBFF28-78F7-CE5C-80EF-B1493B457FD7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D53DA9-BA6F-1D85-AA3B-A2C995551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CCA48CB-D9E0-3C96-4AF8-C1F8DE1FA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02407A3F-1F2B-E0D5-A10F-0A8F1438AB2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76007648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81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6133B2B-12C4-FE1C-E575-FCC33EDD08E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0A269-0A22-1F24-8A6F-92CF83B25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D6C117F-FFC7-BDD4-24D7-796BC82D0E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68C062-180C-99B8-FA50-EA5C7929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7260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4F5C07C-2A50-6CEC-8903-DECE4340365F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02498D1E-5152-5ED6-C08A-6CCBDFC135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E7B69D-E0FA-E32D-919C-DDCBB4E93B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70CD29C-DC1E-D2B3-C8FD-6766D144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6A231A57-5F02-685A-7690-A0C2EC8D0D9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04763259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732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4E77E2-5257-225C-6093-789249091B8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913AF20-2093-81B8-D3CF-3988C0D0E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01CA69-20CF-6A99-B9FF-A1A44574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AA2D8C-E67C-1DBB-33C4-8FC8AE2C9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9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6936D21-44AB-C808-60FD-59960B5BE16F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D2AC5C40-240E-1C7B-4CCB-00BAC8B7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B36172-2984-0DCA-FE69-CA1BD40685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E49866A-B491-3947-BEF2-8D98AC144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B691546E-BFD2-B398-FDCB-DD9AE09CB87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83930194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98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/Fullscree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84" r:id="rId11"/>
    <p:sldLayoutId id="2147483683" r:id="rId12"/>
    <p:sldLayoutId id="2147483662" r:id="rId13"/>
    <p:sldLayoutId id="2147483658" r:id="rId14"/>
    <p:sldLayoutId id="2147483663" r:id="rId15"/>
    <p:sldLayoutId id="2147483671" r:id="rId16"/>
    <p:sldLayoutId id="2147483675" r:id="rId17"/>
    <p:sldLayoutId id="2147483664" r:id="rId18"/>
    <p:sldLayoutId id="2147483665" r:id="rId19"/>
    <p:sldLayoutId id="2147483681" r:id="rId20"/>
    <p:sldLayoutId id="2147483670" r:id="rId21"/>
    <p:sldLayoutId id="2147483678" r:id="rId22"/>
    <p:sldLayoutId id="2147483685" r:id="rId23"/>
    <p:sldLayoutId id="2147483686" r:id="rId24"/>
    <p:sldLayoutId id="2147483661" r:id="rId25"/>
    <p:sldLayoutId id="2147483659" r:id="rId26"/>
    <p:sldLayoutId id="2147483667" r:id="rId27"/>
    <p:sldLayoutId id="2147483673" r:id="rId28"/>
    <p:sldLayoutId id="2147483676" r:id="rId29"/>
    <p:sldLayoutId id="2147483668" r:id="rId30"/>
    <p:sldLayoutId id="2147483669" r:id="rId31"/>
    <p:sldLayoutId id="2147483682" r:id="rId32"/>
    <p:sldLayoutId id="2147483666" r:id="rId33"/>
    <p:sldLayoutId id="2147483677" r:id="rId34"/>
    <p:sldLayoutId id="2147483687" r:id="rId35"/>
    <p:sldLayoutId id="2147483688" r:id="rId36"/>
    <p:sldLayoutId id="2147483655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639944-9F87-40F3-9F25-9AF18292DB63}"/>
              </a:ext>
            </a:extLst>
          </p:cNvPr>
          <p:cNvSpPr txBox="1"/>
          <p:nvPr/>
        </p:nvSpPr>
        <p:spPr>
          <a:xfrm>
            <a:off x="1022684" y="577516"/>
            <a:ext cx="10635915" cy="213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Tropospheric NO</a:t>
            </a:r>
            <a:r>
              <a:rPr lang="en-US" sz="4400" b="1" baseline="-25000" dirty="0">
                <a:latin typeface="+mj-lt"/>
              </a:rPr>
              <a:t>2</a:t>
            </a:r>
            <a:r>
              <a:rPr lang="en-US" sz="4400" b="1" dirty="0">
                <a:latin typeface="+mj-lt"/>
              </a:rPr>
              <a:t> retrieval algorithm for Geostationary satellite instruments:</a:t>
            </a:r>
          </a:p>
          <a:p>
            <a:r>
              <a:rPr lang="en-US" sz="4400" b="1" dirty="0">
                <a:latin typeface="+mj-lt"/>
              </a:rPr>
              <a:t>Application to GEMS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6ED04-1CDF-4BCB-B259-A17EA0CC32B3}"/>
              </a:ext>
            </a:extLst>
          </p:cNvPr>
          <p:cNvSpPr txBox="1"/>
          <p:nvPr/>
        </p:nvSpPr>
        <p:spPr>
          <a:xfrm>
            <a:off x="2871989" y="31166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AD8F0-3AB6-49C3-9D91-717AF9BA552E}"/>
              </a:ext>
            </a:extLst>
          </p:cNvPr>
          <p:cNvSpPr/>
          <p:nvPr/>
        </p:nvSpPr>
        <p:spPr>
          <a:xfrm>
            <a:off x="680822" y="3247930"/>
            <a:ext cx="9882904" cy="2404529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FD5A0-A002-4791-B8AF-212BE485C542}"/>
              </a:ext>
            </a:extLst>
          </p:cNvPr>
          <p:cNvSpPr txBox="1"/>
          <p:nvPr/>
        </p:nvSpPr>
        <p:spPr>
          <a:xfrm>
            <a:off x="765046" y="3365282"/>
            <a:ext cx="971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Sora Seo</a:t>
            </a:r>
            <a:r>
              <a:rPr lang="en-US" sz="2000" dirty="0">
                <a:solidFill>
                  <a:schemeClr val="bg1"/>
                </a:solidFill>
              </a:rPr>
              <a:t>, Diego Loyola, Pieter Valks, Ronny Lutz, Klaus-Peter Heue, Pascal Hedelt 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: German Aerospace Center (DLR), Remote Sensing Technology Institute, Germany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Hanlim</a:t>
            </a:r>
            <a:r>
              <a:rPr lang="en-US" sz="2000" dirty="0">
                <a:solidFill>
                  <a:schemeClr val="bg1"/>
                </a:solidFill>
              </a:rPr>
              <a:t> Lee</a:t>
            </a:r>
          </a:p>
          <a:p>
            <a:r>
              <a:rPr lang="en-US" dirty="0">
                <a:solidFill>
                  <a:schemeClr val="bg1"/>
                </a:solidFill>
              </a:rPr>
              <a:t> : </a:t>
            </a:r>
            <a:r>
              <a:rPr lang="en-US" dirty="0" err="1">
                <a:solidFill>
                  <a:schemeClr val="bg1"/>
                </a:solidFill>
              </a:rPr>
              <a:t>Pukyong</a:t>
            </a:r>
            <a:r>
              <a:rPr lang="en-US" dirty="0">
                <a:solidFill>
                  <a:schemeClr val="bg1"/>
                </a:solidFill>
              </a:rPr>
              <a:t> National University, Busan, Republic of Korea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Jhoon</a:t>
            </a:r>
            <a:r>
              <a:rPr lang="en-US" sz="2000" dirty="0">
                <a:solidFill>
                  <a:schemeClr val="bg1"/>
                </a:solidFill>
              </a:rPr>
              <a:t> Kim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: Yonsei University, Seoul, Republic of Korea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954B73A-A246-4226-8413-1362F3D8BA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TEMPO-GEMS Joint Science Team Workshop, August 30,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7F6C09-46A2-4B6B-8F60-16E637A622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7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"/>
    </mc:Choice>
    <mc:Fallback xmlns="">
      <p:transition spd="slow" advTm="257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82056-4B4B-46F3-B6D9-3F5F0352B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F69147-8F00-4A30-98AD-EBD303B4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38" y="164927"/>
            <a:ext cx="10457948" cy="605094"/>
          </a:xfrm>
        </p:spPr>
        <p:txBody>
          <a:bodyPr>
            <a:noAutofit/>
          </a:bodyPr>
          <a:lstStyle/>
          <a:p>
            <a:r>
              <a:rPr lang="en-US" sz="3200" dirty="0"/>
              <a:t>DLR GEMS Tropospheric AMF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5">
                <a:extLst>
                  <a:ext uri="{FF2B5EF4-FFF2-40B4-BE49-F238E27FC236}">
                    <a16:creationId xmlns:a16="http://schemas.microsoft.com/office/drawing/2014/main" id="{B6A3C0AF-B6E1-4D02-8382-F7081E617AAA}"/>
                  </a:ext>
                </a:extLst>
              </p:cNvPr>
              <p:cNvSpPr txBox="1"/>
              <p:nvPr/>
            </p:nvSpPr>
            <p:spPr>
              <a:xfrm>
                <a:off x="430966" y="955009"/>
                <a:ext cx="1525313" cy="609621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b="1" i="0">
                          <a:latin typeface="Cambria Math" panose="02040503050406030204" pitchFamily="18" charset="0"/>
                        </a:rPr>
                        <m:t>𝐕𝐂𝐃</m:t>
                      </m:r>
                      <m:r>
                        <a:rPr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b="1" i="0">
                              <a:latin typeface="Cambria Math" panose="02040503050406030204" pitchFamily="18" charset="0"/>
                            </a:rPr>
                            <m:t>𝐒𝐂𝐃</m:t>
                          </m:r>
                        </m:num>
                        <m:den>
                          <m:r>
                            <a:rPr b="1" i="0">
                              <a:latin typeface="Cambria Math" panose="02040503050406030204" pitchFamily="18" charset="0"/>
                            </a:rPr>
                            <m:t>𝐀𝐌𝐅</m:t>
                          </m:r>
                        </m:den>
                      </m:f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9" name="TextBox 25">
                <a:extLst>
                  <a:ext uri="{FF2B5EF4-FFF2-40B4-BE49-F238E27FC236}">
                    <a16:creationId xmlns:a16="http://schemas.microsoft.com/office/drawing/2014/main" id="{B6A3C0AF-B6E1-4D02-8382-F7081E617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66" y="955009"/>
                <a:ext cx="1525313" cy="6096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9D141C62-B844-4A86-AE53-8F238A77E543}"/>
                  </a:ext>
                </a:extLst>
              </p:cNvPr>
              <p:cNvSpPr txBox="1"/>
              <p:nvPr/>
            </p:nvSpPr>
            <p:spPr>
              <a:xfrm>
                <a:off x="2087426" y="914499"/>
                <a:ext cx="2497898" cy="6906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b="1" i="0">
                          <a:latin typeface="Cambria Math" panose="02040503050406030204" pitchFamily="18" charset="0"/>
                        </a:rPr>
                        <m:t>𝐀𝐌𝐅</m:t>
                      </m:r>
                      <m:r>
                        <a:rPr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b="1" i="0">
                                  <a:latin typeface="Cambria Math" panose="02040503050406030204" pitchFamily="18" charset="0"/>
                                </a:rPr>
                                <m:t>𝐥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𝐥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b="1" i="0">
                                  <a:latin typeface="Cambria Math" panose="02040503050406030204" pitchFamily="18" charset="0"/>
                                </a:rPr>
                                <m:t>𝐥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b="1" i="0">
                                      <a:latin typeface="Cambria Math" panose="02040503050406030204" pitchFamily="18" charset="0"/>
                                    </a:rPr>
                                    <m:t>𝐥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9D141C62-B844-4A86-AE53-8F238A77E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26" y="914499"/>
                <a:ext cx="2497898" cy="690640"/>
              </a:xfrm>
              <a:prstGeom prst="rect">
                <a:avLst/>
              </a:prstGeom>
              <a:blipFill>
                <a:blip r:embed="rId4"/>
                <a:stretch>
                  <a:fillRect b="-6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4">
            <a:extLst>
              <a:ext uri="{FF2B5EF4-FFF2-40B4-BE49-F238E27FC236}">
                <a16:creationId xmlns:a16="http://schemas.microsoft.com/office/drawing/2014/main" id="{D5A1CED5-E50F-4FA1-9832-15552010C3E5}"/>
              </a:ext>
            </a:extLst>
          </p:cNvPr>
          <p:cNvSpPr/>
          <p:nvPr/>
        </p:nvSpPr>
        <p:spPr>
          <a:xfrm>
            <a:off x="4597850" y="986570"/>
            <a:ext cx="7499456" cy="5218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21" tIns="45010" rIns="90021" bIns="4501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 m</a:t>
            </a:r>
            <a:r>
              <a:rPr lang="en-US" sz="1400" spc="-1" baseline="-25000" dirty="0">
                <a:solidFill>
                  <a:srgbClr val="000000"/>
                </a:solidFill>
                <a:latin typeface="Arial"/>
                <a:ea typeface="DejaVu Sans"/>
              </a:rPr>
              <a:t>l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: a box-AMF in layer l,       x</a:t>
            </a:r>
            <a:r>
              <a:rPr lang="en-US" sz="1400" spc="-1" baseline="-25000" dirty="0">
                <a:solidFill>
                  <a:srgbClr val="000000"/>
                </a:solidFill>
              </a:rPr>
              <a:t>l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: the partial column from a priori NO</a:t>
            </a:r>
            <a:r>
              <a:rPr lang="en-US" sz="1400" spc="-1" baseline="-25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 profile</a:t>
            </a:r>
            <a:endParaRPr lang="en-US" sz="14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 c</a:t>
            </a:r>
            <a:r>
              <a:rPr lang="en-US" sz="1400" spc="-1" baseline="-25000" dirty="0">
                <a:solidFill>
                  <a:srgbClr val="000000"/>
                </a:solidFill>
              </a:rPr>
              <a:t>l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: a correction coefficient to correct for the temperature dependency of NO</a:t>
            </a:r>
            <a:r>
              <a:rPr lang="en-US" sz="1400" spc="-1" baseline="-25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 cross section </a:t>
            </a:r>
            <a:endParaRPr lang="en-US" sz="1400" spc="-1" dirty="0">
              <a:latin typeface="Arial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275D3B0-77FE-4399-9A7F-5082E5B6BD6D}"/>
              </a:ext>
            </a:extLst>
          </p:cNvPr>
          <p:cNvSpPr/>
          <p:nvPr/>
        </p:nvSpPr>
        <p:spPr>
          <a:xfrm>
            <a:off x="587038" y="1790127"/>
            <a:ext cx="11189374" cy="1137339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21" tIns="45010" rIns="90021" bIns="45010">
            <a:spAutoFit/>
          </a:bodyPr>
          <a:lstStyle/>
          <a:p>
            <a:pPr marL="343149" marR="0" lvl="0" indent="-34170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conversion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tropospheric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slant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column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vertical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column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using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 </a:t>
            </a:r>
            <a:r>
              <a:rPr kumimoji="0" lang="de-DE" sz="17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tropospheric</a:t>
            </a:r>
            <a:r>
              <a:rPr kumimoji="0" lang="de-DE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AMF</a:t>
            </a:r>
            <a:endParaRPr kumimoji="0" lang="en-US" sz="17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3149" marR="0" lvl="0" indent="-34170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box AMFs LUT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is pre-calculated with the VLIDORT radiative transfer model</a:t>
            </a:r>
          </a:p>
          <a:p>
            <a:pPr marL="343149" marR="0" lvl="0" indent="-34170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Tropospheric AMF 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depends on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 viewing geometry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surface albedo 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pressure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cloud properties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and 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priori NO</a:t>
            </a:r>
            <a:r>
              <a:rPr kumimoji="0" lang="en-US" sz="1700" b="0" i="0" u="none" strike="noStrike" kern="0" cap="none" spc="-1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700" b="0" i="0" u="none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profiles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15BB122-634F-443C-A81E-4CABD3AF1688}"/>
              </a:ext>
            </a:extLst>
          </p:cNvPr>
          <p:cNvSpPr/>
          <p:nvPr/>
        </p:nvSpPr>
        <p:spPr>
          <a:xfrm>
            <a:off x="461969" y="3210438"/>
            <a:ext cx="8949659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285897" indent="-284457">
              <a:buClr>
                <a:srgbClr val="000000"/>
              </a:buClr>
              <a:buFont typeface="Wingdings" charset="2"/>
              <a:buChar char=""/>
            </a:pPr>
            <a:r>
              <a:rPr lang="en-US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Overview of auxiliary data inputs for GEMS tropospheric AMF calculation</a:t>
            </a:r>
            <a:endParaRPr lang="en-US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5D611F5-E69E-4455-8BF8-F1B239EED8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0966" y="3613200"/>
          <a:ext cx="8329318" cy="2844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840">
                  <a:extLst>
                    <a:ext uri="{9D8B030D-6E8A-4147-A177-3AD203B41FA5}">
                      <a16:colId xmlns:a16="http://schemas.microsoft.com/office/drawing/2014/main" val="153401341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6133425"/>
                    </a:ext>
                  </a:extLst>
                </a:gridCol>
                <a:gridCol w="2980078">
                  <a:extLst>
                    <a:ext uri="{9D8B030D-6E8A-4147-A177-3AD203B41FA5}">
                      <a16:colId xmlns:a16="http://schemas.microsoft.com/office/drawing/2014/main" val="4145474475"/>
                    </a:ext>
                  </a:extLst>
                </a:gridCol>
              </a:tblGrid>
              <a:tr h="5381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DLR GEMS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GEMS operational v2.0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21171"/>
                  </a:ext>
                </a:extLst>
              </a:tr>
              <a:tr h="1026530">
                <a:tc>
                  <a:txBody>
                    <a:bodyPr/>
                    <a:lstStyle/>
                    <a:p>
                      <a:r>
                        <a:rPr lang="en-US" dirty="0"/>
                        <a:t>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- Cloud fraction</a:t>
                      </a:r>
                      <a:r>
                        <a:rPr lang="en-US" dirty="0"/>
                        <a:t>: </a:t>
                      </a:r>
                    </a:p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OCRA adapted to GEMS L1</a:t>
                      </a:r>
                    </a:p>
                    <a:p>
                      <a:r>
                        <a:rPr lang="en-US" dirty="0"/>
                        <a:t>- Cloud pressure:</a:t>
                      </a:r>
                    </a:p>
                    <a:p>
                      <a:r>
                        <a:rPr lang="en-US" dirty="0"/>
                        <a:t>GEMS cloud v2.0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GEMS cloud v2.0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693510"/>
                  </a:ext>
                </a:extLst>
              </a:tr>
              <a:tr h="538101">
                <a:tc>
                  <a:txBody>
                    <a:bodyPr/>
                    <a:lstStyle/>
                    <a:p>
                      <a:r>
                        <a:rPr lang="en-US" dirty="0"/>
                        <a:t>Surface albedo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GEMS BSR v2.0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GEMS BSR v2.0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632670"/>
                  </a:ext>
                </a:extLst>
              </a:tr>
              <a:tr h="538101">
                <a:tc>
                  <a:txBody>
                    <a:bodyPr/>
                    <a:lstStyle/>
                    <a:p>
                      <a:r>
                        <a:rPr lang="en-US" dirty="0"/>
                        <a:t>A priori NO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CAMS forecast (IFS Cy48R1)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Monthly mean hourly NO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 profiles from GEOS-Chem v13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438639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79E302F-133F-4274-8A2F-106AD26BD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55" y="3708265"/>
            <a:ext cx="3200400" cy="26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2CEC-CF9A-4D7E-B083-7077E566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76" y="152895"/>
            <a:ext cx="10596282" cy="985286"/>
          </a:xfrm>
        </p:spPr>
        <p:txBody>
          <a:bodyPr/>
          <a:lstStyle/>
          <a:p>
            <a:r>
              <a:rPr lang="de-DE" dirty="0"/>
              <a:t>DLR GEMS </a:t>
            </a:r>
            <a:r>
              <a:rPr lang="de-DE" dirty="0" err="1"/>
              <a:t>Tropospheric</a:t>
            </a:r>
            <a:r>
              <a:rPr lang="de-DE" dirty="0"/>
              <a:t> AMF </a:t>
            </a:r>
            <a:r>
              <a:rPr lang="de-DE" dirty="0" err="1"/>
              <a:t>calculation</a:t>
            </a:r>
            <a:r>
              <a:rPr lang="de-DE" dirty="0"/>
              <a:t> : Cloud </a:t>
            </a:r>
            <a:r>
              <a:rPr lang="de-DE" dirty="0" err="1"/>
              <a:t>correction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FD5A6-43A2-46A8-8DE7-1EEECC6E0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B0E73A-6BD8-4A35-A141-6D565244DC25}"/>
              </a:ext>
            </a:extLst>
          </p:cNvPr>
          <p:cNvGrpSpPr/>
          <p:nvPr/>
        </p:nvGrpSpPr>
        <p:grpSpPr>
          <a:xfrm>
            <a:off x="244944" y="574598"/>
            <a:ext cx="9367407" cy="2992023"/>
            <a:chOff x="244944" y="574598"/>
            <a:chExt cx="9367407" cy="29920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E09743-C972-4FEB-9AD0-FD5760543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44" y="847495"/>
              <a:ext cx="9162415" cy="27191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F71C0E-ECB0-43E0-8A51-A11AAC889CC4}"/>
                </a:ext>
              </a:extLst>
            </p:cNvPr>
            <p:cNvSpPr txBox="1"/>
            <p:nvPr/>
          </p:nvSpPr>
          <p:spPr>
            <a:xfrm>
              <a:off x="367990" y="574598"/>
              <a:ext cx="121595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b="1" dirty="0">
                  <a:solidFill>
                    <a:srgbClr val="0000FF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OCRA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8CC79F-F40B-4D11-9C5E-A91E1796D903}"/>
                </a:ext>
              </a:extLst>
            </p:cNvPr>
            <p:cNvSpPr txBox="1"/>
            <p:nvPr/>
          </p:nvSpPr>
          <p:spPr>
            <a:xfrm>
              <a:off x="3428961" y="574598"/>
              <a:ext cx="226270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GEMS L2 v2.0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AFD483-6B82-4D3F-97A5-BD883E1F867F}"/>
                </a:ext>
              </a:extLst>
            </p:cNvPr>
            <p:cNvSpPr txBox="1"/>
            <p:nvPr/>
          </p:nvSpPr>
          <p:spPr>
            <a:xfrm>
              <a:off x="6533674" y="574598"/>
              <a:ext cx="3078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OCRA </a:t>
              </a:r>
              <a:r>
                <a:rPr lang="en-US" b="1" dirty="0">
                  <a:ea typeface="Verdana" panose="020B0604030504040204" pitchFamily="34" charset="0"/>
                  <a:cs typeface="Calibri" panose="020F0502020204030204" pitchFamily="34" charset="0"/>
                </a:rPr>
                <a:t>-</a:t>
              </a:r>
              <a:r>
                <a:rPr lang="en-US" b="1" dirty="0">
                  <a:solidFill>
                    <a:srgbClr val="0000FF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GEMS L2 v2.0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8A24CD9-BF1A-4A38-A650-C28D2C6E205B}"/>
              </a:ext>
            </a:extLst>
          </p:cNvPr>
          <p:cNvSpPr txBox="1"/>
          <p:nvPr/>
        </p:nvSpPr>
        <p:spPr>
          <a:xfrm>
            <a:off x="9448807" y="1032161"/>
            <a:ext cx="2468880" cy="184665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(a) Cloud fraction retrieved from 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adapted to GEMS L1</a:t>
            </a:r>
          </a:p>
          <a:p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retrieve cloud fraction by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analysing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scene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4B32E-A8F7-43FB-885F-98F0270C87B4}"/>
              </a:ext>
            </a:extLst>
          </p:cNvPr>
          <p:cNvSpPr txBox="1"/>
          <p:nvPr/>
        </p:nvSpPr>
        <p:spPr>
          <a:xfrm>
            <a:off x="9448805" y="3021627"/>
            <a:ext cx="2468880" cy="923330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(b) Cloud fraction from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GEMS L2 v2.0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based retrieval)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1A44FA-72FD-40C3-9F83-D898A1E0CCBE}"/>
              </a:ext>
            </a:extLst>
          </p:cNvPr>
          <p:cNvGrpSpPr/>
          <p:nvPr/>
        </p:nvGrpSpPr>
        <p:grpSpPr>
          <a:xfrm>
            <a:off x="244944" y="3313355"/>
            <a:ext cx="12004714" cy="3295771"/>
            <a:chOff x="244944" y="3313355"/>
            <a:chExt cx="12004714" cy="32957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0B292C-E51D-48D7-9164-1F9B6A626D56}"/>
                </a:ext>
              </a:extLst>
            </p:cNvPr>
            <p:cNvSpPr txBox="1"/>
            <p:nvPr/>
          </p:nvSpPr>
          <p:spPr>
            <a:xfrm>
              <a:off x="9407360" y="4277128"/>
              <a:ext cx="284229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>
                  <a:solidFill>
                    <a:srgbClr val="0000FF"/>
                  </a:solidFill>
                </a:rPr>
                <a:t>Lower</a:t>
              </a:r>
              <a:r>
                <a:rPr lang="en-US" sz="1700" b="1" dirty="0"/>
                <a:t> </a:t>
              </a:r>
              <a:r>
                <a:rPr lang="en-US" sz="1700" b="1" dirty="0">
                  <a:solidFill>
                    <a:srgbClr val="0000FF"/>
                  </a:solidFill>
                </a:rPr>
                <a:t>OCRA</a:t>
              </a:r>
              <a:r>
                <a:rPr lang="en-US" sz="1700" dirty="0">
                  <a:solidFill>
                    <a:srgbClr val="0000FF"/>
                  </a:solidFill>
                </a:rPr>
                <a:t> </a:t>
              </a:r>
              <a:r>
                <a:rPr lang="en-US" sz="1700" b="1" dirty="0">
                  <a:solidFill>
                    <a:srgbClr val="0000FF"/>
                  </a:solidFill>
                </a:rPr>
                <a:t>cloud fractions</a:t>
              </a:r>
              <a:r>
                <a:rPr lang="en-US" sz="1700" dirty="0">
                  <a:solidFill>
                    <a:srgbClr val="0000FF"/>
                  </a:solidFill>
                </a:rPr>
                <a:t> for </a:t>
              </a:r>
              <a:r>
                <a:rPr lang="en-US" sz="1700" b="1" dirty="0">
                  <a:solidFill>
                    <a:srgbClr val="0000FF"/>
                  </a:solidFill>
                </a:rPr>
                <a:t>clear-sky</a:t>
              </a:r>
            </a:p>
            <a:p>
              <a:r>
                <a:rPr lang="en-US" sz="1700" dirty="0"/>
                <a:t>-&gt; </a:t>
              </a:r>
              <a:r>
                <a:rPr lang="en-US" sz="1700" b="1" dirty="0"/>
                <a:t>increase</a:t>
              </a:r>
              <a:r>
                <a:rPr lang="en-US" sz="1700" dirty="0"/>
                <a:t> the </a:t>
              </a:r>
              <a:r>
                <a:rPr lang="en-US" sz="1700" b="1" dirty="0"/>
                <a:t>tropospheric AMFs</a:t>
              </a:r>
            </a:p>
            <a:p>
              <a:r>
                <a:rPr lang="en-US" sz="1700" dirty="0"/>
                <a:t>-&gt; </a:t>
              </a:r>
              <a:r>
                <a:rPr lang="en-US" sz="1700" b="1" dirty="0">
                  <a:solidFill>
                    <a:srgbClr val="0000FF"/>
                  </a:solidFill>
                </a:rPr>
                <a:t>decrease</a:t>
              </a:r>
              <a:r>
                <a:rPr lang="en-US" sz="1700" dirty="0"/>
                <a:t> the </a:t>
              </a:r>
              <a:r>
                <a:rPr lang="en-US" sz="1700" b="1" dirty="0">
                  <a:solidFill>
                    <a:srgbClr val="0000FF"/>
                  </a:solidFill>
                </a:rPr>
                <a:t>tropospheric NO</a:t>
              </a:r>
              <a:r>
                <a:rPr lang="en-US" sz="1700" b="1" baseline="-25000" dirty="0">
                  <a:solidFill>
                    <a:srgbClr val="0000FF"/>
                  </a:solidFill>
                </a:rPr>
                <a:t>2</a:t>
              </a:r>
              <a:r>
                <a:rPr lang="en-US" sz="1700" b="1" dirty="0">
                  <a:solidFill>
                    <a:srgbClr val="0000FF"/>
                  </a:solidFill>
                </a:rPr>
                <a:t> VCDs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B267E7-2089-4610-A3CB-A6CC31A84E31}"/>
                </a:ext>
              </a:extLst>
            </p:cNvPr>
            <p:cNvGrpSpPr/>
            <p:nvPr/>
          </p:nvGrpSpPr>
          <p:grpSpPr>
            <a:xfrm>
              <a:off x="244944" y="3313355"/>
              <a:ext cx="9379958" cy="3295771"/>
              <a:chOff x="244944" y="3313355"/>
              <a:chExt cx="9379958" cy="3295771"/>
            </a:xfrm>
          </p:grpSpPr>
          <p:sp>
            <p:nvSpPr>
              <p:cNvPr id="3" name="Arrow: Curved Right 2">
                <a:extLst>
                  <a:ext uri="{FF2B5EF4-FFF2-40B4-BE49-F238E27FC236}">
                    <a16:creationId xmlns:a16="http://schemas.microsoft.com/office/drawing/2014/main" id="{E83078A8-F6BD-437C-8B2C-FFCD187690D0}"/>
                  </a:ext>
                </a:extLst>
              </p:cNvPr>
              <p:cNvSpPr/>
              <p:nvPr/>
            </p:nvSpPr>
            <p:spPr>
              <a:xfrm>
                <a:off x="309515" y="3313355"/>
                <a:ext cx="274320" cy="464464"/>
              </a:xfrm>
              <a:prstGeom prst="curved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9B84B98-3E66-4772-8BBE-0DD747B35531}"/>
                  </a:ext>
                </a:extLst>
              </p:cNvPr>
              <p:cNvGrpSpPr/>
              <p:nvPr/>
            </p:nvGrpSpPr>
            <p:grpSpPr>
              <a:xfrm>
                <a:off x="244944" y="3620807"/>
                <a:ext cx="9379958" cy="2988319"/>
                <a:chOff x="244944" y="3620807"/>
                <a:chExt cx="9379958" cy="298831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856AE22-61F4-4BC1-B28E-20FECF6295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944" y="3890000"/>
                  <a:ext cx="9162415" cy="2719126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9020069-F2AC-4FA7-BF2D-97A29A8C9864}"/>
                    </a:ext>
                  </a:extLst>
                </p:cNvPr>
                <p:cNvSpPr txBox="1"/>
                <p:nvPr/>
              </p:nvSpPr>
              <p:spPr>
                <a:xfrm>
                  <a:off x="380541" y="3620807"/>
                  <a:ext cx="255629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FF"/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NO</a:t>
                  </a:r>
                  <a:r>
                    <a:rPr lang="en-US" b="1" baseline="-25000" dirty="0">
                      <a:solidFill>
                        <a:srgbClr val="0000FF"/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2</a:t>
                  </a:r>
                  <a:r>
                    <a:rPr lang="en-US" b="1" dirty="0">
                      <a:solidFill>
                        <a:srgbClr val="0000FF"/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 trop with OCRA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5342623-11E5-4094-8BA5-2CBBF2DF0787}"/>
                    </a:ext>
                  </a:extLst>
                </p:cNvPr>
                <p:cNvSpPr txBox="1"/>
                <p:nvPr/>
              </p:nvSpPr>
              <p:spPr>
                <a:xfrm>
                  <a:off x="3441512" y="3620807"/>
                  <a:ext cx="3507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NO</a:t>
                  </a:r>
                  <a:r>
                    <a:rPr lang="en-US" b="1" baseline="-2500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2</a:t>
                  </a:r>
                  <a:r>
                    <a:rPr lang="en-US" b="1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 trop with GEMS v2.0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F5F5EE2-5E45-41E7-9576-8173FBF29061}"/>
                    </a:ext>
                  </a:extLst>
                </p:cNvPr>
                <p:cNvSpPr txBox="1"/>
                <p:nvPr/>
              </p:nvSpPr>
              <p:spPr>
                <a:xfrm>
                  <a:off x="6546225" y="3620807"/>
                  <a:ext cx="30786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FF"/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OCRA </a:t>
                  </a:r>
                  <a:r>
                    <a:rPr lang="en-US" b="1" dirty="0">
                      <a:ea typeface="Verdana" panose="020B0604030504040204" pitchFamily="34" charset="0"/>
                      <a:cs typeface="Calibri" panose="020F0502020204030204" pitchFamily="34" charset="0"/>
                    </a:rPr>
                    <a:t>-</a:t>
                  </a:r>
                  <a:r>
                    <a:rPr lang="en-US" b="1" dirty="0">
                      <a:solidFill>
                        <a:srgbClr val="0000FF"/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b="1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GEMS L2 v2.0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7043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7EBC-4065-460B-8504-EF371954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6" y="152895"/>
            <a:ext cx="10574770" cy="543231"/>
          </a:xfrm>
        </p:spPr>
        <p:txBody>
          <a:bodyPr>
            <a:normAutofit/>
          </a:bodyPr>
          <a:lstStyle/>
          <a:p>
            <a:r>
              <a:rPr lang="de-DE" sz="2700" dirty="0"/>
              <a:t>DLR GEMS </a:t>
            </a:r>
            <a:r>
              <a:rPr lang="de-DE" sz="2700" dirty="0" err="1"/>
              <a:t>Tropospheric</a:t>
            </a:r>
            <a:r>
              <a:rPr lang="de-DE" sz="2700" dirty="0"/>
              <a:t> AMF </a:t>
            </a:r>
            <a:r>
              <a:rPr lang="de-DE" sz="2700" dirty="0" err="1"/>
              <a:t>calculation</a:t>
            </a:r>
            <a:r>
              <a:rPr lang="de-DE" sz="2700" dirty="0"/>
              <a:t> : A priori NO</a:t>
            </a:r>
            <a:r>
              <a:rPr lang="de-DE" sz="2700" baseline="-25000" dirty="0"/>
              <a:t>2</a:t>
            </a:r>
            <a:r>
              <a:rPr lang="de-DE" sz="2700" dirty="0"/>
              <a:t> </a:t>
            </a:r>
            <a:r>
              <a:rPr lang="de-DE" sz="2700" dirty="0" err="1"/>
              <a:t>profiles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37E7-2A6B-4B96-80AF-AE21DEED46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FB11DA-A247-42C7-B63A-2482A28E0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27" y="1252396"/>
            <a:ext cx="4950812" cy="3566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A4128-96B0-454A-8E36-86E0FFDEB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70" y="1252396"/>
            <a:ext cx="4950812" cy="35661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0104F2-953A-42A2-B218-C3850E3BF69B}"/>
              </a:ext>
            </a:extLst>
          </p:cNvPr>
          <p:cNvSpPr txBox="1"/>
          <p:nvPr/>
        </p:nvSpPr>
        <p:spPr>
          <a:xfrm>
            <a:off x="524107" y="5106739"/>
            <a:ext cx="112662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en-GB" sz="1900" dirty="0">
                <a:solidFill>
                  <a:srgbClr val="0000FF"/>
                </a:solidFill>
                <a:latin typeface="Verdana" pitchFamily="34" charset="0"/>
              </a:rPr>
              <a:t>A priori NO</a:t>
            </a:r>
            <a:r>
              <a:rPr lang="en-GB" sz="1900" baseline="-25000" dirty="0">
                <a:solidFill>
                  <a:srgbClr val="0000FF"/>
                </a:solidFill>
                <a:latin typeface="Verdana" pitchFamily="34" charset="0"/>
              </a:rPr>
              <a:t>2</a:t>
            </a:r>
            <a:r>
              <a:rPr lang="en-GB" sz="1900" dirty="0">
                <a:solidFill>
                  <a:srgbClr val="0000FF"/>
                </a:solidFill>
                <a:latin typeface="Verdana" pitchFamily="34" charset="0"/>
              </a:rPr>
              <a:t> profiles</a:t>
            </a:r>
            <a:r>
              <a:rPr lang="en-GB" sz="1900" dirty="0">
                <a:solidFill>
                  <a:srgbClr val="003249"/>
                </a:solidFill>
                <a:latin typeface="Verdana" pitchFamily="34" charset="0"/>
              </a:rPr>
              <a:t> from the </a:t>
            </a:r>
            <a:r>
              <a:rPr lang="en-GB" sz="1900" dirty="0">
                <a:solidFill>
                  <a:srgbClr val="0000FF"/>
                </a:solidFill>
                <a:latin typeface="Verdana" pitchFamily="34" charset="0"/>
              </a:rPr>
              <a:t>CAMS forecast model </a:t>
            </a:r>
            <a:r>
              <a:rPr lang="en-GB" sz="1900" dirty="0">
                <a:solidFill>
                  <a:srgbClr val="003249"/>
                </a:solidFill>
                <a:latin typeface="Verdana" pitchFamily="34" charset="0"/>
              </a:rPr>
              <a:t>(applied in DLR GEMS algorithm)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003249"/>
                </a:solidFill>
                <a:latin typeface="Verdana" pitchFamily="34" charset="0"/>
              </a:rPr>
              <a:t>-&gt; </a:t>
            </a:r>
            <a:r>
              <a:rPr lang="en-GB" sz="1900" dirty="0">
                <a:solidFill>
                  <a:srgbClr val="00AE9C"/>
                </a:solidFill>
                <a:latin typeface="Verdana" pitchFamily="34" charset="0"/>
              </a:rPr>
              <a:t>effectively capture variations in NO</a:t>
            </a:r>
            <a:r>
              <a:rPr lang="en-GB" sz="1900" baseline="-25000" dirty="0">
                <a:solidFill>
                  <a:srgbClr val="00AE9C"/>
                </a:solidFill>
                <a:latin typeface="Verdana" pitchFamily="34" charset="0"/>
              </a:rPr>
              <a:t>2</a:t>
            </a:r>
            <a:r>
              <a:rPr lang="en-GB" sz="1900" dirty="0">
                <a:solidFill>
                  <a:srgbClr val="00AE9C"/>
                </a:solidFill>
                <a:latin typeface="Verdana" pitchFamily="34" charset="0"/>
              </a:rPr>
              <a:t> concentrations</a:t>
            </a:r>
            <a:r>
              <a:rPr lang="en-GB" sz="1900" dirty="0">
                <a:solidFill>
                  <a:srgbClr val="003249"/>
                </a:solidFill>
                <a:latin typeface="Verdana" pitchFamily="34" charset="0"/>
              </a:rPr>
              <a:t> depending on emission patterns and meteorological conditions throughout the day with a high spatial and temporal resolution</a:t>
            </a:r>
            <a:endParaRPr lang="en-US" sz="1900" dirty="0">
              <a:solidFill>
                <a:srgbClr val="003249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4E8CD3-0D0C-43F1-94A4-197814ACA1D0}"/>
              </a:ext>
            </a:extLst>
          </p:cNvPr>
          <p:cNvSpPr txBox="1"/>
          <p:nvPr/>
        </p:nvSpPr>
        <p:spPr>
          <a:xfrm>
            <a:off x="2201498" y="941277"/>
            <a:ext cx="318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249"/>
                </a:solidFill>
                <a:latin typeface="Verdana" pitchFamily="34" charset="0"/>
              </a:rPr>
              <a:t>Seoul (Jun 15 2023)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5F03B-95C6-4044-800B-B6AAAD433043}"/>
              </a:ext>
            </a:extLst>
          </p:cNvPr>
          <p:cNvSpPr txBox="1"/>
          <p:nvPr/>
        </p:nvSpPr>
        <p:spPr>
          <a:xfrm>
            <a:off x="7426712" y="941277"/>
            <a:ext cx="327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249"/>
                </a:solidFill>
                <a:latin typeface="Verdana" pitchFamily="34" charset="0"/>
              </a:rPr>
              <a:t>Seoul (Dec 12 2022)</a:t>
            </a:r>
          </a:p>
        </p:txBody>
      </p:sp>
    </p:spTree>
    <p:extLst>
      <p:ext uri="{BB962C8B-B14F-4D97-AF65-F5344CB8AC3E}">
        <p14:creationId xmlns:p14="http://schemas.microsoft.com/office/powerpoint/2010/main" val="3930934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B488-AA2B-4920-B979-D7AA78A2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DLR GEMS tropospheric NO</a:t>
            </a:r>
            <a:r>
              <a:rPr lang="en-US" baseline="-25000" dirty="0"/>
              <a:t>2</a:t>
            </a:r>
            <a:r>
              <a:rPr lang="en-US" dirty="0"/>
              <a:t> columns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F9F5C-84DF-430B-9373-8EB37CC4C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65C8DE-01A5-4443-8316-0811A7620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6"/>
          <a:stretch/>
        </p:blipFill>
        <p:spPr>
          <a:xfrm>
            <a:off x="326834" y="894287"/>
            <a:ext cx="7569728" cy="5129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106FDE-A4B2-4600-822F-82D458B1B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2" t="84662" r="2006" b="3328"/>
          <a:stretch/>
        </p:blipFill>
        <p:spPr>
          <a:xfrm>
            <a:off x="2463589" y="6023481"/>
            <a:ext cx="4896953" cy="823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2C2E0-C0A2-4ECB-B046-C580E5699B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6" r="66760"/>
          <a:stretch/>
        </p:blipFill>
        <p:spPr>
          <a:xfrm>
            <a:off x="7897366" y="4324081"/>
            <a:ext cx="2516216" cy="1699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42B4CA-B135-499B-AC86-0BC537EEA5DE}"/>
              </a:ext>
            </a:extLst>
          </p:cNvPr>
          <p:cNvSpPr txBox="1"/>
          <p:nvPr/>
        </p:nvSpPr>
        <p:spPr>
          <a:xfrm>
            <a:off x="428091" y="1131215"/>
            <a:ext cx="2185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</a:rPr>
              <a:t>22:45 UTC (07:45 KST)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0665DA-CAC7-4EDC-B5FD-9AC6DC3F18FD}"/>
              </a:ext>
            </a:extLst>
          </p:cNvPr>
          <p:cNvSpPr txBox="1"/>
          <p:nvPr/>
        </p:nvSpPr>
        <p:spPr>
          <a:xfrm>
            <a:off x="8062516" y="4113445"/>
            <a:ext cx="2185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</a:rPr>
              <a:t>07:45 UTC (16:45 KST)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EAF779-F42A-4E2F-8F2F-B9F2796FBEDF}"/>
              </a:ext>
            </a:extLst>
          </p:cNvPr>
          <p:cNvSpPr txBox="1"/>
          <p:nvPr/>
        </p:nvSpPr>
        <p:spPr>
          <a:xfrm>
            <a:off x="7961971" y="989118"/>
            <a:ext cx="4139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High </a:t>
            </a:r>
            <a:r>
              <a:rPr lang="en-US" sz="1600" dirty="0" err="1">
                <a:solidFill>
                  <a:srgbClr val="0000FF"/>
                </a:solidFill>
                <a:ea typeface="Verdana" panose="020B0604030504040204" pitchFamily="34" charset="0"/>
              </a:rPr>
              <a:t>tropopspheric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 NO</a:t>
            </a:r>
            <a:r>
              <a:rPr lang="en-US" sz="1600" baseline="-25000" dirty="0">
                <a:solidFill>
                  <a:srgbClr val="0000FF"/>
                </a:solidFill>
                <a:ea typeface="Verdana" panose="020B0604030504040204" pitchFamily="34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columns are evident over 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urban regions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 in eastern China, South Korea and northern India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400" dirty="0">
              <a:solidFill>
                <a:srgbClr val="0000FF"/>
              </a:solidFill>
              <a:ea typeface="Verdana" panose="020B060403050404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Hotspot signals 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detected in city cluster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400" dirty="0">
              <a:solidFill>
                <a:srgbClr val="003249"/>
              </a:solidFill>
              <a:ea typeface="Verdana" panose="020B060403050404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Spatial gradients 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from city centers to surrounding areas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1050" dirty="0">
              <a:solidFill>
                <a:srgbClr val="003249"/>
              </a:solidFill>
              <a:ea typeface="Verdana" panose="020B060403050404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Tropospheric NO</a:t>
            </a:r>
            <a:r>
              <a:rPr lang="en-US" sz="1600" baseline="-25000" dirty="0">
                <a:solidFill>
                  <a:srgbClr val="003249"/>
                </a:solidFill>
                <a:ea typeface="Verdana" panose="020B0604030504040204" pitchFamily="34" charset="0"/>
              </a:rPr>
              <a:t>2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 levels 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peak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 in the 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morning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 in the urban areas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(increased 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commuter traffic emissions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-&gt; 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decrease</a:t>
            </a: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 around </a:t>
            </a:r>
            <a:r>
              <a:rPr lang="en-US" sz="1600" dirty="0">
                <a:solidFill>
                  <a:srgbClr val="0000FF"/>
                </a:solidFill>
                <a:ea typeface="Verdana" panose="020B0604030504040204" pitchFamily="34" charset="0"/>
              </a:rPr>
              <a:t>noon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3249"/>
                </a:solidFill>
                <a:ea typeface="Verdana" panose="020B0604030504040204" pitchFamily="34" charset="0"/>
              </a:rPr>
              <a:t>-&gt; increase again in the later afternoon</a:t>
            </a:r>
          </a:p>
        </p:txBody>
      </p:sp>
    </p:spTree>
    <p:extLst>
      <p:ext uri="{BB962C8B-B14F-4D97-AF65-F5344CB8AC3E}">
        <p14:creationId xmlns:p14="http://schemas.microsoft.com/office/powerpoint/2010/main" val="344896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899AA-68A1-476F-B4A1-C7795ADF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52895"/>
            <a:ext cx="10352778" cy="594237"/>
          </a:xfrm>
        </p:spPr>
        <p:txBody>
          <a:bodyPr>
            <a:normAutofit/>
          </a:bodyPr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DLR GEMS </a:t>
            </a:r>
            <a:r>
              <a:rPr lang="de-DE" dirty="0" err="1"/>
              <a:t>with</a:t>
            </a:r>
            <a:r>
              <a:rPr lang="de-DE" dirty="0"/>
              <a:t> TROPOMI v2.5 NO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err="1"/>
              <a:t>product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1AA88-7ADB-48A0-96A5-F6A9BF14E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9C7FC-40E2-4586-B96C-5F7E29B74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/>
          <a:stretch/>
        </p:blipFill>
        <p:spPr>
          <a:xfrm>
            <a:off x="1215867" y="3907441"/>
            <a:ext cx="3383280" cy="292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5E605-96AA-4B3A-B69C-EE166AF5C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47" y="907833"/>
            <a:ext cx="9817706" cy="3044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90A57D-3724-4217-B18C-91B76B3B306F}"/>
              </a:ext>
            </a:extLst>
          </p:cNvPr>
          <p:cNvSpPr txBox="1"/>
          <p:nvPr/>
        </p:nvSpPr>
        <p:spPr>
          <a:xfrm>
            <a:off x="4741674" y="4017879"/>
            <a:ext cx="7483664" cy="3031599"/>
          </a:xfrm>
          <a:prstGeom prst="rect">
            <a:avLst/>
          </a:prstGeom>
          <a:solidFill>
            <a:srgbClr val="FEFFFF"/>
          </a:solidFill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Spatiotemporally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regridded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 DLR GEMS and TROPOMI NO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2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 data were used for comparisons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Good agreement in terms of spatial distribution and value range of tropospheric NO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2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  (R = 0.87 - 0.96)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Systematic biases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 are observed 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-&gt;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systematic gradients in GEMS NO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2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slant columns in the N-S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 direction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(primarily attributed to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AE9C"/>
                </a:solidFill>
                <a:effectLst/>
                <a:uLnTx/>
                <a:uFillTx/>
              </a:rPr>
              <a:t>GEMS L1 spectra; radiometric calibration and residual correction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)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-&gt;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tropospheric AMFs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calculated using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different ancillary inputs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50208-A784-4B89-80FA-3D60E45E76A1}"/>
              </a:ext>
            </a:extLst>
          </p:cNvPr>
          <p:cNvSpPr txBox="1"/>
          <p:nvPr/>
        </p:nvSpPr>
        <p:spPr>
          <a:xfrm>
            <a:off x="1329783" y="602750"/>
            <a:ext cx="288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DLR GEMS </a:t>
            </a:r>
            <a:r>
              <a:rPr lang="en-US" b="1" dirty="0" err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tropo</a:t>
            </a:r>
            <a:r>
              <a:rPr lang="en-US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</a:t>
            </a:r>
            <a:r>
              <a:rPr lang="en-US" b="1" baseline="-250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ACD5ED-5CBF-4547-AF55-FF6E013B389F}"/>
              </a:ext>
            </a:extLst>
          </p:cNvPr>
          <p:cNvSpPr txBox="1"/>
          <p:nvPr/>
        </p:nvSpPr>
        <p:spPr>
          <a:xfrm>
            <a:off x="4610647" y="609581"/>
            <a:ext cx="288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TROPOMI </a:t>
            </a:r>
            <a:r>
              <a:rPr lang="en-US" b="1" dirty="0" err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tropo</a:t>
            </a:r>
            <a:r>
              <a:rPr lang="en-US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</a:t>
            </a:r>
            <a:r>
              <a:rPr lang="en-US" b="1" baseline="-250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21524-BFB4-42F4-9381-8D4EA8C4BA45}"/>
              </a:ext>
            </a:extLst>
          </p:cNvPr>
          <p:cNvSpPr txBox="1"/>
          <p:nvPr/>
        </p:nvSpPr>
        <p:spPr>
          <a:xfrm>
            <a:off x="7882829" y="615987"/>
            <a:ext cx="307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DLR GEMS – TROPOMI</a:t>
            </a:r>
          </a:p>
        </p:txBody>
      </p:sp>
    </p:spTree>
    <p:extLst>
      <p:ext uri="{BB962C8B-B14F-4D97-AF65-F5344CB8AC3E}">
        <p14:creationId xmlns:p14="http://schemas.microsoft.com/office/powerpoint/2010/main" val="235398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7864E-CFDD-4A5C-A2C0-4311C79A5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52895"/>
            <a:ext cx="10056093" cy="557110"/>
          </a:xfrm>
        </p:spPr>
        <p:txBody>
          <a:bodyPr>
            <a:normAutofit/>
          </a:bodyPr>
          <a:lstStyle/>
          <a:p>
            <a:r>
              <a:rPr lang="en-US" sz="3200" dirty="0"/>
              <a:t>Summary and 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1DAA4-86EC-4BF4-9074-454999E68D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BA98A-4C0E-4390-9EF9-223936C82B2B}"/>
              </a:ext>
            </a:extLst>
          </p:cNvPr>
          <p:cNvSpPr txBox="1"/>
          <p:nvPr/>
        </p:nvSpPr>
        <p:spPr>
          <a:xfrm>
            <a:off x="547696" y="703722"/>
            <a:ext cx="1106083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FF"/>
                </a:solidFill>
                <a:latin typeface="+mn-lt"/>
              </a:rPr>
              <a:t>DLR tropospheric NO</a:t>
            </a:r>
            <a:r>
              <a:rPr lang="en-US" baseline="-25000" dirty="0">
                <a:solidFill>
                  <a:srgbClr val="0000FF"/>
                </a:solidFill>
                <a:latin typeface="+mn-lt"/>
              </a:rPr>
              <a:t>2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retrieval algorithm for GEO </a:t>
            </a:r>
            <a:r>
              <a:rPr lang="en-US" dirty="0">
                <a:solidFill>
                  <a:srgbClr val="053249"/>
                </a:solidFill>
                <a:latin typeface="+mn-lt"/>
              </a:rPr>
              <a:t>was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developed and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applied to GEMS</a:t>
            </a: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9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The baseline for DLR GEMS NO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retrieval approach follows the heritage from LEO, but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several improvements</a:t>
            </a:r>
            <a:r>
              <a:rPr lang="en-US" dirty="0">
                <a:latin typeface="+mn-lt"/>
              </a:rPr>
              <a:t> are implemented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to account for GEO characteristics</a:t>
            </a:r>
          </a:p>
          <a:p>
            <a:endParaRPr lang="en-US" sz="900" dirty="0">
              <a:solidFill>
                <a:srgbClr val="0000F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DLR GEMS tropospheric NO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columns capture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diurnal variability</a:t>
            </a:r>
            <a:r>
              <a:rPr lang="en-US" dirty="0">
                <a:latin typeface="+mn-lt"/>
              </a:rPr>
              <a:t>,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hot spot signals</a:t>
            </a:r>
            <a:r>
              <a:rPr lang="en-US" dirty="0">
                <a:latin typeface="+mn-lt"/>
              </a:rPr>
              <a:t>,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spatial gradients </a:t>
            </a: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0000F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Comparisons of DLR GEMS tropospheric NO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columns with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TROPOMI v2.5</a:t>
            </a:r>
            <a:r>
              <a:rPr lang="en-US" dirty="0">
                <a:latin typeface="+mn-lt"/>
              </a:rPr>
              <a:t> (r = 0.87 to 0.96) and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GEMS v2.0 </a:t>
            </a:r>
            <a:r>
              <a:rPr lang="en-US" dirty="0">
                <a:latin typeface="+mn-lt"/>
              </a:rPr>
              <a:t>(r = 0.80 to 0.92) show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good agreements </a:t>
            </a:r>
            <a:r>
              <a:rPr lang="en-US" dirty="0">
                <a:latin typeface="+mn-lt"/>
              </a:rPr>
              <a:t>on average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9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This retrieval algorithm can be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easily adapted to LEO</a:t>
            </a:r>
            <a:r>
              <a:rPr lang="en-US" dirty="0">
                <a:latin typeface="+mn-lt"/>
              </a:rPr>
              <a:t> (e.g. TROPOMI)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other GEO</a:t>
            </a:r>
            <a:r>
              <a:rPr lang="en-US" dirty="0">
                <a:latin typeface="+mn-lt"/>
              </a:rPr>
              <a:t> (e.g. TEMPO and Sentinel-4),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enabling harmonized NO</a:t>
            </a:r>
            <a:r>
              <a:rPr lang="en-US" baseline="-25000" dirty="0">
                <a:solidFill>
                  <a:srgbClr val="0000FF"/>
                </a:solidFill>
                <a:latin typeface="+mn-lt"/>
              </a:rPr>
              <a:t>2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monitoring </a:t>
            </a:r>
            <a:r>
              <a:rPr lang="en-US" dirty="0">
                <a:latin typeface="+mn-lt"/>
              </a:rPr>
              <a:t>and analysis across continents in the future.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24721-177E-43BF-A5DC-3D8D98BE7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71" y="3644944"/>
            <a:ext cx="5687658" cy="3154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C4E0ED-FCFE-4AA1-A72D-084097891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23" y="5316953"/>
            <a:ext cx="1233471" cy="1233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0DAE6-18AD-477D-85F3-63DA7C7C4F1B}"/>
              </a:ext>
            </a:extLst>
          </p:cNvPr>
          <p:cNvSpPr txBox="1"/>
          <p:nvPr/>
        </p:nvSpPr>
        <p:spPr>
          <a:xfrm>
            <a:off x="9985424" y="4668827"/>
            <a:ext cx="208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ea typeface="Verdana" panose="020B0604030504040204" pitchFamily="34" charset="0"/>
              </a:rPr>
              <a:t>Pre-printed 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ea typeface="Verdana" panose="020B0604030504040204" pitchFamily="34" charset="0"/>
              </a:rPr>
              <a:t>(Seo et al., 2024)</a:t>
            </a:r>
          </a:p>
        </p:txBody>
      </p:sp>
    </p:spTree>
    <p:extLst>
      <p:ext uri="{BB962C8B-B14F-4D97-AF65-F5344CB8AC3E}">
        <p14:creationId xmlns:p14="http://schemas.microsoft.com/office/powerpoint/2010/main" val="208029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AB69-4BDD-4A13-9612-79C75D9B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52895"/>
            <a:ext cx="10056093" cy="661977"/>
          </a:xfrm>
        </p:spPr>
        <p:txBody>
          <a:bodyPr>
            <a:normAutofit/>
          </a:bodyPr>
          <a:lstStyle/>
          <a:p>
            <a:r>
              <a:rPr lang="en-US" sz="3600" dirty="0"/>
              <a:t>Motivation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509AA-83B6-449A-8782-9FD70BF33D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9DD934-8901-4B69-9C14-14380875BAA5}"/>
              </a:ext>
            </a:extLst>
          </p:cNvPr>
          <p:cNvSpPr txBox="1"/>
          <p:nvPr/>
        </p:nvSpPr>
        <p:spPr>
          <a:xfrm>
            <a:off x="372020" y="814872"/>
            <a:ext cx="1168385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03249"/>
                </a:solidFill>
                <a:latin typeface="Verdana" pitchFamily="34" charset="0"/>
              </a:rPr>
              <a:t>Nitrogen </a:t>
            </a:r>
            <a:r>
              <a:rPr lang="de-DE" b="1" dirty="0" err="1">
                <a:solidFill>
                  <a:srgbClr val="003249"/>
                </a:solidFill>
                <a:latin typeface="Verdana" pitchFamily="34" charset="0"/>
              </a:rPr>
              <a:t>dioxdies</a:t>
            </a:r>
            <a:r>
              <a:rPr lang="de-DE" b="1" dirty="0">
                <a:solidFill>
                  <a:srgbClr val="003249"/>
                </a:solidFill>
                <a:latin typeface="Verdana" pitchFamily="34" charset="0"/>
              </a:rPr>
              <a:t> (NO</a:t>
            </a:r>
            <a:r>
              <a:rPr lang="de-DE" b="1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de-DE" b="1" dirty="0">
                <a:solidFill>
                  <a:srgbClr val="003249"/>
                </a:solidFill>
                <a:latin typeface="Verdana" pitchFamily="34" charset="0"/>
              </a:rPr>
              <a:t>)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plays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an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important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role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in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atmospheric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chemistry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process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in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both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stratosphere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and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troposphere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03249"/>
                </a:solidFill>
                <a:latin typeface="Verdana" pitchFamily="34" charset="0"/>
              </a:rPr>
              <a:t>Tropospheric</a:t>
            </a:r>
            <a:r>
              <a:rPr lang="de-DE" b="1" dirty="0">
                <a:solidFill>
                  <a:srgbClr val="003249"/>
                </a:solidFill>
                <a:latin typeface="Verdana" pitchFamily="34" charset="0"/>
              </a:rPr>
              <a:t> NO</a:t>
            </a:r>
            <a:r>
              <a:rPr lang="de-DE" b="1" baseline="-25000" dirty="0">
                <a:solidFill>
                  <a:srgbClr val="003249"/>
                </a:solidFill>
                <a:latin typeface="Verdana" pitchFamily="34" charset="0"/>
              </a:rPr>
              <a:t>2 </a:t>
            </a:r>
            <a:r>
              <a:rPr lang="de-DE" dirty="0" err="1">
                <a:solidFill>
                  <a:srgbClr val="003249"/>
                </a:solidFill>
                <a:latin typeface="Verdana" pitchFamily="34" charset="0"/>
              </a:rPr>
              <a:t>is</a:t>
            </a:r>
            <a:r>
              <a:rPr lang="de-DE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an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important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amospheric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trace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gas 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  <a:sym typeface="Wingdings" panose="05000000000000000000" pitchFamily="2" charset="2"/>
              </a:rPr>
              <a:t>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formation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of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tropospheric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ozone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, urban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haze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, and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acid</a:t>
            </a:r>
            <a:r>
              <a:rPr lang="de-DE" sz="1600" dirty="0">
                <a:solidFill>
                  <a:srgbClr val="003249"/>
                </a:solidFill>
                <a:latin typeface="Verdana" pitchFamily="34" charset="0"/>
              </a:rPr>
              <a:t> </a:t>
            </a:r>
            <a:r>
              <a:rPr lang="de-DE" sz="1600" dirty="0" err="1">
                <a:solidFill>
                  <a:srgbClr val="003249"/>
                </a:solidFill>
                <a:latin typeface="Verdana" pitchFamily="34" charset="0"/>
              </a:rPr>
              <a:t>deposit</a:t>
            </a:r>
            <a:endParaRPr lang="de-DE" sz="1600" dirty="0">
              <a:solidFill>
                <a:srgbClr val="003249"/>
              </a:solidFill>
              <a:latin typeface="Verdana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de-DE" sz="1100" dirty="0">
              <a:solidFill>
                <a:srgbClr val="003249"/>
              </a:solidFill>
              <a:latin typeface="Verdana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1BA500-B1AA-491A-92E6-6C0FBAC51E2E}"/>
              </a:ext>
            </a:extLst>
          </p:cNvPr>
          <p:cNvSpPr txBox="1"/>
          <p:nvPr/>
        </p:nvSpPr>
        <p:spPr>
          <a:xfrm>
            <a:off x="482613" y="2072448"/>
            <a:ext cx="11683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3249"/>
                </a:solidFill>
                <a:latin typeface="Verdana" pitchFamily="34" charset="0"/>
              </a:rPr>
              <a:t>Over the past few decades, global NO</a:t>
            </a:r>
            <a:r>
              <a:rPr lang="en-GB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en-GB" dirty="0">
                <a:solidFill>
                  <a:srgbClr val="003249"/>
                </a:solidFill>
                <a:latin typeface="Verdana" pitchFamily="34" charset="0"/>
              </a:rPr>
              <a:t> columns have been provided from low-earth-orbiting (LEO) satellites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3249"/>
                </a:solidFill>
                <a:latin typeface="Verdana" pitchFamily="34" charset="0"/>
              </a:rPr>
              <a:t>-&gt; LEO instruments only observe NO</a:t>
            </a:r>
            <a:r>
              <a:rPr lang="en-GB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en-GB" dirty="0">
                <a:solidFill>
                  <a:srgbClr val="003249"/>
                </a:solidFill>
                <a:latin typeface="Verdana" pitchFamily="34" charset="0"/>
              </a:rPr>
              <a:t> once a day at a specific local time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3249"/>
                </a:solidFill>
                <a:latin typeface="Verdana" pitchFamily="34" charset="0"/>
              </a:rPr>
              <a:t>-&gt; limitations in monitoring diurnal variations in NO</a:t>
            </a:r>
            <a:r>
              <a:rPr lang="en-GB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3249"/>
                </a:solidFill>
                <a:latin typeface="Verdana" pitchFamily="34" charset="0"/>
              </a:rPr>
              <a:t>-&gt; need for a geostationary (GEO) satellite monitoring system </a:t>
            </a:r>
            <a:endParaRPr lang="en-US" dirty="0">
              <a:solidFill>
                <a:srgbClr val="003249"/>
              </a:solidFill>
              <a:latin typeface="Verdana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F4EFEB-B9C6-4660-BA47-82FCB05411CE}"/>
              </a:ext>
            </a:extLst>
          </p:cNvPr>
          <p:cNvGrpSpPr/>
          <p:nvPr/>
        </p:nvGrpSpPr>
        <p:grpSpPr>
          <a:xfrm>
            <a:off x="6293440" y="4033123"/>
            <a:ext cx="6093026" cy="2833163"/>
            <a:chOff x="5887233" y="2784515"/>
            <a:chExt cx="6332057" cy="28331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1A05B8-A405-4F69-9865-D75E10768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"/>
            <a:stretch/>
          </p:blipFill>
          <p:spPr>
            <a:xfrm>
              <a:off x="5887233" y="2784515"/>
              <a:ext cx="6170155" cy="28331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AAA9ED-73D9-44A2-949E-6DFB4706CD7D}"/>
                </a:ext>
              </a:extLst>
            </p:cNvPr>
            <p:cNvSpPr txBox="1"/>
            <p:nvPr/>
          </p:nvSpPr>
          <p:spPr>
            <a:xfrm>
              <a:off x="8781082" y="5229742"/>
              <a:ext cx="3438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>
                  <a:solidFill>
                    <a:srgbClr val="FEFFFF"/>
                  </a:solidFill>
                  <a:latin typeface="Verdana" pitchFamily="34" charset="0"/>
                </a:rPr>
                <a:t>credits</a:t>
              </a:r>
              <a:r>
                <a:rPr lang="de-DE" sz="1600" dirty="0">
                  <a:solidFill>
                    <a:srgbClr val="FEFFFF"/>
                  </a:solidFill>
                  <a:latin typeface="Verdana" pitchFamily="34" charset="0"/>
                </a:rPr>
                <a:t>: KNMI/ESA and NASA </a:t>
              </a:r>
              <a:endParaRPr lang="en-US" sz="1600" dirty="0">
                <a:solidFill>
                  <a:srgbClr val="FEFFFF"/>
                </a:solidFill>
                <a:latin typeface="Verdana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74718F-7E2E-4664-9112-514EE98D4E86}"/>
              </a:ext>
            </a:extLst>
          </p:cNvPr>
          <p:cNvSpPr txBox="1"/>
          <p:nvPr/>
        </p:nvSpPr>
        <p:spPr>
          <a:xfrm>
            <a:off x="237289" y="3752652"/>
            <a:ext cx="626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Geostationary Air Quality (</a:t>
            </a:r>
            <a:r>
              <a:rPr lang="en-US" b="1" dirty="0">
                <a:solidFill>
                  <a:srgbClr val="003249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Geo-AQ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) constellation mission: GEMS, TEMPO, and Sentinel-4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22806D-9886-4B1A-92DA-887CEE974593}"/>
              </a:ext>
            </a:extLst>
          </p:cNvPr>
          <p:cNvSpPr txBox="1"/>
          <p:nvPr/>
        </p:nvSpPr>
        <p:spPr>
          <a:xfrm>
            <a:off x="592420" y="4757973"/>
            <a:ext cx="5362332" cy="1323439"/>
          </a:xfrm>
          <a:prstGeom prst="rect">
            <a:avLst/>
          </a:prstGeom>
          <a:solidFill>
            <a:srgbClr val="E7E8E3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this study,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Tropospheric NO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 retrieval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 algorithm for </a:t>
            </a:r>
            <a:r>
              <a:rPr lang="en-US" sz="2000" kern="0" dirty="0">
                <a:solidFill>
                  <a:srgbClr val="0000FF"/>
                </a:solidFill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eostationary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 satellite instruments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-&gt; Application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to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 GEMS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panose="020B0604020202020204" pitchFamily="34" charset="0"/>
              </a:rPr>
              <a:t> measurements</a:t>
            </a:r>
          </a:p>
        </p:txBody>
      </p:sp>
    </p:spTree>
    <p:extLst>
      <p:ext uri="{BB962C8B-B14F-4D97-AF65-F5344CB8AC3E}">
        <p14:creationId xmlns:p14="http://schemas.microsoft.com/office/powerpoint/2010/main" val="57392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08D0-4FB3-426D-9863-2045F4AC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DLR GEMS tropospheric NO</a:t>
            </a:r>
            <a:r>
              <a:rPr lang="en-US" sz="3200" baseline="-25000" dirty="0"/>
              <a:t>2</a:t>
            </a:r>
            <a:r>
              <a:rPr lang="en-US" sz="3200" dirty="0"/>
              <a:t> retrieval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A3613-3857-48BF-A101-07CC5250B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矩形 157">
            <a:extLst>
              <a:ext uri="{FF2B5EF4-FFF2-40B4-BE49-F238E27FC236}">
                <a16:creationId xmlns:a16="http://schemas.microsoft.com/office/drawing/2014/main" id="{BA01A309-7324-4C8E-9FF9-6C2A2BA58252}"/>
              </a:ext>
            </a:extLst>
          </p:cNvPr>
          <p:cNvSpPr/>
          <p:nvPr/>
        </p:nvSpPr>
        <p:spPr>
          <a:xfrm>
            <a:off x="1870929" y="995332"/>
            <a:ext cx="2469907" cy="3217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5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Spectral</a:t>
            </a:r>
            <a:r>
              <a:rPr lang="de-DE" sz="15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de-DE" sz="15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fitting</a:t>
            </a:r>
            <a:r>
              <a:rPr lang="de-DE" sz="1500" b="1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de-DE" sz="15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(DOAS)</a:t>
            </a:r>
            <a:endParaRPr lang="en-US" sz="1500" b="1" strike="noStrike" spc="-1" dirty="0">
              <a:latin typeface="Arial"/>
            </a:endParaRPr>
          </a:p>
        </p:txBody>
      </p:sp>
      <p:sp>
        <p:nvSpPr>
          <p:cNvPr id="7" name="矩形 136">
            <a:extLst>
              <a:ext uri="{FF2B5EF4-FFF2-40B4-BE49-F238E27FC236}">
                <a16:creationId xmlns:a16="http://schemas.microsoft.com/office/drawing/2014/main" id="{184DEEBE-590C-4294-BFB2-594F7A4C2643}"/>
              </a:ext>
            </a:extLst>
          </p:cNvPr>
          <p:cNvSpPr/>
          <p:nvPr/>
        </p:nvSpPr>
        <p:spPr>
          <a:xfrm>
            <a:off x="4919890" y="879915"/>
            <a:ext cx="2694693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Stratosphere-Troposphere</a:t>
            </a:r>
            <a:r>
              <a:rPr lang="en-US" sz="1500" b="1" spc="-1" dirty="0">
                <a:latin typeface="Arial"/>
              </a:rPr>
              <a:t> </a:t>
            </a:r>
            <a:r>
              <a:rPr lang="en-US" sz="15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Separation (STS)</a:t>
            </a:r>
          </a:p>
        </p:txBody>
      </p:sp>
      <p:sp>
        <p:nvSpPr>
          <p:cNvPr id="8" name="矩形 136">
            <a:extLst>
              <a:ext uri="{FF2B5EF4-FFF2-40B4-BE49-F238E27FC236}">
                <a16:creationId xmlns:a16="http://schemas.microsoft.com/office/drawing/2014/main" id="{B81A8A85-CA6D-4B8B-8679-1B092C493209}"/>
              </a:ext>
            </a:extLst>
          </p:cNvPr>
          <p:cNvSpPr/>
          <p:nvPr/>
        </p:nvSpPr>
        <p:spPr>
          <a:xfrm>
            <a:off x="8095441" y="879915"/>
            <a:ext cx="2201268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500" b="1" strike="noStrike" spc="-1" dirty="0" err="1">
                <a:solidFill>
                  <a:srgbClr val="FF0000"/>
                </a:solidFill>
                <a:latin typeface="Arial"/>
              </a:rPr>
              <a:t>Tropospheric</a:t>
            </a:r>
            <a:r>
              <a:rPr lang="de-DE" sz="1500" b="1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de-DE" sz="1500" b="1" strike="noStrike" spc="-1" dirty="0">
                <a:solidFill>
                  <a:srgbClr val="FF0000"/>
                </a:solidFill>
                <a:latin typeface="Arial"/>
              </a:rPr>
              <a:t>AMF </a:t>
            </a:r>
            <a:r>
              <a:rPr lang="de-DE" sz="1500" b="1" strike="noStrike" spc="-1" dirty="0" err="1">
                <a:solidFill>
                  <a:srgbClr val="FF0000"/>
                </a:solidFill>
                <a:latin typeface="Arial"/>
              </a:rPr>
              <a:t>calculation</a:t>
            </a:r>
            <a:endParaRPr lang="en-US" sz="1500" b="1" strike="noStrike" spc="-1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B1DBD-AAEC-4BBF-926F-9C3FC3506195}"/>
              </a:ext>
            </a:extLst>
          </p:cNvPr>
          <p:cNvGrpSpPr/>
          <p:nvPr/>
        </p:nvGrpSpPr>
        <p:grpSpPr>
          <a:xfrm>
            <a:off x="480082" y="1471515"/>
            <a:ext cx="11198104" cy="2027169"/>
            <a:chOff x="480082" y="1109762"/>
            <a:chExt cx="11198104" cy="20271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C5B955-849E-49BA-8D6B-46E38AF5820C}"/>
                </a:ext>
              </a:extLst>
            </p:cNvPr>
            <p:cNvGrpSpPr/>
            <p:nvPr/>
          </p:nvGrpSpPr>
          <p:grpSpPr>
            <a:xfrm>
              <a:off x="480082" y="1136119"/>
              <a:ext cx="11198104" cy="2000812"/>
              <a:chOff x="480082" y="990564"/>
              <a:chExt cx="11198104" cy="200081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4547A0B-D8D7-4E02-9D1A-4823D7C20702}"/>
                  </a:ext>
                </a:extLst>
              </p:cNvPr>
              <p:cNvGrpSpPr/>
              <p:nvPr/>
            </p:nvGrpSpPr>
            <p:grpSpPr>
              <a:xfrm>
                <a:off x="480082" y="1066524"/>
                <a:ext cx="2322720" cy="1886452"/>
                <a:chOff x="480082" y="899665"/>
                <a:chExt cx="2322720" cy="1886452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FAF77CD5-AD9D-4F93-B477-8D4BA04B34FB}"/>
                    </a:ext>
                  </a:extLst>
                </p:cNvPr>
                <p:cNvGrpSpPr/>
                <p:nvPr/>
              </p:nvGrpSpPr>
              <p:grpSpPr>
                <a:xfrm>
                  <a:off x="747542" y="2219189"/>
                  <a:ext cx="1787801" cy="566928"/>
                  <a:chOff x="729931" y="2244114"/>
                  <a:chExt cx="1787801" cy="566928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C707487B-34E0-4762-938B-774D710FB97B}"/>
                      </a:ext>
                    </a:extLst>
                  </p:cNvPr>
                  <p:cNvSpPr/>
                  <p:nvPr/>
                </p:nvSpPr>
                <p:spPr>
                  <a:xfrm>
                    <a:off x="729931" y="2244114"/>
                    <a:ext cx="1787801" cy="566928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6CA01BF-3108-4F22-8B30-6701973E8E7B}"/>
                      </a:ext>
                    </a:extLst>
                  </p:cNvPr>
                  <p:cNvSpPr txBox="1"/>
                  <p:nvPr/>
                </p:nvSpPr>
                <p:spPr>
                  <a:xfrm>
                    <a:off x="830291" y="2331690"/>
                    <a:ext cx="161046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b="1" dirty="0" err="1">
                        <a:solidFill>
                          <a:schemeClr val="bg1"/>
                        </a:solidFill>
                      </a:rPr>
                      <a:t>Spectrum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30" name="Picture 5">
                  <a:extLst>
                    <a:ext uri="{FF2B5EF4-FFF2-40B4-BE49-F238E27FC236}">
                      <a16:creationId xmlns:a16="http://schemas.microsoft.com/office/drawing/2014/main" id="{B00986E6-F7D8-412D-A89C-8355BD06EBFD}"/>
                    </a:ext>
                  </a:extLst>
                </p:cNvPr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480082" y="899665"/>
                  <a:ext cx="2322720" cy="1402560"/>
                </a:xfrm>
                <a:prstGeom prst="rect">
                  <a:avLst/>
                </a:prstGeom>
                <a:ln w="38100">
                  <a:solidFill>
                    <a:srgbClr val="4F81BD"/>
                  </a:solidFill>
                  <a:miter/>
                </a:ln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7975DC5-AA92-4582-8008-C274EE8D657C}"/>
                  </a:ext>
                </a:extLst>
              </p:cNvPr>
              <p:cNvGrpSpPr/>
              <p:nvPr/>
            </p:nvGrpSpPr>
            <p:grpSpPr>
              <a:xfrm>
                <a:off x="3556122" y="990564"/>
                <a:ext cx="2212888" cy="1994138"/>
                <a:chOff x="3556122" y="990564"/>
                <a:chExt cx="2212888" cy="199413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3A695978-FBE3-4304-9B4A-3C600653ACDB}"/>
                    </a:ext>
                  </a:extLst>
                </p:cNvPr>
                <p:cNvGrpSpPr/>
                <p:nvPr/>
              </p:nvGrpSpPr>
              <p:grpSpPr>
                <a:xfrm>
                  <a:off x="3768666" y="2417774"/>
                  <a:ext cx="1787801" cy="566928"/>
                  <a:chOff x="3768666" y="2417774"/>
                  <a:chExt cx="1787801" cy="566928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6D6EAE9F-430B-4BA3-83E5-B32B9EBE74EF}"/>
                      </a:ext>
                    </a:extLst>
                  </p:cNvPr>
                  <p:cNvSpPr/>
                  <p:nvPr/>
                </p:nvSpPr>
                <p:spPr>
                  <a:xfrm>
                    <a:off x="3768666" y="2417774"/>
                    <a:ext cx="1787801" cy="566928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6DE6994-EB89-4878-B770-6F6F96B63B83}"/>
                      </a:ext>
                    </a:extLst>
                  </p:cNvPr>
                  <p:cNvSpPr txBox="1"/>
                  <p:nvPr/>
                </p:nvSpPr>
                <p:spPr>
                  <a:xfrm>
                    <a:off x="3946007" y="2531216"/>
                    <a:ext cx="143311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b="1" dirty="0">
                        <a:solidFill>
                          <a:schemeClr val="bg1"/>
                        </a:solidFill>
                      </a:rPr>
                      <a:t>SCD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82430972-2F89-42B1-AB2F-58979953CA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47" t="14826" r="18710" b="19130"/>
                <a:stretch/>
              </p:blipFill>
              <p:spPr>
                <a:xfrm>
                  <a:off x="3556122" y="990564"/>
                  <a:ext cx="2212888" cy="1554480"/>
                </a:xfrm>
                <a:prstGeom prst="rect">
                  <a:avLst/>
                </a:prstGeom>
                <a:ln w="38100">
                  <a:solidFill>
                    <a:srgbClr val="0070C0"/>
                  </a:solidFill>
                </a:ln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9FA0797-F0C1-4047-9422-1DE27BBCEB03}"/>
                  </a:ext>
                </a:extLst>
              </p:cNvPr>
              <p:cNvGrpSpPr/>
              <p:nvPr/>
            </p:nvGrpSpPr>
            <p:grpSpPr>
              <a:xfrm>
                <a:off x="6729064" y="2424448"/>
                <a:ext cx="1787801" cy="566928"/>
                <a:chOff x="6729064" y="2424448"/>
                <a:chExt cx="1787801" cy="566928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9503181-F65F-4FF3-A756-B46424D35769}"/>
                    </a:ext>
                  </a:extLst>
                </p:cNvPr>
                <p:cNvSpPr/>
                <p:nvPr/>
              </p:nvSpPr>
              <p:spPr>
                <a:xfrm>
                  <a:off x="6729064" y="2424448"/>
                  <a:ext cx="1787801" cy="56692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1D082F7-9775-42EB-9F46-A5CD59DD82C4}"/>
                    </a:ext>
                  </a:extLst>
                </p:cNvPr>
                <p:cNvSpPr txBox="1"/>
                <p:nvPr/>
              </p:nvSpPr>
              <p:spPr>
                <a:xfrm>
                  <a:off x="6845544" y="2531216"/>
                  <a:ext cx="154973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b="1" dirty="0" err="1">
                      <a:solidFill>
                        <a:schemeClr val="bg1"/>
                      </a:solidFill>
                    </a:rPr>
                    <a:t>VCDstrat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7FE5EBE-BCD1-403B-B464-ECB91FBD8B2E}"/>
                  </a:ext>
                </a:extLst>
              </p:cNvPr>
              <p:cNvGrpSpPr/>
              <p:nvPr/>
            </p:nvGrpSpPr>
            <p:grpSpPr>
              <a:xfrm>
                <a:off x="9476918" y="990564"/>
                <a:ext cx="2201268" cy="2000812"/>
                <a:chOff x="9476918" y="990564"/>
                <a:chExt cx="2201268" cy="2000812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613D914-4ECD-4A5C-AF67-1797E9A09A38}"/>
                    </a:ext>
                  </a:extLst>
                </p:cNvPr>
                <p:cNvGrpSpPr/>
                <p:nvPr/>
              </p:nvGrpSpPr>
              <p:grpSpPr>
                <a:xfrm>
                  <a:off x="9683652" y="2424448"/>
                  <a:ext cx="1787801" cy="566928"/>
                  <a:chOff x="9683652" y="2424448"/>
                  <a:chExt cx="1787801" cy="566928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DF539EE6-050D-4580-8027-109D8190BB02}"/>
                      </a:ext>
                    </a:extLst>
                  </p:cNvPr>
                  <p:cNvSpPr/>
                  <p:nvPr/>
                </p:nvSpPr>
                <p:spPr>
                  <a:xfrm>
                    <a:off x="9683652" y="2424448"/>
                    <a:ext cx="1787801" cy="566928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C6FBAE3-DFAF-450E-BCE9-E7D408AA93C5}"/>
                      </a:ext>
                    </a:extLst>
                  </p:cNvPr>
                  <p:cNvSpPr txBox="1"/>
                  <p:nvPr/>
                </p:nvSpPr>
                <p:spPr>
                  <a:xfrm>
                    <a:off x="9860993" y="2531216"/>
                    <a:ext cx="143311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b="1" dirty="0" err="1">
                        <a:solidFill>
                          <a:schemeClr val="bg1"/>
                        </a:solidFill>
                      </a:rPr>
                      <a:t>VCDtrop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0D401A3-B56E-4D56-9A1E-4343EBA614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74" t="14991" r="20156" b="20368"/>
                <a:stretch/>
              </p:blipFill>
              <p:spPr>
                <a:xfrm>
                  <a:off x="9476918" y="990564"/>
                  <a:ext cx="2201268" cy="1554480"/>
                </a:xfrm>
                <a:prstGeom prst="rect">
                  <a:avLst/>
                </a:prstGeom>
                <a:ln w="38100">
                  <a:solidFill>
                    <a:srgbClr val="0070C0"/>
                  </a:solidFill>
                </a:ln>
              </p:spPr>
            </p:pic>
          </p:grpSp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A6572778-569D-471F-A706-E3389080DC05}"/>
                  </a:ext>
                </a:extLst>
              </p:cNvPr>
              <p:cNvSpPr/>
              <p:nvPr/>
            </p:nvSpPr>
            <p:spPr>
              <a:xfrm>
                <a:off x="2951759" y="1588563"/>
                <a:ext cx="455320" cy="457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80DD2B63-0E14-4688-87FA-517FC61AAEB1}"/>
                  </a:ext>
                </a:extLst>
              </p:cNvPr>
              <p:cNvSpPr/>
              <p:nvPr/>
            </p:nvSpPr>
            <p:spPr>
              <a:xfrm>
                <a:off x="5943062" y="1588563"/>
                <a:ext cx="455320" cy="457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3E50CF33-A1E4-48D5-AB08-477AF0F5AF0A}"/>
                  </a:ext>
                </a:extLst>
              </p:cNvPr>
              <p:cNvSpPr/>
              <p:nvPr/>
            </p:nvSpPr>
            <p:spPr>
              <a:xfrm>
                <a:off x="8872598" y="1588563"/>
                <a:ext cx="455320" cy="457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1C89BD-AB5E-4D3E-8638-6DC74FA70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4855" r="73894" b="27912"/>
            <a:stretch/>
          </p:blipFill>
          <p:spPr>
            <a:xfrm>
              <a:off x="6529006" y="1109762"/>
              <a:ext cx="2201268" cy="1554480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0855B0-1938-498F-AC11-DF39350EFFDD}"/>
              </a:ext>
            </a:extLst>
          </p:cNvPr>
          <p:cNvSpPr txBox="1"/>
          <p:nvPr/>
        </p:nvSpPr>
        <p:spPr>
          <a:xfrm>
            <a:off x="384969" y="3883167"/>
            <a:ext cx="117645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DLR GEMS tropospheric NO</a:t>
            </a:r>
            <a:r>
              <a:rPr lang="en-US" sz="2000" baseline="-25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retrieval algorithm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mainly follows a classical 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three-step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65760">
              <a:buAutoNum type="arabicParenBoth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Spectral fitting of NO</a:t>
            </a:r>
            <a:r>
              <a:rPr lang="en-US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slant columns based on DOAS technique</a:t>
            </a:r>
          </a:p>
          <a:p>
            <a:pPr marL="800100" lvl="1" indent="-365760">
              <a:buAutoNum type="arabicParenBoth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Separation of slant columns into stratospheric and tropospheric contributions</a:t>
            </a:r>
          </a:p>
          <a:p>
            <a:pPr marL="800100" lvl="1" indent="-365760">
              <a:buAutoNum type="arabicParenBoth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Conversion of tropospheric slant columns to vertical columns using air mass factors (AMFs)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B1BA00-E46C-47F8-A264-1D2F1E54FA77}"/>
              </a:ext>
            </a:extLst>
          </p:cNvPr>
          <p:cNvSpPr txBox="1"/>
          <p:nvPr/>
        </p:nvSpPr>
        <p:spPr>
          <a:xfrm>
            <a:off x="444615" y="5340135"/>
            <a:ext cx="1154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To account for </a:t>
            </a:r>
            <a:r>
              <a:rPr lang="en-GB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characteristics of the geostationary satellite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(hourly sampling, limited spatial coverage, and larger zenith angles), a number of improvements are implemented in the DLR GEMS NO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algorithm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9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DAE0B-8AED-4DC5-9C02-C56AFD2D3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3CE844-302D-4599-A83F-2DF8E4AC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52895"/>
            <a:ext cx="10056093" cy="605094"/>
          </a:xfrm>
        </p:spPr>
        <p:txBody>
          <a:bodyPr>
            <a:normAutofit/>
          </a:bodyPr>
          <a:lstStyle/>
          <a:p>
            <a:r>
              <a:rPr lang="en-US" sz="3200" dirty="0"/>
              <a:t>DLR GEMS NO</a:t>
            </a:r>
            <a:r>
              <a:rPr lang="en-US" sz="3200" baseline="-25000" dirty="0"/>
              <a:t>2</a:t>
            </a:r>
            <a:r>
              <a:rPr lang="en-US" sz="3200" dirty="0"/>
              <a:t> slant column retrieval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87A70-BA5B-4755-AC3D-4854EAB32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64" y="1046455"/>
            <a:ext cx="5704429" cy="4259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9D8552-13CD-48EB-9523-E378F99B0E0B}"/>
              </a:ext>
            </a:extLst>
          </p:cNvPr>
          <p:cNvSpPr txBox="1"/>
          <p:nvPr/>
        </p:nvSpPr>
        <p:spPr>
          <a:xfrm>
            <a:off x="288000" y="1325078"/>
            <a:ext cx="63476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Spectral fitting window</a:t>
            </a: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425 – 480 nm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(cf. GEMS v2.0 :  432 - 450 nm)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Fitted parameters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O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O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-O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H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vap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H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</a:t>
            </a:r>
            <a:r>
              <a:rPr lang="en-US" sz="2200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liq</a:t>
            </a: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Ring spectrum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Polarisation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correction </a:t>
            </a:r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(pseudo cross section)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Linear intensity offset correction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Wavelength calibration 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(Chance and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Kurucz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2010)</a:t>
            </a:r>
            <a:endParaRPr lang="en-US" sz="22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960B59-1BE2-47E3-992D-AF3CF42C7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" y="5502087"/>
            <a:ext cx="6748857" cy="841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294B71-BBA9-4C0D-BB71-12B5E03F7D88}"/>
              </a:ext>
            </a:extLst>
          </p:cNvPr>
          <p:cNvSpPr txBox="1"/>
          <p:nvPr/>
        </p:nvSpPr>
        <p:spPr>
          <a:xfrm>
            <a:off x="7150864" y="5502087"/>
            <a:ext cx="50411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003249"/>
                </a:solidFill>
                <a:latin typeface="Verdana" pitchFamily="34" charset="0"/>
              </a:rPr>
              <a:t>    DLR GEMS NO</a:t>
            </a:r>
            <a:r>
              <a:rPr lang="en-US" sz="1900" b="1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en-US" sz="1900" b="1" dirty="0">
                <a:solidFill>
                  <a:srgbClr val="003249"/>
                </a:solidFill>
                <a:latin typeface="Verdana" pitchFamily="34" charset="0"/>
              </a:rPr>
              <a:t> slant columns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003249"/>
                </a:solidFill>
                <a:latin typeface="Verdana" pitchFamily="34" charset="0"/>
              </a:rPr>
              <a:t>-&gt; improved quality and lower uncertainties</a:t>
            </a:r>
          </a:p>
        </p:txBody>
      </p:sp>
    </p:spTree>
    <p:extLst>
      <p:ext uri="{BB962C8B-B14F-4D97-AF65-F5344CB8AC3E}">
        <p14:creationId xmlns:p14="http://schemas.microsoft.com/office/powerpoint/2010/main" val="388246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6A6A7-0FA3-4138-BEA7-B86305032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95864-4FA8-4315-9A03-6C8C2D4ED91E}"/>
              </a:ext>
            </a:extLst>
          </p:cNvPr>
          <p:cNvSpPr txBox="1"/>
          <p:nvPr/>
        </p:nvSpPr>
        <p:spPr>
          <a:xfrm>
            <a:off x="691416" y="1062120"/>
            <a:ext cx="1088136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249"/>
                </a:solidFill>
                <a:latin typeface="Verdana" pitchFamily="34" charset="0"/>
              </a:rPr>
              <a:t>Current STS methods should be updated to be applied to geostationary satellites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700" dirty="0">
              <a:solidFill>
                <a:srgbClr val="003249"/>
              </a:solidFill>
              <a:latin typeface="Verdana" pitchFamily="34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GEO samples diurnal variability -&gt; hourly estimates of stratospheric NO</a:t>
            </a:r>
            <a:r>
              <a:rPr lang="en-US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columns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Limited number of unpolluted clean pixels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Limited spatial coverage (a portion of the globe)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0E152-274A-4125-A20B-DF03ABB97FEA}"/>
              </a:ext>
            </a:extLst>
          </p:cNvPr>
          <p:cNvSpPr txBox="1"/>
          <p:nvPr/>
        </p:nvSpPr>
        <p:spPr>
          <a:xfrm>
            <a:off x="550304" y="2799573"/>
            <a:ext cx="11346327" cy="3200400"/>
          </a:xfrm>
          <a:prstGeom prst="rect">
            <a:avLst/>
          </a:prstGeom>
          <a:solidFill>
            <a:srgbClr val="8096A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For the STS in geostationary satellite instruments,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</a:rPr>
              <a:t> STREAM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</a:rPr>
              <a:t>STRatospheric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</a:rPr>
              <a:t> Estimation Algorithm from Mainz) adapted to GEMS observations</a:t>
            </a:r>
          </a:p>
          <a:p>
            <a:pPr marL="610636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: advanced reference method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Beirle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 et al., 2016)</a:t>
            </a:r>
          </a:p>
          <a:p>
            <a:pPr marL="610636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: originally employed for STS in polar orbiting satellite observations (TROPOMI, GOME-2)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</a:rPr>
              <a:t>(2) Estimation of stratospheric NO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</a:rPr>
              <a:t> columns using the CAMS forecast (IFS Cy48R1)  model data</a:t>
            </a:r>
          </a:p>
          <a:p>
            <a:pPr marL="610636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: CAMS forecast (IFS Cy48R1) model introduced comprehensive stratospheric chemistry</a:t>
            </a:r>
          </a:p>
          <a:p>
            <a:pPr marL="610636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-&gt; enable to represent the diurnal cycle of stratospheric NO</a:t>
            </a:r>
            <a:r>
              <a: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</a:rPr>
              <a:t> fields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B28083-4FB8-4075-A9D3-86B4BFBD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52895"/>
            <a:ext cx="10056093" cy="60509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DLR GEMS Stratosphere-Troposphere Separation (STS)</a:t>
            </a:r>
          </a:p>
        </p:txBody>
      </p:sp>
    </p:spTree>
    <p:extLst>
      <p:ext uri="{BB962C8B-B14F-4D97-AF65-F5344CB8AC3E}">
        <p14:creationId xmlns:p14="http://schemas.microsoft.com/office/powerpoint/2010/main" val="83217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AEC82-6DEE-4813-B3BD-22AF19B03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4C2C8F-C509-4B23-A93D-ACB2DE85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38" y="164927"/>
            <a:ext cx="10457948" cy="605094"/>
          </a:xfrm>
        </p:spPr>
        <p:txBody>
          <a:bodyPr>
            <a:noAutofit/>
          </a:bodyPr>
          <a:lstStyle/>
          <a:p>
            <a:r>
              <a:rPr lang="en-US" sz="2700" dirty="0"/>
              <a:t>DLR GEMS STS: 1. STREAM adapted to GEMS measurements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8B6F7B-C2FD-40C0-8E87-62B0BDE815E8}"/>
              </a:ext>
            </a:extLst>
          </p:cNvPr>
          <p:cNvGrpSpPr/>
          <p:nvPr/>
        </p:nvGrpSpPr>
        <p:grpSpPr>
          <a:xfrm>
            <a:off x="482267" y="904251"/>
            <a:ext cx="10166342" cy="5152093"/>
            <a:chOff x="154103" y="853747"/>
            <a:chExt cx="10166342" cy="51520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67E5E0-B3C0-46CF-89F5-DB14EA09D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08" r="65273"/>
            <a:stretch/>
          </p:blipFill>
          <p:spPr>
            <a:xfrm>
              <a:off x="7716146" y="4294738"/>
              <a:ext cx="2604299" cy="16916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16C6C4-B01D-420A-8917-12DA5548B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92"/>
            <a:stretch/>
          </p:blipFill>
          <p:spPr>
            <a:xfrm>
              <a:off x="154103" y="853747"/>
              <a:ext cx="7569728" cy="515209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70A6548-562A-4B9B-BBE0-8FDA9A4326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0" t="82208" r="2613" b="5093"/>
          <a:stretch/>
        </p:blipFill>
        <p:spPr>
          <a:xfrm>
            <a:off x="2687773" y="6027416"/>
            <a:ext cx="4297680" cy="80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EB0AD3-7073-42B3-85BC-798BCC71EBE3}"/>
              </a:ext>
            </a:extLst>
          </p:cNvPr>
          <p:cNvSpPr txBox="1"/>
          <p:nvPr/>
        </p:nvSpPr>
        <p:spPr>
          <a:xfrm>
            <a:off x="8172351" y="1147703"/>
            <a:ext cx="3919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FF"/>
                </a:solidFill>
                <a:latin typeface="Verdana" pitchFamily="34" charset="0"/>
              </a:rPr>
              <a:t>Diurnal variability of stratospheric fields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-&gt; successfully provide hourly estimates with reasonable values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3249"/>
              </a:solidFill>
              <a:latin typeface="Verdana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Limitations in describing </a:t>
            </a:r>
            <a:r>
              <a:rPr lang="en-US" dirty="0">
                <a:solidFill>
                  <a:srgbClr val="FF0000"/>
                </a:solidFill>
                <a:latin typeface="Verdana" pitchFamily="34" charset="0"/>
              </a:rPr>
              <a:t>small-scale variations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Verdana" pitchFamily="34" charset="0"/>
              </a:rPr>
              <a:t>Systematic biases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near the boundary of FOV</a:t>
            </a:r>
          </a:p>
        </p:txBody>
      </p:sp>
    </p:spTree>
    <p:extLst>
      <p:ext uri="{BB962C8B-B14F-4D97-AF65-F5344CB8AC3E}">
        <p14:creationId xmlns:p14="http://schemas.microsoft.com/office/powerpoint/2010/main" val="346548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A6618-C97F-4604-8E99-4A70F58D6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C93A29-1F7E-43AA-AA23-A49B7F19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8588"/>
            <a:ext cx="10056813" cy="985838"/>
          </a:xfrm>
        </p:spPr>
        <p:txBody>
          <a:bodyPr/>
          <a:lstStyle/>
          <a:p>
            <a:r>
              <a:rPr lang="de-DE" sz="2800" dirty="0"/>
              <a:t>DLR GEMS STS : </a:t>
            </a:r>
            <a:br>
              <a:rPr lang="de-DE" sz="2800" dirty="0"/>
            </a:br>
            <a:r>
              <a:rPr lang="de-DE" sz="2800" dirty="0"/>
              <a:t>2. </a:t>
            </a:r>
            <a:r>
              <a:rPr lang="de-DE" sz="2800" dirty="0" err="1"/>
              <a:t>Estimation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stratospheric</a:t>
            </a:r>
            <a:r>
              <a:rPr lang="de-DE" sz="2800" dirty="0"/>
              <a:t> NO</a:t>
            </a:r>
            <a:r>
              <a:rPr lang="de-DE" sz="2800" baseline="-25000" dirty="0"/>
              <a:t>2</a:t>
            </a:r>
            <a:r>
              <a:rPr lang="de-DE" sz="2800" dirty="0"/>
              <a:t> </a:t>
            </a:r>
            <a:r>
              <a:rPr lang="de-DE" sz="2800" dirty="0" err="1"/>
              <a:t>using</a:t>
            </a:r>
            <a:r>
              <a:rPr lang="de-DE" sz="2800" dirty="0"/>
              <a:t> CAMS </a:t>
            </a:r>
            <a:r>
              <a:rPr lang="de-DE" sz="2800" dirty="0" err="1"/>
              <a:t>forecast</a:t>
            </a:r>
            <a:r>
              <a:rPr lang="de-DE" sz="2800" dirty="0"/>
              <a:t> 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3A315-6C81-4767-9D94-64D4B9BC9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0" y="975730"/>
            <a:ext cx="7102462" cy="5852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6C952-6F7F-4251-B31E-C930EA2B68DA}"/>
              </a:ext>
            </a:extLst>
          </p:cNvPr>
          <p:cNvSpPr txBox="1"/>
          <p:nvPr/>
        </p:nvSpPr>
        <p:spPr>
          <a:xfrm>
            <a:off x="900871" y="1275031"/>
            <a:ext cx="3793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GEMS observed NO</a:t>
            </a:r>
            <a:r>
              <a:rPr lang="en-US" sz="1600" b="1" baseline="-25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column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FA68AF-8E7C-4ECF-A12C-BAF3F17FB593}"/>
              </a:ext>
            </a:extLst>
          </p:cNvPr>
          <p:cNvSpPr txBox="1"/>
          <p:nvPr/>
        </p:nvSpPr>
        <p:spPr>
          <a:xfrm>
            <a:off x="4596565" y="1275031"/>
            <a:ext cx="312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Modelled NO</a:t>
            </a:r>
            <a:r>
              <a:rPr lang="en-US" b="1" baseline="-25000" dirty="0">
                <a:solidFill>
                  <a:srgbClr val="00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b="1" dirty="0">
                <a:solidFill>
                  <a:srgbClr val="00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column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1EB53-7CCB-439F-98E7-2B6C0728099B}"/>
              </a:ext>
            </a:extLst>
          </p:cNvPr>
          <p:cNvSpPr txBox="1"/>
          <p:nvPr/>
        </p:nvSpPr>
        <p:spPr>
          <a:xfrm>
            <a:off x="982966" y="4205429"/>
            <a:ext cx="201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Biases (</a:t>
            </a:r>
            <a:r>
              <a:rPr lang="en-US" b="1" dirty="0">
                <a:solidFill>
                  <a:srgbClr val="00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en-US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64675-ACE2-4B53-9B49-91DC1AA9AB43}"/>
              </a:ext>
            </a:extLst>
          </p:cNvPr>
          <p:cNvSpPr txBox="1"/>
          <p:nvPr/>
        </p:nvSpPr>
        <p:spPr>
          <a:xfrm>
            <a:off x="8049058" y="1266490"/>
            <a:ext cx="40103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Estimate the stratospheric NO</a:t>
            </a:r>
            <a:r>
              <a:rPr lang="en-US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column using the CAMS forecast NO</a:t>
            </a:r>
            <a:r>
              <a:rPr lang="en-US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profiles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3249"/>
              </a:solidFill>
              <a:latin typeface="Verdana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-&gt; cannot be directly applied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3249"/>
              </a:solidFill>
              <a:latin typeface="Verdana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Verdana" pitchFamily="34" charset="0"/>
              </a:rPr>
              <a:t>Biases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between </a:t>
            </a:r>
            <a:r>
              <a:rPr lang="en-US" dirty="0">
                <a:solidFill>
                  <a:srgbClr val="0000FF"/>
                </a:solidFill>
                <a:latin typeface="Verdana" pitchFamily="34" charset="0"/>
              </a:rPr>
              <a:t>the modelled columns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and </a:t>
            </a:r>
            <a:r>
              <a:rPr lang="en-US" dirty="0">
                <a:solidFill>
                  <a:srgbClr val="0000FF"/>
                </a:solidFill>
                <a:latin typeface="Verdana" pitchFamily="34" charset="0"/>
              </a:rPr>
              <a:t>satellite observations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00FF"/>
              </a:solidFill>
              <a:latin typeface="Verdana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FEFFFF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-&gt; </a:t>
            </a:r>
            <a:r>
              <a:rPr lang="en-US" u="sng" dirty="0">
                <a:solidFill>
                  <a:srgbClr val="003249"/>
                </a:solidFill>
                <a:latin typeface="Verdana" pitchFamily="34" charset="0"/>
              </a:rPr>
              <a:t>Model bias correction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is needed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3249"/>
              </a:solidFill>
              <a:latin typeface="Verdana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Model bias patterns in the stratosphere is </a:t>
            </a:r>
            <a:r>
              <a:rPr lang="en-US" dirty="0" err="1">
                <a:solidFill>
                  <a:srgbClr val="003249"/>
                </a:solidFill>
                <a:latin typeface="Verdana" pitchFamily="34" charset="0"/>
              </a:rPr>
              <a:t>analysed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using the </a:t>
            </a:r>
            <a:r>
              <a:rPr lang="en-US" dirty="0">
                <a:solidFill>
                  <a:srgbClr val="0000FF"/>
                </a:solidFill>
                <a:latin typeface="Verdana" pitchFamily="34" charset="0"/>
              </a:rPr>
              <a:t>stratospheric dominant pixels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(clean or clouded pixels)</a:t>
            </a:r>
          </a:p>
        </p:txBody>
      </p:sp>
    </p:spTree>
    <p:extLst>
      <p:ext uri="{BB962C8B-B14F-4D97-AF65-F5344CB8AC3E}">
        <p14:creationId xmlns:p14="http://schemas.microsoft.com/office/powerpoint/2010/main" val="75969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1C5B7-87ED-4560-BC63-A322528D5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4D46DC-595D-408F-B62C-F6A74BB51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8588"/>
            <a:ext cx="10056813" cy="985838"/>
          </a:xfrm>
        </p:spPr>
        <p:txBody>
          <a:bodyPr/>
          <a:lstStyle/>
          <a:p>
            <a:r>
              <a:rPr lang="de-DE" sz="2800" dirty="0"/>
              <a:t>DLR GEMS STS : </a:t>
            </a:r>
            <a:br>
              <a:rPr lang="de-DE" sz="2800" dirty="0"/>
            </a:br>
            <a:r>
              <a:rPr lang="de-DE" sz="2800" dirty="0"/>
              <a:t>2. </a:t>
            </a:r>
            <a:r>
              <a:rPr lang="de-DE" sz="2800" dirty="0" err="1"/>
              <a:t>Estimation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stratospheric</a:t>
            </a:r>
            <a:r>
              <a:rPr lang="de-DE" sz="2800" dirty="0"/>
              <a:t> NO</a:t>
            </a:r>
            <a:r>
              <a:rPr lang="de-DE" sz="2800" baseline="-25000" dirty="0"/>
              <a:t>2</a:t>
            </a:r>
            <a:r>
              <a:rPr lang="de-DE" sz="2800" dirty="0"/>
              <a:t> </a:t>
            </a:r>
            <a:r>
              <a:rPr lang="de-DE" sz="2800" dirty="0" err="1"/>
              <a:t>using</a:t>
            </a:r>
            <a:r>
              <a:rPr lang="de-DE" sz="2800" dirty="0"/>
              <a:t> CAMS </a:t>
            </a:r>
            <a:r>
              <a:rPr lang="de-DE" sz="2800" dirty="0" err="1"/>
              <a:t>forecast</a:t>
            </a:r>
            <a:r>
              <a:rPr lang="de-DE" sz="2800" dirty="0"/>
              <a:t> 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E0B33-DD04-45F1-A87A-C287D649B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91" y="934597"/>
            <a:ext cx="4846320" cy="1960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69754-B092-4138-BFA1-A5D1735A2E33}"/>
              </a:ext>
            </a:extLst>
          </p:cNvPr>
          <p:cNvSpPr txBox="1"/>
          <p:nvPr/>
        </p:nvSpPr>
        <p:spPr>
          <a:xfrm>
            <a:off x="5961260" y="1157000"/>
            <a:ext cx="593709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3249"/>
                </a:solidFill>
                <a:latin typeface="Verdana" pitchFamily="34" charset="0"/>
              </a:rPr>
              <a:t>-&gt; </a:t>
            </a:r>
            <a:r>
              <a:rPr lang="en-US" sz="1900" b="1" dirty="0">
                <a:solidFill>
                  <a:srgbClr val="003249"/>
                </a:solidFill>
                <a:latin typeface="Verdana" pitchFamily="34" charset="0"/>
              </a:rPr>
              <a:t>Model bias patterns</a:t>
            </a:r>
            <a:r>
              <a:rPr lang="en-US" sz="1900" dirty="0">
                <a:solidFill>
                  <a:srgbClr val="003249"/>
                </a:solidFill>
                <a:latin typeface="Verdana" pitchFamily="34" charset="0"/>
              </a:rPr>
              <a:t> in the stratosphere are </a:t>
            </a:r>
            <a:r>
              <a:rPr lang="en-US" sz="1900" dirty="0">
                <a:solidFill>
                  <a:srgbClr val="0000FF"/>
                </a:solidFill>
                <a:latin typeface="Verdana" pitchFamily="34" charset="0"/>
              </a:rPr>
              <a:t>parameterized</a:t>
            </a:r>
            <a:r>
              <a:rPr lang="en-US" sz="1900" dirty="0">
                <a:solidFill>
                  <a:srgbClr val="003249"/>
                </a:solidFill>
                <a:latin typeface="Verdana" pitchFamily="34" charset="0"/>
              </a:rPr>
              <a:t> as a function of </a:t>
            </a:r>
            <a:r>
              <a:rPr lang="en-US" sz="1900" dirty="0">
                <a:solidFill>
                  <a:srgbClr val="0000FF"/>
                </a:solidFill>
                <a:latin typeface="Verdana" pitchFamily="34" charset="0"/>
              </a:rPr>
              <a:t>latitude</a:t>
            </a:r>
            <a:r>
              <a:rPr lang="en-US" sz="1900" dirty="0">
                <a:solidFill>
                  <a:srgbClr val="003249"/>
                </a:solidFill>
                <a:latin typeface="Verdana" pitchFamily="34" charset="0"/>
              </a:rPr>
              <a:t> for </a:t>
            </a:r>
            <a:r>
              <a:rPr lang="en-US" sz="1900" dirty="0">
                <a:solidFill>
                  <a:srgbClr val="0000FF"/>
                </a:solidFill>
                <a:latin typeface="Verdana" pitchFamily="34" charset="0"/>
              </a:rPr>
              <a:t>scan hour</a:t>
            </a:r>
            <a:r>
              <a:rPr lang="en-US" sz="1900" dirty="0">
                <a:solidFill>
                  <a:srgbClr val="003249"/>
                </a:solidFill>
                <a:latin typeface="Verdana" pitchFamily="34" charset="0"/>
              </a:rPr>
              <a:t> on a daily basis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967B9-86B6-4E2D-AA2B-6CDA61934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88" y="2926080"/>
            <a:ext cx="9029727" cy="393192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DE0AE3C-D176-44A7-9A5C-1ABC41DC8D09}"/>
              </a:ext>
            </a:extLst>
          </p:cNvPr>
          <p:cNvSpPr/>
          <p:nvPr/>
        </p:nvSpPr>
        <p:spPr>
          <a:xfrm>
            <a:off x="5812582" y="3068566"/>
            <a:ext cx="578835" cy="602559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62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BB740-8137-4800-8BB9-4F1E4286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A8020E-B42A-4EDA-A430-224AF7EFE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8588"/>
            <a:ext cx="10056813" cy="985838"/>
          </a:xfrm>
        </p:spPr>
        <p:txBody>
          <a:bodyPr/>
          <a:lstStyle/>
          <a:p>
            <a:r>
              <a:rPr lang="de-DE" sz="2800" dirty="0"/>
              <a:t>DLR GEMS STS : </a:t>
            </a:r>
            <a:br>
              <a:rPr lang="de-DE" sz="2800" dirty="0"/>
            </a:br>
            <a:r>
              <a:rPr lang="de-DE" sz="2800" dirty="0"/>
              <a:t>2. </a:t>
            </a:r>
            <a:r>
              <a:rPr lang="de-DE" sz="2800" dirty="0" err="1"/>
              <a:t>Estimation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stratospheric</a:t>
            </a:r>
            <a:r>
              <a:rPr lang="de-DE" sz="2800" dirty="0"/>
              <a:t> NO</a:t>
            </a:r>
            <a:r>
              <a:rPr lang="de-DE" sz="2800" baseline="-25000" dirty="0"/>
              <a:t>2</a:t>
            </a:r>
            <a:r>
              <a:rPr lang="de-DE" sz="2800" dirty="0"/>
              <a:t> </a:t>
            </a:r>
            <a:r>
              <a:rPr lang="de-DE" sz="2800" dirty="0" err="1"/>
              <a:t>using</a:t>
            </a:r>
            <a:r>
              <a:rPr lang="de-DE" sz="2800" dirty="0"/>
              <a:t> CAMS </a:t>
            </a:r>
            <a:r>
              <a:rPr lang="de-DE" sz="2800" dirty="0" err="1"/>
              <a:t>forecast</a:t>
            </a:r>
            <a:r>
              <a:rPr lang="de-DE" sz="2800" dirty="0"/>
              <a:t> </a:t>
            </a:r>
            <a:endParaRPr lang="en-US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DFDDD1-1587-4B5B-BAF3-53AC96D6D740}"/>
              </a:ext>
            </a:extLst>
          </p:cNvPr>
          <p:cNvGrpSpPr/>
          <p:nvPr/>
        </p:nvGrpSpPr>
        <p:grpSpPr>
          <a:xfrm>
            <a:off x="482267" y="926511"/>
            <a:ext cx="10053211" cy="5165387"/>
            <a:chOff x="482267" y="948813"/>
            <a:chExt cx="10053211" cy="51653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F0500D-7CA1-42B7-A1B7-8EEFDF170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99"/>
            <a:stretch/>
          </p:blipFill>
          <p:spPr>
            <a:xfrm>
              <a:off x="482267" y="948813"/>
              <a:ext cx="7569728" cy="51653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F80DE9-927F-4981-95B4-486E565D7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13" r="66704"/>
            <a:stretch/>
          </p:blipFill>
          <p:spPr>
            <a:xfrm>
              <a:off x="8045369" y="4387006"/>
              <a:ext cx="2490109" cy="169164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2FB37-8BCB-4022-B5EA-6973DCB7E5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0" t="82208" r="2613" b="5093"/>
          <a:stretch/>
        </p:blipFill>
        <p:spPr>
          <a:xfrm>
            <a:off x="2687773" y="6072020"/>
            <a:ext cx="4297680" cy="802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1E0EB6-A807-40C4-ADFA-4F99C488C7B6}"/>
              </a:ext>
            </a:extLst>
          </p:cNvPr>
          <p:cNvSpPr txBox="1"/>
          <p:nvPr/>
        </p:nvSpPr>
        <p:spPr>
          <a:xfrm>
            <a:off x="8276814" y="1490008"/>
            <a:ext cx="3686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FF"/>
                </a:solidFill>
                <a:latin typeface="Verdana" pitchFamily="34" charset="0"/>
              </a:rPr>
              <a:t>Diurnal variability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FF"/>
                </a:solidFill>
                <a:latin typeface="Verdana" pitchFamily="34" charset="0"/>
              </a:rPr>
              <a:t>Small-scale variations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in stratospheric NO</a:t>
            </a:r>
            <a:r>
              <a:rPr lang="en-US" baseline="-25000" dirty="0">
                <a:solidFill>
                  <a:srgbClr val="003249"/>
                </a:solidFill>
                <a:latin typeface="Verdana" pitchFamily="34" charset="0"/>
              </a:rPr>
              <a:t>2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fields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3249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-&gt; </a:t>
            </a:r>
            <a:r>
              <a:rPr lang="en-US" b="1" dirty="0">
                <a:solidFill>
                  <a:srgbClr val="003249"/>
                </a:solidFill>
                <a:latin typeface="Verdana" pitchFamily="34" charset="0"/>
              </a:rPr>
              <a:t>more suitable</a:t>
            </a:r>
            <a:r>
              <a:rPr lang="en-US" dirty="0">
                <a:solidFill>
                  <a:srgbClr val="003249"/>
                </a:solidFill>
                <a:latin typeface="Verdana" pitchFamily="34" charset="0"/>
              </a:rPr>
              <a:t> for application to GEMS with high spatiotemporal resolution </a:t>
            </a:r>
          </a:p>
        </p:txBody>
      </p:sp>
    </p:spTree>
    <p:extLst>
      <p:ext uri="{BB962C8B-B14F-4D97-AF65-F5344CB8AC3E}">
        <p14:creationId xmlns:p14="http://schemas.microsoft.com/office/powerpoint/2010/main" val="827401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1334</Words>
  <Application>Microsoft Office PowerPoint</Application>
  <PresentationFormat>Widescreen</PresentationFormat>
  <Paragraphs>197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DejaVu Sans</vt:lpstr>
      <vt:lpstr>MS PGothic</vt:lpstr>
      <vt:lpstr>Arial</vt:lpstr>
      <vt:lpstr>Calibri</vt:lpstr>
      <vt:lpstr>Cambria Math</vt:lpstr>
      <vt:lpstr>Verdana</vt:lpstr>
      <vt:lpstr>Wingdings</vt:lpstr>
      <vt:lpstr>Office</vt:lpstr>
      <vt:lpstr>PowerPoint Presentation</vt:lpstr>
      <vt:lpstr>Motivation</vt:lpstr>
      <vt:lpstr>DLR GEMS tropospheric NO2 retrieval algorithm</vt:lpstr>
      <vt:lpstr>DLR GEMS NO2 slant column retrieval</vt:lpstr>
      <vt:lpstr>DLR GEMS Stratosphere-Troposphere Separation (STS)</vt:lpstr>
      <vt:lpstr>DLR GEMS STS: 1. STREAM adapted to GEMS measurements</vt:lpstr>
      <vt:lpstr>DLR GEMS STS :  2. Estimation of stratospheric NO2 using CAMS forecast </vt:lpstr>
      <vt:lpstr>DLR GEMS STS :  2. Estimation of stratospheric NO2 using CAMS forecast </vt:lpstr>
      <vt:lpstr>DLR GEMS STS :  2. Estimation of stratospheric NO2 using CAMS forecast </vt:lpstr>
      <vt:lpstr>DLR GEMS Tropospheric AMF calculation</vt:lpstr>
      <vt:lpstr>DLR GEMS Tropospheric AMF calculation : Cloud correction</vt:lpstr>
      <vt:lpstr>DLR GEMS Tropospheric AMF calculation : A priori NO2 profiles</vt:lpstr>
      <vt:lpstr>Examples of DLR GEMS tropospheric NO2 columns</vt:lpstr>
      <vt:lpstr>Comparison of DLR GEMS with TROPOMI v2.5 NO2 product</vt:lpstr>
      <vt:lpstr>Summary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Seo, Sora</cp:lastModifiedBy>
  <cp:revision>330</cp:revision>
  <dcterms:created xsi:type="dcterms:W3CDTF">2022-03-24T21:12:41Z</dcterms:created>
  <dcterms:modified xsi:type="dcterms:W3CDTF">2024-08-22T22:08:14Z</dcterms:modified>
</cp:coreProperties>
</file>