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385" r:id="rId2"/>
    <p:sldId id="405" r:id="rId3"/>
    <p:sldId id="533" r:id="rId4"/>
    <p:sldId id="467" r:id="rId5"/>
    <p:sldId id="534" r:id="rId6"/>
    <p:sldId id="563" r:id="rId7"/>
    <p:sldId id="564" r:id="rId8"/>
    <p:sldId id="565" r:id="rId9"/>
    <p:sldId id="568" r:id="rId10"/>
    <p:sldId id="546" r:id="rId11"/>
    <p:sldId id="548" r:id="rId12"/>
    <p:sldId id="544" r:id="rId13"/>
    <p:sldId id="545" r:id="rId14"/>
    <p:sldId id="560" r:id="rId15"/>
    <p:sldId id="562" r:id="rId16"/>
    <p:sldId id="567" r:id="rId17"/>
    <p:sldId id="530" r:id="rId18"/>
    <p:sldId id="555" r:id="rId19"/>
    <p:sldId id="450" r:id="rId20"/>
    <p:sldId id="566" r:id="rId21"/>
    <p:sldId id="498" r:id="rId22"/>
    <p:sldId id="557" r:id="rId23"/>
    <p:sldId id="558" r:id="rId24"/>
    <p:sldId id="559" r:id="rId25"/>
  </p:sldIdLst>
  <p:sldSz cx="12192000" cy="6858000"/>
  <p:notesSz cx="6858000" cy="12192000"/>
  <p:defaultTextStyle>
    <a:defPPr>
      <a:defRPr lang="de-DE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0000FF"/>
    <a:srgbClr val="F4EF11"/>
    <a:srgbClr val="FF9933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84" autoAdjust="0"/>
    <p:restoredTop sz="93681" autoAdjust="0"/>
  </p:normalViewPr>
  <p:slideViewPr>
    <p:cSldViewPr>
      <p:cViewPr varScale="1">
        <p:scale>
          <a:sx n="61" d="100"/>
          <a:sy n="61" d="100"/>
        </p:scale>
        <p:origin x="164" y="92"/>
      </p:cViewPr>
      <p:guideLst>
        <p:guide orient="horz" pos="2115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>
      <p:cViewPr varScale="1">
        <p:scale>
          <a:sx n="39" d="100"/>
          <a:sy n="39" d="100"/>
        </p:scale>
        <p:origin x="2948" y="2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FF67D623-0879-AF12-03DD-1A912EEFAD3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6111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1AB3D00-83AD-5C22-C795-DBAC9B1185E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6111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E086E1-1CDE-4597-BCEF-3EB8BE264409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A34B897-3AB4-2F79-7C17-A926C7C077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11580813"/>
            <a:ext cx="2971800" cy="6111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3210592-6117-CDC2-53DB-59849486D3F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11580813"/>
            <a:ext cx="2971800" cy="6111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E3EBED-04B9-46CA-AE72-35AF29F0B2D9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7310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Kopfzeilenplatzhalt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Datumsplatzhalter 2"/>
          <p:cNvSpPr>
            <a:spLocks noGrp="1"/>
          </p:cNvSpPr>
          <p:nvPr>
            <p:ph type="dt" idx="1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AE6A1EF9-338E-4566-BAB4-3E8ADC30C037}" type="datetimeFigureOut">
              <a:rPr lang="de-DE"/>
              <a:t>30.08.2024</a:t>
            </a:fld>
            <a:endParaRPr lang="de-DE"/>
          </a:p>
        </p:txBody>
      </p:sp>
      <p:sp>
        <p:nvSpPr>
          <p:cNvPr id="6" name="Folienbildplatzhalter 3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>
              <a:defRPr/>
            </a:pPr>
            <a:endParaRPr lang="de-DE"/>
          </a:p>
        </p:txBody>
      </p:sp>
      <p:sp>
        <p:nvSpPr>
          <p:cNvPr id="7" name="Notizenplatzhalter 4"/>
          <p:cNvSpPr>
            <a:spLocks noGrp="1"/>
          </p:cNvSpPr>
          <p:nvPr>
            <p:ph type="body" sz="quarter" idx="3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8" name="Fußzeilenplatzhalter 5"/>
          <p:cNvSpPr>
            <a:spLocks noGrp="1"/>
          </p:cNvSpPr>
          <p:nvPr>
            <p:ph type="ftr" sz="quarter" idx="4"/>
          </p:nvPr>
        </p:nvSpPr>
        <p:spPr bwMode="auto"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Foliennummernplatzhalter 6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460D628D-FC62-4541-A05E-E95D41248AAB}" type="slidenum">
              <a:rPr lang="de-DE"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>
      <a:defRPr sz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lnSpc>
                <a:spcPct val="100000"/>
              </a:lnSpc>
              <a:spcBef>
                <a:spcPts val="1200"/>
              </a:spcBef>
            </a:pP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60D628D-FC62-4541-A05E-E95D41248AAB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899675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60D628D-FC62-4541-A05E-E95D41248AAB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479020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60D628D-FC62-4541-A05E-E95D41248AAB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7710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60D628D-FC62-4541-A05E-E95D41248AAB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305641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60D628D-FC62-4541-A05E-E95D41248AAB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068127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60D628D-FC62-4541-A05E-E95D41248AAB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455366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60D628D-FC62-4541-A05E-E95D41248AAB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673244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GB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60D628D-FC62-4541-A05E-E95D41248AAB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504515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60D628D-FC62-4541-A05E-E95D41248AAB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481507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60D628D-FC62-4541-A05E-E95D41248AAB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033045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60D628D-FC62-4541-A05E-E95D41248AAB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53928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60D628D-FC62-4541-A05E-E95D41248AAB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302899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60D628D-FC62-4541-A05E-E95D41248AAB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7715575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60D628D-FC62-4541-A05E-E95D41248AAB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29535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GB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60D628D-FC62-4541-A05E-E95D41248AAB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8301953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60D628D-FC62-4541-A05E-E95D41248AAB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4487650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60D628D-FC62-4541-A05E-E95D41248AAB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558174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60D628D-FC62-4541-A05E-E95D41248AAB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57137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60D628D-FC62-4541-A05E-E95D41248AAB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436058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60D628D-FC62-4541-A05E-E95D41248AAB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458453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60D628D-FC62-4541-A05E-E95D41248AAB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86701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60D628D-FC62-4541-A05E-E95D41248AAB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093029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60D628D-FC62-4541-A05E-E95D41248AAB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714716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60D628D-FC62-4541-A05E-E95D41248AAB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267428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ntro 1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hteck 19"/>
          <p:cNvSpPr/>
          <p:nvPr userDrawn="1"/>
        </p:nvSpPr>
        <p:spPr bwMode="gray">
          <a:xfrm>
            <a:off x="0" y="1952625"/>
            <a:ext cx="5087937" cy="49053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600"/>
          </a:p>
        </p:txBody>
      </p:sp>
      <p:pic>
        <p:nvPicPr>
          <p:cNvPr id="5" name="Grafik 7"/>
          <p:cNvPicPr/>
          <p:nvPr userDrawn="1"/>
        </p:nvPicPr>
        <p:blipFill>
          <a:blip r:embed="rId2"/>
          <a:stretch/>
        </p:blipFill>
        <p:spPr bwMode="gray">
          <a:xfrm>
            <a:off x="442728" y="427631"/>
            <a:ext cx="2029010" cy="730343"/>
          </a:xfrm>
          <a:prstGeom prst="rect">
            <a:avLst/>
          </a:prstGeom>
        </p:spPr>
      </p:pic>
      <p:sp>
        <p:nvSpPr>
          <p:cNvPr id="6" name="Rechteck 12"/>
          <p:cNvSpPr/>
          <p:nvPr userDrawn="1"/>
        </p:nvSpPr>
        <p:spPr bwMode="gray">
          <a:xfrm>
            <a:off x="9644423" y="413303"/>
            <a:ext cx="2318604" cy="4479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l">
              <a:lnSpc>
                <a:spcPts val="1700"/>
              </a:lnSpc>
              <a:defRPr/>
            </a:pPr>
            <a:r>
              <a:rPr lang="de-DE" sz="1700" b="0" spc="40">
                <a:solidFill>
                  <a:schemeClr val="tx1"/>
                </a:solidFill>
              </a:rPr>
              <a:t>Optional: Institut </a:t>
            </a:r>
            <a:endParaRPr/>
          </a:p>
          <a:p>
            <a:pPr algn="l">
              <a:lnSpc>
                <a:spcPts val="1700"/>
              </a:lnSpc>
              <a:defRPr/>
            </a:pPr>
            <a:r>
              <a:rPr lang="de-DE" sz="1700" b="0" spc="40">
                <a:solidFill>
                  <a:schemeClr val="tx1"/>
                </a:solidFill>
              </a:rPr>
              <a:t>Name des Instituts</a:t>
            </a:r>
            <a:endParaRPr/>
          </a:p>
        </p:txBody>
      </p:sp>
      <p:sp>
        <p:nvSpPr>
          <p:cNvPr id="7" name="Eckige Klammer rechts 13"/>
          <p:cNvSpPr/>
          <p:nvPr userDrawn="1"/>
        </p:nvSpPr>
        <p:spPr bwMode="gray">
          <a:xfrm rot="16199998">
            <a:off x="10470291" y="-1584463"/>
            <a:ext cx="189309" cy="2799411"/>
          </a:xfrm>
          <a:prstGeom prst="rightBracket">
            <a:avLst>
              <a:gd name="adj" fmla="val 0"/>
            </a:avLst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8" name="Rechteck 14"/>
          <p:cNvSpPr/>
          <p:nvPr userDrawn="1"/>
        </p:nvSpPr>
        <p:spPr bwMode="gray">
          <a:xfrm>
            <a:off x="9163616" y="-216694"/>
            <a:ext cx="2799411" cy="1893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>
              <a:lnSpc>
                <a:spcPts val="1200"/>
              </a:lnSpc>
              <a:defRPr/>
            </a:pPr>
            <a:r>
              <a:rPr lang="de-DE" sz="900" b="0" spc="20">
                <a:solidFill>
                  <a:schemeClr val="bg1">
                    <a:lumMod val="50000"/>
                  </a:schemeClr>
                </a:solidFill>
              </a:rPr>
              <a:t>Eingabe im Folienmaster (Ansicht &gt; Folienmaster)</a:t>
            </a:r>
            <a:endParaRPr/>
          </a:p>
        </p:txBody>
      </p:sp>
      <p:sp>
        <p:nvSpPr>
          <p:cNvPr id="9" name="Rechteck 16"/>
          <p:cNvSpPr/>
          <p:nvPr userDrawn="1"/>
        </p:nvSpPr>
        <p:spPr bwMode="gray">
          <a:xfrm>
            <a:off x="9651594" y="1036861"/>
            <a:ext cx="2311433" cy="6999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l">
              <a:lnSpc>
                <a:spcPts val="1200"/>
              </a:lnSpc>
              <a:defRPr/>
            </a:pPr>
            <a:r>
              <a:rPr lang="de-DE" sz="1000" b="1" spc="20">
                <a:solidFill>
                  <a:schemeClr val="tx1"/>
                </a:solidFill>
              </a:rPr>
              <a:t>Dezernat/Referat/Fachbereich 00</a:t>
            </a:r>
            <a:endParaRPr/>
          </a:p>
          <a:p>
            <a:pPr algn="l">
              <a:lnSpc>
                <a:spcPts val="1200"/>
              </a:lnSpc>
              <a:defRPr/>
            </a:pPr>
            <a:r>
              <a:rPr lang="de-DE" sz="1000" b="0" spc="20">
                <a:solidFill>
                  <a:schemeClr val="tx1"/>
                </a:solidFill>
              </a:rPr>
              <a:t>Name des Dezernats/Referats/</a:t>
            </a:r>
            <a:endParaRPr/>
          </a:p>
          <a:p>
            <a:pPr algn="l">
              <a:lnSpc>
                <a:spcPts val="1200"/>
              </a:lnSpc>
              <a:defRPr/>
            </a:pPr>
            <a:r>
              <a:rPr lang="de-DE" sz="1000" b="0" spc="20">
                <a:solidFill>
                  <a:schemeClr val="tx1"/>
                </a:solidFill>
              </a:rPr>
              <a:t>Fachbereichs auch zweizeilig möglich</a:t>
            </a:r>
            <a:endParaRPr/>
          </a:p>
        </p:txBody>
      </p:sp>
      <p:sp>
        <p:nvSpPr>
          <p:cNvPr id="10" name="Rechteck 20"/>
          <p:cNvSpPr/>
          <p:nvPr userDrawn="1"/>
        </p:nvSpPr>
        <p:spPr bwMode="gray">
          <a:xfrm>
            <a:off x="-1" y="2960688"/>
            <a:ext cx="4043364" cy="504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600"/>
          </a:p>
        </p:txBody>
      </p:sp>
      <p:sp>
        <p:nvSpPr>
          <p:cNvPr id="11" name="Rechteck 23"/>
          <p:cNvSpPr/>
          <p:nvPr userDrawn="1"/>
        </p:nvSpPr>
        <p:spPr bwMode="gray">
          <a:xfrm>
            <a:off x="-1" y="3933824"/>
            <a:ext cx="4043364" cy="504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600"/>
          </a:p>
        </p:txBody>
      </p:sp>
      <p:sp>
        <p:nvSpPr>
          <p:cNvPr id="12" name="Rechteck 24"/>
          <p:cNvSpPr/>
          <p:nvPr userDrawn="1"/>
        </p:nvSpPr>
        <p:spPr bwMode="gray">
          <a:xfrm>
            <a:off x="-1" y="4905375"/>
            <a:ext cx="4043364" cy="504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600"/>
          </a:p>
        </p:txBody>
      </p:sp>
      <p:sp>
        <p:nvSpPr>
          <p:cNvPr id="13" name="Rechteck 25"/>
          <p:cNvSpPr/>
          <p:nvPr userDrawn="1"/>
        </p:nvSpPr>
        <p:spPr bwMode="gray">
          <a:xfrm>
            <a:off x="-1" y="5884654"/>
            <a:ext cx="4043364" cy="504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600"/>
          </a:p>
        </p:txBody>
      </p:sp>
      <p:sp>
        <p:nvSpPr>
          <p:cNvPr id="14" name="Rechteck 22"/>
          <p:cNvSpPr/>
          <p:nvPr userDrawn="1"/>
        </p:nvSpPr>
        <p:spPr bwMode="gray">
          <a:xfrm>
            <a:off x="5087938" y="1952625"/>
            <a:ext cx="7104062" cy="49053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600"/>
          </a:p>
        </p:txBody>
      </p:sp>
      <p:sp>
        <p:nvSpPr>
          <p:cNvPr id="15" name="Rechteck 30"/>
          <p:cNvSpPr/>
          <p:nvPr userDrawn="1"/>
        </p:nvSpPr>
        <p:spPr bwMode="gray">
          <a:xfrm>
            <a:off x="6096000" y="2960688"/>
            <a:ext cx="1008063" cy="38973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600"/>
          </a:p>
        </p:txBody>
      </p:sp>
      <p:sp>
        <p:nvSpPr>
          <p:cNvPr id="16" name="Rechteck 31"/>
          <p:cNvSpPr/>
          <p:nvPr userDrawn="1"/>
        </p:nvSpPr>
        <p:spPr bwMode="gray">
          <a:xfrm>
            <a:off x="8155553" y="2960688"/>
            <a:ext cx="1008063" cy="38973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600"/>
          </a:p>
        </p:txBody>
      </p:sp>
      <p:sp>
        <p:nvSpPr>
          <p:cNvPr id="17" name="Rechteck 32"/>
          <p:cNvSpPr/>
          <p:nvPr userDrawn="1"/>
        </p:nvSpPr>
        <p:spPr bwMode="gray">
          <a:xfrm>
            <a:off x="10164763" y="2960688"/>
            <a:ext cx="1008063" cy="38973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60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Zwischentitel mit Bild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hteck 19"/>
          <p:cNvSpPr/>
          <p:nvPr userDrawn="1"/>
        </p:nvSpPr>
        <p:spPr bwMode="gray">
          <a:xfrm>
            <a:off x="1" y="2456892"/>
            <a:ext cx="1523492" cy="44011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600"/>
          </a:p>
        </p:txBody>
      </p:sp>
      <p:sp>
        <p:nvSpPr>
          <p:cNvPr id="5" name="Titel 1"/>
          <p:cNvSpPr>
            <a:spLocks noGrp="1"/>
          </p:cNvSpPr>
          <p:nvPr>
            <p:ph type="ctrTitle"/>
          </p:nvPr>
        </p:nvSpPr>
        <p:spPr bwMode="gray">
          <a:xfrm>
            <a:off x="7644172" y="2373548"/>
            <a:ext cx="3527064" cy="2171576"/>
          </a:xfrm>
        </p:spPr>
        <p:txBody>
          <a:bodyPr anchor="t"/>
          <a:lstStyle>
            <a:lvl1pPr algn="l">
              <a:defRPr sz="3600" spc="110"/>
            </a:lvl1pPr>
          </a:lstStyle>
          <a:p>
            <a:pPr>
              <a:defRPr/>
            </a:pPr>
            <a:r>
              <a:rPr lang="de-DE"/>
              <a:t>Titelmasterformat durch Klicken bearbeiten</a:t>
            </a:r>
            <a:endParaRPr/>
          </a:p>
        </p:txBody>
      </p:sp>
      <p:sp>
        <p:nvSpPr>
          <p:cNvPr id="6" name="Untertitel 2"/>
          <p:cNvSpPr>
            <a:spLocks noGrp="1"/>
          </p:cNvSpPr>
          <p:nvPr>
            <p:ph type="subTitle" idx="1"/>
          </p:nvPr>
        </p:nvSpPr>
        <p:spPr bwMode="gray">
          <a:xfrm>
            <a:off x="7645147" y="4615774"/>
            <a:ext cx="3527677" cy="1268881"/>
          </a:xfr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300" spc="5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de-DE"/>
              <a:t>Formatvorlage des Untertitelmasters durch Klicken bearbeiten</a:t>
            </a:r>
            <a:endParaRPr/>
          </a:p>
        </p:txBody>
      </p:sp>
      <p:sp>
        <p:nvSpPr>
          <p:cNvPr id="7" name="Rechteck 20"/>
          <p:cNvSpPr/>
          <p:nvPr userDrawn="1"/>
        </p:nvSpPr>
        <p:spPr bwMode="gray">
          <a:xfrm>
            <a:off x="-1" y="2960688"/>
            <a:ext cx="1019174" cy="504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600"/>
          </a:p>
        </p:txBody>
      </p:sp>
      <p:sp>
        <p:nvSpPr>
          <p:cNvPr id="8" name="Rechteck 23"/>
          <p:cNvSpPr/>
          <p:nvPr userDrawn="1"/>
        </p:nvSpPr>
        <p:spPr bwMode="gray">
          <a:xfrm>
            <a:off x="-1" y="3933824"/>
            <a:ext cx="1019174" cy="504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600"/>
          </a:p>
        </p:txBody>
      </p:sp>
      <p:sp>
        <p:nvSpPr>
          <p:cNvPr id="9" name="Rechteck 24"/>
          <p:cNvSpPr/>
          <p:nvPr userDrawn="1"/>
        </p:nvSpPr>
        <p:spPr bwMode="gray">
          <a:xfrm>
            <a:off x="-1" y="4905375"/>
            <a:ext cx="1019174" cy="504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600"/>
          </a:p>
        </p:txBody>
      </p:sp>
      <p:sp>
        <p:nvSpPr>
          <p:cNvPr id="10" name="Rechteck 25"/>
          <p:cNvSpPr/>
          <p:nvPr userDrawn="1"/>
        </p:nvSpPr>
        <p:spPr bwMode="gray">
          <a:xfrm>
            <a:off x="-1" y="5884654"/>
            <a:ext cx="1019174" cy="504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600"/>
          </a:p>
        </p:txBody>
      </p:sp>
      <p:sp>
        <p:nvSpPr>
          <p:cNvPr id="11" name="Rechteck 26"/>
          <p:cNvSpPr/>
          <p:nvPr userDrawn="1"/>
        </p:nvSpPr>
        <p:spPr bwMode="gray">
          <a:xfrm>
            <a:off x="-1" y="6375123"/>
            <a:ext cx="1019174" cy="4828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600"/>
          </a:p>
        </p:txBody>
      </p:sp>
      <p:sp>
        <p:nvSpPr>
          <p:cNvPr id="12" name="Rechteck 27"/>
          <p:cNvSpPr/>
          <p:nvPr userDrawn="1"/>
        </p:nvSpPr>
        <p:spPr bwMode="gray">
          <a:xfrm>
            <a:off x="1019174" y="6375123"/>
            <a:ext cx="503745" cy="48287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600"/>
          </a:p>
        </p:txBody>
      </p:sp>
      <p:sp>
        <p:nvSpPr>
          <p:cNvPr id="13" name="Bildplatzhalter 5"/>
          <p:cNvSpPr>
            <a:spLocks noGrp="1"/>
          </p:cNvSpPr>
          <p:nvPr>
            <p:ph type="pic" sz="quarter" idx="14"/>
          </p:nvPr>
        </p:nvSpPr>
        <p:spPr bwMode="gray">
          <a:xfrm>
            <a:off x="1522919" y="2456892"/>
            <a:ext cx="5581144" cy="4401108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>
              <a:defRPr/>
            </a:pPr>
            <a:r>
              <a:rPr lang="de-DE"/>
              <a:t>Bild durch Klicken auf Symbol hinzufügen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el und Inha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Überschrift</a:t>
            </a:r>
            <a:endParaRPr/>
          </a:p>
        </p:txBody>
      </p:sp>
      <p:sp>
        <p:nvSpPr>
          <p:cNvPr id="5" name="Inhaltsplatzhalter 2"/>
          <p:cNvSpPr>
            <a:spLocks noGrp="1"/>
          </p:cNvSpPr>
          <p:nvPr>
            <p:ph idx="1"/>
          </p:nvPr>
        </p:nvSpPr>
        <p:spPr bwMode="gray"/>
        <p:txBody>
          <a:bodyPr/>
          <a:lstStyle/>
          <a:p>
            <a:pPr lvl="0">
              <a:defRPr/>
            </a:pPr>
            <a:r>
              <a:rPr lang="de-DE"/>
              <a:t>Formatvorlagen des Textmasters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6" name="Textplatzhalt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2034525" y="2263728"/>
            <a:ext cx="9138299" cy="49256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2300" spc="40"/>
            </a:lvl1pPr>
          </a:lstStyle>
          <a:p>
            <a:pPr lvl="0">
              <a:defRPr/>
            </a:pPr>
            <a:r>
              <a:rPr lang="de-DE"/>
              <a:t>Unterüberschrift</a:t>
            </a:r>
            <a:endParaRPr/>
          </a:p>
        </p:txBody>
      </p:sp>
      <p:sp>
        <p:nvSpPr>
          <p:cNvPr id="7" name="Textfeld 3"/>
          <p:cNvSpPr>
            <a:spLocks noAdjustHandles="1"/>
          </p:cNvSpPr>
          <p:nvPr userDrawn="1"/>
        </p:nvSpPr>
        <p:spPr bwMode="auto">
          <a:xfrm>
            <a:off x="11604872" y="6309320"/>
            <a:ext cx="6838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defRPr/>
            </a:pPr>
            <a:fld id="{1E0738DC-E9DE-4DC1-8E78-53B72347BBF3}" type="slidenum">
              <a:rPr lang="en-US" sz="1600"/>
              <a:t>‹Nr.›</a:t>
            </a:fld>
            <a:endParaRPr lang="en-US" sz="160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el, Inhalt und Bild (rechts)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Inhaltsplatzhalter 2"/>
          <p:cNvSpPr>
            <a:spLocks noGrp="1"/>
          </p:cNvSpPr>
          <p:nvPr>
            <p:ph idx="1"/>
          </p:nvPr>
        </p:nvSpPr>
        <p:spPr bwMode="gray">
          <a:xfrm>
            <a:off x="1019174" y="2913286"/>
            <a:ext cx="5616886" cy="2963640"/>
          </a:xfrm>
        </p:spPr>
        <p:txBody>
          <a:bodyPr/>
          <a:lstStyle/>
          <a:p>
            <a:pPr lvl="0">
              <a:defRPr/>
            </a:pPr>
            <a:r>
              <a:rPr lang="de-DE"/>
              <a:t>Formatvorlagen des Textmasters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5" name="Textplatzhalt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1027265" y="2263728"/>
            <a:ext cx="5612410" cy="49256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2300" spc="40"/>
            </a:lvl1pPr>
          </a:lstStyle>
          <a:p>
            <a:pPr lvl="0">
              <a:defRPr/>
            </a:pPr>
            <a:r>
              <a:rPr lang="de-DE"/>
              <a:t>Unterüberschrift</a:t>
            </a:r>
            <a:endParaRPr/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4"/>
          </p:nvPr>
        </p:nvSpPr>
        <p:spPr bwMode="gray">
          <a:xfrm>
            <a:off x="7104064" y="1773312"/>
            <a:ext cx="5087936" cy="4103614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>
              <a:defRPr/>
            </a:pPr>
            <a:r>
              <a:rPr lang="de-DE"/>
              <a:t>Bild durch Klicken auf Symbol hinzufügen</a:t>
            </a:r>
            <a:endParaRPr/>
          </a:p>
        </p:txBody>
      </p:sp>
      <p:sp>
        <p:nvSpPr>
          <p:cNvPr id="7" name="Titel 3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8" name="Textfeld 6"/>
          <p:cNvSpPr>
            <a:spLocks noAdjustHandles="1"/>
          </p:cNvSpPr>
          <p:nvPr userDrawn="1"/>
        </p:nvSpPr>
        <p:spPr bwMode="auto">
          <a:xfrm>
            <a:off x="11604872" y="6309320"/>
            <a:ext cx="6838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defRPr/>
            </a:pPr>
            <a:fld id="{1E0738DC-E9DE-4DC1-8E78-53B72347BBF3}" type="slidenum">
              <a:rPr lang="en-US" sz="1600"/>
              <a:t>‹Nr.›</a:t>
            </a:fld>
            <a:endParaRPr lang="en-US" sz="160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el, Inhalt und Bild (links)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 hasCustomPrompt="1"/>
          </p:nvPr>
        </p:nvSpPr>
        <p:spPr bwMode="gray">
          <a:xfrm>
            <a:off x="5591944" y="1695285"/>
            <a:ext cx="5584523" cy="59047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Überschrift</a:t>
            </a:r>
            <a:endParaRPr/>
          </a:p>
        </p:txBody>
      </p:sp>
      <p:sp>
        <p:nvSpPr>
          <p:cNvPr id="5" name="Inhaltsplatzhalter 2"/>
          <p:cNvSpPr>
            <a:spLocks noGrp="1"/>
          </p:cNvSpPr>
          <p:nvPr>
            <p:ph idx="1"/>
          </p:nvPr>
        </p:nvSpPr>
        <p:spPr bwMode="gray">
          <a:xfrm>
            <a:off x="5591944" y="2913286"/>
            <a:ext cx="5580881" cy="2963640"/>
          </a:xfrm>
        </p:spPr>
        <p:txBody>
          <a:bodyPr/>
          <a:lstStyle/>
          <a:p>
            <a:pPr lvl="0">
              <a:defRPr/>
            </a:pPr>
            <a:r>
              <a:rPr lang="de-DE"/>
              <a:t>Formatvorlagen des Textmasters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6" name="Textplatzhalt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5600034" y="2263728"/>
            <a:ext cx="5576434" cy="49256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2300" spc="40"/>
            </a:lvl1pPr>
          </a:lstStyle>
          <a:p>
            <a:pPr lvl="0">
              <a:defRPr/>
            </a:pPr>
            <a:r>
              <a:rPr lang="de-DE"/>
              <a:t>Unterüberschrift</a:t>
            </a:r>
            <a:endParaRPr/>
          </a:p>
        </p:txBody>
      </p:sp>
      <p:sp>
        <p:nvSpPr>
          <p:cNvPr id="7" name="Bildplatzhalter 5"/>
          <p:cNvSpPr>
            <a:spLocks noGrp="1"/>
          </p:cNvSpPr>
          <p:nvPr>
            <p:ph type="pic" sz="quarter" idx="14"/>
          </p:nvPr>
        </p:nvSpPr>
        <p:spPr bwMode="gray">
          <a:xfrm>
            <a:off x="0" y="1773312"/>
            <a:ext cx="5087938" cy="4103614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>
              <a:defRPr/>
            </a:pPr>
            <a:r>
              <a:rPr lang="de-DE"/>
              <a:t>Bild durch Klicken auf Symbol hinzufügen</a:t>
            </a:r>
            <a:endParaRPr/>
          </a:p>
        </p:txBody>
      </p:sp>
      <p:sp>
        <p:nvSpPr>
          <p:cNvPr id="8" name="Textfeld 6"/>
          <p:cNvSpPr>
            <a:spLocks noAdjustHandles="1"/>
          </p:cNvSpPr>
          <p:nvPr userDrawn="1"/>
        </p:nvSpPr>
        <p:spPr bwMode="auto">
          <a:xfrm>
            <a:off x="11604872" y="6309320"/>
            <a:ext cx="6838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defRPr/>
            </a:pPr>
            <a:fld id="{1E0738DC-E9DE-4DC1-8E78-53B72347BBF3}" type="slidenum">
              <a:rPr lang="en-US" sz="1600"/>
              <a:t>‹Nr.›</a:t>
            </a:fld>
            <a:endParaRPr lang="en-US" sz="160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Aufzählung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pPr>
              <a:defRPr/>
            </a:pPr>
            <a:r>
              <a:rPr lang="de-DE"/>
              <a:t>Überschrift</a:t>
            </a:r>
            <a:endParaRPr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0"/>
          </p:nvPr>
        </p:nvSpPr>
        <p:spPr bwMode="gray">
          <a:xfrm>
            <a:off x="2027238" y="2384883"/>
            <a:ext cx="9145587" cy="3492041"/>
          </a:xfrm>
        </p:spPr>
        <p:txBody>
          <a:bodyPr/>
          <a:lstStyle>
            <a:lvl1pPr>
              <a:spcAft>
                <a:spcPts val="600"/>
              </a:spcAft>
              <a:defRPr sz="2300">
                <a:solidFill>
                  <a:schemeClr val="accent2"/>
                </a:solidFill>
              </a:defRPr>
            </a:lvl1pPr>
            <a:lvl2pPr marL="269875" indent="-269875">
              <a:spcAft>
                <a:spcPts val="600"/>
              </a:spcAft>
              <a:buFont typeface="Wingdings 3"/>
              <a:buChar char="Ò"/>
              <a:defRPr/>
            </a:lvl2pPr>
            <a:lvl3pPr marL="804863" indent="-271463">
              <a:spcAft>
                <a:spcPts val="600"/>
              </a:spcAft>
              <a:defRPr/>
            </a:lvl3pPr>
            <a:lvl4pPr marL="1346200" indent="-268288">
              <a:spcAft>
                <a:spcPts val="600"/>
              </a:spcAft>
              <a:defRPr/>
            </a:lvl4pPr>
            <a:lvl5pPr marL="1879600" indent="-266700">
              <a:spcAft>
                <a:spcPts val="600"/>
              </a:spcAft>
              <a:defRPr/>
            </a:lvl5pPr>
          </a:lstStyle>
          <a:p>
            <a:pPr lvl="0">
              <a:defRPr/>
            </a:pPr>
            <a:r>
              <a:rPr lang="de-DE"/>
              <a:t>Formatvorlagen des Textmasters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6" name="Textfeld 3"/>
          <p:cNvSpPr>
            <a:spLocks noAdjustHandles="1"/>
          </p:cNvSpPr>
          <p:nvPr userDrawn="1"/>
        </p:nvSpPr>
        <p:spPr bwMode="auto">
          <a:xfrm>
            <a:off x="11604872" y="6309320"/>
            <a:ext cx="6838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defRPr/>
            </a:pPr>
            <a:fld id="{1E0738DC-E9DE-4DC1-8E78-53B72347BBF3}" type="slidenum">
              <a:rPr lang="en-US" sz="1600"/>
              <a:t>‹Nr.›</a:t>
            </a:fld>
            <a:endParaRPr lang="en-US" sz="160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Benutzerdefiniertes Layou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5" name="Textfeld 2"/>
          <p:cNvSpPr>
            <a:spLocks noAdjustHandles="1"/>
          </p:cNvSpPr>
          <p:nvPr userDrawn="1"/>
        </p:nvSpPr>
        <p:spPr bwMode="auto">
          <a:xfrm>
            <a:off x="11604872" y="6309320"/>
            <a:ext cx="6838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defRPr/>
            </a:pPr>
            <a:fld id="{1E0738DC-E9DE-4DC1-8E78-53B72347BBF3}" type="slidenum">
              <a:rPr lang="en-US" sz="1600"/>
              <a:t>‹Nr.›</a:t>
            </a:fld>
            <a:endParaRPr lang="en-US" sz="160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Nur Tite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pPr>
              <a:defRPr/>
            </a:pPr>
            <a:r>
              <a:rPr lang="de-DE"/>
              <a:t>Überschrift</a:t>
            </a:r>
            <a:endParaRPr/>
          </a:p>
        </p:txBody>
      </p:sp>
      <p:sp>
        <p:nvSpPr>
          <p:cNvPr id="5" name="Textfeld 2"/>
          <p:cNvSpPr>
            <a:spLocks noAdjustHandles="1"/>
          </p:cNvSpPr>
          <p:nvPr userDrawn="1"/>
        </p:nvSpPr>
        <p:spPr bwMode="auto">
          <a:xfrm>
            <a:off x="11604872" y="6309320"/>
            <a:ext cx="6838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defRPr/>
            </a:pPr>
            <a:fld id="{1E0738DC-E9DE-4DC1-8E78-53B72347BBF3}" type="slidenum">
              <a:rPr lang="en-US" sz="1600"/>
              <a:t>‹Nr.›</a:t>
            </a:fld>
            <a:endParaRPr lang="en-US" sz="160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Le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feld 1"/>
          <p:cNvSpPr>
            <a:spLocks noAdjustHandles="1"/>
          </p:cNvSpPr>
          <p:nvPr userDrawn="1"/>
        </p:nvSpPr>
        <p:spPr bwMode="auto">
          <a:xfrm>
            <a:off x="11604872" y="6309320"/>
            <a:ext cx="6838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defRPr/>
            </a:pPr>
            <a:fld id="{1E0738DC-E9DE-4DC1-8E78-53B72347BBF3}" type="slidenum">
              <a:rPr lang="en-US" sz="1600"/>
              <a:t>‹Nr.›</a:t>
            </a:fld>
            <a:endParaRPr lang="en-US" sz="160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ntro 2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hteck 19"/>
          <p:cNvSpPr/>
          <p:nvPr userDrawn="1"/>
        </p:nvSpPr>
        <p:spPr bwMode="gray">
          <a:xfrm>
            <a:off x="0" y="1952625"/>
            <a:ext cx="12192000" cy="49053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600"/>
          </a:p>
        </p:txBody>
      </p:sp>
      <p:pic>
        <p:nvPicPr>
          <p:cNvPr id="5" name="Grafik 7"/>
          <p:cNvPicPr/>
          <p:nvPr userDrawn="1"/>
        </p:nvPicPr>
        <p:blipFill>
          <a:blip r:embed="rId2"/>
          <a:stretch/>
        </p:blipFill>
        <p:spPr bwMode="gray">
          <a:xfrm>
            <a:off x="442728" y="427631"/>
            <a:ext cx="2029010" cy="730343"/>
          </a:xfrm>
          <a:prstGeom prst="rect">
            <a:avLst/>
          </a:prstGeom>
        </p:spPr>
      </p:pic>
      <p:sp>
        <p:nvSpPr>
          <p:cNvPr id="6" name="Rechteck 12"/>
          <p:cNvSpPr/>
          <p:nvPr userDrawn="1"/>
        </p:nvSpPr>
        <p:spPr bwMode="gray">
          <a:xfrm>
            <a:off x="9644423" y="413303"/>
            <a:ext cx="2318604" cy="4479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l">
              <a:lnSpc>
                <a:spcPts val="1700"/>
              </a:lnSpc>
              <a:defRPr/>
            </a:pPr>
            <a:r>
              <a:rPr lang="de-DE" sz="1700" b="0" spc="40">
                <a:solidFill>
                  <a:schemeClr val="tx1"/>
                </a:solidFill>
              </a:rPr>
              <a:t>Optional: Institut </a:t>
            </a:r>
            <a:endParaRPr/>
          </a:p>
          <a:p>
            <a:pPr algn="l">
              <a:lnSpc>
                <a:spcPts val="1700"/>
              </a:lnSpc>
              <a:defRPr/>
            </a:pPr>
            <a:r>
              <a:rPr lang="de-DE" sz="1700" b="0" spc="40">
                <a:solidFill>
                  <a:schemeClr val="tx1"/>
                </a:solidFill>
              </a:rPr>
              <a:t>Name des Instituts</a:t>
            </a:r>
            <a:endParaRPr/>
          </a:p>
        </p:txBody>
      </p:sp>
      <p:sp>
        <p:nvSpPr>
          <p:cNvPr id="7" name="Eckige Klammer rechts 13"/>
          <p:cNvSpPr/>
          <p:nvPr userDrawn="1"/>
        </p:nvSpPr>
        <p:spPr bwMode="gray">
          <a:xfrm rot="16199998">
            <a:off x="10470291" y="-1584463"/>
            <a:ext cx="189309" cy="2799411"/>
          </a:xfrm>
          <a:prstGeom prst="rightBracket">
            <a:avLst>
              <a:gd name="adj" fmla="val 0"/>
            </a:avLst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8" name="Rechteck 14"/>
          <p:cNvSpPr/>
          <p:nvPr userDrawn="1"/>
        </p:nvSpPr>
        <p:spPr bwMode="gray">
          <a:xfrm>
            <a:off x="9163616" y="-216694"/>
            <a:ext cx="2799411" cy="1893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>
              <a:lnSpc>
                <a:spcPts val="1200"/>
              </a:lnSpc>
              <a:defRPr/>
            </a:pPr>
            <a:r>
              <a:rPr lang="de-DE" sz="900" b="0" spc="20">
                <a:solidFill>
                  <a:schemeClr val="bg1">
                    <a:lumMod val="50000"/>
                  </a:schemeClr>
                </a:solidFill>
              </a:rPr>
              <a:t>Eingabe im Folienmaster (Ansicht &gt; Folienmaster)</a:t>
            </a:r>
            <a:endParaRPr/>
          </a:p>
        </p:txBody>
      </p:sp>
      <p:sp>
        <p:nvSpPr>
          <p:cNvPr id="9" name="Rechteck 16"/>
          <p:cNvSpPr/>
          <p:nvPr userDrawn="1"/>
        </p:nvSpPr>
        <p:spPr bwMode="gray">
          <a:xfrm>
            <a:off x="9651594" y="1036861"/>
            <a:ext cx="2311433" cy="6999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l">
              <a:lnSpc>
                <a:spcPts val="1200"/>
              </a:lnSpc>
              <a:defRPr/>
            </a:pPr>
            <a:r>
              <a:rPr lang="de-DE" sz="1000" b="1" spc="20">
                <a:solidFill>
                  <a:schemeClr val="tx1"/>
                </a:solidFill>
              </a:rPr>
              <a:t>Dezernat/Referat/Fachbereich 00</a:t>
            </a:r>
            <a:endParaRPr/>
          </a:p>
          <a:p>
            <a:pPr algn="l">
              <a:lnSpc>
                <a:spcPts val="1200"/>
              </a:lnSpc>
              <a:defRPr/>
            </a:pPr>
            <a:r>
              <a:rPr lang="de-DE" sz="1000" b="0" spc="20">
                <a:solidFill>
                  <a:schemeClr val="tx1"/>
                </a:solidFill>
              </a:rPr>
              <a:t>Name des Dezernats/Referats/</a:t>
            </a:r>
            <a:endParaRPr/>
          </a:p>
          <a:p>
            <a:pPr algn="l">
              <a:lnSpc>
                <a:spcPts val="1200"/>
              </a:lnSpc>
              <a:defRPr/>
            </a:pPr>
            <a:r>
              <a:rPr lang="de-DE" sz="1000" b="0" spc="20">
                <a:solidFill>
                  <a:schemeClr val="tx1"/>
                </a:solidFill>
              </a:rPr>
              <a:t>Fachbereichs auch zweizeilig möglich</a:t>
            </a:r>
            <a:endParaRPr/>
          </a:p>
        </p:txBody>
      </p:sp>
      <p:sp>
        <p:nvSpPr>
          <p:cNvPr id="10" name="Rechteck 24"/>
          <p:cNvSpPr/>
          <p:nvPr userDrawn="1"/>
        </p:nvSpPr>
        <p:spPr bwMode="gray">
          <a:xfrm>
            <a:off x="-1" y="4437826"/>
            <a:ext cx="4043364" cy="24201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600"/>
          </a:p>
        </p:txBody>
      </p:sp>
      <p:sp>
        <p:nvSpPr>
          <p:cNvPr id="11" name="Rechteck 22"/>
          <p:cNvSpPr/>
          <p:nvPr userDrawn="1"/>
        </p:nvSpPr>
        <p:spPr bwMode="gray">
          <a:xfrm>
            <a:off x="-2" y="1952626"/>
            <a:ext cx="12192002" cy="2485200"/>
          </a:xfrm>
          <a:prstGeom prst="rect">
            <a:avLst/>
          </a:prstGeom>
          <a:solidFill>
            <a:srgbClr val="FECF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600"/>
          </a:p>
        </p:txBody>
      </p:sp>
      <p:sp>
        <p:nvSpPr>
          <p:cNvPr id="12" name="Rechteck 18"/>
          <p:cNvSpPr/>
          <p:nvPr userDrawn="1"/>
        </p:nvSpPr>
        <p:spPr bwMode="gray">
          <a:xfrm>
            <a:off x="4043363" y="2465072"/>
            <a:ext cx="8148637" cy="504000"/>
          </a:xfrm>
          <a:prstGeom prst="rect">
            <a:avLst/>
          </a:prstGeom>
          <a:solidFill>
            <a:srgbClr val="F8A6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600"/>
          </a:p>
        </p:txBody>
      </p:sp>
      <p:sp>
        <p:nvSpPr>
          <p:cNvPr id="13" name="Rechteck 21"/>
          <p:cNvSpPr/>
          <p:nvPr userDrawn="1"/>
        </p:nvSpPr>
        <p:spPr bwMode="gray">
          <a:xfrm>
            <a:off x="4043363" y="3438209"/>
            <a:ext cx="8148637" cy="504000"/>
          </a:xfrm>
          <a:prstGeom prst="rect">
            <a:avLst/>
          </a:prstGeom>
          <a:solidFill>
            <a:srgbClr val="F8A6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60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ntro 3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hteck 19"/>
          <p:cNvSpPr/>
          <p:nvPr userDrawn="1"/>
        </p:nvSpPr>
        <p:spPr bwMode="gray">
          <a:xfrm>
            <a:off x="0" y="1952625"/>
            <a:ext cx="5087937" cy="4905375"/>
          </a:xfrm>
          <a:prstGeom prst="rect">
            <a:avLst/>
          </a:prstGeom>
          <a:solidFill>
            <a:srgbClr val="D45C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600"/>
          </a:p>
        </p:txBody>
      </p:sp>
      <p:pic>
        <p:nvPicPr>
          <p:cNvPr id="5" name="Grafik 7"/>
          <p:cNvPicPr/>
          <p:nvPr userDrawn="1"/>
        </p:nvPicPr>
        <p:blipFill>
          <a:blip r:embed="rId2"/>
          <a:stretch/>
        </p:blipFill>
        <p:spPr bwMode="gray">
          <a:xfrm>
            <a:off x="442728" y="427631"/>
            <a:ext cx="2029010" cy="730343"/>
          </a:xfrm>
          <a:prstGeom prst="rect">
            <a:avLst/>
          </a:prstGeom>
        </p:spPr>
      </p:pic>
      <p:sp>
        <p:nvSpPr>
          <p:cNvPr id="6" name="Rechteck 12"/>
          <p:cNvSpPr/>
          <p:nvPr userDrawn="1"/>
        </p:nvSpPr>
        <p:spPr bwMode="gray">
          <a:xfrm>
            <a:off x="9644423" y="413303"/>
            <a:ext cx="2318604" cy="4479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l">
              <a:lnSpc>
                <a:spcPts val="1700"/>
              </a:lnSpc>
              <a:defRPr/>
            </a:pPr>
            <a:r>
              <a:rPr lang="de-DE" sz="1700" b="0" spc="40">
                <a:solidFill>
                  <a:schemeClr val="tx1"/>
                </a:solidFill>
              </a:rPr>
              <a:t>Optional: Institut </a:t>
            </a:r>
            <a:endParaRPr/>
          </a:p>
          <a:p>
            <a:pPr algn="l">
              <a:lnSpc>
                <a:spcPts val="1700"/>
              </a:lnSpc>
              <a:defRPr/>
            </a:pPr>
            <a:r>
              <a:rPr lang="de-DE" sz="1700" b="0" spc="40">
                <a:solidFill>
                  <a:schemeClr val="tx1"/>
                </a:solidFill>
              </a:rPr>
              <a:t>Name des Instituts</a:t>
            </a:r>
            <a:endParaRPr/>
          </a:p>
        </p:txBody>
      </p:sp>
      <p:sp>
        <p:nvSpPr>
          <p:cNvPr id="7" name="Eckige Klammer rechts 13"/>
          <p:cNvSpPr/>
          <p:nvPr userDrawn="1"/>
        </p:nvSpPr>
        <p:spPr bwMode="gray">
          <a:xfrm rot="16199998">
            <a:off x="10470291" y="-1584463"/>
            <a:ext cx="189309" cy="2799411"/>
          </a:xfrm>
          <a:prstGeom prst="rightBracket">
            <a:avLst>
              <a:gd name="adj" fmla="val 0"/>
            </a:avLst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8" name="Rechteck 14"/>
          <p:cNvSpPr/>
          <p:nvPr userDrawn="1"/>
        </p:nvSpPr>
        <p:spPr bwMode="gray">
          <a:xfrm>
            <a:off x="9163616" y="-216694"/>
            <a:ext cx="2799411" cy="1893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>
              <a:lnSpc>
                <a:spcPts val="1200"/>
              </a:lnSpc>
              <a:defRPr/>
            </a:pPr>
            <a:r>
              <a:rPr lang="de-DE" sz="900" b="0" spc="20">
                <a:solidFill>
                  <a:schemeClr val="bg1">
                    <a:lumMod val="50000"/>
                  </a:schemeClr>
                </a:solidFill>
              </a:rPr>
              <a:t>Eingabe im Folienmaster (Ansicht &gt; Folienmaster)</a:t>
            </a:r>
            <a:endParaRPr/>
          </a:p>
        </p:txBody>
      </p:sp>
      <p:sp>
        <p:nvSpPr>
          <p:cNvPr id="9" name="Rechteck 16"/>
          <p:cNvSpPr/>
          <p:nvPr userDrawn="1"/>
        </p:nvSpPr>
        <p:spPr bwMode="gray">
          <a:xfrm>
            <a:off x="9651594" y="1036861"/>
            <a:ext cx="2311433" cy="6999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l">
              <a:lnSpc>
                <a:spcPts val="1200"/>
              </a:lnSpc>
              <a:defRPr/>
            </a:pPr>
            <a:r>
              <a:rPr lang="de-DE" sz="1000" b="1" spc="20">
                <a:solidFill>
                  <a:schemeClr val="tx1"/>
                </a:solidFill>
              </a:rPr>
              <a:t>Dezernat/Referat/Fachbereich 00</a:t>
            </a:r>
            <a:endParaRPr/>
          </a:p>
          <a:p>
            <a:pPr algn="l">
              <a:lnSpc>
                <a:spcPts val="1200"/>
              </a:lnSpc>
              <a:defRPr/>
            </a:pPr>
            <a:r>
              <a:rPr lang="de-DE" sz="1000" b="0" spc="20">
                <a:solidFill>
                  <a:schemeClr val="tx1"/>
                </a:solidFill>
              </a:rPr>
              <a:t>Name des Dezernats/Referats/</a:t>
            </a:r>
            <a:endParaRPr/>
          </a:p>
          <a:p>
            <a:pPr algn="l">
              <a:lnSpc>
                <a:spcPts val="1200"/>
              </a:lnSpc>
              <a:defRPr/>
            </a:pPr>
            <a:r>
              <a:rPr lang="de-DE" sz="1000" b="0" spc="20">
                <a:solidFill>
                  <a:schemeClr val="tx1"/>
                </a:solidFill>
              </a:rPr>
              <a:t>Fachbereichs auch zweizeilig möglich</a:t>
            </a:r>
            <a:endParaRPr/>
          </a:p>
        </p:txBody>
      </p:sp>
      <p:sp>
        <p:nvSpPr>
          <p:cNvPr id="10" name="Rechteck 20"/>
          <p:cNvSpPr/>
          <p:nvPr userDrawn="1"/>
        </p:nvSpPr>
        <p:spPr bwMode="gray">
          <a:xfrm>
            <a:off x="-1" y="2456688"/>
            <a:ext cx="4043364" cy="504000"/>
          </a:xfrm>
          <a:prstGeom prst="rect">
            <a:avLst/>
          </a:prstGeom>
          <a:solidFill>
            <a:srgbClr val="F49F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600"/>
          </a:p>
        </p:txBody>
      </p:sp>
      <p:sp>
        <p:nvSpPr>
          <p:cNvPr id="11" name="Rechteck 23"/>
          <p:cNvSpPr/>
          <p:nvPr userDrawn="1"/>
        </p:nvSpPr>
        <p:spPr bwMode="gray">
          <a:xfrm>
            <a:off x="-1" y="3429824"/>
            <a:ext cx="4043364" cy="504000"/>
          </a:xfrm>
          <a:prstGeom prst="rect">
            <a:avLst/>
          </a:prstGeom>
          <a:solidFill>
            <a:srgbClr val="F49F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600"/>
          </a:p>
        </p:txBody>
      </p:sp>
      <p:sp>
        <p:nvSpPr>
          <p:cNvPr id="12" name="Rechteck 24"/>
          <p:cNvSpPr/>
          <p:nvPr userDrawn="1"/>
        </p:nvSpPr>
        <p:spPr bwMode="gray">
          <a:xfrm>
            <a:off x="-1" y="4401375"/>
            <a:ext cx="4043364" cy="504000"/>
          </a:xfrm>
          <a:prstGeom prst="rect">
            <a:avLst/>
          </a:prstGeom>
          <a:solidFill>
            <a:srgbClr val="F49F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600"/>
          </a:p>
        </p:txBody>
      </p:sp>
      <p:sp>
        <p:nvSpPr>
          <p:cNvPr id="13" name="Rechteck 25"/>
          <p:cNvSpPr/>
          <p:nvPr userDrawn="1"/>
        </p:nvSpPr>
        <p:spPr bwMode="gray">
          <a:xfrm>
            <a:off x="-1" y="5380654"/>
            <a:ext cx="4043364" cy="504000"/>
          </a:xfrm>
          <a:prstGeom prst="rect">
            <a:avLst/>
          </a:prstGeom>
          <a:solidFill>
            <a:srgbClr val="F49F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600"/>
          </a:p>
        </p:txBody>
      </p:sp>
      <p:sp>
        <p:nvSpPr>
          <p:cNvPr id="14" name="Rechteck 22"/>
          <p:cNvSpPr/>
          <p:nvPr userDrawn="1"/>
        </p:nvSpPr>
        <p:spPr bwMode="gray">
          <a:xfrm>
            <a:off x="5087938" y="1952625"/>
            <a:ext cx="7104062" cy="49053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600"/>
          </a:p>
        </p:txBody>
      </p:sp>
      <p:sp>
        <p:nvSpPr>
          <p:cNvPr id="15" name="Rechteck 30"/>
          <p:cNvSpPr/>
          <p:nvPr userDrawn="1"/>
        </p:nvSpPr>
        <p:spPr bwMode="gray">
          <a:xfrm>
            <a:off x="6096000" y="4401374"/>
            <a:ext cx="6096000" cy="24566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600"/>
          </a:p>
        </p:txBody>
      </p:sp>
      <p:sp>
        <p:nvSpPr>
          <p:cNvPr id="16" name="Rechteck 18"/>
          <p:cNvSpPr/>
          <p:nvPr userDrawn="1"/>
        </p:nvSpPr>
        <p:spPr bwMode="gray">
          <a:xfrm>
            <a:off x="28423" y="6359935"/>
            <a:ext cx="4043364" cy="504000"/>
          </a:xfrm>
          <a:prstGeom prst="rect">
            <a:avLst/>
          </a:prstGeom>
          <a:solidFill>
            <a:srgbClr val="F49F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60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ntro 4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hteck 19"/>
          <p:cNvSpPr/>
          <p:nvPr userDrawn="1"/>
        </p:nvSpPr>
        <p:spPr bwMode="gray">
          <a:xfrm>
            <a:off x="0" y="1952625"/>
            <a:ext cx="6096000" cy="49053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600"/>
          </a:p>
        </p:txBody>
      </p:sp>
      <p:pic>
        <p:nvPicPr>
          <p:cNvPr id="5" name="Grafik 7"/>
          <p:cNvPicPr/>
          <p:nvPr userDrawn="1"/>
        </p:nvPicPr>
        <p:blipFill>
          <a:blip r:embed="rId2"/>
          <a:stretch/>
        </p:blipFill>
        <p:spPr bwMode="gray">
          <a:xfrm>
            <a:off x="442728" y="427631"/>
            <a:ext cx="2029010" cy="730343"/>
          </a:xfrm>
          <a:prstGeom prst="rect">
            <a:avLst/>
          </a:prstGeom>
        </p:spPr>
      </p:pic>
      <p:sp>
        <p:nvSpPr>
          <p:cNvPr id="6" name="Rechteck 12"/>
          <p:cNvSpPr/>
          <p:nvPr userDrawn="1"/>
        </p:nvSpPr>
        <p:spPr bwMode="gray">
          <a:xfrm>
            <a:off x="9644423" y="413303"/>
            <a:ext cx="2318604" cy="4479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l">
              <a:lnSpc>
                <a:spcPts val="1700"/>
              </a:lnSpc>
              <a:defRPr/>
            </a:pPr>
            <a:r>
              <a:rPr lang="de-DE" sz="1700" b="0" spc="40">
                <a:solidFill>
                  <a:schemeClr val="tx1"/>
                </a:solidFill>
              </a:rPr>
              <a:t>Optional: Institut </a:t>
            </a:r>
            <a:endParaRPr/>
          </a:p>
          <a:p>
            <a:pPr algn="l">
              <a:lnSpc>
                <a:spcPts val="1700"/>
              </a:lnSpc>
              <a:defRPr/>
            </a:pPr>
            <a:r>
              <a:rPr lang="de-DE" sz="1700" b="0" spc="40">
                <a:solidFill>
                  <a:schemeClr val="tx1"/>
                </a:solidFill>
              </a:rPr>
              <a:t>Name des Instituts</a:t>
            </a:r>
            <a:endParaRPr/>
          </a:p>
        </p:txBody>
      </p:sp>
      <p:sp>
        <p:nvSpPr>
          <p:cNvPr id="7" name="Eckige Klammer rechts 13"/>
          <p:cNvSpPr/>
          <p:nvPr userDrawn="1"/>
        </p:nvSpPr>
        <p:spPr bwMode="gray">
          <a:xfrm rot="16199998">
            <a:off x="10470291" y="-1584463"/>
            <a:ext cx="189309" cy="2799411"/>
          </a:xfrm>
          <a:prstGeom prst="rightBracket">
            <a:avLst>
              <a:gd name="adj" fmla="val 0"/>
            </a:avLst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8" name="Rechteck 14"/>
          <p:cNvSpPr/>
          <p:nvPr userDrawn="1"/>
        </p:nvSpPr>
        <p:spPr bwMode="gray">
          <a:xfrm>
            <a:off x="9163616" y="-216694"/>
            <a:ext cx="2799411" cy="1893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>
              <a:lnSpc>
                <a:spcPts val="1200"/>
              </a:lnSpc>
              <a:defRPr/>
            </a:pPr>
            <a:r>
              <a:rPr lang="de-DE" sz="900" b="0" spc="20">
                <a:solidFill>
                  <a:schemeClr val="bg1">
                    <a:lumMod val="50000"/>
                  </a:schemeClr>
                </a:solidFill>
              </a:rPr>
              <a:t>Eingabe im Folienmaster (Ansicht &gt; Folienmaster)</a:t>
            </a:r>
            <a:endParaRPr/>
          </a:p>
        </p:txBody>
      </p:sp>
      <p:sp>
        <p:nvSpPr>
          <p:cNvPr id="9" name="Rechteck 16"/>
          <p:cNvSpPr/>
          <p:nvPr userDrawn="1"/>
        </p:nvSpPr>
        <p:spPr bwMode="gray">
          <a:xfrm>
            <a:off x="9651594" y="1036861"/>
            <a:ext cx="2311433" cy="6999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l">
              <a:lnSpc>
                <a:spcPts val="1200"/>
              </a:lnSpc>
              <a:defRPr/>
            </a:pPr>
            <a:r>
              <a:rPr lang="de-DE" sz="1000" b="1" spc="20">
                <a:solidFill>
                  <a:schemeClr val="tx1"/>
                </a:solidFill>
              </a:rPr>
              <a:t>Dezernat/Referat/Fachbereich 00</a:t>
            </a:r>
            <a:endParaRPr/>
          </a:p>
          <a:p>
            <a:pPr algn="l">
              <a:lnSpc>
                <a:spcPts val="1200"/>
              </a:lnSpc>
              <a:defRPr/>
            </a:pPr>
            <a:r>
              <a:rPr lang="de-DE" sz="1000" b="0" spc="20">
                <a:solidFill>
                  <a:schemeClr val="tx1"/>
                </a:solidFill>
              </a:rPr>
              <a:t>Name des Dezernats/Referats/</a:t>
            </a:r>
            <a:endParaRPr/>
          </a:p>
          <a:p>
            <a:pPr algn="l">
              <a:lnSpc>
                <a:spcPts val="1200"/>
              </a:lnSpc>
              <a:defRPr/>
            </a:pPr>
            <a:r>
              <a:rPr lang="de-DE" sz="1000" b="0" spc="20">
                <a:solidFill>
                  <a:schemeClr val="tx1"/>
                </a:solidFill>
              </a:rPr>
              <a:t>Fachbereichs auch zweizeilig möglich</a:t>
            </a:r>
            <a:endParaRPr/>
          </a:p>
        </p:txBody>
      </p:sp>
      <p:sp>
        <p:nvSpPr>
          <p:cNvPr id="10" name="Rechteck 22"/>
          <p:cNvSpPr/>
          <p:nvPr userDrawn="1"/>
        </p:nvSpPr>
        <p:spPr bwMode="gray">
          <a:xfrm>
            <a:off x="6096000" y="1952625"/>
            <a:ext cx="6096000" cy="49053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600"/>
          </a:p>
        </p:txBody>
      </p:sp>
      <p:sp>
        <p:nvSpPr>
          <p:cNvPr id="11" name="Rechteck 32"/>
          <p:cNvSpPr/>
          <p:nvPr userDrawn="1"/>
        </p:nvSpPr>
        <p:spPr bwMode="gray">
          <a:xfrm>
            <a:off x="9156700" y="2960688"/>
            <a:ext cx="3035299" cy="3897312"/>
          </a:xfrm>
          <a:prstGeom prst="rect">
            <a:avLst/>
          </a:prstGeom>
          <a:solidFill>
            <a:srgbClr val="8581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600"/>
          </a:p>
        </p:txBody>
      </p:sp>
      <p:sp>
        <p:nvSpPr>
          <p:cNvPr id="12" name="Rechteck 21"/>
          <p:cNvSpPr/>
          <p:nvPr userDrawn="1"/>
        </p:nvSpPr>
        <p:spPr bwMode="gray">
          <a:xfrm>
            <a:off x="0" y="2960688"/>
            <a:ext cx="1019177" cy="38973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600"/>
          </a:p>
        </p:txBody>
      </p:sp>
      <p:sp>
        <p:nvSpPr>
          <p:cNvPr id="13" name="Rechteck 26"/>
          <p:cNvSpPr/>
          <p:nvPr userDrawn="1"/>
        </p:nvSpPr>
        <p:spPr bwMode="gray">
          <a:xfrm>
            <a:off x="2027239" y="2960688"/>
            <a:ext cx="1008062" cy="38973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600"/>
          </a:p>
        </p:txBody>
      </p:sp>
      <p:sp>
        <p:nvSpPr>
          <p:cNvPr id="14" name="Rechteck 27"/>
          <p:cNvSpPr/>
          <p:nvPr userDrawn="1"/>
        </p:nvSpPr>
        <p:spPr bwMode="gray">
          <a:xfrm>
            <a:off x="4043363" y="2960688"/>
            <a:ext cx="1044575" cy="38973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60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ntro 5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hteck 22"/>
          <p:cNvSpPr/>
          <p:nvPr userDrawn="1"/>
        </p:nvSpPr>
        <p:spPr bwMode="gray">
          <a:xfrm>
            <a:off x="-1" y="1952625"/>
            <a:ext cx="12192002" cy="49053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600"/>
          </a:p>
        </p:txBody>
      </p:sp>
      <p:sp>
        <p:nvSpPr>
          <p:cNvPr id="5" name="Rechteck 30"/>
          <p:cNvSpPr/>
          <p:nvPr userDrawn="1"/>
        </p:nvSpPr>
        <p:spPr bwMode="gray">
          <a:xfrm>
            <a:off x="4043363" y="2960688"/>
            <a:ext cx="1044575" cy="38973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600"/>
          </a:p>
        </p:txBody>
      </p:sp>
      <p:sp>
        <p:nvSpPr>
          <p:cNvPr id="6" name="Rechteck 19"/>
          <p:cNvSpPr/>
          <p:nvPr userDrawn="1"/>
        </p:nvSpPr>
        <p:spPr bwMode="gray">
          <a:xfrm>
            <a:off x="1" y="1952625"/>
            <a:ext cx="3028384" cy="49053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600"/>
          </a:p>
        </p:txBody>
      </p:sp>
      <p:pic>
        <p:nvPicPr>
          <p:cNvPr id="7" name="Grafik 7"/>
          <p:cNvPicPr/>
          <p:nvPr userDrawn="1"/>
        </p:nvPicPr>
        <p:blipFill>
          <a:blip r:embed="rId2"/>
          <a:stretch/>
        </p:blipFill>
        <p:spPr bwMode="gray">
          <a:xfrm>
            <a:off x="442728" y="427631"/>
            <a:ext cx="2029010" cy="730343"/>
          </a:xfrm>
          <a:prstGeom prst="rect">
            <a:avLst/>
          </a:prstGeom>
        </p:spPr>
      </p:pic>
      <p:sp>
        <p:nvSpPr>
          <p:cNvPr id="8" name="Rechteck 12"/>
          <p:cNvSpPr/>
          <p:nvPr userDrawn="1"/>
        </p:nvSpPr>
        <p:spPr bwMode="gray">
          <a:xfrm>
            <a:off x="9644423" y="413303"/>
            <a:ext cx="2318604" cy="4479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l">
              <a:lnSpc>
                <a:spcPts val="1700"/>
              </a:lnSpc>
              <a:defRPr/>
            </a:pPr>
            <a:r>
              <a:rPr lang="de-DE" sz="1700" b="0" spc="40">
                <a:solidFill>
                  <a:schemeClr val="tx1"/>
                </a:solidFill>
              </a:rPr>
              <a:t>Optional: Institut </a:t>
            </a:r>
            <a:endParaRPr/>
          </a:p>
          <a:p>
            <a:pPr algn="l">
              <a:lnSpc>
                <a:spcPts val="1700"/>
              </a:lnSpc>
              <a:defRPr/>
            </a:pPr>
            <a:r>
              <a:rPr lang="de-DE" sz="1700" b="0" spc="40">
                <a:solidFill>
                  <a:schemeClr val="tx1"/>
                </a:solidFill>
              </a:rPr>
              <a:t>Name des Instituts</a:t>
            </a:r>
            <a:endParaRPr/>
          </a:p>
        </p:txBody>
      </p:sp>
      <p:sp>
        <p:nvSpPr>
          <p:cNvPr id="9" name="Eckige Klammer rechts 13"/>
          <p:cNvSpPr/>
          <p:nvPr userDrawn="1"/>
        </p:nvSpPr>
        <p:spPr bwMode="gray">
          <a:xfrm rot="16199998">
            <a:off x="10470291" y="-1584463"/>
            <a:ext cx="189309" cy="2799411"/>
          </a:xfrm>
          <a:prstGeom prst="rightBracket">
            <a:avLst>
              <a:gd name="adj" fmla="val 0"/>
            </a:avLst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0" name="Rechteck 14"/>
          <p:cNvSpPr/>
          <p:nvPr userDrawn="1"/>
        </p:nvSpPr>
        <p:spPr bwMode="gray">
          <a:xfrm>
            <a:off x="9163616" y="-216694"/>
            <a:ext cx="2799411" cy="1893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>
              <a:lnSpc>
                <a:spcPts val="1200"/>
              </a:lnSpc>
              <a:defRPr/>
            </a:pPr>
            <a:r>
              <a:rPr lang="de-DE" sz="900" b="0" spc="20">
                <a:solidFill>
                  <a:schemeClr val="bg1">
                    <a:lumMod val="50000"/>
                  </a:schemeClr>
                </a:solidFill>
              </a:rPr>
              <a:t>Eingabe im Folienmaster (Ansicht &gt; Folienmaster)</a:t>
            </a:r>
            <a:endParaRPr/>
          </a:p>
        </p:txBody>
      </p:sp>
      <p:sp>
        <p:nvSpPr>
          <p:cNvPr id="11" name="Rechteck 16"/>
          <p:cNvSpPr/>
          <p:nvPr userDrawn="1"/>
        </p:nvSpPr>
        <p:spPr bwMode="gray">
          <a:xfrm>
            <a:off x="9651594" y="1036861"/>
            <a:ext cx="2311433" cy="6999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l">
              <a:lnSpc>
                <a:spcPts val="1200"/>
              </a:lnSpc>
              <a:defRPr/>
            </a:pPr>
            <a:r>
              <a:rPr lang="de-DE" sz="1000" b="1" spc="20">
                <a:solidFill>
                  <a:schemeClr val="tx1"/>
                </a:solidFill>
              </a:rPr>
              <a:t>Dezernat/Referat/Fachbereich 00</a:t>
            </a:r>
            <a:endParaRPr/>
          </a:p>
          <a:p>
            <a:pPr algn="l">
              <a:lnSpc>
                <a:spcPts val="1200"/>
              </a:lnSpc>
              <a:defRPr/>
            </a:pPr>
            <a:r>
              <a:rPr lang="de-DE" sz="1000" b="0" spc="20">
                <a:solidFill>
                  <a:schemeClr val="tx1"/>
                </a:solidFill>
              </a:rPr>
              <a:t>Name des Dezernats/Referats/</a:t>
            </a:r>
            <a:endParaRPr/>
          </a:p>
          <a:p>
            <a:pPr algn="l">
              <a:lnSpc>
                <a:spcPts val="1200"/>
              </a:lnSpc>
              <a:defRPr/>
            </a:pPr>
            <a:r>
              <a:rPr lang="de-DE" sz="1000" b="0" spc="20">
                <a:solidFill>
                  <a:schemeClr val="tx1"/>
                </a:solidFill>
              </a:rPr>
              <a:t>Fachbereichs auch zweizeilig möglich</a:t>
            </a:r>
            <a:endParaRPr/>
          </a:p>
        </p:txBody>
      </p:sp>
      <p:sp>
        <p:nvSpPr>
          <p:cNvPr id="12" name="Rechteck 20"/>
          <p:cNvSpPr/>
          <p:nvPr userDrawn="1"/>
        </p:nvSpPr>
        <p:spPr bwMode="gray">
          <a:xfrm>
            <a:off x="-1" y="2960688"/>
            <a:ext cx="2027239" cy="504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600"/>
          </a:p>
        </p:txBody>
      </p:sp>
      <p:sp>
        <p:nvSpPr>
          <p:cNvPr id="13" name="Rechteck 23"/>
          <p:cNvSpPr/>
          <p:nvPr userDrawn="1"/>
        </p:nvSpPr>
        <p:spPr bwMode="gray">
          <a:xfrm>
            <a:off x="-1" y="3933824"/>
            <a:ext cx="2027239" cy="504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600"/>
          </a:p>
        </p:txBody>
      </p:sp>
      <p:sp>
        <p:nvSpPr>
          <p:cNvPr id="14" name="Rechteck 24"/>
          <p:cNvSpPr/>
          <p:nvPr userDrawn="1"/>
        </p:nvSpPr>
        <p:spPr bwMode="gray">
          <a:xfrm>
            <a:off x="-1" y="4905375"/>
            <a:ext cx="2027239" cy="504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600"/>
          </a:p>
        </p:txBody>
      </p:sp>
      <p:sp>
        <p:nvSpPr>
          <p:cNvPr id="15" name="Rechteck 25"/>
          <p:cNvSpPr/>
          <p:nvPr userDrawn="1"/>
        </p:nvSpPr>
        <p:spPr bwMode="gray">
          <a:xfrm>
            <a:off x="-1" y="5884654"/>
            <a:ext cx="2027239" cy="504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600"/>
          </a:p>
        </p:txBody>
      </p:sp>
      <p:sp>
        <p:nvSpPr>
          <p:cNvPr id="16" name="Bildplatzhalter 5"/>
          <p:cNvSpPr>
            <a:spLocks noGrp="1"/>
          </p:cNvSpPr>
          <p:nvPr>
            <p:ph type="pic" sz="quarter" idx="14"/>
          </p:nvPr>
        </p:nvSpPr>
        <p:spPr bwMode="gray">
          <a:xfrm>
            <a:off x="5097461" y="1952625"/>
            <a:ext cx="7094538" cy="4905375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>
              <a:defRPr/>
            </a:pPr>
            <a:r>
              <a:rPr lang="de-DE"/>
              <a:t>Bild durch Klicken auf Symbol hinzufügen</a:t>
            </a: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ntro 6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hteck 19"/>
          <p:cNvSpPr/>
          <p:nvPr userDrawn="1"/>
        </p:nvSpPr>
        <p:spPr bwMode="gray">
          <a:xfrm>
            <a:off x="0" y="1952625"/>
            <a:ext cx="12191999" cy="49053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600"/>
          </a:p>
        </p:txBody>
      </p:sp>
      <p:pic>
        <p:nvPicPr>
          <p:cNvPr id="5" name="Grafik 7"/>
          <p:cNvPicPr/>
          <p:nvPr userDrawn="1"/>
        </p:nvPicPr>
        <p:blipFill>
          <a:blip r:embed="rId2"/>
          <a:stretch/>
        </p:blipFill>
        <p:spPr bwMode="gray">
          <a:xfrm>
            <a:off x="442728" y="427631"/>
            <a:ext cx="2029010" cy="730343"/>
          </a:xfrm>
          <a:prstGeom prst="rect">
            <a:avLst/>
          </a:prstGeom>
        </p:spPr>
      </p:pic>
      <p:sp>
        <p:nvSpPr>
          <p:cNvPr id="6" name="Rechteck 12"/>
          <p:cNvSpPr/>
          <p:nvPr userDrawn="1"/>
        </p:nvSpPr>
        <p:spPr bwMode="gray">
          <a:xfrm>
            <a:off x="9644423" y="413303"/>
            <a:ext cx="2318604" cy="4479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l">
              <a:lnSpc>
                <a:spcPts val="1700"/>
              </a:lnSpc>
              <a:defRPr/>
            </a:pPr>
            <a:r>
              <a:rPr lang="de-DE" sz="1700" b="0" spc="40">
                <a:solidFill>
                  <a:schemeClr val="tx1"/>
                </a:solidFill>
              </a:rPr>
              <a:t>Optional: Institut </a:t>
            </a:r>
            <a:endParaRPr/>
          </a:p>
          <a:p>
            <a:pPr algn="l">
              <a:lnSpc>
                <a:spcPts val="1700"/>
              </a:lnSpc>
              <a:defRPr/>
            </a:pPr>
            <a:r>
              <a:rPr lang="de-DE" sz="1700" b="0" spc="40">
                <a:solidFill>
                  <a:schemeClr val="tx1"/>
                </a:solidFill>
              </a:rPr>
              <a:t>Name des Instituts</a:t>
            </a:r>
            <a:endParaRPr/>
          </a:p>
        </p:txBody>
      </p:sp>
      <p:sp>
        <p:nvSpPr>
          <p:cNvPr id="7" name="Eckige Klammer rechts 13"/>
          <p:cNvSpPr/>
          <p:nvPr userDrawn="1"/>
        </p:nvSpPr>
        <p:spPr bwMode="gray">
          <a:xfrm rot="16199998">
            <a:off x="10470291" y="-1584463"/>
            <a:ext cx="189309" cy="2799411"/>
          </a:xfrm>
          <a:prstGeom prst="rightBracket">
            <a:avLst>
              <a:gd name="adj" fmla="val 0"/>
            </a:avLst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8" name="Rechteck 14"/>
          <p:cNvSpPr/>
          <p:nvPr userDrawn="1"/>
        </p:nvSpPr>
        <p:spPr bwMode="gray">
          <a:xfrm>
            <a:off x="9163616" y="-216694"/>
            <a:ext cx="2799411" cy="1893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>
              <a:lnSpc>
                <a:spcPts val="1200"/>
              </a:lnSpc>
              <a:defRPr/>
            </a:pPr>
            <a:r>
              <a:rPr lang="de-DE" sz="900" b="0" spc="20">
                <a:solidFill>
                  <a:schemeClr val="bg1">
                    <a:lumMod val="50000"/>
                  </a:schemeClr>
                </a:solidFill>
              </a:rPr>
              <a:t>Eingabe im Folienmaster (Ansicht &gt; Folienmaster)</a:t>
            </a:r>
            <a:endParaRPr/>
          </a:p>
        </p:txBody>
      </p:sp>
      <p:sp>
        <p:nvSpPr>
          <p:cNvPr id="9" name="Rechteck 16"/>
          <p:cNvSpPr/>
          <p:nvPr userDrawn="1"/>
        </p:nvSpPr>
        <p:spPr bwMode="gray">
          <a:xfrm>
            <a:off x="9651594" y="1036861"/>
            <a:ext cx="2311433" cy="6999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l">
              <a:lnSpc>
                <a:spcPts val="1200"/>
              </a:lnSpc>
              <a:defRPr/>
            </a:pPr>
            <a:r>
              <a:rPr lang="de-DE" sz="1000" b="1" spc="20">
                <a:solidFill>
                  <a:schemeClr val="tx1"/>
                </a:solidFill>
              </a:rPr>
              <a:t>Dezernat/Referat/Fachbereich 00</a:t>
            </a:r>
            <a:endParaRPr/>
          </a:p>
          <a:p>
            <a:pPr algn="l">
              <a:lnSpc>
                <a:spcPts val="1200"/>
              </a:lnSpc>
              <a:defRPr/>
            </a:pPr>
            <a:r>
              <a:rPr lang="de-DE" sz="1000" b="0" spc="20">
                <a:solidFill>
                  <a:schemeClr val="tx1"/>
                </a:solidFill>
              </a:rPr>
              <a:t>Name des Dezernats/Referats/</a:t>
            </a:r>
            <a:endParaRPr/>
          </a:p>
          <a:p>
            <a:pPr algn="l">
              <a:lnSpc>
                <a:spcPts val="1200"/>
              </a:lnSpc>
              <a:defRPr/>
            </a:pPr>
            <a:r>
              <a:rPr lang="de-DE" sz="1000" b="0" spc="20">
                <a:solidFill>
                  <a:schemeClr val="tx1"/>
                </a:solidFill>
              </a:rPr>
              <a:t>Fachbereichs auch zweizeilig möglich</a:t>
            </a:r>
            <a:endParaRPr/>
          </a:p>
        </p:txBody>
      </p:sp>
      <p:sp>
        <p:nvSpPr>
          <p:cNvPr id="10" name="Rechteck 20"/>
          <p:cNvSpPr/>
          <p:nvPr userDrawn="1"/>
        </p:nvSpPr>
        <p:spPr bwMode="gray">
          <a:xfrm>
            <a:off x="-1" y="2960688"/>
            <a:ext cx="2027239" cy="504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600"/>
          </a:p>
        </p:txBody>
      </p:sp>
      <p:sp>
        <p:nvSpPr>
          <p:cNvPr id="11" name="Rechteck 23"/>
          <p:cNvSpPr/>
          <p:nvPr userDrawn="1"/>
        </p:nvSpPr>
        <p:spPr bwMode="gray">
          <a:xfrm>
            <a:off x="-1" y="3933824"/>
            <a:ext cx="2027239" cy="504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600"/>
          </a:p>
        </p:txBody>
      </p:sp>
      <p:sp>
        <p:nvSpPr>
          <p:cNvPr id="12" name="Rechteck 24"/>
          <p:cNvSpPr/>
          <p:nvPr userDrawn="1"/>
        </p:nvSpPr>
        <p:spPr bwMode="gray">
          <a:xfrm>
            <a:off x="-1" y="4905375"/>
            <a:ext cx="2027239" cy="504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600"/>
          </a:p>
        </p:txBody>
      </p:sp>
      <p:sp>
        <p:nvSpPr>
          <p:cNvPr id="13" name="Rechteck 25"/>
          <p:cNvSpPr/>
          <p:nvPr userDrawn="1"/>
        </p:nvSpPr>
        <p:spPr bwMode="gray">
          <a:xfrm>
            <a:off x="-1" y="5884654"/>
            <a:ext cx="2027239" cy="504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600"/>
          </a:p>
        </p:txBody>
      </p:sp>
      <p:sp>
        <p:nvSpPr>
          <p:cNvPr id="14" name="Bildplatzhalter 5"/>
          <p:cNvSpPr>
            <a:spLocks noGrp="1"/>
          </p:cNvSpPr>
          <p:nvPr>
            <p:ph type="pic" sz="quarter" idx="14"/>
          </p:nvPr>
        </p:nvSpPr>
        <p:spPr bwMode="gray">
          <a:xfrm>
            <a:off x="3028385" y="1952625"/>
            <a:ext cx="9163614" cy="4905375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>
              <a:defRPr/>
            </a:pPr>
            <a:r>
              <a:rPr lang="de-DE"/>
              <a:t>Bild durch Klicken auf Symbol hinzufügen</a:t>
            </a:r>
            <a:endParaRPr/>
          </a:p>
        </p:txBody>
      </p:sp>
      <p:sp>
        <p:nvSpPr>
          <p:cNvPr id="15" name="Rechteck 18"/>
          <p:cNvSpPr/>
          <p:nvPr userDrawn="1"/>
        </p:nvSpPr>
        <p:spPr bwMode="gray">
          <a:xfrm>
            <a:off x="-1" y="6375123"/>
            <a:ext cx="2027239" cy="4828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600"/>
          </a:p>
        </p:txBody>
      </p:sp>
      <p:sp>
        <p:nvSpPr>
          <p:cNvPr id="16" name="Rechteck 21"/>
          <p:cNvSpPr/>
          <p:nvPr userDrawn="1"/>
        </p:nvSpPr>
        <p:spPr bwMode="gray">
          <a:xfrm>
            <a:off x="2027238" y="6375123"/>
            <a:ext cx="1001147" cy="48287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60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telfoli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hteck 19"/>
          <p:cNvSpPr/>
          <p:nvPr userDrawn="1"/>
        </p:nvSpPr>
        <p:spPr bwMode="gray">
          <a:xfrm>
            <a:off x="1" y="2456892"/>
            <a:ext cx="1523492" cy="44011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600"/>
          </a:p>
        </p:txBody>
      </p:sp>
      <p:sp>
        <p:nvSpPr>
          <p:cNvPr id="5" name="Titel 1"/>
          <p:cNvSpPr>
            <a:spLocks noGrp="1"/>
          </p:cNvSpPr>
          <p:nvPr>
            <p:ph type="ctrTitle"/>
          </p:nvPr>
        </p:nvSpPr>
        <p:spPr bwMode="gray">
          <a:xfrm>
            <a:off x="2027237" y="2365928"/>
            <a:ext cx="9143999" cy="1351104"/>
          </a:xfrm>
        </p:spPr>
        <p:txBody>
          <a:bodyPr anchor="t"/>
          <a:lstStyle>
            <a:lvl1pPr algn="l">
              <a:defRPr sz="4800" spc="140"/>
            </a:lvl1pPr>
          </a:lstStyle>
          <a:p>
            <a:pPr>
              <a:defRPr/>
            </a:pPr>
            <a:r>
              <a:rPr lang="de-DE"/>
              <a:t>Titelmasterformat durch Klicken bearbeiten</a:t>
            </a:r>
            <a:endParaRPr/>
          </a:p>
        </p:txBody>
      </p:sp>
      <p:sp>
        <p:nvSpPr>
          <p:cNvPr id="6" name="Untertitel 2"/>
          <p:cNvSpPr>
            <a:spLocks noGrp="1"/>
          </p:cNvSpPr>
          <p:nvPr>
            <p:ph type="subTitle" idx="1"/>
          </p:nvPr>
        </p:nvSpPr>
        <p:spPr bwMode="gray">
          <a:xfrm>
            <a:off x="2027237" y="3849712"/>
            <a:ext cx="9145587" cy="1055663"/>
          </a:xfr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300" spc="5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de-DE"/>
              <a:t>Formatvorlage des Untertitelmasters durch Klicken bearbeiten</a:t>
            </a:r>
            <a:endParaRPr/>
          </a:p>
        </p:txBody>
      </p:sp>
      <p:pic>
        <p:nvPicPr>
          <p:cNvPr id="7" name="Grafik 7"/>
          <p:cNvPicPr/>
          <p:nvPr userDrawn="1"/>
        </p:nvPicPr>
        <p:blipFill>
          <a:blip r:embed="rId2"/>
          <a:stretch/>
        </p:blipFill>
        <p:spPr bwMode="gray">
          <a:xfrm>
            <a:off x="442728" y="427631"/>
            <a:ext cx="2029010" cy="730343"/>
          </a:xfrm>
          <a:prstGeom prst="rect">
            <a:avLst/>
          </a:prstGeom>
        </p:spPr>
      </p:pic>
      <p:sp>
        <p:nvSpPr>
          <p:cNvPr id="8" name="Rechteck 12"/>
          <p:cNvSpPr/>
          <p:nvPr userDrawn="1"/>
        </p:nvSpPr>
        <p:spPr bwMode="gray">
          <a:xfrm>
            <a:off x="8509893" y="460797"/>
            <a:ext cx="3490763" cy="4479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l">
              <a:lnSpc>
                <a:spcPts val="1700"/>
              </a:lnSpc>
              <a:defRPr/>
            </a:pPr>
            <a:r>
              <a:rPr lang="de-DE" sz="1700" b="0" spc="40">
                <a:solidFill>
                  <a:schemeClr val="tx1"/>
                </a:solidFill>
              </a:rPr>
              <a:t>Institute of </a:t>
            </a:r>
            <a:endParaRPr/>
          </a:p>
          <a:p>
            <a:pPr algn="l">
              <a:lnSpc>
                <a:spcPts val="1700"/>
              </a:lnSpc>
              <a:defRPr/>
            </a:pPr>
            <a:r>
              <a:rPr lang="de-DE" sz="1700" b="0" spc="40">
                <a:solidFill>
                  <a:schemeClr val="tx1"/>
                </a:solidFill>
              </a:rPr>
              <a:t>Environmental Physics</a:t>
            </a:r>
            <a:endParaRPr/>
          </a:p>
        </p:txBody>
      </p:sp>
      <p:sp>
        <p:nvSpPr>
          <p:cNvPr id="9" name="Eckige Klammer rechts 13"/>
          <p:cNvSpPr/>
          <p:nvPr userDrawn="1"/>
        </p:nvSpPr>
        <p:spPr bwMode="gray">
          <a:xfrm rot="16199998">
            <a:off x="10470291" y="-1584463"/>
            <a:ext cx="189309" cy="2799411"/>
          </a:xfrm>
          <a:prstGeom prst="rightBracket">
            <a:avLst>
              <a:gd name="adj" fmla="val 0"/>
            </a:avLst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0" name="Rechteck 14"/>
          <p:cNvSpPr/>
          <p:nvPr userDrawn="1"/>
        </p:nvSpPr>
        <p:spPr bwMode="gray">
          <a:xfrm>
            <a:off x="9163616" y="-216694"/>
            <a:ext cx="2799411" cy="1893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>
              <a:lnSpc>
                <a:spcPts val="1200"/>
              </a:lnSpc>
              <a:defRPr/>
            </a:pPr>
            <a:r>
              <a:rPr lang="de-DE" sz="900" b="0" spc="20">
                <a:solidFill>
                  <a:schemeClr val="bg1">
                    <a:lumMod val="50000"/>
                  </a:schemeClr>
                </a:solidFill>
              </a:rPr>
              <a:t>Eingabe im Folienmaster (Ansicht &gt; Folienmaster)</a:t>
            </a:r>
            <a:endParaRPr/>
          </a:p>
        </p:txBody>
      </p:sp>
      <p:sp>
        <p:nvSpPr>
          <p:cNvPr id="11" name="Textplatzhalter 18"/>
          <p:cNvSpPr>
            <a:spLocks noGrp="1"/>
          </p:cNvSpPr>
          <p:nvPr>
            <p:ph type="body" sz="quarter" idx="10"/>
          </p:nvPr>
        </p:nvSpPr>
        <p:spPr bwMode="gray">
          <a:xfrm>
            <a:off x="2027238" y="5355020"/>
            <a:ext cx="5076825" cy="1055663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1700"/>
            </a:lvl1pPr>
            <a:lvl2pPr>
              <a:lnSpc>
                <a:spcPct val="100000"/>
              </a:lnSpc>
              <a:defRPr sz="1700"/>
            </a:lvl2pPr>
            <a:lvl3pPr>
              <a:lnSpc>
                <a:spcPct val="100000"/>
              </a:lnSpc>
              <a:defRPr sz="1700"/>
            </a:lvl3pPr>
            <a:lvl4pPr>
              <a:lnSpc>
                <a:spcPct val="100000"/>
              </a:lnSpc>
              <a:defRPr sz="1700"/>
            </a:lvl4pPr>
            <a:lvl5pPr>
              <a:lnSpc>
                <a:spcPct val="100000"/>
              </a:lnSpc>
              <a:defRPr sz="1700"/>
            </a:lvl5pPr>
          </a:lstStyle>
          <a:p>
            <a:pPr lvl="0">
              <a:defRPr/>
            </a:pPr>
            <a:r>
              <a:rPr lang="de-DE"/>
              <a:t>Formatvorlagen des Textmasters bearbeiten</a:t>
            </a:r>
            <a:endParaRPr/>
          </a:p>
        </p:txBody>
      </p:sp>
      <p:sp>
        <p:nvSpPr>
          <p:cNvPr id="12" name="Rechteck 20"/>
          <p:cNvSpPr/>
          <p:nvPr userDrawn="1"/>
        </p:nvSpPr>
        <p:spPr bwMode="gray">
          <a:xfrm>
            <a:off x="-1" y="2960688"/>
            <a:ext cx="1019174" cy="504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600"/>
          </a:p>
        </p:txBody>
      </p:sp>
      <p:sp>
        <p:nvSpPr>
          <p:cNvPr id="13" name="Rechteck 23"/>
          <p:cNvSpPr/>
          <p:nvPr userDrawn="1"/>
        </p:nvSpPr>
        <p:spPr bwMode="gray">
          <a:xfrm>
            <a:off x="-1" y="3933824"/>
            <a:ext cx="1019174" cy="504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600"/>
          </a:p>
        </p:txBody>
      </p:sp>
      <p:sp>
        <p:nvSpPr>
          <p:cNvPr id="14" name="Rechteck 24"/>
          <p:cNvSpPr/>
          <p:nvPr userDrawn="1"/>
        </p:nvSpPr>
        <p:spPr bwMode="gray">
          <a:xfrm>
            <a:off x="-1" y="4905375"/>
            <a:ext cx="1019174" cy="504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600"/>
          </a:p>
        </p:txBody>
      </p:sp>
      <p:sp>
        <p:nvSpPr>
          <p:cNvPr id="15" name="Rechteck 25"/>
          <p:cNvSpPr/>
          <p:nvPr userDrawn="1"/>
        </p:nvSpPr>
        <p:spPr bwMode="gray">
          <a:xfrm>
            <a:off x="-1" y="5884654"/>
            <a:ext cx="1019174" cy="504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600"/>
          </a:p>
        </p:txBody>
      </p:sp>
      <p:sp>
        <p:nvSpPr>
          <p:cNvPr id="16" name="Rechteck 26"/>
          <p:cNvSpPr/>
          <p:nvPr userDrawn="1"/>
        </p:nvSpPr>
        <p:spPr bwMode="gray">
          <a:xfrm>
            <a:off x="-1" y="6375123"/>
            <a:ext cx="1019174" cy="4828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600"/>
          </a:p>
        </p:txBody>
      </p:sp>
      <p:sp>
        <p:nvSpPr>
          <p:cNvPr id="17" name="Rechteck 27"/>
          <p:cNvSpPr/>
          <p:nvPr userDrawn="1"/>
        </p:nvSpPr>
        <p:spPr bwMode="gray">
          <a:xfrm>
            <a:off x="1019174" y="6375123"/>
            <a:ext cx="503745" cy="48287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600"/>
          </a:p>
        </p:txBody>
      </p:sp>
      <p:sp>
        <p:nvSpPr>
          <p:cNvPr id="18" name="Eckige Klammer rechts 28"/>
          <p:cNvSpPr/>
          <p:nvPr userDrawn="1"/>
        </p:nvSpPr>
        <p:spPr bwMode="gray">
          <a:xfrm rot="5400000">
            <a:off x="9674565" y="4876403"/>
            <a:ext cx="189309" cy="4390863"/>
          </a:xfrm>
          <a:prstGeom prst="rightBracket">
            <a:avLst>
              <a:gd name="adj" fmla="val 0"/>
            </a:avLst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9" name="Rechteck 29"/>
          <p:cNvSpPr/>
          <p:nvPr userDrawn="1"/>
        </p:nvSpPr>
        <p:spPr bwMode="gray">
          <a:xfrm>
            <a:off x="7572164" y="6957392"/>
            <a:ext cx="4390863" cy="1893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>
              <a:lnSpc>
                <a:spcPts val="1200"/>
              </a:lnSpc>
              <a:defRPr/>
            </a:pPr>
            <a:r>
              <a:rPr lang="de-DE" sz="900" b="0" spc="20">
                <a:solidFill>
                  <a:schemeClr val="bg1">
                    <a:lumMod val="50000"/>
                  </a:schemeClr>
                </a:solidFill>
              </a:rPr>
              <a:t>Eingabe im Titelmaster (Ansicht &gt; Folienmaster)</a:t>
            </a:r>
            <a:endParaRPr/>
          </a:p>
        </p:txBody>
      </p:sp>
      <p:pic>
        <p:nvPicPr>
          <p:cNvPr id="20" name="Grafik 3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10992544" y="413303"/>
            <a:ext cx="740755" cy="74307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Zwischentite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hteck 19"/>
          <p:cNvSpPr/>
          <p:nvPr userDrawn="1"/>
        </p:nvSpPr>
        <p:spPr bwMode="gray">
          <a:xfrm>
            <a:off x="1" y="2456892"/>
            <a:ext cx="1523492" cy="44011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600"/>
          </a:p>
        </p:txBody>
      </p:sp>
      <p:sp>
        <p:nvSpPr>
          <p:cNvPr id="5" name="Untertitel 2"/>
          <p:cNvSpPr>
            <a:spLocks noGrp="1"/>
          </p:cNvSpPr>
          <p:nvPr>
            <p:ph type="subTitle" idx="1"/>
          </p:nvPr>
        </p:nvSpPr>
        <p:spPr bwMode="gray">
          <a:xfrm>
            <a:off x="2027237" y="3652644"/>
            <a:ext cx="9145587" cy="1055663"/>
          </a:xfr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300" spc="5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de-DE"/>
              <a:t>Formatvorlage des Untertitelmasters durch Klicken bearbeiten</a:t>
            </a:r>
            <a:endParaRPr/>
          </a:p>
        </p:txBody>
      </p:sp>
      <p:sp>
        <p:nvSpPr>
          <p:cNvPr id="6" name="Rechteck 20"/>
          <p:cNvSpPr/>
          <p:nvPr userDrawn="1"/>
        </p:nvSpPr>
        <p:spPr bwMode="gray">
          <a:xfrm>
            <a:off x="-1" y="2960688"/>
            <a:ext cx="1019174" cy="504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600"/>
          </a:p>
        </p:txBody>
      </p:sp>
      <p:sp>
        <p:nvSpPr>
          <p:cNvPr id="7" name="Rechteck 23"/>
          <p:cNvSpPr/>
          <p:nvPr userDrawn="1"/>
        </p:nvSpPr>
        <p:spPr bwMode="gray">
          <a:xfrm>
            <a:off x="-1" y="3933824"/>
            <a:ext cx="1019174" cy="504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600"/>
          </a:p>
        </p:txBody>
      </p:sp>
      <p:sp>
        <p:nvSpPr>
          <p:cNvPr id="8" name="Rechteck 24"/>
          <p:cNvSpPr/>
          <p:nvPr userDrawn="1"/>
        </p:nvSpPr>
        <p:spPr bwMode="gray">
          <a:xfrm>
            <a:off x="-1" y="4905375"/>
            <a:ext cx="1019174" cy="504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600"/>
          </a:p>
        </p:txBody>
      </p:sp>
      <p:sp>
        <p:nvSpPr>
          <p:cNvPr id="9" name="Rechteck 25"/>
          <p:cNvSpPr/>
          <p:nvPr userDrawn="1"/>
        </p:nvSpPr>
        <p:spPr bwMode="gray">
          <a:xfrm>
            <a:off x="-1" y="5884654"/>
            <a:ext cx="1019174" cy="504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600"/>
          </a:p>
        </p:txBody>
      </p:sp>
      <p:sp>
        <p:nvSpPr>
          <p:cNvPr id="10" name="Rechteck 26"/>
          <p:cNvSpPr/>
          <p:nvPr userDrawn="1"/>
        </p:nvSpPr>
        <p:spPr bwMode="gray">
          <a:xfrm>
            <a:off x="-1" y="6375123"/>
            <a:ext cx="1019174" cy="4828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600"/>
          </a:p>
        </p:txBody>
      </p:sp>
      <p:sp>
        <p:nvSpPr>
          <p:cNvPr id="11" name="Rechteck 27"/>
          <p:cNvSpPr/>
          <p:nvPr userDrawn="1"/>
        </p:nvSpPr>
        <p:spPr bwMode="gray">
          <a:xfrm>
            <a:off x="1019174" y="6375123"/>
            <a:ext cx="503745" cy="48287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600"/>
          </a:p>
        </p:txBody>
      </p:sp>
      <p:sp>
        <p:nvSpPr>
          <p:cNvPr id="12" name="Titel 3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Titelmasterformat durch Klicken bearbeiten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Zwischentitel 2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hteck 19"/>
          <p:cNvSpPr/>
          <p:nvPr userDrawn="1"/>
        </p:nvSpPr>
        <p:spPr bwMode="gray">
          <a:xfrm>
            <a:off x="1" y="2456892"/>
            <a:ext cx="1523492" cy="44011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600"/>
          </a:p>
        </p:txBody>
      </p:sp>
      <p:sp>
        <p:nvSpPr>
          <p:cNvPr id="5" name="Titel 1"/>
          <p:cNvSpPr>
            <a:spLocks noGrp="1"/>
          </p:cNvSpPr>
          <p:nvPr>
            <p:ph type="ctrTitle"/>
          </p:nvPr>
        </p:nvSpPr>
        <p:spPr bwMode="gray">
          <a:xfrm>
            <a:off x="2027237" y="2373548"/>
            <a:ext cx="9143999" cy="1055663"/>
          </a:xfrm>
        </p:spPr>
        <p:txBody>
          <a:bodyPr anchor="t"/>
          <a:lstStyle>
            <a:lvl1pPr algn="l">
              <a:defRPr sz="3600" spc="110"/>
            </a:lvl1pPr>
          </a:lstStyle>
          <a:p>
            <a:pPr>
              <a:defRPr/>
            </a:pPr>
            <a:r>
              <a:rPr lang="de-DE"/>
              <a:t>Titelmasterformat durch Klicken bearbeiten</a:t>
            </a:r>
            <a:endParaRPr/>
          </a:p>
        </p:txBody>
      </p:sp>
      <p:sp>
        <p:nvSpPr>
          <p:cNvPr id="6" name="Untertitel 2"/>
          <p:cNvSpPr>
            <a:spLocks noGrp="1"/>
          </p:cNvSpPr>
          <p:nvPr>
            <p:ph type="subTitle" idx="1"/>
          </p:nvPr>
        </p:nvSpPr>
        <p:spPr bwMode="gray">
          <a:xfrm>
            <a:off x="2027237" y="3652644"/>
            <a:ext cx="9145587" cy="1055663"/>
          </a:xfr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300" spc="5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de-DE"/>
              <a:t>Formatvorlage des Untertitelmasters durch Klicken bearbeiten</a:t>
            </a:r>
            <a:endParaRPr/>
          </a:p>
        </p:txBody>
      </p:sp>
      <p:sp>
        <p:nvSpPr>
          <p:cNvPr id="7" name="Rechteck 20"/>
          <p:cNvSpPr/>
          <p:nvPr userDrawn="1"/>
        </p:nvSpPr>
        <p:spPr bwMode="gray">
          <a:xfrm>
            <a:off x="-1" y="2960688"/>
            <a:ext cx="1019174" cy="504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600"/>
          </a:p>
        </p:txBody>
      </p:sp>
      <p:sp>
        <p:nvSpPr>
          <p:cNvPr id="8" name="Rechteck 23"/>
          <p:cNvSpPr/>
          <p:nvPr userDrawn="1"/>
        </p:nvSpPr>
        <p:spPr bwMode="gray">
          <a:xfrm>
            <a:off x="-1" y="3933824"/>
            <a:ext cx="1019174" cy="504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600"/>
          </a:p>
        </p:txBody>
      </p:sp>
      <p:sp>
        <p:nvSpPr>
          <p:cNvPr id="9" name="Rechteck 24"/>
          <p:cNvSpPr/>
          <p:nvPr userDrawn="1"/>
        </p:nvSpPr>
        <p:spPr bwMode="gray">
          <a:xfrm>
            <a:off x="-1" y="4905375"/>
            <a:ext cx="1019174" cy="504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600"/>
          </a:p>
        </p:txBody>
      </p:sp>
      <p:sp>
        <p:nvSpPr>
          <p:cNvPr id="10" name="Rechteck 25"/>
          <p:cNvSpPr/>
          <p:nvPr userDrawn="1"/>
        </p:nvSpPr>
        <p:spPr bwMode="gray">
          <a:xfrm>
            <a:off x="-1" y="5884654"/>
            <a:ext cx="1019174" cy="504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600"/>
          </a:p>
        </p:txBody>
      </p:sp>
      <p:sp>
        <p:nvSpPr>
          <p:cNvPr id="11" name="Rechteck 26"/>
          <p:cNvSpPr/>
          <p:nvPr userDrawn="1"/>
        </p:nvSpPr>
        <p:spPr bwMode="gray">
          <a:xfrm>
            <a:off x="-1" y="6375123"/>
            <a:ext cx="1019174" cy="4828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600"/>
          </a:p>
        </p:txBody>
      </p:sp>
      <p:sp>
        <p:nvSpPr>
          <p:cNvPr id="12" name="Rechteck 27"/>
          <p:cNvSpPr/>
          <p:nvPr userDrawn="1"/>
        </p:nvSpPr>
        <p:spPr bwMode="gray">
          <a:xfrm>
            <a:off x="1019174" y="6375123"/>
            <a:ext cx="503745" cy="48287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600"/>
          </a:p>
        </p:txBody>
      </p:sp>
      <p:sp>
        <p:nvSpPr>
          <p:cNvPr id="13" name="Rechteck 10"/>
          <p:cNvSpPr/>
          <p:nvPr userDrawn="1"/>
        </p:nvSpPr>
        <p:spPr bwMode="gray">
          <a:xfrm>
            <a:off x="8148228" y="280777"/>
            <a:ext cx="1541513" cy="4479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l">
              <a:lnSpc>
                <a:spcPts val="1200"/>
              </a:lnSpc>
              <a:defRPr/>
            </a:pPr>
            <a:r>
              <a:rPr lang="de-DE" sz="900" b="1" spc="20">
                <a:solidFill>
                  <a:schemeClr val="tx1"/>
                </a:solidFill>
              </a:rPr>
              <a:t>Titel der Präsentation,</a:t>
            </a:r>
            <a:endParaRPr/>
          </a:p>
          <a:p>
            <a:pPr algn="l">
              <a:lnSpc>
                <a:spcPts val="1200"/>
              </a:lnSpc>
              <a:defRPr/>
            </a:pPr>
            <a:r>
              <a:rPr lang="de-DE" sz="900" b="1" spc="20">
                <a:solidFill>
                  <a:schemeClr val="tx1"/>
                </a:solidFill>
              </a:rPr>
              <a:t>auch zweizeilig</a:t>
            </a:r>
            <a:endParaRPr/>
          </a:p>
        </p:txBody>
      </p:sp>
      <p:sp>
        <p:nvSpPr>
          <p:cNvPr id="14" name="Rechteck 11"/>
          <p:cNvSpPr/>
          <p:nvPr userDrawn="1"/>
        </p:nvSpPr>
        <p:spPr bwMode="gray">
          <a:xfrm>
            <a:off x="9888710" y="280777"/>
            <a:ext cx="1853160" cy="4479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l">
              <a:lnSpc>
                <a:spcPts val="1200"/>
              </a:lnSpc>
              <a:defRPr/>
            </a:pPr>
            <a:r>
              <a:rPr lang="de-DE" sz="900" b="0" spc="20">
                <a:solidFill>
                  <a:schemeClr val="tx1"/>
                </a:solidFill>
              </a:rPr>
              <a:t>Prof. Dr. Vorname Nachname</a:t>
            </a:r>
            <a:endParaRPr/>
          </a:p>
          <a:p>
            <a:pPr algn="l">
              <a:lnSpc>
                <a:spcPts val="1200"/>
              </a:lnSpc>
              <a:defRPr/>
            </a:pPr>
            <a:r>
              <a:rPr lang="de-DE" sz="900" b="0" spc="20">
                <a:solidFill>
                  <a:schemeClr val="tx1"/>
                </a:solidFill>
              </a:rPr>
              <a:t>Bremen 1.1.2021</a:t>
            </a:r>
            <a:endParaRPr/>
          </a:p>
        </p:txBody>
      </p:sp>
      <p:pic>
        <p:nvPicPr>
          <p:cNvPr id="15" name="Grafik 12"/>
          <p:cNvPicPr/>
          <p:nvPr userDrawn="1"/>
        </p:nvPicPr>
        <p:blipFill>
          <a:blip r:embed="rId2"/>
          <a:stretch/>
        </p:blipFill>
        <p:spPr bwMode="gray">
          <a:xfrm>
            <a:off x="442728" y="289509"/>
            <a:ext cx="1324159" cy="476631"/>
          </a:xfrm>
          <a:prstGeom prst="rect">
            <a:avLst/>
          </a:prstGeom>
        </p:spPr>
      </p:pic>
      <p:sp>
        <p:nvSpPr>
          <p:cNvPr id="16" name="Eckige Klammer rechts 13"/>
          <p:cNvSpPr/>
          <p:nvPr userDrawn="1"/>
        </p:nvSpPr>
        <p:spPr bwMode="gray">
          <a:xfrm rot="16199998">
            <a:off x="9962802" y="-2091952"/>
            <a:ext cx="189309" cy="3814390"/>
          </a:xfrm>
          <a:prstGeom prst="rightBracket">
            <a:avLst>
              <a:gd name="adj" fmla="val 0"/>
            </a:avLst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7" name="Rechteck 14"/>
          <p:cNvSpPr/>
          <p:nvPr userDrawn="1"/>
        </p:nvSpPr>
        <p:spPr bwMode="gray">
          <a:xfrm>
            <a:off x="8148638" y="-216694"/>
            <a:ext cx="3814390" cy="1893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>
              <a:lnSpc>
                <a:spcPts val="1200"/>
              </a:lnSpc>
              <a:defRPr/>
            </a:pPr>
            <a:r>
              <a:rPr lang="de-DE" sz="900" b="0" spc="20">
                <a:solidFill>
                  <a:schemeClr val="bg1">
                    <a:lumMod val="50000"/>
                  </a:schemeClr>
                </a:solidFill>
              </a:rPr>
              <a:t>Eingabe im Folienmaster (Ansicht &gt; Folienmaster)</a:t>
            </a: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Eckige Klammer rechts 14"/>
          <p:cNvSpPr/>
          <p:nvPr userDrawn="1"/>
        </p:nvSpPr>
        <p:spPr bwMode="gray">
          <a:xfrm rot="16199998">
            <a:off x="9192045" y="-2862709"/>
            <a:ext cx="189309" cy="5355904"/>
          </a:xfrm>
          <a:prstGeom prst="rightBracket">
            <a:avLst>
              <a:gd name="adj" fmla="val 0"/>
            </a:avLst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5" name="Titelplatzhalter 1"/>
          <p:cNvSpPr>
            <a:spLocks noGrp="1"/>
          </p:cNvSpPr>
          <p:nvPr>
            <p:ph type="title"/>
          </p:nvPr>
        </p:nvSpPr>
        <p:spPr bwMode="gray">
          <a:xfrm>
            <a:off x="2027239" y="1695285"/>
            <a:ext cx="9145586" cy="59047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>
              <a:defRPr/>
            </a:pPr>
            <a:r>
              <a:rPr lang="de-DE" dirty="0"/>
              <a:t>Überschrift</a:t>
            </a:r>
            <a:endParaRPr dirty="0"/>
          </a:p>
        </p:txBody>
      </p:sp>
      <p:sp>
        <p:nvSpPr>
          <p:cNvPr id="6" name="Textplatzhalter 2"/>
          <p:cNvSpPr>
            <a:spLocks noGrp="1"/>
          </p:cNvSpPr>
          <p:nvPr>
            <p:ph type="body" idx="1"/>
          </p:nvPr>
        </p:nvSpPr>
        <p:spPr bwMode="gray">
          <a:xfrm>
            <a:off x="2027238" y="2913286"/>
            <a:ext cx="9145587" cy="296364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7" name="Rechteck 8"/>
          <p:cNvSpPr/>
          <p:nvPr userDrawn="1"/>
        </p:nvSpPr>
        <p:spPr bwMode="gray">
          <a:xfrm>
            <a:off x="4439816" y="221623"/>
            <a:ext cx="3456384" cy="4479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l">
              <a:lnSpc>
                <a:spcPts val="1200"/>
              </a:lnSpc>
              <a:defRPr/>
            </a:pPr>
            <a:r>
              <a:rPr lang="de-DE" sz="1050" b="1" spc="20" noProof="0" dirty="0" err="1">
                <a:solidFill>
                  <a:schemeClr val="tx1"/>
                </a:solidFill>
              </a:rPr>
              <a:t>Comparison</a:t>
            </a:r>
            <a:r>
              <a:rPr lang="de-DE" sz="1050" b="1" spc="20" noProof="0" dirty="0">
                <a:solidFill>
                  <a:schemeClr val="tx1"/>
                </a:solidFill>
              </a:rPr>
              <a:t> </a:t>
            </a:r>
            <a:r>
              <a:rPr lang="de-DE" sz="1050" b="1" spc="20" noProof="0" dirty="0" err="1">
                <a:solidFill>
                  <a:schemeClr val="tx1"/>
                </a:solidFill>
              </a:rPr>
              <a:t>of</a:t>
            </a:r>
            <a:r>
              <a:rPr lang="de-DE" sz="1050" b="1" spc="20" noProof="0" dirty="0">
                <a:solidFill>
                  <a:schemeClr val="tx1"/>
                </a:solidFill>
              </a:rPr>
              <a:t> GEMS </a:t>
            </a:r>
            <a:r>
              <a:rPr lang="de-DE" sz="1050" b="1" spc="20" noProof="0" dirty="0" err="1">
                <a:solidFill>
                  <a:schemeClr val="tx1"/>
                </a:solidFill>
              </a:rPr>
              <a:t>tropospheric</a:t>
            </a:r>
            <a:r>
              <a:rPr lang="de-DE" sz="1050" b="1" spc="20" noProof="0" dirty="0">
                <a:solidFill>
                  <a:schemeClr val="tx1"/>
                </a:solidFill>
              </a:rPr>
              <a:t> NO</a:t>
            </a:r>
            <a:r>
              <a:rPr lang="de-DE" sz="1050" b="1" spc="20" baseline="-25000" noProof="0" dirty="0">
                <a:solidFill>
                  <a:schemeClr val="tx1"/>
                </a:solidFill>
              </a:rPr>
              <a:t>2</a:t>
            </a:r>
            <a:r>
              <a:rPr lang="de-DE" sz="1050" b="1" spc="20" noProof="0" dirty="0">
                <a:solidFill>
                  <a:schemeClr val="tx1"/>
                </a:solidFill>
              </a:rPr>
              <a:t> </a:t>
            </a:r>
            <a:r>
              <a:rPr lang="de-DE" sz="1050" b="1" spc="20" noProof="0" dirty="0" err="1">
                <a:solidFill>
                  <a:schemeClr val="tx1"/>
                </a:solidFill>
              </a:rPr>
              <a:t>products</a:t>
            </a:r>
            <a:r>
              <a:rPr lang="de-DE" sz="1050" b="1" spc="20" noProof="0" dirty="0">
                <a:solidFill>
                  <a:schemeClr val="tx1"/>
                </a:solidFill>
              </a:rPr>
              <a:t> and </a:t>
            </a:r>
            <a:r>
              <a:rPr lang="de-DE" sz="1050" b="1" spc="20" noProof="0" dirty="0" err="1">
                <a:solidFill>
                  <a:schemeClr val="tx1"/>
                </a:solidFill>
              </a:rPr>
              <a:t>validation</a:t>
            </a:r>
            <a:r>
              <a:rPr lang="de-DE" sz="1050" b="1" spc="20" noProof="0" dirty="0">
                <a:solidFill>
                  <a:schemeClr val="tx1"/>
                </a:solidFill>
              </a:rPr>
              <a:t> </a:t>
            </a:r>
            <a:r>
              <a:rPr lang="de-DE" sz="1050" b="1" spc="20" noProof="0" dirty="0" err="1">
                <a:solidFill>
                  <a:schemeClr val="tx1"/>
                </a:solidFill>
              </a:rPr>
              <a:t>with</a:t>
            </a:r>
            <a:r>
              <a:rPr lang="de-DE" sz="1050" b="1" spc="20" noProof="0" dirty="0">
                <a:solidFill>
                  <a:schemeClr val="tx1"/>
                </a:solidFill>
              </a:rPr>
              <a:t> </a:t>
            </a:r>
            <a:r>
              <a:rPr lang="de-DE" sz="1050" b="1" spc="20" noProof="0" dirty="0" err="1">
                <a:solidFill>
                  <a:schemeClr val="tx1"/>
                </a:solidFill>
              </a:rPr>
              <a:t>the</a:t>
            </a:r>
            <a:r>
              <a:rPr lang="de-DE" sz="1050" b="1" spc="20" noProof="0" dirty="0">
                <a:solidFill>
                  <a:schemeClr val="tx1"/>
                </a:solidFill>
              </a:rPr>
              <a:t> Asian </a:t>
            </a:r>
            <a:r>
              <a:rPr lang="de-DE" sz="1050" b="1" spc="20" noProof="0" dirty="0" err="1">
                <a:solidFill>
                  <a:schemeClr val="tx1"/>
                </a:solidFill>
              </a:rPr>
              <a:t>ground-based</a:t>
            </a:r>
            <a:r>
              <a:rPr lang="de-DE" sz="1050" b="1" spc="20" noProof="0" dirty="0">
                <a:solidFill>
                  <a:schemeClr val="tx1"/>
                </a:solidFill>
              </a:rPr>
              <a:t> network</a:t>
            </a:r>
            <a:endParaRPr lang="en-US" noProof="0" dirty="0"/>
          </a:p>
          <a:p>
            <a:pPr algn="l">
              <a:lnSpc>
                <a:spcPts val="1200"/>
              </a:lnSpc>
              <a:defRPr/>
            </a:pPr>
            <a:endParaRPr lang="de-DE" sz="1050" b="1" spc="20" dirty="0">
              <a:solidFill>
                <a:schemeClr val="tx1"/>
              </a:solidFill>
            </a:endParaRPr>
          </a:p>
        </p:txBody>
      </p:sp>
      <p:sp>
        <p:nvSpPr>
          <p:cNvPr id="8" name="Rechteck 9"/>
          <p:cNvSpPr/>
          <p:nvPr userDrawn="1"/>
        </p:nvSpPr>
        <p:spPr bwMode="gray">
          <a:xfrm>
            <a:off x="9624392" y="224152"/>
            <a:ext cx="2448272" cy="52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l">
              <a:lnSpc>
                <a:spcPts val="1200"/>
              </a:lnSpc>
              <a:defRPr/>
            </a:pPr>
            <a:r>
              <a:rPr lang="de-DE" sz="900" b="1" spc="20" dirty="0">
                <a:solidFill>
                  <a:schemeClr val="tx1"/>
                </a:solidFill>
              </a:rPr>
              <a:t>Kezia Lange, </a:t>
            </a:r>
            <a:r>
              <a:rPr lang="de-DE" sz="900" b="1" dirty="0">
                <a:solidFill>
                  <a:schemeClr val="tx1"/>
                </a:solidFill>
              </a:rPr>
              <a:t>A. Richter and </a:t>
            </a:r>
            <a:r>
              <a:rPr lang="de-DE" sz="900" b="1" dirty="0" err="1">
                <a:solidFill>
                  <a:schemeClr val="tx1"/>
                </a:solidFill>
              </a:rPr>
              <a:t>the</a:t>
            </a:r>
            <a:r>
              <a:rPr lang="de-DE" sz="900" b="1" dirty="0">
                <a:solidFill>
                  <a:schemeClr val="tx1"/>
                </a:solidFill>
              </a:rPr>
              <a:t> GMAP-SIJAQ </a:t>
            </a:r>
            <a:r>
              <a:rPr lang="en-US" sz="900" b="1" noProof="0" dirty="0">
                <a:solidFill>
                  <a:schemeClr val="tx1"/>
                </a:solidFill>
              </a:rPr>
              <a:t>campaign</a:t>
            </a:r>
            <a:r>
              <a:rPr lang="de-DE" sz="900" b="1" dirty="0">
                <a:solidFill>
                  <a:schemeClr val="tx1"/>
                </a:solidFill>
              </a:rPr>
              <a:t> </a:t>
            </a:r>
            <a:r>
              <a:rPr lang="en-US" sz="900" b="1" noProof="0" dirty="0">
                <a:solidFill>
                  <a:schemeClr val="tx1"/>
                </a:solidFill>
              </a:rPr>
              <a:t>team</a:t>
            </a:r>
            <a:r>
              <a:rPr lang="de-DE" sz="900" b="0" spc="20" dirty="0">
                <a:solidFill>
                  <a:schemeClr val="tx1"/>
                </a:solidFill>
              </a:rPr>
              <a:t>      </a:t>
            </a:r>
            <a:endParaRPr dirty="0">
              <a:solidFill>
                <a:schemeClr val="tx1"/>
              </a:solidFill>
            </a:endParaRPr>
          </a:p>
          <a:p>
            <a:pPr algn="l">
              <a:lnSpc>
                <a:spcPts val="1200"/>
              </a:lnSpc>
              <a:defRPr/>
            </a:pPr>
            <a:r>
              <a:rPr lang="de-DE" sz="900" b="0" spc="20" dirty="0">
                <a:solidFill>
                  <a:schemeClr val="tx1"/>
                </a:solidFill>
              </a:rPr>
              <a:t>klange@iup.physik.uni-bremen.de</a:t>
            </a:r>
            <a:endParaRPr dirty="0"/>
          </a:p>
        </p:txBody>
      </p:sp>
      <p:sp>
        <p:nvSpPr>
          <p:cNvPr id="9" name="Rechteck 11"/>
          <p:cNvSpPr/>
          <p:nvPr userDrawn="1"/>
        </p:nvSpPr>
        <p:spPr bwMode="gray">
          <a:xfrm>
            <a:off x="6607124" y="-216694"/>
            <a:ext cx="5355904" cy="1893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>
              <a:lnSpc>
                <a:spcPts val="1200"/>
              </a:lnSpc>
              <a:defRPr/>
            </a:pPr>
            <a:r>
              <a:rPr lang="de-DE" sz="900" b="0" spc="20">
                <a:solidFill>
                  <a:schemeClr val="bg1">
                    <a:lumMod val="50000"/>
                  </a:schemeClr>
                </a:solidFill>
              </a:rPr>
              <a:t>Eingabe im Folienmaster (Ansicht &gt; Folienmaster)</a:t>
            </a:r>
            <a:endParaRPr/>
          </a:p>
        </p:txBody>
      </p:sp>
      <p:pic>
        <p:nvPicPr>
          <p:cNvPr id="10" name="Grafik 17"/>
          <p:cNvPicPr/>
          <p:nvPr userDrawn="1"/>
        </p:nvPicPr>
        <p:blipFill>
          <a:blip r:embed="rId19"/>
          <a:stretch/>
        </p:blipFill>
        <p:spPr bwMode="gray">
          <a:xfrm>
            <a:off x="442728" y="289509"/>
            <a:ext cx="1324159" cy="476631"/>
          </a:xfrm>
          <a:prstGeom prst="rect">
            <a:avLst/>
          </a:prstGeom>
        </p:spPr>
      </p:pic>
      <p:pic>
        <p:nvPicPr>
          <p:cNvPr id="11" name="Grafik 3"/>
          <p:cNvPicPr>
            <a:picLocks noChangeAspect="1"/>
          </p:cNvPicPr>
          <p:nvPr userDrawn="1"/>
        </p:nvPicPr>
        <p:blipFill>
          <a:blip r:embed="rId20"/>
          <a:stretch/>
        </p:blipFill>
        <p:spPr bwMode="auto">
          <a:xfrm>
            <a:off x="1991544" y="289509"/>
            <a:ext cx="475145" cy="476631"/>
          </a:xfrm>
          <a:prstGeom prst="rect">
            <a:avLst/>
          </a:prstGeom>
        </p:spPr>
      </p:pic>
      <p:sp>
        <p:nvSpPr>
          <p:cNvPr id="13" name="Textfeld 13"/>
          <p:cNvSpPr>
            <a:spLocks noAdjustHandles="1"/>
          </p:cNvSpPr>
          <p:nvPr userDrawn="1"/>
        </p:nvSpPr>
        <p:spPr bwMode="auto">
          <a:xfrm>
            <a:off x="11604872" y="6309320"/>
            <a:ext cx="6838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defRPr/>
            </a:pPr>
            <a:fld id="{1E0738DC-E9DE-4DC1-8E78-53B72347BBF3}" type="slidenum">
              <a:rPr lang="en-US" sz="1600"/>
              <a:t>‹Nr.›</a:t>
            </a:fld>
            <a:endParaRPr lang="en-US" sz="16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hf hdr="0" dt="0"/>
  <p:txStyles>
    <p:titleStyle>
      <a:lvl1pPr algn="l" defTabSz="914400">
        <a:lnSpc>
          <a:spcPct val="90000"/>
        </a:lnSpc>
        <a:spcBef>
          <a:spcPts val="0"/>
        </a:spcBef>
        <a:buNone/>
        <a:defRPr sz="3600" spc="5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>
        <a:lnSpc>
          <a:spcPct val="113999"/>
        </a:lnSpc>
        <a:spcBef>
          <a:spcPts val="0"/>
        </a:spcBef>
        <a:buFont typeface="Wingdings 3"/>
        <a:buChar char=""/>
        <a:defRPr sz="1600" spc="30">
          <a:solidFill>
            <a:schemeClr val="tx1"/>
          </a:solidFill>
          <a:latin typeface="+mn-lt"/>
          <a:ea typeface="+mn-ea"/>
          <a:cs typeface="+mn-cs"/>
        </a:defRPr>
      </a:lvl1pPr>
      <a:lvl2pPr marL="808038" indent="-268288" algn="l" defTabSz="914400">
        <a:lnSpc>
          <a:spcPct val="113999"/>
        </a:lnSpc>
        <a:spcBef>
          <a:spcPts val="0"/>
        </a:spcBef>
        <a:buFont typeface="Arial"/>
        <a:buChar char="‒"/>
        <a:defRPr sz="1600" spc="30">
          <a:solidFill>
            <a:schemeClr val="tx1"/>
          </a:solidFill>
          <a:latin typeface="+mn-lt"/>
          <a:ea typeface="+mn-ea"/>
          <a:cs typeface="+mn-cs"/>
        </a:defRPr>
      </a:lvl2pPr>
      <a:lvl3pPr marL="1341438" indent="-266700" algn="l" defTabSz="914400">
        <a:lnSpc>
          <a:spcPct val="113999"/>
        </a:lnSpc>
        <a:spcBef>
          <a:spcPts val="0"/>
        </a:spcBef>
        <a:buFont typeface="Arial"/>
        <a:buChar char="‒"/>
        <a:defRPr sz="1600" spc="30">
          <a:solidFill>
            <a:schemeClr val="tx1"/>
          </a:solidFill>
          <a:latin typeface="+mn-lt"/>
          <a:ea typeface="+mn-ea"/>
          <a:cs typeface="+mn-cs"/>
        </a:defRPr>
      </a:lvl3pPr>
      <a:lvl4pPr marL="1882775" indent="-268288" algn="l" defTabSz="914400">
        <a:lnSpc>
          <a:spcPct val="113999"/>
        </a:lnSpc>
        <a:spcBef>
          <a:spcPts val="0"/>
        </a:spcBef>
        <a:buFont typeface="Arial"/>
        <a:buChar char="‒"/>
        <a:defRPr sz="1600" spc="30">
          <a:solidFill>
            <a:schemeClr val="tx1"/>
          </a:solidFill>
          <a:latin typeface="+mn-lt"/>
          <a:ea typeface="+mn-ea"/>
          <a:cs typeface="+mn-cs"/>
        </a:defRPr>
      </a:lvl4pPr>
      <a:lvl5pPr marL="2422525" indent="-266700" algn="l" defTabSz="914400">
        <a:lnSpc>
          <a:spcPct val="113999"/>
        </a:lnSpc>
        <a:spcBef>
          <a:spcPts val="0"/>
        </a:spcBef>
        <a:buFont typeface="Arial"/>
        <a:buChar char="‒"/>
        <a:defRPr sz="1600" spc="3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jpeg"/><Relationship Id="rId5" Type="http://schemas.openxmlformats.org/officeDocument/2006/relationships/image" Target="../media/image16.jp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8.png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9.png"/><Relationship Id="rId4" Type="http://schemas.openxmlformats.org/officeDocument/2006/relationships/image" Target="../media/image41.gi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7.jpe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pn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jp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13.pn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3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jpg"/><Relationship Id="rId5" Type="http://schemas.openxmlformats.org/officeDocument/2006/relationships/image" Target="../media/image17.jpe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3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jpg"/><Relationship Id="rId5" Type="http://schemas.openxmlformats.org/officeDocument/2006/relationships/image" Target="../media/image17.jpe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3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jpg"/><Relationship Id="rId5" Type="http://schemas.openxmlformats.org/officeDocument/2006/relationships/image" Target="../media/image17.jpe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2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jpg"/><Relationship Id="rId5" Type="http://schemas.openxmlformats.org/officeDocument/2006/relationships/image" Target="../media/image17.jpe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2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jpg"/><Relationship Id="rId5" Type="http://schemas.openxmlformats.org/officeDocument/2006/relationships/image" Target="../media/image17.jpe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Titel 1">
            <a:extLst>
              <a:ext uri="{FF2B5EF4-FFF2-40B4-BE49-F238E27FC236}">
                <a16:creationId xmlns:a16="http://schemas.microsoft.com/office/drawing/2014/main" id="{3EF6E69E-4061-650F-0316-D00FC6631F73}"/>
              </a:ext>
            </a:extLst>
          </p:cNvPr>
          <p:cNvSpPr txBox="1">
            <a:spLocks/>
          </p:cNvSpPr>
          <p:nvPr/>
        </p:nvSpPr>
        <p:spPr bwMode="auto">
          <a:xfrm>
            <a:off x="1914973" y="1942132"/>
            <a:ext cx="9577064" cy="134104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3600" spc="5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1200"/>
              </a:spcBef>
            </a:pPr>
            <a:r>
              <a:rPr lang="en-US" sz="2800" b="1" dirty="0"/>
              <a:t>Comparison of GEMS tropospheric NO</a:t>
            </a:r>
            <a:r>
              <a:rPr lang="en-US" sz="2800" b="1" baseline="-25000" dirty="0"/>
              <a:t>2</a:t>
            </a:r>
            <a:r>
              <a:rPr lang="en-US" sz="2800" b="1" dirty="0"/>
              <a:t> products and</a:t>
            </a:r>
          </a:p>
          <a:p>
            <a:pPr algn="ctr">
              <a:lnSpc>
                <a:spcPct val="100000"/>
              </a:lnSpc>
              <a:spcBef>
                <a:spcPts val="1200"/>
              </a:spcBef>
            </a:pPr>
            <a:r>
              <a:rPr lang="en-US" sz="2800" b="1" dirty="0"/>
              <a:t>validation with the Asian ground-based network </a:t>
            </a:r>
            <a:endParaRPr lang="de-DE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584F571E-4317-09D2-1BBC-6FB7378D23C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064127" y="3380488"/>
            <a:ext cx="426576" cy="560017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07DA206D-9B70-991A-DBF2-73DD68AFE5B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287688" y="3380488"/>
            <a:ext cx="554696" cy="556776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326171A1-384D-6377-5E34-43592AE506D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650369" y="3380488"/>
            <a:ext cx="749022" cy="569257"/>
          </a:xfrm>
          <a:prstGeom prst="rect">
            <a:avLst/>
          </a:prstGeom>
        </p:spPr>
      </p:pic>
      <p:cxnSp>
        <p:nvCxnSpPr>
          <p:cNvPr id="16" name="Gerade Verbindung 5">
            <a:extLst>
              <a:ext uri="{FF2B5EF4-FFF2-40B4-BE49-F238E27FC236}">
                <a16:creationId xmlns:a16="http://schemas.microsoft.com/office/drawing/2014/main" id="{78125824-7491-AAC4-FAA0-B8A0F258024A}"/>
              </a:ext>
            </a:extLst>
          </p:cNvPr>
          <p:cNvCxnSpPr>
            <a:cxnSpLocks/>
          </p:cNvCxnSpPr>
          <p:nvPr/>
        </p:nvCxnSpPr>
        <p:spPr>
          <a:xfrm>
            <a:off x="3143672" y="3212976"/>
            <a:ext cx="6984776" cy="0"/>
          </a:xfrm>
          <a:prstGeom prst="line">
            <a:avLst/>
          </a:prstGeom>
          <a:ln w="127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16">
            <a:extLst>
              <a:ext uri="{FF2B5EF4-FFF2-40B4-BE49-F238E27FC236}">
                <a16:creationId xmlns:a16="http://schemas.microsoft.com/office/drawing/2014/main" id="{4AE8EDBA-B26E-4E30-A860-9755A0E739A5}"/>
              </a:ext>
            </a:extLst>
          </p:cNvPr>
          <p:cNvCxnSpPr>
            <a:cxnSpLocks/>
          </p:cNvCxnSpPr>
          <p:nvPr/>
        </p:nvCxnSpPr>
        <p:spPr>
          <a:xfrm>
            <a:off x="3143672" y="4131880"/>
            <a:ext cx="6984776" cy="0"/>
          </a:xfrm>
          <a:prstGeom prst="line">
            <a:avLst/>
          </a:prstGeom>
          <a:ln w="127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hteck 17">
            <a:extLst>
              <a:ext uri="{FF2B5EF4-FFF2-40B4-BE49-F238E27FC236}">
                <a16:creationId xmlns:a16="http://schemas.microsoft.com/office/drawing/2014/main" id="{9B5F5A42-E239-BFA4-0859-3C485871A299}"/>
              </a:ext>
            </a:extLst>
          </p:cNvPr>
          <p:cNvSpPr/>
          <p:nvPr/>
        </p:nvSpPr>
        <p:spPr bwMode="auto">
          <a:xfrm>
            <a:off x="4367808" y="188640"/>
            <a:ext cx="3600400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B6457BC6-362A-4AE8-2B7B-DC64B88ABB4D}"/>
              </a:ext>
            </a:extLst>
          </p:cNvPr>
          <p:cNvSpPr/>
          <p:nvPr/>
        </p:nvSpPr>
        <p:spPr bwMode="auto">
          <a:xfrm>
            <a:off x="11568608" y="6309320"/>
            <a:ext cx="432048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fik 3" descr="Ein Bild, das Text enthält.&#10;&#10;Automatisch generierte Beschreibung">
            <a:extLst>
              <a:ext uri="{FF2B5EF4-FFF2-40B4-BE49-F238E27FC236}">
                <a16:creationId xmlns:a16="http://schemas.microsoft.com/office/drawing/2014/main" id="{6D9B622E-7571-D9FB-CAF5-4FAA832B46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552" y="3360159"/>
            <a:ext cx="2905072" cy="581014"/>
          </a:xfrm>
          <a:prstGeom prst="rect">
            <a:avLst/>
          </a:prstGeom>
        </p:spPr>
      </p:pic>
      <p:pic>
        <p:nvPicPr>
          <p:cNvPr id="7" name="Grafik 6" descr="Ein Bild, das Text enthält.&#10;&#10;Automatisch generierte Beschreibung">
            <a:extLst>
              <a:ext uri="{FF2B5EF4-FFF2-40B4-BE49-F238E27FC236}">
                <a16:creationId xmlns:a16="http://schemas.microsoft.com/office/drawing/2014/main" id="{354D810E-3D8C-5A58-F362-E62B7AC8FAF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2344" y="3328472"/>
            <a:ext cx="662060" cy="662060"/>
          </a:xfrm>
          <a:prstGeom prst="rect">
            <a:avLst/>
          </a:prstGeom>
        </p:spPr>
      </p:pic>
      <p:sp>
        <p:nvSpPr>
          <p:cNvPr id="13" name="Textplatzhalter 3">
            <a:extLst>
              <a:ext uri="{FF2B5EF4-FFF2-40B4-BE49-F238E27FC236}">
                <a16:creationId xmlns:a16="http://schemas.microsoft.com/office/drawing/2014/main" id="{50D3208E-89BF-1A49-2DA8-E9C19BC3C677}"/>
              </a:ext>
            </a:extLst>
          </p:cNvPr>
          <p:cNvSpPr txBox="1">
            <a:spLocks/>
          </p:cNvSpPr>
          <p:nvPr/>
        </p:nvSpPr>
        <p:spPr bwMode="auto">
          <a:xfrm>
            <a:off x="1559496" y="5517232"/>
            <a:ext cx="10632504" cy="129971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66700" indent="-266700" algn="l" defTabSz="914400">
              <a:lnSpc>
                <a:spcPct val="113999"/>
              </a:lnSpc>
              <a:spcBef>
                <a:spcPts val="0"/>
              </a:spcBef>
              <a:buFont typeface="Wingdings 3"/>
              <a:buChar char=""/>
              <a:defRPr sz="1600" spc="3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8038" indent="-268288" algn="l" defTabSz="914400">
              <a:lnSpc>
                <a:spcPct val="113999"/>
              </a:lnSpc>
              <a:spcBef>
                <a:spcPts val="0"/>
              </a:spcBef>
              <a:buFont typeface="Arial"/>
              <a:buChar char="‒"/>
              <a:defRPr sz="1600" spc="3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41438" indent="-266700" algn="l" defTabSz="914400">
              <a:lnSpc>
                <a:spcPct val="113999"/>
              </a:lnSpc>
              <a:spcBef>
                <a:spcPts val="0"/>
              </a:spcBef>
              <a:buFont typeface="Arial"/>
              <a:buChar char="‒"/>
              <a:defRPr sz="1600" spc="3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82775" indent="-268288" algn="l" defTabSz="914400">
              <a:lnSpc>
                <a:spcPct val="113999"/>
              </a:lnSpc>
              <a:spcBef>
                <a:spcPts val="0"/>
              </a:spcBef>
              <a:buFont typeface="Arial"/>
              <a:buChar char="‒"/>
              <a:defRPr sz="1600" spc="3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22525" indent="-266700" algn="l" defTabSz="914400">
              <a:lnSpc>
                <a:spcPct val="113999"/>
              </a:lnSpc>
              <a:spcBef>
                <a:spcPts val="0"/>
              </a:spcBef>
              <a:buFont typeface="Arial"/>
              <a:buChar char="‒"/>
              <a:defRPr sz="1600" spc="3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400" b="1" dirty="0"/>
              <a:t>Kezia Lange</a:t>
            </a:r>
            <a:r>
              <a:rPr lang="en-US" sz="1400" baseline="30000" dirty="0">
                <a:latin typeface="+mj-lt"/>
              </a:rPr>
              <a:t>1</a:t>
            </a:r>
            <a:r>
              <a:rPr lang="de-DE" sz="1400" dirty="0"/>
              <a:t>, Andreas Richter</a:t>
            </a:r>
            <a:r>
              <a:rPr lang="en-US" sz="1400" baseline="30000" dirty="0">
                <a:latin typeface="+mj-lt"/>
              </a:rPr>
              <a:t>1</a:t>
            </a:r>
            <a:r>
              <a:rPr lang="de-DE" sz="1400" dirty="0"/>
              <a:t>, </a:t>
            </a:r>
            <a:r>
              <a:rPr lang="en-US" sz="1400" dirty="0">
                <a:latin typeface="+mj-lt"/>
              </a:rPr>
              <a:t>Tim Bösch</a:t>
            </a:r>
            <a:r>
              <a:rPr lang="en-US" sz="1400" baseline="30000" dirty="0">
                <a:latin typeface="+mj-lt"/>
              </a:rPr>
              <a:t>1 </a:t>
            </a:r>
            <a:r>
              <a:rPr lang="en-US" sz="1400" dirty="0">
                <a:latin typeface="+mj-lt"/>
              </a:rPr>
              <a:t>, Bianca Zilker</a:t>
            </a:r>
            <a:r>
              <a:rPr lang="en-US" sz="1400" baseline="30000" dirty="0">
                <a:latin typeface="+mj-lt"/>
              </a:rPr>
              <a:t>1</a:t>
            </a:r>
            <a:r>
              <a:rPr lang="en-US" sz="1400" dirty="0">
                <a:latin typeface="+mj-lt"/>
              </a:rPr>
              <a:t>, Miriam Latsch</a:t>
            </a:r>
            <a:r>
              <a:rPr lang="en-US" sz="1400" baseline="30000" dirty="0">
                <a:latin typeface="+mj-lt"/>
              </a:rPr>
              <a:t>1</a:t>
            </a:r>
            <a:r>
              <a:rPr lang="en-US" sz="1400" dirty="0">
                <a:latin typeface="+mj-lt"/>
              </a:rPr>
              <a:t>, </a:t>
            </a:r>
            <a:r>
              <a:rPr lang="en-US" sz="140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John P. Burrows</a:t>
            </a:r>
            <a:r>
              <a:rPr lang="en-US" sz="1400" baseline="30000" dirty="0">
                <a:latin typeface="+mj-lt"/>
              </a:rPr>
              <a:t>1</a:t>
            </a:r>
            <a:r>
              <a:rPr lang="en-US" sz="140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, Hartmut Bösch</a:t>
            </a:r>
            <a:r>
              <a:rPr lang="en-US" sz="1400" baseline="3000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1</a:t>
            </a:r>
            <a:r>
              <a:rPr lang="en-US" sz="140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1400" dirty="0"/>
              <a:t>Alexis Merlaud</a:t>
            </a:r>
            <a:r>
              <a:rPr lang="en-US" sz="1400" baseline="30000" dirty="0"/>
              <a:t>2</a:t>
            </a:r>
            <a:r>
              <a:rPr lang="en-US" sz="140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, Gaia Pinardi</a:t>
            </a:r>
            <a:r>
              <a:rPr lang="en-US" sz="1400" baseline="3000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140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1400" dirty="0">
                <a:latin typeface="+mj-lt"/>
              </a:rPr>
              <a:t>Caroline Fayt</a:t>
            </a:r>
            <a:r>
              <a:rPr lang="en-US" sz="1400" baseline="3000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1400" dirty="0">
                <a:latin typeface="+mj-lt"/>
              </a:rPr>
              <a:t>, Martina M. Friedrich</a:t>
            </a:r>
            <a:r>
              <a:rPr lang="en-US" sz="1400" baseline="3000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1400" dirty="0">
                <a:latin typeface="+mj-lt"/>
              </a:rPr>
              <a:t>, </a:t>
            </a:r>
            <a:r>
              <a:rPr lang="en-US" sz="140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Michel Van Roozendael</a:t>
            </a:r>
            <a:r>
              <a:rPr lang="en-US" sz="1400" baseline="3000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140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1400" dirty="0">
                <a:latin typeface="+mj-lt"/>
              </a:rPr>
              <a:t>Steffen Ziegler</a:t>
            </a:r>
            <a:r>
              <a:rPr lang="en-US" sz="1400" baseline="30000" dirty="0">
                <a:latin typeface="+mj-lt"/>
              </a:rPr>
              <a:t>3</a:t>
            </a:r>
            <a:r>
              <a:rPr lang="en-US" sz="1400" dirty="0">
                <a:latin typeface="+mj-lt"/>
              </a:rPr>
              <a:t>, Simona Ripperger-Lukosiunaite</a:t>
            </a:r>
            <a:r>
              <a:rPr lang="en-US" sz="1400" baseline="30000" dirty="0">
                <a:latin typeface="+mj-lt"/>
              </a:rPr>
              <a:t>3</a:t>
            </a:r>
            <a:r>
              <a:rPr lang="en-US" sz="1400" dirty="0">
                <a:latin typeface="+mj-lt"/>
              </a:rPr>
              <a:t>, Leon Kuhn</a:t>
            </a:r>
            <a:r>
              <a:rPr lang="en-US" sz="1400" baseline="30000" dirty="0">
                <a:latin typeface="+mj-lt"/>
              </a:rPr>
              <a:t>3</a:t>
            </a:r>
            <a:r>
              <a:rPr lang="en-US" sz="1400" dirty="0">
                <a:latin typeface="+mj-lt"/>
              </a:rPr>
              <a:t>, Bianca Lauster</a:t>
            </a:r>
            <a:r>
              <a:rPr lang="en-US" sz="1400" baseline="30000" dirty="0">
                <a:latin typeface="+mj-lt"/>
              </a:rPr>
              <a:t>3</a:t>
            </a:r>
            <a:r>
              <a:rPr lang="en-US" sz="1400" dirty="0">
                <a:latin typeface="+mj-lt"/>
              </a:rPr>
              <a:t>, </a:t>
            </a:r>
            <a:r>
              <a:rPr lang="en-US" sz="140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Thomas Wagner</a:t>
            </a:r>
            <a:r>
              <a:rPr lang="en-US" sz="1400" baseline="3000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140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latin typeface="+mj-lt"/>
              </a:rPr>
              <a:t>Donghee</a:t>
            </a:r>
            <a:r>
              <a:rPr lang="en-US" sz="1400" dirty="0">
                <a:latin typeface="+mj-lt"/>
              </a:rPr>
              <a:t> Kim</a:t>
            </a:r>
            <a:r>
              <a:rPr lang="en-US" sz="1400" baseline="30000" dirty="0">
                <a:latin typeface="+mj-lt"/>
              </a:rPr>
              <a:t>4</a:t>
            </a:r>
            <a:r>
              <a:rPr lang="en-US" sz="1400" dirty="0">
                <a:latin typeface="+mj-lt"/>
              </a:rPr>
              <a:t>, </a:t>
            </a:r>
            <a:r>
              <a:rPr lang="en-US" sz="1400" dirty="0" err="1"/>
              <a:t>Hyunkee</a:t>
            </a:r>
            <a:r>
              <a:rPr lang="en-US" sz="1400" dirty="0"/>
              <a:t> Hong</a:t>
            </a:r>
            <a:r>
              <a:rPr lang="en-US" sz="1400" baseline="30000" dirty="0"/>
              <a:t>4</a:t>
            </a:r>
            <a:r>
              <a:rPr lang="en-US" sz="1400" dirty="0"/>
              <a:t>,</a:t>
            </a:r>
            <a:r>
              <a:rPr lang="en-US" sz="1400" dirty="0">
                <a:latin typeface="+mj-lt"/>
              </a:rPr>
              <a:t> Lim-Seok Chang</a:t>
            </a:r>
            <a:r>
              <a:rPr lang="en-US" sz="1400" baseline="30000" dirty="0">
                <a:latin typeface="+mj-lt"/>
              </a:rPr>
              <a:t>4</a:t>
            </a:r>
            <a:r>
              <a:rPr lang="en-US" sz="1400" dirty="0">
                <a:latin typeface="+mj-lt"/>
              </a:rPr>
              <a:t>, </a:t>
            </a:r>
            <a:r>
              <a:rPr lang="en-US" sz="1400" dirty="0" err="1">
                <a:latin typeface="+mj-lt"/>
              </a:rPr>
              <a:t>Kangho</a:t>
            </a:r>
            <a:r>
              <a:rPr lang="en-US" sz="1400" dirty="0">
                <a:latin typeface="+mj-lt"/>
              </a:rPr>
              <a:t> Bae</a:t>
            </a:r>
            <a:r>
              <a:rPr lang="en-US" sz="1400" baseline="30000" dirty="0">
                <a:latin typeface="+mj-lt"/>
              </a:rPr>
              <a:t>5</a:t>
            </a:r>
            <a:r>
              <a:rPr lang="en-US" sz="1400" dirty="0">
                <a:latin typeface="+mj-lt"/>
              </a:rPr>
              <a:t>, Chang-</a:t>
            </a:r>
            <a:r>
              <a:rPr lang="en-US" sz="1400" dirty="0" err="1">
                <a:latin typeface="+mj-lt"/>
              </a:rPr>
              <a:t>Keun</a:t>
            </a:r>
            <a:r>
              <a:rPr lang="en-US" sz="1400" dirty="0">
                <a:latin typeface="+mj-lt"/>
              </a:rPr>
              <a:t> Song</a:t>
            </a:r>
            <a:r>
              <a:rPr lang="en-US" sz="1400" baseline="30000" dirty="0">
                <a:latin typeface="+mj-lt"/>
              </a:rPr>
              <a:t>5</a:t>
            </a:r>
            <a:r>
              <a:rPr lang="en-US" sz="1400" dirty="0">
                <a:latin typeface="+mj-lt"/>
              </a:rPr>
              <a:t>, Jong-</a:t>
            </a:r>
            <a:r>
              <a:rPr lang="en-US" sz="1400" dirty="0" err="1">
                <a:latin typeface="+mj-lt"/>
              </a:rPr>
              <a:t>Uk</a:t>
            </a:r>
            <a:r>
              <a:rPr lang="en-US" sz="1400" dirty="0">
                <a:latin typeface="+mj-lt"/>
              </a:rPr>
              <a:t> Park</a:t>
            </a:r>
            <a:r>
              <a:rPr lang="en-US" sz="1400" baseline="30000" dirty="0">
                <a:latin typeface="+mj-lt"/>
              </a:rPr>
              <a:t>6</a:t>
            </a:r>
            <a:r>
              <a:rPr lang="en-US" sz="1400" dirty="0">
                <a:latin typeface="+mj-lt"/>
              </a:rPr>
              <a:t>, </a:t>
            </a:r>
            <a:r>
              <a:rPr lang="en-US" sz="1400" dirty="0" err="1">
                <a:latin typeface="+mj-lt"/>
              </a:rPr>
              <a:t>Hanlim</a:t>
            </a:r>
            <a:r>
              <a:rPr lang="en-US" sz="1400" dirty="0">
                <a:latin typeface="+mj-lt"/>
              </a:rPr>
              <a:t> Lee</a:t>
            </a:r>
            <a:r>
              <a:rPr lang="en-US" sz="1400" baseline="30000" dirty="0">
                <a:latin typeface="+mj-lt"/>
              </a:rPr>
              <a:t>7</a:t>
            </a:r>
            <a:r>
              <a:rPr lang="en-US" sz="1400" dirty="0">
                <a:latin typeface="+mj-lt"/>
              </a:rPr>
              <a:t>, </a:t>
            </a:r>
            <a:r>
              <a:rPr lang="en-US" sz="1400" dirty="0" err="1">
                <a:latin typeface="+mj-lt"/>
              </a:rPr>
              <a:t>Jhoon</a:t>
            </a:r>
            <a:r>
              <a:rPr lang="en-US" sz="1400" dirty="0">
                <a:latin typeface="+mj-lt"/>
              </a:rPr>
              <a:t> Kim</a:t>
            </a:r>
            <a:r>
              <a:rPr lang="en-US" sz="1400" baseline="30000" dirty="0">
                <a:latin typeface="+mj-lt"/>
              </a:rPr>
              <a:t>8</a:t>
            </a:r>
          </a:p>
          <a:p>
            <a:pPr marL="0" indent="0">
              <a:buNone/>
            </a:pPr>
            <a:r>
              <a:rPr lang="en-US" sz="1400" dirty="0">
                <a:latin typeface="+mj-lt"/>
              </a:rPr>
              <a:t>(1)</a:t>
            </a:r>
            <a:r>
              <a:rPr lang="de-DE" sz="1400" dirty="0">
                <a:latin typeface="+mj-lt"/>
              </a:rPr>
              <a:t> IUP Bremen, (2) BIRA, (3) MPIC, (4) NIER, (5) UNIST, (6) SNU, (7) PKNU, (8) </a:t>
            </a:r>
            <a:r>
              <a:rPr lang="de-DE" sz="1400" dirty="0" err="1">
                <a:latin typeface="+mj-lt"/>
              </a:rPr>
              <a:t>Yonsei</a:t>
            </a:r>
            <a:r>
              <a:rPr lang="de-DE" sz="1400" dirty="0">
                <a:latin typeface="+mj-lt"/>
              </a:rPr>
              <a:t> University</a:t>
            </a:r>
            <a:endParaRPr lang="en-US" sz="1400" dirty="0">
              <a:latin typeface="+mj-lt"/>
            </a:endParaRPr>
          </a:p>
        </p:txBody>
      </p:sp>
      <p:sp>
        <p:nvSpPr>
          <p:cNvPr id="19" name="Untertitel 2">
            <a:extLst>
              <a:ext uri="{FF2B5EF4-FFF2-40B4-BE49-F238E27FC236}">
                <a16:creationId xmlns:a16="http://schemas.microsoft.com/office/drawing/2014/main" id="{C89C5111-52F5-7A73-455B-C8B68DD8D0E6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auto">
          <a:xfrm>
            <a:off x="3143672" y="4293096"/>
            <a:ext cx="7128792" cy="1055663"/>
          </a:xfrm>
        </p:spPr>
        <p:txBody>
          <a:bodyPr/>
          <a:lstStyle/>
          <a:p>
            <a:pPr algn="ctr"/>
            <a:r>
              <a:rPr lang="en-US" dirty="0"/>
              <a:t>TEMPO-GEMS Workshop</a:t>
            </a:r>
          </a:p>
          <a:p>
            <a:pPr algn="ctr"/>
            <a:r>
              <a:rPr lang="en-US" dirty="0"/>
              <a:t>30 August 2024</a:t>
            </a:r>
          </a:p>
        </p:txBody>
      </p:sp>
      <p:pic>
        <p:nvPicPr>
          <p:cNvPr id="6" name="Grafik 5" descr="Ein Bild, das Text, Symbol, Logo, Schrift enthält.&#10;&#10;Automatisch generierte Beschreibung">
            <a:extLst>
              <a:ext uri="{FF2B5EF4-FFF2-40B4-BE49-F238E27FC236}">
                <a16:creationId xmlns:a16="http://schemas.microsoft.com/office/drawing/2014/main" id="{41A45EE6-CCA1-6412-3215-12173F7D9BC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4260" y="3322059"/>
            <a:ext cx="662060" cy="662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0524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14256D4D-DF6A-E2D0-8F66-75E4A6ACC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8" y="966314"/>
            <a:ext cx="10765457" cy="590478"/>
          </a:xfrm>
        </p:spPr>
        <p:txBody>
          <a:bodyPr/>
          <a:lstStyle/>
          <a:p>
            <a:r>
              <a:rPr lang="en-US" sz="3200" dirty="0"/>
              <a:t>Stratospheric correction – Stratospheric VCD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81406013-2A00-B49E-1E5C-AF7C059E15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43472" y="1700808"/>
            <a:ext cx="8107416" cy="3888432"/>
          </a:xfrm>
          <a:prstGeom prst="rect">
            <a:avLst/>
          </a:prstGeom>
        </p:spPr>
      </p:pic>
      <p:sp>
        <p:nvSpPr>
          <p:cNvPr id="23" name="Inhaltsplatzhalter 1">
            <a:extLst>
              <a:ext uri="{FF2B5EF4-FFF2-40B4-BE49-F238E27FC236}">
                <a16:creationId xmlns:a16="http://schemas.microsoft.com/office/drawing/2014/main" id="{D64B756E-ADDA-6615-0BF8-56550E5EF034}"/>
              </a:ext>
            </a:extLst>
          </p:cNvPr>
          <p:cNvSpPr txBox="1">
            <a:spLocks/>
          </p:cNvSpPr>
          <p:nvPr/>
        </p:nvSpPr>
        <p:spPr>
          <a:xfrm>
            <a:off x="173471" y="5891686"/>
            <a:ext cx="11233249" cy="777673"/>
          </a:xfrm>
          <a:prstGeom prst="rect">
            <a:avLst/>
          </a:prstGeom>
        </p:spPr>
        <p:txBody>
          <a:bodyPr/>
          <a:lstStyle>
            <a:lvl1pPr marL="266700" indent="-266700" algn="l" defTabSz="914400">
              <a:lnSpc>
                <a:spcPct val="113999"/>
              </a:lnSpc>
              <a:spcBef>
                <a:spcPts val="0"/>
              </a:spcBef>
              <a:buFont typeface="Wingdings 3"/>
              <a:buChar char=""/>
              <a:defRPr sz="1600" spc="3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8038" indent="-268288" algn="l" defTabSz="914400">
              <a:lnSpc>
                <a:spcPct val="113999"/>
              </a:lnSpc>
              <a:spcBef>
                <a:spcPts val="0"/>
              </a:spcBef>
              <a:buFont typeface="Arial"/>
              <a:buChar char="‒"/>
              <a:defRPr sz="1600" spc="3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41438" indent="-266700" algn="l" defTabSz="914400">
              <a:lnSpc>
                <a:spcPct val="113999"/>
              </a:lnSpc>
              <a:spcBef>
                <a:spcPts val="0"/>
              </a:spcBef>
              <a:buFont typeface="Arial"/>
              <a:buChar char="‒"/>
              <a:defRPr sz="1600" spc="3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82775" indent="-268288" algn="l" defTabSz="914400">
              <a:lnSpc>
                <a:spcPct val="113999"/>
              </a:lnSpc>
              <a:spcBef>
                <a:spcPts val="0"/>
              </a:spcBef>
              <a:buFont typeface="Arial"/>
              <a:buChar char="‒"/>
              <a:defRPr sz="1600" spc="3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22525" indent="-266700" algn="l" defTabSz="914400">
              <a:lnSpc>
                <a:spcPct val="113999"/>
              </a:lnSpc>
              <a:spcBef>
                <a:spcPts val="0"/>
              </a:spcBef>
              <a:buFont typeface="Arial"/>
              <a:buChar char="‒"/>
              <a:defRPr sz="1600" spc="3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rgbClr val="00B0F0"/>
                </a:solidFill>
              </a:rPr>
              <a:t>GEMS IUP-UB </a:t>
            </a:r>
            <a:r>
              <a:rPr lang="en-US" sz="2000" dirty="0"/>
              <a:t>STREAM-based </a:t>
            </a:r>
            <a:r>
              <a:rPr lang="en-US" sz="2000" dirty="0" err="1"/>
              <a:t>strVCD</a:t>
            </a:r>
            <a:r>
              <a:rPr lang="en-US" sz="2000" dirty="0"/>
              <a:t> very similar to </a:t>
            </a:r>
            <a:r>
              <a:rPr lang="en-US" sz="2000" b="1" dirty="0">
                <a:solidFill>
                  <a:srgbClr val="008000"/>
                </a:solidFill>
              </a:rPr>
              <a:t>TM5</a:t>
            </a:r>
            <a:r>
              <a:rPr lang="en-US" sz="2000" dirty="0"/>
              <a:t> </a:t>
            </a:r>
            <a:r>
              <a:rPr lang="en-US" sz="2000" dirty="0" err="1"/>
              <a:t>strVCD</a:t>
            </a:r>
            <a:endParaRPr lang="en-US" sz="2000" dirty="0"/>
          </a:p>
          <a:p>
            <a:r>
              <a:rPr lang="en-US" sz="2000" b="1" dirty="0">
                <a:solidFill>
                  <a:srgbClr val="0000FF"/>
                </a:solidFill>
              </a:rPr>
              <a:t>GEMS L2 v2.0 </a:t>
            </a:r>
            <a:r>
              <a:rPr lang="en-US" sz="2000" dirty="0" err="1"/>
              <a:t>strVCD</a:t>
            </a:r>
            <a:r>
              <a:rPr lang="en-US" sz="2000" dirty="0"/>
              <a:t> lower by a factor of 2.5</a:t>
            </a:r>
          </a:p>
          <a:p>
            <a:pPr marL="0" indent="0">
              <a:buNone/>
            </a:pPr>
            <a:endParaRPr lang="en-US" sz="2000" dirty="0"/>
          </a:p>
          <a:p>
            <a:endParaRPr lang="en-US" sz="1800" dirty="0"/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6368419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14256D4D-DF6A-E2D0-8F66-75E4A6ACC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8" y="966314"/>
            <a:ext cx="10765457" cy="590478"/>
          </a:xfrm>
        </p:spPr>
        <p:txBody>
          <a:bodyPr/>
          <a:lstStyle/>
          <a:p>
            <a:r>
              <a:rPr lang="en-US" sz="3200" dirty="0"/>
              <a:t>Stratospheric correction - Evaluation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7890652-9B4C-25F5-8DF3-BF4745DF20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99856" y="2424676"/>
            <a:ext cx="3883967" cy="3870203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2358EC72-27CF-6E4C-3025-71637B2FD7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0208" y="2424576"/>
            <a:ext cx="3884067" cy="3870303"/>
          </a:xfrm>
          <a:prstGeom prst="rect">
            <a:avLst/>
          </a:prstGeom>
        </p:spPr>
      </p:pic>
      <p:grpSp>
        <p:nvGrpSpPr>
          <p:cNvPr id="34" name="Gruppieren 33">
            <a:extLst>
              <a:ext uri="{FF2B5EF4-FFF2-40B4-BE49-F238E27FC236}">
                <a16:creationId xmlns:a16="http://schemas.microsoft.com/office/drawing/2014/main" id="{AAA031A0-E521-5049-AE4B-67CEF5FA5ECA}"/>
              </a:ext>
            </a:extLst>
          </p:cNvPr>
          <p:cNvGrpSpPr/>
          <p:nvPr/>
        </p:nvGrpSpPr>
        <p:grpSpPr>
          <a:xfrm>
            <a:off x="1127448" y="1704570"/>
            <a:ext cx="3539394" cy="510135"/>
            <a:chOff x="86001" y="1700808"/>
            <a:chExt cx="3539394" cy="510135"/>
          </a:xfrm>
        </p:grpSpPr>
        <p:grpSp>
          <p:nvGrpSpPr>
            <p:cNvPr id="35" name="Gruppieren 34">
              <a:extLst>
                <a:ext uri="{FF2B5EF4-FFF2-40B4-BE49-F238E27FC236}">
                  <a16:creationId xmlns:a16="http://schemas.microsoft.com/office/drawing/2014/main" id="{77EFC355-005C-01AA-7915-E433D50187EB}"/>
                </a:ext>
              </a:extLst>
            </p:cNvPr>
            <p:cNvGrpSpPr/>
            <p:nvPr/>
          </p:nvGrpSpPr>
          <p:grpSpPr>
            <a:xfrm>
              <a:off x="86001" y="1700808"/>
              <a:ext cx="3539394" cy="510135"/>
              <a:chOff x="170019" y="2079671"/>
              <a:chExt cx="3539394" cy="510135"/>
            </a:xfrm>
          </p:grpSpPr>
          <p:pic>
            <p:nvPicPr>
              <p:cNvPr id="37" name="Grafik 36">
                <a:extLst>
                  <a:ext uri="{FF2B5EF4-FFF2-40B4-BE49-F238E27FC236}">
                    <a16:creationId xmlns:a16="http://schemas.microsoft.com/office/drawing/2014/main" id="{C1201F81-3B63-EFE0-7C99-F30E32D946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3797" y="2079671"/>
                <a:ext cx="1181504" cy="510135"/>
              </a:xfrm>
              <a:prstGeom prst="rect">
                <a:avLst/>
              </a:prstGeom>
            </p:spPr>
          </p:pic>
          <p:sp>
            <p:nvSpPr>
              <p:cNvPr id="38" name="Textfeld 37">
                <a:extLst>
                  <a:ext uri="{FF2B5EF4-FFF2-40B4-BE49-F238E27FC236}">
                    <a16:creationId xmlns:a16="http://schemas.microsoft.com/office/drawing/2014/main" id="{A958CCBB-EA18-7176-3E00-0F573E4B3375}"/>
                  </a:ext>
                </a:extLst>
              </p:cNvPr>
              <p:cNvSpPr txBox="1"/>
              <p:nvPr/>
            </p:nvSpPr>
            <p:spPr bwMode="auto">
              <a:xfrm>
                <a:off x="170019" y="2272626"/>
                <a:ext cx="353939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/>
                  <a:t>   GEMS L2 v2</a:t>
                </a:r>
              </a:p>
            </p:txBody>
          </p:sp>
        </p:grpSp>
        <p:sp>
          <p:nvSpPr>
            <p:cNvPr id="36" name="Rechteck: abgerundete Ecken 35">
              <a:extLst>
                <a:ext uri="{FF2B5EF4-FFF2-40B4-BE49-F238E27FC236}">
                  <a16:creationId xmlns:a16="http://schemas.microsoft.com/office/drawing/2014/main" id="{D966DD9E-A147-8CE7-8FC5-82E3C10B5AC7}"/>
                </a:ext>
              </a:extLst>
            </p:cNvPr>
            <p:cNvSpPr/>
            <p:nvPr/>
          </p:nvSpPr>
          <p:spPr bwMode="auto">
            <a:xfrm>
              <a:off x="1399365" y="1919050"/>
              <a:ext cx="1116000" cy="257990"/>
            </a:xfrm>
            <a:prstGeom prst="roundRect">
              <a:avLst/>
            </a:prstGeom>
            <a:solidFill>
              <a:schemeClr val="accent2">
                <a:alpha val="2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9" name="Gruppieren 38">
            <a:extLst>
              <a:ext uri="{FF2B5EF4-FFF2-40B4-BE49-F238E27FC236}">
                <a16:creationId xmlns:a16="http://schemas.microsoft.com/office/drawing/2014/main" id="{69310700-2BF8-DD4C-CFAB-07E17EFA41C5}"/>
              </a:ext>
            </a:extLst>
          </p:cNvPr>
          <p:cNvGrpSpPr/>
          <p:nvPr/>
        </p:nvGrpSpPr>
        <p:grpSpPr>
          <a:xfrm>
            <a:off x="5231309" y="1704570"/>
            <a:ext cx="3240955" cy="543440"/>
            <a:chOff x="6350492" y="1704571"/>
            <a:chExt cx="3240955" cy="543440"/>
          </a:xfrm>
        </p:grpSpPr>
        <p:grpSp>
          <p:nvGrpSpPr>
            <p:cNvPr id="40" name="Gruppieren 39">
              <a:extLst>
                <a:ext uri="{FF2B5EF4-FFF2-40B4-BE49-F238E27FC236}">
                  <a16:creationId xmlns:a16="http://schemas.microsoft.com/office/drawing/2014/main" id="{E83A255B-C95B-EFB5-31EA-7ABFB356704D}"/>
                </a:ext>
              </a:extLst>
            </p:cNvPr>
            <p:cNvGrpSpPr/>
            <p:nvPr/>
          </p:nvGrpSpPr>
          <p:grpSpPr>
            <a:xfrm>
              <a:off x="6350492" y="1704571"/>
              <a:ext cx="3240955" cy="543440"/>
              <a:chOff x="4418492" y="2169120"/>
              <a:chExt cx="3240955" cy="543440"/>
            </a:xfrm>
          </p:grpSpPr>
          <p:pic>
            <p:nvPicPr>
              <p:cNvPr id="42" name="Grafik 41">
                <a:extLst>
                  <a:ext uri="{FF2B5EF4-FFF2-40B4-BE49-F238E27FC236}">
                    <a16:creationId xmlns:a16="http://schemas.microsoft.com/office/drawing/2014/main" id="{CE527FDA-E331-CF46-0D4D-4D00009C61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18492" y="2169120"/>
                <a:ext cx="508230" cy="510135"/>
              </a:xfrm>
              <a:prstGeom prst="rect">
                <a:avLst/>
              </a:prstGeom>
            </p:spPr>
          </p:pic>
          <p:sp>
            <p:nvSpPr>
              <p:cNvPr id="43" name="Textfeld 42">
                <a:extLst>
                  <a:ext uri="{FF2B5EF4-FFF2-40B4-BE49-F238E27FC236}">
                    <a16:creationId xmlns:a16="http://schemas.microsoft.com/office/drawing/2014/main" id="{1101AE6E-3765-FE73-53D4-02C7851F09DF}"/>
                  </a:ext>
                </a:extLst>
              </p:cNvPr>
              <p:cNvSpPr txBox="1"/>
              <p:nvPr/>
            </p:nvSpPr>
            <p:spPr bwMode="auto">
              <a:xfrm>
                <a:off x="4613787" y="2189340"/>
                <a:ext cx="304566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/>
                  <a:t>GEMS IUP-UB v1.0 original</a:t>
                </a:r>
              </a:p>
              <a:p>
                <a:pPr algn="ctr"/>
                <a:r>
                  <a:rPr lang="en-US" sz="1400" b="1" dirty="0"/>
                  <a:t>Using STREAM</a:t>
                </a:r>
              </a:p>
            </p:txBody>
          </p:sp>
        </p:grpSp>
        <p:sp>
          <p:nvSpPr>
            <p:cNvPr id="41" name="Rechteck: abgerundete Ecken 40">
              <a:extLst>
                <a:ext uri="{FF2B5EF4-FFF2-40B4-BE49-F238E27FC236}">
                  <a16:creationId xmlns:a16="http://schemas.microsoft.com/office/drawing/2014/main" id="{146B1D72-6D18-7475-1E73-38ADBF5A031A}"/>
                </a:ext>
              </a:extLst>
            </p:cNvPr>
            <p:cNvSpPr/>
            <p:nvPr/>
          </p:nvSpPr>
          <p:spPr bwMode="auto">
            <a:xfrm>
              <a:off x="6896197" y="1757142"/>
              <a:ext cx="2335210" cy="457563"/>
            </a:xfrm>
            <a:prstGeom prst="roundRect">
              <a:avLst/>
            </a:prstGeom>
            <a:solidFill>
              <a:schemeClr val="accent5">
                <a:alpha val="2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1514277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E7890652-9B4C-25F5-8DF3-BF4745DF20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99856" y="2424676"/>
            <a:ext cx="3883966" cy="3870203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2358EC72-27CF-6E4C-3025-71637B2FD7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0208" y="2424576"/>
            <a:ext cx="3884067" cy="3870303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308CC6F4-AA86-7CB5-5008-45DA410715C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909" y="1916832"/>
            <a:ext cx="844737" cy="510134"/>
          </a:xfrm>
          <a:prstGeom prst="rect">
            <a:avLst/>
          </a:prstGeom>
        </p:spPr>
      </p:pic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86216D3D-AF03-7A59-F1D0-B8B4B2ADC30F}"/>
              </a:ext>
            </a:extLst>
          </p:cNvPr>
          <p:cNvGrpSpPr/>
          <p:nvPr/>
        </p:nvGrpSpPr>
        <p:grpSpPr>
          <a:xfrm>
            <a:off x="1127448" y="1704570"/>
            <a:ext cx="3539394" cy="510135"/>
            <a:chOff x="86001" y="1700808"/>
            <a:chExt cx="3539394" cy="510135"/>
          </a:xfrm>
        </p:grpSpPr>
        <p:grpSp>
          <p:nvGrpSpPr>
            <p:cNvPr id="26" name="Gruppieren 25">
              <a:extLst>
                <a:ext uri="{FF2B5EF4-FFF2-40B4-BE49-F238E27FC236}">
                  <a16:creationId xmlns:a16="http://schemas.microsoft.com/office/drawing/2014/main" id="{EFBDE37A-013B-6025-CF1B-330C9E9FD5DA}"/>
                </a:ext>
              </a:extLst>
            </p:cNvPr>
            <p:cNvGrpSpPr/>
            <p:nvPr/>
          </p:nvGrpSpPr>
          <p:grpSpPr>
            <a:xfrm>
              <a:off x="86001" y="1700808"/>
              <a:ext cx="3539394" cy="510135"/>
              <a:chOff x="170019" y="2079671"/>
              <a:chExt cx="3539394" cy="510135"/>
            </a:xfrm>
          </p:grpSpPr>
          <p:pic>
            <p:nvPicPr>
              <p:cNvPr id="28" name="Grafik 27">
                <a:extLst>
                  <a:ext uri="{FF2B5EF4-FFF2-40B4-BE49-F238E27FC236}">
                    <a16:creationId xmlns:a16="http://schemas.microsoft.com/office/drawing/2014/main" id="{A795E5E5-0E69-15A8-B214-369EAA6CD2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3797" y="2079671"/>
                <a:ext cx="1181504" cy="510135"/>
              </a:xfrm>
              <a:prstGeom prst="rect">
                <a:avLst/>
              </a:prstGeom>
            </p:spPr>
          </p:pic>
          <p:sp>
            <p:nvSpPr>
              <p:cNvPr id="29" name="Textfeld 28">
                <a:extLst>
                  <a:ext uri="{FF2B5EF4-FFF2-40B4-BE49-F238E27FC236}">
                    <a16:creationId xmlns:a16="http://schemas.microsoft.com/office/drawing/2014/main" id="{E0318DF3-AC30-9963-4ABF-010A271C790F}"/>
                  </a:ext>
                </a:extLst>
              </p:cNvPr>
              <p:cNvSpPr txBox="1"/>
              <p:nvPr/>
            </p:nvSpPr>
            <p:spPr bwMode="auto">
              <a:xfrm>
                <a:off x="170019" y="2272626"/>
                <a:ext cx="353939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/>
                  <a:t>   GEMS L2 v2</a:t>
                </a:r>
              </a:p>
            </p:txBody>
          </p:sp>
        </p:grpSp>
        <p:sp>
          <p:nvSpPr>
            <p:cNvPr id="27" name="Rechteck: abgerundete Ecken 26">
              <a:extLst>
                <a:ext uri="{FF2B5EF4-FFF2-40B4-BE49-F238E27FC236}">
                  <a16:creationId xmlns:a16="http://schemas.microsoft.com/office/drawing/2014/main" id="{DD81A2C7-7250-3EF0-42F5-1391DF114D74}"/>
                </a:ext>
              </a:extLst>
            </p:cNvPr>
            <p:cNvSpPr/>
            <p:nvPr/>
          </p:nvSpPr>
          <p:spPr bwMode="auto">
            <a:xfrm>
              <a:off x="1399365" y="1919050"/>
              <a:ext cx="1116000" cy="257990"/>
            </a:xfrm>
            <a:prstGeom prst="roundRect">
              <a:avLst/>
            </a:prstGeom>
            <a:solidFill>
              <a:schemeClr val="accent2">
                <a:alpha val="2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" name="Inhaltsplatzhalter 1">
            <a:extLst>
              <a:ext uri="{FF2B5EF4-FFF2-40B4-BE49-F238E27FC236}">
                <a16:creationId xmlns:a16="http://schemas.microsoft.com/office/drawing/2014/main" id="{B5DF9057-C683-FD7F-5738-9813493CFC81}"/>
              </a:ext>
            </a:extLst>
          </p:cNvPr>
          <p:cNvSpPr txBox="1">
            <a:spLocks/>
          </p:cNvSpPr>
          <p:nvPr/>
        </p:nvSpPr>
        <p:spPr>
          <a:xfrm>
            <a:off x="8739450" y="2708920"/>
            <a:ext cx="3452550" cy="3240360"/>
          </a:xfrm>
          <a:prstGeom prst="rect">
            <a:avLst/>
          </a:prstGeom>
        </p:spPr>
        <p:txBody>
          <a:bodyPr/>
          <a:lstStyle>
            <a:lvl1pPr marL="266700" indent="-266700" algn="l" defTabSz="914400">
              <a:lnSpc>
                <a:spcPct val="113999"/>
              </a:lnSpc>
              <a:spcBef>
                <a:spcPts val="0"/>
              </a:spcBef>
              <a:buFont typeface="Wingdings 3"/>
              <a:buChar char=""/>
              <a:defRPr sz="1600" spc="3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8038" indent="-268288" algn="l" defTabSz="914400">
              <a:lnSpc>
                <a:spcPct val="113999"/>
              </a:lnSpc>
              <a:spcBef>
                <a:spcPts val="0"/>
              </a:spcBef>
              <a:buFont typeface="Arial"/>
              <a:buChar char="‒"/>
              <a:defRPr sz="1600" spc="3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41438" indent="-266700" algn="l" defTabSz="914400">
              <a:lnSpc>
                <a:spcPct val="113999"/>
              </a:lnSpc>
              <a:spcBef>
                <a:spcPts val="0"/>
              </a:spcBef>
              <a:buFont typeface="Arial"/>
              <a:buChar char="‒"/>
              <a:defRPr sz="1600" spc="3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82775" indent="-268288" algn="l" defTabSz="914400">
              <a:lnSpc>
                <a:spcPct val="113999"/>
              </a:lnSpc>
              <a:spcBef>
                <a:spcPts val="0"/>
              </a:spcBef>
              <a:buFont typeface="Arial"/>
              <a:buChar char="‒"/>
              <a:defRPr sz="1600" spc="3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22525" indent="-266700" algn="l" defTabSz="914400">
              <a:lnSpc>
                <a:spcPct val="113999"/>
              </a:lnSpc>
              <a:spcBef>
                <a:spcPts val="0"/>
              </a:spcBef>
              <a:buFont typeface="Arial"/>
              <a:buChar char="‒"/>
              <a:defRPr sz="1600" spc="3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GEMS IUP-UB STREAM-based </a:t>
            </a:r>
            <a:r>
              <a:rPr lang="en-US" sz="1800" dirty="0" err="1"/>
              <a:t>strVCD</a:t>
            </a:r>
            <a:r>
              <a:rPr lang="en-US" sz="1800" dirty="0"/>
              <a:t> very similar to TM5 </a:t>
            </a:r>
            <a:r>
              <a:rPr lang="en-US" sz="1800" dirty="0" err="1"/>
              <a:t>strVCD</a:t>
            </a:r>
            <a:endParaRPr lang="en-US" sz="18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endParaRPr lang="en-US" sz="1800" dirty="0"/>
          </a:p>
          <a:p>
            <a:endParaRPr lang="en-US" sz="1800" dirty="0"/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1A5E7B43-8C34-0B7B-6373-9A9B5CE12771}"/>
              </a:ext>
            </a:extLst>
          </p:cNvPr>
          <p:cNvGrpSpPr/>
          <p:nvPr/>
        </p:nvGrpSpPr>
        <p:grpSpPr>
          <a:xfrm>
            <a:off x="5231309" y="1704570"/>
            <a:ext cx="3240955" cy="543440"/>
            <a:chOff x="6350492" y="1704571"/>
            <a:chExt cx="3240955" cy="543440"/>
          </a:xfrm>
        </p:grpSpPr>
        <p:grpSp>
          <p:nvGrpSpPr>
            <p:cNvPr id="6" name="Gruppieren 5">
              <a:extLst>
                <a:ext uri="{FF2B5EF4-FFF2-40B4-BE49-F238E27FC236}">
                  <a16:creationId xmlns:a16="http://schemas.microsoft.com/office/drawing/2014/main" id="{A6F495E8-DD00-14B2-46D9-69402D230C4F}"/>
                </a:ext>
              </a:extLst>
            </p:cNvPr>
            <p:cNvGrpSpPr/>
            <p:nvPr/>
          </p:nvGrpSpPr>
          <p:grpSpPr>
            <a:xfrm>
              <a:off x="6350492" y="1704571"/>
              <a:ext cx="3240955" cy="543440"/>
              <a:chOff x="4418492" y="2169120"/>
              <a:chExt cx="3240955" cy="543440"/>
            </a:xfrm>
          </p:grpSpPr>
          <p:pic>
            <p:nvPicPr>
              <p:cNvPr id="9" name="Grafik 8">
                <a:extLst>
                  <a:ext uri="{FF2B5EF4-FFF2-40B4-BE49-F238E27FC236}">
                    <a16:creationId xmlns:a16="http://schemas.microsoft.com/office/drawing/2014/main" id="{76E5475C-99E1-2263-5BD9-197867018D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18492" y="2169120"/>
                <a:ext cx="508230" cy="510135"/>
              </a:xfrm>
              <a:prstGeom prst="rect">
                <a:avLst/>
              </a:prstGeom>
            </p:spPr>
          </p:pic>
          <p:sp>
            <p:nvSpPr>
              <p:cNvPr id="10" name="Textfeld 9">
                <a:extLst>
                  <a:ext uri="{FF2B5EF4-FFF2-40B4-BE49-F238E27FC236}">
                    <a16:creationId xmlns:a16="http://schemas.microsoft.com/office/drawing/2014/main" id="{1B832091-8C3C-6592-69C1-16D947227987}"/>
                  </a:ext>
                </a:extLst>
              </p:cNvPr>
              <p:cNvSpPr txBox="1"/>
              <p:nvPr/>
            </p:nvSpPr>
            <p:spPr bwMode="auto">
              <a:xfrm>
                <a:off x="4613787" y="2189340"/>
                <a:ext cx="304566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/>
                  <a:t>GEMS IUP-UB v1.0 original</a:t>
                </a:r>
              </a:p>
              <a:p>
                <a:pPr algn="ctr"/>
                <a:r>
                  <a:rPr lang="en-US" sz="1400" b="1" dirty="0"/>
                  <a:t>Using TM5 </a:t>
                </a:r>
                <a:r>
                  <a:rPr lang="en-US" sz="1400" b="1" dirty="0" err="1"/>
                  <a:t>strVCD</a:t>
                </a:r>
                <a:endParaRPr lang="en-US" sz="1400" b="1" dirty="0"/>
              </a:p>
            </p:txBody>
          </p:sp>
        </p:grpSp>
        <p:sp>
          <p:nvSpPr>
            <p:cNvPr id="7" name="Rechteck: abgerundete Ecken 6">
              <a:extLst>
                <a:ext uri="{FF2B5EF4-FFF2-40B4-BE49-F238E27FC236}">
                  <a16:creationId xmlns:a16="http://schemas.microsoft.com/office/drawing/2014/main" id="{C8A1C848-D4C6-6BBF-DCB7-1F32920AD523}"/>
                </a:ext>
              </a:extLst>
            </p:cNvPr>
            <p:cNvSpPr/>
            <p:nvPr/>
          </p:nvSpPr>
          <p:spPr bwMode="auto">
            <a:xfrm>
              <a:off x="6896197" y="1757142"/>
              <a:ext cx="2335210" cy="457563"/>
            </a:xfrm>
            <a:prstGeom prst="roundRect">
              <a:avLst/>
            </a:prstGeom>
            <a:solidFill>
              <a:schemeClr val="accent5">
                <a:alpha val="2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3" name="Titel 4">
            <a:extLst>
              <a:ext uri="{FF2B5EF4-FFF2-40B4-BE49-F238E27FC236}">
                <a16:creationId xmlns:a16="http://schemas.microsoft.com/office/drawing/2014/main" id="{55954B7B-86F8-4FF0-3543-05EFCB3022E7}"/>
              </a:ext>
            </a:extLst>
          </p:cNvPr>
          <p:cNvSpPr txBox="1">
            <a:spLocks/>
          </p:cNvSpPr>
          <p:nvPr/>
        </p:nvSpPr>
        <p:spPr bwMode="auto">
          <a:xfrm>
            <a:off x="407368" y="966314"/>
            <a:ext cx="10765457" cy="59047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3600" spc="5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/>
              <a:t>Stratospheric correction - Evaluation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6613562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E7890652-9B4C-25F5-8DF3-BF4745DF20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99856" y="2424676"/>
            <a:ext cx="3883966" cy="3870202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E9407CB3-9C0B-D557-48B3-6704C389A8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832" y="1916832"/>
            <a:ext cx="1181504" cy="510135"/>
          </a:xfrm>
          <a:prstGeom prst="rect">
            <a:avLst/>
          </a:prstGeom>
        </p:spPr>
      </p:pic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6F94A623-F83D-E481-5917-96D37F31B695}"/>
              </a:ext>
            </a:extLst>
          </p:cNvPr>
          <p:cNvGrpSpPr/>
          <p:nvPr/>
        </p:nvGrpSpPr>
        <p:grpSpPr>
          <a:xfrm>
            <a:off x="1127448" y="1704570"/>
            <a:ext cx="3539394" cy="510135"/>
            <a:chOff x="86001" y="1700808"/>
            <a:chExt cx="3539394" cy="510135"/>
          </a:xfrm>
        </p:grpSpPr>
        <p:grpSp>
          <p:nvGrpSpPr>
            <p:cNvPr id="14" name="Gruppieren 13">
              <a:extLst>
                <a:ext uri="{FF2B5EF4-FFF2-40B4-BE49-F238E27FC236}">
                  <a16:creationId xmlns:a16="http://schemas.microsoft.com/office/drawing/2014/main" id="{A308B86A-8DE7-27D1-B8B7-5E3CBF6A0F5F}"/>
                </a:ext>
              </a:extLst>
            </p:cNvPr>
            <p:cNvGrpSpPr/>
            <p:nvPr/>
          </p:nvGrpSpPr>
          <p:grpSpPr>
            <a:xfrm>
              <a:off x="86001" y="1700808"/>
              <a:ext cx="3539394" cy="510135"/>
              <a:chOff x="170019" y="2079671"/>
              <a:chExt cx="3539394" cy="510135"/>
            </a:xfrm>
          </p:grpSpPr>
          <p:pic>
            <p:nvPicPr>
              <p:cNvPr id="19" name="Grafik 18">
                <a:extLst>
                  <a:ext uri="{FF2B5EF4-FFF2-40B4-BE49-F238E27FC236}">
                    <a16:creationId xmlns:a16="http://schemas.microsoft.com/office/drawing/2014/main" id="{90E96577-9B66-319E-0FDE-6EFDD46001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3797" y="2079671"/>
                <a:ext cx="1181504" cy="510135"/>
              </a:xfrm>
              <a:prstGeom prst="rect">
                <a:avLst/>
              </a:prstGeom>
            </p:spPr>
          </p:pic>
          <p:sp>
            <p:nvSpPr>
              <p:cNvPr id="20" name="Textfeld 19">
                <a:extLst>
                  <a:ext uri="{FF2B5EF4-FFF2-40B4-BE49-F238E27FC236}">
                    <a16:creationId xmlns:a16="http://schemas.microsoft.com/office/drawing/2014/main" id="{62C9645C-45B9-8A86-2835-A393D7A1D450}"/>
                  </a:ext>
                </a:extLst>
              </p:cNvPr>
              <p:cNvSpPr txBox="1"/>
              <p:nvPr/>
            </p:nvSpPr>
            <p:spPr bwMode="auto">
              <a:xfrm>
                <a:off x="170019" y="2272626"/>
                <a:ext cx="353939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/>
                  <a:t>   GEMS L2 v2</a:t>
                </a:r>
              </a:p>
            </p:txBody>
          </p:sp>
        </p:grpSp>
        <p:sp>
          <p:nvSpPr>
            <p:cNvPr id="18" name="Rechteck: abgerundete Ecken 17">
              <a:extLst>
                <a:ext uri="{FF2B5EF4-FFF2-40B4-BE49-F238E27FC236}">
                  <a16:creationId xmlns:a16="http://schemas.microsoft.com/office/drawing/2014/main" id="{E8FD8264-BDC8-909D-3724-D44CB8F41B0F}"/>
                </a:ext>
              </a:extLst>
            </p:cNvPr>
            <p:cNvSpPr/>
            <p:nvPr/>
          </p:nvSpPr>
          <p:spPr bwMode="auto">
            <a:xfrm>
              <a:off x="1399365" y="1919050"/>
              <a:ext cx="1116000" cy="257990"/>
            </a:xfrm>
            <a:prstGeom prst="roundRect">
              <a:avLst/>
            </a:prstGeom>
            <a:solidFill>
              <a:schemeClr val="accent2">
                <a:alpha val="2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Inhaltsplatzhalter 1">
            <a:extLst>
              <a:ext uri="{FF2B5EF4-FFF2-40B4-BE49-F238E27FC236}">
                <a16:creationId xmlns:a16="http://schemas.microsoft.com/office/drawing/2014/main" id="{32D7B873-EC2D-C1C3-F6AF-5C5368C67666}"/>
              </a:ext>
            </a:extLst>
          </p:cNvPr>
          <p:cNvSpPr txBox="1">
            <a:spLocks/>
          </p:cNvSpPr>
          <p:nvPr/>
        </p:nvSpPr>
        <p:spPr>
          <a:xfrm>
            <a:off x="8739450" y="2708920"/>
            <a:ext cx="3452550" cy="3240360"/>
          </a:xfrm>
          <a:prstGeom prst="rect">
            <a:avLst/>
          </a:prstGeom>
        </p:spPr>
        <p:txBody>
          <a:bodyPr/>
          <a:lstStyle>
            <a:lvl1pPr marL="266700" indent="-266700" algn="l" defTabSz="914400">
              <a:lnSpc>
                <a:spcPct val="113999"/>
              </a:lnSpc>
              <a:spcBef>
                <a:spcPts val="0"/>
              </a:spcBef>
              <a:buFont typeface="Wingdings 3"/>
              <a:buChar char=""/>
              <a:defRPr sz="1600" spc="3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8038" indent="-268288" algn="l" defTabSz="914400">
              <a:lnSpc>
                <a:spcPct val="113999"/>
              </a:lnSpc>
              <a:spcBef>
                <a:spcPts val="0"/>
              </a:spcBef>
              <a:buFont typeface="Arial"/>
              <a:buChar char="‒"/>
              <a:defRPr sz="1600" spc="3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41438" indent="-266700" algn="l" defTabSz="914400">
              <a:lnSpc>
                <a:spcPct val="113999"/>
              </a:lnSpc>
              <a:spcBef>
                <a:spcPts val="0"/>
              </a:spcBef>
              <a:buFont typeface="Arial"/>
              <a:buChar char="‒"/>
              <a:defRPr sz="1600" spc="3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82775" indent="-268288" algn="l" defTabSz="914400">
              <a:lnSpc>
                <a:spcPct val="113999"/>
              </a:lnSpc>
              <a:spcBef>
                <a:spcPts val="0"/>
              </a:spcBef>
              <a:buFont typeface="Arial"/>
              <a:buChar char="‒"/>
              <a:defRPr sz="1600" spc="3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22525" indent="-266700" algn="l" defTabSz="914400">
              <a:lnSpc>
                <a:spcPct val="113999"/>
              </a:lnSpc>
              <a:spcBef>
                <a:spcPts val="0"/>
              </a:spcBef>
              <a:buFont typeface="Arial"/>
              <a:buChar char="‒"/>
              <a:defRPr sz="1600" spc="3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GEMS IUP-UB STREAM-based </a:t>
            </a:r>
            <a:r>
              <a:rPr lang="en-US" sz="1800" dirty="0" err="1"/>
              <a:t>strVCD</a:t>
            </a:r>
            <a:r>
              <a:rPr lang="en-US" sz="1800" dirty="0"/>
              <a:t> very similar to TM5 </a:t>
            </a:r>
            <a:r>
              <a:rPr lang="en-US" sz="1800" dirty="0" err="1"/>
              <a:t>strVCD</a:t>
            </a: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r>
              <a:rPr lang="en-US" sz="1800" dirty="0"/>
              <a:t>GEMS L2 v2 </a:t>
            </a:r>
            <a:r>
              <a:rPr lang="en-US" sz="1800" dirty="0" err="1"/>
              <a:t>strVCD</a:t>
            </a:r>
            <a:r>
              <a:rPr lang="en-US" sz="1800" dirty="0"/>
              <a:t> too low</a:t>
            </a:r>
          </a:p>
          <a:p>
            <a:endParaRPr lang="en-US" sz="1800" dirty="0"/>
          </a:p>
          <a:p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endParaRPr lang="en-US" sz="1800" dirty="0"/>
          </a:p>
          <a:p>
            <a:endParaRPr lang="en-US" sz="1800" dirty="0"/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AD6C0BB2-B3D9-3796-DB6E-E48998AC40BF}"/>
              </a:ext>
            </a:extLst>
          </p:cNvPr>
          <p:cNvGrpSpPr/>
          <p:nvPr/>
        </p:nvGrpSpPr>
        <p:grpSpPr>
          <a:xfrm>
            <a:off x="5231309" y="1704570"/>
            <a:ext cx="3240955" cy="543440"/>
            <a:chOff x="6350492" y="1704571"/>
            <a:chExt cx="3240955" cy="543440"/>
          </a:xfrm>
        </p:grpSpPr>
        <p:grpSp>
          <p:nvGrpSpPr>
            <p:cNvPr id="6" name="Gruppieren 5">
              <a:extLst>
                <a:ext uri="{FF2B5EF4-FFF2-40B4-BE49-F238E27FC236}">
                  <a16:creationId xmlns:a16="http://schemas.microsoft.com/office/drawing/2014/main" id="{D1844C54-FBD8-FB17-1E86-CCA88B48CEB8}"/>
                </a:ext>
              </a:extLst>
            </p:cNvPr>
            <p:cNvGrpSpPr/>
            <p:nvPr/>
          </p:nvGrpSpPr>
          <p:grpSpPr>
            <a:xfrm>
              <a:off x="6350492" y="1704571"/>
              <a:ext cx="3240955" cy="543440"/>
              <a:chOff x="4418492" y="2169120"/>
              <a:chExt cx="3240955" cy="543440"/>
            </a:xfrm>
          </p:grpSpPr>
          <p:pic>
            <p:nvPicPr>
              <p:cNvPr id="8" name="Grafik 7">
                <a:extLst>
                  <a:ext uri="{FF2B5EF4-FFF2-40B4-BE49-F238E27FC236}">
                    <a16:creationId xmlns:a16="http://schemas.microsoft.com/office/drawing/2014/main" id="{660D1D8F-C1C5-3386-DA6E-C9DFDCA2B0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18492" y="2169120"/>
                <a:ext cx="508230" cy="510135"/>
              </a:xfrm>
              <a:prstGeom prst="rect">
                <a:avLst/>
              </a:prstGeom>
            </p:spPr>
          </p:pic>
          <p:sp>
            <p:nvSpPr>
              <p:cNvPr id="9" name="Textfeld 8">
                <a:extLst>
                  <a:ext uri="{FF2B5EF4-FFF2-40B4-BE49-F238E27FC236}">
                    <a16:creationId xmlns:a16="http://schemas.microsoft.com/office/drawing/2014/main" id="{DBCA2B7A-139A-B58E-7142-76D6CFE44EC4}"/>
                  </a:ext>
                </a:extLst>
              </p:cNvPr>
              <p:cNvSpPr txBox="1"/>
              <p:nvPr/>
            </p:nvSpPr>
            <p:spPr bwMode="auto">
              <a:xfrm>
                <a:off x="4613787" y="2189340"/>
                <a:ext cx="304566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/>
                  <a:t>GEMS IUP-UB v1.0 original</a:t>
                </a:r>
              </a:p>
              <a:p>
                <a:pPr algn="ctr"/>
                <a:r>
                  <a:rPr lang="en-US" sz="1400" b="1" dirty="0"/>
                  <a:t>Using GEMS v2 </a:t>
                </a:r>
                <a:r>
                  <a:rPr lang="en-US" sz="1400" b="1" dirty="0" err="1"/>
                  <a:t>strVCD</a:t>
                </a:r>
                <a:endParaRPr lang="en-US" sz="1400" b="1" dirty="0"/>
              </a:p>
            </p:txBody>
          </p:sp>
        </p:grpSp>
        <p:sp>
          <p:nvSpPr>
            <p:cNvPr id="7" name="Rechteck: abgerundete Ecken 6">
              <a:extLst>
                <a:ext uri="{FF2B5EF4-FFF2-40B4-BE49-F238E27FC236}">
                  <a16:creationId xmlns:a16="http://schemas.microsoft.com/office/drawing/2014/main" id="{11193472-D901-615E-94D8-CE9DE08F2BDD}"/>
                </a:ext>
              </a:extLst>
            </p:cNvPr>
            <p:cNvSpPr/>
            <p:nvPr/>
          </p:nvSpPr>
          <p:spPr bwMode="auto">
            <a:xfrm>
              <a:off x="6896197" y="1757142"/>
              <a:ext cx="2335210" cy="457563"/>
            </a:xfrm>
            <a:prstGeom prst="roundRect">
              <a:avLst/>
            </a:prstGeom>
            <a:solidFill>
              <a:schemeClr val="accent5">
                <a:alpha val="2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0" name="Grafik 9">
            <a:extLst>
              <a:ext uri="{FF2B5EF4-FFF2-40B4-BE49-F238E27FC236}">
                <a16:creationId xmlns:a16="http://schemas.microsoft.com/office/drawing/2014/main" id="{61F26E70-977C-9BAA-E9E1-F4BE18A33E8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0208" y="2424576"/>
            <a:ext cx="3884067" cy="3870303"/>
          </a:xfrm>
          <a:prstGeom prst="rect">
            <a:avLst/>
          </a:prstGeom>
        </p:spPr>
      </p:pic>
      <p:sp>
        <p:nvSpPr>
          <p:cNvPr id="15" name="Titel 4">
            <a:extLst>
              <a:ext uri="{FF2B5EF4-FFF2-40B4-BE49-F238E27FC236}">
                <a16:creationId xmlns:a16="http://schemas.microsoft.com/office/drawing/2014/main" id="{3D94F2F1-42F1-9F4C-DCC4-6EE5B6921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8" y="966314"/>
            <a:ext cx="10765457" cy="590478"/>
          </a:xfrm>
        </p:spPr>
        <p:txBody>
          <a:bodyPr/>
          <a:lstStyle/>
          <a:p>
            <a:r>
              <a:rPr lang="en-US" sz="3200" dirty="0"/>
              <a:t>Stratospheric correction - Evaluation</a:t>
            </a:r>
          </a:p>
        </p:txBody>
      </p:sp>
    </p:spTree>
    <p:extLst>
      <p:ext uri="{BB962C8B-B14F-4D97-AF65-F5344CB8AC3E}">
        <p14:creationId xmlns:p14="http://schemas.microsoft.com/office/powerpoint/2010/main" val="42467390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44911" b="6048"/>
          <a:stretch/>
        </p:blipFill>
        <p:spPr>
          <a:xfrm>
            <a:off x="334765" y="2377409"/>
            <a:ext cx="7128792" cy="3355847"/>
          </a:xfrm>
          <a:prstGeom prst="rect">
            <a:avLst/>
          </a:prstGeom>
        </p:spPr>
      </p:pic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9B5AA9F6-4594-D757-AFC8-D02AE581F893}"/>
              </a:ext>
            </a:extLst>
          </p:cNvPr>
          <p:cNvGrpSpPr/>
          <p:nvPr/>
        </p:nvGrpSpPr>
        <p:grpSpPr>
          <a:xfrm>
            <a:off x="819363" y="1782793"/>
            <a:ext cx="3539394" cy="510135"/>
            <a:chOff x="86001" y="1700808"/>
            <a:chExt cx="3539394" cy="510135"/>
          </a:xfrm>
        </p:grpSpPr>
        <p:grpSp>
          <p:nvGrpSpPr>
            <p:cNvPr id="15" name="Gruppieren 14">
              <a:extLst>
                <a:ext uri="{FF2B5EF4-FFF2-40B4-BE49-F238E27FC236}">
                  <a16:creationId xmlns:a16="http://schemas.microsoft.com/office/drawing/2014/main" id="{9CAA0C89-596E-ADA2-2032-E6D51CAB597A}"/>
                </a:ext>
              </a:extLst>
            </p:cNvPr>
            <p:cNvGrpSpPr/>
            <p:nvPr/>
          </p:nvGrpSpPr>
          <p:grpSpPr>
            <a:xfrm>
              <a:off x="86001" y="1700808"/>
              <a:ext cx="3539394" cy="510135"/>
              <a:chOff x="170019" y="2079671"/>
              <a:chExt cx="3539394" cy="510135"/>
            </a:xfrm>
          </p:grpSpPr>
          <p:pic>
            <p:nvPicPr>
              <p:cNvPr id="17" name="Grafik 16">
                <a:extLst>
                  <a:ext uri="{FF2B5EF4-FFF2-40B4-BE49-F238E27FC236}">
                    <a16:creationId xmlns:a16="http://schemas.microsoft.com/office/drawing/2014/main" id="{384FF5DB-35A2-8B41-7AEC-22DFEF622A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3797" y="2079671"/>
                <a:ext cx="1181504" cy="510135"/>
              </a:xfrm>
              <a:prstGeom prst="rect">
                <a:avLst/>
              </a:prstGeom>
            </p:spPr>
          </p:pic>
          <p:sp>
            <p:nvSpPr>
              <p:cNvPr id="20" name="Textfeld 19">
                <a:extLst>
                  <a:ext uri="{FF2B5EF4-FFF2-40B4-BE49-F238E27FC236}">
                    <a16:creationId xmlns:a16="http://schemas.microsoft.com/office/drawing/2014/main" id="{0C13A10A-1CC1-168C-0700-6087FE0FC4BD}"/>
                  </a:ext>
                </a:extLst>
              </p:cNvPr>
              <p:cNvSpPr txBox="1"/>
              <p:nvPr/>
            </p:nvSpPr>
            <p:spPr bwMode="auto">
              <a:xfrm>
                <a:off x="170019" y="2272626"/>
                <a:ext cx="353939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/>
                  <a:t>   GEMS L2 v2</a:t>
                </a:r>
              </a:p>
            </p:txBody>
          </p:sp>
        </p:grpSp>
        <p:sp>
          <p:nvSpPr>
            <p:cNvPr id="16" name="Rechteck: abgerundete Ecken 15">
              <a:extLst>
                <a:ext uri="{FF2B5EF4-FFF2-40B4-BE49-F238E27FC236}">
                  <a16:creationId xmlns:a16="http://schemas.microsoft.com/office/drawing/2014/main" id="{D5889BDD-121A-697C-F9FD-E36E72D2BF2B}"/>
                </a:ext>
              </a:extLst>
            </p:cNvPr>
            <p:cNvSpPr/>
            <p:nvPr/>
          </p:nvSpPr>
          <p:spPr bwMode="auto">
            <a:xfrm>
              <a:off x="1399365" y="1919050"/>
              <a:ext cx="1116000" cy="257990"/>
            </a:xfrm>
            <a:prstGeom prst="roundRect">
              <a:avLst/>
            </a:prstGeom>
            <a:solidFill>
              <a:schemeClr val="accent2">
                <a:alpha val="2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84668953-F8FE-61B9-8737-FA4B7982F1C6}"/>
              </a:ext>
            </a:extLst>
          </p:cNvPr>
          <p:cNvGrpSpPr/>
          <p:nvPr/>
        </p:nvGrpSpPr>
        <p:grpSpPr>
          <a:xfrm>
            <a:off x="4367213" y="1782793"/>
            <a:ext cx="3240955" cy="543440"/>
            <a:chOff x="6350492" y="1704571"/>
            <a:chExt cx="3240955" cy="543440"/>
          </a:xfrm>
        </p:grpSpPr>
        <p:sp>
          <p:nvSpPr>
            <p:cNvPr id="22" name="Rechteck: abgerundete Ecken 21">
              <a:extLst>
                <a:ext uri="{FF2B5EF4-FFF2-40B4-BE49-F238E27FC236}">
                  <a16:creationId xmlns:a16="http://schemas.microsoft.com/office/drawing/2014/main" id="{6F92346F-017B-F387-D5C2-53DE3AD6D208}"/>
                </a:ext>
              </a:extLst>
            </p:cNvPr>
            <p:cNvSpPr/>
            <p:nvPr/>
          </p:nvSpPr>
          <p:spPr bwMode="auto">
            <a:xfrm>
              <a:off x="6896197" y="1757142"/>
              <a:ext cx="2335210" cy="457563"/>
            </a:xfrm>
            <a:prstGeom prst="roundRect">
              <a:avLst/>
            </a:prstGeom>
            <a:solidFill>
              <a:schemeClr val="accent5">
                <a:alpha val="2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3" name="Gruppieren 22">
              <a:extLst>
                <a:ext uri="{FF2B5EF4-FFF2-40B4-BE49-F238E27FC236}">
                  <a16:creationId xmlns:a16="http://schemas.microsoft.com/office/drawing/2014/main" id="{4D225333-5AD9-CAE0-B305-B33F8939ECC9}"/>
                </a:ext>
              </a:extLst>
            </p:cNvPr>
            <p:cNvGrpSpPr/>
            <p:nvPr/>
          </p:nvGrpSpPr>
          <p:grpSpPr>
            <a:xfrm>
              <a:off x="6350492" y="1704571"/>
              <a:ext cx="3240955" cy="543440"/>
              <a:chOff x="4418492" y="2169120"/>
              <a:chExt cx="3240955" cy="543440"/>
            </a:xfrm>
          </p:grpSpPr>
          <p:pic>
            <p:nvPicPr>
              <p:cNvPr id="32" name="Grafik 31">
                <a:extLst>
                  <a:ext uri="{FF2B5EF4-FFF2-40B4-BE49-F238E27FC236}">
                    <a16:creationId xmlns:a16="http://schemas.microsoft.com/office/drawing/2014/main" id="{1D954D7F-7890-5BAB-2B16-63F330797E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18492" y="2169120"/>
                <a:ext cx="508230" cy="510135"/>
              </a:xfrm>
              <a:prstGeom prst="rect">
                <a:avLst/>
              </a:prstGeom>
            </p:spPr>
          </p:pic>
          <p:sp>
            <p:nvSpPr>
              <p:cNvPr id="33" name="Textfeld 32">
                <a:extLst>
                  <a:ext uri="{FF2B5EF4-FFF2-40B4-BE49-F238E27FC236}">
                    <a16:creationId xmlns:a16="http://schemas.microsoft.com/office/drawing/2014/main" id="{93F06BB1-36D3-BD3A-E383-A8624223598E}"/>
                  </a:ext>
                </a:extLst>
              </p:cNvPr>
              <p:cNvSpPr txBox="1"/>
              <p:nvPr/>
            </p:nvSpPr>
            <p:spPr bwMode="auto">
              <a:xfrm>
                <a:off x="4613787" y="2189340"/>
                <a:ext cx="304566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/>
                  <a:t>GEMS IUP-UB v1.0 original</a:t>
                </a:r>
              </a:p>
              <a:p>
                <a:pPr algn="ctr"/>
                <a:r>
                  <a:rPr lang="en-US" sz="1400" b="1" dirty="0"/>
                  <a:t>Using TROPOMI LER</a:t>
                </a:r>
              </a:p>
            </p:txBody>
          </p:sp>
        </p:grpSp>
      </p:grpSp>
      <p:sp>
        <p:nvSpPr>
          <p:cNvPr id="46" name="Titel 4">
            <a:extLst>
              <a:ext uri="{FF2B5EF4-FFF2-40B4-BE49-F238E27FC236}">
                <a16:creationId xmlns:a16="http://schemas.microsoft.com/office/drawing/2014/main" id="{C1ECD57F-9C5B-7118-E423-0A712481E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8" y="966314"/>
            <a:ext cx="10765457" cy="590478"/>
          </a:xfrm>
        </p:spPr>
        <p:txBody>
          <a:bodyPr/>
          <a:lstStyle/>
          <a:p>
            <a:r>
              <a:rPr lang="en-US" sz="3200" dirty="0"/>
              <a:t>Surface reflectivity</a:t>
            </a:r>
          </a:p>
        </p:txBody>
      </p:sp>
    </p:spTree>
    <p:extLst>
      <p:ext uri="{BB962C8B-B14F-4D97-AF65-F5344CB8AC3E}">
        <p14:creationId xmlns:p14="http://schemas.microsoft.com/office/powerpoint/2010/main" val="6055904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afik 19">
            <a:extLst>
              <a:ext uri="{FF2B5EF4-FFF2-40B4-BE49-F238E27FC236}">
                <a16:creationId xmlns:a16="http://schemas.microsoft.com/office/drawing/2014/main" id="{917304D0-7281-295D-3573-A47B221E2F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1598" y="1907884"/>
            <a:ext cx="1181504" cy="510135"/>
          </a:xfrm>
          <a:prstGeom prst="rect">
            <a:avLst/>
          </a:prstGeom>
        </p:spPr>
      </p:pic>
      <p:sp>
        <p:nvSpPr>
          <p:cNvPr id="18" name="Inhaltsplatzhalter 1">
            <a:extLst>
              <a:ext uri="{FF2B5EF4-FFF2-40B4-BE49-F238E27FC236}">
                <a16:creationId xmlns:a16="http://schemas.microsoft.com/office/drawing/2014/main" id="{20A51975-66F5-117D-FB97-758386223EB0}"/>
              </a:ext>
            </a:extLst>
          </p:cNvPr>
          <p:cNvSpPr txBox="1">
            <a:spLocks/>
          </p:cNvSpPr>
          <p:nvPr/>
        </p:nvSpPr>
        <p:spPr>
          <a:xfrm>
            <a:off x="407367" y="5976664"/>
            <a:ext cx="11233249" cy="1124744"/>
          </a:xfrm>
          <a:prstGeom prst="rect">
            <a:avLst/>
          </a:prstGeom>
        </p:spPr>
        <p:txBody>
          <a:bodyPr/>
          <a:lstStyle>
            <a:lvl1pPr marL="266700" indent="-266700" algn="l" defTabSz="914400">
              <a:lnSpc>
                <a:spcPct val="113999"/>
              </a:lnSpc>
              <a:spcBef>
                <a:spcPts val="0"/>
              </a:spcBef>
              <a:buFont typeface="Wingdings 3"/>
              <a:buChar char=""/>
              <a:defRPr sz="1600" spc="3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8038" indent="-268288" algn="l" defTabSz="914400">
              <a:lnSpc>
                <a:spcPct val="113999"/>
              </a:lnSpc>
              <a:spcBef>
                <a:spcPts val="0"/>
              </a:spcBef>
              <a:buFont typeface="Arial"/>
              <a:buChar char="‒"/>
              <a:defRPr sz="1600" spc="3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41438" indent="-266700" algn="l" defTabSz="914400">
              <a:lnSpc>
                <a:spcPct val="113999"/>
              </a:lnSpc>
              <a:spcBef>
                <a:spcPts val="0"/>
              </a:spcBef>
              <a:buFont typeface="Arial"/>
              <a:buChar char="‒"/>
              <a:defRPr sz="1600" spc="3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82775" indent="-268288" algn="l" defTabSz="914400">
              <a:lnSpc>
                <a:spcPct val="113999"/>
              </a:lnSpc>
              <a:spcBef>
                <a:spcPts val="0"/>
              </a:spcBef>
              <a:buFont typeface="Arial"/>
              <a:buChar char="‒"/>
              <a:defRPr sz="1600" spc="3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22525" indent="-266700" algn="l" defTabSz="914400">
              <a:lnSpc>
                <a:spcPct val="113999"/>
              </a:lnSpc>
              <a:spcBef>
                <a:spcPts val="0"/>
              </a:spcBef>
              <a:buFont typeface="Arial"/>
              <a:buChar char="‒"/>
              <a:defRPr sz="1600" spc="3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GEMS L2 surface reflectivity causes a large part of the positive bias and the scatter</a:t>
            </a:r>
          </a:p>
          <a:p>
            <a:endParaRPr lang="en-US" sz="1800" dirty="0"/>
          </a:p>
          <a:p>
            <a:endParaRPr lang="en-US" sz="1800" dirty="0"/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11292169-DE83-44BE-225E-3F3ADD3A6D2D}"/>
              </a:ext>
            </a:extLst>
          </p:cNvPr>
          <p:cNvGrpSpPr/>
          <p:nvPr/>
        </p:nvGrpSpPr>
        <p:grpSpPr>
          <a:xfrm>
            <a:off x="7823597" y="1777034"/>
            <a:ext cx="3240955" cy="543440"/>
            <a:chOff x="6350492" y="1704571"/>
            <a:chExt cx="3240955" cy="543440"/>
          </a:xfrm>
        </p:grpSpPr>
        <p:sp>
          <p:nvSpPr>
            <p:cNvPr id="14" name="Rechteck: abgerundete Ecken 13">
              <a:extLst>
                <a:ext uri="{FF2B5EF4-FFF2-40B4-BE49-F238E27FC236}">
                  <a16:creationId xmlns:a16="http://schemas.microsoft.com/office/drawing/2014/main" id="{8F71E867-2482-D510-C6EE-8997E7BCB2D6}"/>
                </a:ext>
              </a:extLst>
            </p:cNvPr>
            <p:cNvSpPr/>
            <p:nvPr/>
          </p:nvSpPr>
          <p:spPr bwMode="auto">
            <a:xfrm>
              <a:off x="6896197" y="1757142"/>
              <a:ext cx="2335210" cy="457563"/>
            </a:xfrm>
            <a:prstGeom prst="roundRect">
              <a:avLst/>
            </a:prstGeom>
            <a:solidFill>
              <a:schemeClr val="accent5">
                <a:alpha val="2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5" name="Gruppieren 14">
              <a:extLst>
                <a:ext uri="{FF2B5EF4-FFF2-40B4-BE49-F238E27FC236}">
                  <a16:creationId xmlns:a16="http://schemas.microsoft.com/office/drawing/2014/main" id="{1E6DC5A6-703A-EA28-BF0A-D2F5F5345EF5}"/>
                </a:ext>
              </a:extLst>
            </p:cNvPr>
            <p:cNvGrpSpPr/>
            <p:nvPr/>
          </p:nvGrpSpPr>
          <p:grpSpPr>
            <a:xfrm>
              <a:off x="6350492" y="1704571"/>
              <a:ext cx="3240955" cy="543440"/>
              <a:chOff x="4418492" y="2169120"/>
              <a:chExt cx="3240955" cy="543440"/>
            </a:xfrm>
          </p:grpSpPr>
          <p:pic>
            <p:nvPicPr>
              <p:cNvPr id="16" name="Grafik 15">
                <a:extLst>
                  <a:ext uri="{FF2B5EF4-FFF2-40B4-BE49-F238E27FC236}">
                    <a16:creationId xmlns:a16="http://schemas.microsoft.com/office/drawing/2014/main" id="{9F6F7049-FA09-0691-43B1-26B20F17F6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18492" y="2169120"/>
                <a:ext cx="508230" cy="510135"/>
              </a:xfrm>
              <a:prstGeom prst="rect">
                <a:avLst/>
              </a:prstGeom>
            </p:spPr>
          </p:pic>
          <p:sp>
            <p:nvSpPr>
              <p:cNvPr id="17" name="Textfeld 16">
                <a:extLst>
                  <a:ext uri="{FF2B5EF4-FFF2-40B4-BE49-F238E27FC236}">
                    <a16:creationId xmlns:a16="http://schemas.microsoft.com/office/drawing/2014/main" id="{E66FB490-DA9C-837D-F084-F26201BF1AF0}"/>
                  </a:ext>
                </a:extLst>
              </p:cNvPr>
              <p:cNvSpPr txBox="1"/>
              <p:nvPr/>
            </p:nvSpPr>
            <p:spPr bwMode="auto">
              <a:xfrm>
                <a:off x="4613787" y="2189340"/>
                <a:ext cx="304566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/>
                  <a:t>GEMS IUP-UB v1.0 original</a:t>
                </a:r>
              </a:p>
              <a:p>
                <a:pPr algn="ctr"/>
                <a:r>
                  <a:rPr lang="en-US" sz="1400" b="1" dirty="0"/>
                  <a:t>Using GEMS reflectivity</a:t>
                </a:r>
              </a:p>
            </p:txBody>
          </p:sp>
        </p:grpSp>
      </p:grpSp>
      <p:pic>
        <p:nvPicPr>
          <p:cNvPr id="21" name="Grafik 20">
            <a:extLst>
              <a:ext uri="{FF2B5EF4-FFF2-40B4-BE49-F238E27FC236}">
                <a16:creationId xmlns:a16="http://schemas.microsoft.com/office/drawing/2014/main" id="{A475E417-34B8-5221-35D3-91212415BE2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7085" b="6048"/>
          <a:stretch/>
        </p:blipFill>
        <p:spPr>
          <a:xfrm>
            <a:off x="334764" y="2377409"/>
            <a:ext cx="10729787" cy="3355847"/>
          </a:xfrm>
          <a:prstGeom prst="rect">
            <a:avLst/>
          </a:prstGeom>
        </p:spPr>
      </p:pic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F537EEB8-06B0-52F1-07B5-2F42991B3623}"/>
              </a:ext>
            </a:extLst>
          </p:cNvPr>
          <p:cNvGrpSpPr/>
          <p:nvPr/>
        </p:nvGrpSpPr>
        <p:grpSpPr>
          <a:xfrm>
            <a:off x="819363" y="1782793"/>
            <a:ext cx="3539394" cy="510135"/>
            <a:chOff x="86001" y="1700808"/>
            <a:chExt cx="3539394" cy="510135"/>
          </a:xfrm>
        </p:grpSpPr>
        <p:grpSp>
          <p:nvGrpSpPr>
            <p:cNvPr id="23" name="Gruppieren 22">
              <a:extLst>
                <a:ext uri="{FF2B5EF4-FFF2-40B4-BE49-F238E27FC236}">
                  <a16:creationId xmlns:a16="http://schemas.microsoft.com/office/drawing/2014/main" id="{4E6A3245-206A-91CA-4577-C1BE55A6BFDE}"/>
                </a:ext>
              </a:extLst>
            </p:cNvPr>
            <p:cNvGrpSpPr/>
            <p:nvPr/>
          </p:nvGrpSpPr>
          <p:grpSpPr>
            <a:xfrm>
              <a:off x="86001" y="1700808"/>
              <a:ext cx="3539394" cy="510135"/>
              <a:chOff x="170019" y="2079671"/>
              <a:chExt cx="3539394" cy="510135"/>
            </a:xfrm>
          </p:grpSpPr>
          <p:pic>
            <p:nvPicPr>
              <p:cNvPr id="25" name="Grafik 24">
                <a:extLst>
                  <a:ext uri="{FF2B5EF4-FFF2-40B4-BE49-F238E27FC236}">
                    <a16:creationId xmlns:a16="http://schemas.microsoft.com/office/drawing/2014/main" id="{7A012CE2-8231-0D03-F086-DE2A8F92BD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3797" y="2079671"/>
                <a:ext cx="1181504" cy="510135"/>
              </a:xfrm>
              <a:prstGeom prst="rect">
                <a:avLst/>
              </a:prstGeom>
            </p:spPr>
          </p:pic>
          <p:sp>
            <p:nvSpPr>
              <p:cNvPr id="26" name="Textfeld 25">
                <a:extLst>
                  <a:ext uri="{FF2B5EF4-FFF2-40B4-BE49-F238E27FC236}">
                    <a16:creationId xmlns:a16="http://schemas.microsoft.com/office/drawing/2014/main" id="{249DAEBE-4372-EA75-6B3B-AC5074470130}"/>
                  </a:ext>
                </a:extLst>
              </p:cNvPr>
              <p:cNvSpPr txBox="1"/>
              <p:nvPr/>
            </p:nvSpPr>
            <p:spPr bwMode="auto">
              <a:xfrm>
                <a:off x="170019" y="2272626"/>
                <a:ext cx="353939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/>
                  <a:t>   GEMS L2 v2</a:t>
                </a:r>
              </a:p>
            </p:txBody>
          </p:sp>
        </p:grpSp>
        <p:sp>
          <p:nvSpPr>
            <p:cNvPr id="24" name="Rechteck: abgerundete Ecken 23">
              <a:extLst>
                <a:ext uri="{FF2B5EF4-FFF2-40B4-BE49-F238E27FC236}">
                  <a16:creationId xmlns:a16="http://schemas.microsoft.com/office/drawing/2014/main" id="{491DD7CD-560F-6FE4-41EA-7CDD1158F0F5}"/>
                </a:ext>
              </a:extLst>
            </p:cNvPr>
            <p:cNvSpPr/>
            <p:nvPr/>
          </p:nvSpPr>
          <p:spPr bwMode="auto">
            <a:xfrm>
              <a:off x="1399365" y="1919050"/>
              <a:ext cx="1116000" cy="257990"/>
            </a:xfrm>
            <a:prstGeom prst="roundRect">
              <a:avLst/>
            </a:prstGeom>
            <a:solidFill>
              <a:schemeClr val="accent2">
                <a:alpha val="2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C3F28C54-8288-4B87-49E9-303499D15C28}"/>
              </a:ext>
            </a:extLst>
          </p:cNvPr>
          <p:cNvGrpSpPr/>
          <p:nvPr/>
        </p:nvGrpSpPr>
        <p:grpSpPr>
          <a:xfrm>
            <a:off x="4367213" y="1782793"/>
            <a:ext cx="3240955" cy="543440"/>
            <a:chOff x="6350492" y="1704571"/>
            <a:chExt cx="3240955" cy="543440"/>
          </a:xfrm>
        </p:grpSpPr>
        <p:sp>
          <p:nvSpPr>
            <p:cNvPr id="28" name="Rechteck: abgerundete Ecken 27">
              <a:extLst>
                <a:ext uri="{FF2B5EF4-FFF2-40B4-BE49-F238E27FC236}">
                  <a16:creationId xmlns:a16="http://schemas.microsoft.com/office/drawing/2014/main" id="{21682A94-B394-44CC-87E9-964F1096CA1E}"/>
                </a:ext>
              </a:extLst>
            </p:cNvPr>
            <p:cNvSpPr/>
            <p:nvPr/>
          </p:nvSpPr>
          <p:spPr bwMode="auto">
            <a:xfrm>
              <a:off x="6896197" y="1757142"/>
              <a:ext cx="2335210" cy="457563"/>
            </a:xfrm>
            <a:prstGeom prst="roundRect">
              <a:avLst/>
            </a:prstGeom>
            <a:solidFill>
              <a:schemeClr val="accent5">
                <a:alpha val="2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9" name="Gruppieren 28">
              <a:extLst>
                <a:ext uri="{FF2B5EF4-FFF2-40B4-BE49-F238E27FC236}">
                  <a16:creationId xmlns:a16="http://schemas.microsoft.com/office/drawing/2014/main" id="{E560CA54-5CCC-A8AB-3D7C-01B721AFED32}"/>
                </a:ext>
              </a:extLst>
            </p:cNvPr>
            <p:cNvGrpSpPr/>
            <p:nvPr/>
          </p:nvGrpSpPr>
          <p:grpSpPr>
            <a:xfrm>
              <a:off x="6350492" y="1704571"/>
              <a:ext cx="3240955" cy="543440"/>
              <a:chOff x="4418492" y="2169120"/>
              <a:chExt cx="3240955" cy="543440"/>
            </a:xfrm>
          </p:grpSpPr>
          <p:pic>
            <p:nvPicPr>
              <p:cNvPr id="30" name="Grafik 29">
                <a:extLst>
                  <a:ext uri="{FF2B5EF4-FFF2-40B4-BE49-F238E27FC236}">
                    <a16:creationId xmlns:a16="http://schemas.microsoft.com/office/drawing/2014/main" id="{F8EF3441-34C0-1E8E-C059-A116A7CE43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18492" y="2169120"/>
                <a:ext cx="508230" cy="510135"/>
              </a:xfrm>
              <a:prstGeom prst="rect">
                <a:avLst/>
              </a:prstGeom>
            </p:spPr>
          </p:pic>
          <p:sp>
            <p:nvSpPr>
              <p:cNvPr id="31" name="Textfeld 30">
                <a:extLst>
                  <a:ext uri="{FF2B5EF4-FFF2-40B4-BE49-F238E27FC236}">
                    <a16:creationId xmlns:a16="http://schemas.microsoft.com/office/drawing/2014/main" id="{D624C10A-9735-7AB5-5D5F-C6B34F20209B}"/>
                  </a:ext>
                </a:extLst>
              </p:cNvPr>
              <p:cNvSpPr txBox="1"/>
              <p:nvPr/>
            </p:nvSpPr>
            <p:spPr bwMode="auto">
              <a:xfrm>
                <a:off x="4613787" y="2189340"/>
                <a:ext cx="304566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/>
                  <a:t>GEMS IUP-UB v1.0 original</a:t>
                </a:r>
              </a:p>
              <a:p>
                <a:pPr algn="ctr"/>
                <a:r>
                  <a:rPr lang="en-US" sz="1400" b="1" dirty="0"/>
                  <a:t>Using TROPOMI LER</a:t>
                </a:r>
              </a:p>
            </p:txBody>
          </p:sp>
        </p:grpSp>
      </p:grpSp>
      <p:sp>
        <p:nvSpPr>
          <p:cNvPr id="32" name="Titel 4">
            <a:extLst>
              <a:ext uri="{FF2B5EF4-FFF2-40B4-BE49-F238E27FC236}">
                <a16:creationId xmlns:a16="http://schemas.microsoft.com/office/drawing/2014/main" id="{A25A3EF9-DFF5-1EFB-066B-084420EC4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8" y="966314"/>
            <a:ext cx="10765457" cy="590478"/>
          </a:xfrm>
        </p:spPr>
        <p:txBody>
          <a:bodyPr/>
          <a:lstStyle/>
          <a:p>
            <a:r>
              <a:rPr lang="en-US" sz="3200" dirty="0"/>
              <a:t>Surface reflectivity</a:t>
            </a:r>
          </a:p>
        </p:txBody>
      </p:sp>
    </p:spTree>
    <p:extLst>
      <p:ext uri="{BB962C8B-B14F-4D97-AF65-F5344CB8AC3E}">
        <p14:creationId xmlns:p14="http://schemas.microsoft.com/office/powerpoint/2010/main" val="33188086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1">
            <a:extLst>
              <a:ext uri="{FF2B5EF4-FFF2-40B4-BE49-F238E27FC236}">
                <a16:creationId xmlns:a16="http://schemas.microsoft.com/office/drawing/2014/main" id="{64BCC850-8C30-60C3-1811-E87732344DF0}"/>
              </a:ext>
            </a:extLst>
          </p:cNvPr>
          <p:cNvSpPr txBox="1">
            <a:spLocks/>
          </p:cNvSpPr>
          <p:nvPr/>
        </p:nvSpPr>
        <p:spPr>
          <a:xfrm>
            <a:off x="155438" y="5877272"/>
            <a:ext cx="12036562" cy="836712"/>
          </a:xfrm>
          <a:prstGeom prst="rect">
            <a:avLst/>
          </a:prstGeom>
        </p:spPr>
        <p:txBody>
          <a:bodyPr/>
          <a:lstStyle>
            <a:lvl1pPr marL="266700" indent="-266700" algn="l" defTabSz="914400">
              <a:lnSpc>
                <a:spcPct val="113999"/>
              </a:lnSpc>
              <a:spcBef>
                <a:spcPts val="0"/>
              </a:spcBef>
              <a:buFont typeface="Wingdings 3"/>
              <a:buChar char=""/>
              <a:defRPr sz="1600" spc="3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8038" indent="-268288" algn="l" defTabSz="914400">
              <a:lnSpc>
                <a:spcPct val="113999"/>
              </a:lnSpc>
              <a:spcBef>
                <a:spcPts val="0"/>
              </a:spcBef>
              <a:buFont typeface="Arial"/>
              <a:buChar char="‒"/>
              <a:defRPr sz="1600" spc="3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41438" indent="-266700" algn="l" defTabSz="914400">
              <a:lnSpc>
                <a:spcPct val="113999"/>
              </a:lnSpc>
              <a:spcBef>
                <a:spcPts val="0"/>
              </a:spcBef>
              <a:buFont typeface="Arial"/>
              <a:buChar char="‒"/>
              <a:defRPr sz="1600" spc="3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82775" indent="-268288" algn="l" defTabSz="914400">
              <a:lnSpc>
                <a:spcPct val="113999"/>
              </a:lnSpc>
              <a:spcBef>
                <a:spcPts val="0"/>
              </a:spcBef>
              <a:buFont typeface="Arial"/>
              <a:buChar char="‒"/>
              <a:defRPr sz="1600" spc="3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22525" indent="-266700" algn="l" defTabSz="914400">
              <a:lnSpc>
                <a:spcPct val="113999"/>
              </a:lnSpc>
              <a:spcBef>
                <a:spcPts val="0"/>
              </a:spcBef>
              <a:buFont typeface="Arial"/>
              <a:buChar char="‒"/>
              <a:defRPr sz="1600" spc="3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Summer: Minimum of NO</a:t>
            </a:r>
            <a:r>
              <a:rPr lang="en-US" sz="2000" baseline="-25000" dirty="0"/>
              <a:t>2</a:t>
            </a:r>
            <a:r>
              <a:rPr lang="en-US" sz="2000" dirty="0"/>
              <a:t> around noon </a:t>
            </a:r>
            <a:r>
              <a:rPr lang="en-US" sz="2000" dirty="0">
                <a:sym typeface="Wingdings" panose="05000000000000000000" pitchFamily="2" charset="2"/>
              </a:rPr>
              <a:t>	   Chemical loss is strong</a:t>
            </a:r>
            <a:endParaRPr lang="en-US" sz="2000" dirty="0"/>
          </a:p>
          <a:p>
            <a:r>
              <a:rPr lang="en-US" sz="2000" dirty="0"/>
              <a:t>Winter: Decreasing NO</a:t>
            </a:r>
            <a:r>
              <a:rPr lang="en-US" sz="2000" baseline="-25000" dirty="0"/>
              <a:t>2</a:t>
            </a:r>
            <a:r>
              <a:rPr lang="en-US" sz="2000" dirty="0"/>
              <a:t> over the day	</a:t>
            </a:r>
            <a:r>
              <a:rPr lang="en-US" sz="2000" dirty="0">
                <a:sym typeface="Wingdings" panose="05000000000000000000" pitchFamily="2" charset="2"/>
              </a:rPr>
              <a:t>    	   Chemical loss low  Accumulation of NO</a:t>
            </a:r>
            <a:r>
              <a:rPr lang="en-US" sz="2000" baseline="-25000" dirty="0">
                <a:sym typeface="Wingdings" panose="05000000000000000000" pitchFamily="2" charset="2"/>
              </a:rPr>
              <a:t>2</a:t>
            </a:r>
            <a:endParaRPr lang="en-US" sz="2000" baseline="-25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pPr marL="539750" lvl="1" indent="0">
              <a:buFont typeface="Arial"/>
              <a:buNone/>
            </a:pPr>
            <a:r>
              <a:rPr lang="en-US" sz="2000" dirty="0"/>
              <a:t>		</a:t>
            </a:r>
          </a:p>
          <a:p>
            <a:pPr marL="0" indent="0">
              <a:buFont typeface="Wingdings 3"/>
              <a:buNone/>
            </a:pPr>
            <a:endParaRPr lang="en-US" sz="2000" dirty="0"/>
          </a:p>
        </p:txBody>
      </p:sp>
      <p:pic>
        <p:nvPicPr>
          <p:cNvPr id="16" name="Grafik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32104" y="5157192"/>
            <a:ext cx="4752528" cy="430169"/>
          </a:xfrm>
          <a:prstGeom prst="rect">
            <a:avLst/>
          </a:prstGeom>
        </p:spPr>
      </p:pic>
      <p:sp>
        <p:nvSpPr>
          <p:cNvPr id="23" name="Titel 4">
            <a:extLst>
              <a:ext uri="{FF2B5EF4-FFF2-40B4-BE49-F238E27FC236}">
                <a16:creationId xmlns:a16="http://schemas.microsoft.com/office/drawing/2014/main" id="{67F2FB2F-0E37-5932-F0D6-B76F203DC471}"/>
              </a:ext>
            </a:extLst>
          </p:cNvPr>
          <p:cNvSpPr txBox="1">
            <a:spLocks/>
          </p:cNvSpPr>
          <p:nvPr/>
        </p:nvSpPr>
        <p:spPr bwMode="gray">
          <a:xfrm>
            <a:off x="407368" y="980728"/>
            <a:ext cx="11784632" cy="55002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3600" spc="5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900" dirty="0"/>
              <a:t>Seasonal diurnal variation – Tropospheric NO</a:t>
            </a:r>
            <a:r>
              <a:rPr lang="en-US" sz="2900" baseline="-25000" dirty="0"/>
              <a:t>2</a:t>
            </a:r>
            <a:endParaRPr lang="en-US" sz="2900" baseline="-25000" dirty="0">
              <a:solidFill>
                <a:srgbClr val="C00000"/>
              </a:solidFill>
            </a:endParaRPr>
          </a:p>
        </p:txBody>
      </p:sp>
      <p:sp>
        <p:nvSpPr>
          <p:cNvPr id="5" name="Pfeil nach links und rechts 4"/>
          <p:cNvSpPr/>
          <p:nvPr/>
        </p:nvSpPr>
        <p:spPr bwMode="auto">
          <a:xfrm>
            <a:off x="5280837" y="6041366"/>
            <a:ext cx="418547" cy="149547"/>
          </a:xfrm>
          <a:prstGeom prst="left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5" name="Grafik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42" t="4233" r="38242"/>
          <a:stretch/>
        </p:blipFill>
        <p:spPr>
          <a:xfrm rot="600000">
            <a:off x="5384405" y="6233200"/>
            <a:ext cx="179056" cy="414819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9C941BAF-781C-8051-6BDA-654D9B03178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936" y="2234211"/>
            <a:ext cx="6058131" cy="2921265"/>
          </a:xfrm>
          <a:prstGeom prst="rect">
            <a:avLst/>
          </a:prstGeom>
        </p:spPr>
      </p:pic>
      <p:pic>
        <p:nvPicPr>
          <p:cNvPr id="4" name="Grafik 3" descr="Ein Bild, das Text, Diagramm, Reihe, Schrift enthält.&#10;&#10;Automatisch generierte Beschreibung">
            <a:extLst>
              <a:ext uri="{FF2B5EF4-FFF2-40B4-BE49-F238E27FC236}">
                <a16:creationId xmlns:a16="http://schemas.microsoft.com/office/drawing/2014/main" id="{1B6B1D99-DCA2-8339-3D1C-3B9ECAB2CD1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424" y="2232495"/>
            <a:ext cx="6065248" cy="2924697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619995B9-BD3C-6665-16B9-AFC4BEB1EED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5019" y="5157192"/>
            <a:ext cx="4752528" cy="373599"/>
          </a:xfrm>
          <a:prstGeom prst="rect">
            <a:avLst/>
          </a:prstGeom>
        </p:spPr>
      </p:pic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1F06B69C-EAD6-3E2C-3C08-F6132E381BF0}"/>
              </a:ext>
            </a:extLst>
          </p:cNvPr>
          <p:cNvGrpSpPr/>
          <p:nvPr/>
        </p:nvGrpSpPr>
        <p:grpSpPr>
          <a:xfrm>
            <a:off x="7608168" y="1639842"/>
            <a:ext cx="3405701" cy="510135"/>
            <a:chOff x="6002667" y="1704571"/>
            <a:chExt cx="3405701" cy="510135"/>
          </a:xfrm>
        </p:grpSpPr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C053D422-9412-5B7C-21A4-94BF72D9CC9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0492" y="1704571"/>
              <a:ext cx="508230" cy="510135"/>
            </a:xfrm>
            <a:prstGeom prst="rect">
              <a:avLst/>
            </a:prstGeom>
          </p:spPr>
        </p:pic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023F484E-3D4F-A5AC-C138-94E5DD25294C}"/>
                </a:ext>
              </a:extLst>
            </p:cNvPr>
            <p:cNvSpPr txBox="1"/>
            <p:nvPr/>
          </p:nvSpPr>
          <p:spPr bwMode="auto">
            <a:xfrm>
              <a:off x="6002667" y="1894873"/>
              <a:ext cx="340570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/>
                <a:t>GEMS IUP-UB v1.0</a:t>
              </a:r>
            </a:p>
          </p:txBody>
        </p:sp>
        <p:sp>
          <p:nvSpPr>
            <p:cNvPr id="9" name="Rechteck: abgerundete Ecken 8">
              <a:extLst>
                <a:ext uri="{FF2B5EF4-FFF2-40B4-BE49-F238E27FC236}">
                  <a16:creationId xmlns:a16="http://schemas.microsoft.com/office/drawing/2014/main" id="{5D1A12B2-9411-ADE2-D4A7-F6F271286C5F}"/>
                </a:ext>
              </a:extLst>
            </p:cNvPr>
            <p:cNvSpPr/>
            <p:nvPr/>
          </p:nvSpPr>
          <p:spPr bwMode="auto">
            <a:xfrm>
              <a:off x="6877772" y="1919050"/>
              <a:ext cx="1704909" cy="257990"/>
            </a:xfrm>
            <a:prstGeom prst="roundRect">
              <a:avLst/>
            </a:prstGeom>
            <a:solidFill>
              <a:schemeClr val="accent5">
                <a:alpha val="2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85BEE7F3-CF2B-E046-4E29-A1675FFC3D33}"/>
              </a:ext>
            </a:extLst>
          </p:cNvPr>
          <p:cNvGrpSpPr/>
          <p:nvPr/>
        </p:nvGrpSpPr>
        <p:grpSpPr>
          <a:xfrm>
            <a:off x="1836526" y="1639842"/>
            <a:ext cx="3539394" cy="510135"/>
            <a:chOff x="86001" y="1700808"/>
            <a:chExt cx="3539394" cy="510135"/>
          </a:xfrm>
        </p:grpSpPr>
        <p:grpSp>
          <p:nvGrpSpPr>
            <p:cNvPr id="12" name="Gruppieren 11">
              <a:extLst>
                <a:ext uri="{FF2B5EF4-FFF2-40B4-BE49-F238E27FC236}">
                  <a16:creationId xmlns:a16="http://schemas.microsoft.com/office/drawing/2014/main" id="{B334F2DA-8F78-5343-60AB-804721BDBD7A}"/>
                </a:ext>
              </a:extLst>
            </p:cNvPr>
            <p:cNvGrpSpPr/>
            <p:nvPr/>
          </p:nvGrpSpPr>
          <p:grpSpPr>
            <a:xfrm>
              <a:off x="86001" y="1700808"/>
              <a:ext cx="3539394" cy="510135"/>
              <a:chOff x="170019" y="2079671"/>
              <a:chExt cx="3539394" cy="510135"/>
            </a:xfrm>
          </p:grpSpPr>
          <p:pic>
            <p:nvPicPr>
              <p:cNvPr id="17" name="Grafik 16">
                <a:extLst>
                  <a:ext uri="{FF2B5EF4-FFF2-40B4-BE49-F238E27FC236}">
                    <a16:creationId xmlns:a16="http://schemas.microsoft.com/office/drawing/2014/main" id="{5D2F013B-001D-2015-6DF3-A25F71DB26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3797" y="2079671"/>
                <a:ext cx="1181504" cy="510135"/>
              </a:xfrm>
              <a:prstGeom prst="rect">
                <a:avLst/>
              </a:prstGeom>
            </p:spPr>
          </p:pic>
          <p:sp>
            <p:nvSpPr>
              <p:cNvPr id="21" name="Textfeld 20">
                <a:extLst>
                  <a:ext uri="{FF2B5EF4-FFF2-40B4-BE49-F238E27FC236}">
                    <a16:creationId xmlns:a16="http://schemas.microsoft.com/office/drawing/2014/main" id="{07AE7730-B7A3-E992-DE19-F6111A07444F}"/>
                  </a:ext>
                </a:extLst>
              </p:cNvPr>
              <p:cNvSpPr txBox="1"/>
              <p:nvPr/>
            </p:nvSpPr>
            <p:spPr bwMode="auto">
              <a:xfrm>
                <a:off x="170019" y="2272626"/>
                <a:ext cx="353939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/>
                  <a:t>   GEMS L2 v2</a:t>
                </a:r>
              </a:p>
            </p:txBody>
          </p:sp>
        </p:grpSp>
        <p:sp>
          <p:nvSpPr>
            <p:cNvPr id="13" name="Rechteck: abgerundete Ecken 12">
              <a:extLst>
                <a:ext uri="{FF2B5EF4-FFF2-40B4-BE49-F238E27FC236}">
                  <a16:creationId xmlns:a16="http://schemas.microsoft.com/office/drawing/2014/main" id="{868A0054-004C-A917-13AC-D364FAF7EB64}"/>
                </a:ext>
              </a:extLst>
            </p:cNvPr>
            <p:cNvSpPr/>
            <p:nvPr/>
          </p:nvSpPr>
          <p:spPr bwMode="auto">
            <a:xfrm>
              <a:off x="1399365" y="1919050"/>
              <a:ext cx="1116000" cy="257990"/>
            </a:xfrm>
            <a:prstGeom prst="roundRect">
              <a:avLst/>
            </a:prstGeom>
            <a:solidFill>
              <a:schemeClr val="accent2">
                <a:alpha val="2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2" name="Grafik 21">
            <a:extLst>
              <a:ext uri="{FF2B5EF4-FFF2-40B4-BE49-F238E27FC236}">
                <a16:creationId xmlns:a16="http://schemas.microsoft.com/office/drawing/2014/main" id="{FD95B308-76C4-685D-ED72-09E453E4121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3432" y="5139116"/>
            <a:ext cx="4752528" cy="430169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514CAAE8-6C66-1F48-06B8-43BD867F7940}"/>
              </a:ext>
            </a:extLst>
          </p:cNvPr>
          <p:cNvSpPr/>
          <p:nvPr/>
        </p:nvSpPr>
        <p:spPr bwMode="auto">
          <a:xfrm>
            <a:off x="2927648" y="5249113"/>
            <a:ext cx="1152128" cy="1962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A16B56B5-EE77-974B-D2A8-06D8F59E4595}"/>
              </a:ext>
            </a:extLst>
          </p:cNvPr>
          <p:cNvSpPr txBox="1"/>
          <p:nvPr/>
        </p:nvSpPr>
        <p:spPr bwMode="auto">
          <a:xfrm>
            <a:off x="2855640" y="5174104"/>
            <a:ext cx="12666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GEMS L2 v2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531702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440E06CB-DDA8-E5EE-1CF4-608C3EC9F5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1414" y="1570176"/>
            <a:ext cx="8393879" cy="5206565"/>
          </a:xfrm>
          <a:prstGeom prst="rect">
            <a:avLst/>
          </a:prstGeom>
        </p:spPr>
      </p:pic>
      <p:sp>
        <p:nvSpPr>
          <p:cNvPr id="6" name="Titel 4">
            <a:extLst>
              <a:ext uri="{FF2B5EF4-FFF2-40B4-BE49-F238E27FC236}">
                <a16:creationId xmlns:a16="http://schemas.microsoft.com/office/drawing/2014/main" id="{63936A59-2765-961E-5859-D766C4A4691E}"/>
              </a:ext>
            </a:extLst>
          </p:cNvPr>
          <p:cNvSpPr txBox="1">
            <a:spLocks/>
          </p:cNvSpPr>
          <p:nvPr/>
        </p:nvSpPr>
        <p:spPr bwMode="auto">
          <a:xfrm>
            <a:off x="407368" y="966314"/>
            <a:ext cx="10765457" cy="59047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3600" spc="5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Bias diurnal variation – GEMS IUP-UB v1.0 </a:t>
            </a:r>
          </a:p>
        </p:txBody>
      </p: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A177638F-30BB-887A-32DC-807FA96D6AA6}"/>
              </a:ext>
            </a:extLst>
          </p:cNvPr>
          <p:cNvGrpSpPr/>
          <p:nvPr/>
        </p:nvGrpSpPr>
        <p:grpSpPr>
          <a:xfrm>
            <a:off x="4748868" y="941670"/>
            <a:ext cx="4324655" cy="513057"/>
            <a:chOff x="5663951" y="941670"/>
            <a:chExt cx="4324655" cy="513057"/>
          </a:xfrm>
        </p:grpSpPr>
        <p:sp>
          <p:nvSpPr>
            <p:cNvPr id="20" name="Rechteck: abgerundete Ecken 19">
              <a:extLst>
                <a:ext uri="{FF2B5EF4-FFF2-40B4-BE49-F238E27FC236}">
                  <a16:creationId xmlns:a16="http://schemas.microsoft.com/office/drawing/2014/main" id="{6AE5307E-9DA5-8E5A-DB7F-3CB3C720EA80}"/>
                </a:ext>
              </a:extLst>
            </p:cNvPr>
            <p:cNvSpPr/>
            <p:nvPr/>
          </p:nvSpPr>
          <p:spPr bwMode="auto">
            <a:xfrm>
              <a:off x="5663951" y="941670"/>
              <a:ext cx="3744417" cy="448292"/>
            </a:xfrm>
            <a:prstGeom prst="roundRect">
              <a:avLst/>
            </a:prstGeom>
            <a:solidFill>
              <a:schemeClr val="accent5">
                <a:alpha val="2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Grafik 20">
              <a:extLst>
                <a:ext uri="{FF2B5EF4-FFF2-40B4-BE49-F238E27FC236}">
                  <a16:creationId xmlns:a16="http://schemas.microsoft.com/office/drawing/2014/main" id="{024F5CD1-AC8A-D1E5-0143-C06321EFEC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80376" y="944592"/>
              <a:ext cx="508230" cy="510135"/>
            </a:xfrm>
            <a:prstGeom prst="rect">
              <a:avLst/>
            </a:prstGeom>
          </p:spPr>
        </p:pic>
      </p:grp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9385D676-405C-BBB4-A669-DABA9D68E774}"/>
              </a:ext>
            </a:extLst>
          </p:cNvPr>
          <p:cNvGrpSpPr/>
          <p:nvPr/>
        </p:nvGrpSpPr>
        <p:grpSpPr>
          <a:xfrm>
            <a:off x="8688288" y="1708116"/>
            <a:ext cx="3503712" cy="4313172"/>
            <a:chOff x="8688288" y="1616222"/>
            <a:chExt cx="3377386" cy="4313172"/>
          </a:xfrm>
        </p:grpSpPr>
        <p:sp>
          <p:nvSpPr>
            <p:cNvPr id="29" name="Inhaltsplatzhalter 1">
              <a:extLst>
                <a:ext uri="{FF2B5EF4-FFF2-40B4-BE49-F238E27FC236}">
                  <a16:creationId xmlns:a16="http://schemas.microsoft.com/office/drawing/2014/main" id="{E9DF1CF1-462A-56E0-E213-9B2A8786BC51}"/>
                </a:ext>
              </a:extLst>
            </p:cNvPr>
            <p:cNvSpPr txBox="1">
              <a:spLocks/>
            </p:cNvSpPr>
            <p:nvPr/>
          </p:nvSpPr>
          <p:spPr>
            <a:xfrm>
              <a:off x="8688288" y="1616222"/>
              <a:ext cx="3377386" cy="4313172"/>
            </a:xfrm>
            <a:prstGeom prst="rect">
              <a:avLst/>
            </a:prstGeom>
          </p:spPr>
          <p:txBody>
            <a:bodyPr/>
            <a:lstStyle>
              <a:lvl1pPr marL="266700" indent="-266700" algn="l" defTabSz="914400">
                <a:lnSpc>
                  <a:spcPct val="113999"/>
                </a:lnSpc>
                <a:spcBef>
                  <a:spcPts val="0"/>
                </a:spcBef>
                <a:buFont typeface="Wingdings 3"/>
                <a:buChar char=""/>
                <a:defRPr sz="1600" spc="3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08038" indent="-268288" algn="l" defTabSz="914400">
                <a:lnSpc>
                  <a:spcPct val="113999"/>
                </a:lnSpc>
                <a:spcBef>
                  <a:spcPts val="0"/>
                </a:spcBef>
                <a:buFont typeface="Arial"/>
                <a:buChar char="‒"/>
                <a:defRPr sz="1600" spc="3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41438" indent="-266700" algn="l" defTabSz="914400">
                <a:lnSpc>
                  <a:spcPct val="113999"/>
                </a:lnSpc>
                <a:spcBef>
                  <a:spcPts val="0"/>
                </a:spcBef>
                <a:buFont typeface="Arial"/>
                <a:buChar char="‒"/>
                <a:defRPr sz="1600" spc="3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82775" indent="-268288" algn="l" defTabSz="914400">
                <a:lnSpc>
                  <a:spcPct val="113999"/>
                </a:lnSpc>
                <a:spcBef>
                  <a:spcPts val="0"/>
                </a:spcBef>
                <a:buFont typeface="Arial"/>
                <a:buChar char="‒"/>
                <a:defRPr sz="1600" spc="3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22525" indent="-266700" algn="l" defTabSz="914400">
                <a:lnSpc>
                  <a:spcPct val="113999"/>
                </a:lnSpc>
                <a:spcBef>
                  <a:spcPts val="0"/>
                </a:spcBef>
                <a:buFont typeface="Arial"/>
                <a:buChar char="‒"/>
                <a:defRPr sz="1600" spc="3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000" dirty="0"/>
                <a:t>GEMS IUP-UB v1.0:</a:t>
              </a:r>
            </a:p>
            <a:p>
              <a:pPr lvl="1"/>
              <a:r>
                <a:rPr lang="en-US" sz="1800" dirty="0"/>
                <a:t>nearly no diurnal bias variation</a:t>
              </a:r>
            </a:p>
            <a:p>
              <a:pPr lvl="1"/>
              <a:r>
                <a:rPr lang="en-US" sz="1800" dirty="0"/>
                <a:t>High biased in winter</a:t>
              </a:r>
            </a:p>
            <a:p>
              <a:pPr lvl="1"/>
              <a:endParaRPr lang="en-US" sz="2000" dirty="0"/>
            </a:p>
            <a:p>
              <a:pPr marL="539750" lvl="1" indent="0">
                <a:buNone/>
              </a:pPr>
              <a:endParaRPr lang="en-US" sz="1800" dirty="0"/>
            </a:p>
            <a:p>
              <a:pPr lvl="1"/>
              <a:endParaRPr lang="en-US" sz="1800" dirty="0"/>
            </a:p>
            <a:p>
              <a:endParaRPr lang="en-US" sz="1800" dirty="0"/>
            </a:p>
          </p:txBody>
        </p:sp>
        <p:sp>
          <p:nvSpPr>
            <p:cNvPr id="30" name="Rechteck: abgerundete Ecken 29">
              <a:extLst>
                <a:ext uri="{FF2B5EF4-FFF2-40B4-BE49-F238E27FC236}">
                  <a16:creationId xmlns:a16="http://schemas.microsoft.com/office/drawing/2014/main" id="{C37C969C-A8A1-655C-E80F-0A8E88F7DB72}"/>
                </a:ext>
              </a:extLst>
            </p:cNvPr>
            <p:cNvSpPr/>
            <p:nvPr/>
          </p:nvSpPr>
          <p:spPr bwMode="auto">
            <a:xfrm>
              <a:off x="9021678" y="1704216"/>
              <a:ext cx="2373669" cy="257990"/>
            </a:xfrm>
            <a:prstGeom prst="roundRect">
              <a:avLst/>
            </a:prstGeom>
            <a:solidFill>
              <a:schemeClr val="accent5">
                <a:alpha val="2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965782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4">
            <a:extLst>
              <a:ext uri="{FF2B5EF4-FFF2-40B4-BE49-F238E27FC236}">
                <a16:creationId xmlns:a16="http://schemas.microsoft.com/office/drawing/2014/main" id="{63936A59-2765-961E-5859-D766C4A4691E}"/>
              </a:ext>
            </a:extLst>
          </p:cNvPr>
          <p:cNvSpPr txBox="1">
            <a:spLocks/>
          </p:cNvSpPr>
          <p:nvPr/>
        </p:nvSpPr>
        <p:spPr bwMode="auto">
          <a:xfrm>
            <a:off x="407368" y="966314"/>
            <a:ext cx="10765457" cy="59047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3600" spc="5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Bias diurnal variation – GEMS L2 v2 </a:t>
            </a:r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A5A4D6C7-D7C6-6DCF-8D7B-5B44546760E7}"/>
              </a:ext>
            </a:extLst>
          </p:cNvPr>
          <p:cNvGrpSpPr/>
          <p:nvPr/>
        </p:nvGrpSpPr>
        <p:grpSpPr>
          <a:xfrm>
            <a:off x="4738358" y="841674"/>
            <a:ext cx="3773792" cy="538859"/>
            <a:chOff x="5663952" y="841674"/>
            <a:chExt cx="3773792" cy="538859"/>
          </a:xfrm>
        </p:grpSpPr>
        <p:sp>
          <p:nvSpPr>
            <p:cNvPr id="4" name="Rechteck: abgerundete Ecken 3">
              <a:extLst>
                <a:ext uri="{FF2B5EF4-FFF2-40B4-BE49-F238E27FC236}">
                  <a16:creationId xmlns:a16="http://schemas.microsoft.com/office/drawing/2014/main" id="{66A376D9-9264-882D-633B-FB15639DF655}"/>
                </a:ext>
              </a:extLst>
            </p:cNvPr>
            <p:cNvSpPr/>
            <p:nvPr/>
          </p:nvSpPr>
          <p:spPr bwMode="auto">
            <a:xfrm>
              <a:off x="5663952" y="956886"/>
              <a:ext cx="2520280" cy="423647"/>
            </a:xfrm>
            <a:prstGeom prst="roundRect">
              <a:avLst/>
            </a:prstGeom>
            <a:solidFill>
              <a:schemeClr val="accent2">
                <a:alpha val="27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78F0CE41-3D68-4A28-E756-45CA347014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56240" y="841674"/>
              <a:ext cx="1181504" cy="510135"/>
            </a:xfrm>
            <a:prstGeom prst="rect">
              <a:avLst/>
            </a:prstGeom>
          </p:spPr>
        </p:pic>
      </p:grp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737720FB-7A87-E26D-A3F0-439886217DD6}"/>
              </a:ext>
            </a:extLst>
          </p:cNvPr>
          <p:cNvGrpSpPr/>
          <p:nvPr/>
        </p:nvGrpSpPr>
        <p:grpSpPr>
          <a:xfrm>
            <a:off x="8688288" y="1708116"/>
            <a:ext cx="3672408" cy="4313172"/>
            <a:chOff x="8688288" y="1616222"/>
            <a:chExt cx="3377386" cy="4313172"/>
          </a:xfrm>
        </p:grpSpPr>
        <p:sp>
          <p:nvSpPr>
            <p:cNvPr id="18" name="Inhaltsplatzhalter 1">
              <a:extLst>
                <a:ext uri="{FF2B5EF4-FFF2-40B4-BE49-F238E27FC236}">
                  <a16:creationId xmlns:a16="http://schemas.microsoft.com/office/drawing/2014/main" id="{4623A805-FA3B-0D41-FB20-D6CDD4C14A6A}"/>
                </a:ext>
              </a:extLst>
            </p:cNvPr>
            <p:cNvSpPr txBox="1">
              <a:spLocks/>
            </p:cNvSpPr>
            <p:nvPr/>
          </p:nvSpPr>
          <p:spPr>
            <a:xfrm>
              <a:off x="8688288" y="1616222"/>
              <a:ext cx="3377386" cy="4313172"/>
            </a:xfrm>
            <a:prstGeom prst="rect">
              <a:avLst/>
            </a:prstGeom>
          </p:spPr>
          <p:txBody>
            <a:bodyPr/>
            <a:lstStyle>
              <a:lvl1pPr marL="266700" indent="-266700" algn="l" defTabSz="914400">
                <a:lnSpc>
                  <a:spcPct val="113999"/>
                </a:lnSpc>
                <a:spcBef>
                  <a:spcPts val="0"/>
                </a:spcBef>
                <a:buFont typeface="Wingdings 3"/>
                <a:buChar char=""/>
                <a:defRPr sz="1600" spc="3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08038" indent="-268288" algn="l" defTabSz="914400">
                <a:lnSpc>
                  <a:spcPct val="113999"/>
                </a:lnSpc>
                <a:spcBef>
                  <a:spcPts val="0"/>
                </a:spcBef>
                <a:buFont typeface="Arial"/>
                <a:buChar char="‒"/>
                <a:defRPr sz="1600" spc="3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41438" indent="-266700" algn="l" defTabSz="914400">
                <a:lnSpc>
                  <a:spcPct val="113999"/>
                </a:lnSpc>
                <a:spcBef>
                  <a:spcPts val="0"/>
                </a:spcBef>
                <a:buFont typeface="Arial"/>
                <a:buChar char="‒"/>
                <a:defRPr sz="1600" spc="3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82775" indent="-268288" algn="l" defTabSz="914400">
                <a:lnSpc>
                  <a:spcPct val="113999"/>
                </a:lnSpc>
                <a:spcBef>
                  <a:spcPts val="0"/>
                </a:spcBef>
                <a:buFont typeface="Arial"/>
                <a:buChar char="‒"/>
                <a:defRPr sz="1600" spc="3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22525" indent="-266700" algn="l" defTabSz="914400">
                <a:lnSpc>
                  <a:spcPct val="113999"/>
                </a:lnSpc>
                <a:spcBef>
                  <a:spcPts val="0"/>
                </a:spcBef>
                <a:buFont typeface="Arial"/>
                <a:buChar char="‒"/>
                <a:defRPr sz="1600" spc="3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000" dirty="0"/>
                <a:t>GEMS IUP-UB v1.0:</a:t>
              </a:r>
            </a:p>
            <a:p>
              <a:pPr lvl="1"/>
              <a:r>
                <a:rPr lang="en-US" sz="1800" dirty="0"/>
                <a:t>nearly no diurnal bias variation</a:t>
              </a:r>
            </a:p>
            <a:p>
              <a:pPr lvl="1"/>
              <a:r>
                <a:rPr lang="en-US" sz="1800" dirty="0"/>
                <a:t>High biased in winter</a:t>
              </a:r>
            </a:p>
            <a:p>
              <a:pPr lvl="1"/>
              <a:endParaRPr lang="en-US" sz="2000" dirty="0"/>
            </a:p>
            <a:p>
              <a:r>
                <a:rPr lang="en-US" sz="2000" dirty="0"/>
                <a:t>GEMS L2 v2:</a:t>
              </a:r>
            </a:p>
            <a:p>
              <a:pPr lvl="1"/>
              <a:r>
                <a:rPr lang="en-US" sz="1800" dirty="0"/>
                <a:t>High biased</a:t>
              </a:r>
            </a:p>
            <a:p>
              <a:pPr lvl="1"/>
              <a:r>
                <a:rPr lang="en-US" sz="1800" dirty="0"/>
                <a:t>Diurnal bias variation, especially in autumn</a:t>
              </a:r>
            </a:p>
            <a:p>
              <a:pPr lvl="1"/>
              <a:endParaRPr lang="en-US" sz="1800" dirty="0"/>
            </a:p>
            <a:p>
              <a:pPr lvl="1"/>
              <a:endParaRPr lang="en-US" sz="1800" dirty="0"/>
            </a:p>
            <a:p>
              <a:endParaRPr lang="en-US" sz="1800" dirty="0"/>
            </a:p>
          </p:txBody>
        </p:sp>
        <p:sp>
          <p:nvSpPr>
            <p:cNvPr id="19" name="Rechteck: abgerundete Ecken 18">
              <a:extLst>
                <a:ext uri="{FF2B5EF4-FFF2-40B4-BE49-F238E27FC236}">
                  <a16:creationId xmlns:a16="http://schemas.microsoft.com/office/drawing/2014/main" id="{38C2FB57-2C6F-9198-2176-C6A9B33B6E60}"/>
                </a:ext>
              </a:extLst>
            </p:cNvPr>
            <p:cNvSpPr/>
            <p:nvPr/>
          </p:nvSpPr>
          <p:spPr bwMode="auto">
            <a:xfrm>
              <a:off x="9021678" y="1704216"/>
              <a:ext cx="2304257" cy="257990"/>
            </a:xfrm>
            <a:prstGeom prst="roundRect">
              <a:avLst/>
            </a:prstGeom>
            <a:solidFill>
              <a:schemeClr val="accent5">
                <a:alpha val="2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Rechteck: abgerundete Ecken 19">
            <a:extLst>
              <a:ext uri="{FF2B5EF4-FFF2-40B4-BE49-F238E27FC236}">
                <a16:creationId xmlns:a16="http://schemas.microsoft.com/office/drawing/2014/main" id="{AB8EA3DE-0D45-ABF7-32B9-B8D1D487B5EC}"/>
              </a:ext>
            </a:extLst>
          </p:cNvPr>
          <p:cNvSpPr/>
          <p:nvPr/>
        </p:nvSpPr>
        <p:spPr bwMode="auto">
          <a:xfrm>
            <a:off x="9014028" y="3425096"/>
            <a:ext cx="1618476" cy="257990"/>
          </a:xfrm>
          <a:prstGeom prst="roundRect">
            <a:avLst/>
          </a:prstGeom>
          <a:solidFill>
            <a:schemeClr val="accent2">
              <a:alpha val="27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50525775-FFEE-E405-D1FF-E1D222B5896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1414" y="1570176"/>
            <a:ext cx="8393878" cy="5206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277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4">
            <a:extLst>
              <a:ext uri="{FF2B5EF4-FFF2-40B4-BE49-F238E27FC236}">
                <a16:creationId xmlns:a16="http://schemas.microsoft.com/office/drawing/2014/main" id="{425AA126-755B-356B-19D1-1F4479361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8" y="980727"/>
            <a:ext cx="11665296" cy="706429"/>
          </a:xfrm>
        </p:spPr>
        <p:txBody>
          <a:bodyPr/>
          <a:lstStyle/>
          <a:p>
            <a:r>
              <a:rPr lang="de-DE" sz="2900" dirty="0"/>
              <a:t>Summary</a:t>
            </a:r>
            <a:endParaRPr lang="en-US" sz="2900" dirty="0"/>
          </a:p>
        </p:txBody>
      </p:sp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EB9FAE39-7714-7686-1FED-0218D4FDC268}"/>
              </a:ext>
            </a:extLst>
          </p:cNvPr>
          <p:cNvSpPr txBox="1">
            <a:spLocks/>
          </p:cNvSpPr>
          <p:nvPr/>
        </p:nvSpPr>
        <p:spPr>
          <a:xfrm>
            <a:off x="407368" y="1584176"/>
            <a:ext cx="8184588" cy="5373216"/>
          </a:xfrm>
          <a:prstGeom prst="rect">
            <a:avLst/>
          </a:prstGeom>
        </p:spPr>
        <p:txBody>
          <a:bodyPr/>
          <a:lstStyle>
            <a:lvl1pPr marL="266700" indent="-266700" algn="l" defTabSz="914400">
              <a:lnSpc>
                <a:spcPct val="113999"/>
              </a:lnSpc>
              <a:spcBef>
                <a:spcPts val="0"/>
              </a:spcBef>
              <a:buFont typeface="Wingdings 3"/>
              <a:buChar char=""/>
              <a:defRPr sz="1600" spc="3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8038" indent="-268288" algn="l" defTabSz="914400">
              <a:lnSpc>
                <a:spcPct val="113999"/>
              </a:lnSpc>
              <a:spcBef>
                <a:spcPts val="0"/>
              </a:spcBef>
              <a:buFont typeface="Arial"/>
              <a:buChar char="‒"/>
              <a:defRPr sz="1600" spc="3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41438" indent="-266700" algn="l" defTabSz="914400">
              <a:lnSpc>
                <a:spcPct val="113999"/>
              </a:lnSpc>
              <a:spcBef>
                <a:spcPts val="0"/>
              </a:spcBef>
              <a:buFont typeface="Arial"/>
              <a:buChar char="‒"/>
              <a:defRPr sz="1600" spc="3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82775" indent="-268288" algn="l" defTabSz="914400">
              <a:lnSpc>
                <a:spcPct val="113999"/>
              </a:lnSpc>
              <a:spcBef>
                <a:spcPts val="0"/>
              </a:spcBef>
              <a:buFont typeface="Arial"/>
              <a:buChar char="‒"/>
              <a:defRPr sz="1600" spc="3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22525" indent="-266700" algn="l" defTabSz="914400">
              <a:lnSpc>
                <a:spcPct val="113999"/>
              </a:lnSpc>
              <a:spcBef>
                <a:spcPts val="0"/>
              </a:spcBef>
              <a:buFont typeface="Arial"/>
              <a:buChar char="‒"/>
              <a:defRPr sz="1600" spc="3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GEMS L2 v2 high biased (Looking forward to v3!)</a:t>
            </a:r>
          </a:p>
          <a:p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Influence of different stratospheric corrections</a:t>
            </a:r>
          </a:p>
          <a:p>
            <a:r>
              <a:rPr lang="en-US" sz="2000" dirty="0"/>
              <a:t>GEMS L2 surface reflectance causes scatter and high bias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Good agreement between GEMS IUP-UB and ground-based data</a:t>
            </a:r>
          </a:p>
          <a:p>
            <a:pPr lvl="1"/>
            <a:r>
              <a:rPr lang="en-US" sz="2000" dirty="0"/>
              <a:t>GEMS IUP-UB high biased in winter, no diurnal bias variation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GEMS L2 v2 high biased</a:t>
            </a:r>
          </a:p>
          <a:p>
            <a:r>
              <a:rPr lang="en-US" sz="2000" dirty="0"/>
              <a:t>Diurnal bias variation for GEMS L2 v2</a:t>
            </a:r>
          </a:p>
          <a:p>
            <a:pPr marL="0" indent="0">
              <a:buNone/>
            </a:pPr>
            <a:endParaRPr lang="en-US" sz="2000" dirty="0"/>
          </a:p>
          <a:p>
            <a:endParaRPr lang="en-US" sz="2000" dirty="0"/>
          </a:p>
          <a:p>
            <a:endParaRPr lang="en-US" sz="1800" dirty="0"/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7" name="Textfeld 6"/>
          <p:cNvSpPr txBox="1"/>
          <p:nvPr/>
        </p:nvSpPr>
        <p:spPr>
          <a:xfrm>
            <a:off x="10344472" y="6381328"/>
            <a:ext cx="1800200" cy="415498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050" b="1" dirty="0">
                <a:solidFill>
                  <a:schemeClr val="bg1"/>
                </a:solidFill>
              </a:rPr>
              <a:t>Project </a:t>
            </a:r>
            <a:r>
              <a:rPr lang="de-DE" sz="1050" b="1" dirty="0" err="1">
                <a:solidFill>
                  <a:schemeClr val="bg1"/>
                </a:solidFill>
              </a:rPr>
              <a:t>support</a:t>
            </a:r>
            <a:r>
              <a:rPr lang="de-DE" sz="1050" b="1" dirty="0">
                <a:solidFill>
                  <a:schemeClr val="bg1"/>
                </a:solidFill>
              </a:rPr>
              <a:t> </a:t>
            </a:r>
            <a:r>
              <a:rPr lang="de-DE" sz="1050" b="1" dirty="0" err="1">
                <a:solidFill>
                  <a:schemeClr val="bg1"/>
                </a:solidFill>
              </a:rPr>
              <a:t>from</a:t>
            </a:r>
            <a:r>
              <a:rPr lang="de-DE" sz="1050" b="1" dirty="0">
                <a:solidFill>
                  <a:schemeClr val="bg1"/>
                </a:solidFill>
              </a:rPr>
              <a:t> KI4S4 50EE2204</a:t>
            </a:r>
            <a:endParaRPr lang="en-GB" sz="1050" b="1" dirty="0">
              <a:solidFill>
                <a:schemeClr val="bg1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71932" y="5843079"/>
            <a:ext cx="7205681" cy="95410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Thank you to NIER and Yonsei University for funding and providing GEMS data.</a:t>
            </a:r>
          </a:p>
          <a:p>
            <a:endParaRPr lang="en-US" sz="1400" b="1" dirty="0">
              <a:solidFill>
                <a:schemeClr val="bg1"/>
              </a:solidFill>
            </a:endParaRPr>
          </a:p>
          <a:p>
            <a:r>
              <a:rPr lang="en-US" sz="1400" b="1" dirty="0">
                <a:solidFill>
                  <a:schemeClr val="bg1"/>
                </a:solidFill>
              </a:rPr>
              <a:t>We thank the PIs and support staff for establishing and maintaining the Pandora sites. PGN is a bilateral project supported with funding from NASA and ESA.</a:t>
            </a:r>
          </a:p>
        </p:txBody>
      </p:sp>
      <p:sp>
        <p:nvSpPr>
          <p:cNvPr id="10" name="Rechteck: abgerundete Ecken 9">
            <a:extLst>
              <a:ext uri="{FF2B5EF4-FFF2-40B4-BE49-F238E27FC236}">
                <a16:creationId xmlns:a16="http://schemas.microsoft.com/office/drawing/2014/main" id="{AD5A973B-8758-2EE8-C776-7B858A9F3504}"/>
              </a:ext>
            </a:extLst>
          </p:cNvPr>
          <p:cNvSpPr/>
          <p:nvPr/>
        </p:nvSpPr>
        <p:spPr bwMode="auto">
          <a:xfrm>
            <a:off x="3638203" y="5144997"/>
            <a:ext cx="1584176" cy="257990"/>
          </a:xfrm>
          <a:prstGeom prst="roundRect">
            <a:avLst/>
          </a:prstGeom>
          <a:solidFill>
            <a:schemeClr val="accent2">
              <a:alpha val="27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hteck: abgerundete Ecken 11">
            <a:extLst>
              <a:ext uri="{FF2B5EF4-FFF2-40B4-BE49-F238E27FC236}">
                <a16:creationId xmlns:a16="http://schemas.microsoft.com/office/drawing/2014/main" id="{D3F2E0F3-E830-F58F-0C87-C47D8901AD3E}"/>
              </a:ext>
            </a:extLst>
          </p:cNvPr>
          <p:cNvSpPr/>
          <p:nvPr/>
        </p:nvSpPr>
        <p:spPr bwMode="auto">
          <a:xfrm>
            <a:off x="733135" y="4805903"/>
            <a:ext cx="1555895" cy="257990"/>
          </a:xfrm>
          <a:prstGeom prst="roundRect">
            <a:avLst/>
          </a:prstGeom>
          <a:solidFill>
            <a:schemeClr val="accent2">
              <a:alpha val="27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hteck: abgerundete Ecken 12">
            <a:extLst>
              <a:ext uri="{FF2B5EF4-FFF2-40B4-BE49-F238E27FC236}">
                <a16:creationId xmlns:a16="http://schemas.microsoft.com/office/drawing/2014/main" id="{F7D12E44-1452-5D94-F741-DFFE3501A503}"/>
              </a:ext>
            </a:extLst>
          </p:cNvPr>
          <p:cNvSpPr/>
          <p:nvPr/>
        </p:nvSpPr>
        <p:spPr bwMode="auto">
          <a:xfrm>
            <a:off x="3820025" y="3752464"/>
            <a:ext cx="1771919" cy="257990"/>
          </a:xfrm>
          <a:prstGeom prst="roundRect">
            <a:avLst/>
          </a:prstGeom>
          <a:solidFill>
            <a:schemeClr val="accent5"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Pfeil: nach unten 27">
            <a:extLst>
              <a:ext uri="{FF2B5EF4-FFF2-40B4-BE49-F238E27FC236}">
                <a16:creationId xmlns:a16="http://schemas.microsoft.com/office/drawing/2014/main" id="{3C15AA2F-1AA9-3236-8080-744FD916FFB4}"/>
              </a:ext>
            </a:extLst>
          </p:cNvPr>
          <p:cNvSpPr/>
          <p:nvPr/>
        </p:nvSpPr>
        <p:spPr bwMode="auto">
          <a:xfrm rot="16200000">
            <a:off x="9124719" y="1467950"/>
            <a:ext cx="216024" cy="393255"/>
          </a:xfrm>
          <a:prstGeom prst="down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Grafik 28">
            <a:extLst>
              <a:ext uri="{FF2B5EF4-FFF2-40B4-BE49-F238E27FC236}">
                <a16:creationId xmlns:a16="http://schemas.microsoft.com/office/drawing/2014/main" id="{2ED0A98A-95C9-4B6F-5FF6-BE0C8EE636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91956" y="2531872"/>
            <a:ext cx="2193153" cy="1051868"/>
          </a:xfrm>
          <a:prstGeom prst="rect">
            <a:avLst/>
          </a:prstGeom>
        </p:spPr>
      </p:pic>
      <p:pic>
        <p:nvPicPr>
          <p:cNvPr id="9" name="Grafik 8" descr="Ein Bild, das Text, Symbol, Schrift, Uhr enthält.&#10;&#10;Automatisch generierte Beschreibung">
            <a:extLst>
              <a:ext uri="{FF2B5EF4-FFF2-40B4-BE49-F238E27FC236}">
                <a16:creationId xmlns:a16="http://schemas.microsoft.com/office/drawing/2014/main" id="{6A531242-1B13-C9DD-CA52-7A5600C89D5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3059" y="6302859"/>
            <a:ext cx="546335" cy="546335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0E986973-9BCA-245E-067F-945FB297086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65443" y="3924429"/>
            <a:ext cx="3263205" cy="2024105"/>
          </a:xfrm>
          <a:prstGeom prst="rect">
            <a:avLst/>
          </a:prstGeom>
        </p:spPr>
      </p:pic>
      <p:sp>
        <p:nvSpPr>
          <p:cNvPr id="11" name="Rechteck: abgerundete Ecken 10">
            <a:extLst>
              <a:ext uri="{FF2B5EF4-FFF2-40B4-BE49-F238E27FC236}">
                <a16:creationId xmlns:a16="http://schemas.microsoft.com/office/drawing/2014/main" id="{D3C81CC2-6081-97FF-24EE-DDBE75C44529}"/>
              </a:ext>
            </a:extLst>
          </p:cNvPr>
          <p:cNvSpPr/>
          <p:nvPr/>
        </p:nvSpPr>
        <p:spPr bwMode="auto">
          <a:xfrm>
            <a:off x="1271464" y="4104565"/>
            <a:ext cx="1771919" cy="257990"/>
          </a:xfrm>
          <a:prstGeom prst="roundRect">
            <a:avLst/>
          </a:prstGeom>
          <a:solidFill>
            <a:schemeClr val="accent5"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hteck: abgerundete Ecken 13">
            <a:extLst>
              <a:ext uri="{FF2B5EF4-FFF2-40B4-BE49-F238E27FC236}">
                <a16:creationId xmlns:a16="http://schemas.microsoft.com/office/drawing/2014/main" id="{486672D3-1E48-D9EF-158F-24D3ABA43A9B}"/>
              </a:ext>
            </a:extLst>
          </p:cNvPr>
          <p:cNvSpPr/>
          <p:nvPr/>
        </p:nvSpPr>
        <p:spPr bwMode="auto">
          <a:xfrm>
            <a:off x="722382" y="1671253"/>
            <a:ext cx="1584176" cy="257990"/>
          </a:xfrm>
          <a:prstGeom prst="roundRect">
            <a:avLst/>
          </a:prstGeom>
          <a:solidFill>
            <a:schemeClr val="accent2">
              <a:alpha val="27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99E98214-C3D9-D92D-E5A9-863DFE32DD3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32104" y="821220"/>
            <a:ext cx="1771920" cy="1599667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8D45D259-6375-1BF2-39D1-236C817D55E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75048" y="821221"/>
            <a:ext cx="1771919" cy="1599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1784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4">
            <a:extLst>
              <a:ext uri="{FF2B5EF4-FFF2-40B4-BE49-F238E27FC236}">
                <a16:creationId xmlns:a16="http://schemas.microsoft.com/office/drawing/2014/main" id="{63936A59-2765-961E-5859-D766C4A4691E}"/>
              </a:ext>
            </a:extLst>
          </p:cNvPr>
          <p:cNvSpPr txBox="1">
            <a:spLocks/>
          </p:cNvSpPr>
          <p:nvPr/>
        </p:nvSpPr>
        <p:spPr bwMode="auto">
          <a:xfrm>
            <a:off x="407368" y="966314"/>
            <a:ext cx="10765457" cy="59047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3600" spc="5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Ground-based observations in GEMS area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C46F7D57-2497-F52F-0436-A22742ECFF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89410" y="1609170"/>
            <a:ext cx="6229050" cy="4160509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3E11E6C4-0311-4E75-5E78-1622232B7E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3392" y="1609170"/>
            <a:ext cx="4608512" cy="4160509"/>
          </a:xfrm>
          <a:prstGeom prst="rect">
            <a:avLst/>
          </a:prstGeom>
        </p:spPr>
      </p:pic>
      <p:sp>
        <p:nvSpPr>
          <p:cNvPr id="17" name="Rechteck 16">
            <a:extLst>
              <a:ext uri="{FF2B5EF4-FFF2-40B4-BE49-F238E27FC236}">
                <a16:creationId xmlns:a16="http://schemas.microsoft.com/office/drawing/2014/main" id="{A3D8B36F-346F-34A6-B4C5-5A8AAEB3EF98}"/>
              </a:ext>
            </a:extLst>
          </p:cNvPr>
          <p:cNvSpPr/>
          <p:nvPr/>
        </p:nvSpPr>
        <p:spPr bwMode="auto">
          <a:xfrm>
            <a:off x="1631504" y="2291729"/>
            <a:ext cx="1080120" cy="114756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27660ECB-5BCF-0FD8-2B55-D608B68AFDD0}"/>
              </a:ext>
            </a:extLst>
          </p:cNvPr>
          <p:cNvSpPr/>
          <p:nvPr/>
        </p:nvSpPr>
        <p:spPr bwMode="auto">
          <a:xfrm>
            <a:off x="3431704" y="4077072"/>
            <a:ext cx="792088" cy="83706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96F8B6D-D4B7-8D3D-5A45-7BE7B53614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892891">
            <a:off x="747944" y="4877726"/>
            <a:ext cx="3829192" cy="172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8301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/>
          <p:cNvSpPr txBox="1"/>
          <p:nvPr/>
        </p:nvSpPr>
        <p:spPr>
          <a:xfrm>
            <a:off x="10344472" y="6381328"/>
            <a:ext cx="1800200" cy="415498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050" b="1" dirty="0">
                <a:solidFill>
                  <a:schemeClr val="bg1"/>
                </a:solidFill>
              </a:rPr>
              <a:t>Project </a:t>
            </a:r>
            <a:r>
              <a:rPr lang="de-DE" sz="1050" b="1" dirty="0" err="1">
                <a:solidFill>
                  <a:schemeClr val="bg1"/>
                </a:solidFill>
              </a:rPr>
              <a:t>support</a:t>
            </a:r>
            <a:r>
              <a:rPr lang="de-DE" sz="1050" b="1" dirty="0">
                <a:solidFill>
                  <a:schemeClr val="bg1"/>
                </a:solidFill>
              </a:rPr>
              <a:t> </a:t>
            </a:r>
            <a:r>
              <a:rPr lang="de-DE" sz="1050" b="1" dirty="0" err="1">
                <a:solidFill>
                  <a:schemeClr val="bg1"/>
                </a:solidFill>
              </a:rPr>
              <a:t>from</a:t>
            </a:r>
            <a:r>
              <a:rPr lang="de-DE" sz="1050" b="1" dirty="0">
                <a:solidFill>
                  <a:schemeClr val="bg1"/>
                </a:solidFill>
              </a:rPr>
              <a:t> KI4S4 50EE2204</a:t>
            </a:r>
            <a:endParaRPr lang="en-GB" sz="1050" b="1" dirty="0">
              <a:solidFill>
                <a:schemeClr val="bg1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71932" y="5843079"/>
            <a:ext cx="7205681" cy="95410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Thank you to NIER and Yonsei University for funding and providing GEMS data.</a:t>
            </a:r>
          </a:p>
          <a:p>
            <a:endParaRPr lang="en-US" sz="1400" b="1" dirty="0">
              <a:solidFill>
                <a:schemeClr val="bg1"/>
              </a:solidFill>
            </a:endParaRPr>
          </a:p>
          <a:p>
            <a:r>
              <a:rPr lang="en-US" sz="1400" b="1" dirty="0">
                <a:solidFill>
                  <a:schemeClr val="bg1"/>
                </a:solidFill>
              </a:rPr>
              <a:t>We thank the PIs and support staff for establishing and maintaining the Pandora sites. PGN is a bilateral project supported with funding from NASA and ESA.</a:t>
            </a:r>
          </a:p>
        </p:txBody>
      </p:sp>
      <p:pic>
        <p:nvPicPr>
          <p:cNvPr id="9" name="Grafik 8" descr="Ein Bild, das Text, Symbol, Schrift, Uhr enthält.&#10;&#10;Automatisch generierte Beschreibung">
            <a:extLst>
              <a:ext uri="{FF2B5EF4-FFF2-40B4-BE49-F238E27FC236}">
                <a16:creationId xmlns:a16="http://schemas.microsoft.com/office/drawing/2014/main" id="{6A531242-1B13-C9DD-CA52-7A5600C89D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3059" y="6302859"/>
            <a:ext cx="546335" cy="546335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B33E8ED2-C700-5493-6356-9417682539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0806" y="914764"/>
            <a:ext cx="6656024" cy="4735025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163DBFBB-D519-63DD-3CB5-29DE326AD99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47"/>
          <a:stretch/>
        </p:blipFill>
        <p:spPr>
          <a:xfrm>
            <a:off x="8148922" y="939891"/>
            <a:ext cx="907091" cy="4586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7499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4">
            <a:extLst>
              <a:ext uri="{FF2B5EF4-FFF2-40B4-BE49-F238E27FC236}">
                <a16:creationId xmlns:a16="http://schemas.microsoft.com/office/drawing/2014/main" id="{67F2FB2F-0E37-5932-F0D6-B76F203DC471}"/>
              </a:ext>
            </a:extLst>
          </p:cNvPr>
          <p:cNvSpPr txBox="1">
            <a:spLocks/>
          </p:cNvSpPr>
          <p:nvPr/>
        </p:nvSpPr>
        <p:spPr bwMode="gray">
          <a:xfrm>
            <a:off x="407368" y="3068960"/>
            <a:ext cx="11881320" cy="70642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3600" spc="5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900" dirty="0"/>
              <a:t>Backup - slides</a:t>
            </a:r>
            <a:endParaRPr lang="en-US" sz="2900" b="1" dirty="0"/>
          </a:p>
        </p:txBody>
      </p:sp>
    </p:spTree>
    <p:extLst>
      <p:ext uri="{BB962C8B-B14F-4D97-AF65-F5344CB8AC3E}">
        <p14:creationId xmlns:p14="http://schemas.microsoft.com/office/powerpoint/2010/main" val="13748958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32104" y="5157192"/>
            <a:ext cx="4752528" cy="430169"/>
          </a:xfrm>
          <a:prstGeom prst="rect">
            <a:avLst/>
          </a:prstGeom>
        </p:spPr>
      </p:pic>
      <p:sp>
        <p:nvSpPr>
          <p:cNvPr id="23" name="Titel 4">
            <a:extLst>
              <a:ext uri="{FF2B5EF4-FFF2-40B4-BE49-F238E27FC236}">
                <a16:creationId xmlns:a16="http://schemas.microsoft.com/office/drawing/2014/main" id="{67F2FB2F-0E37-5932-F0D6-B76F203DC471}"/>
              </a:ext>
            </a:extLst>
          </p:cNvPr>
          <p:cNvSpPr txBox="1">
            <a:spLocks/>
          </p:cNvSpPr>
          <p:nvPr/>
        </p:nvSpPr>
        <p:spPr bwMode="gray">
          <a:xfrm>
            <a:off x="407368" y="980728"/>
            <a:ext cx="11784632" cy="55002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3600" spc="5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900" dirty="0"/>
              <a:t>Seasonal diurnal variation – Tropospheric NO</a:t>
            </a:r>
            <a:r>
              <a:rPr lang="en-US" sz="2900" baseline="-25000" dirty="0"/>
              <a:t>2</a:t>
            </a:r>
            <a:endParaRPr lang="en-US" sz="2900" baseline="-25000" dirty="0">
              <a:solidFill>
                <a:srgbClr val="C00000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C941BAF-781C-8051-6BDA-654D9B03178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936" y="2232496"/>
            <a:ext cx="6058131" cy="2924696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1B6B1D99-DCA2-8339-3D1C-3B9ECAB2CD1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79424" y="2232495"/>
            <a:ext cx="6065247" cy="2924697"/>
          </a:xfrm>
          <a:prstGeom prst="rect">
            <a:avLst/>
          </a:prstGeom>
        </p:spPr>
      </p:pic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60602BAD-8F68-8F81-FFD3-E4CC2EF0C35F}"/>
              </a:ext>
            </a:extLst>
          </p:cNvPr>
          <p:cNvGrpSpPr/>
          <p:nvPr/>
        </p:nvGrpSpPr>
        <p:grpSpPr>
          <a:xfrm>
            <a:off x="1984500" y="1639843"/>
            <a:ext cx="3539394" cy="510135"/>
            <a:chOff x="3085381" y="1710211"/>
            <a:chExt cx="3539394" cy="510135"/>
          </a:xfrm>
        </p:grpSpPr>
        <p:grpSp>
          <p:nvGrpSpPr>
            <p:cNvPr id="15" name="Gruppieren 14">
              <a:extLst>
                <a:ext uri="{FF2B5EF4-FFF2-40B4-BE49-F238E27FC236}">
                  <a16:creationId xmlns:a16="http://schemas.microsoft.com/office/drawing/2014/main" id="{40FBB1C5-CB84-7AFB-EFEF-C28CC9359C35}"/>
                </a:ext>
              </a:extLst>
            </p:cNvPr>
            <p:cNvGrpSpPr/>
            <p:nvPr/>
          </p:nvGrpSpPr>
          <p:grpSpPr>
            <a:xfrm>
              <a:off x="3085381" y="1710211"/>
              <a:ext cx="3539394" cy="510135"/>
              <a:chOff x="170019" y="2079671"/>
              <a:chExt cx="3539394" cy="510135"/>
            </a:xfrm>
          </p:grpSpPr>
          <p:pic>
            <p:nvPicPr>
              <p:cNvPr id="19" name="Grafik 18">
                <a:extLst>
                  <a:ext uri="{FF2B5EF4-FFF2-40B4-BE49-F238E27FC236}">
                    <a16:creationId xmlns:a16="http://schemas.microsoft.com/office/drawing/2014/main" id="{0190E03D-5344-E18A-A025-58B174436C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3797" y="2079671"/>
                <a:ext cx="1181504" cy="510135"/>
              </a:xfrm>
              <a:prstGeom prst="rect">
                <a:avLst/>
              </a:prstGeom>
            </p:spPr>
          </p:pic>
          <p:sp>
            <p:nvSpPr>
              <p:cNvPr id="20" name="Textfeld 19">
                <a:extLst>
                  <a:ext uri="{FF2B5EF4-FFF2-40B4-BE49-F238E27FC236}">
                    <a16:creationId xmlns:a16="http://schemas.microsoft.com/office/drawing/2014/main" id="{99E3BEFC-276D-8051-4776-4C5CE22AE119}"/>
                  </a:ext>
                </a:extLst>
              </p:cNvPr>
              <p:cNvSpPr txBox="1"/>
              <p:nvPr/>
            </p:nvSpPr>
            <p:spPr bwMode="auto">
              <a:xfrm>
                <a:off x="170019" y="2272626"/>
                <a:ext cx="353939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/>
                  <a:t>   GEMS L2 v3</a:t>
                </a:r>
              </a:p>
            </p:txBody>
          </p:sp>
        </p:grpSp>
        <p:sp>
          <p:nvSpPr>
            <p:cNvPr id="18" name="Rechteck: abgerundete Ecken 17">
              <a:extLst>
                <a:ext uri="{FF2B5EF4-FFF2-40B4-BE49-F238E27FC236}">
                  <a16:creationId xmlns:a16="http://schemas.microsoft.com/office/drawing/2014/main" id="{65845115-6B85-D13A-840D-DEAAE970601D}"/>
                </a:ext>
              </a:extLst>
            </p:cNvPr>
            <p:cNvSpPr/>
            <p:nvPr/>
          </p:nvSpPr>
          <p:spPr bwMode="auto">
            <a:xfrm>
              <a:off x="4382164" y="1918711"/>
              <a:ext cx="1116000" cy="257990"/>
            </a:xfrm>
            <a:prstGeom prst="roundRect">
              <a:avLst/>
            </a:prstGeom>
            <a:solidFill>
              <a:schemeClr val="accent2">
                <a:alpha val="27000"/>
              </a:schemeClr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0" name="Grafik 29">
            <a:extLst>
              <a:ext uri="{FF2B5EF4-FFF2-40B4-BE49-F238E27FC236}">
                <a16:creationId xmlns:a16="http://schemas.microsoft.com/office/drawing/2014/main" id="{619995B9-BD3C-6665-16B9-AFC4BEB1EED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5019" y="5157192"/>
            <a:ext cx="4752528" cy="373599"/>
          </a:xfrm>
          <a:prstGeom prst="rect">
            <a:avLst/>
          </a:prstGeom>
        </p:spPr>
      </p:pic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1F06B69C-EAD6-3E2C-3C08-F6132E381BF0}"/>
              </a:ext>
            </a:extLst>
          </p:cNvPr>
          <p:cNvGrpSpPr/>
          <p:nvPr/>
        </p:nvGrpSpPr>
        <p:grpSpPr>
          <a:xfrm>
            <a:off x="7608168" y="1639842"/>
            <a:ext cx="3405701" cy="510135"/>
            <a:chOff x="6002667" y="1704571"/>
            <a:chExt cx="3405701" cy="510135"/>
          </a:xfrm>
        </p:grpSpPr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C053D422-9412-5B7C-21A4-94BF72D9CC9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0492" y="1704571"/>
              <a:ext cx="508230" cy="510135"/>
            </a:xfrm>
            <a:prstGeom prst="rect">
              <a:avLst/>
            </a:prstGeom>
          </p:spPr>
        </p:pic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023F484E-3D4F-A5AC-C138-94E5DD25294C}"/>
                </a:ext>
              </a:extLst>
            </p:cNvPr>
            <p:cNvSpPr txBox="1"/>
            <p:nvPr/>
          </p:nvSpPr>
          <p:spPr bwMode="auto">
            <a:xfrm>
              <a:off x="6002667" y="1894873"/>
              <a:ext cx="340570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/>
                <a:t>GEMS IUP-UB v1.0</a:t>
              </a:r>
            </a:p>
          </p:txBody>
        </p:sp>
        <p:sp>
          <p:nvSpPr>
            <p:cNvPr id="9" name="Rechteck: abgerundete Ecken 8">
              <a:extLst>
                <a:ext uri="{FF2B5EF4-FFF2-40B4-BE49-F238E27FC236}">
                  <a16:creationId xmlns:a16="http://schemas.microsoft.com/office/drawing/2014/main" id="{5D1A12B2-9411-ADE2-D4A7-F6F271286C5F}"/>
                </a:ext>
              </a:extLst>
            </p:cNvPr>
            <p:cNvSpPr/>
            <p:nvPr/>
          </p:nvSpPr>
          <p:spPr bwMode="auto">
            <a:xfrm>
              <a:off x="6877772" y="1919050"/>
              <a:ext cx="1704909" cy="257990"/>
            </a:xfrm>
            <a:prstGeom prst="roundRect">
              <a:avLst/>
            </a:prstGeom>
            <a:solidFill>
              <a:schemeClr val="accent5">
                <a:alpha val="2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0" name="Textfeld 9">
            <a:extLst>
              <a:ext uri="{FF2B5EF4-FFF2-40B4-BE49-F238E27FC236}">
                <a16:creationId xmlns:a16="http://schemas.microsoft.com/office/drawing/2014/main" id="{44198534-4C4B-8AA1-5092-4E1AB1B7C61E}"/>
              </a:ext>
            </a:extLst>
          </p:cNvPr>
          <p:cNvSpPr txBox="1"/>
          <p:nvPr/>
        </p:nvSpPr>
        <p:spPr bwMode="auto">
          <a:xfrm>
            <a:off x="4186998" y="2132906"/>
            <a:ext cx="19442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C00000"/>
                </a:solidFill>
              </a:rPr>
              <a:t>Preliminary results</a:t>
            </a:r>
          </a:p>
        </p:txBody>
      </p:sp>
    </p:spTree>
    <p:extLst>
      <p:ext uri="{BB962C8B-B14F-4D97-AF65-F5344CB8AC3E}">
        <p14:creationId xmlns:p14="http://schemas.microsoft.com/office/powerpoint/2010/main" val="10085338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, Screenshot, Schrift enthält.&#10;&#10;Automatisch generierte Beschreibung">
            <a:extLst>
              <a:ext uri="{FF2B5EF4-FFF2-40B4-BE49-F238E27FC236}">
                <a16:creationId xmlns:a16="http://schemas.microsoft.com/office/drawing/2014/main" id="{375F27C0-B263-DE32-C348-0D8DE8D35E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348"/>
            <a:ext cx="12192000" cy="674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7911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375F27C0-B263-DE32-C348-0D8DE8D35E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6348"/>
            <a:ext cx="12191999" cy="674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2837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14256D4D-DF6A-E2D0-8F66-75E4A6ACC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8" y="966314"/>
            <a:ext cx="10765457" cy="590478"/>
          </a:xfrm>
        </p:spPr>
        <p:txBody>
          <a:bodyPr/>
          <a:lstStyle/>
          <a:p>
            <a:r>
              <a:rPr lang="en-US" sz="3200" dirty="0"/>
              <a:t>Satellite tropospheric NO</a:t>
            </a:r>
            <a:r>
              <a:rPr lang="en-US" sz="3200" baseline="-25000" dirty="0"/>
              <a:t>2</a:t>
            </a:r>
            <a:r>
              <a:rPr lang="en-US" sz="3200" dirty="0"/>
              <a:t> VCD products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7890652-9B4C-25F5-8DF3-BF4745DF20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1725" y="2346733"/>
            <a:ext cx="2867266" cy="2588533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2358EC72-27CF-6E4C-3025-71637B2FD7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440" y="2346666"/>
            <a:ext cx="2867341" cy="258860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2358EC72-27CF-6E4C-3025-71637B2FD7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29793" y="2346666"/>
            <a:ext cx="2867341" cy="2588600"/>
          </a:xfrm>
          <a:prstGeom prst="rect">
            <a:avLst/>
          </a:prstGeom>
        </p:spPr>
      </p:pic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ABF26BDC-BAF6-17AA-FE05-1A5169241ED9}"/>
              </a:ext>
            </a:extLst>
          </p:cNvPr>
          <p:cNvGrpSpPr/>
          <p:nvPr/>
        </p:nvGrpSpPr>
        <p:grpSpPr>
          <a:xfrm>
            <a:off x="9278069" y="1704571"/>
            <a:ext cx="2273715" cy="510134"/>
            <a:chOff x="8430797" y="2160309"/>
            <a:chExt cx="2273715" cy="510134"/>
          </a:xfrm>
        </p:grpSpPr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B94DE3AB-E98C-2BB6-C5D9-285A2558D2E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30797" y="2160309"/>
              <a:ext cx="844737" cy="510134"/>
            </a:xfrm>
            <a:prstGeom prst="rect">
              <a:avLst/>
            </a:prstGeom>
          </p:spPr>
        </p:pic>
        <p:sp>
          <p:nvSpPr>
            <p:cNvPr id="18" name="Textfeld 17">
              <a:extLst>
                <a:ext uri="{FF2B5EF4-FFF2-40B4-BE49-F238E27FC236}">
                  <a16:creationId xmlns:a16="http://schemas.microsoft.com/office/drawing/2014/main" id="{2E69E2AA-DC1B-95AE-F930-C9B732F46CEF}"/>
                </a:ext>
              </a:extLst>
            </p:cNvPr>
            <p:cNvSpPr txBox="1"/>
            <p:nvPr/>
          </p:nvSpPr>
          <p:spPr bwMode="auto">
            <a:xfrm>
              <a:off x="8666963" y="2341708"/>
              <a:ext cx="203754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/>
                <a:t>TROPOMI</a:t>
              </a:r>
            </a:p>
          </p:txBody>
        </p:sp>
      </p:grpSp>
      <p:sp>
        <p:nvSpPr>
          <p:cNvPr id="19" name="Inhaltsplatzhalter 1">
            <a:extLst>
              <a:ext uri="{FF2B5EF4-FFF2-40B4-BE49-F238E27FC236}">
                <a16:creationId xmlns:a16="http://schemas.microsoft.com/office/drawing/2014/main" id="{8FCC735B-E650-B4BB-5D9E-BF18DD4FF886}"/>
              </a:ext>
            </a:extLst>
          </p:cNvPr>
          <p:cNvSpPr txBox="1">
            <a:spLocks/>
          </p:cNvSpPr>
          <p:nvPr/>
        </p:nvSpPr>
        <p:spPr>
          <a:xfrm>
            <a:off x="99779" y="5070988"/>
            <a:ext cx="11233249" cy="1598371"/>
          </a:xfrm>
          <a:prstGeom prst="rect">
            <a:avLst/>
          </a:prstGeom>
        </p:spPr>
        <p:txBody>
          <a:bodyPr/>
          <a:lstStyle>
            <a:lvl1pPr marL="266700" indent="-266700" algn="l" defTabSz="914400">
              <a:lnSpc>
                <a:spcPct val="113999"/>
              </a:lnSpc>
              <a:spcBef>
                <a:spcPts val="0"/>
              </a:spcBef>
              <a:buFont typeface="Wingdings 3"/>
              <a:buChar char=""/>
              <a:defRPr sz="1600" spc="3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8038" indent="-268288" algn="l" defTabSz="914400">
              <a:lnSpc>
                <a:spcPct val="113999"/>
              </a:lnSpc>
              <a:spcBef>
                <a:spcPts val="0"/>
              </a:spcBef>
              <a:buFont typeface="Arial"/>
              <a:buChar char="‒"/>
              <a:defRPr sz="1600" spc="3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41438" indent="-266700" algn="l" defTabSz="914400">
              <a:lnSpc>
                <a:spcPct val="113999"/>
              </a:lnSpc>
              <a:spcBef>
                <a:spcPts val="0"/>
              </a:spcBef>
              <a:buFont typeface="Arial"/>
              <a:buChar char="‒"/>
              <a:defRPr sz="1600" spc="3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82775" indent="-268288" algn="l" defTabSz="914400">
              <a:lnSpc>
                <a:spcPct val="113999"/>
              </a:lnSpc>
              <a:spcBef>
                <a:spcPts val="0"/>
              </a:spcBef>
              <a:buFont typeface="Arial"/>
              <a:buChar char="‒"/>
              <a:defRPr sz="1600" spc="3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22525" indent="-266700" algn="l" defTabSz="914400">
              <a:lnSpc>
                <a:spcPct val="113999"/>
              </a:lnSpc>
              <a:spcBef>
                <a:spcPts val="0"/>
              </a:spcBef>
              <a:buFont typeface="Arial"/>
              <a:buChar char="‒"/>
              <a:defRPr sz="1600" spc="3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GEMS L2 v2:</a:t>
            </a:r>
          </a:p>
          <a:p>
            <a:pPr lvl="1"/>
            <a:r>
              <a:rPr lang="en-US" sz="2000" dirty="0"/>
              <a:t>Box structures </a:t>
            </a:r>
            <a:r>
              <a:rPr lang="en-US" sz="2000" dirty="0">
                <a:sym typeface="Wingdings" panose="05000000000000000000" pitchFamily="2" charset="2"/>
              </a:rPr>
              <a:t> Missing interpolation of AMF</a:t>
            </a:r>
          </a:p>
          <a:p>
            <a:pPr lvl="1"/>
            <a:r>
              <a:rPr lang="en-US" sz="2000" dirty="0"/>
              <a:t>Overestimation compared to GEMS IUP-UB and TROPOMI</a:t>
            </a:r>
          </a:p>
          <a:p>
            <a:pPr lvl="1"/>
            <a:r>
              <a:rPr lang="en-US" sz="2000" dirty="0"/>
              <a:t>Higher background columns</a:t>
            </a:r>
            <a:endParaRPr lang="en-US" sz="1800" dirty="0"/>
          </a:p>
          <a:p>
            <a:endParaRPr lang="en-US" sz="1800" dirty="0"/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0FBE2983-528B-424A-DD6C-8635F37DBD4F}"/>
              </a:ext>
            </a:extLst>
          </p:cNvPr>
          <p:cNvGrpSpPr/>
          <p:nvPr/>
        </p:nvGrpSpPr>
        <p:grpSpPr>
          <a:xfrm>
            <a:off x="86001" y="1700808"/>
            <a:ext cx="3539394" cy="510135"/>
            <a:chOff x="170019" y="2079671"/>
            <a:chExt cx="3539394" cy="510135"/>
          </a:xfrm>
        </p:grpSpPr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B142CFDA-31D8-64E3-B708-8599DC8CE5E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797" y="2079671"/>
              <a:ext cx="1181504" cy="510135"/>
            </a:xfrm>
            <a:prstGeom prst="rect">
              <a:avLst/>
            </a:prstGeom>
          </p:spPr>
        </p:pic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48698AA4-8161-1EDC-5A95-DCACD5174330}"/>
                </a:ext>
              </a:extLst>
            </p:cNvPr>
            <p:cNvSpPr txBox="1"/>
            <p:nvPr/>
          </p:nvSpPr>
          <p:spPr bwMode="auto">
            <a:xfrm>
              <a:off x="170019" y="2272626"/>
              <a:ext cx="353939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/>
                <a:t>   GEMS L2 v2</a:t>
              </a:r>
            </a:p>
          </p:txBody>
        </p:sp>
      </p:grpSp>
      <p:sp>
        <p:nvSpPr>
          <p:cNvPr id="22" name="Rechteck: abgerundete Ecken 21">
            <a:extLst>
              <a:ext uri="{FF2B5EF4-FFF2-40B4-BE49-F238E27FC236}">
                <a16:creationId xmlns:a16="http://schemas.microsoft.com/office/drawing/2014/main" id="{09978AC9-CE9C-57A5-1257-703B6E266D1D}"/>
              </a:ext>
            </a:extLst>
          </p:cNvPr>
          <p:cNvSpPr/>
          <p:nvPr/>
        </p:nvSpPr>
        <p:spPr bwMode="auto">
          <a:xfrm>
            <a:off x="1399365" y="1919050"/>
            <a:ext cx="1116000" cy="257990"/>
          </a:xfrm>
          <a:prstGeom prst="roundRect">
            <a:avLst/>
          </a:prstGeom>
          <a:solidFill>
            <a:schemeClr val="accent2"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D3BD7AE5-08C7-1710-DD70-B5FA9B3B6BE2}"/>
              </a:ext>
            </a:extLst>
          </p:cNvPr>
          <p:cNvGrpSpPr/>
          <p:nvPr/>
        </p:nvGrpSpPr>
        <p:grpSpPr>
          <a:xfrm>
            <a:off x="6002667" y="1704571"/>
            <a:ext cx="3405701" cy="510135"/>
            <a:chOff x="6002667" y="1704571"/>
            <a:chExt cx="3405701" cy="510135"/>
          </a:xfrm>
        </p:grpSpPr>
        <p:pic>
          <p:nvPicPr>
            <p:cNvPr id="16" name="Grafik 15">
              <a:extLst>
                <a:ext uri="{FF2B5EF4-FFF2-40B4-BE49-F238E27FC236}">
                  <a16:creationId xmlns:a16="http://schemas.microsoft.com/office/drawing/2014/main" id="{764FFE2E-A517-D37C-5F9D-B44B71A3156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0492" y="1704571"/>
              <a:ext cx="508230" cy="510135"/>
            </a:xfrm>
            <a:prstGeom prst="rect">
              <a:avLst/>
            </a:prstGeom>
          </p:spPr>
        </p:pic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FF1C83F8-162D-5209-A837-E569BAF84E2C}"/>
                </a:ext>
              </a:extLst>
            </p:cNvPr>
            <p:cNvSpPr txBox="1"/>
            <p:nvPr/>
          </p:nvSpPr>
          <p:spPr bwMode="auto">
            <a:xfrm>
              <a:off x="6002667" y="1894873"/>
              <a:ext cx="340570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/>
                <a:t>GEMS IUP-UB v1.0</a:t>
              </a:r>
            </a:p>
          </p:txBody>
        </p:sp>
        <p:sp>
          <p:nvSpPr>
            <p:cNvPr id="23" name="Rechteck: abgerundete Ecken 22">
              <a:extLst>
                <a:ext uri="{FF2B5EF4-FFF2-40B4-BE49-F238E27FC236}">
                  <a16:creationId xmlns:a16="http://schemas.microsoft.com/office/drawing/2014/main" id="{3689F515-4DBB-A2C9-09C7-3E1030F4D0A5}"/>
                </a:ext>
              </a:extLst>
            </p:cNvPr>
            <p:cNvSpPr/>
            <p:nvPr/>
          </p:nvSpPr>
          <p:spPr bwMode="auto">
            <a:xfrm>
              <a:off x="6877772" y="1919050"/>
              <a:ext cx="1704909" cy="257990"/>
            </a:xfrm>
            <a:prstGeom prst="roundRect">
              <a:avLst/>
            </a:prstGeom>
            <a:solidFill>
              <a:schemeClr val="accent5">
                <a:alpha val="2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4" name="Rechteck: abgerundete Ecken 23">
            <a:extLst>
              <a:ext uri="{FF2B5EF4-FFF2-40B4-BE49-F238E27FC236}">
                <a16:creationId xmlns:a16="http://schemas.microsoft.com/office/drawing/2014/main" id="{8E20906E-F35E-9475-7039-D373F8EADD0B}"/>
              </a:ext>
            </a:extLst>
          </p:cNvPr>
          <p:cNvSpPr/>
          <p:nvPr/>
        </p:nvSpPr>
        <p:spPr bwMode="auto">
          <a:xfrm>
            <a:off x="9997867" y="1901690"/>
            <a:ext cx="1152000" cy="257990"/>
          </a:xfrm>
          <a:prstGeom prst="roundRect">
            <a:avLst/>
          </a:prstGeom>
          <a:solidFill>
            <a:srgbClr val="FFC000">
              <a:alpha val="2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hteck: abgerundete Ecken 1">
            <a:extLst>
              <a:ext uri="{FF2B5EF4-FFF2-40B4-BE49-F238E27FC236}">
                <a16:creationId xmlns:a16="http://schemas.microsoft.com/office/drawing/2014/main" id="{15D43BB5-EEDB-05AE-EE68-70EDD64AE647}"/>
              </a:ext>
            </a:extLst>
          </p:cNvPr>
          <p:cNvSpPr/>
          <p:nvPr/>
        </p:nvSpPr>
        <p:spPr bwMode="auto">
          <a:xfrm>
            <a:off x="449552" y="5131831"/>
            <a:ext cx="1614000" cy="325465"/>
          </a:xfrm>
          <a:prstGeom prst="roundRect">
            <a:avLst/>
          </a:prstGeom>
          <a:solidFill>
            <a:schemeClr val="accent2"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721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14256D4D-DF6A-E2D0-8F66-75E4A6ACC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8" y="966314"/>
            <a:ext cx="10765457" cy="590478"/>
          </a:xfrm>
        </p:spPr>
        <p:txBody>
          <a:bodyPr/>
          <a:lstStyle/>
          <a:p>
            <a:r>
              <a:rPr lang="en-US" sz="3200" dirty="0"/>
              <a:t>Satellite tropospheric NO</a:t>
            </a:r>
            <a:r>
              <a:rPr lang="en-US" sz="3200" baseline="-25000" dirty="0"/>
              <a:t>2</a:t>
            </a:r>
            <a:r>
              <a:rPr lang="en-US" sz="3200" dirty="0"/>
              <a:t> VCD products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7890652-9B4C-25F5-8DF3-BF4745DF20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1725" y="2346733"/>
            <a:ext cx="2867266" cy="2588533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2358EC72-27CF-6E4C-3025-71637B2FD7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440" y="2346666"/>
            <a:ext cx="2867341" cy="258860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2358EC72-27CF-6E4C-3025-71637B2FD7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29793" y="2346666"/>
            <a:ext cx="2867341" cy="25886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24CBDD30-2062-9A8D-211B-CE6A6464FFB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3583" y="2346667"/>
            <a:ext cx="2867340" cy="2588599"/>
          </a:xfrm>
          <a:prstGeom prst="rect">
            <a:avLst/>
          </a:prstGeom>
        </p:spPr>
      </p:pic>
      <p:sp>
        <p:nvSpPr>
          <p:cNvPr id="23" name="Inhaltsplatzhalter 1">
            <a:extLst>
              <a:ext uri="{FF2B5EF4-FFF2-40B4-BE49-F238E27FC236}">
                <a16:creationId xmlns:a16="http://schemas.microsoft.com/office/drawing/2014/main" id="{EB79863B-716E-BBD9-13D0-3EC4471DA945}"/>
              </a:ext>
            </a:extLst>
          </p:cNvPr>
          <p:cNvSpPr txBox="1">
            <a:spLocks/>
          </p:cNvSpPr>
          <p:nvPr/>
        </p:nvSpPr>
        <p:spPr>
          <a:xfrm>
            <a:off x="99779" y="5070989"/>
            <a:ext cx="11233249" cy="1124744"/>
          </a:xfrm>
          <a:prstGeom prst="rect">
            <a:avLst/>
          </a:prstGeom>
        </p:spPr>
        <p:txBody>
          <a:bodyPr/>
          <a:lstStyle>
            <a:lvl1pPr marL="266700" indent="-266700" algn="l" defTabSz="914400">
              <a:lnSpc>
                <a:spcPct val="113999"/>
              </a:lnSpc>
              <a:spcBef>
                <a:spcPts val="0"/>
              </a:spcBef>
              <a:buFont typeface="Wingdings 3"/>
              <a:buChar char=""/>
              <a:defRPr sz="1600" spc="3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8038" indent="-268288" algn="l" defTabSz="914400">
              <a:lnSpc>
                <a:spcPct val="113999"/>
              </a:lnSpc>
              <a:spcBef>
                <a:spcPts val="0"/>
              </a:spcBef>
              <a:buFont typeface="Arial"/>
              <a:buChar char="‒"/>
              <a:defRPr sz="1600" spc="3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41438" indent="-266700" algn="l" defTabSz="914400">
              <a:lnSpc>
                <a:spcPct val="113999"/>
              </a:lnSpc>
              <a:spcBef>
                <a:spcPts val="0"/>
              </a:spcBef>
              <a:buFont typeface="Arial"/>
              <a:buChar char="‒"/>
              <a:defRPr sz="1600" spc="3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82775" indent="-268288" algn="l" defTabSz="914400">
              <a:lnSpc>
                <a:spcPct val="113999"/>
              </a:lnSpc>
              <a:spcBef>
                <a:spcPts val="0"/>
              </a:spcBef>
              <a:buFont typeface="Arial"/>
              <a:buChar char="‒"/>
              <a:defRPr sz="1600" spc="3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22525" indent="-266700" algn="l" defTabSz="914400">
              <a:lnSpc>
                <a:spcPct val="113999"/>
              </a:lnSpc>
              <a:spcBef>
                <a:spcPts val="0"/>
              </a:spcBef>
              <a:buFont typeface="Arial"/>
              <a:buChar char="‒"/>
              <a:defRPr sz="1600" spc="3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GEMS L2 v3:</a:t>
            </a:r>
          </a:p>
          <a:p>
            <a:pPr lvl="1"/>
            <a:r>
              <a:rPr lang="en-US" sz="2000" dirty="0"/>
              <a:t>Box structures </a:t>
            </a:r>
            <a:r>
              <a:rPr lang="en-US" sz="2000" dirty="0">
                <a:sym typeface="Wingdings" panose="05000000000000000000" pitchFamily="2" charset="2"/>
              </a:rPr>
              <a:t> Missing interpolation of AMF</a:t>
            </a:r>
            <a:endParaRPr lang="en-US" sz="2000" dirty="0"/>
          </a:p>
          <a:p>
            <a:pPr lvl="1"/>
            <a:r>
              <a:rPr lang="en-US" sz="2000" dirty="0"/>
              <a:t>Overestimation reduced from v2.0 to v3.0</a:t>
            </a:r>
          </a:p>
          <a:p>
            <a:pPr lvl="1"/>
            <a:r>
              <a:rPr lang="en-US" sz="2000" dirty="0"/>
              <a:t>Lower background</a:t>
            </a:r>
            <a:endParaRPr lang="en-US" sz="1800" dirty="0"/>
          </a:p>
          <a:p>
            <a:endParaRPr lang="en-US" sz="1800" dirty="0"/>
          </a:p>
        </p:txBody>
      </p:sp>
      <p:grpSp>
        <p:nvGrpSpPr>
          <p:cNvPr id="31" name="Gruppieren 30">
            <a:extLst>
              <a:ext uri="{FF2B5EF4-FFF2-40B4-BE49-F238E27FC236}">
                <a16:creationId xmlns:a16="http://schemas.microsoft.com/office/drawing/2014/main" id="{A13E4B9A-FBC5-D5C7-9EE9-D0C75FD15C57}"/>
              </a:ext>
            </a:extLst>
          </p:cNvPr>
          <p:cNvGrpSpPr/>
          <p:nvPr/>
        </p:nvGrpSpPr>
        <p:grpSpPr>
          <a:xfrm>
            <a:off x="86001" y="1700808"/>
            <a:ext cx="3539394" cy="510135"/>
            <a:chOff x="86001" y="1700808"/>
            <a:chExt cx="3539394" cy="510135"/>
          </a:xfrm>
        </p:grpSpPr>
        <p:grpSp>
          <p:nvGrpSpPr>
            <p:cNvPr id="19" name="Gruppieren 18">
              <a:extLst>
                <a:ext uri="{FF2B5EF4-FFF2-40B4-BE49-F238E27FC236}">
                  <a16:creationId xmlns:a16="http://schemas.microsoft.com/office/drawing/2014/main" id="{5EFD5407-9D62-740C-ACBB-FD30E0299BB4}"/>
                </a:ext>
              </a:extLst>
            </p:cNvPr>
            <p:cNvGrpSpPr/>
            <p:nvPr/>
          </p:nvGrpSpPr>
          <p:grpSpPr>
            <a:xfrm>
              <a:off x="86001" y="1700808"/>
              <a:ext cx="3539394" cy="510135"/>
              <a:chOff x="170019" y="2079671"/>
              <a:chExt cx="3539394" cy="510135"/>
            </a:xfrm>
          </p:grpSpPr>
          <p:pic>
            <p:nvPicPr>
              <p:cNvPr id="20" name="Grafik 19">
                <a:extLst>
                  <a:ext uri="{FF2B5EF4-FFF2-40B4-BE49-F238E27FC236}">
                    <a16:creationId xmlns:a16="http://schemas.microsoft.com/office/drawing/2014/main" id="{3030F0EC-7AE7-3507-B2F4-37E274F584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3797" y="2079671"/>
                <a:ext cx="1181504" cy="510135"/>
              </a:xfrm>
              <a:prstGeom prst="rect">
                <a:avLst/>
              </a:prstGeom>
            </p:spPr>
          </p:pic>
          <p:sp>
            <p:nvSpPr>
              <p:cNvPr id="21" name="Textfeld 20">
                <a:extLst>
                  <a:ext uri="{FF2B5EF4-FFF2-40B4-BE49-F238E27FC236}">
                    <a16:creationId xmlns:a16="http://schemas.microsoft.com/office/drawing/2014/main" id="{5D1CA6BC-4E62-523D-8675-895F2EA32448}"/>
                  </a:ext>
                </a:extLst>
              </p:cNvPr>
              <p:cNvSpPr txBox="1"/>
              <p:nvPr/>
            </p:nvSpPr>
            <p:spPr bwMode="auto">
              <a:xfrm>
                <a:off x="170019" y="2272626"/>
                <a:ext cx="353939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/>
                  <a:t>   GEMS L2 v2</a:t>
                </a:r>
              </a:p>
            </p:txBody>
          </p:sp>
        </p:grpSp>
        <p:sp>
          <p:nvSpPr>
            <p:cNvPr id="26" name="Rechteck: abgerundete Ecken 25">
              <a:extLst>
                <a:ext uri="{FF2B5EF4-FFF2-40B4-BE49-F238E27FC236}">
                  <a16:creationId xmlns:a16="http://schemas.microsoft.com/office/drawing/2014/main" id="{2018C538-38EA-88E5-D277-494D40C86FB1}"/>
                </a:ext>
              </a:extLst>
            </p:cNvPr>
            <p:cNvSpPr/>
            <p:nvPr/>
          </p:nvSpPr>
          <p:spPr bwMode="auto">
            <a:xfrm>
              <a:off x="1399365" y="1919050"/>
              <a:ext cx="1116000" cy="257990"/>
            </a:xfrm>
            <a:prstGeom prst="roundRect">
              <a:avLst/>
            </a:prstGeom>
            <a:solidFill>
              <a:schemeClr val="accent2">
                <a:alpha val="2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3" name="Gruppieren 32">
            <a:extLst>
              <a:ext uri="{FF2B5EF4-FFF2-40B4-BE49-F238E27FC236}">
                <a16:creationId xmlns:a16="http://schemas.microsoft.com/office/drawing/2014/main" id="{4AF7E9E8-59B3-7E77-8D37-0CA902FF187D}"/>
              </a:ext>
            </a:extLst>
          </p:cNvPr>
          <p:cNvGrpSpPr/>
          <p:nvPr/>
        </p:nvGrpSpPr>
        <p:grpSpPr>
          <a:xfrm>
            <a:off x="9278069" y="1704571"/>
            <a:ext cx="2273715" cy="510134"/>
            <a:chOff x="9278069" y="1704571"/>
            <a:chExt cx="2273715" cy="510134"/>
          </a:xfrm>
        </p:grpSpPr>
        <p:grpSp>
          <p:nvGrpSpPr>
            <p:cNvPr id="6" name="Gruppieren 5">
              <a:extLst>
                <a:ext uri="{FF2B5EF4-FFF2-40B4-BE49-F238E27FC236}">
                  <a16:creationId xmlns:a16="http://schemas.microsoft.com/office/drawing/2014/main" id="{ABF26BDC-BAF6-17AA-FE05-1A5169241ED9}"/>
                </a:ext>
              </a:extLst>
            </p:cNvPr>
            <p:cNvGrpSpPr/>
            <p:nvPr/>
          </p:nvGrpSpPr>
          <p:grpSpPr>
            <a:xfrm>
              <a:off x="9278069" y="1704571"/>
              <a:ext cx="2273715" cy="510134"/>
              <a:chOff x="8430797" y="2160309"/>
              <a:chExt cx="2273715" cy="510134"/>
            </a:xfrm>
          </p:grpSpPr>
          <p:pic>
            <p:nvPicPr>
              <p:cNvPr id="11" name="Grafik 10">
                <a:extLst>
                  <a:ext uri="{FF2B5EF4-FFF2-40B4-BE49-F238E27FC236}">
                    <a16:creationId xmlns:a16="http://schemas.microsoft.com/office/drawing/2014/main" id="{B94DE3AB-E98C-2BB6-C5D9-285A2558D2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30797" y="2160309"/>
                <a:ext cx="844737" cy="510134"/>
              </a:xfrm>
              <a:prstGeom prst="rect">
                <a:avLst/>
              </a:prstGeom>
            </p:spPr>
          </p:pic>
          <p:sp>
            <p:nvSpPr>
              <p:cNvPr id="18" name="Textfeld 17">
                <a:extLst>
                  <a:ext uri="{FF2B5EF4-FFF2-40B4-BE49-F238E27FC236}">
                    <a16:creationId xmlns:a16="http://schemas.microsoft.com/office/drawing/2014/main" id="{2E69E2AA-DC1B-95AE-F930-C9B732F46CEF}"/>
                  </a:ext>
                </a:extLst>
              </p:cNvPr>
              <p:cNvSpPr txBox="1"/>
              <p:nvPr/>
            </p:nvSpPr>
            <p:spPr bwMode="auto">
              <a:xfrm>
                <a:off x="8666963" y="2341708"/>
                <a:ext cx="203754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/>
                  <a:t>TROPOMI</a:t>
                </a:r>
              </a:p>
            </p:txBody>
          </p:sp>
        </p:grpSp>
        <p:sp>
          <p:nvSpPr>
            <p:cNvPr id="28" name="Rechteck: abgerundete Ecken 27">
              <a:extLst>
                <a:ext uri="{FF2B5EF4-FFF2-40B4-BE49-F238E27FC236}">
                  <a16:creationId xmlns:a16="http://schemas.microsoft.com/office/drawing/2014/main" id="{A3210124-4B9E-9C2B-F037-2A9451CB3501}"/>
                </a:ext>
              </a:extLst>
            </p:cNvPr>
            <p:cNvSpPr/>
            <p:nvPr/>
          </p:nvSpPr>
          <p:spPr bwMode="auto">
            <a:xfrm>
              <a:off x="9997867" y="1901690"/>
              <a:ext cx="1152000" cy="257990"/>
            </a:xfrm>
            <a:prstGeom prst="roundRect">
              <a:avLst/>
            </a:prstGeom>
            <a:solidFill>
              <a:srgbClr val="FFC000">
                <a:alpha val="2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895722FD-0737-A44C-5990-01331069411C}"/>
              </a:ext>
            </a:extLst>
          </p:cNvPr>
          <p:cNvGrpSpPr/>
          <p:nvPr/>
        </p:nvGrpSpPr>
        <p:grpSpPr>
          <a:xfrm>
            <a:off x="3085381" y="1710211"/>
            <a:ext cx="3539394" cy="510135"/>
            <a:chOff x="3085381" y="1710211"/>
            <a:chExt cx="3539394" cy="510135"/>
          </a:xfrm>
        </p:grpSpPr>
        <p:grpSp>
          <p:nvGrpSpPr>
            <p:cNvPr id="22" name="Gruppieren 21">
              <a:extLst>
                <a:ext uri="{FF2B5EF4-FFF2-40B4-BE49-F238E27FC236}">
                  <a16:creationId xmlns:a16="http://schemas.microsoft.com/office/drawing/2014/main" id="{B59FD068-D5CA-3FF6-81FD-9EA72A612B40}"/>
                </a:ext>
              </a:extLst>
            </p:cNvPr>
            <p:cNvGrpSpPr/>
            <p:nvPr/>
          </p:nvGrpSpPr>
          <p:grpSpPr>
            <a:xfrm>
              <a:off x="3085381" y="1710211"/>
              <a:ext cx="3539394" cy="510135"/>
              <a:chOff x="170019" y="2079671"/>
              <a:chExt cx="3539394" cy="510135"/>
            </a:xfrm>
          </p:grpSpPr>
          <p:pic>
            <p:nvPicPr>
              <p:cNvPr id="24" name="Grafik 23">
                <a:extLst>
                  <a:ext uri="{FF2B5EF4-FFF2-40B4-BE49-F238E27FC236}">
                    <a16:creationId xmlns:a16="http://schemas.microsoft.com/office/drawing/2014/main" id="{7F59D4DD-D73F-2092-FB6B-AAE8B277B3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3797" y="2079671"/>
                <a:ext cx="1181504" cy="510135"/>
              </a:xfrm>
              <a:prstGeom prst="rect">
                <a:avLst/>
              </a:prstGeom>
            </p:spPr>
          </p:pic>
          <p:sp>
            <p:nvSpPr>
              <p:cNvPr id="25" name="Textfeld 24">
                <a:extLst>
                  <a:ext uri="{FF2B5EF4-FFF2-40B4-BE49-F238E27FC236}">
                    <a16:creationId xmlns:a16="http://schemas.microsoft.com/office/drawing/2014/main" id="{2FA3CDF0-467D-B25E-4D6C-D11C6A859B7A}"/>
                  </a:ext>
                </a:extLst>
              </p:cNvPr>
              <p:cNvSpPr txBox="1"/>
              <p:nvPr/>
            </p:nvSpPr>
            <p:spPr bwMode="auto">
              <a:xfrm>
                <a:off x="170019" y="2272626"/>
                <a:ext cx="353939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/>
                  <a:t>   GEMS L2 v3</a:t>
                </a:r>
              </a:p>
            </p:txBody>
          </p:sp>
        </p:grpSp>
        <p:sp>
          <p:nvSpPr>
            <p:cNvPr id="29" name="Rechteck: abgerundete Ecken 28">
              <a:extLst>
                <a:ext uri="{FF2B5EF4-FFF2-40B4-BE49-F238E27FC236}">
                  <a16:creationId xmlns:a16="http://schemas.microsoft.com/office/drawing/2014/main" id="{B963D092-364D-C18B-313A-A8EC02A743CA}"/>
                </a:ext>
              </a:extLst>
            </p:cNvPr>
            <p:cNvSpPr/>
            <p:nvPr/>
          </p:nvSpPr>
          <p:spPr bwMode="auto">
            <a:xfrm>
              <a:off x="4382164" y="1918711"/>
              <a:ext cx="1116000" cy="257990"/>
            </a:xfrm>
            <a:prstGeom prst="roundRect">
              <a:avLst/>
            </a:prstGeom>
            <a:solidFill>
              <a:schemeClr val="accent2">
                <a:alpha val="27000"/>
              </a:schemeClr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154932D5-C14F-240F-3BD6-C5A8C6455F77}"/>
              </a:ext>
            </a:extLst>
          </p:cNvPr>
          <p:cNvGrpSpPr/>
          <p:nvPr/>
        </p:nvGrpSpPr>
        <p:grpSpPr>
          <a:xfrm>
            <a:off x="6002667" y="1704571"/>
            <a:ext cx="3405701" cy="510135"/>
            <a:chOff x="6002667" y="1704571"/>
            <a:chExt cx="3405701" cy="510135"/>
          </a:xfrm>
        </p:grpSpPr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A540FCD9-ED76-22A6-D4AB-BA8589707D5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0492" y="1704571"/>
              <a:ext cx="508230" cy="510135"/>
            </a:xfrm>
            <a:prstGeom prst="rect">
              <a:avLst/>
            </a:prstGeom>
          </p:spPr>
        </p:pic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1C128D06-64C1-A273-40FB-14AC6E786D6D}"/>
                </a:ext>
              </a:extLst>
            </p:cNvPr>
            <p:cNvSpPr txBox="1"/>
            <p:nvPr/>
          </p:nvSpPr>
          <p:spPr bwMode="auto">
            <a:xfrm>
              <a:off x="6002667" y="1894873"/>
              <a:ext cx="340570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/>
                <a:t>GEMS IUP-UB v1.0</a:t>
              </a:r>
            </a:p>
          </p:txBody>
        </p:sp>
        <p:sp>
          <p:nvSpPr>
            <p:cNvPr id="13" name="Rechteck: abgerundete Ecken 12">
              <a:extLst>
                <a:ext uri="{FF2B5EF4-FFF2-40B4-BE49-F238E27FC236}">
                  <a16:creationId xmlns:a16="http://schemas.microsoft.com/office/drawing/2014/main" id="{FD347A88-BF25-F530-5521-DEC6AAA98125}"/>
                </a:ext>
              </a:extLst>
            </p:cNvPr>
            <p:cNvSpPr/>
            <p:nvPr/>
          </p:nvSpPr>
          <p:spPr bwMode="auto">
            <a:xfrm>
              <a:off x="6877772" y="1919050"/>
              <a:ext cx="1704909" cy="257990"/>
            </a:xfrm>
            <a:prstGeom prst="roundRect">
              <a:avLst/>
            </a:prstGeom>
            <a:solidFill>
              <a:schemeClr val="accent5">
                <a:alpha val="2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Rechteck 1">
            <a:extLst>
              <a:ext uri="{FF2B5EF4-FFF2-40B4-BE49-F238E27FC236}">
                <a16:creationId xmlns:a16="http://schemas.microsoft.com/office/drawing/2014/main" id="{28126A5E-6633-5335-9338-D122026C445A}"/>
              </a:ext>
            </a:extLst>
          </p:cNvPr>
          <p:cNvSpPr/>
          <p:nvPr/>
        </p:nvSpPr>
        <p:spPr bwMode="auto">
          <a:xfrm>
            <a:off x="2999656" y="1556792"/>
            <a:ext cx="3045086" cy="3590997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hteck: abgerundete Ecken 14">
            <a:extLst>
              <a:ext uri="{FF2B5EF4-FFF2-40B4-BE49-F238E27FC236}">
                <a16:creationId xmlns:a16="http://schemas.microsoft.com/office/drawing/2014/main" id="{C1295D79-A8AE-15B1-ABB4-0F79C75A1F26}"/>
              </a:ext>
            </a:extLst>
          </p:cNvPr>
          <p:cNvSpPr/>
          <p:nvPr/>
        </p:nvSpPr>
        <p:spPr bwMode="auto">
          <a:xfrm>
            <a:off x="428532" y="5131831"/>
            <a:ext cx="1614000" cy="325465"/>
          </a:xfrm>
          <a:prstGeom prst="roundRect">
            <a:avLst/>
          </a:prstGeom>
          <a:solidFill>
            <a:schemeClr val="accent2">
              <a:alpha val="2700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193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14256D4D-DF6A-E2D0-8F66-75E4A6ACC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8" y="966314"/>
            <a:ext cx="11784632" cy="590478"/>
          </a:xfrm>
        </p:spPr>
        <p:txBody>
          <a:bodyPr/>
          <a:lstStyle/>
          <a:p>
            <a:r>
              <a:rPr lang="en-US" sz="2800" dirty="0"/>
              <a:t>Evaluation of satellite tropospheric NO</a:t>
            </a:r>
            <a:r>
              <a:rPr lang="en-US" sz="2800" baseline="-25000" dirty="0"/>
              <a:t>2</a:t>
            </a:r>
            <a:r>
              <a:rPr lang="en-US" sz="2800" dirty="0"/>
              <a:t> VCD with ground-based data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7890652-9B4C-25F5-8DF3-BF4745DF20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35371" y="2341241"/>
            <a:ext cx="3476238" cy="3138306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7727FBAC-6DE3-68B1-0B0D-C5213B8ED9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391" y="2346665"/>
            <a:ext cx="3476329" cy="3138387"/>
          </a:xfrm>
          <a:prstGeom prst="rect">
            <a:avLst/>
          </a:prstGeom>
        </p:spPr>
      </p:pic>
      <p:sp>
        <p:nvSpPr>
          <p:cNvPr id="20" name="Inhaltsplatzhalter 1">
            <a:extLst>
              <a:ext uri="{FF2B5EF4-FFF2-40B4-BE49-F238E27FC236}">
                <a16:creationId xmlns:a16="http://schemas.microsoft.com/office/drawing/2014/main" id="{A5078526-9034-BF5E-6D58-57566A0865C4}"/>
              </a:ext>
            </a:extLst>
          </p:cNvPr>
          <p:cNvSpPr txBox="1">
            <a:spLocks/>
          </p:cNvSpPr>
          <p:nvPr/>
        </p:nvSpPr>
        <p:spPr>
          <a:xfrm>
            <a:off x="99779" y="5544616"/>
            <a:ext cx="11233249" cy="1124744"/>
          </a:xfrm>
          <a:prstGeom prst="rect">
            <a:avLst/>
          </a:prstGeom>
        </p:spPr>
        <p:txBody>
          <a:bodyPr/>
          <a:lstStyle>
            <a:lvl1pPr marL="266700" indent="-266700" algn="l" defTabSz="914400">
              <a:lnSpc>
                <a:spcPct val="113999"/>
              </a:lnSpc>
              <a:spcBef>
                <a:spcPts val="0"/>
              </a:spcBef>
              <a:buFont typeface="Wingdings 3"/>
              <a:buChar char=""/>
              <a:defRPr sz="1600" spc="3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8038" indent="-268288" algn="l" defTabSz="914400">
              <a:lnSpc>
                <a:spcPct val="113999"/>
              </a:lnSpc>
              <a:spcBef>
                <a:spcPts val="0"/>
              </a:spcBef>
              <a:buFont typeface="Arial"/>
              <a:buChar char="‒"/>
              <a:defRPr sz="1600" spc="3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41438" indent="-266700" algn="l" defTabSz="914400">
              <a:lnSpc>
                <a:spcPct val="113999"/>
              </a:lnSpc>
              <a:spcBef>
                <a:spcPts val="0"/>
              </a:spcBef>
              <a:buFont typeface="Arial"/>
              <a:buChar char="‒"/>
              <a:defRPr sz="1600" spc="3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82775" indent="-268288" algn="l" defTabSz="914400">
              <a:lnSpc>
                <a:spcPct val="113999"/>
              </a:lnSpc>
              <a:spcBef>
                <a:spcPts val="0"/>
              </a:spcBef>
              <a:buFont typeface="Arial"/>
              <a:buChar char="‒"/>
              <a:defRPr sz="1600" spc="3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22525" indent="-266700" algn="l" defTabSz="914400">
              <a:lnSpc>
                <a:spcPct val="113999"/>
              </a:lnSpc>
              <a:spcBef>
                <a:spcPts val="0"/>
              </a:spcBef>
              <a:buFont typeface="Arial"/>
              <a:buChar char="‒"/>
              <a:defRPr sz="1600" spc="3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2 years: January 2022 – December 2023</a:t>
            </a:r>
          </a:p>
          <a:p>
            <a:r>
              <a:rPr lang="en-US" sz="2000" dirty="0"/>
              <a:t>Asian ground-based network, mainly Pandora data</a:t>
            </a:r>
          </a:p>
          <a:p>
            <a:r>
              <a:rPr lang="en-US" sz="2000" dirty="0"/>
              <a:t>Station data averaged ± 20 min around nearest satellite observation to station</a:t>
            </a:r>
          </a:p>
          <a:p>
            <a:endParaRPr lang="en-US" sz="1800" dirty="0"/>
          </a:p>
          <a:p>
            <a:endParaRPr lang="en-US" sz="1800" dirty="0"/>
          </a:p>
        </p:txBody>
      </p:sp>
      <p:grpSp>
        <p:nvGrpSpPr>
          <p:cNvPr id="69" name="Gruppieren 68">
            <a:extLst>
              <a:ext uri="{FF2B5EF4-FFF2-40B4-BE49-F238E27FC236}">
                <a16:creationId xmlns:a16="http://schemas.microsoft.com/office/drawing/2014/main" id="{ED4C5F8A-01C5-B196-0602-DEDF13C948BA}"/>
              </a:ext>
            </a:extLst>
          </p:cNvPr>
          <p:cNvGrpSpPr/>
          <p:nvPr/>
        </p:nvGrpSpPr>
        <p:grpSpPr>
          <a:xfrm>
            <a:off x="86001" y="1700808"/>
            <a:ext cx="3539394" cy="510135"/>
            <a:chOff x="86001" y="1700808"/>
            <a:chExt cx="3539394" cy="510135"/>
          </a:xfrm>
        </p:grpSpPr>
        <p:grpSp>
          <p:nvGrpSpPr>
            <p:cNvPr id="70" name="Gruppieren 69">
              <a:extLst>
                <a:ext uri="{FF2B5EF4-FFF2-40B4-BE49-F238E27FC236}">
                  <a16:creationId xmlns:a16="http://schemas.microsoft.com/office/drawing/2014/main" id="{A8C66B12-5ABB-0DEA-9285-4B21E6927982}"/>
                </a:ext>
              </a:extLst>
            </p:cNvPr>
            <p:cNvGrpSpPr/>
            <p:nvPr/>
          </p:nvGrpSpPr>
          <p:grpSpPr>
            <a:xfrm>
              <a:off x="86001" y="1700808"/>
              <a:ext cx="3539394" cy="510135"/>
              <a:chOff x="170019" y="2079671"/>
              <a:chExt cx="3539394" cy="510135"/>
            </a:xfrm>
          </p:grpSpPr>
          <p:pic>
            <p:nvPicPr>
              <p:cNvPr id="72" name="Grafik 71">
                <a:extLst>
                  <a:ext uri="{FF2B5EF4-FFF2-40B4-BE49-F238E27FC236}">
                    <a16:creationId xmlns:a16="http://schemas.microsoft.com/office/drawing/2014/main" id="{BBA4DFCD-4746-A6D4-B9FC-27D4E58C72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3797" y="2079671"/>
                <a:ext cx="1181504" cy="510135"/>
              </a:xfrm>
              <a:prstGeom prst="rect">
                <a:avLst/>
              </a:prstGeom>
            </p:spPr>
          </p:pic>
          <p:sp>
            <p:nvSpPr>
              <p:cNvPr id="73" name="Textfeld 72">
                <a:extLst>
                  <a:ext uri="{FF2B5EF4-FFF2-40B4-BE49-F238E27FC236}">
                    <a16:creationId xmlns:a16="http://schemas.microsoft.com/office/drawing/2014/main" id="{AFEB25B0-C767-8B25-F548-BC2BE8B3734E}"/>
                  </a:ext>
                </a:extLst>
              </p:cNvPr>
              <p:cNvSpPr txBox="1"/>
              <p:nvPr/>
            </p:nvSpPr>
            <p:spPr bwMode="auto">
              <a:xfrm>
                <a:off x="170019" y="2272626"/>
                <a:ext cx="353939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/>
                  <a:t>   GEMS L2 v2</a:t>
                </a:r>
              </a:p>
            </p:txBody>
          </p:sp>
        </p:grpSp>
        <p:sp>
          <p:nvSpPr>
            <p:cNvPr id="71" name="Rechteck: abgerundete Ecken 70">
              <a:extLst>
                <a:ext uri="{FF2B5EF4-FFF2-40B4-BE49-F238E27FC236}">
                  <a16:creationId xmlns:a16="http://schemas.microsoft.com/office/drawing/2014/main" id="{17AFC970-C455-8D53-3882-DA8050F19DB7}"/>
                </a:ext>
              </a:extLst>
            </p:cNvPr>
            <p:cNvSpPr/>
            <p:nvPr/>
          </p:nvSpPr>
          <p:spPr bwMode="auto">
            <a:xfrm>
              <a:off x="1399365" y="1919050"/>
              <a:ext cx="1116000" cy="257990"/>
            </a:xfrm>
            <a:prstGeom prst="roundRect">
              <a:avLst/>
            </a:prstGeom>
            <a:solidFill>
              <a:schemeClr val="accent2">
                <a:alpha val="2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9" name="Gruppieren 78">
            <a:extLst>
              <a:ext uri="{FF2B5EF4-FFF2-40B4-BE49-F238E27FC236}">
                <a16:creationId xmlns:a16="http://schemas.microsoft.com/office/drawing/2014/main" id="{CFCCD240-A08F-E10B-9DB8-7509D270741C}"/>
              </a:ext>
            </a:extLst>
          </p:cNvPr>
          <p:cNvGrpSpPr/>
          <p:nvPr/>
        </p:nvGrpSpPr>
        <p:grpSpPr>
          <a:xfrm>
            <a:off x="8774012" y="1704571"/>
            <a:ext cx="2273715" cy="510134"/>
            <a:chOff x="9278069" y="1704571"/>
            <a:chExt cx="2273715" cy="510134"/>
          </a:xfrm>
        </p:grpSpPr>
        <p:grpSp>
          <p:nvGrpSpPr>
            <p:cNvPr id="80" name="Gruppieren 79">
              <a:extLst>
                <a:ext uri="{FF2B5EF4-FFF2-40B4-BE49-F238E27FC236}">
                  <a16:creationId xmlns:a16="http://schemas.microsoft.com/office/drawing/2014/main" id="{E835713E-DF27-1790-A7ED-CE8F8F6DE0C8}"/>
                </a:ext>
              </a:extLst>
            </p:cNvPr>
            <p:cNvGrpSpPr/>
            <p:nvPr/>
          </p:nvGrpSpPr>
          <p:grpSpPr>
            <a:xfrm>
              <a:off x="9278069" y="1704571"/>
              <a:ext cx="2273715" cy="510134"/>
              <a:chOff x="8430797" y="2160309"/>
              <a:chExt cx="2273715" cy="510134"/>
            </a:xfrm>
          </p:grpSpPr>
          <p:pic>
            <p:nvPicPr>
              <p:cNvPr id="82" name="Grafik 81">
                <a:extLst>
                  <a:ext uri="{FF2B5EF4-FFF2-40B4-BE49-F238E27FC236}">
                    <a16:creationId xmlns:a16="http://schemas.microsoft.com/office/drawing/2014/main" id="{EEEB963C-2171-9CC1-3EEB-47D36DB413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30797" y="2160309"/>
                <a:ext cx="844737" cy="510134"/>
              </a:xfrm>
              <a:prstGeom prst="rect">
                <a:avLst/>
              </a:prstGeom>
            </p:spPr>
          </p:pic>
          <p:sp>
            <p:nvSpPr>
              <p:cNvPr id="83" name="Textfeld 82">
                <a:extLst>
                  <a:ext uri="{FF2B5EF4-FFF2-40B4-BE49-F238E27FC236}">
                    <a16:creationId xmlns:a16="http://schemas.microsoft.com/office/drawing/2014/main" id="{97C7BFE0-8496-2A82-5A5A-ADCC9C52A9B9}"/>
                  </a:ext>
                </a:extLst>
              </p:cNvPr>
              <p:cNvSpPr txBox="1"/>
              <p:nvPr/>
            </p:nvSpPr>
            <p:spPr bwMode="auto">
              <a:xfrm>
                <a:off x="8666963" y="2341708"/>
                <a:ext cx="203754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/>
                  <a:t>TROPOMI</a:t>
                </a:r>
              </a:p>
            </p:txBody>
          </p:sp>
        </p:grpSp>
        <p:sp>
          <p:nvSpPr>
            <p:cNvPr id="81" name="Rechteck: abgerundete Ecken 80">
              <a:extLst>
                <a:ext uri="{FF2B5EF4-FFF2-40B4-BE49-F238E27FC236}">
                  <a16:creationId xmlns:a16="http://schemas.microsoft.com/office/drawing/2014/main" id="{7C84FB04-1957-AEBD-1305-AF6854725B05}"/>
                </a:ext>
              </a:extLst>
            </p:cNvPr>
            <p:cNvSpPr/>
            <p:nvPr/>
          </p:nvSpPr>
          <p:spPr bwMode="auto">
            <a:xfrm>
              <a:off x="9997867" y="1901690"/>
              <a:ext cx="1152000" cy="257990"/>
            </a:xfrm>
            <a:prstGeom prst="roundRect">
              <a:avLst/>
            </a:prstGeom>
            <a:solidFill>
              <a:srgbClr val="FFC000">
                <a:alpha val="2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618A5611-90FD-DC4D-D451-3ABAF02AF050}"/>
              </a:ext>
            </a:extLst>
          </p:cNvPr>
          <p:cNvGrpSpPr/>
          <p:nvPr/>
        </p:nvGrpSpPr>
        <p:grpSpPr>
          <a:xfrm>
            <a:off x="3799917" y="1699079"/>
            <a:ext cx="4129030" cy="604022"/>
            <a:chOff x="6002667" y="1704571"/>
            <a:chExt cx="3405701" cy="510135"/>
          </a:xfrm>
        </p:grpSpPr>
        <p:pic>
          <p:nvPicPr>
            <p:cNvPr id="3" name="Grafik 2">
              <a:extLst>
                <a:ext uri="{FF2B5EF4-FFF2-40B4-BE49-F238E27FC236}">
                  <a16:creationId xmlns:a16="http://schemas.microsoft.com/office/drawing/2014/main" id="{9CDD44AA-EB0F-3B12-2D32-99AF5AB7F14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0492" y="1704571"/>
              <a:ext cx="508230" cy="510135"/>
            </a:xfrm>
            <a:prstGeom prst="rect">
              <a:avLst/>
            </a:prstGeom>
          </p:spPr>
        </p:pic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D2D88B16-305C-A2ED-72BF-961670EF613C}"/>
                </a:ext>
              </a:extLst>
            </p:cNvPr>
            <p:cNvSpPr txBox="1"/>
            <p:nvPr/>
          </p:nvSpPr>
          <p:spPr bwMode="auto">
            <a:xfrm>
              <a:off x="6002667" y="1894873"/>
              <a:ext cx="340570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/>
                <a:t>GEMS IUP-UB v1.0</a:t>
              </a:r>
            </a:p>
          </p:txBody>
        </p:sp>
        <p:sp>
          <p:nvSpPr>
            <p:cNvPr id="7" name="Rechteck: abgerundete Ecken 6">
              <a:extLst>
                <a:ext uri="{FF2B5EF4-FFF2-40B4-BE49-F238E27FC236}">
                  <a16:creationId xmlns:a16="http://schemas.microsoft.com/office/drawing/2014/main" id="{6EE28C26-8E3E-4FA9-75DE-E64332461EEB}"/>
                </a:ext>
              </a:extLst>
            </p:cNvPr>
            <p:cNvSpPr/>
            <p:nvPr/>
          </p:nvSpPr>
          <p:spPr bwMode="auto">
            <a:xfrm>
              <a:off x="6877772" y="1919050"/>
              <a:ext cx="1704909" cy="257990"/>
            </a:xfrm>
            <a:prstGeom prst="roundRect">
              <a:avLst/>
            </a:prstGeom>
            <a:solidFill>
              <a:schemeClr val="accent5">
                <a:alpha val="2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2" name="Grafik 11">
            <a:extLst>
              <a:ext uri="{FF2B5EF4-FFF2-40B4-BE49-F238E27FC236}">
                <a16:creationId xmlns:a16="http://schemas.microsoft.com/office/drawing/2014/main" id="{ABD6985D-34A5-BCCC-026E-7FB24D5A666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56240" y="2365200"/>
            <a:ext cx="3238934" cy="3138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9437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14256D4D-DF6A-E2D0-8F66-75E4A6ACC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8" y="966314"/>
            <a:ext cx="11784632" cy="590478"/>
          </a:xfrm>
        </p:spPr>
        <p:txBody>
          <a:bodyPr/>
          <a:lstStyle/>
          <a:p>
            <a:r>
              <a:rPr lang="en-US" sz="2800" dirty="0"/>
              <a:t>Evaluation of satellite tropospheric NO</a:t>
            </a:r>
            <a:r>
              <a:rPr lang="en-US" sz="2800" baseline="-25000" dirty="0"/>
              <a:t>2</a:t>
            </a:r>
            <a:r>
              <a:rPr lang="en-US" sz="2800" dirty="0"/>
              <a:t> VCD with ground-based data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7890652-9B4C-25F5-8DF3-BF4745DF20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35371" y="2341241"/>
            <a:ext cx="3476238" cy="3138306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7727FBAC-6DE3-68B1-0B0D-C5213B8ED9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391" y="2346665"/>
            <a:ext cx="3476329" cy="3138387"/>
          </a:xfrm>
          <a:prstGeom prst="rect">
            <a:avLst/>
          </a:prstGeom>
        </p:spPr>
      </p:pic>
      <p:grpSp>
        <p:nvGrpSpPr>
          <p:cNvPr id="69" name="Gruppieren 68">
            <a:extLst>
              <a:ext uri="{FF2B5EF4-FFF2-40B4-BE49-F238E27FC236}">
                <a16:creationId xmlns:a16="http://schemas.microsoft.com/office/drawing/2014/main" id="{ED4C5F8A-01C5-B196-0602-DEDF13C948BA}"/>
              </a:ext>
            </a:extLst>
          </p:cNvPr>
          <p:cNvGrpSpPr/>
          <p:nvPr/>
        </p:nvGrpSpPr>
        <p:grpSpPr>
          <a:xfrm>
            <a:off x="86001" y="1700808"/>
            <a:ext cx="3539394" cy="510135"/>
            <a:chOff x="86001" y="1700808"/>
            <a:chExt cx="3539394" cy="510135"/>
          </a:xfrm>
        </p:grpSpPr>
        <p:grpSp>
          <p:nvGrpSpPr>
            <p:cNvPr id="70" name="Gruppieren 69">
              <a:extLst>
                <a:ext uri="{FF2B5EF4-FFF2-40B4-BE49-F238E27FC236}">
                  <a16:creationId xmlns:a16="http://schemas.microsoft.com/office/drawing/2014/main" id="{A8C66B12-5ABB-0DEA-9285-4B21E6927982}"/>
                </a:ext>
              </a:extLst>
            </p:cNvPr>
            <p:cNvGrpSpPr/>
            <p:nvPr/>
          </p:nvGrpSpPr>
          <p:grpSpPr>
            <a:xfrm>
              <a:off x="86001" y="1700808"/>
              <a:ext cx="3539394" cy="510135"/>
              <a:chOff x="170019" y="2079671"/>
              <a:chExt cx="3539394" cy="510135"/>
            </a:xfrm>
          </p:grpSpPr>
          <p:pic>
            <p:nvPicPr>
              <p:cNvPr id="72" name="Grafik 71">
                <a:extLst>
                  <a:ext uri="{FF2B5EF4-FFF2-40B4-BE49-F238E27FC236}">
                    <a16:creationId xmlns:a16="http://schemas.microsoft.com/office/drawing/2014/main" id="{BBA4DFCD-4746-A6D4-B9FC-27D4E58C72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3797" y="2079671"/>
                <a:ext cx="1181504" cy="510135"/>
              </a:xfrm>
              <a:prstGeom prst="rect">
                <a:avLst/>
              </a:prstGeom>
            </p:spPr>
          </p:pic>
          <p:sp>
            <p:nvSpPr>
              <p:cNvPr id="73" name="Textfeld 72">
                <a:extLst>
                  <a:ext uri="{FF2B5EF4-FFF2-40B4-BE49-F238E27FC236}">
                    <a16:creationId xmlns:a16="http://schemas.microsoft.com/office/drawing/2014/main" id="{AFEB25B0-C767-8B25-F548-BC2BE8B3734E}"/>
                  </a:ext>
                </a:extLst>
              </p:cNvPr>
              <p:cNvSpPr txBox="1"/>
              <p:nvPr/>
            </p:nvSpPr>
            <p:spPr bwMode="auto">
              <a:xfrm>
                <a:off x="170019" y="2272626"/>
                <a:ext cx="353939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/>
                  <a:t>   GEMS L2 v2</a:t>
                </a:r>
              </a:p>
            </p:txBody>
          </p:sp>
        </p:grpSp>
        <p:sp>
          <p:nvSpPr>
            <p:cNvPr id="71" name="Rechteck: abgerundete Ecken 70">
              <a:extLst>
                <a:ext uri="{FF2B5EF4-FFF2-40B4-BE49-F238E27FC236}">
                  <a16:creationId xmlns:a16="http://schemas.microsoft.com/office/drawing/2014/main" id="{17AFC970-C455-8D53-3882-DA8050F19DB7}"/>
                </a:ext>
              </a:extLst>
            </p:cNvPr>
            <p:cNvSpPr/>
            <p:nvPr/>
          </p:nvSpPr>
          <p:spPr bwMode="auto">
            <a:xfrm>
              <a:off x="1399365" y="1919050"/>
              <a:ext cx="1116000" cy="257990"/>
            </a:xfrm>
            <a:prstGeom prst="roundRect">
              <a:avLst/>
            </a:prstGeom>
            <a:solidFill>
              <a:schemeClr val="accent2">
                <a:alpha val="2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9" name="Gruppieren 78">
            <a:extLst>
              <a:ext uri="{FF2B5EF4-FFF2-40B4-BE49-F238E27FC236}">
                <a16:creationId xmlns:a16="http://schemas.microsoft.com/office/drawing/2014/main" id="{CFCCD240-A08F-E10B-9DB8-7509D270741C}"/>
              </a:ext>
            </a:extLst>
          </p:cNvPr>
          <p:cNvGrpSpPr/>
          <p:nvPr/>
        </p:nvGrpSpPr>
        <p:grpSpPr>
          <a:xfrm>
            <a:off x="8774012" y="1704571"/>
            <a:ext cx="2273715" cy="510134"/>
            <a:chOff x="9278069" y="1704571"/>
            <a:chExt cx="2273715" cy="510134"/>
          </a:xfrm>
        </p:grpSpPr>
        <p:grpSp>
          <p:nvGrpSpPr>
            <p:cNvPr id="80" name="Gruppieren 79">
              <a:extLst>
                <a:ext uri="{FF2B5EF4-FFF2-40B4-BE49-F238E27FC236}">
                  <a16:creationId xmlns:a16="http://schemas.microsoft.com/office/drawing/2014/main" id="{E835713E-DF27-1790-A7ED-CE8F8F6DE0C8}"/>
                </a:ext>
              </a:extLst>
            </p:cNvPr>
            <p:cNvGrpSpPr/>
            <p:nvPr/>
          </p:nvGrpSpPr>
          <p:grpSpPr>
            <a:xfrm>
              <a:off x="9278069" y="1704571"/>
              <a:ext cx="2273715" cy="510134"/>
              <a:chOff x="8430797" y="2160309"/>
              <a:chExt cx="2273715" cy="510134"/>
            </a:xfrm>
          </p:grpSpPr>
          <p:pic>
            <p:nvPicPr>
              <p:cNvPr id="82" name="Grafik 81">
                <a:extLst>
                  <a:ext uri="{FF2B5EF4-FFF2-40B4-BE49-F238E27FC236}">
                    <a16:creationId xmlns:a16="http://schemas.microsoft.com/office/drawing/2014/main" id="{EEEB963C-2171-9CC1-3EEB-47D36DB413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30797" y="2160309"/>
                <a:ext cx="844737" cy="510134"/>
              </a:xfrm>
              <a:prstGeom prst="rect">
                <a:avLst/>
              </a:prstGeom>
            </p:spPr>
          </p:pic>
          <p:sp>
            <p:nvSpPr>
              <p:cNvPr id="83" name="Textfeld 82">
                <a:extLst>
                  <a:ext uri="{FF2B5EF4-FFF2-40B4-BE49-F238E27FC236}">
                    <a16:creationId xmlns:a16="http://schemas.microsoft.com/office/drawing/2014/main" id="{97C7BFE0-8496-2A82-5A5A-ADCC9C52A9B9}"/>
                  </a:ext>
                </a:extLst>
              </p:cNvPr>
              <p:cNvSpPr txBox="1"/>
              <p:nvPr/>
            </p:nvSpPr>
            <p:spPr bwMode="auto">
              <a:xfrm>
                <a:off x="8666963" y="2341708"/>
                <a:ext cx="203754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/>
                  <a:t>TROPOMI</a:t>
                </a:r>
              </a:p>
            </p:txBody>
          </p:sp>
        </p:grpSp>
        <p:sp>
          <p:nvSpPr>
            <p:cNvPr id="81" name="Rechteck: abgerundete Ecken 80">
              <a:extLst>
                <a:ext uri="{FF2B5EF4-FFF2-40B4-BE49-F238E27FC236}">
                  <a16:creationId xmlns:a16="http://schemas.microsoft.com/office/drawing/2014/main" id="{7C84FB04-1957-AEBD-1305-AF6854725B05}"/>
                </a:ext>
              </a:extLst>
            </p:cNvPr>
            <p:cNvSpPr/>
            <p:nvPr/>
          </p:nvSpPr>
          <p:spPr bwMode="auto">
            <a:xfrm>
              <a:off x="9997867" y="1901690"/>
              <a:ext cx="1152000" cy="257990"/>
            </a:xfrm>
            <a:prstGeom prst="roundRect">
              <a:avLst/>
            </a:prstGeom>
            <a:solidFill>
              <a:srgbClr val="FFC000">
                <a:alpha val="2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618A5611-90FD-DC4D-D451-3ABAF02AF050}"/>
              </a:ext>
            </a:extLst>
          </p:cNvPr>
          <p:cNvGrpSpPr/>
          <p:nvPr/>
        </p:nvGrpSpPr>
        <p:grpSpPr>
          <a:xfrm>
            <a:off x="3799917" y="1699079"/>
            <a:ext cx="4129030" cy="604022"/>
            <a:chOff x="6002667" y="1704571"/>
            <a:chExt cx="3405701" cy="510135"/>
          </a:xfrm>
        </p:grpSpPr>
        <p:pic>
          <p:nvPicPr>
            <p:cNvPr id="3" name="Grafik 2">
              <a:extLst>
                <a:ext uri="{FF2B5EF4-FFF2-40B4-BE49-F238E27FC236}">
                  <a16:creationId xmlns:a16="http://schemas.microsoft.com/office/drawing/2014/main" id="{9CDD44AA-EB0F-3B12-2D32-99AF5AB7F14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0492" y="1704571"/>
              <a:ext cx="508230" cy="510135"/>
            </a:xfrm>
            <a:prstGeom prst="rect">
              <a:avLst/>
            </a:prstGeom>
          </p:spPr>
        </p:pic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D2D88B16-305C-A2ED-72BF-961670EF613C}"/>
                </a:ext>
              </a:extLst>
            </p:cNvPr>
            <p:cNvSpPr txBox="1"/>
            <p:nvPr/>
          </p:nvSpPr>
          <p:spPr bwMode="auto">
            <a:xfrm>
              <a:off x="6002667" y="1894873"/>
              <a:ext cx="340570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/>
                <a:t>GEMS IUP-UB v1.0</a:t>
              </a:r>
            </a:p>
          </p:txBody>
        </p:sp>
        <p:sp>
          <p:nvSpPr>
            <p:cNvPr id="7" name="Rechteck: abgerundete Ecken 6">
              <a:extLst>
                <a:ext uri="{FF2B5EF4-FFF2-40B4-BE49-F238E27FC236}">
                  <a16:creationId xmlns:a16="http://schemas.microsoft.com/office/drawing/2014/main" id="{6EE28C26-8E3E-4FA9-75DE-E64332461EEB}"/>
                </a:ext>
              </a:extLst>
            </p:cNvPr>
            <p:cNvSpPr/>
            <p:nvPr/>
          </p:nvSpPr>
          <p:spPr bwMode="auto">
            <a:xfrm>
              <a:off x="6877772" y="1919050"/>
              <a:ext cx="1704909" cy="257990"/>
            </a:xfrm>
            <a:prstGeom prst="roundRect">
              <a:avLst/>
            </a:prstGeom>
            <a:solidFill>
              <a:schemeClr val="accent5">
                <a:alpha val="2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" name="Inhaltsplatzhalter 1">
            <a:extLst>
              <a:ext uri="{FF2B5EF4-FFF2-40B4-BE49-F238E27FC236}">
                <a16:creationId xmlns:a16="http://schemas.microsoft.com/office/drawing/2014/main" id="{8DE5BD6E-4137-AF68-B1AD-BEDE1C63E027}"/>
              </a:ext>
            </a:extLst>
          </p:cNvPr>
          <p:cNvSpPr txBox="1">
            <a:spLocks/>
          </p:cNvSpPr>
          <p:nvPr/>
        </p:nvSpPr>
        <p:spPr>
          <a:xfrm>
            <a:off x="99779" y="5688632"/>
            <a:ext cx="11233249" cy="1124744"/>
          </a:xfrm>
          <a:prstGeom prst="rect">
            <a:avLst/>
          </a:prstGeom>
        </p:spPr>
        <p:txBody>
          <a:bodyPr/>
          <a:lstStyle>
            <a:lvl1pPr marL="266700" indent="-266700" algn="l" defTabSz="914400">
              <a:lnSpc>
                <a:spcPct val="113999"/>
              </a:lnSpc>
              <a:spcBef>
                <a:spcPts val="0"/>
              </a:spcBef>
              <a:buFont typeface="Wingdings 3"/>
              <a:buChar char=""/>
              <a:defRPr sz="1600" spc="3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8038" indent="-268288" algn="l" defTabSz="914400">
              <a:lnSpc>
                <a:spcPct val="113999"/>
              </a:lnSpc>
              <a:spcBef>
                <a:spcPts val="0"/>
              </a:spcBef>
              <a:buFont typeface="Arial"/>
              <a:buChar char="‒"/>
              <a:defRPr sz="1600" spc="3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41438" indent="-266700" algn="l" defTabSz="914400">
              <a:lnSpc>
                <a:spcPct val="113999"/>
              </a:lnSpc>
              <a:spcBef>
                <a:spcPts val="0"/>
              </a:spcBef>
              <a:buFont typeface="Arial"/>
              <a:buChar char="‒"/>
              <a:defRPr sz="1600" spc="3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82775" indent="-268288" algn="l" defTabSz="914400">
              <a:lnSpc>
                <a:spcPct val="113999"/>
              </a:lnSpc>
              <a:spcBef>
                <a:spcPts val="0"/>
              </a:spcBef>
              <a:buFont typeface="Arial"/>
              <a:buChar char="‒"/>
              <a:defRPr sz="1600" spc="3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22525" indent="-266700" algn="l" defTabSz="914400">
              <a:lnSpc>
                <a:spcPct val="113999"/>
              </a:lnSpc>
              <a:spcBef>
                <a:spcPts val="0"/>
              </a:spcBef>
              <a:buFont typeface="Arial"/>
              <a:buChar char="‒"/>
              <a:defRPr sz="1600" spc="3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TROPOMI low biased by -12 % with high correlation of 0.9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8F006568-086F-D62C-BDBE-C97E10E3EB2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56240" y="2365200"/>
            <a:ext cx="3238934" cy="3138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2643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14256D4D-DF6A-E2D0-8F66-75E4A6ACC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8" y="966314"/>
            <a:ext cx="11784632" cy="590478"/>
          </a:xfrm>
        </p:spPr>
        <p:txBody>
          <a:bodyPr/>
          <a:lstStyle/>
          <a:p>
            <a:r>
              <a:rPr lang="en-US" sz="2800" dirty="0"/>
              <a:t>Evaluation of satellite tropospheric NO</a:t>
            </a:r>
            <a:r>
              <a:rPr lang="en-US" sz="2800" baseline="-25000" dirty="0"/>
              <a:t>2</a:t>
            </a:r>
            <a:r>
              <a:rPr lang="en-US" sz="2800" dirty="0"/>
              <a:t> VCD with ground-based data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7890652-9B4C-25F5-8DF3-BF4745DF20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35371" y="2341241"/>
            <a:ext cx="3476238" cy="3138306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7727FBAC-6DE3-68B1-0B0D-C5213B8ED9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8088" y="2346665"/>
            <a:ext cx="3238934" cy="3138387"/>
          </a:xfrm>
          <a:prstGeom prst="rect">
            <a:avLst/>
          </a:prstGeom>
        </p:spPr>
      </p:pic>
      <p:grpSp>
        <p:nvGrpSpPr>
          <p:cNvPr id="69" name="Gruppieren 68">
            <a:extLst>
              <a:ext uri="{FF2B5EF4-FFF2-40B4-BE49-F238E27FC236}">
                <a16:creationId xmlns:a16="http://schemas.microsoft.com/office/drawing/2014/main" id="{ED4C5F8A-01C5-B196-0602-DEDF13C948BA}"/>
              </a:ext>
            </a:extLst>
          </p:cNvPr>
          <p:cNvGrpSpPr/>
          <p:nvPr/>
        </p:nvGrpSpPr>
        <p:grpSpPr>
          <a:xfrm>
            <a:off x="86001" y="1700808"/>
            <a:ext cx="3539394" cy="510135"/>
            <a:chOff x="86001" y="1700808"/>
            <a:chExt cx="3539394" cy="510135"/>
          </a:xfrm>
        </p:grpSpPr>
        <p:grpSp>
          <p:nvGrpSpPr>
            <p:cNvPr id="70" name="Gruppieren 69">
              <a:extLst>
                <a:ext uri="{FF2B5EF4-FFF2-40B4-BE49-F238E27FC236}">
                  <a16:creationId xmlns:a16="http://schemas.microsoft.com/office/drawing/2014/main" id="{A8C66B12-5ABB-0DEA-9285-4B21E6927982}"/>
                </a:ext>
              </a:extLst>
            </p:cNvPr>
            <p:cNvGrpSpPr/>
            <p:nvPr/>
          </p:nvGrpSpPr>
          <p:grpSpPr>
            <a:xfrm>
              <a:off x="86001" y="1700808"/>
              <a:ext cx="3539394" cy="510135"/>
              <a:chOff x="170019" y="2079671"/>
              <a:chExt cx="3539394" cy="510135"/>
            </a:xfrm>
          </p:grpSpPr>
          <p:pic>
            <p:nvPicPr>
              <p:cNvPr id="72" name="Grafik 71">
                <a:extLst>
                  <a:ext uri="{FF2B5EF4-FFF2-40B4-BE49-F238E27FC236}">
                    <a16:creationId xmlns:a16="http://schemas.microsoft.com/office/drawing/2014/main" id="{BBA4DFCD-4746-A6D4-B9FC-27D4E58C72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3797" y="2079671"/>
                <a:ext cx="1181504" cy="510135"/>
              </a:xfrm>
              <a:prstGeom prst="rect">
                <a:avLst/>
              </a:prstGeom>
            </p:spPr>
          </p:pic>
          <p:sp>
            <p:nvSpPr>
              <p:cNvPr id="73" name="Textfeld 72">
                <a:extLst>
                  <a:ext uri="{FF2B5EF4-FFF2-40B4-BE49-F238E27FC236}">
                    <a16:creationId xmlns:a16="http://schemas.microsoft.com/office/drawing/2014/main" id="{AFEB25B0-C767-8B25-F548-BC2BE8B3734E}"/>
                  </a:ext>
                </a:extLst>
              </p:cNvPr>
              <p:cNvSpPr txBox="1"/>
              <p:nvPr/>
            </p:nvSpPr>
            <p:spPr bwMode="auto">
              <a:xfrm>
                <a:off x="170019" y="2272626"/>
                <a:ext cx="353939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/>
                  <a:t>   GEMS L2 v2</a:t>
                </a:r>
              </a:p>
            </p:txBody>
          </p:sp>
        </p:grpSp>
        <p:sp>
          <p:nvSpPr>
            <p:cNvPr id="71" name="Rechteck: abgerundete Ecken 70">
              <a:extLst>
                <a:ext uri="{FF2B5EF4-FFF2-40B4-BE49-F238E27FC236}">
                  <a16:creationId xmlns:a16="http://schemas.microsoft.com/office/drawing/2014/main" id="{17AFC970-C455-8D53-3882-DA8050F19DB7}"/>
                </a:ext>
              </a:extLst>
            </p:cNvPr>
            <p:cNvSpPr/>
            <p:nvPr/>
          </p:nvSpPr>
          <p:spPr bwMode="auto">
            <a:xfrm>
              <a:off x="1399365" y="1919050"/>
              <a:ext cx="1116000" cy="257990"/>
            </a:xfrm>
            <a:prstGeom prst="roundRect">
              <a:avLst/>
            </a:prstGeom>
            <a:solidFill>
              <a:schemeClr val="accent2">
                <a:alpha val="2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9" name="Gruppieren 78">
            <a:extLst>
              <a:ext uri="{FF2B5EF4-FFF2-40B4-BE49-F238E27FC236}">
                <a16:creationId xmlns:a16="http://schemas.microsoft.com/office/drawing/2014/main" id="{CFCCD240-A08F-E10B-9DB8-7509D270741C}"/>
              </a:ext>
            </a:extLst>
          </p:cNvPr>
          <p:cNvGrpSpPr/>
          <p:nvPr/>
        </p:nvGrpSpPr>
        <p:grpSpPr>
          <a:xfrm>
            <a:off x="8774012" y="1704571"/>
            <a:ext cx="2273715" cy="510134"/>
            <a:chOff x="9278069" y="1704571"/>
            <a:chExt cx="2273715" cy="510134"/>
          </a:xfrm>
        </p:grpSpPr>
        <p:grpSp>
          <p:nvGrpSpPr>
            <p:cNvPr id="80" name="Gruppieren 79">
              <a:extLst>
                <a:ext uri="{FF2B5EF4-FFF2-40B4-BE49-F238E27FC236}">
                  <a16:creationId xmlns:a16="http://schemas.microsoft.com/office/drawing/2014/main" id="{E835713E-DF27-1790-A7ED-CE8F8F6DE0C8}"/>
                </a:ext>
              </a:extLst>
            </p:cNvPr>
            <p:cNvGrpSpPr/>
            <p:nvPr/>
          </p:nvGrpSpPr>
          <p:grpSpPr>
            <a:xfrm>
              <a:off x="9278069" y="1704571"/>
              <a:ext cx="2273715" cy="510134"/>
              <a:chOff x="8430797" y="2160309"/>
              <a:chExt cx="2273715" cy="510134"/>
            </a:xfrm>
          </p:grpSpPr>
          <p:pic>
            <p:nvPicPr>
              <p:cNvPr id="82" name="Grafik 81">
                <a:extLst>
                  <a:ext uri="{FF2B5EF4-FFF2-40B4-BE49-F238E27FC236}">
                    <a16:creationId xmlns:a16="http://schemas.microsoft.com/office/drawing/2014/main" id="{EEEB963C-2171-9CC1-3EEB-47D36DB413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30797" y="2160309"/>
                <a:ext cx="844737" cy="510134"/>
              </a:xfrm>
              <a:prstGeom prst="rect">
                <a:avLst/>
              </a:prstGeom>
            </p:spPr>
          </p:pic>
          <p:sp>
            <p:nvSpPr>
              <p:cNvPr id="83" name="Textfeld 82">
                <a:extLst>
                  <a:ext uri="{FF2B5EF4-FFF2-40B4-BE49-F238E27FC236}">
                    <a16:creationId xmlns:a16="http://schemas.microsoft.com/office/drawing/2014/main" id="{97C7BFE0-8496-2A82-5A5A-ADCC9C52A9B9}"/>
                  </a:ext>
                </a:extLst>
              </p:cNvPr>
              <p:cNvSpPr txBox="1"/>
              <p:nvPr/>
            </p:nvSpPr>
            <p:spPr bwMode="auto">
              <a:xfrm>
                <a:off x="8666963" y="2341708"/>
                <a:ext cx="203754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/>
                  <a:t>TROPOMI</a:t>
                </a:r>
              </a:p>
            </p:txBody>
          </p:sp>
        </p:grpSp>
        <p:sp>
          <p:nvSpPr>
            <p:cNvPr id="81" name="Rechteck: abgerundete Ecken 80">
              <a:extLst>
                <a:ext uri="{FF2B5EF4-FFF2-40B4-BE49-F238E27FC236}">
                  <a16:creationId xmlns:a16="http://schemas.microsoft.com/office/drawing/2014/main" id="{7C84FB04-1957-AEBD-1305-AF6854725B05}"/>
                </a:ext>
              </a:extLst>
            </p:cNvPr>
            <p:cNvSpPr/>
            <p:nvPr/>
          </p:nvSpPr>
          <p:spPr bwMode="auto">
            <a:xfrm>
              <a:off x="9997867" y="1901690"/>
              <a:ext cx="1152000" cy="257990"/>
            </a:xfrm>
            <a:prstGeom prst="roundRect">
              <a:avLst/>
            </a:prstGeom>
            <a:solidFill>
              <a:srgbClr val="FFC000">
                <a:alpha val="2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618A5611-90FD-DC4D-D451-3ABAF02AF050}"/>
              </a:ext>
            </a:extLst>
          </p:cNvPr>
          <p:cNvGrpSpPr/>
          <p:nvPr/>
        </p:nvGrpSpPr>
        <p:grpSpPr>
          <a:xfrm>
            <a:off x="3799917" y="1699079"/>
            <a:ext cx="4129030" cy="604022"/>
            <a:chOff x="6002667" y="1704571"/>
            <a:chExt cx="3405701" cy="510135"/>
          </a:xfrm>
        </p:grpSpPr>
        <p:pic>
          <p:nvPicPr>
            <p:cNvPr id="3" name="Grafik 2">
              <a:extLst>
                <a:ext uri="{FF2B5EF4-FFF2-40B4-BE49-F238E27FC236}">
                  <a16:creationId xmlns:a16="http://schemas.microsoft.com/office/drawing/2014/main" id="{9CDD44AA-EB0F-3B12-2D32-99AF5AB7F14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0492" y="1704571"/>
              <a:ext cx="508230" cy="510135"/>
            </a:xfrm>
            <a:prstGeom prst="rect">
              <a:avLst/>
            </a:prstGeom>
          </p:spPr>
        </p:pic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D2D88B16-305C-A2ED-72BF-961670EF613C}"/>
                </a:ext>
              </a:extLst>
            </p:cNvPr>
            <p:cNvSpPr txBox="1"/>
            <p:nvPr/>
          </p:nvSpPr>
          <p:spPr bwMode="auto">
            <a:xfrm>
              <a:off x="6002667" y="1894873"/>
              <a:ext cx="340570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/>
                <a:t>GEMS IUP-UB v1.0</a:t>
              </a:r>
            </a:p>
          </p:txBody>
        </p:sp>
        <p:sp>
          <p:nvSpPr>
            <p:cNvPr id="7" name="Rechteck: abgerundete Ecken 6">
              <a:extLst>
                <a:ext uri="{FF2B5EF4-FFF2-40B4-BE49-F238E27FC236}">
                  <a16:creationId xmlns:a16="http://schemas.microsoft.com/office/drawing/2014/main" id="{6EE28C26-8E3E-4FA9-75DE-E64332461EEB}"/>
                </a:ext>
              </a:extLst>
            </p:cNvPr>
            <p:cNvSpPr/>
            <p:nvPr/>
          </p:nvSpPr>
          <p:spPr bwMode="auto">
            <a:xfrm>
              <a:off x="6877772" y="1919050"/>
              <a:ext cx="1704909" cy="257990"/>
            </a:xfrm>
            <a:prstGeom prst="roundRect">
              <a:avLst/>
            </a:prstGeom>
            <a:solidFill>
              <a:schemeClr val="accent5">
                <a:alpha val="2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9" name="Grafik 8">
            <a:extLst>
              <a:ext uri="{FF2B5EF4-FFF2-40B4-BE49-F238E27FC236}">
                <a16:creationId xmlns:a16="http://schemas.microsoft.com/office/drawing/2014/main" id="{018A6BC9-9ED6-1E65-347A-24F3D518255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56240" y="2365200"/>
            <a:ext cx="3238934" cy="3138386"/>
          </a:xfrm>
          <a:prstGeom prst="rect">
            <a:avLst/>
          </a:prstGeom>
        </p:spPr>
      </p:pic>
      <p:sp>
        <p:nvSpPr>
          <p:cNvPr id="10" name="Inhaltsplatzhalter 1">
            <a:extLst>
              <a:ext uri="{FF2B5EF4-FFF2-40B4-BE49-F238E27FC236}">
                <a16:creationId xmlns:a16="http://schemas.microsoft.com/office/drawing/2014/main" id="{FA2B1D65-C458-E2B0-6C87-26F2BEA40D04}"/>
              </a:ext>
            </a:extLst>
          </p:cNvPr>
          <p:cNvSpPr txBox="1">
            <a:spLocks/>
          </p:cNvSpPr>
          <p:nvPr/>
        </p:nvSpPr>
        <p:spPr>
          <a:xfrm>
            <a:off x="99779" y="5688632"/>
            <a:ext cx="11233249" cy="1124744"/>
          </a:xfrm>
          <a:prstGeom prst="rect">
            <a:avLst/>
          </a:prstGeom>
        </p:spPr>
        <p:txBody>
          <a:bodyPr/>
          <a:lstStyle>
            <a:lvl1pPr marL="266700" indent="-266700" algn="l" defTabSz="914400">
              <a:lnSpc>
                <a:spcPct val="113999"/>
              </a:lnSpc>
              <a:spcBef>
                <a:spcPts val="0"/>
              </a:spcBef>
              <a:buFont typeface="Wingdings 3"/>
              <a:buChar char=""/>
              <a:defRPr sz="1600" spc="3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8038" indent="-268288" algn="l" defTabSz="914400">
              <a:lnSpc>
                <a:spcPct val="113999"/>
              </a:lnSpc>
              <a:spcBef>
                <a:spcPts val="0"/>
              </a:spcBef>
              <a:buFont typeface="Arial"/>
              <a:buChar char="‒"/>
              <a:defRPr sz="1600" spc="3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41438" indent="-266700" algn="l" defTabSz="914400">
              <a:lnSpc>
                <a:spcPct val="113999"/>
              </a:lnSpc>
              <a:spcBef>
                <a:spcPts val="0"/>
              </a:spcBef>
              <a:buFont typeface="Arial"/>
              <a:buChar char="‒"/>
              <a:defRPr sz="1600" spc="3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82775" indent="-268288" algn="l" defTabSz="914400">
              <a:lnSpc>
                <a:spcPct val="113999"/>
              </a:lnSpc>
              <a:spcBef>
                <a:spcPts val="0"/>
              </a:spcBef>
              <a:buFont typeface="Arial"/>
              <a:buChar char="‒"/>
              <a:defRPr sz="1600" spc="3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22525" indent="-266700" algn="l" defTabSz="914400">
              <a:lnSpc>
                <a:spcPct val="113999"/>
              </a:lnSpc>
              <a:spcBef>
                <a:spcPts val="0"/>
              </a:spcBef>
              <a:buFont typeface="Arial"/>
              <a:buChar char="‒"/>
              <a:defRPr sz="1600" spc="3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TROPOMI low biased by -12 % with high correlation of 0.9</a:t>
            </a:r>
          </a:p>
          <a:p>
            <a:r>
              <a:rPr lang="en-US" sz="2000" dirty="0"/>
              <a:t>GEMS L2 v2.0 high biased by 71% with correlation of 0.7</a:t>
            </a:r>
          </a:p>
        </p:txBody>
      </p:sp>
    </p:spTree>
    <p:extLst>
      <p:ext uri="{BB962C8B-B14F-4D97-AF65-F5344CB8AC3E}">
        <p14:creationId xmlns:p14="http://schemas.microsoft.com/office/powerpoint/2010/main" val="25297105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14256D4D-DF6A-E2D0-8F66-75E4A6ACC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8" y="966314"/>
            <a:ext cx="11784632" cy="590478"/>
          </a:xfrm>
        </p:spPr>
        <p:txBody>
          <a:bodyPr/>
          <a:lstStyle/>
          <a:p>
            <a:r>
              <a:rPr lang="en-US" sz="2800" dirty="0"/>
              <a:t>Evaluation of satellite tropospheric NO</a:t>
            </a:r>
            <a:r>
              <a:rPr lang="en-US" sz="2800" baseline="-25000" dirty="0"/>
              <a:t>2</a:t>
            </a:r>
            <a:r>
              <a:rPr lang="en-US" sz="2800" dirty="0"/>
              <a:t> VCD with ground-based data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7890652-9B4C-25F5-8DF3-BF4745DF20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4064" y="2341241"/>
            <a:ext cx="3238851" cy="3138306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7727FBAC-6DE3-68B1-0B0D-C5213B8ED9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8088" y="2346665"/>
            <a:ext cx="3238934" cy="3138387"/>
          </a:xfrm>
          <a:prstGeom prst="rect">
            <a:avLst/>
          </a:prstGeom>
        </p:spPr>
      </p:pic>
      <p:grpSp>
        <p:nvGrpSpPr>
          <p:cNvPr id="69" name="Gruppieren 68">
            <a:extLst>
              <a:ext uri="{FF2B5EF4-FFF2-40B4-BE49-F238E27FC236}">
                <a16:creationId xmlns:a16="http://schemas.microsoft.com/office/drawing/2014/main" id="{ED4C5F8A-01C5-B196-0602-DEDF13C948BA}"/>
              </a:ext>
            </a:extLst>
          </p:cNvPr>
          <p:cNvGrpSpPr/>
          <p:nvPr/>
        </p:nvGrpSpPr>
        <p:grpSpPr>
          <a:xfrm>
            <a:off x="86001" y="1700808"/>
            <a:ext cx="3539394" cy="510135"/>
            <a:chOff x="86001" y="1700808"/>
            <a:chExt cx="3539394" cy="510135"/>
          </a:xfrm>
        </p:grpSpPr>
        <p:grpSp>
          <p:nvGrpSpPr>
            <p:cNvPr id="70" name="Gruppieren 69">
              <a:extLst>
                <a:ext uri="{FF2B5EF4-FFF2-40B4-BE49-F238E27FC236}">
                  <a16:creationId xmlns:a16="http://schemas.microsoft.com/office/drawing/2014/main" id="{A8C66B12-5ABB-0DEA-9285-4B21E6927982}"/>
                </a:ext>
              </a:extLst>
            </p:cNvPr>
            <p:cNvGrpSpPr/>
            <p:nvPr/>
          </p:nvGrpSpPr>
          <p:grpSpPr>
            <a:xfrm>
              <a:off x="86001" y="1700808"/>
              <a:ext cx="3539394" cy="510135"/>
              <a:chOff x="170019" y="2079671"/>
              <a:chExt cx="3539394" cy="510135"/>
            </a:xfrm>
          </p:grpSpPr>
          <p:pic>
            <p:nvPicPr>
              <p:cNvPr id="72" name="Grafik 71">
                <a:extLst>
                  <a:ext uri="{FF2B5EF4-FFF2-40B4-BE49-F238E27FC236}">
                    <a16:creationId xmlns:a16="http://schemas.microsoft.com/office/drawing/2014/main" id="{BBA4DFCD-4746-A6D4-B9FC-27D4E58C72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3797" y="2079671"/>
                <a:ext cx="1181504" cy="510135"/>
              </a:xfrm>
              <a:prstGeom prst="rect">
                <a:avLst/>
              </a:prstGeom>
            </p:spPr>
          </p:pic>
          <p:sp>
            <p:nvSpPr>
              <p:cNvPr id="73" name="Textfeld 72">
                <a:extLst>
                  <a:ext uri="{FF2B5EF4-FFF2-40B4-BE49-F238E27FC236}">
                    <a16:creationId xmlns:a16="http://schemas.microsoft.com/office/drawing/2014/main" id="{AFEB25B0-C767-8B25-F548-BC2BE8B3734E}"/>
                  </a:ext>
                </a:extLst>
              </p:cNvPr>
              <p:cNvSpPr txBox="1"/>
              <p:nvPr/>
            </p:nvSpPr>
            <p:spPr bwMode="auto">
              <a:xfrm>
                <a:off x="170019" y="2272626"/>
                <a:ext cx="353939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/>
                  <a:t>   GEMS L2 v2</a:t>
                </a:r>
              </a:p>
            </p:txBody>
          </p:sp>
        </p:grpSp>
        <p:sp>
          <p:nvSpPr>
            <p:cNvPr id="71" name="Rechteck: abgerundete Ecken 70">
              <a:extLst>
                <a:ext uri="{FF2B5EF4-FFF2-40B4-BE49-F238E27FC236}">
                  <a16:creationId xmlns:a16="http://schemas.microsoft.com/office/drawing/2014/main" id="{17AFC970-C455-8D53-3882-DA8050F19DB7}"/>
                </a:ext>
              </a:extLst>
            </p:cNvPr>
            <p:cNvSpPr/>
            <p:nvPr/>
          </p:nvSpPr>
          <p:spPr bwMode="auto">
            <a:xfrm>
              <a:off x="1399365" y="1919050"/>
              <a:ext cx="1116000" cy="257990"/>
            </a:xfrm>
            <a:prstGeom prst="roundRect">
              <a:avLst/>
            </a:prstGeom>
            <a:solidFill>
              <a:schemeClr val="accent2">
                <a:alpha val="2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9" name="Gruppieren 78">
            <a:extLst>
              <a:ext uri="{FF2B5EF4-FFF2-40B4-BE49-F238E27FC236}">
                <a16:creationId xmlns:a16="http://schemas.microsoft.com/office/drawing/2014/main" id="{CFCCD240-A08F-E10B-9DB8-7509D270741C}"/>
              </a:ext>
            </a:extLst>
          </p:cNvPr>
          <p:cNvGrpSpPr/>
          <p:nvPr/>
        </p:nvGrpSpPr>
        <p:grpSpPr>
          <a:xfrm>
            <a:off x="8774012" y="1704571"/>
            <a:ext cx="2273715" cy="510134"/>
            <a:chOff x="9278069" y="1704571"/>
            <a:chExt cx="2273715" cy="510134"/>
          </a:xfrm>
        </p:grpSpPr>
        <p:grpSp>
          <p:nvGrpSpPr>
            <p:cNvPr id="80" name="Gruppieren 79">
              <a:extLst>
                <a:ext uri="{FF2B5EF4-FFF2-40B4-BE49-F238E27FC236}">
                  <a16:creationId xmlns:a16="http://schemas.microsoft.com/office/drawing/2014/main" id="{E835713E-DF27-1790-A7ED-CE8F8F6DE0C8}"/>
                </a:ext>
              </a:extLst>
            </p:cNvPr>
            <p:cNvGrpSpPr/>
            <p:nvPr/>
          </p:nvGrpSpPr>
          <p:grpSpPr>
            <a:xfrm>
              <a:off x="9278069" y="1704571"/>
              <a:ext cx="2273715" cy="510134"/>
              <a:chOff x="8430797" y="2160309"/>
              <a:chExt cx="2273715" cy="510134"/>
            </a:xfrm>
          </p:grpSpPr>
          <p:pic>
            <p:nvPicPr>
              <p:cNvPr id="82" name="Grafik 81">
                <a:extLst>
                  <a:ext uri="{FF2B5EF4-FFF2-40B4-BE49-F238E27FC236}">
                    <a16:creationId xmlns:a16="http://schemas.microsoft.com/office/drawing/2014/main" id="{EEEB963C-2171-9CC1-3EEB-47D36DB413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30797" y="2160309"/>
                <a:ext cx="844737" cy="510134"/>
              </a:xfrm>
              <a:prstGeom prst="rect">
                <a:avLst/>
              </a:prstGeom>
            </p:spPr>
          </p:pic>
          <p:sp>
            <p:nvSpPr>
              <p:cNvPr id="83" name="Textfeld 82">
                <a:extLst>
                  <a:ext uri="{FF2B5EF4-FFF2-40B4-BE49-F238E27FC236}">
                    <a16:creationId xmlns:a16="http://schemas.microsoft.com/office/drawing/2014/main" id="{97C7BFE0-8496-2A82-5A5A-ADCC9C52A9B9}"/>
                  </a:ext>
                </a:extLst>
              </p:cNvPr>
              <p:cNvSpPr txBox="1"/>
              <p:nvPr/>
            </p:nvSpPr>
            <p:spPr bwMode="auto">
              <a:xfrm>
                <a:off x="8666963" y="2341708"/>
                <a:ext cx="203754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/>
                  <a:t>TROPOMI</a:t>
                </a:r>
              </a:p>
            </p:txBody>
          </p:sp>
        </p:grpSp>
        <p:sp>
          <p:nvSpPr>
            <p:cNvPr id="81" name="Rechteck: abgerundete Ecken 80">
              <a:extLst>
                <a:ext uri="{FF2B5EF4-FFF2-40B4-BE49-F238E27FC236}">
                  <a16:creationId xmlns:a16="http://schemas.microsoft.com/office/drawing/2014/main" id="{7C84FB04-1957-AEBD-1305-AF6854725B05}"/>
                </a:ext>
              </a:extLst>
            </p:cNvPr>
            <p:cNvSpPr/>
            <p:nvPr/>
          </p:nvSpPr>
          <p:spPr bwMode="auto">
            <a:xfrm>
              <a:off x="9997867" y="1901690"/>
              <a:ext cx="1152000" cy="257990"/>
            </a:xfrm>
            <a:prstGeom prst="roundRect">
              <a:avLst/>
            </a:prstGeom>
            <a:solidFill>
              <a:srgbClr val="FFC000">
                <a:alpha val="2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618A5611-90FD-DC4D-D451-3ABAF02AF050}"/>
              </a:ext>
            </a:extLst>
          </p:cNvPr>
          <p:cNvGrpSpPr/>
          <p:nvPr/>
        </p:nvGrpSpPr>
        <p:grpSpPr>
          <a:xfrm>
            <a:off x="3799917" y="1699079"/>
            <a:ext cx="4129030" cy="604022"/>
            <a:chOff x="6002667" y="1704571"/>
            <a:chExt cx="3405701" cy="510135"/>
          </a:xfrm>
        </p:grpSpPr>
        <p:pic>
          <p:nvPicPr>
            <p:cNvPr id="3" name="Grafik 2">
              <a:extLst>
                <a:ext uri="{FF2B5EF4-FFF2-40B4-BE49-F238E27FC236}">
                  <a16:creationId xmlns:a16="http://schemas.microsoft.com/office/drawing/2014/main" id="{9CDD44AA-EB0F-3B12-2D32-99AF5AB7F14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0492" y="1704571"/>
              <a:ext cx="508230" cy="510135"/>
            </a:xfrm>
            <a:prstGeom prst="rect">
              <a:avLst/>
            </a:prstGeom>
          </p:spPr>
        </p:pic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D2D88B16-305C-A2ED-72BF-961670EF613C}"/>
                </a:ext>
              </a:extLst>
            </p:cNvPr>
            <p:cNvSpPr txBox="1"/>
            <p:nvPr/>
          </p:nvSpPr>
          <p:spPr bwMode="auto">
            <a:xfrm>
              <a:off x="6002667" y="1894873"/>
              <a:ext cx="340570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/>
                <a:t>GEMS IUP-UB v1.0</a:t>
              </a:r>
            </a:p>
          </p:txBody>
        </p:sp>
        <p:sp>
          <p:nvSpPr>
            <p:cNvPr id="7" name="Rechteck: abgerundete Ecken 6">
              <a:extLst>
                <a:ext uri="{FF2B5EF4-FFF2-40B4-BE49-F238E27FC236}">
                  <a16:creationId xmlns:a16="http://schemas.microsoft.com/office/drawing/2014/main" id="{6EE28C26-8E3E-4FA9-75DE-E64332461EEB}"/>
                </a:ext>
              </a:extLst>
            </p:cNvPr>
            <p:cNvSpPr/>
            <p:nvPr/>
          </p:nvSpPr>
          <p:spPr bwMode="auto">
            <a:xfrm>
              <a:off x="6877772" y="1919050"/>
              <a:ext cx="1704909" cy="257990"/>
            </a:xfrm>
            <a:prstGeom prst="roundRect">
              <a:avLst/>
            </a:prstGeom>
            <a:solidFill>
              <a:schemeClr val="accent5">
                <a:alpha val="2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" name="Inhaltsplatzhalter 1">
            <a:extLst>
              <a:ext uri="{FF2B5EF4-FFF2-40B4-BE49-F238E27FC236}">
                <a16:creationId xmlns:a16="http://schemas.microsoft.com/office/drawing/2014/main" id="{A49D66E9-0A96-C41B-CF89-82A9D064A6F1}"/>
              </a:ext>
            </a:extLst>
          </p:cNvPr>
          <p:cNvSpPr txBox="1">
            <a:spLocks/>
          </p:cNvSpPr>
          <p:nvPr/>
        </p:nvSpPr>
        <p:spPr>
          <a:xfrm>
            <a:off x="99779" y="5688632"/>
            <a:ext cx="11233249" cy="1124744"/>
          </a:xfrm>
          <a:prstGeom prst="rect">
            <a:avLst/>
          </a:prstGeom>
        </p:spPr>
        <p:txBody>
          <a:bodyPr/>
          <a:lstStyle>
            <a:lvl1pPr marL="266700" indent="-266700" algn="l" defTabSz="914400">
              <a:lnSpc>
                <a:spcPct val="113999"/>
              </a:lnSpc>
              <a:spcBef>
                <a:spcPts val="0"/>
              </a:spcBef>
              <a:buFont typeface="Wingdings 3"/>
              <a:buChar char=""/>
              <a:defRPr sz="1600" spc="3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8038" indent="-268288" algn="l" defTabSz="914400">
              <a:lnSpc>
                <a:spcPct val="113999"/>
              </a:lnSpc>
              <a:spcBef>
                <a:spcPts val="0"/>
              </a:spcBef>
              <a:buFont typeface="Arial"/>
              <a:buChar char="‒"/>
              <a:defRPr sz="1600" spc="3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41438" indent="-266700" algn="l" defTabSz="914400">
              <a:lnSpc>
                <a:spcPct val="113999"/>
              </a:lnSpc>
              <a:spcBef>
                <a:spcPts val="0"/>
              </a:spcBef>
              <a:buFont typeface="Arial"/>
              <a:buChar char="‒"/>
              <a:defRPr sz="1600" spc="3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82775" indent="-268288" algn="l" defTabSz="914400">
              <a:lnSpc>
                <a:spcPct val="113999"/>
              </a:lnSpc>
              <a:spcBef>
                <a:spcPts val="0"/>
              </a:spcBef>
              <a:buFont typeface="Arial"/>
              <a:buChar char="‒"/>
              <a:defRPr sz="1600" spc="3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22525" indent="-266700" algn="l" defTabSz="914400">
              <a:lnSpc>
                <a:spcPct val="113999"/>
              </a:lnSpc>
              <a:spcBef>
                <a:spcPts val="0"/>
              </a:spcBef>
              <a:buFont typeface="Arial"/>
              <a:buChar char="‒"/>
              <a:defRPr sz="1600" spc="3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TROPOMI low biased by -12 % with high correlation of 0.9</a:t>
            </a:r>
          </a:p>
          <a:p>
            <a:r>
              <a:rPr lang="en-US" sz="2000" dirty="0"/>
              <a:t>GEMS L2 v2.0 high biased by 71% with correlation of 0.7</a:t>
            </a:r>
          </a:p>
          <a:p>
            <a:r>
              <a:rPr lang="en-US" sz="2000" dirty="0"/>
              <a:t>GEMS IUP-UB bias of 3% with correlation of 0.8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5701FF3E-0030-A596-D326-3FF6FDC5741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56240" y="2365200"/>
            <a:ext cx="3238934" cy="3138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1821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14256D4D-DF6A-E2D0-8F66-75E4A6ACC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8" y="966314"/>
            <a:ext cx="11784632" cy="590478"/>
          </a:xfrm>
        </p:spPr>
        <p:txBody>
          <a:bodyPr/>
          <a:lstStyle/>
          <a:p>
            <a:r>
              <a:rPr lang="en-US" sz="2800" dirty="0"/>
              <a:t>Evaluation of satellite tropospheric NO</a:t>
            </a:r>
            <a:r>
              <a:rPr lang="en-US" sz="2800" baseline="-25000" dirty="0"/>
              <a:t>2</a:t>
            </a:r>
            <a:r>
              <a:rPr lang="en-US" sz="2800" dirty="0"/>
              <a:t> VCD with ground-based data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7890652-9B4C-25F5-8DF3-BF4745DF20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4064" y="2341241"/>
            <a:ext cx="3238851" cy="3138306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7727FBAC-6DE3-68B1-0B0D-C5213B8ED9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8088" y="2346665"/>
            <a:ext cx="3238934" cy="3138387"/>
          </a:xfrm>
          <a:prstGeom prst="rect">
            <a:avLst/>
          </a:prstGeom>
        </p:spPr>
      </p:pic>
      <p:grpSp>
        <p:nvGrpSpPr>
          <p:cNvPr id="69" name="Gruppieren 68">
            <a:extLst>
              <a:ext uri="{FF2B5EF4-FFF2-40B4-BE49-F238E27FC236}">
                <a16:creationId xmlns:a16="http://schemas.microsoft.com/office/drawing/2014/main" id="{ED4C5F8A-01C5-B196-0602-DEDF13C948BA}"/>
              </a:ext>
            </a:extLst>
          </p:cNvPr>
          <p:cNvGrpSpPr/>
          <p:nvPr/>
        </p:nvGrpSpPr>
        <p:grpSpPr>
          <a:xfrm>
            <a:off x="86001" y="1700808"/>
            <a:ext cx="3539394" cy="510135"/>
            <a:chOff x="86001" y="1700808"/>
            <a:chExt cx="3539394" cy="510135"/>
          </a:xfrm>
        </p:grpSpPr>
        <p:grpSp>
          <p:nvGrpSpPr>
            <p:cNvPr id="70" name="Gruppieren 69">
              <a:extLst>
                <a:ext uri="{FF2B5EF4-FFF2-40B4-BE49-F238E27FC236}">
                  <a16:creationId xmlns:a16="http://schemas.microsoft.com/office/drawing/2014/main" id="{A8C66B12-5ABB-0DEA-9285-4B21E6927982}"/>
                </a:ext>
              </a:extLst>
            </p:cNvPr>
            <p:cNvGrpSpPr/>
            <p:nvPr/>
          </p:nvGrpSpPr>
          <p:grpSpPr>
            <a:xfrm>
              <a:off x="86001" y="1700808"/>
              <a:ext cx="3539394" cy="510135"/>
              <a:chOff x="170019" y="2079671"/>
              <a:chExt cx="3539394" cy="510135"/>
            </a:xfrm>
          </p:grpSpPr>
          <p:pic>
            <p:nvPicPr>
              <p:cNvPr id="72" name="Grafik 71">
                <a:extLst>
                  <a:ext uri="{FF2B5EF4-FFF2-40B4-BE49-F238E27FC236}">
                    <a16:creationId xmlns:a16="http://schemas.microsoft.com/office/drawing/2014/main" id="{BBA4DFCD-4746-A6D4-B9FC-27D4E58C72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3797" y="2079671"/>
                <a:ext cx="1181504" cy="510135"/>
              </a:xfrm>
              <a:prstGeom prst="rect">
                <a:avLst/>
              </a:prstGeom>
            </p:spPr>
          </p:pic>
          <p:sp>
            <p:nvSpPr>
              <p:cNvPr id="73" name="Textfeld 72">
                <a:extLst>
                  <a:ext uri="{FF2B5EF4-FFF2-40B4-BE49-F238E27FC236}">
                    <a16:creationId xmlns:a16="http://schemas.microsoft.com/office/drawing/2014/main" id="{AFEB25B0-C767-8B25-F548-BC2BE8B3734E}"/>
                  </a:ext>
                </a:extLst>
              </p:cNvPr>
              <p:cNvSpPr txBox="1"/>
              <p:nvPr/>
            </p:nvSpPr>
            <p:spPr bwMode="auto">
              <a:xfrm>
                <a:off x="170019" y="2272626"/>
                <a:ext cx="353939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/>
                  <a:t>   GEMS L2 v2</a:t>
                </a:r>
              </a:p>
            </p:txBody>
          </p:sp>
        </p:grpSp>
        <p:sp>
          <p:nvSpPr>
            <p:cNvPr id="71" name="Rechteck: abgerundete Ecken 70">
              <a:extLst>
                <a:ext uri="{FF2B5EF4-FFF2-40B4-BE49-F238E27FC236}">
                  <a16:creationId xmlns:a16="http://schemas.microsoft.com/office/drawing/2014/main" id="{17AFC970-C455-8D53-3882-DA8050F19DB7}"/>
                </a:ext>
              </a:extLst>
            </p:cNvPr>
            <p:cNvSpPr/>
            <p:nvPr/>
          </p:nvSpPr>
          <p:spPr bwMode="auto">
            <a:xfrm>
              <a:off x="1399365" y="1919050"/>
              <a:ext cx="1116000" cy="257990"/>
            </a:xfrm>
            <a:prstGeom prst="roundRect">
              <a:avLst/>
            </a:prstGeom>
            <a:solidFill>
              <a:schemeClr val="accent2">
                <a:alpha val="2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9" name="Gruppieren 78">
            <a:extLst>
              <a:ext uri="{FF2B5EF4-FFF2-40B4-BE49-F238E27FC236}">
                <a16:creationId xmlns:a16="http://schemas.microsoft.com/office/drawing/2014/main" id="{CFCCD240-A08F-E10B-9DB8-7509D270741C}"/>
              </a:ext>
            </a:extLst>
          </p:cNvPr>
          <p:cNvGrpSpPr/>
          <p:nvPr/>
        </p:nvGrpSpPr>
        <p:grpSpPr>
          <a:xfrm>
            <a:off x="8774012" y="1704571"/>
            <a:ext cx="2273715" cy="510134"/>
            <a:chOff x="9278069" y="1704571"/>
            <a:chExt cx="2273715" cy="510134"/>
          </a:xfrm>
        </p:grpSpPr>
        <p:grpSp>
          <p:nvGrpSpPr>
            <p:cNvPr id="80" name="Gruppieren 79">
              <a:extLst>
                <a:ext uri="{FF2B5EF4-FFF2-40B4-BE49-F238E27FC236}">
                  <a16:creationId xmlns:a16="http://schemas.microsoft.com/office/drawing/2014/main" id="{E835713E-DF27-1790-A7ED-CE8F8F6DE0C8}"/>
                </a:ext>
              </a:extLst>
            </p:cNvPr>
            <p:cNvGrpSpPr/>
            <p:nvPr/>
          </p:nvGrpSpPr>
          <p:grpSpPr>
            <a:xfrm>
              <a:off x="9278069" y="1704571"/>
              <a:ext cx="2273715" cy="510134"/>
              <a:chOff x="8430797" y="2160309"/>
              <a:chExt cx="2273715" cy="510134"/>
            </a:xfrm>
          </p:grpSpPr>
          <p:pic>
            <p:nvPicPr>
              <p:cNvPr id="82" name="Grafik 81">
                <a:extLst>
                  <a:ext uri="{FF2B5EF4-FFF2-40B4-BE49-F238E27FC236}">
                    <a16:creationId xmlns:a16="http://schemas.microsoft.com/office/drawing/2014/main" id="{EEEB963C-2171-9CC1-3EEB-47D36DB413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30797" y="2160309"/>
                <a:ext cx="844737" cy="510134"/>
              </a:xfrm>
              <a:prstGeom prst="rect">
                <a:avLst/>
              </a:prstGeom>
            </p:spPr>
          </p:pic>
          <p:sp>
            <p:nvSpPr>
              <p:cNvPr id="83" name="Textfeld 82">
                <a:extLst>
                  <a:ext uri="{FF2B5EF4-FFF2-40B4-BE49-F238E27FC236}">
                    <a16:creationId xmlns:a16="http://schemas.microsoft.com/office/drawing/2014/main" id="{97C7BFE0-8496-2A82-5A5A-ADCC9C52A9B9}"/>
                  </a:ext>
                </a:extLst>
              </p:cNvPr>
              <p:cNvSpPr txBox="1"/>
              <p:nvPr/>
            </p:nvSpPr>
            <p:spPr bwMode="auto">
              <a:xfrm>
                <a:off x="8666963" y="2341708"/>
                <a:ext cx="203754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/>
                  <a:t>TROPOMI</a:t>
                </a:r>
              </a:p>
            </p:txBody>
          </p:sp>
        </p:grpSp>
        <p:sp>
          <p:nvSpPr>
            <p:cNvPr id="81" name="Rechteck: abgerundete Ecken 80">
              <a:extLst>
                <a:ext uri="{FF2B5EF4-FFF2-40B4-BE49-F238E27FC236}">
                  <a16:creationId xmlns:a16="http://schemas.microsoft.com/office/drawing/2014/main" id="{7C84FB04-1957-AEBD-1305-AF6854725B05}"/>
                </a:ext>
              </a:extLst>
            </p:cNvPr>
            <p:cNvSpPr/>
            <p:nvPr/>
          </p:nvSpPr>
          <p:spPr bwMode="auto">
            <a:xfrm>
              <a:off x="9997867" y="1901690"/>
              <a:ext cx="1152000" cy="257990"/>
            </a:xfrm>
            <a:prstGeom prst="roundRect">
              <a:avLst/>
            </a:prstGeom>
            <a:solidFill>
              <a:srgbClr val="FFC000">
                <a:alpha val="2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618A5611-90FD-DC4D-D451-3ABAF02AF050}"/>
              </a:ext>
            </a:extLst>
          </p:cNvPr>
          <p:cNvGrpSpPr/>
          <p:nvPr/>
        </p:nvGrpSpPr>
        <p:grpSpPr>
          <a:xfrm>
            <a:off x="3799917" y="1699079"/>
            <a:ext cx="4129030" cy="604022"/>
            <a:chOff x="6002667" y="1704571"/>
            <a:chExt cx="3405701" cy="510135"/>
          </a:xfrm>
        </p:grpSpPr>
        <p:pic>
          <p:nvPicPr>
            <p:cNvPr id="3" name="Grafik 2">
              <a:extLst>
                <a:ext uri="{FF2B5EF4-FFF2-40B4-BE49-F238E27FC236}">
                  <a16:creationId xmlns:a16="http://schemas.microsoft.com/office/drawing/2014/main" id="{9CDD44AA-EB0F-3B12-2D32-99AF5AB7F14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0492" y="1704571"/>
              <a:ext cx="508230" cy="510135"/>
            </a:xfrm>
            <a:prstGeom prst="rect">
              <a:avLst/>
            </a:prstGeom>
          </p:spPr>
        </p:pic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D2D88B16-305C-A2ED-72BF-961670EF613C}"/>
                </a:ext>
              </a:extLst>
            </p:cNvPr>
            <p:cNvSpPr txBox="1"/>
            <p:nvPr/>
          </p:nvSpPr>
          <p:spPr bwMode="auto">
            <a:xfrm>
              <a:off x="6002667" y="1894873"/>
              <a:ext cx="340570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/>
                <a:t>GEMS IUP-UB v1.0</a:t>
              </a:r>
            </a:p>
          </p:txBody>
        </p:sp>
        <p:sp>
          <p:nvSpPr>
            <p:cNvPr id="7" name="Rechteck: abgerundete Ecken 6">
              <a:extLst>
                <a:ext uri="{FF2B5EF4-FFF2-40B4-BE49-F238E27FC236}">
                  <a16:creationId xmlns:a16="http://schemas.microsoft.com/office/drawing/2014/main" id="{6EE28C26-8E3E-4FA9-75DE-E64332461EEB}"/>
                </a:ext>
              </a:extLst>
            </p:cNvPr>
            <p:cNvSpPr/>
            <p:nvPr/>
          </p:nvSpPr>
          <p:spPr bwMode="auto">
            <a:xfrm>
              <a:off x="6877772" y="1919050"/>
              <a:ext cx="1704909" cy="257990"/>
            </a:xfrm>
            <a:prstGeom prst="roundRect">
              <a:avLst/>
            </a:prstGeom>
            <a:solidFill>
              <a:schemeClr val="accent5">
                <a:alpha val="2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1" name="Grafik 10">
            <a:extLst>
              <a:ext uri="{FF2B5EF4-FFF2-40B4-BE49-F238E27FC236}">
                <a16:creationId xmlns:a16="http://schemas.microsoft.com/office/drawing/2014/main" id="{5701FF3E-0030-A596-D326-3FF6FDC5741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56240" y="2365200"/>
            <a:ext cx="3238934" cy="3138386"/>
          </a:xfrm>
          <a:prstGeom prst="rect">
            <a:avLst/>
          </a:prstGeom>
        </p:spPr>
      </p:pic>
      <p:sp>
        <p:nvSpPr>
          <p:cNvPr id="9" name="Inhaltsplatzhalter 1">
            <a:extLst>
              <a:ext uri="{FF2B5EF4-FFF2-40B4-BE49-F238E27FC236}">
                <a16:creationId xmlns:a16="http://schemas.microsoft.com/office/drawing/2014/main" id="{C098DE21-F7FC-238C-FDCB-9B7FC24B0EEE}"/>
              </a:ext>
            </a:extLst>
          </p:cNvPr>
          <p:cNvSpPr txBox="1">
            <a:spLocks/>
          </p:cNvSpPr>
          <p:nvPr/>
        </p:nvSpPr>
        <p:spPr>
          <a:xfrm>
            <a:off x="173471" y="5544616"/>
            <a:ext cx="11233249" cy="1124744"/>
          </a:xfrm>
          <a:prstGeom prst="rect">
            <a:avLst/>
          </a:prstGeom>
        </p:spPr>
        <p:txBody>
          <a:bodyPr/>
          <a:lstStyle>
            <a:lvl1pPr marL="266700" indent="-266700" algn="l" defTabSz="914400">
              <a:lnSpc>
                <a:spcPct val="113999"/>
              </a:lnSpc>
              <a:spcBef>
                <a:spcPts val="0"/>
              </a:spcBef>
              <a:buFont typeface="Wingdings 3"/>
              <a:buChar char=""/>
              <a:defRPr sz="1600" spc="3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8038" indent="-268288" algn="l" defTabSz="914400">
              <a:lnSpc>
                <a:spcPct val="113999"/>
              </a:lnSpc>
              <a:spcBef>
                <a:spcPts val="0"/>
              </a:spcBef>
              <a:buFont typeface="Arial"/>
              <a:buChar char="‒"/>
              <a:defRPr sz="1600" spc="3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41438" indent="-266700" algn="l" defTabSz="914400">
              <a:lnSpc>
                <a:spcPct val="113999"/>
              </a:lnSpc>
              <a:spcBef>
                <a:spcPts val="0"/>
              </a:spcBef>
              <a:buFont typeface="Arial"/>
              <a:buChar char="‒"/>
              <a:defRPr sz="1600" spc="3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82775" indent="-268288" algn="l" defTabSz="914400">
              <a:lnSpc>
                <a:spcPct val="113999"/>
              </a:lnSpc>
              <a:spcBef>
                <a:spcPts val="0"/>
              </a:spcBef>
              <a:buFont typeface="Arial"/>
              <a:buChar char="‒"/>
              <a:defRPr sz="1600" spc="3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22525" indent="-266700" algn="l" defTabSz="914400">
              <a:lnSpc>
                <a:spcPct val="113999"/>
              </a:lnSpc>
              <a:spcBef>
                <a:spcPts val="0"/>
              </a:spcBef>
              <a:buFont typeface="Arial"/>
              <a:buChar char="‒"/>
              <a:defRPr sz="1600" spc="3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Explanations for deviations?</a:t>
            </a:r>
          </a:p>
          <a:p>
            <a:pPr lvl="1"/>
            <a:r>
              <a:rPr lang="en-US" sz="2000" dirty="0"/>
              <a:t>Stratospheric correction</a:t>
            </a:r>
          </a:p>
          <a:p>
            <a:pPr lvl="1"/>
            <a:r>
              <a:rPr lang="en-US" sz="2000" dirty="0"/>
              <a:t>AMF assumptions: model profiles (TM5/GEOS-Chem), aerosol, surface reflectivity</a:t>
            </a:r>
          </a:p>
          <a:p>
            <a:endParaRPr lang="en-US" sz="1800" dirty="0"/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571068923"/>
      </p:ext>
    </p:extLst>
  </p:cSld>
  <p:clrMapOvr>
    <a:masterClrMapping/>
  </p:clrMapOvr>
</p:sld>
</file>

<file path=ppt/theme/theme1.xml><?xml version="1.0" encoding="utf-8"?>
<a:theme xmlns:a="http://schemas.openxmlformats.org/drawingml/2006/main" name="Universität Bremen (mit bis zu 2 weiteren Logos)">
  <a:themeElements>
    <a:clrScheme name="Benutzerdefiniert 105">
      <a:dk1>
        <a:sysClr val="windowText" lastClr="000000"/>
      </a:dk1>
      <a:lt1>
        <a:sysClr val="window" lastClr="FFFFFF"/>
      </a:lt1>
      <a:dk2>
        <a:srgbClr val="7F7F7F"/>
      </a:dk2>
      <a:lt2>
        <a:srgbClr val="D8D8D8"/>
      </a:lt2>
      <a:accent1>
        <a:srgbClr val="872746"/>
      </a:accent1>
      <a:accent2>
        <a:srgbClr val="D51130"/>
      </a:accent2>
      <a:accent3>
        <a:srgbClr val="DE9BA7"/>
      </a:accent3>
      <a:accent4>
        <a:srgbClr val="1C356B"/>
      </a:accent4>
      <a:accent5>
        <a:srgbClr val="0D68B0"/>
      </a:accent5>
      <a:accent6>
        <a:srgbClr val="95B3DF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prstGeom prst="rect">
          <a:avLst/>
        </a:prstGeom>
        <a:solidFill>
          <a:schemeClr val="accent2"/>
        </a:solidFill>
        <a:ln>
          <a:noFill/>
        </a:ln>
      </a:spPr>
      <a:bodyPr/>
      <a:lstStyle/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auto">
        <a:prstGeom prst="rect">
          <a:avLst/>
        </a:prstGeom>
        <a:ln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auto">
        <a:prstGeom prst="rect">
          <a:avLst/>
        </a:prstGeom>
        <a:noFill/>
      </a:spPr>
      <a:bodyPr/>
      <a:lstStyle/>
    </a:txDef>
  </a:objectDefaults>
  <a:extraClrSchemeLst/>
</a:theme>
</file>

<file path=ppt/theme/theme2.xml><?xml version="1.0" encoding="utf-8"?>
<a:theme xmlns:a="http://schemas.openxmlformats.org/drawingml/2006/main" name="Office">
  <a:themeElements>
    <a:clrScheme name="Benutzerdefiniert 105">
      <a:dk1>
        <a:sysClr val="windowText" lastClr="000000"/>
      </a:dk1>
      <a:lt1>
        <a:sysClr val="window" lastClr="FFFFFF"/>
      </a:lt1>
      <a:dk2>
        <a:srgbClr val="7F7F7F"/>
      </a:dk2>
      <a:lt2>
        <a:srgbClr val="D8D8D8"/>
      </a:lt2>
      <a:accent1>
        <a:srgbClr val="872746"/>
      </a:accent1>
      <a:accent2>
        <a:srgbClr val="D51130"/>
      </a:accent2>
      <a:accent3>
        <a:srgbClr val="DE9BA7"/>
      </a:accent3>
      <a:accent4>
        <a:srgbClr val="1C356B"/>
      </a:accent4>
      <a:accent5>
        <a:srgbClr val="0D68B0"/>
      </a:accent5>
      <a:accent6>
        <a:srgbClr val="95B3DF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UHB_PowerPoint</Template>
  <TotalTime>0</TotalTime>
  <Words>853</Words>
  <Application>Microsoft Office PowerPoint</Application>
  <DocSecurity>0</DocSecurity>
  <PresentationFormat>Breitbild</PresentationFormat>
  <Paragraphs>171</Paragraphs>
  <Slides>24</Slides>
  <Notes>24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24</vt:i4>
      </vt:variant>
    </vt:vector>
  </HeadingPairs>
  <TitlesOfParts>
    <vt:vector size="29" baseType="lpstr">
      <vt:lpstr>Arial</vt:lpstr>
      <vt:lpstr>Calibri</vt:lpstr>
      <vt:lpstr>Wingdings</vt:lpstr>
      <vt:lpstr>Wingdings 3</vt:lpstr>
      <vt:lpstr>Universität Bremen (mit bis zu 2 weiteren Logos)</vt:lpstr>
      <vt:lpstr>PowerPoint-Präsentation</vt:lpstr>
      <vt:lpstr>PowerPoint-Präsentation</vt:lpstr>
      <vt:lpstr>Satellite tropospheric NO2 VCD products</vt:lpstr>
      <vt:lpstr>Satellite tropospheric NO2 VCD products</vt:lpstr>
      <vt:lpstr>Evaluation of satellite tropospheric NO2 VCD with ground-based data</vt:lpstr>
      <vt:lpstr>Evaluation of satellite tropospheric NO2 VCD with ground-based data</vt:lpstr>
      <vt:lpstr>Evaluation of satellite tropospheric NO2 VCD with ground-based data</vt:lpstr>
      <vt:lpstr>Evaluation of satellite tropospheric NO2 VCD with ground-based data</vt:lpstr>
      <vt:lpstr>Evaluation of satellite tropospheric NO2 VCD with ground-based data</vt:lpstr>
      <vt:lpstr>Stratospheric correction – Stratospheric VCD</vt:lpstr>
      <vt:lpstr>Stratospheric correction - Evaluation</vt:lpstr>
      <vt:lpstr>PowerPoint-Präsentation</vt:lpstr>
      <vt:lpstr>Stratospheric correction - Evaluation</vt:lpstr>
      <vt:lpstr>Surface reflectivity</vt:lpstr>
      <vt:lpstr>Surface reflectivity</vt:lpstr>
      <vt:lpstr>PowerPoint-Präsentation</vt:lpstr>
      <vt:lpstr>PowerPoint-Präsentation</vt:lpstr>
      <vt:lpstr>PowerPoint-Präsentation</vt:lpstr>
      <vt:lpstr>Summary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/>
  <cp:lastModifiedBy/>
  <cp:revision>1</cp:revision>
  <dcterms:created xsi:type="dcterms:W3CDTF">2024-08-22T18:11:10Z</dcterms:created>
  <dcterms:modified xsi:type="dcterms:W3CDTF">2024-08-30T08:31:49Z</dcterms:modified>
  <cp:category/>
  <dc:identifier/>
  <cp:contentStatus/>
  <dc:language/>
  <cp:version/>
</cp:coreProperties>
</file>