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  <p:sldMasterId id="2147483680" r:id="rId2"/>
  </p:sldMasterIdLst>
  <p:notesMasterIdLst>
    <p:notesMasterId r:id="rId12"/>
  </p:notesMasterIdLst>
  <p:sldIdLst>
    <p:sldId id="256" r:id="rId3"/>
    <p:sldId id="257" r:id="rId4"/>
    <p:sldId id="260" r:id="rId5"/>
    <p:sldId id="261" r:id="rId6"/>
    <p:sldId id="262" r:id="rId7"/>
    <p:sldId id="266" r:id="rId8"/>
    <p:sldId id="263" r:id="rId9"/>
    <p:sldId id="264" r:id="rId10"/>
    <p:sldId id="265" r:id="rId11"/>
  </p:sldIdLst>
  <p:sldSz cx="12192000" cy="6858000"/>
  <p:notesSz cx="6858000" cy="9144000"/>
  <p:embeddedFontLst>
    <p:embeddedFont>
      <p:font typeface="Verdana" panose="020B0604030504040204" pitchFamily="34" charset="0"/>
      <p:regular r:id="rId13"/>
      <p:bold r:id="rId14"/>
      <p:italic r:id="rId15"/>
      <p:boldItalic r:id="rId1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3C03E48-C5EB-4EB0-901D-01BC1554D1E8}">
  <a:tblStyle styleId="{63C03E48-C5EB-4EB0-901D-01BC1554D1E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E1BF62D1-E864-4354-9139-F6B5792BCF6A}" styleName="Table_1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58"/>
  </p:normalViewPr>
  <p:slideViewPr>
    <p:cSldViewPr snapToGrid="0">
      <p:cViewPr varScale="1">
        <p:scale>
          <a:sx n="104" d="100"/>
          <a:sy n="104" d="100"/>
        </p:scale>
        <p:origin x="232" y="5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1.fntdata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font" Target="fonts/font3.fntdata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5" name="Google Shape;20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6" name="Google Shape;206;p1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4" name="Google Shape;21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/>
        </p:nvSpPr>
        <p:spPr>
          <a:xfrm>
            <a:off x="285750" y="5889724"/>
            <a:ext cx="422910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Center for Satellite Applications and Research</a:t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1435324" y="64947"/>
            <a:ext cx="9833008" cy="818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1435324" y="64947"/>
            <a:ext cx="9833008" cy="818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body" idx="1"/>
          </p:nvPr>
        </p:nvSpPr>
        <p:spPr>
          <a:xfrm>
            <a:off x="838200" y="142136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2"/>
          </p:nvPr>
        </p:nvSpPr>
        <p:spPr>
          <a:xfrm>
            <a:off x="6172200" y="142136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3077428" y="1652985"/>
            <a:ext cx="9114571" cy="3578087"/>
          </a:xfrm>
          <a:prstGeom prst="rect">
            <a:avLst/>
          </a:prstGeom>
          <a:solidFill>
            <a:srgbClr val="D8E2F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Google Shape;7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864"/>
            <a:ext cx="5681471" cy="6863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94571" y="2949241"/>
            <a:ext cx="2064886" cy="206488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;p1"/>
          <p:cNvSpPr txBox="1"/>
          <p:nvPr/>
        </p:nvSpPr>
        <p:spPr>
          <a:xfrm>
            <a:off x="407916" y="4795552"/>
            <a:ext cx="4174358" cy="1039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NOAA </a:t>
            </a:r>
            <a:br>
              <a:rPr lang="en-US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National Satellite and Information Service</a:t>
            </a:r>
            <a:endParaRPr/>
          </a:p>
        </p:txBody>
      </p:sp>
      <p:pic>
        <p:nvPicPr>
          <p:cNvPr id="10" name="Google Shape;10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7978" y="-6531"/>
            <a:ext cx="2554425" cy="2322609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420050"/>
            <a:ext cx="116586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1435324" y="64947"/>
            <a:ext cx="9833008" cy="818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body" idx="1"/>
          </p:nvPr>
        </p:nvSpPr>
        <p:spPr>
          <a:xfrm>
            <a:off x="838200" y="1016035"/>
            <a:ext cx="10515600" cy="5160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TR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/>
          <p:nvPr/>
        </p:nvSpPr>
        <p:spPr>
          <a:xfrm>
            <a:off x="11361819" y="6443000"/>
            <a:ext cx="830181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CCCCCC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400" b="1" i="0" u="none" strike="noStrike" cap="none">
              <a:solidFill>
                <a:srgbClr val="CCCC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" name="Google Shape;18;p3"/>
          <p:cNvGrpSpPr/>
          <p:nvPr/>
        </p:nvGrpSpPr>
        <p:grpSpPr>
          <a:xfrm>
            <a:off x="108830" y="6112041"/>
            <a:ext cx="667507" cy="667507"/>
            <a:chOff x="310960" y="5520595"/>
            <a:chExt cx="1239704" cy="1239704"/>
          </a:xfrm>
        </p:grpSpPr>
        <p:sp>
          <p:nvSpPr>
            <p:cNvPr id="19" name="Google Shape;19;p3"/>
            <p:cNvSpPr/>
            <p:nvPr/>
          </p:nvSpPr>
          <p:spPr>
            <a:xfrm>
              <a:off x="310960" y="5520595"/>
              <a:ext cx="1239704" cy="1239704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0" name="Google Shape;20;p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52776" y="5562411"/>
              <a:ext cx="1156072" cy="115607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" name="Google Shape;21;p3"/>
          <p:cNvSpPr txBox="1"/>
          <p:nvPr/>
        </p:nvSpPr>
        <p:spPr>
          <a:xfrm>
            <a:off x="923667" y="6485276"/>
            <a:ext cx="766306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NOAA National Environmental Satellite, Data, and Information Service</a:t>
            </a:r>
            <a:endParaRPr/>
          </a:p>
        </p:txBody>
      </p:sp>
      <p:sp>
        <p:nvSpPr>
          <p:cNvPr id="22" name="Google Shape;22;p3"/>
          <p:cNvSpPr txBox="1"/>
          <p:nvPr/>
        </p:nvSpPr>
        <p:spPr>
          <a:xfrm>
            <a:off x="7036067" y="6492875"/>
            <a:ext cx="432575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</a:t>
            </a:r>
            <a:r>
              <a:rPr lang="en-US" baseline="0" dirty="0" err="1">
                <a:solidFill>
                  <a:schemeClr val="bg1"/>
                </a:solidFill>
              </a:rPr>
              <a:t>GeoXO</a:t>
            </a:r>
            <a:r>
              <a:rPr lang="en-US" baseline="0" dirty="0">
                <a:solidFill>
                  <a:schemeClr val="bg1"/>
                </a:solidFill>
              </a:rPr>
              <a:t> ACX Science Team meeting 2024</a:t>
            </a:r>
            <a:endParaRPr baseline="0" dirty="0">
              <a:solidFill>
                <a:schemeClr val="bg1"/>
              </a:solidFill>
            </a:endParaRPr>
          </a:p>
        </p:txBody>
      </p:sp>
      <p:sp>
        <p:nvSpPr>
          <p:cNvPr id="23" name="Google Shape;23;p3"/>
          <p:cNvSpPr/>
          <p:nvPr/>
        </p:nvSpPr>
        <p:spPr>
          <a:xfrm>
            <a:off x="0" y="1"/>
            <a:ext cx="923667" cy="708024"/>
          </a:xfrm>
          <a:prstGeom prst="rect">
            <a:avLst/>
          </a:prstGeom>
          <a:solidFill>
            <a:srgbClr val="1A467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3"/>
          <p:cNvSpPr/>
          <p:nvPr/>
        </p:nvSpPr>
        <p:spPr>
          <a:xfrm>
            <a:off x="923668" y="-7597"/>
            <a:ext cx="492382" cy="715622"/>
          </a:xfrm>
          <a:prstGeom prst="rect">
            <a:avLst/>
          </a:prstGeom>
          <a:solidFill>
            <a:srgbClr val="D8E2F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" name="Google Shape;25;p3"/>
          <p:cNvPicPr preferRelativeResize="0"/>
          <p:nvPr/>
        </p:nvPicPr>
        <p:blipFill rotWithShape="1">
          <a:blip r:embed="rId6">
            <a:alphaModFix/>
          </a:blip>
          <a:srcRect b="3811"/>
          <a:stretch/>
        </p:blipFill>
        <p:spPr>
          <a:xfrm>
            <a:off x="219223" y="1"/>
            <a:ext cx="1216101" cy="708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756676" y="-268818"/>
            <a:ext cx="1563624" cy="120825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6"/>
          <p:cNvSpPr/>
          <p:nvPr/>
        </p:nvSpPr>
        <p:spPr>
          <a:xfrm>
            <a:off x="295657" y="6281945"/>
            <a:ext cx="44196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Disclaimer: The scientific results and conclusions, as well as any views or opinions expressed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herein, are those of the author(s) and do not necessarily reflect those of NOAA or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Department of Commerce.</a:t>
            </a:r>
            <a:endParaRPr dirty="0"/>
          </a:p>
        </p:txBody>
      </p:sp>
      <p:pic>
        <p:nvPicPr>
          <p:cNvPr id="210" name="Google Shape;210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13976" y="-293913"/>
            <a:ext cx="2478024" cy="1914837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6"/>
          <p:cNvSpPr/>
          <p:nvPr/>
        </p:nvSpPr>
        <p:spPr>
          <a:xfrm>
            <a:off x="5024318" y="4759523"/>
            <a:ext cx="340990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" name="Google Shape;85;p13">
            <a:extLst>
              <a:ext uri="{FF2B5EF4-FFF2-40B4-BE49-F238E27FC236}">
                <a16:creationId xmlns:a16="http://schemas.microsoft.com/office/drawing/2014/main" id="{94C89CC2-4128-4338-AAEC-F7EDEFAC47D7}"/>
              </a:ext>
            </a:extLst>
          </p:cNvPr>
          <p:cNvSpPr txBox="1">
            <a:spLocks/>
          </p:cNvSpPr>
          <p:nvPr/>
        </p:nvSpPr>
        <p:spPr>
          <a:xfrm>
            <a:off x="4041914" y="3143036"/>
            <a:ext cx="8150086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90000"/>
              </a:lnSpc>
              <a:buClr>
                <a:schemeClr val="dk1"/>
              </a:buClr>
              <a:buSzPts val="2400"/>
            </a:pPr>
            <a:r>
              <a:rPr lang="en-US" sz="2400" dirty="0"/>
              <a:t>Zigang Wei</a:t>
            </a:r>
            <a:r>
              <a:rPr lang="en-US" sz="2400" baseline="30000" dirty="0"/>
              <a:t>1 </a:t>
            </a:r>
            <a:r>
              <a:rPr lang="en-US" sz="2400" dirty="0"/>
              <a:t>      Shobha Kondragunta</a:t>
            </a:r>
            <a:r>
              <a:rPr lang="en-US" sz="2400" baseline="30000" dirty="0"/>
              <a:t>2      </a:t>
            </a:r>
            <a:r>
              <a:rPr lang="en-US" sz="2400" dirty="0"/>
              <a:t> Kai Yang</a:t>
            </a:r>
            <a:r>
              <a:rPr lang="en-US" sz="2400" baseline="30000" dirty="0"/>
              <a:t>3</a:t>
            </a:r>
            <a:endParaRPr lang="en-US" sz="2400" dirty="0"/>
          </a:p>
          <a:p>
            <a:pPr algn="ctr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400"/>
            </a:pPr>
            <a:endParaRPr lang="en-US" sz="2400" baseline="30000" dirty="0"/>
          </a:p>
          <a:p>
            <a:pPr algn="ctr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400"/>
            </a:pPr>
            <a:r>
              <a:rPr lang="en-US" sz="2400" baseline="30000" dirty="0"/>
              <a:t>1</a:t>
            </a:r>
            <a:r>
              <a:rPr lang="en-US" sz="2400" dirty="0"/>
              <a:t>IMSG at NOAA,  USA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400"/>
            </a:pPr>
            <a:r>
              <a:rPr lang="en-US" sz="2400" baseline="30000" dirty="0"/>
              <a:t>2</a:t>
            </a:r>
            <a:r>
              <a:rPr lang="en-US" sz="2400" dirty="0"/>
              <a:t>NOAA, USA     </a:t>
            </a:r>
            <a:r>
              <a:rPr lang="en-US" sz="2400" baseline="30000" dirty="0"/>
              <a:t>3</a:t>
            </a:r>
            <a:r>
              <a:rPr lang="en-US" sz="2400" dirty="0"/>
              <a:t>UMD, USA</a:t>
            </a:r>
          </a:p>
          <a:p>
            <a:pPr marL="457200" indent="-304800" algn="ctr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400"/>
            </a:pPr>
            <a:endParaRPr lang="en-US" baseline="30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CFBB72-8996-4069-B427-558A97F773BC}"/>
              </a:ext>
            </a:extLst>
          </p:cNvPr>
          <p:cNvSpPr txBox="1"/>
          <p:nvPr/>
        </p:nvSpPr>
        <p:spPr>
          <a:xfrm>
            <a:off x="3003826" y="1448904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Integrated Tropospheric NO</a:t>
            </a:r>
            <a:r>
              <a:rPr lang="en-US" sz="4000" b="1" baseline="-25000" dirty="0"/>
              <a:t>2</a:t>
            </a:r>
            <a:r>
              <a:rPr lang="en-US" sz="4000" b="1" dirty="0"/>
              <a:t> Data Fusion for Air Quality Monitoring</a:t>
            </a:r>
            <a:endParaRPr lang="en-US" sz="4000" dirty="0"/>
          </a:p>
        </p:txBody>
      </p:sp>
      <p:grpSp>
        <p:nvGrpSpPr>
          <p:cNvPr id="14" name="Google Shape;86;p13">
            <a:extLst>
              <a:ext uri="{FF2B5EF4-FFF2-40B4-BE49-F238E27FC236}">
                <a16:creationId xmlns:a16="http://schemas.microsoft.com/office/drawing/2014/main" id="{595ABE41-C937-4D66-B0B5-498E9EA3CB3A}"/>
              </a:ext>
            </a:extLst>
          </p:cNvPr>
          <p:cNvGrpSpPr/>
          <p:nvPr/>
        </p:nvGrpSpPr>
        <p:grpSpPr>
          <a:xfrm>
            <a:off x="5489102" y="5376373"/>
            <a:ext cx="6209823" cy="1276770"/>
            <a:chOff x="2459495" y="4943101"/>
            <a:chExt cx="6209823" cy="1276770"/>
          </a:xfrm>
        </p:grpSpPr>
        <p:pic>
          <p:nvPicPr>
            <p:cNvPr id="15" name="Google Shape;87;p13" descr="IMSG Blue2.jpg">
              <a:extLst>
                <a:ext uri="{FF2B5EF4-FFF2-40B4-BE49-F238E27FC236}">
                  <a16:creationId xmlns:a16="http://schemas.microsoft.com/office/drawing/2014/main" id="{EDE11FD4-9182-4EE6-86DB-5D344DE491E0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459495" y="5126449"/>
              <a:ext cx="2565473" cy="9100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88;p13" descr="NOAA">
              <a:extLst>
                <a:ext uri="{FF2B5EF4-FFF2-40B4-BE49-F238E27FC236}">
                  <a16:creationId xmlns:a16="http://schemas.microsoft.com/office/drawing/2014/main" id="{B011D12F-EFB6-4112-A24B-10FE60C62332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457615" y="4943102"/>
              <a:ext cx="1276769" cy="12767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89;p13" descr="https://kgo.googleusercontent.com/profile_vrt_raw_bytes_1587515320_10202.jpg">
              <a:extLst>
                <a:ext uri="{FF2B5EF4-FFF2-40B4-BE49-F238E27FC236}">
                  <a16:creationId xmlns:a16="http://schemas.microsoft.com/office/drawing/2014/main" id="{C1E88EE0-5D06-4E76-9AEA-D0ADA30CF2F1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374850" y="4943101"/>
              <a:ext cx="1294468" cy="127677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95;p14">
            <a:extLst>
              <a:ext uri="{FF2B5EF4-FFF2-40B4-BE49-F238E27FC236}">
                <a16:creationId xmlns:a16="http://schemas.microsoft.com/office/drawing/2014/main" id="{76A3EAE5-04F3-4786-B166-7D9CD030B70B}"/>
              </a:ext>
            </a:extLst>
          </p:cNvPr>
          <p:cNvSpPr txBox="1"/>
          <p:nvPr/>
        </p:nvSpPr>
        <p:spPr>
          <a:xfrm>
            <a:off x="86802" y="1312037"/>
            <a:ext cx="3548090" cy="4093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Take advantage of strengths of each sensor in LEO and GEO</a:t>
            </a:r>
            <a:endParaRPr dirty="0"/>
          </a:p>
          <a:p>
            <a:pPr marL="285750" marR="0" lvl="0" indent="-158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Bias Correction and Error Reduction using Kalman Filter technique</a:t>
            </a:r>
            <a:endParaRPr dirty="0"/>
          </a:p>
          <a:p>
            <a:pPr marL="285750" marR="0" lvl="0" indent="-158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 Fusion for Enhanced Monitoring</a:t>
            </a:r>
            <a:endParaRPr dirty="0"/>
          </a:p>
          <a:p>
            <a:pPr marL="285750" marR="0" lvl="0" indent="-158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Provide enhanced and accurate product globally.</a:t>
            </a: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Google Shape;96;p14">
            <a:extLst>
              <a:ext uri="{FF2B5EF4-FFF2-40B4-BE49-F238E27FC236}">
                <a16:creationId xmlns:a16="http://schemas.microsoft.com/office/drawing/2014/main" id="{20F0AA20-2C21-4785-B32B-23394CF0EBF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84158" y="1093232"/>
            <a:ext cx="8321040" cy="50292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24;p18">
            <a:extLst>
              <a:ext uri="{FF2B5EF4-FFF2-40B4-BE49-F238E27FC236}">
                <a16:creationId xmlns:a16="http://schemas.microsoft.com/office/drawing/2014/main" id="{86CF1F99-FE07-4158-9114-40EA0357108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90697"/>
            <a:ext cx="10515600" cy="644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dirty="0"/>
              <a:t>Motivation</a:t>
            </a:r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01;p15">
            <a:extLst>
              <a:ext uri="{FF2B5EF4-FFF2-40B4-BE49-F238E27FC236}">
                <a16:creationId xmlns:a16="http://schemas.microsoft.com/office/drawing/2014/main" id="{32516C7A-0906-44A2-8CAC-F5777AD64CE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475018" y="858600"/>
            <a:ext cx="3017520" cy="328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02;p15">
            <a:extLst>
              <a:ext uri="{FF2B5EF4-FFF2-40B4-BE49-F238E27FC236}">
                <a16:creationId xmlns:a16="http://schemas.microsoft.com/office/drawing/2014/main" id="{FC2E53AD-2B8C-4199-AB3F-90C479B5516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04760" y="858600"/>
            <a:ext cx="3017520" cy="328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03;p15">
            <a:extLst>
              <a:ext uri="{FF2B5EF4-FFF2-40B4-BE49-F238E27FC236}">
                <a16:creationId xmlns:a16="http://schemas.microsoft.com/office/drawing/2014/main" id="{284C03B3-4A65-4EB2-9481-DC8E37ED945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45276" y="858600"/>
            <a:ext cx="3017520" cy="328155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05;p15">
            <a:extLst>
              <a:ext uri="{FF2B5EF4-FFF2-40B4-BE49-F238E27FC236}">
                <a16:creationId xmlns:a16="http://schemas.microsoft.com/office/drawing/2014/main" id="{7A194B4D-AEDE-4420-9F55-ED40134C05B6}"/>
              </a:ext>
            </a:extLst>
          </p:cNvPr>
          <p:cNvSpPr txBox="1"/>
          <p:nvPr/>
        </p:nvSpPr>
        <p:spPr>
          <a:xfrm>
            <a:off x="1455593" y="4521501"/>
            <a:ext cx="9166687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Monthly mean tropNO</a:t>
            </a:r>
            <a:r>
              <a:rPr lang="en-US" sz="1800" b="0" i="0" u="none" strike="noStrike" cap="none" baseline="-25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March 2023 in Northern China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Matching time window ±1.5 hour,  re-grid to 0.25</a:t>
            </a:r>
            <a:r>
              <a:rPr lang="en-US" sz="1800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x0.25</a:t>
            </a:r>
            <a:r>
              <a:rPr lang="en-US" sz="1800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GEMS tropNO</a:t>
            </a:r>
            <a:r>
              <a:rPr lang="en-US" sz="1800" baseline="-25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concentrations (middle column) are higher than TROPOMI (left) </a:t>
            </a:r>
            <a:endParaRPr dirty="0"/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24;p18">
            <a:extLst>
              <a:ext uri="{FF2B5EF4-FFF2-40B4-BE49-F238E27FC236}">
                <a16:creationId xmlns:a16="http://schemas.microsoft.com/office/drawing/2014/main" id="{FF6CFA5C-133C-4FAB-96C9-C0DF55367DE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77995"/>
            <a:ext cx="10515600" cy="644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dirty="0"/>
              <a:t>Inter-comparison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421261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B89B6B-9BA8-4D26-9196-C42FE4720C6B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</a:t>
            </a:fld>
            <a:endParaRPr lang="en-US" dirty="0"/>
          </a:p>
        </p:txBody>
      </p:sp>
      <p:grpSp>
        <p:nvGrpSpPr>
          <p:cNvPr id="3" name="Google Shape;115;p17">
            <a:extLst>
              <a:ext uri="{FF2B5EF4-FFF2-40B4-BE49-F238E27FC236}">
                <a16:creationId xmlns:a16="http://schemas.microsoft.com/office/drawing/2014/main" id="{AB0DE636-3C73-442B-8D0D-F75ED95464F3}"/>
              </a:ext>
            </a:extLst>
          </p:cNvPr>
          <p:cNvGrpSpPr/>
          <p:nvPr/>
        </p:nvGrpSpPr>
        <p:grpSpPr>
          <a:xfrm>
            <a:off x="6838121" y="844826"/>
            <a:ext cx="4963167" cy="5664367"/>
            <a:chOff x="8371460" y="1138051"/>
            <a:chExt cx="3638550" cy="5013333"/>
          </a:xfrm>
        </p:grpSpPr>
        <p:pic>
          <p:nvPicPr>
            <p:cNvPr id="4" name="Google Shape;116;p17">
              <a:extLst>
                <a:ext uri="{FF2B5EF4-FFF2-40B4-BE49-F238E27FC236}">
                  <a16:creationId xmlns:a16="http://schemas.microsoft.com/office/drawing/2014/main" id="{23E8A778-E79F-4AA6-90A6-9B3EB48FC7D4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t="1" b="-760"/>
            <a:stretch/>
          </p:blipFill>
          <p:spPr>
            <a:xfrm>
              <a:off x="8371460" y="1138051"/>
              <a:ext cx="3638550" cy="25145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Google Shape;117;p17">
              <a:extLst>
                <a:ext uri="{FF2B5EF4-FFF2-40B4-BE49-F238E27FC236}">
                  <a16:creationId xmlns:a16="http://schemas.microsoft.com/office/drawing/2014/main" id="{F235F8EA-AC09-43C8-8477-71EB454ED741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t="-130"/>
            <a:stretch/>
          </p:blipFill>
          <p:spPr>
            <a:xfrm>
              <a:off x="8371460" y="3652612"/>
              <a:ext cx="3638550" cy="249877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" name="Google Shape;118;p17">
            <a:extLst>
              <a:ext uri="{FF2B5EF4-FFF2-40B4-BE49-F238E27FC236}">
                <a16:creationId xmlns:a16="http://schemas.microsoft.com/office/drawing/2014/main" id="{822ABFBF-1CAD-44F6-B317-64207853547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5947" y="1138051"/>
            <a:ext cx="5806771" cy="545652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24;p18">
            <a:extLst>
              <a:ext uri="{FF2B5EF4-FFF2-40B4-BE49-F238E27FC236}">
                <a16:creationId xmlns:a16="http://schemas.microsoft.com/office/drawing/2014/main" id="{74E37290-7607-49A8-87B9-6FFB9954914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136525"/>
            <a:ext cx="10515600" cy="644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dirty="0"/>
              <a:t>Quantify Biases</a:t>
            </a:r>
            <a:endParaRPr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0B918EF-7F54-C5E8-085C-152C7A718707}"/>
              </a:ext>
            </a:extLst>
          </p:cNvPr>
          <p:cNvCxnSpPr>
            <a:cxnSpLocks/>
          </p:cNvCxnSpPr>
          <p:nvPr/>
        </p:nvCxnSpPr>
        <p:spPr>
          <a:xfrm>
            <a:off x="6687879" y="4327454"/>
            <a:ext cx="522058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611D130-0B92-653B-DBF1-A6489C44F355}"/>
              </a:ext>
            </a:extLst>
          </p:cNvPr>
          <p:cNvCxnSpPr>
            <a:cxnSpLocks/>
          </p:cNvCxnSpPr>
          <p:nvPr/>
        </p:nvCxnSpPr>
        <p:spPr>
          <a:xfrm>
            <a:off x="6702050" y="5426160"/>
            <a:ext cx="522058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36155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B89B6B-9BA8-4D26-9196-C42FE4720C6B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5</a:t>
            </a:fld>
            <a:endParaRPr lang="en-US" dirty="0"/>
          </a:p>
        </p:txBody>
      </p:sp>
      <p:sp>
        <p:nvSpPr>
          <p:cNvPr id="3" name="Google Shape;124;p18">
            <a:extLst>
              <a:ext uri="{FF2B5EF4-FFF2-40B4-BE49-F238E27FC236}">
                <a16:creationId xmlns:a16="http://schemas.microsoft.com/office/drawing/2014/main" id="{836D87EA-763A-401F-864D-066792916CE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644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4000" b="1" dirty="0">
                <a:latin typeface="Calibri"/>
                <a:ea typeface="Calibri"/>
                <a:cs typeface="Calibri"/>
                <a:sym typeface="Calibri"/>
              </a:rPr>
              <a:t>Data Fusion Methodology</a:t>
            </a:r>
            <a:endParaRPr dirty="0"/>
          </a:p>
        </p:txBody>
      </p:sp>
      <p:sp>
        <p:nvSpPr>
          <p:cNvPr id="4" name="Google Shape;125;p18">
            <a:extLst>
              <a:ext uri="{FF2B5EF4-FFF2-40B4-BE49-F238E27FC236}">
                <a16:creationId xmlns:a16="http://schemas.microsoft.com/office/drawing/2014/main" id="{2980A54A-F1E4-48CA-A46B-3C92DE5D952D}"/>
              </a:ext>
            </a:extLst>
          </p:cNvPr>
          <p:cNvSpPr txBox="1"/>
          <p:nvPr/>
        </p:nvSpPr>
        <p:spPr>
          <a:xfrm>
            <a:off x="789709" y="1521229"/>
            <a:ext cx="6636327" cy="4660058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l="-826" t="-784" r="-734" b="-1176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 </a:t>
            </a:r>
            <a:endParaRPr dirty="0"/>
          </a:p>
        </p:txBody>
      </p:sp>
      <p:pic>
        <p:nvPicPr>
          <p:cNvPr id="6" name="Google Shape;126;p18">
            <a:extLst>
              <a:ext uri="{FF2B5EF4-FFF2-40B4-BE49-F238E27FC236}">
                <a16:creationId xmlns:a16="http://schemas.microsoft.com/office/drawing/2014/main" id="{D0C73887-E402-4E3F-8B1C-F960EC77483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90691" y="1790635"/>
            <a:ext cx="4431142" cy="35156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57614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B89B6B-9BA8-4D26-9196-C42FE4720C6B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6</a:t>
            </a:fld>
            <a:endParaRPr lang="en-US" dirty="0"/>
          </a:p>
        </p:txBody>
      </p:sp>
      <p:sp>
        <p:nvSpPr>
          <p:cNvPr id="3" name="Google Shape;131;p19">
            <a:extLst>
              <a:ext uri="{FF2B5EF4-FFF2-40B4-BE49-F238E27FC236}">
                <a16:creationId xmlns:a16="http://schemas.microsoft.com/office/drawing/2014/main" id="{797FDD4F-6340-4F5E-BA72-6C72928F228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57555"/>
            <a:ext cx="10515600" cy="582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b="1" dirty="0"/>
              <a:t>Error Covariance Matrix for Kalman Filter</a:t>
            </a:r>
            <a:endParaRPr dirty="0"/>
          </a:p>
        </p:txBody>
      </p:sp>
      <p:sp>
        <p:nvSpPr>
          <p:cNvPr id="4" name="Google Shape;132;p19">
            <a:extLst>
              <a:ext uri="{FF2B5EF4-FFF2-40B4-BE49-F238E27FC236}">
                <a16:creationId xmlns:a16="http://schemas.microsoft.com/office/drawing/2014/main" id="{B8915D5F-B8B9-404B-98D1-83763A03BA3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57844" y="1147157"/>
            <a:ext cx="5338156" cy="4829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 b="1"/>
              <a:t>Observation Error Variance</a:t>
            </a:r>
            <a:r>
              <a:rPr lang="en-US" sz="1800"/>
              <a:t>: The observation error variance </a:t>
            </a:r>
            <a:r>
              <a:rPr lang="en-US" sz="1800" b="1" i="1"/>
              <a:t>R</a:t>
            </a:r>
            <a:r>
              <a:rPr lang="en-US" sz="1800"/>
              <a:t> is derived from TROPOMI's retrieval error estimates.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 b="1"/>
              <a:t>Background Error Correlation</a:t>
            </a:r>
            <a:r>
              <a:rPr lang="en-US" sz="1800"/>
              <a:t>: The background error correlation matrix </a:t>
            </a:r>
            <a:r>
              <a:rPr lang="en-US" sz="1800" b="1" i="1"/>
              <a:t>C</a:t>
            </a:r>
            <a:r>
              <a:rPr lang="en-US" sz="1800"/>
              <a:t> is determined based on the distance between background pixels, using the Gaspari-Cohn function as shown in the left figure.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 b="1"/>
              <a:t>GEMS Variance Determination</a:t>
            </a:r>
            <a:r>
              <a:rPr lang="en-US" sz="1800"/>
              <a:t>: GEMS variance </a:t>
            </a:r>
            <a:r>
              <a:rPr lang="en-US" sz="1800" b="1" i="1"/>
              <a:t>D</a:t>
            </a:r>
            <a:r>
              <a:rPr lang="en-US" sz="1800"/>
              <a:t> was determined through validation at 12 PANDORA sites between December 1, 2022, and November 25, 2023. The left figure illustrates that GEMS tropNO</a:t>
            </a:r>
            <a:r>
              <a:rPr lang="en-US" sz="1800" baseline="-25000"/>
              <a:t>2</a:t>
            </a:r>
            <a:r>
              <a:rPr lang="en-US" sz="1800"/>
              <a:t> generally shows a high bias, except in Bangkok, with a mean bias of approximately 41 μmol/m². To account for varying NO</a:t>
            </a:r>
            <a:r>
              <a:rPr lang="en-US" sz="1800" baseline="-25000"/>
              <a:t>2</a:t>
            </a:r>
            <a:r>
              <a:rPr lang="en-US" sz="1800"/>
              <a:t> concentrations, a mean relative error of 65% was used in our analysis.</a:t>
            </a:r>
            <a:endParaRPr/>
          </a:p>
        </p:txBody>
      </p:sp>
      <p:pic>
        <p:nvPicPr>
          <p:cNvPr id="6" name="Google Shape;133;p19">
            <a:extLst>
              <a:ext uri="{FF2B5EF4-FFF2-40B4-BE49-F238E27FC236}">
                <a16:creationId xmlns:a16="http://schemas.microsoft.com/office/drawing/2014/main" id="{2A2BFC4F-808D-4189-B165-78C39167C25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960522" y="3648377"/>
            <a:ext cx="4393278" cy="3209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4;p19">
            <a:extLst>
              <a:ext uri="{FF2B5EF4-FFF2-40B4-BE49-F238E27FC236}">
                <a16:creationId xmlns:a16="http://schemas.microsoft.com/office/drawing/2014/main" id="{ED990D95-5671-433B-BA97-DB3B2978C5F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40384" y="707644"/>
            <a:ext cx="4633554" cy="28731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96228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B89B6B-9BA8-4D26-9196-C42FE4720C6B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7</a:t>
            </a:fld>
            <a:endParaRPr lang="en-US" dirty="0"/>
          </a:p>
        </p:txBody>
      </p:sp>
      <p:sp>
        <p:nvSpPr>
          <p:cNvPr id="3" name="Google Shape;139;p20">
            <a:extLst>
              <a:ext uri="{FF2B5EF4-FFF2-40B4-BE49-F238E27FC236}">
                <a16:creationId xmlns:a16="http://schemas.microsoft.com/office/drawing/2014/main" id="{8288052A-9898-4EBA-AC9A-608C4225EB8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520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b="1" dirty="0"/>
              <a:t>Results</a:t>
            </a:r>
            <a:endParaRPr dirty="0"/>
          </a:p>
        </p:txBody>
      </p:sp>
      <p:sp>
        <p:nvSpPr>
          <p:cNvPr id="4" name="Google Shape;140;p20">
            <a:extLst>
              <a:ext uri="{FF2B5EF4-FFF2-40B4-BE49-F238E27FC236}">
                <a16:creationId xmlns:a16="http://schemas.microsoft.com/office/drawing/2014/main" id="{848FA84A-5609-449C-9FDD-87A98933283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46713" y="1300423"/>
            <a:ext cx="5257800" cy="4509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Test GEMS scan: 04:45 Jan 01, 2023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Prematch time window: ±1.5-hr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Resolution: 0.25°x0.25° for whole GEMS domain.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Correlation length: 600 km.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Background Error Covariance matrix built with 65% relative error estimated from GEMS.</a:t>
            </a:r>
            <a:endParaRPr/>
          </a:p>
        </p:txBody>
      </p:sp>
      <p:grpSp>
        <p:nvGrpSpPr>
          <p:cNvPr id="6" name="Google Shape;141;p20">
            <a:extLst>
              <a:ext uri="{FF2B5EF4-FFF2-40B4-BE49-F238E27FC236}">
                <a16:creationId xmlns:a16="http://schemas.microsoft.com/office/drawing/2014/main" id="{121633E6-FA20-4965-862A-8C84FCC371BA}"/>
              </a:ext>
            </a:extLst>
          </p:cNvPr>
          <p:cNvGrpSpPr/>
          <p:nvPr/>
        </p:nvGrpSpPr>
        <p:grpSpPr>
          <a:xfrm>
            <a:off x="6863094" y="885306"/>
            <a:ext cx="4563455" cy="5344449"/>
            <a:chOff x="6863094" y="885306"/>
            <a:chExt cx="4563455" cy="5344449"/>
          </a:xfrm>
        </p:grpSpPr>
        <p:pic>
          <p:nvPicPr>
            <p:cNvPr id="7" name="Google Shape;142;p20">
              <a:extLst>
                <a:ext uri="{FF2B5EF4-FFF2-40B4-BE49-F238E27FC236}">
                  <a16:creationId xmlns:a16="http://schemas.microsoft.com/office/drawing/2014/main" id="{A6EF624D-0A75-4483-98AC-2B3EDD7B4FD8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6863094" y="885306"/>
              <a:ext cx="4563455" cy="53444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Google Shape;143;p20">
              <a:extLst>
                <a:ext uri="{FF2B5EF4-FFF2-40B4-BE49-F238E27FC236}">
                  <a16:creationId xmlns:a16="http://schemas.microsoft.com/office/drawing/2014/main" id="{833DDB4D-6DB7-4E80-B85A-832A5F2A63F2}"/>
                </a:ext>
              </a:extLst>
            </p:cNvPr>
            <p:cNvSpPr txBox="1"/>
            <p:nvPr/>
          </p:nvSpPr>
          <p:spPr>
            <a:xfrm>
              <a:off x="7779937" y="5025044"/>
              <a:ext cx="3573863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Background Error Covariance Matrix</a:t>
              </a: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286248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B89B6B-9BA8-4D26-9196-C42FE4720C6B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8</a:t>
            </a:fld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8B2584B-64A3-435A-89CF-0A4D6BFE6574}"/>
              </a:ext>
            </a:extLst>
          </p:cNvPr>
          <p:cNvGrpSpPr/>
          <p:nvPr/>
        </p:nvGrpSpPr>
        <p:grpSpPr>
          <a:xfrm>
            <a:off x="3760124" y="251460"/>
            <a:ext cx="4160520" cy="2926080"/>
            <a:chOff x="3760124" y="251460"/>
            <a:chExt cx="4160520" cy="2926080"/>
          </a:xfrm>
        </p:grpSpPr>
        <p:pic>
          <p:nvPicPr>
            <p:cNvPr id="15" name="Google Shape;150;p21">
              <a:extLst>
                <a:ext uri="{FF2B5EF4-FFF2-40B4-BE49-F238E27FC236}">
                  <a16:creationId xmlns:a16="http://schemas.microsoft.com/office/drawing/2014/main" id="{4068BC55-EFCC-46CF-86AC-2466C3B19ADF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760124" y="251460"/>
              <a:ext cx="4160520" cy="29260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Google Shape;151;p21">
              <a:extLst>
                <a:ext uri="{FF2B5EF4-FFF2-40B4-BE49-F238E27FC236}">
                  <a16:creationId xmlns:a16="http://schemas.microsoft.com/office/drawing/2014/main" id="{1EB78CD1-86EF-4A9C-8C22-FA308C9C61C7}"/>
                </a:ext>
              </a:extLst>
            </p:cNvPr>
            <p:cNvSpPr txBox="1"/>
            <p:nvPr/>
          </p:nvSpPr>
          <p:spPr>
            <a:xfrm>
              <a:off x="3829878" y="300051"/>
              <a:ext cx="4024505" cy="19488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rtl="0">
                <a:lnSpc>
                  <a:spcPts val="8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(a). GEMS</a:t>
              </a:r>
              <a:endParaRPr b="1" dirty="0"/>
            </a:p>
          </p:txBody>
        </p:sp>
      </p:grpSp>
      <p:sp>
        <p:nvSpPr>
          <p:cNvPr id="17" name="Google Shape;161;p21">
            <a:extLst>
              <a:ext uri="{FF2B5EF4-FFF2-40B4-BE49-F238E27FC236}">
                <a16:creationId xmlns:a16="http://schemas.microsoft.com/office/drawing/2014/main" id="{C276BA86-76E6-4496-8FDD-49778A5B9D03}"/>
              </a:ext>
            </a:extLst>
          </p:cNvPr>
          <p:cNvSpPr txBox="1"/>
          <p:nvPr/>
        </p:nvSpPr>
        <p:spPr>
          <a:xfrm>
            <a:off x="0" y="1166842"/>
            <a:ext cx="3603568" cy="36933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Polluted Regions</a:t>
            </a:r>
            <a:r>
              <a:rPr lang="en-US" sz="18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: In heavily polluted regions, such as Northern China, the fused tropNO</a:t>
            </a:r>
            <a:r>
              <a:rPr lang="en-US" sz="1800" baseline="-25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en-US" sz="18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values are lower than those in the GEMS</a:t>
            </a:r>
            <a:endParaRPr dirty="0"/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Less Polluted Areas</a:t>
            </a:r>
            <a:r>
              <a:rPr lang="en-US" sz="18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: In less polluted areas, like over the ocean, the fused tropNO</a:t>
            </a:r>
            <a:r>
              <a:rPr lang="en-US" sz="1800" baseline="-25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en-US" sz="18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values are higher compared to GEMS</a:t>
            </a:r>
            <a:endParaRPr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561C909-DCD6-4940-8447-B0216FCB30B8}"/>
              </a:ext>
            </a:extLst>
          </p:cNvPr>
          <p:cNvGrpSpPr/>
          <p:nvPr/>
        </p:nvGrpSpPr>
        <p:grpSpPr>
          <a:xfrm>
            <a:off x="7920644" y="251460"/>
            <a:ext cx="4160520" cy="2926080"/>
            <a:chOff x="7920644" y="251460"/>
            <a:chExt cx="4160520" cy="2926080"/>
          </a:xfrm>
        </p:grpSpPr>
        <p:pic>
          <p:nvPicPr>
            <p:cNvPr id="13" name="Google Shape;153;p21">
              <a:extLst>
                <a:ext uri="{FF2B5EF4-FFF2-40B4-BE49-F238E27FC236}">
                  <a16:creationId xmlns:a16="http://schemas.microsoft.com/office/drawing/2014/main" id="{F3466A4B-1419-4C0F-A84E-4B2D2EE347B1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920644" y="251460"/>
              <a:ext cx="4160520" cy="29260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151;p21">
              <a:extLst>
                <a:ext uri="{FF2B5EF4-FFF2-40B4-BE49-F238E27FC236}">
                  <a16:creationId xmlns:a16="http://schemas.microsoft.com/office/drawing/2014/main" id="{88677760-6445-4FB2-B89B-8BA2AE12D862}"/>
                </a:ext>
              </a:extLst>
            </p:cNvPr>
            <p:cNvSpPr txBox="1"/>
            <p:nvPr/>
          </p:nvSpPr>
          <p:spPr>
            <a:xfrm>
              <a:off x="7986905" y="300051"/>
              <a:ext cx="3988642" cy="19488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rtl="0">
                <a:lnSpc>
                  <a:spcPts val="8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(b). TROPOMI</a:t>
              </a:r>
              <a:endParaRPr b="1" dirty="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D71C0FC-52CC-4E6A-A9AD-F8048178F8BE}"/>
              </a:ext>
            </a:extLst>
          </p:cNvPr>
          <p:cNvGrpSpPr/>
          <p:nvPr/>
        </p:nvGrpSpPr>
        <p:grpSpPr>
          <a:xfrm>
            <a:off x="3760124" y="3177540"/>
            <a:ext cx="4160520" cy="2926080"/>
            <a:chOff x="3760124" y="3680460"/>
            <a:chExt cx="4160520" cy="2926080"/>
          </a:xfrm>
        </p:grpSpPr>
        <p:pic>
          <p:nvPicPr>
            <p:cNvPr id="11" name="Google Shape;156;p21">
              <a:extLst>
                <a:ext uri="{FF2B5EF4-FFF2-40B4-BE49-F238E27FC236}">
                  <a16:creationId xmlns:a16="http://schemas.microsoft.com/office/drawing/2014/main" id="{6E37F633-420E-4FE0-8E59-36642657C9B1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760124" y="3680460"/>
              <a:ext cx="4160520" cy="29260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Google Shape;151;p21">
              <a:extLst>
                <a:ext uri="{FF2B5EF4-FFF2-40B4-BE49-F238E27FC236}">
                  <a16:creationId xmlns:a16="http://schemas.microsoft.com/office/drawing/2014/main" id="{A8617611-E57D-45D6-B4D1-B54FF1AC22E0}"/>
                </a:ext>
              </a:extLst>
            </p:cNvPr>
            <p:cNvSpPr txBox="1"/>
            <p:nvPr/>
          </p:nvSpPr>
          <p:spPr>
            <a:xfrm>
              <a:off x="3829878" y="3711382"/>
              <a:ext cx="4024505" cy="19488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rtl="0">
                <a:lnSpc>
                  <a:spcPts val="8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(c). GEMS+TROPOMI</a:t>
              </a:r>
              <a:endParaRPr b="1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EF0DB97-2755-4103-B9C3-F034D06298B5}"/>
              </a:ext>
            </a:extLst>
          </p:cNvPr>
          <p:cNvGrpSpPr/>
          <p:nvPr/>
        </p:nvGrpSpPr>
        <p:grpSpPr>
          <a:xfrm>
            <a:off x="7920644" y="3177540"/>
            <a:ext cx="4160520" cy="2926080"/>
            <a:chOff x="7920644" y="3680460"/>
            <a:chExt cx="4160520" cy="2926080"/>
          </a:xfrm>
        </p:grpSpPr>
        <p:pic>
          <p:nvPicPr>
            <p:cNvPr id="9" name="Google Shape;159;p21">
              <a:extLst>
                <a:ext uri="{FF2B5EF4-FFF2-40B4-BE49-F238E27FC236}">
                  <a16:creationId xmlns:a16="http://schemas.microsoft.com/office/drawing/2014/main" id="{B88555F3-1BC5-4083-BA56-E1599417E5D2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920644" y="3680460"/>
              <a:ext cx="4160520" cy="29260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151;p21">
              <a:extLst>
                <a:ext uri="{FF2B5EF4-FFF2-40B4-BE49-F238E27FC236}">
                  <a16:creationId xmlns:a16="http://schemas.microsoft.com/office/drawing/2014/main" id="{761EA651-7289-4E2E-8043-7D77433DD6AD}"/>
                </a:ext>
              </a:extLst>
            </p:cNvPr>
            <p:cNvSpPr txBox="1"/>
            <p:nvPr/>
          </p:nvSpPr>
          <p:spPr>
            <a:xfrm>
              <a:off x="7986905" y="3711381"/>
              <a:ext cx="3988642" cy="19488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rtl="0">
                <a:lnSpc>
                  <a:spcPts val="8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(d). Differences</a:t>
              </a:r>
              <a:endParaRPr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9212259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B89B6B-9BA8-4D26-9196-C42FE4720C6B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9</a:t>
            </a:fld>
            <a:endParaRPr lang="en-US" dirty="0"/>
          </a:p>
        </p:txBody>
      </p:sp>
      <p:sp>
        <p:nvSpPr>
          <p:cNvPr id="3" name="Google Shape;166;p22">
            <a:extLst>
              <a:ext uri="{FF2B5EF4-FFF2-40B4-BE49-F238E27FC236}">
                <a16:creationId xmlns:a16="http://schemas.microsoft.com/office/drawing/2014/main" id="{BF4DD6EA-8538-488B-B0F2-CFBC1B881D7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 dirty="0"/>
              <a:t>Summary</a:t>
            </a:r>
            <a:endParaRPr dirty="0"/>
          </a:p>
        </p:txBody>
      </p:sp>
      <p:sp>
        <p:nvSpPr>
          <p:cNvPr id="4" name="Google Shape;167;p22">
            <a:extLst>
              <a:ext uri="{FF2B5EF4-FFF2-40B4-BE49-F238E27FC236}">
                <a16:creationId xmlns:a16="http://schemas.microsoft.com/office/drawing/2014/main" id="{DEE68316-E6E7-42EF-B0A1-23E3004D11C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Developed a new Kalman filter method to correct biases in GEMS tropNO</a:t>
            </a:r>
            <a:r>
              <a:rPr lang="en-US" sz="2400" baseline="-25000" dirty="0"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data using TROPOMI as a calibration standard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Kalman filter approach is unique as it does not involve external transfer standards (e.g., models)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Assumptions are made that TROPOMI tropNO</a:t>
            </a:r>
            <a:r>
              <a:rPr lang="en-US" sz="2400" baseline="-25000" dirty="0"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data are closer to the true atmospheric state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Algorithm Expansion: 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Add correlation on temporal dimension</a:t>
            </a: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TEMPO/TROPOMI 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Sentinel-4/TROPOMI</a:t>
            </a:r>
            <a:endParaRPr sz="1400" dirty="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84917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lternate Interior 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4124</TotalTime>
  <Words>461</Words>
  <Application>Microsoft Macintosh PowerPoint</Application>
  <PresentationFormat>Widescreen</PresentationFormat>
  <Paragraphs>58</Paragraphs>
  <Slides>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Verdana</vt:lpstr>
      <vt:lpstr>Office Theme</vt:lpstr>
      <vt:lpstr>Alternate Interior </vt:lpstr>
      <vt:lpstr>PowerPoint Presentation</vt:lpstr>
      <vt:lpstr>Motivation</vt:lpstr>
      <vt:lpstr>Inter-comparison</vt:lpstr>
      <vt:lpstr>Quantify Biases</vt:lpstr>
      <vt:lpstr>Data Fusion Methodology</vt:lpstr>
      <vt:lpstr>Error Covariance Matrix for Kalman Filter</vt:lpstr>
      <vt:lpstr>Results</vt:lpstr>
      <vt:lpstr>PowerPoint Presentation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Shobha Kondragunta</dc:creator>
  <cp:lastModifiedBy>Kai Yang</cp:lastModifiedBy>
  <cp:revision>19</cp:revision>
  <dcterms:modified xsi:type="dcterms:W3CDTF">2024-08-29T17:56:31Z</dcterms:modified>
</cp:coreProperties>
</file>