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584" r:id="rId1"/>
  </p:sldMasterIdLst>
  <p:notesMasterIdLst>
    <p:notesMasterId r:id="rId15"/>
  </p:notesMasterIdLst>
  <p:handoutMasterIdLst>
    <p:handoutMasterId r:id="rId16"/>
  </p:handoutMasterIdLst>
  <p:sldIdLst>
    <p:sldId id="2680" r:id="rId2"/>
    <p:sldId id="2857" r:id="rId3"/>
    <p:sldId id="2887" r:id="rId4"/>
    <p:sldId id="2902" r:id="rId5"/>
    <p:sldId id="2892" r:id="rId6"/>
    <p:sldId id="2904" r:id="rId7"/>
    <p:sldId id="2906" r:id="rId8"/>
    <p:sldId id="2907" r:id="rId9"/>
    <p:sldId id="2908" r:id="rId10"/>
    <p:sldId id="2910" r:id="rId11"/>
    <p:sldId id="2914" r:id="rId12"/>
    <p:sldId id="2912" r:id="rId13"/>
    <p:sldId id="2784" r:id="rId1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1pPr>
    <a:lvl2pPr marL="456819"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2pPr>
    <a:lvl3pPr marL="913642"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3pPr>
    <a:lvl4pPr marL="1370464"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4pPr>
    <a:lvl5pPr marL="1827283"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5pPr>
    <a:lvl6pPr marL="2284105" algn="l" defTabSz="456819" rtl="0" eaLnBrk="1" latinLnBrk="0" hangingPunct="1">
      <a:defRPr sz="2400" kern="1200">
        <a:solidFill>
          <a:schemeClr val="tx1"/>
        </a:solidFill>
        <a:latin typeface="Verdana" charset="0"/>
        <a:ea typeface="ヒラギノ角ゴ Pro W3" charset="0"/>
        <a:cs typeface="ヒラギノ角ゴ Pro W3" charset="0"/>
      </a:defRPr>
    </a:lvl6pPr>
    <a:lvl7pPr marL="2740926" algn="l" defTabSz="456819" rtl="0" eaLnBrk="1" latinLnBrk="0" hangingPunct="1">
      <a:defRPr sz="2400" kern="1200">
        <a:solidFill>
          <a:schemeClr val="tx1"/>
        </a:solidFill>
        <a:latin typeface="Verdana" charset="0"/>
        <a:ea typeface="ヒラギノ角ゴ Pro W3" charset="0"/>
        <a:cs typeface="ヒラギノ角ゴ Pro W3" charset="0"/>
      </a:defRPr>
    </a:lvl7pPr>
    <a:lvl8pPr marL="3197744" algn="l" defTabSz="456819" rtl="0" eaLnBrk="1" latinLnBrk="0" hangingPunct="1">
      <a:defRPr sz="2400" kern="1200">
        <a:solidFill>
          <a:schemeClr val="tx1"/>
        </a:solidFill>
        <a:latin typeface="Verdana" charset="0"/>
        <a:ea typeface="ヒラギノ角ゴ Pro W3" charset="0"/>
        <a:cs typeface="ヒラギノ角ゴ Pro W3" charset="0"/>
      </a:defRPr>
    </a:lvl8pPr>
    <a:lvl9pPr marL="3654567" algn="l" defTabSz="456819" rtl="0" eaLnBrk="1" latinLnBrk="0" hangingPunct="1">
      <a:defRPr sz="2400" kern="1200">
        <a:solidFill>
          <a:schemeClr val="tx1"/>
        </a:solidFill>
        <a:latin typeface="Verdana"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63C6C"/>
    <a:srgbClr val="B71F95"/>
    <a:srgbClr val="03618B"/>
    <a:srgbClr val="B5880E"/>
    <a:srgbClr val="C48176"/>
    <a:srgbClr val="61FFFC"/>
    <a:srgbClr val="8A8C3D"/>
    <a:srgbClr val="787935"/>
    <a:srgbClr val="FDFF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13"/>
    <p:restoredTop sz="95865" autoAdjust="0"/>
  </p:normalViewPr>
  <p:slideViewPr>
    <p:cSldViewPr snapToGrid="0">
      <p:cViewPr varScale="1">
        <p:scale>
          <a:sx n="109" d="100"/>
          <a:sy n="109" d="100"/>
        </p:scale>
        <p:origin x="1064"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7" d="100"/>
          <a:sy n="87" d="100"/>
        </p:scale>
        <p:origin x="390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457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2458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458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charset="0"/>
              </a:defRPr>
            </a:lvl1pPr>
          </a:lstStyle>
          <a:p>
            <a:pPr>
              <a:defRPr/>
            </a:pPr>
            <a:fld id="{B98D164E-191C-A84E-8C97-629C32CBA37F}" type="slidenum">
              <a:rPr lang="en-US"/>
              <a:pPr>
                <a:defRPr/>
              </a:pPr>
              <a:t>‹#›</a:t>
            </a:fld>
            <a:endParaRPr lang="en-US"/>
          </a:p>
        </p:txBody>
      </p:sp>
    </p:spTree>
    <p:extLst>
      <p:ext uri="{BB962C8B-B14F-4D97-AF65-F5344CB8AC3E}">
        <p14:creationId xmlns:p14="http://schemas.microsoft.com/office/powerpoint/2010/main" val="1630699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25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25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charset="0"/>
              </a:defRPr>
            </a:lvl1pPr>
          </a:lstStyle>
          <a:p>
            <a:pPr>
              <a:defRPr/>
            </a:pPr>
            <a:fld id="{C53EF9C1-0C44-6841-8AFD-F6566153CDD7}" type="slidenum">
              <a:rPr lang="en-US"/>
              <a:pPr>
                <a:defRPr/>
              </a:pPr>
              <a:t>‹#›</a:t>
            </a:fld>
            <a:endParaRPr lang="en-US"/>
          </a:p>
        </p:txBody>
      </p:sp>
    </p:spTree>
    <p:extLst>
      <p:ext uri="{BB962C8B-B14F-4D97-AF65-F5344CB8AC3E}">
        <p14:creationId xmlns:p14="http://schemas.microsoft.com/office/powerpoint/2010/main" val="432249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6" charset="-128"/>
        <a:cs typeface="ＭＳ Ｐゴシック" pitchFamily="-106" charset="-128"/>
      </a:defRPr>
    </a:lvl1pPr>
    <a:lvl2pPr marL="456819"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3642"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128"/>
      </a:defRPr>
    </a:lvl3pPr>
    <a:lvl4pPr marL="1370464"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4pPr>
    <a:lvl5pPr marL="1827283"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5pPr>
    <a:lvl6pPr marL="2284105" algn="l" defTabSz="456819" rtl="0" eaLnBrk="1" latinLnBrk="0" hangingPunct="1">
      <a:defRPr sz="1200" kern="1200">
        <a:solidFill>
          <a:schemeClr val="tx1"/>
        </a:solidFill>
        <a:latin typeface="+mn-lt"/>
        <a:ea typeface="+mn-ea"/>
        <a:cs typeface="+mn-cs"/>
      </a:defRPr>
    </a:lvl6pPr>
    <a:lvl7pPr marL="2740926" algn="l" defTabSz="456819" rtl="0" eaLnBrk="1" latinLnBrk="0" hangingPunct="1">
      <a:defRPr sz="1200" kern="1200">
        <a:solidFill>
          <a:schemeClr val="tx1"/>
        </a:solidFill>
        <a:latin typeface="+mn-lt"/>
        <a:ea typeface="+mn-ea"/>
        <a:cs typeface="+mn-cs"/>
      </a:defRPr>
    </a:lvl7pPr>
    <a:lvl8pPr marL="3197744" algn="l" defTabSz="456819" rtl="0" eaLnBrk="1" latinLnBrk="0" hangingPunct="1">
      <a:defRPr sz="1200" kern="1200">
        <a:solidFill>
          <a:schemeClr val="tx1"/>
        </a:solidFill>
        <a:latin typeface="+mn-lt"/>
        <a:ea typeface="+mn-ea"/>
        <a:cs typeface="+mn-cs"/>
      </a:defRPr>
    </a:lvl8pPr>
    <a:lvl9pPr marL="3654567" algn="l" defTabSz="4568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adis-data.ncep.noaa.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464835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 dirty="0">
                <a:solidFill>
                  <a:srgbClr val="FFFFFF"/>
                </a:solidFill>
                <a:uFill>
                  <a:solidFill>
                    <a:srgbClr val="FFFFFF"/>
                  </a:solidFill>
                </a:uFill>
                <a:latin typeface="Verdana"/>
                <a:ea typeface="ヒラギノ角ゴ Pro W3"/>
              </a:rPr>
              <a:t>Note: Averaging over the month “flattens” the apparent diurnal variation</a:t>
            </a:r>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WACCM at 0.5 deg resolution over Boulder/Denver shows:</a:t>
            </a:r>
          </a:p>
          <a:p>
            <a:r>
              <a:rPr lang="en-US" dirty="0">
                <a:effectLst/>
                <a:latin typeface="Helvetica Neue" panose="02000503000000020004" pitchFamily="2" charset="0"/>
              </a:rPr>
              <a:t>total column NO2 ~8e15 </a:t>
            </a:r>
            <a:r>
              <a:rPr lang="en-US" dirty="0" err="1">
                <a:effectLst/>
                <a:latin typeface="Helvetica Neue" panose="02000503000000020004" pitchFamily="2" charset="0"/>
              </a:rPr>
              <a:t>molec</a:t>
            </a:r>
            <a:r>
              <a:rPr lang="en-US" dirty="0">
                <a:effectLst/>
                <a:latin typeface="Helvetica Neue" panose="02000503000000020004" pitchFamily="2" charset="0"/>
              </a:rPr>
              <a:t>. cm-2</a:t>
            </a:r>
          </a:p>
          <a:p>
            <a:r>
              <a:rPr lang="en-US" dirty="0">
                <a:effectLst/>
                <a:latin typeface="Helvetica Neue" panose="02000503000000020004" pitchFamily="2" charset="0"/>
              </a:rPr>
              <a:t>trop column NO2 ~3e15 </a:t>
            </a:r>
            <a:r>
              <a:rPr lang="en-US" dirty="0" err="1">
                <a:effectLst/>
                <a:latin typeface="Helvetica Neue" panose="02000503000000020004" pitchFamily="2" charset="0"/>
              </a:rPr>
              <a:t>molec</a:t>
            </a:r>
            <a:r>
              <a:rPr lang="en-US" dirty="0">
                <a:effectLst/>
                <a:latin typeface="Helvetica Neue" panose="02000503000000020004" pitchFamily="2" charset="0"/>
              </a:rPr>
              <a:t>. cm-2</a:t>
            </a:r>
          </a:p>
          <a:p>
            <a:r>
              <a:rPr lang="en-US" dirty="0" err="1">
                <a:effectLst/>
                <a:latin typeface="Helvetica Neue" panose="02000503000000020004" pitchFamily="2" charset="0"/>
              </a:rPr>
              <a:t>strat</a:t>
            </a:r>
            <a:r>
              <a:rPr lang="en-US" dirty="0">
                <a:effectLst/>
                <a:latin typeface="Helvetica Neue" panose="02000503000000020004" pitchFamily="2" charset="0"/>
              </a:rPr>
              <a:t> column NO2 ~5e15 </a:t>
            </a:r>
            <a:r>
              <a:rPr lang="en-US" dirty="0" err="1">
                <a:effectLst/>
                <a:latin typeface="Helvetica Neue" panose="02000503000000020004" pitchFamily="2" charset="0"/>
              </a:rPr>
              <a:t>molec</a:t>
            </a:r>
            <a:r>
              <a:rPr lang="en-US" dirty="0">
                <a:effectLst/>
                <a:latin typeface="Helvetica Neue" panose="02000503000000020004" pitchFamily="2" charset="0"/>
              </a:rPr>
              <a:t> cm-2</a:t>
            </a:r>
          </a:p>
          <a:p>
            <a:pPr algn="l"/>
            <a:br>
              <a:rPr lang="en-US" dirty="0">
                <a:effectLst/>
                <a:latin typeface="Helvetica Neue" panose="02000503000000020004" pitchFamily="2" charset="0"/>
              </a:rPr>
            </a:br>
            <a:r>
              <a:rPr lang="en-US" b="0" i="0" u="none" strike="noStrike" dirty="0">
                <a:solidFill>
                  <a:srgbClr val="000000"/>
                </a:solidFill>
                <a:effectLst/>
                <a:latin typeface="Helvetica" pitchFamily="2" charset="0"/>
              </a:rPr>
              <a:t>evidence seems a bit contradictory: </a:t>
            </a:r>
          </a:p>
          <a:p>
            <a:pPr algn="l"/>
            <a:r>
              <a:rPr lang="en-US" b="0" i="0" u="none" strike="noStrike" dirty="0">
                <a:solidFill>
                  <a:srgbClr val="000000"/>
                </a:solidFill>
                <a:effectLst/>
                <a:latin typeface="Helvetica" pitchFamily="2" charset="0"/>
              </a:rPr>
              <a:t>- The TEMPO </a:t>
            </a:r>
            <a:r>
              <a:rPr lang="en-US" b="0" i="0" u="none" strike="noStrike" dirty="0" err="1">
                <a:solidFill>
                  <a:srgbClr val="000000"/>
                </a:solidFill>
                <a:effectLst/>
                <a:latin typeface="Helvetica" pitchFamily="2" charset="0"/>
              </a:rPr>
              <a:t>TotC</a:t>
            </a:r>
            <a:r>
              <a:rPr lang="en-US" b="0" i="0" u="none" strike="noStrike" dirty="0">
                <a:solidFill>
                  <a:srgbClr val="000000"/>
                </a:solidFill>
                <a:effectLst/>
                <a:latin typeface="Helvetica" pitchFamily="2" charset="0"/>
              </a:rPr>
              <a:t> is low compared to Pandora, but the TEMPO </a:t>
            </a:r>
            <a:r>
              <a:rPr lang="en-US" b="0" i="0" u="none" strike="noStrike" dirty="0" err="1">
                <a:solidFill>
                  <a:srgbClr val="000000"/>
                </a:solidFill>
                <a:effectLst/>
                <a:latin typeface="Helvetica" pitchFamily="2" charset="0"/>
              </a:rPr>
              <a:t>StratC</a:t>
            </a:r>
            <a:r>
              <a:rPr lang="en-US" b="0" i="0" u="none" strike="noStrike" dirty="0">
                <a:solidFill>
                  <a:srgbClr val="000000"/>
                </a:solidFill>
                <a:effectLst/>
                <a:latin typeface="Helvetica" pitchFamily="2" charset="0"/>
              </a:rPr>
              <a:t> matches well with the FTIR. </a:t>
            </a:r>
          </a:p>
          <a:p>
            <a:pPr algn="l"/>
            <a:r>
              <a:rPr lang="en-US" b="0" i="0" u="none" strike="noStrike" dirty="0">
                <a:solidFill>
                  <a:srgbClr val="000000"/>
                </a:solidFill>
                <a:effectLst/>
                <a:latin typeface="Helvetica" pitchFamily="2" charset="0"/>
              </a:rPr>
              <a:t>- This would imply the TEMPO </a:t>
            </a:r>
            <a:r>
              <a:rPr lang="en-US" b="0" i="0" u="none" strike="noStrike" dirty="0" err="1">
                <a:solidFill>
                  <a:srgbClr val="000000"/>
                </a:solidFill>
                <a:effectLst/>
                <a:latin typeface="Helvetica" pitchFamily="2" charset="0"/>
              </a:rPr>
              <a:t>TrC</a:t>
            </a:r>
            <a:r>
              <a:rPr lang="en-US" b="0" i="0" u="none" strike="noStrike" dirty="0">
                <a:solidFill>
                  <a:srgbClr val="000000"/>
                </a:solidFill>
                <a:effectLst/>
                <a:latin typeface="Helvetica" pitchFamily="2" charset="0"/>
              </a:rPr>
              <a:t> is too low, but then the agreement with Pandora </a:t>
            </a:r>
            <a:r>
              <a:rPr lang="en-US" b="0" i="0" u="none" strike="noStrike" dirty="0" err="1">
                <a:solidFill>
                  <a:srgbClr val="000000"/>
                </a:solidFill>
                <a:effectLst/>
                <a:latin typeface="Helvetica" pitchFamily="2" charset="0"/>
              </a:rPr>
              <a:t>TrC</a:t>
            </a:r>
            <a:r>
              <a:rPr lang="en-US" b="0" i="0" u="none" strike="noStrike" dirty="0">
                <a:solidFill>
                  <a:srgbClr val="000000"/>
                </a:solidFill>
                <a:effectLst/>
                <a:latin typeface="Helvetica" pitchFamily="2" charset="0"/>
              </a:rPr>
              <a:t> is very good! </a:t>
            </a:r>
          </a:p>
          <a:p>
            <a:pPr algn="l"/>
            <a:r>
              <a:rPr lang="en-US" b="0" i="0" u="none" strike="noStrike" dirty="0">
                <a:solidFill>
                  <a:srgbClr val="000000"/>
                </a:solidFill>
                <a:effectLst/>
                <a:latin typeface="Helvetica" pitchFamily="2" charset="0"/>
              </a:rPr>
              <a:t>I suspect from other things I am hearing here that TEMPO </a:t>
            </a:r>
            <a:r>
              <a:rPr lang="en-US" b="0" i="0" u="none" strike="noStrike" dirty="0" err="1">
                <a:solidFill>
                  <a:srgbClr val="000000"/>
                </a:solidFill>
                <a:effectLst/>
                <a:latin typeface="Helvetica" pitchFamily="2" charset="0"/>
              </a:rPr>
              <a:t>TrC</a:t>
            </a:r>
            <a:r>
              <a:rPr lang="en-US" b="0" i="0" u="none" strike="noStrike" dirty="0">
                <a:solidFill>
                  <a:srgbClr val="000000"/>
                </a:solidFill>
                <a:effectLst/>
                <a:latin typeface="Helvetica" pitchFamily="2" charset="0"/>
              </a:rPr>
              <a:t> is low. So should we be wary of the Pandora </a:t>
            </a:r>
            <a:r>
              <a:rPr lang="en-US" b="0" i="0" u="none" strike="noStrike" dirty="0" err="1">
                <a:solidFill>
                  <a:srgbClr val="000000"/>
                </a:solidFill>
                <a:effectLst/>
                <a:latin typeface="Helvetica" pitchFamily="2" charset="0"/>
              </a:rPr>
              <a:t>TrC</a:t>
            </a:r>
            <a:r>
              <a:rPr lang="en-US" b="0" i="0" u="none" strike="noStrike" dirty="0">
                <a:solidFill>
                  <a:srgbClr val="000000"/>
                </a:solidFill>
                <a:effectLst/>
                <a:latin typeface="Helvetica" pitchFamily="2" charset="0"/>
              </a:rPr>
              <a:t> comparison?</a:t>
            </a:r>
          </a:p>
          <a:p>
            <a:endParaRPr lang="en-US" b="0" i="0" u="none" strike="noStrike" dirty="0">
              <a:solidFill>
                <a:srgbClr val="000000"/>
              </a:solidFill>
              <a:effectLst/>
              <a:latin typeface="Helvetica" pitchFamily="2" charset="0"/>
            </a:endParaRPr>
          </a:p>
          <a:p>
            <a:r>
              <a:rPr lang="en-US" b="0" i="0" u="none" strike="noStrike" dirty="0">
                <a:solidFill>
                  <a:srgbClr val="000000"/>
                </a:solidFill>
                <a:effectLst/>
                <a:latin typeface="-apple-system"/>
              </a:rPr>
              <a:t>Same analysis for Mexico City, TC and </a:t>
            </a:r>
            <a:r>
              <a:rPr lang="en-US" b="0" i="0" u="none" strike="noStrike" dirty="0" err="1">
                <a:solidFill>
                  <a:srgbClr val="000000"/>
                </a:solidFill>
                <a:effectLst/>
                <a:latin typeface="-apple-system"/>
              </a:rPr>
              <a:t>TrC</a:t>
            </a:r>
            <a:r>
              <a:rPr lang="en-US" b="0" i="0" u="none" strike="noStrike" dirty="0">
                <a:solidFill>
                  <a:srgbClr val="000000"/>
                </a:solidFill>
                <a:effectLst/>
                <a:latin typeface="-apple-system"/>
              </a:rPr>
              <a:t> show good agreement. I still haven't identified the cause of the differences observed in Boulder, but I suspect it might be related to how the reference spectra is calculated in Pandora for obtaining the Total Column. I've also noticed variations in comparisons across different sites. </a:t>
            </a: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11</a:t>
            </a:fld>
            <a:endParaRPr lang="en-US"/>
          </a:p>
        </p:txBody>
      </p:sp>
    </p:spTree>
    <p:extLst>
      <p:ext uri="{BB962C8B-B14F-4D97-AF65-F5344CB8AC3E}">
        <p14:creationId xmlns:p14="http://schemas.microsoft.com/office/powerpoint/2010/main" val="542777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13</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2337594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body"/>
          </p:nvPr>
        </p:nvSpPr>
        <p:spPr>
          <a:xfrm>
            <a:off x="914400" y="4343400"/>
            <a:ext cx="5028840" cy="411444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b="1" dirty="0">
                <a:solidFill>
                  <a:srgbClr val="000000"/>
                </a:solidFill>
                <a:effectLst/>
                <a:latin typeface="Times New Roman" panose="02020603050405020304" pitchFamily="18" charset="0"/>
                <a:ea typeface="Times New Roman" panose="02020603050405020304" pitchFamily="18" charset="0"/>
              </a:rPr>
              <a:t>Figure 3: </a:t>
            </a:r>
            <a:r>
              <a:rPr lang="en-GB" sz="1800" dirty="0">
                <a:solidFill>
                  <a:srgbClr val="000000"/>
                </a:solidFill>
                <a:effectLst/>
                <a:latin typeface="Times New Roman" panose="02020603050405020304" pitchFamily="18" charset="0"/>
                <a:ea typeface="Times New Roman" panose="02020603050405020304" pitchFamily="18" charset="0"/>
              </a:rPr>
              <a:t>Northeast Asia NO</a:t>
            </a:r>
            <a:r>
              <a:rPr lang="en-GB" sz="1800" baseline="-25000" dirty="0">
                <a:solidFill>
                  <a:srgbClr val="000000"/>
                </a:solidFill>
                <a:effectLst/>
                <a:latin typeface="Times New Roman" panose="02020603050405020304" pitchFamily="18" charset="0"/>
                <a:ea typeface="Times New Roman" panose="02020603050405020304" pitchFamily="18" charset="0"/>
              </a:rPr>
              <a:t>2</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TrC</a:t>
            </a:r>
            <a:r>
              <a:rPr lang="en-GB" sz="1800" dirty="0">
                <a:solidFill>
                  <a:srgbClr val="000000"/>
                </a:solidFill>
                <a:effectLst/>
                <a:latin typeface="Times New Roman" panose="02020603050405020304" pitchFamily="18" charset="0"/>
                <a:ea typeface="Times New Roman" panose="02020603050405020304" pitchFamily="18" charset="0"/>
              </a:rPr>
              <a:t> hourly values, 15 June 2023. Observation times are quoted at Korean Standard Time (KST), i.e., Coordinated Universal Time (UTC) plus 9 hours. Gray indicates no data were taken during night-time or missing data due to clouds.</a:t>
            </a:r>
          </a:p>
          <a:p>
            <a:pPr marL="342900" marR="0" lvl="0" indent="-342900">
              <a:spcBef>
                <a:spcPts val="0"/>
              </a:spcBef>
              <a:spcAft>
                <a:spcPts val="0"/>
              </a:spcAft>
              <a:buFont typeface="Symbol" pitchFamily="2" charset="2"/>
              <a:buChar char=""/>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High NO</a:t>
            </a:r>
            <a:r>
              <a:rPr lang="en-US" sz="1800" kern="100" baseline="-25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a:t>
            </a: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over the Beijing region and the industrial areas of the North China Plain.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Pollution is also high over Shanghai and the Yangtze Delta with another hotspot over Seoul in South Korea.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The most striking first impression of this GEO perspective on atmospheric composition is how large the temporal variation of the pollution is in magnitude as well as how much the spatial distribution shifts hour-by-hour.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 certain locations, changing cloud fields do not permit for all ten possible retrievals to pass the data filters. However, the hourly observations do provide at least some measurements, thus demonstrating an advantage of the GEO perspective.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a:lnSpc>
                <a:spcPct val="100000"/>
              </a:lnSpc>
            </a:pPr>
            <a:endParaRPr lang="en-US" sz="1200" b="0" strike="noStrike" spc="-1" dirty="0">
              <a:solidFill>
                <a:srgbClr val="000000"/>
              </a:solidFill>
              <a:uFill>
                <a:solidFill>
                  <a:srgbClr val="FFFFFF"/>
                </a:solidFill>
              </a:uFill>
              <a:latin typeface="Arial"/>
            </a:endParaRPr>
          </a:p>
        </p:txBody>
      </p:sp>
      <p:sp>
        <p:nvSpPr>
          <p:cNvPr id="140" name="TextShape 2"/>
          <p:cNvSpPr txBox="1"/>
          <p:nvPr/>
        </p:nvSpPr>
        <p:spPr>
          <a:xfrm>
            <a:off x="3886200" y="8686800"/>
            <a:ext cx="2971440" cy="456840"/>
          </a:xfrm>
          <a:prstGeom prst="rect">
            <a:avLst/>
          </a:prstGeom>
          <a:noFill/>
          <a:ln w="9360">
            <a:noFill/>
          </a:ln>
        </p:spPr>
        <p:txBody>
          <a:bodyPr anchor="b"/>
          <a:lstStyle/>
          <a:p>
            <a:pPr algn="r">
              <a:lnSpc>
                <a:spcPct val="100000"/>
              </a:lnSpc>
            </a:pPr>
            <a:fld id="{44E03583-0990-4047-A81C-D8B38D4F3734}" type="slidenum">
              <a:rPr lang="en-US" sz="1200" b="0" strike="noStrike" spc="-1">
                <a:solidFill>
                  <a:srgbClr val="000000"/>
                </a:solidFill>
                <a:uFill>
                  <a:solidFill>
                    <a:srgbClr val="FFFFFF"/>
                  </a:solidFill>
                </a:uFill>
                <a:latin typeface="Times New Roman"/>
              </a:rPr>
              <a:t>2</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52537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body"/>
          </p:nvPr>
        </p:nvSpPr>
        <p:spPr>
          <a:xfrm>
            <a:off x="914400" y="4343400"/>
            <a:ext cx="5028840" cy="4114440"/>
          </a:xfrm>
          <a:prstGeom prst="rect">
            <a:avLst/>
          </a:prstGeom>
        </p:spPr>
        <p:txBody>
          <a:bodyPr/>
          <a:lstStyle/>
          <a:p>
            <a:pPr>
              <a:lnSpc>
                <a:spcPct val="100000"/>
              </a:lnSpc>
            </a:pPr>
            <a:r>
              <a:rPr lang="en-GB" sz="1800" b="1" dirty="0">
                <a:solidFill>
                  <a:srgbClr val="000000"/>
                </a:solidFill>
                <a:effectLst/>
                <a:latin typeface="Times New Roman" panose="02020603050405020304" pitchFamily="18" charset="0"/>
                <a:ea typeface="Times New Roman" panose="02020603050405020304" pitchFamily="18" charset="0"/>
              </a:rPr>
              <a:t>Figure 4: </a:t>
            </a:r>
            <a:r>
              <a:rPr lang="en-GB" sz="1800" dirty="0">
                <a:solidFill>
                  <a:srgbClr val="000000"/>
                </a:solidFill>
                <a:effectLst/>
                <a:latin typeface="Times New Roman" panose="02020603050405020304" pitchFamily="18" charset="0"/>
                <a:ea typeface="Times New Roman" panose="02020603050405020304" pitchFamily="18" charset="0"/>
              </a:rPr>
              <a:t>Same as Fig. 3 but now for 30 January 2023 NO</a:t>
            </a:r>
            <a:r>
              <a:rPr lang="en-GB" sz="1800" baseline="-25000" dirty="0">
                <a:solidFill>
                  <a:srgbClr val="000000"/>
                </a:solidFill>
                <a:effectLst/>
                <a:latin typeface="Times New Roman" panose="02020603050405020304" pitchFamily="18" charset="0"/>
                <a:ea typeface="Times New Roman" panose="02020603050405020304" pitchFamily="18" charset="0"/>
              </a:rPr>
              <a:t>2</a:t>
            </a:r>
            <a:r>
              <a:rPr lang="en-GB" sz="1800" dirty="0">
                <a:solidFill>
                  <a:srgbClr val="000000"/>
                </a:solidFill>
                <a:effectLst/>
                <a:latin typeface="Times New Roman" panose="02020603050405020304" pitchFamily="18" charset="0"/>
                <a:ea typeface="Times New Roman" panose="02020603050405020304" pitchFamily="18" charset="0"/>
              </a:rPr>
              <a:t> </a:t>
            </a:r>
            <a:r>
              <a:rPr lang="en-GB" sz="1800" dirty="0" err="1">
                <a:solidFill>
                  <a:srgbClr val="000000"/>
                </a:solidFill>
                <a:effectLst/>
                <a:latin typeface="Times New Roman" panose="02020603050405020304" pitchFamily="18" charset="0"/>
                <a:ea typeface="Times New Roman" panose="02020603050405020304" pitchFamily="18" charset="0"/>
              </a:rPr>
              <a:t>TrC</a:t>
            </a:r>
            <a:r>
              <a:rPr lang="en-GB" sz="1800" dirty="0">
                <a:solidFill>
                  <a:srgbClr val="000000"/>
                </a:solidFill>
                <a:effectLst/>
                <a:latin typeface="Times New Roman" panose="02020603050405020304" pitchFamily="18" charset="0"/>
                <a:ea typeface="Times New Roman" panose="02020603050405020304" pitchFamily="18" charset="0"/>
              </a:rPr>
              <a:t>. </a:t>
            </a:r>
            <a:endParaRPr lang="en-US" sz="1200" b="0" strike="noStrike" spc="-1" dirty="0">
              <a:solidFill>
                <a:srgbClr val="000000"/>
              </a:solidFill>
              <a:uFill>
                <a:solidFill>
                  <a:srgbClr val="FFFFFF"/>
                </a:solidFill>
              </a:uFill>
              <a:latin typeface="Arial"/>
            </a:endParaRPr>
          </a:p>
        </p:txBody>
      </p:sp>
      <p:sp>
        <p:nvSpPr>
          <p:cNvPr id="140" name="TextShape 2"/>
          <p:cNvSpPr txBox="1"/>
          <p:nvPr/>
        </p:nvSpPr>
        <p:spPr>
          <a:xfrm>
            <a:off x="3886200" y="8686800"/>
            <a:ext cx="2971440" cy="456840"/>
          </a:xfrm>
          <a:prstGeom prst="rect">
            <a:avLst/>
          </a:prstGeom>
          <a:noFill/>
          <a:ln w="9360">
            <a:noFill/>
          </a:ln>
        </p:spPr>
        <p:txBody>
          <a:bodyPr anchor="b"/>
          <a:lstStyle/>
          <a:p>
            <a:pPr algn="r">
              <a:lnSpc>
                <a:spcPct val="100000"/>
              </a:lnSpc>
            </a:pPr>
            <a:fld id="{44E03583-0990-4047-A81C-D8B38D4F3734}" type="slidenum">
              <a:rPr lang="en-US" sz="1200" b="0" strike="noStrike" spc="-1">
                <a:solidFill>
                  <a:srgbClr val="000000"/>
                </a:solidFill>
                <a:uFill>
                  <a:solidFill>
                    <a:srgbClr val="FFFFFF"/>
                  </a:solidFill>
                </a:uFill>
                <a:latin typeface="Times New Roman"/>
              </a:rPr>
              <a:t>3</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166666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strike="noStrike" spc="-1" dirty="0">
                <a:solidFill>
                  <a:srgbClr val="FFFFFF"/>
                </a:solidFill>
                <a:uFill>
                  <a:solidFill>
                    <a:srgbClr val="FFFFFF"/>
                  </a:solidFill>
                </a:uFill>
                <a:latin typeface="Verdana"/>
                <a:ea typeface="ヒラギノ角ゴ Pro W3"/>
              </a:rPr>
              <a:t>Figure 5: Monthly average of the absolute daily change in GEMS NO2 </a:t>
            </a:r>
            <a:r>
              <a:rPr lang="en-US" sz="1200" b="0" strike="noStrike" spc="-1" dirty="0" err="1">
                <a:solidFill>
                  <a:srgbClr val="FFFFFF"/>
                </a:solidFill>
                <a:uFill>
                  <a:solidFill>
                    <a:srgbClr val="FFFFFF"/>
                  </a:solidFill>
                </a:uFill>
                <a:latin typeface="Verdana"/>
                <a:ea typeface="ヒラギノ角ゴ Pro W3"/>
              </a:rPr>
              <a:t>TrC</a:t>
            </a:r>
            <a:r>
              <a:rPr lang="en-US" sz="1200" b="0" strike="noStrike" spc="-1" dirty="0">
                <a:solidFill>
                  <a:srgbClr val="FFFFFF"/>
                </a:solidFill>
                <a:uFill>
                  <a:solidFill>
                    <a:srgbClr val="FFFFFF"/>
                  </a:solidFill>
                </a:uFill>
                <a:latin typeface="Verdana"/>
                <a:ea typeface="ヒラギノ角ゴ Pro W3"/>
              </a:rPr>
              <a:t> for June 2023.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strike="noStrike" spc="-1" dirty="0">
                <a:solidFill>
                  <a:srgbClr val="FFFFFF"/>
                </a:solidFill>
                <a:uFill>
                  <a:solidFill>
                    <a:srgbClr val="FFFFFF"/>
                  </a:solidFill>
                </a:uFill>
                <a:latin typeface="Verdana"/>
                <a:ea typeface="ヒラギノ角ゴ Pro W3"/>
              </a:rPr>
              <a:t>The region east of ~130o E is not mapped because only data points with 5 or more observations per day were included in this analysis.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strike="noStrike" spc="-1" dirty="0">
                <a:solidFill>
                  <a:srgbClr val="FFFFFF"/>
                </a:solidFill>
                <a:uFill>
                  <a:solidFill>
                    <a:srgbClr val="FFFFFF"/>
                  </a:solidFill>
                </a:uFill>
                <a:latin typeface="Verdana"/>
                <a:ea typeface="ヒラギノ角ゴ Pro W3"/>
              </a:rPr>
              <a:t>Diurnal variability is generally higher in the summer, driven by more active photochemistry</a:t>
            </a:r>
          </a:p>
          <a:p>
            <a:pPr marL="171450" indent="-171450">
              <a:buFont typeface="Arial" panose="020B0604020202020204" pitchFamily="34" charset="0"/>
              <a:buChar char="•"/>
            </a:pPr>
            <a:r>
              <a:rPr lang="en-US" dirty="0"/>
              <a:t>Interesting features to understand – lightning in Jan over Cambodia? Fires?</a:t>
            </a:r>
          </a:p>
          <a:p>
            <a:pPr marL="171450" indent="-171450">
              <a:buFont typeface="Arial" panose="020B0604020202020204" pitchFamily="34" charset="0"/>
              <a:buChar char="•"/>
            </a:pPr>
            <a:endParaRPr lang="en-US" sz="1200" b="0" strike="noStrike" spc="-1" dirty="0">
              <a:solidFill>
                <a:srgbClr val="FFFFFF"/>
              </a:solidFill>
              <a:uFill>
                <a:solidFill>
                  <a:srgbClr val="FFFFFF"/>
                </a:solidFill>
              </a:uFill>
              <a:latin typeface="Verdana"/>
              <a:ea typeface="ヒラギノ角ゴ Pro W3"/>
            </a:endParaRPr>
          </a:p>
          <a:p>
            <a:pPr marL="171450" indent="-171450">
              <a:buFont typeface="Arial" panose="020B0604020202020204" pitchFamily="34" charset="0"/>
              <a:buChar char="•"/>
            </a:pPr>
            <a:endParaRPr lang="en-US" sz="1200" b="0" strike="noStrike" spc="-1" dirty="0">
              <a:solidFill>
                <a:srgbClr val="FFFFFF"/>
              </a:solidFill>
              <a:uFill>
                <a:solidFill>
                  <a:srgbClr val="FFFFFF"/>
                </a:solidFill>
              </a:uFill>
              <a:latin typeface="Verdana"/>
              <a:ea typeface="ヒラギノ角ゴ Pro W3"/>
            </a:endParaRPr>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4</a:t>
            </a:fld>
            <a:endParaRPr lang="en-US"/>
          </a:p>
        </p:txBody>
      </p:sp>
    </p:spTree>
    <p:extLst>
      <p:ext uri="{BB962C8B-B14F-4D97-AF65-F5344CB8AC3E}">
        <p14:creationId xmlns:p14="http://schemas.microsoft.com/office/powerpoint/2010/main" val="3149519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laceHolder 1"/>
          <p:cNvSpPr>
            <a:spLocks noGrp="1"/>
          </p:cNvSpPr>
          <p:nvPr>
            <p:ph type="body"/>
          </p:nvPr>
        </p:nvSpPr>
        <p:spPr>
          <a:xfrm>
            <a:off x="914400" y="4343400"/>
            <a:ext cx="5028840" cy="4114440"/>
          </a:xfrm>
          <a:prstGeom prst="rect">
            <a:avLst/>
          </a:prstGeom>
        </p:spPr>
        <p:txBody>
          <a:bodyPr/>
          <a:lstStyle/>
          <a:p>
            <a:pPr marL="342900" marR="0" lvl="0" indent="-342900">
              <a:spcBef>
                <a:spcPts val="0"/>
              </a:spcBef>
              <a:spcAft>
                <a:spcPts val="600"/>
              </a:spcAft>
              <a:buFont typeface="Symbol" pitchFamily="2"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NE Asia: NO</a:t>
            </a:r>
            <a:r>
              <a:rPr lang="en-GB" sz="1800" kern="100" baseline="-25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TrC</a:t>
            </a: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decreasing through the morning hours, reaching a minimum in the early afternoon, and then increasing again late in the afternoon.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Little difference is seen between weekdays and weekends at this spatial scale.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Summer cycle primarily due to photochemistry being the dominant driver of diurnal variation since at this regional scale, diurnal variation due to different local-scale emissions and meteorology is averaged-out.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Seoul: The NO</a:t>
            </a:r>
            <a:r>
              <a:rPr lang="en-US" sz="1800" kern="100" baseline="-25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a:t>
            </a: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diurnal variation is less consistent at local scale where, in addition to photochemistry, changing emissions and, more importantly, meteorology determine day-to-day variability.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GEMS observations sometimes show build-up of pollution during the day (as seen by </a:t>
            </a:r>
            <a:r>
              <a:rPr lang="en-US"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GeoTASO</a:t>
            </a: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during KORUS-AQ) but more often show a photochemical 10:00-11:00 morning maximum in NO</a:t>
            </a:r>
            <a:r>
              <a:rPr lang="en-US" sz="1800" kern="100" baseline="-25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a:t>
            </a: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contributed by urban emissions followed by a decrease and a small late afternoon increase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b="0" strike="noStrike" spc="-1" dirty="0">
              <a:solidFill>
                <a:srgbClr val="000000"/>
              </a:solidFill>
              <a:uFill>
                <a:solidFill>
                  <a:srgbClr val="FFFFFF"/>
                </a:solidFill>
              </a:uFill>
              <a:latin typeface="Arial"/>
            </a:endParaRPr>
          </a:p>
        </p:txBody>
      </p:sp>
      <p:sp>
        <p:nvSpPr>
          <p:cNvPr id="138" name="TextShape 2"/>
          <p:cNvSpPr txBox="1"/>
          <p:nvPr/>
        </p:nvSpPr>
        <p:spPr>
          <a:xfrm>
            <a:off x="3886200" y="8686800"/>
            <a:ext cx="2971440" cy="456840"/>
          </a:xfrm>
          <a:prstGeom prst="rect">
            <a:avLst/>
          </a:prstGeom>
          <a:noFill/>
          <a:ln w="9360">
            <a:noFill/>
          </a:ln>
        </p:spPr>
        <p:txBody>
          <a:bodyPr anchor="b"/>
          <a:lstStyle/>
          <a:p>
            <a:pPr algn="r">
              <a:lnSpc>
                <a:spcPct val="100000"/>
              </a:lnSpc>
            </a:pPr>
            <a:fld id="{7E36ED9F-F009-4323-8E03-29251D5F2ABC}" type="slidenum">
              <a:rPr lang="en-US" sz="1200" b="0" strike="noStrike" spc="-1">
                <a:solidFill>
                  <a:srgbClr val="000000"/>
                </a:solidFill>
                <a:uFill>
                  <a:solidFill>
                    <a:srgbClr val="FFFFFF"/>
                  </a:solidFill>
                </a:uFill>
                <a:latin typeface="Times New Roman"/>
              </a:rPr>
              <a:t>5</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7106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25deebf659_0_932: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a:lnSpc>
                <a:spcPct val="100000"/>
              </a:lnSpc>
              <a:spcAft>
                <a:spcPts val="601"/>
              </a:spcAft>
            </a:pPr>
            <a:endParaRPr lang="en-US" sz="1200" b="0" strike="noStrike" spc="-1" dirty="0">
              <a:solidFill>
                <a:srgbClr val="000000"/>
              </a:solidFill>
              <a:uFill>
                <a:solidFill>
                  <a:srgbClr val="FFFFFF"/>
                </a:solidFill>
              </a:uFill>
              <a:latin typeface="Arial"/>
            </a:endParaRPr>
          </a:p>
          <a:p>
            <a:pPr marL="285840" marR="0" lvl="0" indent="-285480" algn="l" defTabSz="914400" rtl="0" eaLnBrk="0" fontAlgn="base" latinLnBrk="0" hangingPunct="0">
              <a:lnSpc>
                <a:spcPct val="100000"/>
              </a:lnSpc>
              <a:spcBef>
                <a:spcPct val="30000"/>
              </a:spcBef>
              <a:spcAft>
                <a:spcPts val="601"/>
              </a:spcAft>
              <a:buClr>
                <a:srgbClr val="000000"/>
              </a:buClr>
              <a:buSzTx/>
              <a:buFont typeface="Arial"/>
              <a:buChar char="•"/>
              <a:tabLst/>
              <a:defRPr/>
            </a:pPr>
            <a:r>
              <a:rPr lang="en-US" sz="1800" b="1" kern="1400" dirty="0">
                <a:solidFill>
                  <a:srgbClr val="000000"/>
                </a:solidFill>
                <a:effectLst/>
                <a:latin typeface="Times New Roman" panose="02020603050405020304" pitchFamily="18" charset="0"/>
                <a:ea typeface="Times New Roman" panose="02020603050405020304" pitchFamily="18" charset="0"/>
              </a:rPr>
              <a:t>Figure 11: </a:t>
            </a:r>
            <a:r>
              <a:rPr lang="en-US" sz="1800" b="0" kern="1400" dirty="0">
                <a:solidFill>
                  <a:srgbClr val="000000"/>
                </a:solidFill>
                <a:effectLst/>
                <a:latin typeface="Times New Roman" panose="02020603050405020304" pitchFamily="18" charset="0"/>
                <a:ea typeface="Times New Roman" panose="02020603050405020304" pitchFamily="18" charset="0"/>
              </a:rPr>
              <a:t>MUSICAv0 (a) June and (b) January 2023 average daily NO</a:t>
            </a:r>
            <a:r>
              <a:rPr lang="en-US" sz="1800" b="0" kern="1400" baseline="-25000" dirty="0">
                <a:solidFill>
                  <a:srgbClr val="000000"/>
                </a:solidFill>
                <a:effectLst/>
                <a:latin typeface="Times New Roman" panose="02020603050405020304" pitchFamily="18" charset="0"/>
                <a:ea typeface="Times New Roman" panose="02020603050405020304" pitchFamily="18" charset="0"/>
              </a:rPr>
              <a:t>x</a:t>
            </a:r>
            <a:r>
              <a:rPr lang="en-US" sz="1800" b="0" kern="1400" dirty="0">
                <a:solidFill>
                  <a:srgbClr val="000000"/>
                </a:solidFill>
                <a:effectLst/>
                <a:latin typeface="Times New Roman" panose="02020603050405020304" pitchFamily="18" charset="0"/>
                <a:ea typeface="Times New Roman" panose="02020603050405020304" pitchFamily="18" charset="0"/>
              </a:rPr>
              <a:t> </a:t>
            </a:r>
            <a:r>
              <a:rPr lang="en-US" sz="1800" b="0" kern="1400" dirty="0" err="1">
                <a:solidFill>
                  <a:srgbClr val="000000"/>
                </a:solidFill>
                <a:effectLst/>
                <a:latin typeface="Times New Roman" panose="02020603050405020304" pitchFamily="18" charset="0"/>
                <a:ea typeface="Times New Roman" panose="02020603050405020304" pitchFamily="18" charset="0"/>
              </a:rPr>
              <a:t>TrC</a:t>
            </a:r>
            <a:r>
              <a:rPr lang="en-US" sz="1800" b="0" kern="1400" dirty="0">
                <a:solidFill>
                  <a:srgbClr val="000000"/>
                </a:solidFill>
                <a:effectLst/>
                <a:latin typeface="Times New Roman" panose="02020603050405020304" pitchFamily="18" charset="0"/>
                <a:ea typeface="Times New Roman" panose="02020603050405020304" pitchFamily="18" charset="0"/>
              </a:rPr>
              <a:t> budget analysis over Seoul. Constant anthropogenic emissions during the day (Base simulation). </a:t>
            </a:r>
            <a:r>
              <a:rPr lang="en-GB" sz="1800" b="0" kern="1400" dirty="0">
                <a:solidFill>
                  <a:srgbClr val="000000"/>
                </a:solidFill>
                <a:effectLst/>
                <a:latin typeface="Times New Roman" panose="02020603050405020304" pitchFamily="18" charset="0"/>
                <a:ea typeface="Times New Roman" panose="02020603050405020304" pitchFamily="18" charset="0"/>
              </a:rPr>
              <a:t>The time windows corresponding to the periods during which GEMS retrievals are shown in Figs. 7 and 8 are indicated by the unshaded hours.</a:t>
            </a:r>
            <a:endParaRPr lang="en-US" sz="1800" b="1" kern="1400" dirty="0">
              <a:effectLst/>
              <a:latin typeface="Times New Roman" panose="02020603050405020304" pitchFamily="18" charset="0"/>
              <a:ea typeface="Times New Roman" panose="02020603050405020304" pitchFamily="18" charset="0"/>
            </a:endParaRPr>
          </a:p>
          <a:p>
            <a:pPr>
              <a:lnSpc>
                <a:spcPct val="100000"/>
              </a:lnSpc>
              <a:spcAft>
                <a:spcPts val="601"/>
              </a:spcAft>
            </a:pPr>
            <a:endParaRPr lang="en-US" sz="1200" b="0" strike="noStrike" spc="-1" dirty="0">
              <a:solidFill>
                <a:srgbClr val="000000"/>
              </a:solidFill>
              <a:uFill>
                <a:solidFill>
                  <a:srgbClr val="FFFFFF"/>
                </a:solidFill>
              </a:uFill>
              <a:latin typeface="Arial"/>
            </a:endParaRPr>
          </a:p>
        </p:txBody>
      </p:sp>
      <p:sp>
        <p:nvSpPr>
          <p:cNvPr id="286" name="Google Shape;286;g125deebf659_0_9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4157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7</a:t>
            </a:fld>
            <a:endParaRPr lang="en-US"/>
          </a:p>
        </p:txBody>
      </p:sp>
    </p:spTree>
    <p:extLst>
      <p:ext uri="{BB962C8B-B14F-4D97-AF65-F5344CB8AC3E}">
        <p14:creationId xmlns:p14="http://schemas.microsoft.com/office/powerpoint/2010/main" val="253092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9</a:t>
            </a:fld>
            <a:endParaRPr lang="en-US"/>
          </a:p>
        </p:txBody>
      </p:sp>
    </p:spTree>
    <p:extLst>
      <p:ext uri="{BB962C8B-B14F-4D97-AF65-F5344CB8AC3E}">
        <p14:creationId xmlns:p14="http://schemas.microsoft.com/office/powerpoint/2010/main" val="1616705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u="none" strike="noStrike" dirty="0">
                <a:solidFill>
                  <a:srgbClr val="000000"/>
                </a:solidFill>
                <a:effectLst/>
                <a:highlight>
                  <a:srgbClr val="FFFFFF"/>
                </a:highlight>
                <a:latin typeface="UICTFontTextStyleBody"/>
              </a:rPr>
              <a:t>Sorting for upslope days would help show transport to West. Need to look at high ozone days in EPA archive. Usually high O3 = upslope.</a:t>
            </a:r>
          </a:p>
          <a:p>
            <a:pPr marL="171450" indent="-171450" algn="l">
              <a:buFont typeface="Arial" panose="020B0604020202020204" pitchFamily="34" charset="0"/>
              <a:buChar char="•"/>
            </a:pPr>
            <a:r>
              <a:rPr lang="en-US" b="0" i="0" u="none" strike="noStrike" dirty="0">
                <a:solidFill>
                  <a:srgbClr val="000000"/>
                </a:solidFill>
                <a:effectLst/>
                <a:latin typeface="arial" panose="020B0604020202020204" pitchFamily="34" charset="0"/>
              </a:rPr>
              <a:t>And making sure that upslope conditions lasted all day and were not interrupted by afternoon storms. </a:t>
            </a:r>
          </a:p>
          <a:p>
            <a:pPr marL="171450" indent="-171450" algn="l">
              <a:buFont typeface="Arial" panose="020B0604020202020204" pitchFamily="34" charset="0"/>
              <a:buChar char="•"/>
            </a:pPr>
            <a:r>
              <a:rPr lang="en-US" b="0" i="0" u="none" strike="noStrike" dirty="0">
                <a:solidFill>
                  <a:srgbClr val="000000"/>
                </a:solidFill>
                <a:effectLst/>
                <a:latin typeface="arial" panose="020B0604020202020204" pitchFamily="34" charset="0"/>
              </a:rPr>
              <a:t>Using our WRF-Chem output for it would be a first step but probably better to look at surface wind observations (e.g. </a:t>
            </a:r>
            <a:r>
              <a:rPr lang="en-US" b="0" i="0" u="none" strike="noStrike" dirty="0">
                <a:solidFill>
                  <a:srgbClr val="000000"/>
                </a:solidFill>
                <a:effectLst/>
                <a:latin typeface="arial" panose="020B0604020202020204" pitchFamily="34" charset="0"/>
                <a:hlinkClick r:id="rId3"/>
              </a:rPr>
              <a:t>MADIS</a:t>
            </a:r>
            <a:r>
              <a:rPr lang="en-US" b="0" i="0" u="none" strike="noStrike" dirty="0">
                <a:solidFill>
                  <a:srgbClr val="000000"/>
                </a:solidFill>
                <a:effectLst/>
                <a:latin typeface="arial" panose="020B0604020202020204" pitchFamily="34" charset="0"/>
              </a:rPr>
              <a:t> data). You could just pick a couple of sites near the Foothills and some out East.  </a:t>
            </a:r>
          </a:p>
          <a:p>
            <a:pPr marL="171450" indent="-171450" algn="l">
              <a:buFont typeface="Arial" panose="020B0604020202020204" pitchFamily="34" charset="0"/>
              <a:buChar char="•"/>
            </a:pPr>
            <a:r>
              <a:rPr lang="en-US" b="0" i="0" u="none" strike="noStrike" dirty="0">
                <a:solidFill>
                  <a:srgbClr val="000000"/>
                </a:solidFill>
                <a:effectLst/>
                <a:latin typeface="arial" panose="020B0604020202020204" pitchFamily="34" charset="0"/>
              </a:rPr>
              <a:t>Might be also worthwhile to check these days separately as upslope can vary from SE to NE and also start at different times of the day. Either way you should see an elevated signal over the Foothills on these days.  </a:t>
            </a:r>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10</a:t>
            </a:fld>
            <a:endParaRPr lang="en-US"/>
          </a:p>
        </p:txBody>
      </p:sp>
    </p:spTree>
    <p:extLst>
      <p:ext uri="{BB962C8B-B14F-4D97-AF65-F5344CB8AC3E}">
        <p14:creationId xmlns:p14="http://schemas.microsoft.com/office/powerpoint/2010/main" val="1953305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Tree>
    <p:extLst>
      <p:ext uri="{BB962C8B-B14F-4D97-AF65-F5344CB8AC3E}">
        <p14:creationId xmlns:p14="http://schemas.microsoft.com/office/powerpoint/2010/main" val="48403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4070853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eaLnBrk="1" fontAlgn="auto" hangingPunct="1">
              <a:spcBef>
                <a:spcPts val="0"/>
              </a:spcBef>
              <a:spcAft>
                <a:spcPts val="0"/>
              </a:spcAft>
            </a:pPr>
            <a:endParaRPr lang="en-US" sz="18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eaLnBrk="1" fontAlgn="auto" hangingPunct="1">
              <a:spcBef>
                <a:spcPts val="0"/>
              </a:spcBef>
              <a:spcAft>
                <a:spcPts val="0"/>
              </a:spcAft>
            </a:pPr>
            <a:endParaRPr lang="en-US" sz="18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eaLnBrk="1" fontAlgn="auto" hangingPunct="1">
              <a:spcBef>
                <a:spcPts val="0"/>
              </a:spcBef>
              <a:spcAft>
                <a:spcPts val="0"/>
              </a:spcAft>
            </a:pPr>
            <a:fld id="{3C03B7C3-9707-FA4B-96CB-EE9F609DC4F6}" type="slidenum">
              <a:rPr lang="en-US" sz="1800"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sz="18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53629527"/>
      </p:ext>
    </p:extLst>
  </p:cSld>
  <p:clrMapOvr>
    <a:masterClrMapping/>
  </p:clrMapOvr>
  <p:transition>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132285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cxnSp>
        <p:nvCxnSpPr>
          <p:cNvPr id="8" name="Google Shape;25;p5">
            <a:extLst>
              <a:ext uri="{FF2B5EF4-FFF2-40B4-BE49-F238E27FC236}">
                <a16:creationId xmlns:a16="http://schemas.microsoft.com/office/drawing/2014/main" id="{5887037E-62E1-4548-83EB-BDCB2537371E}"/>
              </a:ext>
            </a:extLst>
          </p:cNvPr>
          <p:cNvCxnSpPr/>
          <p:nvPr userDrawn="1"/>
        </p:nvCxnSpPr>
        <p:spPr>
          <a:xfrm>
            <a:off x="1152639" y="6374474"/>
            <a:ext cx="0" cy="388200"/>
          </a:xfrm>
          <a:prstGeom prst="straightConnector1">
            <a:avLst/>
          </a:prstGeom>
          <a:noFill/>
          <a:ln w="22225" cap="flat" cmpd="sng">
            <a:solidFill>
              <a:srgbClr val="FFFFFF"/>
            </a:solidFill>
            <a:prstDash val="solid"/>
            <a:round/>
            <a:headEnd type="none" w="sm" len="sm"/>
            <a:tailEnd type="none" w="sm" len="sm"/>
          </a:ln>
        </p:spPr>
      </p:cxnSp>
      <p:pic>
        <p:nvPicPr>
          <p:cNvPr id="9" name="Google Shape;26;p5">
            <a:extLst>
              <a:ext uri="{FF2B5EF4-FFF2-40B4-BE49-F238E27FC236}">
                <a16:creationId xmlns:a16="http://schemas.microsoft.com/office/drawing/2014/main" id="{DC0E646C-5C76-2C44-8C82-2BFC2321A5DF}"/>
              </a:ext>
            </a:extLst>
          </p:cNvPr>
          <p:cNvPicPr preferRelativeResize="0"/>
          <p:nvPr userDrawn="1"/>
        </p:nvPicPr>
        <p:blipFill>
          <a:blip r:embed="rId6">
            <a:alphaModFix/>
          </a:blip>
          <a:stretch>
            <a:fillRect/>
          </a:stretch>
        </p:blipFill>
        <p:spPr>
          <a:xfrm>
            <a:off x="396374" y="6374484"/>
            <a:ext cx="615776" cy="388200"/>
          </a:xfrm>
          <a:prstGeom prst="rect">
            <a:avLst/>
          </a:prstGeom>
          <a:noFill/>
          <a:ln>
            <a:noFill/>
          </a:ln>
        </p:spPr>
      </p:pic>
      <p:sp>
        <p:nvSpPr>
          <p:cNvPr id="7" name="Rectangle 15">
            <a:extLst>
              <a:ext uri="{FF2B5EF4-FFF2-40B4-BE49-F238E27FC236}">
                <a16:creationId xmlns:a16="http://schemas.microsoft.com/office/drawing/2014/main" id="{6E1EB00C-7783-B141-B20A-E9EB4CC2515B}"/>
              </a:ext>
            </a:extLst>
          </p:cNvPr>
          <p:cNvSpPr>
            <a:spLocks noChangeArrowheads="1"/>
          </p:cNvSpPr>
          <p:nvPr userDrawn="1"/>
        </p:nvSpPr>
        <p:spPr bwMode="auto">
          <a:xfrm>
            <a:off x="2564364" y="6383698"/>
            <a:ext cx="9524542" cy="374897"/>
          </a:xfrm>
          <a:prstGeom prst="rect">
            <a:avLst/>
          </a:prstGeom>
          <a:noFill/>
          <a:ln w="9525">
            <a:noFill/>
            <a:miter lim="800000"/>
            <a:headEnd/>
            <a:tailEnd/>
          </a:ln>
          <a:effectLst/>
        </p:spPr>
        <p:txBody>
          <a:bodyPr anchor="t"/>
          <a:lstStyle/>
          <a:p>
            <a:pPr defTabSz="457200" eaLnBrk="1" fontAlgn="auto" hangingPunct="1">
              <a:spcBef>
                <a:spcPts val="0"/>
              </a:spcBef>
              <a:spcAft>
                <a:spcPts val="0"/>
              </a:spcAft>
              <a:defRPr/>
            </a:pPr>
            <a:r>
              <a:rPr lang="en-US" sz="1600" dirty="0">
                <a:solidFill>
                  <a:schemeClr val="bg1"/>
                </a:solidFill>
                <a:latin typeface="Verdana"/>
                <a:ea typeface="ＭＳ Ｐゴシック" pitchFamily="50" charset="-128"/>
                <a:cs typeface="Verdana"/>
              </a:rPr>
              <a:t>The 13th International GEMS workshop, Seoul, Korea, 9-11 Nov 2022</a:t>
            </a:r>
            <a:endParaRPr lang="en-US" sz="1600" dirty="0">
              <a:solidFill>
                <a:schemeClr val="bg1"/>
              </a:solidFill>
              <a:latin typeface="Calibri" pitchFamily="-109" charset="0"/>
              <a:ea typeface="ＭＳ Ｐゴシック" pitchFamily="50" charset="-128"/>
              <a:cs typeface="Calibri" pitchFamily="-109" charset="0"/>
            </a:endParaRPr>
          </a:p>
        </p:txBody>
      </p:sp>
      <p:pic>
        <p:nvPicPr>
          <p:cNvPr id="2" name="Picture 1">
            <a:extLst>
              <a:ext uri="{FF2B5EF4-FFF2-40B4-BE49-F238E27FC236}">
                <a16:creationId xmlns:a16="http://schemas.microsoft.com/office/drawing/2014/main" id="{1D0314F2-4EA5-0F91-0D0E-34A0C28D0CCA}"/>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6206378"/>
            <a:ext cx="12192000" cy="651622"/>
          </a:xfrm>
          <a:prstGeom prst="rect">
            <a:avLst/>
          </a:prstGeom>
        </p:spPr>
      </p:pic>
      <p:sp>
        <p:nvSpPr>
          <p:cNvPr id="4" name="Google Shape;93;p25">
            <a:extLst>
              <a:ext uri="{FF2B5EF4-FFF2-40B4-BE49-F238E27FC236}">
                <a16:creationId xmlns:a16="http://schemas.microsoft.com/office/drawing/2014/main" id="{200B1829-2554-9F7A-1047-18391FD94636}"/>
              </a:ext>
            </a:extLst>
          </p:cNvPr>
          <p:cNvSpPr/>
          <p:nvPr userDrawn="1"/>
        </p:nvSpPr>
        <p:spPr>
          <a:xfrm>
            <a:off x="-1" y="0"/>
            <a:ext cx="12192001" cy="651622"/>
          </a:xfrm>
          <a:prstGeom prst="rect">
            <a:avLst/>
          </a:prstGeom>
          <a:solidFill>
            <a:srgbClr val="1A658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6" b="0" i="0" u="none" strike="noStrike" cap="none">
              <a:solidFill>
                <a:schemeClr val="lt1"/>
              </a:solidFill>
              <a:latin typeface="Calibri"/>
              <a:ea typeface="Calibri"/>
              <a:cs typeface="Calibri"/>
              <a:sym typeface="Calibri"/>
            </a:endParaRPr>
          </a:p>
        </p:txBody>
      </p:sp>
      <p:cxnSp>
        <p:nvCxnSpPr>
          <p:cNvPr id="5" name="Google Shape;25;p5">
            <a:extLst>
              <a:ext uri="{FF2B5EF4-FFF2-40B4-BE49-F238E27FC236}">
                <a16:creationId xmlns:a16="http://schemas.microsoft.com/office/drawing/2014/main" id="{BA145A66-737E-316C-B9B6-FB683994454E}"/>
              </a:ext>
            </a:extLst>
          </p:cNvPr>
          <p:cNvCxnSpPr/>
          <p:nvPr userDrawn="1"/>
        </p:nvCxnSpPr>
        <p:spPr>
          <a:xfrm>
            <a:off x="1026984" y="6309257"/>
            <a:ext cx="0" cy="388200"/>
          </a:xfrm>
          <a:prstGeom prst="straightConnector1">
            <a:avLst/>
          </a:prstGeom>
          <a:noFill/>
          <a:ln w="22225" cap="flat" cmpd="sng">
            <a:solidFill>
              <a:srgbClr val="FFFFFF"/>
            </a:solidFill>
            <a:prstDash val="solid"/>
            <a:round/>
            <a:headEnd type="none" w="sm" len="sm"/>
            <a:tailEnd type="none" w="sm" len="sm"/>
          </a:ln>
        </p:spPr>
      </p:cxnSp>
      <p:pic>
        <p:nvPicPr>
          <p:cNvPr id="10" name="Google Shape;26;p5">
            <a:extLst>
              <a:ext uri="{FF2B5EF4-FFF2-40B4-BE49-F238E27FC236}">
                <a16:creationId xmlns:a16="http://schemas.microsoft.com/office/drawing/2014/main" id="{34E54FC4-B867-8615-C70F-2A7DCAE75E09}"/>
              </a:ext>
            </a:extLst>
          </p:cNvPr>
          <p:cNvPicPr preferRelativeResize="0"/>
          <p:nvPr userDrawn="1"/>
        </p:nvPicPr>
        <p:blipFill>
          <a:blip r:embed="rId6">
            <a:alphaModFix/>
          </a:blip>
          <a:stretch>
            <a:fillRect/>
          </a:stretch>
        </p:blipFill>
        <p:spPr>
          <a:xfrm>
            <a:off x="270719" y="6309267"/>
            <a:ext cx="615776" cy="388200"/>
          </a:xfrm>
          <a:prstGeom prst="rect">
            <a:avLst/>
          </a:prstGeom>
          <a:noFill/>
          <a:ln>
            <a:noFill/>
          </a:ln>
        </p:spPr>
      </p:pic>
      <p:pic>
        <p:nvPicPr>
          <p:cNvPr id="11" name="Picture 10">
            <a:extLst>
              <a:ext uri="{FF2B5EF4-FFF2-40B4-BE49-F238E27FC236}">
                <a16:creationId xmlns:a16="http://schemas.microsoft.com/office/drawing/2014/main" id="{E52B3269-A487-3DC1-F5D4-B57B3A32B748}"/>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172049" y="6318481"/>
            <a:ext cx="1179366" cy="376660"/>
          </a:xfrm>
          <a:prstGeom prst="rect">
            <a:avLst/>
          </a:prstGeom>
        </p:spPr>
      </p:pic>
      <p:sp>
        <p:nvSpPr>
          <p:cNvPr id="3" name="Rectangle 15">
            <a:extLst>
              <a:ext uri="{FF2B5EF4-FFF2-40B4-BE49-F238E27FC236}">
                <a16:creationId xmlns:a16="http://schemas.microsoft.com/office/drawing/2014/main" id="{DB11B94C-CD0B-2E2F-0177-44C23740F147}"/>
              </a:ext>
            </a:extLst>
          </p:cNvPr>
          <p:cNvSpPr>
            <a:spLocks noChangeArrowheads="1"/>
          </p:cNvSpPr>
          <p:nvPr userDrawn="1"/>
        </p:nvSpPr>
        <p:spPr bwMode="auto">
          <a:xfrm>
            <a:off x="2423874" y="6344740"/>
            <a:ext cx="8963240" cy="374897"/>
          </a:xfrm>
          <a:prstGeom prst="rect">
            <a:avLst/>
          </a:prstGeom>
          <a:noFill/>
          <a:ln w="9525">
            <a:noFill/>
            <a:miter lim="800000"/>
            <a:headEnd/>
            <a:tailEnd/>
          </a:ln>
          <a:effectLst/>
        </p:spPr>
        <p:txBody>
          <a:bodyPr anchor="t"/>
          <a:lstStyle/>
          <a:p>
            <a:pPr defTabSz="457200" eaLnBrk="1" fontAlgn="auto" hangingPunct="1">
              <a:spcBef>
                <a:spcPts val="0"/>
              </a:spcBef>
              <a:spcAft>
                <a:spcPts val="0"/>
              </a:spcAft>
              <a:defRPr/>
            </a:pPr>
            <a:r>
              <a:rPr lang="en-US" sz="1600" dirty="0">
                <a:solidFill>
                  <a:schemeClr val="bg1"/>
                </a:solidFill>
                <a:latin typeface="Verdana"/>
                <a:ea typeface="ＭＳ Ｐゴシック" pitchFamily="50" charset="-128"/>
                <a:cs typeface="Verdana"/>
              </a:rPr>
              <a:t>TEMPO/GEMS Joint Science Team Workshop, Kailua-Kona HI, USA, Aug 26-30, 2024</a:t>
            </a:r>
            <a:endParaRPr lang="en-US" sz="1600" dirty="0">
              <a:solidFill>
                <a:schemeClr val="bg1"/>
              </a:solidFill>
              <a:latin typeface="Calibri" pitchFamily="-109" charset="0"/>
              <a:ea typeface="ＭＳ Ｐゴシック" pitchFamily="50" charset="-128"/>
              <a:cs typeface="Calibri" pitchFamily="-109" charset="0"/>
            </a:endParaRPr>
          </a:p>
        </p:txBody>
      </p:sp>
    </p:spTree>
    <p:extLst>
      <p:ext uri="{BB962C8B-B14F-4D97-AF65-F5344CB8AC3E}">
        <p14:creationId xmlns:p14="http://schemas.microsoft.com/office/powerpoint/2010/main" val="3467112137"/>
      </p:ext>
    </p:extLst>
  </p:cSld>
  <p:clrMap bg1="lt1" tx1="dk1" bg2="dk2" tx2="lt2" accent1="accent1" accent2="accent2" accent3="accent3" accent4="accent4" accent5="accent5" accent6="accent6" hlink="hlink" folHlink="folHlink"/>
  <p:sldLayoutIdLst>
    <p:sldLayoutId id="2147484591" r:id="rId1"/>
    <p:sldLayoutId id="2147484597" r:id="rId2"/>
    <p:sldLayoutId id="2147484598" r:id="rId3"/>
    <p:sldLayoutId id="2147484599"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jpe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89DB340-330A-9C47-9A50-2367371EB4EC}"/>
              </a:ext>
            </a:extLst>
          </p:cNvPr>
          <p:cNvGrpSpPr/>
          <p:nvPr/>
        </p:nvGrpSpPr>
        <p:grpSpPr>
          <a:xfrm>
            <a:off x="0" y="13446"/>
            <a:ext cx="12192000" cy="6182638"/>
            <a:chOff x="0" y="0"/>
            <a:chExt cx="12192000" cy="6203092"/>
          </a:xfrm>
        </p:grpSpPr>
        <p:pic>
          <p:nvPicPr>
            <p:cNvPr id="5" name="Picture 4">
              <a:extLst>
                <a:ext uri="{FF2B5EF4-FFF2-40B4-BE49-F238E27FC236}">
                  <a16:creationId xmlns:a16="http://schemas.microsoft.com/office/drawing/2014/main" id="{AE3911A9-F1AB-7840-915A-D7333C5EB58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65813" y="0"/>
              <a:ext cx="10826187" cy="6203092"/>
            </a:xfrm>
            <a:prstGeom prst="rect">
              <a:avLst/>
            </a:prstGeom>
          </p:spPr>
        </p:pic>
        <p:grpSp>
          <p:nvGrpSpPr>
            <p:cNvPr id="12" name="Group 11">
              <a:extLst>
                <a:ext uri="{FF2B5EF4-FFF2-40B4-BE49-F238E27FC236}">
                  <a16:creationId xmlns:a16="http://schemas.microsoft.com/office/drawing/2014/main" id="{55A1CF4E-6D2D-C64B-9148-1C551ED93725}"/>
                </a:ext>
              </a:extLst>
            </p:cNvPr>
            <p:cNvGrpSpPr/>
            <p:nvPr/>
          </p:nvGrpSpPr>
          <p:grpSpPr>
            <a:xfrm>
              <a:off x="0" y="0"/>
              <a:ext cx="8522736" cy="6203092"/>
              <a:chOff x="0" y="0"/>
              <a:chExt cx="8522736" cy="6203092"/>
            </a:xfrm>
          </p:grpSpPr>
          <p:pic>
            <p:nvPicPr>
              <p:cNvPr id="18" name="Picture 17">
                <a:extLst>
                  <a:ext uri="{FF2B5EF4-FFF2-40B4-BE49-F238E27FC236}">
                    <a16:creationId xmlns:a16="http://schemas.microsoft.com/office/drawing/2014/main" id="{0380F2E6-1BE9-BA4C-8880-2C7312969E8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4386805" cy="6203092"/>
              </a:xfrm>
              <a:prstGeom prst="rect">
                <a:avLst/>
              </a:prstGeom>
            </p:spPr>
          </p:pic>
          <p:pic>
            <p:nvPicPr>
              <p:cNvPr id="19" name="Picture 18">
                <a:extLst>
                  <a:ext uri="{FF2B5EF4-FFF2-40B4-BE49-F238E27FC236}">
                    <a16:creationId xmlns:a16="http://schemas.microsoft.com/office/drawing/2014/main" id="{C63AF459-D199-EA4A-83CA-001ABB8CB51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849986" y="0"/>
                <a:ext cx="2961925" cy="6203092"/>
              </a:xfrm>
              <a:prstGeom prst="rect">
                <a:avLst/>
              </a:prstGeom>
            </p:spPr>
          </p:pic>
          <p:pic>
            <p:nvPicPr>
              <p:cNvPr id="20" name="Picture 19">
                <a:extLst>
                  <a:ext uri="{FF2B5EF4-FFF2-40B4-BE49-F238E27FC236}">
                    <a16:creationId xmlns:a16="http://schemas.microsoft.com/office/drawing/2014/main" id="{C3A0B93A-2F51-E645-B945-586262B02F5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60811" y="1610419"/>
                <a:ext cx="2961925" cy="1134648"/>
              </a:xfrm>
              <a:prstGeom prst="rect">
                <a:avLst/>
              </a:prstGeom>
            </p:spPr>
          </p:pic>
          <p:pic>
            <p:nvPicPr>
              <p:cNvPr id="21" name="Picture 20">
                <a:extLst>
                  <a:ext uri="{FF2B5EF4-FFF2-40B4-BE49-F238E27FC236}">
                    <a16:creationId xmlns:a16="http://schemas.microsoft.com/office/drawing/2014/main" id="{3F0F9560-3BC2-6B42-A7FD-A33CBF3CD9D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28947" y="1388307"/>
                <a:ext cx="2961925" cy="1134648"/>
              </a:xfrm>
              <a:prstGeom prst="rect">
                <a:avLst/>
              </a:prstGeom>
            </p:spPr>
          </p:pic>
          <p:pic>
            <p:nvPicPr>
              <p:cNvPr id="22" name="Picture 21">
                <a:extLst>
                  <a:ext uri="{FF2B5EF4-FFF2-40B4-BE49-F238E27FC236}">
                    <a16:creationId xmlns:a16="http://schemas.microsoft.com/office/drawing/2014/main" id="{878BC304-C7EE-D842-9864-EB76B140FFF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1593" y="1390690"/>
                <a:ext cx="3318716" cy="1134648"/>
              </a:xfrm>
              <a:prstGeom prst="rect">
                <a:avLst/>
              </a:prstGeom>
            </p:spPr>
          </p:pic>
        </p:grpSp>
      </p:grpSp>
      <p:sp>
        <p:nvSpPr>
          <p:cNvPr id="14" name="TextBox 13">
            <a:extLst>
              <a:ext uri="{FF2B5EF4-FFF2-40B4-BE49-F238E27FC236}">
                <a16:creationId xmlns:a16="http://schemas.microsoft.com/office/drawing/2014/main" id="{1D447B4B-75D7-D648-B3A3-051AC7147D12}"/>
              </a:ext>
            </a:extLst>
          </p:cNvPr>
          <p:cNvSpPr txBox="1"/>
          <p:nvPr/>
        </p:nvSpPr>
        <p:spPr>
          <a:xfrm>
            <a:off x="6476549" y="5460287"/>
            <a:ext cx="2017072" cy="584775"/>
          </a:xfrm>
          <a:prstGeom prst="rect">
            <a:avLst/>
          </a:prstGeom>
          <a:noFill/>
        </p:spPr>
        <p:txBody>
          <a:bodyPr wrap="square" rtlCol="0">
            <a:spAutoFit/>
          </a:bodyPr>
          <a:lstStyle/>
          <a:p>
            <a:r>
              <a:rPr kumimoji="1" lang="en-US" altLang="ko-KR" sz="1600" i="1" dirty="0">
                <a:latin typeface="Verdana" panose="020B0604030504040204" pitchFamily="34" charset="0"/>
                <a:ea typeface="Verdana" panose="020B0604030504040204" pitchFamily="34" charset="0"/>
                <a:cs typeface="Verdana" panose="020B0604030504040204" pitchFamily="34" charset="0"/>
              </a:rPr>
              <a:t>Image credit: GEMS Team</a:t>
            </a:r>
            <a:endParaRPr kumimoji="1" lang="ko-KR" altLang="en-US" sz="1600" i="1" dirty="0">
              <a:latin typeface="Verdana" panose="020B0604030504040204" pitchFamily="34" charset="0"/>
              <a:ea typeface="Arial" charset="0"/>
              <a:cs typeface="Verdana" panose="020B0604030504040204" pitchFamily="34" charset="0"/>
            </a:endParaRPr>
          </a:p>
        </p:txBody>
      </p:sp>
      <p:pic>
        <p:nvPicPr>
          <p:cNvPr id="15" name="Picture 14">
            <a:extLst>
              <a:ext uri="{FF2B5EF4-FFF2-40B4-BE49-F238E27FC236}">
                <a16:creationId xmlns:a16="http://schemas.microsoft.com/office/drawing/2014/main" id="{5E430AA3-4888-0749-A0F4-337893C344F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588261" y="67315"/>
            <a:ext cx="3629614" cy="1754326"/>
          </a:xfrm>
          <a:prstGeom prst="rect">
            <a:avLst/>
          </a:prstGeom>
        </p:spPr>
      </p:pic>
      <p:sp>
        <p:nvSpPr>
          <p:cNvPr id="10" name="Text Box 2"/>
          <p:cNvSpPr txBox="1">
            <a:spLocks noChangeArrowheads="1"/>
          </p:cNvSpPr>
          <p:nvPr/>
        </p:nvSpPr>
        <p:spPr bwMode="auto">
          <a:xfrm>
            <a:off x="433773" y="267204"/>
            <a:ext cx="8088963" cy="1200329"/>
          </a:xfrm>
          <a:prstGeom prst="rect">
            <a:avLst/>
          </a:prstGeom>
          <a:noFill/>
          <a:ln w="9525">
            <a:noFill/>
            <a:miter lim="800000"/>
            <a:headEnd/>
            <a:tailEnd/>
          </a:ln>
        </p:spPr>
        <p:txBody>
          <a:bodyPr wrap="square">
            <a:spAutoFit/>
          </a:bodyPr>
          <a:lstStyle/>
          <a:p>
            <a:r>
              <a:rPr lang="en-US" sz="3600" dirty="0">
                <a:solidFill>
                  <a:srgbClr val="FFFFFF"/>
                </a:solidFill>
                <a:latin typeface="Verdana"/>
                <a:cs typeface="Verdana"/>
              </a:rPr>
              <a:t>NO</a:t>
            </a:r>
            <a:r>
              <a:rPr lang="en-US" sz="3600" baseline="-25000" dirty="0">
                <a:solidFill>
                  <a:srgbClr val="FFFFFF"/>
                </a:solidFill>
                <a:latin typeface="Verdana"/>
                <a:cs typeface="Verdana"/>
              </a:rPr>
              <a:t>2 </a:t>
            </a:r>
            <a:r>
              <a:rPr lang="en-US" sz="3600" dirty="0">
                <a:solidFill>
                  <a:srgbClr val="FFFFFF"/>
                </a:solidFill>
                <a:latin typeface="Verdana"/>
                <a:cs typeface="Verdana"/>
              </a:rPr>
              <a:t>diurnal and seasonal variation from GEMS and TEMPO</a:t>
            </a:r>
          </a:p>
        </p:txBody>
      </p:sp>
      <p:sp>
        <p:nvSpPr>
          <p:cNvPr id="26" name="TextBox 25">
            <a:extLst>
              <a:ext uri="{FF2B5EF4-FFF2-40B4-BE49-F238E27FC236}">
                <a16:creationId xmlns:a16="http://schemas.microsoft.com/office/drawing/2014/main" id="{3F29C254-0F67-6547-B8F5-E333EF520F82}"/>
              </a:ext>
            </a:extLst>
          </p:cNvPr>
          <p:cNvSpPr txBox="1"/>
          <p:nvPr/>
        </p:nvSpPr>
        <p:spPr>
          <a:xfrm>
            <a:off x="299653" y="1256104"/>
            <a:ext cx="7127808" cy="5139869"/>
          </a:xfrm>
          <a:prstGeom prst="rect">
            <a:avLst/>
          </a:prstGeom>
          <a:noFill/>
          <a:effectLst>
            <a:softEdge rad="139700"/>
          </a:effectLst>
        </p:spPr>
        <p:txBody>
          <a:bodyPr wrap="square" lIns="274320" tIns="274320" rIns="274320" bIns="274320" rtlCol="0">
            <a:spAutoFit/>
          </a:bodyPr>
          <a:lstStyle/>
          <a:p>
            <a:pPr>
              <a:spcAft>
                <a:spcPts val="0"/>
              </a:spcAft>
              <a:buClr>
                <a:srgbClr val="FFFFFF"/>
              </a:buClr>
              <a:tabLst>
                <a:tab pos="166688" algn="l"/>
              </a:tabLst>
            </a:pPr>
            <a:r>
              <a:rPr lang="en-US" sz="2000" dirty="0">
                <a:solidFill>
                  <a:srgbClr val="FFFFFF"/>
                </a:solidFill>
                <a:latin typeface="Verdana"/>
                <a:cs typeface="Verdana"/>
              </a:rPr>
              <a:t>David Edwards, Sara Martinez-Alonso, Ivan Ortega, Shima Shams, Louisa Emmons, Helen Worden</a:t>
            </a:r>
          </a:p>
          <a:p>
            <a:pPr>
              <a:spcAft>
                <a:spcPts val="600"/>
              </a:spcAft>
              <a:buClr>
                <a:srgbClr val="FFFFFF"/>
              </a:buClr>
              <a:tabLst>
                <a:tab pos="166688" algn="l"/>
              </a:tabLst>
            </a:pPr>
            <a:r>
              <a:rPr lang="en-US" sz="1800" i="1" dirty="0">
                <a:solidFill>
                  <a:srgbClr val="FFFFFF"/>
                </a:solidFill>
                <a:latin typeface="Verdana"/>
                <a:cs typeface="Verdana"/>
              </a:rPr>
              <a:t>National Center for Atmospheric Research, USA</a:t>
            </a:r>
          </a:p>
          <a:p>
            <a:pPr>
              <a:spcAft>
                <a:spcPts val="0"/>
              </a:spcAft>
              <a:buClr>
                <a:srgbClr val="FFFFFF"/>
              </a:buClr>
              <a:tabLst>
                <a:tab pos="166688" algn="l"/>
              </a:tabLst>
            </a:pPr>
            <a:r>
              <a:rPr lang="en-US" sz="2000" dirty="0" err="1">
                <a:solidFill>
                  <a:srgbClr val="FFFFFF"/>
                </a:solidFill>
                <a:latin typeface="Verdana"/>
                <a:cs typeface="Verdana"/>
              </a:rPr>
              <a:t>Duseong</a:t>
            </a:r>
            <a:r>
              <a:rPr lang="en-US" sz="2000" dirty="0">
                <a:solidFill>
                  <a:srgbClr val="FFFFFF"/>
                </a:solidFill>
                <a:latin typeface="Verdana"/>
                <a:cs typeface="Verdana"/>
              </a:rPr>
              <a:t> Jo </a:t>
            </a:r>
          </a:p>
          <a:p>
            <a:pPr>
              <a:spcAft>
                <a:spcPts val="600"/>
              </a:spcAft>
              <a:buClr>
                <a:srgbClr val="FFFFFF"/>
              </a:buClr>
              <a:tabLst>
                <a:tab pos="166688" algn="l"/>
              </a:tabLst>
            </a:pPr>
            <a:r>
              <a:rPr lang="en-US" sz="1800" i="1" dirty="0">
                <a:solidFill>
                  <a:srgbClr val="FFFFFF"/>
                </a:solidFill>
                <a:latin typeface="Verdana"/>
                <a:cs typeface="Verdana"/>
              </a:rPr>
              <a:t>Seoul National University, South Korea</a:t>
            </a:r>
          </a:p>
          <a:p>
            <a:pPr>
              <a:spcAft>
                <a:spcPts val="0"/>
              </a:spcAft>
              <a:buClr>
                <a:srgbClr val="FFFFFF"/>
              </a:buClr>
              <a:tabLst>
                <a:tab pos="166688" algn="l"/>
              </a:tabLst>
            </a:pPr>
            <a:r>
              <a:rPr lang="en-US" sz="2000" dirty="0" err="1">
                <a:solidFill>
                  <a:srgbClr val="FFFFFF"/>
                </a:solidFill>
                <a:latin typeface="Verdana"/>
                <a:cs typeface="Verdana"/>
              </a:rPr>
              <a:t>Jhoon</a:t>
            </a:r>
            <a:r>
              <a:rPr lang="en-US" sz="2000" dirty="0">
                <a:solidFill>
                  <a:srgbClr val="FFFFFF"/>
                </a:solidFill>
                <a:latin typeface="Verdana"/>
                <a:cs typeface="Verdana"/>
              </a:rPr>
              <a:t> Kim</a:t>
            </a:r>
          </a:p>
          <a:p>
            <a:pPr>
              <a:spcAft>
                <a:spcPts val="600"/>
              </a:spcAft>
              <a:buClr>
                <a:srgbClr val="FFFFFF"/>
              </a:buClr>
              <a:tabLst>
                <a:tab pos="166688" algn="l"/>
              </a:tabLst>
            </a:pPr>
            <a:r>
              <a:rPr lang="en-US" sz="2000" i="1" dirty="0">
                <a:solidFill>
                  <a:srgbClr val="FFFFFF"/>
                </a:solidFill>
                <a:latin typeface="Verdana"/>
                <a:cs typeface="Verdana"/>
              </a:rPr>
              <a:t>Yonsei University, South Korea</a:t>
            </a:r>
          </a:p>
          <a:p>
            <a:pPr>
              <a:spcAft>
                <a:spcPts val="0"/>
              </a:spcAft>
              <a:buClr>
                <a:srgbClr val="FFFFFF"/>
              </a:buClr>
              <a:tabLst>
                <a:tab pos="166688" algn="l"/>
              </a:tabLst>
            </a:pPr>
            <a:r>
              <a:rPr lang="en-US" sz="2000" dirty="0" err="1">
                <a:solidFill>
                  <a:srgbClr val="FFFFFF"/>
                </a:solidFill>
                <a:latin typeface="Verdana"/>
                <a:cs typeface="Verdana"/>
              </a:rPr>
              <a:t>Hanlim</a:t>
            </a:r>
            <a:r>
              <a:rPr lang="en-US" sz="2000" dirty="0">
                <a:solidFill>
                  <a:srgbClr val="FFFFFF"/>
                </a:solidFill>
                <a:latin typeface="Verdana"/>
                <a:cs typeface="Verdana"/>
              </a:rPr>
              <a:t> Lee, </a:t>
            </a:r>
            <a:r>
              <a:rPr lang="en-US" sz="2000" dirty="0" err="1">
                <a:solidFill>
                  <a:srgbClr val="FFFFFF"/>
                </a:solidFill>
                <a:latin typeface="Verdana"/>
                <a:cs typeface="Verdana"/>
              </a:rPr>
              <a:t>Junsung</a:t>
            </a:r>
            <a:r>
              <a:rPr lang="en-US" sz="2000" dirty="0">
                <a:solidFill>
                  <a:srgbClr val="FFFFFF"/>
                </a:solidFill>
                <a:latin typeface="Verdana"/>
                <a:cs typeface="Verdana"/>
              </a:rPr>
              <a:t> Park</a:t>
            </a:r>
          </a:p>
          <a:p>
            <a:pPr>
              <a:spcAft>
                <a:spcPts val="600"/>
              </a:spcAft>
              <a:buClr>
                <a:srgbClr val="FFFFFF"/>
              </a:buClr>
              <a:tabLst>
                <a:tab pos="166688" algn="l"/>
              </a:tabLst>
            </a:pPr>
            <a:r>
              <a:rPr lang="en-US" sz="1800" i="1" dirty="0" err="1">
                <a:solidFill>
                  <a:srgbClr val="FFFFFF"/>
                </a:solidFill>
                <a:latin typeface="Verdana"/>
                <a:cs typeface="Verdana"/>
              </a:rPr>
              <a:t>Pukyong</a:t>
            </a:r>
            <a:r>
              <a:rPr lang="en-US" sz="1800" i="1" dirty="0">
                <a:solidFill>
                  <a:srgbClr val="FFFFFF"/>
                </a:solidFill>
                <a:latin typeface="Verdana"/>
                <a:cs typeface="Verdana"/>
              </a:rPr>
              <a:t> National University, South Korea</a:t>
            </a:r>
          </a:p>
          <a:p>
            <a:pPr>
              <a:spcAft>
                <a:spcPts val="0"/>
              </a:spcAft>
              <a:buClr>
                <a:srgbClr val="FFFFFF"/>
              </a:buClr>
              <a:tabLst>
                <a:tab pos="166688" algn="l"/>
              </a:tabLst>
            </a:pPr>
            <a:r>
              <a:rPr lang="en-US" sz="2000" dirty="0" err="1">
                <a:solidFill>
                  <a:srgbClr val="FFFFFF"/>
                </a:solidFill>
                <a:latin typeface="Verdana"/>
                <a:cs typeface="Verdana"/>
              </a:rPr>
              <a:t>Hyunkee</a:t>
            </a:r>
            <a:r>
              <a:rPr lang="en-US" sz="2000" dirty="0">
                <a:solidFill>
                  <a:srgbClr val="FFFFFF"/>
                </a:solidFill>
                <a:latin typeface="Verdana"/>
                <a:cs typeface="Verdana"/>
              </a:rPr>
              <a:t> Hong</a:t>
            </a:r>
          </a:p>
          <a:p>
            <a:pPr>
              <a:spcAft>
                <a:spcPts val="600"/>
              </a:spcAft>
              <a:buClr>
                <a:srgbClr val="FFFFFF"/>
              </a:buClr>
              <a:tabLst>
                <a:tab pos="166688" algn="l"/>
              </a:tabLst>
            </a:pPr>
            <a:r>
              <a:rPr lang="en-US" sz="1800" i="1" dirty="0">
                <a:solidFill>
                  <a:srgbClr val="FFFFFF"/>
                </a:solidFill>
                <a:latin typeface="Verdana"/>
                <a:cs typeface="Verdana"/>
              </a:rPr>
              <a:t>National Institute of Environmental Research,         South Korea</a:t>
            </a:r>
          </a:p>
          <a:p>
            <a:pPr>
              <a:spcAft>
                <a:spcPts val="600"/>
              </a:spcAft>
              <a:buClr>
                <a:srgbClr val="FFFFFF"/>
              </a:buClr>
              <a:tabLst>
                <a:tab pos="166688" algn="l"/>
              </a:tabLst>
            </a:pPr>
            <a:endParaRPr lang="en-US" sz="1800" i="1" dirty="0">
              <a:solidFill>
                <a:srgbClr val="FFFFFF"/>
              </a:solidFill>
              <a:latin typeface="Verdana"/>
              <a:cs typeface="Verdana"/>
            </a:endParaRPr>
          </a:p>
          <a:p>
            <a:pPr>
              <a:spcAft>
                <a:spcPts val="600"/>
              </a:spcAft>
              <a:buClr>
                <a:srgbClr val="FFFFFF"/>
              </a:buClr>
              <a:tabLst>
                <a:tab pos="166688" algn="l"/>
              </a:tabLst>
            </a:pPr>
            <a:r>
              <a:rPr lang="en-US" sz="2000" dirty="0">
                <a:solidFill>
                  <a:srgbClr val="FFFFFF"/>
                </a:solidFill>
                <a:latin typeface="Verdana"/>
                <a:cs typeface="Verdana"/>
              </a:rPr>
              <a:t>Thanks to the GEMS and TEMPO Teams</a:t>
            </a:r>
          </a:p>
        </p:txBody>
      </p:sp>
    </p:spTree>
    <p:extLst>
      <p:ext uri="{BB962C8B-B14F-4D97-AF65-F5344CB8AC3E}">
        <p14:creationId xmlns:p14="http://schemas.microsoft.com/office/powerpoint/2010/main" val="211588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Google Shape;93;p25">
            <a:extLst>
              <a:ext uri="{FF2B5EF4-FFF2-40B4-BE49-F238E27FC236}">
                <a16:creationId xmlns:a16="http://schemas.microsoft.com/office/drawing/2014/main" id="{C8D6AF66-51B4-7B82-B0DA-08DC13815675}"/>
              </a:ext>
            </a:extLst>
          </p:cNvPr>
          <p:cNvSpPr/>
          <p:nvPr/>
        </p:nvSpPr>
        <p:spPr>
          <a:xfrm>
            <a:off x="-1" y="0"/>
            <a:ext cx="12192001" cy="651622"/>
          </a:xfrm>
          <a:prstGeom prst="rect">
            <a:avLst/>
          </a:prstGeom>
          <a:solidFill>
            <a:srgbClr val="1A658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6" b="0" i="0" u="none" strike="noStrike" cap="none">
              <a:solidFill>
                <a:schemeClr val="lt1"/>
              </a:solidFill>
              <a:latin typeface="Calibri"/>
              <a:ea typeface="Calibri"/>
              <a:cs typeface="Calibri"/>
              <a:sym typeface="Calibri"/>
            </a:endParaRPr>
          </a:p>
        </p:txBody>
      </p:sp>
      <p:pic>
        <p:nvPicPr>
          <p:cNvPr id="39" name="Picture 38">
            <a:extLst>
              <a:ext uri="{FF2B5EF4-FFF2-40B4-BE49-F238E27FC236}">
                <a16:creationId xmlns:a16="http://schemas.microsoft.com/office/drawing/2014/main" id="{13008649-F3D0-DE29-11F0-51CC40F9BF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06378"/>
            <a:ext cx="12192000" cy="651622"/>
          </a:xfrm>
          <a:prstGeom prst="rect">
            <a:avLst/>
          </a:prstGeom>
        </p:spPr>
      </p:pic>
      <p:sp>
        <p:nvSpPr>
          <p:cNvPr id="11" name="CustomShape 1">
            <a:extLst>
              <a:ext uri="{FF2B5EF4-FFF2-40B4-BE49-F238E27FC236}">
                <a16:creationId xmlns:a16="http://schemas.microsoft.com/office/drawing/2014/main" id="{93EC77D5-C8E0-1813-1EF9-6B8FEFC93633}"/>
              </a:ext>
            </a:extLst>
          </p:cNvPr>
          <p:cNvSpPr/>
          <p:nvPr/>
        </p:nvSpPr>
        <p:spPr>
          <a:xfrm>
            <a:off x="8524067" y="7584"/>
            <a:ext cx="3592915" cy="577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3200" b="0" strike="noStrike" spc="-1" dirty="0">
                <a:solidFill>
                  <a:srgbClr val="FFFFFF"/>
                </a:solidFill>
                <a:uFill>
                  <a:solidFill>
                    <a:srgbClr val="FFFFFF"/>
                  </a:solidFill>
                </a:uFill>
                <a:latin typeface="Verdana"/>
                <a:ea typeface="ヒラギノ角ゴ Pro W3"/>
              </a:rPr>
              <a:t>Denver regions</a:t>
            </a:r>
          </a:p>
        </p:txBody>
      </p:sp>
      <p:sp>
        <p:nvSpPr>
          <p:cNvPr id="8" name="TextShape 1">
            <a:extLst>
              <a:ext uri="{FF2B5EF4-FFF2-40B4-BE49-F238E27FC236}">
                <a16:creationId xmlns:a16="http://schemas.microsoft.com/office/drawing/2014/main" id="{C86AEFA8-B0E3-D7AD-F9A4-81D81669A8C3}"/>
              </a:ext>
            </a:extLst>
          </p:cNvPr>
          <p:cNvSpPr txBox="1"/>
          <p:nvPr/>
        </p:nvSpPr>
        <p:spPr>
          <a:xfrm>
            <a:off x="7487932" y="699375"/>
            <a:ext cx="4623430" cy="2667606"/>
          </a:xfrm>
          <a:prstGeom prst="rect">
            <a:avLst/>
          </a:prstGeom>
          <a:noFill/>
          <a:ln>
            <a:noFill/>
          </a:ln>
        </p:spPr>
        <p:txBody>
          <a:bodyPr lIns="90000" tIns="45000" rIns="90000" bIns="45000"/>
          <a:lstStyle/>
          <a:p>
            <a:pPr marL="285750" indent="-285750">
              <a:spcBef>
                <a:spcPts val="600"/>
              </a:spcBef>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Over smaller Denver regions, diurnal cycle is affected more by local emissions and transport </a:t>
            </a:r>
          </a:p>
          <a:p>
            <a:pPr marL="285750" indent="-285750">
              <a:spcBef>
                <a:spcPts val="600"/>
              </a:spcBef>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NO</a:t>
            </a:r>
            <a:r>
              <a:rPr lang="en-US" sz="2000" spc="-1" baseline="-25000"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2</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higher over Denver and to the North where O&amp;G is located</a:t>
            </a:r>
          </a:p>
          <a:p>
            <a:pPr marL="285750" indent="-285750">
              <a:spcBef>
                <a:spcPts val="600"/>
              </a:spcBef>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Models show a strong diurnal cycle, TEMPO shows a gradual buildup during the day</a:t>
            </a:r>
          </a:p>
        </p:txBody>
      </p:sp>
      <p:pic>
        <p:nvPicPr>
          <p:cNvPr id="10" name="Picture 9">
            <a:extLst>
              <a:ext uri="{FF2B5EF4-FFF2-40B4-BE49-F238E27FC236}">
                <a16:creationId xmlns:a16="http://schemas.microsoft.com/office/drawing/2014/main" id="{431B8CC7-8CB6-05CD-E7E4-6020D28353A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16476" y="47864"/>
            <a:ext cx="2801922" cy="3276777"/>
          </a:xfrm>
          <a:prstGeom prst="rect">
            <a:avLst/>
          </a:prstGeom>
        </p:spPr>
      </p:pic>
      <p:pic>
        <p:nvPicPr>
          <p:cNvPr id="18" name="Picture 17">
            <a:extLst>
              <a:ext uri="{FF2B5EF4-FFF2-40B4-BE49-F238E27FC236}">
                <a16:creationId xmlns:a16="http://schemas.microsoft.com/office/drawing/2014/main" id="{8AB3ADF6-BF1F-DC89-A184-9138BC39CE0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745534" y="3336685"/>
            <a:ext cx="2801922" cy="3238444"/>
          </a:xfrm>
          <a:prstGeom prst="rect">
            <a:avLst/>
          </a:prstGeom>
        </p:spPr>
      </p:pic>
      <p:pic>
        <p:nvPicPr>
          <p:cNvPr id="21" name="Picture 20">
            <a:extLst>
              <a:ext uri="{FF2B5EF4-FFF2-40B4-BE49-F238E27FC236}">
                <a16:creationId xmlns:a16="http://schemas.microsoft.com/office/drawing/2014/main" id="{4084E49D-0D62-2CBF-D7D4-3A821616ACEC}"/>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676783" y="55227"/>
            <a:ext cx="2801922" cy="3176006"/>
          </a:xfrm>
          <a:prstGeom prst="rect">
            <a:avLst/>
          </a:prstGeom>
        </p:spPr>
      </p:pic>
      <p:pic>
        <p:nvPicPr>
          <p:cNvPr id="23" name="Picture 22">
            <a:extLst>
              <a:ext uri="{FF2B5EF4-FFF2-40B4-BE49-F238E27FC236}">
                <a16:creationId xmlns:a16="http://schemas.microsoft.com/office/drawing/2014/main" id="{D5F50A30-CB73-81C3-BCAC-AEA13D8FA9CC}"/>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44437" y="3366980"/>
            <a:ext cx="2801922" cy="3153792"/>
          </a:xfrm>
          <a:prstGeom prst="rect">
            <a:avLst/>
          </a:prstGeom>
        </p:spPr>
      </p:pic>
      <p:pic>
        <p:nvPicPr>
          <p:cNvPr id="25" name="Picture 24">
            <a:extLst>
              <a:ext uri="{FF2B5EF4-FFF2-40B4-BE49-F238E27FC236}">
                <a16:creationId xmlns:a16="http://schemas.microsoft.com/office/drawing/2014/main" id="{9ED65DFC-BDFC-CB02-DE30-1AA442FB4F9C}"/>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2840115" y="3633026"/>
            <a:ext cx="2801922" cy="3191207"/>
          </a:xfrm>
          <a:prstGeom prst="rect">
            <a:avLst/>
          </a:prstGeom>
        </p:spPr>
      </p:pic>
      <p:grpSp>
        <p:nvGrpSpPr>
          <p:cNvPr id="17" name="Group 16">
            <a:extLst>
              <a:ext uri="{FF2B5EF4-FFF2-40B4-BE49-F238E27FC236}">
                <a16:creationId xmlns:a16="http://schemas.microsoft.com/office/drawing/2014/main" id="{75ECFC50-624C-5627-9DF2-5290569DED33}"/>
              </a:ext>
            </a:extLst>
          </p:cNvPr>
          <p:cNvGrpSpPr/>
          <p:nvPr/>
        </p:nvGrpSpPr>
        <p:grpSpPr>
          <a:xfrm>
            <a:off x="3140462" y="2347440"/>
            <a:ext cx="1360370" cy="1314587"/>
            <a:chOff x="637235" y="848990"/>
            <a:chExt cx="3379548" cy="3265810"/>
          </a:xfrm>
        </p:grpSpPr>
        <p:pic>
          <p:nvPicPr>
            <p:cNvPr id="9" name="Picture 8">
              <a:extLst>
                <a:ext uri="{FF2B5EF4-FFF2-40B4-BE49-F238E27FC236}">
                  <a16:creationId xmlns:a16="http://schemas.microsoft.com/office/drawing/2014/main" id="{ED76ECF7-E425-6113-FF54-A82D3C1CDD6F}"/>
                </a:ext>
              </a:extLst>
            </p:cNvPr>
            <p:cNvPicPr/>
            <p:nvPr/>
          </p:nvPicPr>
          <p:blipFill rotWithShape="1">
            <a:blip r:embed="rId9" cstate="hqprint">
              <a:extLst>
                <a:ext uri="{28A0092B-C50C-407E-A947-70E740481C1C}">
                  <a14:useLocalDpi xmlns:a14="http://schemas.microsoft.com/office/drawing/2010/main"/>
                </a:ext>
              </a:extLst>
            </a:blip>
            <a:srcRect/>
            <a:stretch/>
          </p:blipFill>
          <p:spPr>
            <a:xfrm>
              <a:off x="842796" y="848991"/>
              <a:ext cx="3127814" cy="3041916"/>
            </a:xfrm>
            <a:prstGeom prst="rect">
              <a:avLst/>
            </a:prstGeom>
            <a:ln>
              <a:noFill/>
            </a:ln>
          </p:spPr>
        </p:pic>
        <p:grpSp>
          <p:nvGrpSpPr>
            <p:cNvPr id="16" name="Group 15">
              <a:extLst>
                <a:ext uri="{FF2B5EF4-FFF2-40B4-BE49-F238E27FC236}">
                  <a16:creationId xmlns:a16="http://schemas.microsoft.com/office/drawing/2014/main" id="{83824169-2D01-C732-4367-99753A9A9D71}"/>
                </a:ext>
              </a:extLst>
            </p:cNvPr>
            <p:cNvGrpSpPr/>
            <p:nvPr/>
          </p:nvGrpSpPr>
          <p:grpSpPr>
            <a:xfrm>
              <a:off x="637235" y="848990"/>
              <a:ext cx="3379548" cy="3265810"/>
              <a:chOff x="637235" y="848990"/>
              <a:chExt cx="3379548" cy="3265810"/>
            </a:xfrm>
          </p:grpSpPr>
          <p:pic>
            <p:nvPicPr>
              <p:cNvPr id="12" name="Picture 11">
                <a:extLst>
                  <a:ext uri="{FF2B5EF4-FFF2-40B4-BE49-F238E27FC236}">
                    <a16:creationId xmlns:a16="http://schemas.microsoft.com/office/drawing/2014/main" id="{BECABC99-8AAA-924C-8275-19B92F3D3547}"/>
                  </a:ext>
                </a:extLst>
              </p:cNvPr>
              <p:cNvPicPr/>
              <p:nvPr/>
            </p:nvPicPr>
            <p:blipFill rotWithShape="1">
              <a:blip r:embed="rId10" cstate="hqprint">
                <a:extLst>
                  <a:ext uri="{28A0092B-C50C-407E-A947-70E740481C1C}">
                    <a14:useLocalDpi xmlns:a14="http://schemas.microsoft.com/office/drawing/2010/main"/>
                  </a:ext>
                </a:extLst>
              </a:blip>
              <a:srcRect/>
              <a:stretch/>
            </p:blipFill>
            <p:spPr>
              <a:xfrm>
                <a:off x="637235" y="848990"/>
                <a:ext cx="205561" cy="3041918"/>
              </a:xfrm>
              <a:prstGeom prst="rect">
                <a:avLst/>
              </a:prstGeom>
              <a:ln>
                <a:noFill/>
              </a:ln>
            </p:spPr>
          </p:pic>
          <p:pic>
            <p:nvPicPr>
              <p:cNvPr id="14" name="Picture 13">
                <a:extLst>
                  <a:ext uri="{FF2B5EF4-FFF2-40B4-BE49-F238E27FC236}">
                    <a16:creationId xmlns:a16="http://schemas.microsoft.com/office/drawing/2014/main" id="{05DAD22A-B47B-FF0F-7DA6-7A000284BB03}"/>
                  </a:ext>
                </a:extLst>
              </p:cNvPr>
              <p:cNvPicPr/>
              <p:nvPr/>
            </p:nvPicPr>
            <p:blipFill rotWithShape="1">
              <a:blip r:embed="rId11" cstate="hqprint">
                <a:extLst>
                  <a:ext uri="{28A0092B-C50C-407E-A947-70E740481C1C}">
                    <a14:useLocalDpi xmlns:a14="http://schemas.microsoft.com/office/drawing/2010/main"/>
                  </a:ext>
                </a:extLst>
              </a:blip>
              <a:srcRect/>
              <a:stretch/>
            </p:blipFill>
            <p:spPr>
              <a:xfrm>
                <a:off x="743919" y="3890907"/>
                <a:ext cx="3226691" cy="223893"/>
              </a:xfrm>
              <a:prstGeom prst="rect">
                <a:avLst/>
              </a:prstGeom>
              <a:ln>
                <a:noFill/>
              </a:ln>
            </p:spPr>
          </p:pic>
          <p:pic>
            <p:nvPicPr>
              <p:cNvPr id="15" name="Picture 14">
                <a:extLst>
                  <a:ext uri="{FF2B5EF4-FFF2-40B4-BE49-F238E27FC236}">
                    <a16:creationId xmlns:a16="http://schemas.microsoft.com/office/drawing/2014/main" id="{675463E6-2874-3F9C-B987-F710347039C0}"/>
                  </a:ext>
                </a:extLst>
              </p:cNvPr>
              <p:cNvPicPr/>
              <p:nvPr/>
            </p:nvPicPr>
            <p:blipFill rotWithShape="1">
              <a:blip r:embed="rId12" cstate="hqprint">
                <a:extLst>
                  <a:ext uri="{28A0092B-C50C-407E-A947-70E740481C1C}">
                    <a14:useLocalDpi xmlns:a14="http://schemas.microsoft.com/office/drawing/2010/main"/>
                  </a:ext>
                </a:extLst>
              </a:blip>
              <a:srcRect/>
              <a:stretch/>
            </p:blipFill>
            <p:spPr>
              <a:xfrm>
                <a:off x="3941678" y="848990"/>
                <a:ext cx="75105" cy="3134074"/>
              </a:xfrm>
              <a:prstGeom prst="rect">
                <a:avLst/>
              </a:prstGeom>
              <a:ln>
                <a:noFill/>
              </a:ln>
            </p:spPr>
          </p:pic>
        </p:grpSp>
      </p:grpSp>
      <p:cxnSp>
        <p:nvCxnSpPr>
          <p:cNvPr id="19" name="Straight Arrow Connector 18">
            <a:extLst>
              <a:ext uri="{FF2B5EF4-FFF2-40B4-BE49-F238E27FC236}">
                <a16:creationId xmlns:a16="http://schemas.microsoft.com/office/drawing/2014/main" id="{C24BA781-F3E6-323A-B929-0AB1A0997F4E}"/>
              </a:ext>
            </a:extLst>
          </p:cNvPr>
          <p:cNvCxnSpPr>
            <a:cxnSpLocks/>
          </p:cNvCxnSpPr>
          <p:nvPr/>
        </p:nvCxnSpPr>
        <p:spPr>
          <a:xfrm flipH="1" flipV="1">
            <a:off x="2144104" y="2495678"/>
            <a:ext cx="1688722" cy="40743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64B0EE8-0BB3-3673-E207-BC861E16F545}"/>
              </a:ext>
            </a:extLst>
          </p:cNvPr>
          <p:cNvCxnSpPr>
            <a:cxnSpLocks/>
          </p:cNvCxnSpPr>
          <p:nvPr/>
        </p:nvCxnSpPr>
        <p:spPr>
          <a:xfrm flipV="1">
            <a:off x="3832826" y="2510739"/>
            <a:ext cx="1658379" cy="18865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57DAFE3-21D4-295B-5596-19374E9EFD88}"/>
              </a:ext>
            </a:extLst>
          </p:cNvPr>
          <p:cNvCxnSpPr>
            <a:cxnSpLocks/>
          </p:cNvCxnSpPr>
          <p:nvPr/>
        </p:nvCxnSpPr>
        <p:spPr>
          <a:xfrm flipH="1">
            <a:off x="2183502" y="2958268"/>
            <a:ext cx="1450117" cy="189022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7725468-EB64-BC60-63E9-1338E628BA26}"/>
              </a:ext>
            </a:extLst>
          </p:cNvPr>
          <p:cNvCxnSpPr>
            <a:cxnSpLocks/>
          </p:cNvCxnSpPr>
          <p:nvPr/>
        </p:nvCxnSpPr>
        <p:spPr>
          <a:xfrm>
            <a:off x="4055518" y="2955211"/>
            <a:ext cx="2871375" cy="11020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AD1A6D8-1231-3FD7-C18F-E06D796E8E9F}"/>
              </a:ext>
            </a:extLst>
          </p:cNvPr>
          <p:cNvCxnSpPr>
            <a:cxnSpLocks/>
          </p:cNvCxnSpPr>
          <p:nvPr/>
        </p:nvCxnSpPr>
        <p:spPr>
          <a:xfrm flipH="1">
            <a:off x="3759735" y="3039659"/>
            <a:ext cx="101246" cy="15037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1" name="TextShape 1">
            <a:extLst>
              <a:ext uri="{FF2B5EF4-FFF2-40B4-BE49-F238E27FC236}">
                <a16:creationId xmlns:a16="http://schemas.microsoft.com/office/drawing/2014/main" id="{9872BE48-BD1F-5F7E-1FD9-06C726CFCBA4}"/>
              </a:ext>
            </a:extLst>
          </p:cNvPr>
          <p:cNvSpPr txBox="1"/>
          <p:nvPr/>
        </p:nvSpPr>
        <p:spPr>
          <a:xfrm>
            <a:off x="8631104" y="3559385"/>
            <a:ext cx="3396610" cy="2558088"/>
          </a:xfrm>
          <a:prstGeom prst="rect">
            <a:avLst/>
          </a:prstGeom>
          <a:noFill/>
          <a:ln>
            <a:noFill/>
          </a:ln>
        </p:spPr>
        <p:txBody>
          <a:bodyPr lIns="90000" tIns="45000" rIns="90000" bIns="45000"/>
          <a:lstStyle/>
          <a:p>
            <a:pPr marL="285750" indent="-285750">
              <a:spcBef>
                <a:spcPts val="600"/>
              </a:spcBef>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Lower values to West and South, slightly higher outflow values do the East</a:t>
            </a:r>
          </a:p>
          <a:p>
            <a:pPr marL="285750" indent="-285750">
              <a:spcBef>
                <a:spcPts val="600"/>
              </a:spcBef>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Afternoon </a:t>
            </a:r>
            <a:r>
              <a:rPr lang="en-US" sz="2000" spc="-1" dirty="0" err="1">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incease</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to the West maybe upslope meteorology</a:t>
            </a:r>
          </a:p>
        </p:txBody>
      </p:sp>
    </p:spTree>
    <p:extLst>
      <p:ext uri="{BB962C8B-B14F-4D97-AF65-F5344CB8AC3E}">
        <p14:creationId xmlns:p14="http://schemas.microsoft.com/office/powerpoint/2010/main" val="118683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a:extLst>
              <a:ext uri="{FF2B5EF4-FFF2-40B4-BE49-F238E27FC236}">
                <a16:creationId xmlns:a16="http://schemas.microsoft.com/office/drawing/2014/main" id="{109E700A-E706-1476-9C4C-8AD22655C8B6}"/>
              </a:ext>
            </a:extLst>
          </p:cNvPr>
          <p:cNvSpPr/>
          <p:nvPr/>
        </p:nvSpPr>
        <p:spPr>
          <a:xfrm>
            <a:off x="113123" y="54785"/>
            <a:ext cx="11965754" cy="577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3200" b="0" strike="noStrike" spc="-1" dirty="0">
                <a:solidFill>
                  <a:srgbClr val="FFFFFF"/>
                </a:solidFill>
                <a:uFill>
                  <a:solidFill>
                    <a:srgbClr val="FFFFFF"/>
                  </a:solidFill>
                </a:uFill>
                <a:latin typeface="Verdana"/>
                <a:ea typeface="ヒラギノ角ゴ Pro W3"/>
              </a:rPr>
              <a:t>TEMPO NO</a:t>
            </a:r>
            <a:r>
              <a:rPr lang="en-US" sz="3200" b="0" strike="noStrike" spc="-1" baseline="-25000" dirty="0">
                <a:solidFill>
                  <a:srgbClr val="FFFFFF"/>
                </a:solidFill>
                <a:uFill>
                  <a:solidFill>
                    <a:srgbClr val="FFFFFF"/>
                  </a:solidFill>
                </a:uFill>
                <a:latin typeface="Verdana"/>
                <a:ea typeface="ヒラギノ角ゴ Pro W3"/>
              </a:rPr>
              <a:t>2</a:t>
            </a:r>
            <a:r>
              <a:rPr lang="en-US" sz="3200" b="0" strike="noStrike" spc="-1" dirty="0">
                <a:solidFill>
                  <a:srgbClr val="FFFFFF"/>
                </a:solidFill>
                <a:uFill>
                  <a:solidFill>
                    <a:srgbClr val="FFFFFF"/>
                  </a:solidFill>
                </a:uFill>
                <a:latin typeface="Verdana"/>
                <a:ea typeface="ヒラギノ角ゴ Pro W3"/>
              </a:rPr>
              <a:t> V3 and Boulder Pandora Jun 2024  (1)</a:t>
            </a:r>
          </a:p>
        </p:txBody>
      </p:sp>
      <p:pic>
        <p:nvPicPr>
          <p:cNvPr id="12" name="Picture 11">
            <a:extLst>
              <a:ext uri="{FF2B5EF4-FFF2-40B4-BE49-F238E27FC236}">
                <a16:creationId xmlns:a16="http://schemas.microsoft.com/office/drawing/2014/main" id="{0473868B-9B29-3851-5086-4FD50204534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523023" y="660008"/>
            <a:ext cx="4509130" cy="2725145"/>
          </a:xfrm>
          <a:prstGeom prst="rect">
            <a:avLst/>
          </a:prstGeom>
        </p:spPr>
      </p:pic>
      <p:pic>
        <p:nvPicPr>
          <p:cNvPr id="14" name="Picture 13">
            <a:extLst>
              <a:ext uri="{FF2B5EF4-FFF2-40B4-BE49-F238E27FC236}">
                <a16:creationId xmlns:a16="http://schemas.microsoft.com/office/drawing/2014/main" id="{F1BAAF1B-072A-6182-9718-E194044B937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23214" y="686656"/>
            <a:ext cx="6384671" cy="2631025"/>
          </a:xfrm>
          <a:prstGeom prst="rect">
            <a:avLst/>
          </a:prstGeom>
        </p:spPr>
      </p:pic>
      <p:pic>
        <p:nvPicPr>
          <p:cNvPr id="6" name="Picture 5">
            <a:extLst>
              <a:ext uri="{FF2B5EF4-FFF2-40B4-BE49-F238E27FC236}">
                <a16:creationId xmlns:a16="http://schemas.microsoft.com/office/drawing/2014/main" id="{0A13AC62-8742-E3CF-C076-6C7362AC843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04483" y="3318445"/>
            <a:ext cx="6700630" cy="2562074"/>
          </a:xfrm>
          <a:prstGeom prst="rect">
            <a:avLst/>
          </a:prstGeom>
        </p:spPr>
      </p:pic>
      <p:pic>
        <p:nvPicPr>
          <p:cNvPr id="10" name="Picture 9">
            <a:extLst>
              <a:ext uri="{FF2B5EF4-FFF2-40B4-BE49-F238E27FC236}">
                <a16:creationId xmlns:a16="http://schemas.microsoft.com/office/drawing/2014/main" id="{2E61A515-FE98-9C9C-2221-5A2A2473F929}"/>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7523023" y="3324753"/>
            <a:ext cx="4509130" cy="2927049"/>
          </a:xfrm>
          <a:prstGeom prst="rect">
            <a:avLst/>
          </a:prstGeom>
        </p:spPr>
      </p:pic>
      <p:pic>
        <p:nvPicPr>
          <p:cNvPr id="3" name="Picture 2">
            <a:extLst>
              <a:ext uri="{FF2B5EF4-FFF2-40B4-BE49-F238E27FC236}">
                <a16:creationId xmlns:a16="http://schemas.microsoft.com/office/drawing/2014/main" id="{2B6E70C8-AC08-18D8-78CB-4178090430A9}"/>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12642" y="1457102"/>
            <a:ext cx="332152" cy="3970183"/>
          </a:xfrm>
          <a:prstGeom prst="rect">
            <a:avLst/>
          </a:prstGeom>
        </p:spPr>
      </p:pic>
      <p:sp>
        <p:nvSpPr>
          <p:cNvPr id="7" name="CustomShape 3">
            <a:extLst>
              <a:ext uri="{FF2B5EF4-FFF2-40B4-BE49-F238E27FC236}">
                <a16:creationId xmlns:a16="http://schemas.microsoft.com/office/drawing/2014/main" id="{4827D50C-92DE-C309-D1A5-439187F80FD5}"/>
              </a:ext>
            </a:extLst>
          </p:cNvPr>
          <p:cNvSpPr/>
          <p:nvPr/>
        </p:nvSpPr>
        <p:spPr>
          <a:xfrm>
            <a:off x="875775" y="3428064"/>
            <a:ext cx="1534372"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Trop Col NO</a:t>
            </a:r>
            <a:r>
              <a:rPr lang="en-US" sz="1400" b="0" strike="noStrike" spc="-1" baseline="-25000" dirty="0">
                <a:solidFill>
                  <a:srgbClr val="FFFFFF"/>
                </a:solidFill>
                <a:uFill>
                  <a:solidFill>
                    <a:srgbClr val="FFFFFF"/>
                  </a:solidFill>
                </a:uFill>
                <a:latin typeface="Verdana"/>
                <a:ea typeface="ヒラギノ角ゴ Pro W3"/>
              </a:rPr>
              <a:t>2</a:t>
            </a:r>
            <a:endParaRPr lang="en-US" sz="1400" b="0" strike="noStrike" spc="-1" baseline="-25000" dirty="0">
              <a:solidFill>
                <a:srgbClr val="000000"/>
              </a:solidFill>
              <a:uFill>
                <a:solidFill>
                  <a:srgbClr val="FFFFFF"/>
                </a:solidFill>
              </a:uFill>
              <a:latin typeface="Arial"/>
            </a:endParaRPr>
          </a:p>
        </p:txBody>
      </p:sp>
      <p:grpSp>
        <p:nvGrpSpPr>
          <p:cNvPr id="16" name="Group 15">
            <a:extLst>
              <a:ext uri="{FF2B5EF4-FFF2-40B4-BE49-F238E27FC236}">
                <a16:creationId xmlns:a16="http://schemas.microsoft.com/office/drawing/2014/main" id="{EDEADBAE-B618-0F96-38E7-EDE63AF56DC5}"/>
              </a:ext>
            </a:extLst>
          </p:cNvPr>
          <p:cNvGrpSpPr/>
          <p:nvPr/>
        </p:nvGrpSpPr>
        <p:grpSpPr>
          <a:xfrm>
            <a:off x="2463995" y="3204447"/>
            <a:ext cx="4647704" cy="750713"/>
            <a:chOff x="9959536" y="2501078"/>
            <a:chExt cx="3885418" cy="627586"/>
          </a:xfrm>
        </p:grpSpPr>
        <p:pic>
          <p:nvPicPr>
            <p:cNvPr id="13" name="Picture 12">
              <a:extLst>
                <a:ext uri="{FF2B5EF4-FFF2-40B4-BE49-F238E27FC236}">
                  <a16:creationId xmlns:a16="http://schemas.microsoft.com/office/drawing/2014/main" id="{40C22A59-F5C5-6561-C44F-4CFBEA54E670}"/>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9964419" y="2501078"/>
              <a:ext cx="3880535" cy="610359"/>
            </a:xfrm>
            <a:prstGeom prst="rect">
              <a:avLst/>
            </a:prstGeom>
          </p:spPr>
        </p:pic>
        <p:pic>
          <p:nvPicPr>
            <p:cNvPr id="8" name="Picture 7">
              <a:extLst>
                <a:ext uri="{FF2B5EF4-FFF2-40B4-BE49-F238E27FC236}">
                  <a16:creationId xmlns:a16="http://schemas.microsoft.com/office/drawing/2014/main" id="{CAEEEE7E-B981-CFEC-91B2-D6DAFBB2CA82}"/>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959536" y="2549245"/>
              <a:ext cx="3118339" cy="205802"/>
            </a:xfrm>
            <a:prstGeom prst="rect">
              <a:avLst/>
            </a:prstGeom>
          </p:spPr>
        </p:pic>
        <p:pic>
          <p:nvPicPr>
            <p:cNvPr id="9" name="Picture 8">
              <a:extLst>
                <a:ext uri="{FF2B5EF4-FFF2-40B4-BE49-F238E27FC236}">
                  <a16:creationId xmlns:a16="http://schemas.microsoft.com/office/drawing/2014/main" id="{40F3234C-8836-657B-609A-6C671C71BC60}"/>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10076571" y="2699831"/>
              <a:ext cx="3336824" cy="212782"/>
            </a:xfrm>
            <a:prstGeom prst="rect">
              <a:avLst/>
            </a:prstGeom>
          </p:spPr>
        </p:pic>
        <p:pic>
          <p:nvPicPr>
            <p:cNvPr id="11" name="Picture 10">
              <a:extLst>
                <a:ext uri="{FF2B5EF4-FFF2-40B4-BE49-F238E27FC236}">
                  <a16:creationId xmlns:a16="http://schemas.microsoft.com/office/drawing/2014/main" id="{BA20AC83-785F-4493-6E7F-717625A65146}"/>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10076572" y="2915882"/>
              <a:ext cx="3674598" cy="212782"/>
            </a:xfrm>
            <a:prstGeom prst="rect">
              <a:avLst/>
            </a:prstGeom>
          </p:spPr>
        </p:pic>
      </p:grpSp>
      <p:sp>
        <p:nvSpPr>
          <p:cNvPr id="17" name="CustomShape 3">
            <a:extLst>
              <a:ext uri="{FF2B5EF4-FFF2-40B4-BE49-F238E27FC236}">
                <a16:creationId xmlns:a16="http://schemas.microsoft.com/office/drawing/2014/main" id="{0D070C09-30AC-C3A0-8E6E-845C43B8D4EC}"/>
              </a:ext>
            </a:extLst>
          </p:cNvPr>
          <p:cNvSpPr/>
          <p:nvPr/>
        </p:nvSpPr>
        <p:spPr>
          <a:xfrm>
            <a:off x="875775" y="799906"/>
            <a:ext cx="1534372"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Total Col NO</a:t>
            </a:r>
            <a:r>
              <a:rPr lang="en-US" sz="1400" b="0" strike="noStrike" spc="-1" baseline="-25000" dirty="0">
                <a:solidFill>
                  <a:srgbClr val="FFFFFF"/>
                </a:solidFill>
                <a:uFill>
                  <a:solidFill>
                    <a:srgbClr val="FFFFFF"/>
                  </a:solidFill>
                </a:uFill>
                <a:latin typeface="Verdana"/>
                <a:ea typeface="ヒラギノ角ゴ Pro W3"/>
              </a:rPr>
              <a:t>2</a:t>
            </a:r>
            <a:endParaRPr lang="en-US" sz="1400" b="0" strike="noStrike" spc="-1" baseline="-25000" dirty="0">
              <a:solidFill>
                <a:srgbClr val="000000"/>
              </a:solidFill>
              <a:uFill>
                <a:solidFill>
                  <a:srgbClr val="FFFFFF"/>
                </a:solidFill>
              </a:uFill>
              <a:latin typeface="Arial"/>
            </a:endParaRPr>
          </a:p>
        </p:txBody>
      </p:sp>
      <p:pic>
        <p:nvPicPr>
          <p:cNvPr id="18" name="Picture 17">
            <a:extLst>
              <a:ext uri="{FF2B5EF4-FFF2-40B4-BE49-F238E27FC236}">
                <a16:creationId xmlns:a16="http://schemas.microsoft.com/office/drawing/2014/main" id="{C872EB2E-05E8-8476-0CCB-4F1563A16CC7}"/>
              </a:ext>
            </a:extLst>
          </p:cNvPr>
          <p:cNvPicPr>
            <a:picLocks noChangeAspect="1"/>
          </p:cNvPicPr>
          <p:nvPr/>
        </p:nvPicPr>
        <p:blipFill>
          <a:blip r:embed="rId7" cstate="hqprint">
            <a:extLst>
              <a:ext uri="{28A0092B-C50C-407E-A947-70E740481C1C}">
                <a14:useLocalDpi xmlns:a14="http://schemas.microsoft.com/office/drawing/2010/main"/>
              </a:ext>
            </a:extLst>
          </a:blip>
          <a:srcRect r="-2400" b="36919"/>
          <a:stretch/>
        </p:blipFill>
        <p:spPr>
          <a:xfrm>
            <a:off x="7147363" y="2091489"/>
            <a:ext cx="340123" cy="2504448"/>
          </a:xfrm>
          <a:prstGeom prst="rect">
            <a:avLst/>
          </a:prstGeom>
        </p:spPr>
      </p:pic>
      <p:sp>
        <p:nvSpPr>
          <p:cNvPr id="19" name="TextBox 18">
            <a:extLst>
              <a:ext uri="{FF2B5EF4-FFF2-40B4-BE49-F238E27FC236}">
                <a16:creationId xmlns:a16="http://schemas.microsoft.com/office/drawing/2014/main" id="{EB62EC27-410A-572C-2B93-329C318025B4}"/>
              </a:ext>
            </a:extLst>
          </p:cNvPr>
          <p:cNvSpPr txBox="1"/>
          <p:nvPr/>
        </p:nvSpPr>
        <p:spPr>
          <a:xfrm>
            <a:off x="875775" y="5873428"/>
            <a:ext cx="6492290" cy="369332"/>
          </a:xfrm>
          <a:prstGeom prst="rect">
            <a:avLst/>
          </a:prstGeom>
          <a:noFill/>
        </p:spPr>
        <p:txBody>
          <a:bodyPr wrap="none" rtlCol="0">
            <a:spAutoFit/>
          </a:bodyPr>
          <a:lstStyle/>
          <a:p>
            <a:r>
              <a:rPr lang="en-US" sz="1800" dirty="0">
                <a:solidFill>
                  <a:srgbClr val="000000"/>
                </a:solidFill>
              </a:rPr>
              <a:t>Day 5         9       13       17      21       25       29      </a:t>
            </a:r>
          </a:p>
        </p:txBody>
      </p:sp>
      <p:sp>
        <p:nvSpPr>
          <p:cNvPr id="15" name="CustomShape 12">
            <a:extLst>
              <a:ext uri="{FF2B5EF4-FFF2-40B4-BE49-F238E27FC236}">
                <a16:creationId xmlns:a16="http://schemas.microsoft.com/office/drawing/2014/main" id="{3DEDB3FF-2231-B58A-802D-2A99860F183C}"/>
              </a:ext>
            </a:extLst>
          </p:cNvPr>
          <p:cNvSpPr/>
          <p:nvPr/>
        </p:nvSpPr>
        <p:spPr>
          <a:xfrm>
            <a:off x="41481" y="615240"/>
            <a:ext cx="7076038" cy="5372202"/>
          </a:xfrm>
          <a:prstGeom prst="rect">
            <a:avLst/>
          </a:prstGeom>
          <a:solidFill>
            <a:srgbClr val="002060">
              <a:alpha val="94000"/>
            </a:srgbClr>
          </a:solidFill>
          <a:ln>
            <a:noFill/>
          </a:ln>
          <a:effectLst>
            <a:softEdge rad="139700"/>
          </a:effectLst>
        </p:spPr>
        <p:style>
          <a:lnRef idx="0">
            <a:scrgbClr r="0" g="0" b="0"/>
          </a:lnRef>
          <a:fillRef idx="0">
            <a:scrgbClr r="0" g="0" b="0"/>
          </a:fillRef>
          <a:effectRef idx="0">
            <a:scrgbClr r="0" g="0" b="0"/>
          </a:effectRef>
          <a:fontRef idx="minor"/>
        </p:style>
        <p:txBody>
          <a:bodyPr lIns="274320" tIns="274320" rIns="274320" bIns="274320"/>
          <a:lstStyle/>
          <a:p>
            <a:pPr marL="342900" indent="-342900">
              <a:lnSpc>
                <a:spcPct val="100000"/>
              </a:lnSpc>
              <a:spcAft>
                <a:spcPts val="601"/>
              </a:spcAft>
              <a:buFont typeface="Arial" panose="020B0604020202020204" pitchFamily="34" charset="0"/>
              <a:buChar char="•"/>
            </a:pPr>
            <a:r>
              <a:rPr lang="en-US" sz="2000" spc="-1" dirty="0" err="1">
                <a:solidFill>
                  <a:srgbClr val="FFFFFF"/>
                </a:solidFill>
                <a:uFill>
                  <a:solidFill>
                    <a:srgbClr val="FFFFFF"/>
                  </a:solidFill>
                </a:uFill>
                <a:latin typeface="Verdana"/>
                <a:ea typeface="ヒラギノ角ゴ Pro W3"/>
              </a:rPr>
              <a:t>TotC</a:t>
            </a:r>
            <a:r>
              <a:rPr lang="en-US" sz="2000" spc="-1" dirty="0">
                <a:solidFill>
                  <a:srgbClr val="FFFFFF"/>
                </a:solidFill>
                <a:uFill>
                  <a:solidFill>
                    <a:srgbClr val="FFFFFF"/>
                  </a:solidFill>
                </a:uFill>
                <a:latin typeface="Verdana"/>
                <a:ea typeface="ヒラギノ角ゴ Pro W3"/>
              </a:rPr>
              <a:t> is ~2-3x </a:t>
            </a:r>
            <a:r>
              <a:rPr lang="en-US" sz="2000" spc="-1" dirty="0" err="1">
                <a:solidFill>
                  <a:srgbClr val="FFFFFF"/>
                </a:solidFill>
                <a:uFill>
                  <a:solidFill>
                    <a:srgbClr val="FFFFFF"/>
                  </a:solidFill>
                </a:uFill>
                <a:latin typeface="Verdana"/>
                <a:ea typeface="ヒラギノ角ゴ Pro W3"/>
              </a:rPr>
              <a:t>TrC</a:t>
            </a:r>
            <a:r>
              <a:rPr lang="en-US" sz="2000" spc="-1" dirty="0">
                <a:solidFill>
                  <a:srgbClr val="FFFFFF"/>
                </a:solidFill>
                <a:uFill>
                  <a:solidFill>
                    <a:srgbClr val="FFFFFF"/>
                  </a:solidFill>
                </a:uFill>
                <a:latin typeface="Verdana"/>
                <a:ea typeface="ヒラギノ角ゴ Pro W3"/>
              </a:rPr>
              <a:t> and is significant where pollution is low</a:t>
            </a:r>
          </a:p>
          <a:p>
            <a:pPr marL="342900" indent="-342900">
              <a:lnSpc>
                <a:spcPct val="100000"/>
              </a:lnSpc>
              <a:spcAft>
                <a:spcPts val="601"/>
              </a:spcAft>
              <a:buFont typeface="Arial" panose="020B0604020202020204" pitchFamily="34" charset="0"/>
              <a:buChar char="•"/>
            </a:pPr>
            <a:r>
              <a:rPr lang="en-US" sz="2000" spc="-1" dirty="0" err="1">
                <a:solidFill>
                  <a:srgbClr val="FFFFFF"/>
                </a:solidFill>
                <a:uFill>
                  <a:solidFill>
                    <a:srgbClr val="FFFFFF"/>
                  </a:solidFill>
                </a:uFill>
                <a:latin typeface="Verdana"/>
                <a:ea typeface="ヒラギノ角ゴ Pro W3"/>
              </a:rPr>
              <a:t>TotC</a:t>
            </a:r>
            <a:r>
              <a:rPr lang="en-US" sz="2000" spc="-1" dirty="0">
                <a:solidFill>
                  <a:srgbClr val="FFFFFF"/>
                </a:solidFill>
                <a:uFill>
                  <a:solidFill>
                    <a:srgbClr val="FFFFFF"/>
                  </a:solidFill>
                </a:uFill>
                <a:latin typeface="Verdana"/>
                <a:ea typeface="ヒラギノ角ゴ Pro W3"/>
              </a:rPr>
              <a:t>: Pandora higher than TEMPO, variation agrees fairly well, generally flat or increasing through the morning with a rise in the late afternoon</a:t>
            </a:r>
          </a:p>
          <a:p>
            <a:pPr marL="342900" indent="-342900">
              <a:lnSpc>
                <a:spcPct val="100000"/>
              </a:lnSpc>
              <a:spcAft>
                <a:spcPts val="601"/>
              </a:spcAft>
              <a:buFont typeface="Arial" panose="020B0604020202020204" pitchFamily="34" charset="0"/>
              <a:buChar char="•"/>
            </a:pPr>
            <a:r>
              <a:rPr lang="en-US" sz="2000" spc="-1" dirty="0" err="1">
                <a:solidFill>
                  <a:srgbClr val="FFFFFF"/>
                </a:solidFill>
                <a:uFill>
                  <a:solidFill>
                    <a:srgbClr val="FFFFFF"/>
                  </a:solidFill>
                </a:uFill>
                <a:latin typeface="Verdana"/>
                <a:ea typeface="ヒラギノ角ゴ Pro W3"/>
              </a:rPr>
              <a:t>TrC</a:t>
            </a:r>
            <a:r>
              <a:rPr lang="en-US" sz="2000" spc="-1" dirty="0">
                <a:solidFill>
                  <a:srgbClr val="FFFFFF"/>
                </a:solidFill>
                <a:uFill>
                  <a:solidFill>
                    <a:srgbClr val="FFFFFF"/>
                  </a:solidFill>
                </a:uFill>
                <a:latin typeface="Verdana"/>
                <a:ea typeface="ヒラギノ角ゴ Pro W3"/>
              </a:rPr>
              <a:t>: Surprisingly good agreement, generally high in the morning, flat through the day with an afternoon increase</a:t>
            </a:r>
          </a:p>
          <a:p>
            <a:pPr marL="342900" indent="-342900">
              <a:lnSpc>
                <a:spcPct val="100000"/>
              </a:lnSpc>
              <a:spcAft>
                <a:spcPts val="601"/>
              </a:spcAft>
              <a:buFont typeface="Arial" panose="020B0604020202020204" pitchFamily="34" charset="0"/>
              <a:buChar char="•"/>
            </a:pPr>
            <a:r>
              <a:rPr lang="en-US" sz="2000" spc="-1" dirty="0">
                <a:solidFill>
                  <a:srgbClr val="FFFFFF"/>
                </a:solidFill>
                <a:uFill>
                  <a:solidFill>
                    <a:srgbClr val="FFFFFF"/>
                  </a:solidFill>
                </a:uFill>
                <a:latin typeface="Verdana"/>
                <a:ea typeface="ヒラギノ角ゴ Pro W3"/>
              </a:rPr>
              <a:t>Might reflect afternoon rush-hour and/or upslope transport</a:t>
            </a:r>
          </a:p>
          <a:p>
            <a:pPr marL="342900" indent="-342900">
              <a:lnSpc>
                <a:spcPct val="100000"/>
              </a:lnSpc>
              <a:spcAft>
                <a:spcPts val="601"/>
              </a:spcAft>
              <a:buFont typeface="Arial" panose="020B0604020202020204" pitchFamily="34" charset="0"/>
              <a:buChar char="•"/>
            </a:pPr>
            <a:r>
              <a:rPr lang="en-US" sz="2000" spc="-1" dirty="0">
                <a:solidFill>
                  <a:srgbClr val="FFFFFF"/>
                </a:solidFill>
                <a:uFill>
                  <a:solidFill>
                    <a:srgbClr val="FFFFFF"/>
                  </a:solidFill>
                </a:uFill>
                <a:latin typeface="Verdana"/>
                <a:ea typeface="ヒラギノ角ゴ Pro W3"/>
              </a:rPr>
              <a:t>This is derived from 4 strategic azimuth views around NCAR, interesting differences in Pandora </a:t>
            </a:r>
            <a:r>
              <a:rPr lang="en-US" sz="2000" spc="-1" dirty="0" err="1">
                <a:solidFill>
                  <a:srgbClr val="FFFFFF"/>
                </a:solidFill>
                <a:uFill>
                  <a:solidFill>
                    <a:srgbClr val="FFFFFF"/>
                  </a:solidFill>
                </a:uFill>
                <a:latin typeface="Verdana"/>
                <a:ea typeface="ヒラギノ角ゴ Pro W3"/>
              </a:rPr>
              <a:t>TrC</a:t>
            </a:r>
            <a:r>
              <a:rPr lang="en-US" sz="2000" spc="-1" dirty="0">
                <a:solidFill>
                  <a:srgbClr val="FFFFFF"/>
                </a:solidFill>
                <a:uFill>
                  <a:solidFill>
                    <a:srgbClr val="FFFFFF"/>
                  </a:solidFill>
                </a:uFill>
                <a:latin typeface="Verdana"/>
                <a:ea typeface="ヒラギノ角ゴ Pro W3"/>
              </a:rPr>
              <a:t> retrieved for different azimuth views</a:t>
            </a:r>
          </a:p>
          <a:p>
            <a:pPr>
              <a:lnSpc>
                <a:spcPct val="100000"/>
              </a:lnSpc>
              <a:spcAft>
                <a:spcPts val="601"/>
              </a:spcAft>
            </a:pPr>
            <a:endParaRPr lang="en-US" sz="2000" b="0" strike="noStrike" spc="-1" dirty="0">
              <a:solidFill>
                <a:srgbClr val="FFFFFF"/>
              </a:solidFill>
              <a:uFill>
                <a:solidFill>
                  <a:srgbClr val="FFFFFF"/>
                </a:solidFill>
              </a:uFill>
              <a:latin typeface="Verdana"/>
              <a:ea typeface="ヒラギノ角ゴ Pro W3"/>
            </a:endParaRPr>
          </a:p>
          <a:p>
            <a:pPr>
              <a:lnSpc>
                <a:spcPct val="100000"/>
              </a:lnSpc>
              <a:spcAft>
                <a:spcPts val="601"/>
              </a:spcAft>
            </a:pPr>
            <a:endParaRPr lang="en-US" sz="2000" b="0" strike="noStrike" spc="-1" dirty="0">
              <a:solidFill>
                <a:srgbClr val="FFFFFF"/>
              </a:solidFill>
              <a:uFill>
                <a:solidFill>
                  <a:srgbClr val="FFFFFF"/>
                </a:solidFill>
              </a:uFill>
              <a:latin typeface="Verdana"/>
              <a:ea typeface="ヒラギノ角ゴ Pro W3"/>
            </a:endParaRPr>
          </a:p>
        </p:txBody>
      </p:sp>
      <p:sp>
        <p:nvSpPr>
          <p:cNvPr id="2" name="CustomShape 3">
            <a:extLst>
              <a:ext uri="{FF2B5EF4-FFF2-40B4-BE49-F238E27FC236}">
                <a16:creationId xmlns:a16="http://schemas.microsoft.com/office/drawing/2014/main" id="{7E1B7D69-0F44-2077-AC9B-DAF30D9A049E}"/>
              </a:ext>
            </a:extLst>
          </p:cNvPr>
          <p:cNvSpPr/>
          <p:nvPr/>
        </p:nvSpPr>
        <p:spPr>
          <a:xfrm>
            <a:off x="9867375" y="799906"/>
            <a:ext cx="1534372"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Total Col NO</a:t>
            </a:r>
            <a:r>
              <a:rPr lang="en-US" sz="1400" b="0" strike="noStrike" spc="-1" baseline="-25000" dirty="0">
                <a:solidFill>
                  <a:srgbClr val="FFFFFF"/>
                </a:solidFill>
                <a:uFill>
                  <a:solidFill>
                    <a:srgbClr val="FFFFFF"/>
                  </a:solidFill>
                </a:uFill>
                <a:latin typeface="Verdana"/>
                <a:ea typeface="ヒラギノ角ゴ Pro W3"/>
              </a:rPr>
              <a:t>2</a:t>
            </a:r>
            <a:endParaRPr lang="en-US" sz="1400" b="0" strike="noStrike" spc="-1" baseline="-25000" dirty="0">
              <a:solidFill>
                <a:srgbClr val="000000"/>
              </a:solidFill>
              <a:uFill>
                <a:solidFill>
                  <a:srgbClr val="FFFFFF"/>
                </a:solidFill>
              </a:uFill>
              <a:latin typeface="Arial"/>
            </a:endParaRPr>
          </a:p>
        </p:txBody>
      </p:sp>
      <p:sp>
        <p:nvSpPr>
          <p:cNvPr id="4" name="CustomShape 3">
            <a:extLst>
              <a:ext uri="{FF2B5EF4-FFF2-40B4-BE49-F238E27FC236}">
                <a16:creationId xmlns:a16="http://schemas.microsoft.com/office/drawing/2014/main" id="{930A0B09-B4B3-F027-BFF7-A940FF6B47E4}"/>
              </a:ext>
            </a:extLst>
          </p:cNvPr>
          <p:cNvSpPr/>
          <p:nvPr/>
        </p:nvSpPr>
        <p:spPr>
          <a:xfrm>
            <a:off x="10808676" y="3428064"/>
            <a:ext cx="1383323"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Trop Col NO</a:t>
            </a:r>
            <a:r>
              <a:rPr lang="en-US" sz="1400" b="0" strike="noStrike" spc="-1" baseline="-25000" dirty="0">
                <a:solidFill>
                  <a:srgbClr val="FFFFFF"/>
                </a:solidFill>
                <a:uFill>
                  <a:solidFill>
                    <a:srgbClr val="FFFFFF"/>
                  </a:solidFill>
                </a:uFill>
                <a:latin typeface="Verdana"/>
                <a:ea typeface="ヒラギノ角ゴ Pro W3"/>
              </a:rPr>
              <a:t>2</a:t>
            </a:r>
            <a:endParaRPr lang="en-US" sz="1400" b="0" strike="noStrike" spc="-1" baseline="-25000"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417797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0BECD135-038B-83A3-0FEA-93576D95A21C}"/>
              </a:ext>
            </a:extLst>
          </p:cNvPr>
          <p:cNvSpPr txBox="1"/>
          <p:nvPr/>
        </p:nvSpPr>
        <p:spPr>
          <a:xfrm>
            <a:off x="213100" y="4630406"/>
            <a:ext cx="11071488" cy="1241142"/>
          </a:xfrm>
          <a:prstGeom prst="rect">
            <a:avLst/>
          </a:prstGeom>
          <a:noFill/>
          <a:ln>
            <a:noFill/>
          </a:ln>
        </p:spPr>
        <p:txBody>
          <a:bodyPr lIns="90000" tIns="45000" rIns="90000" bIns="45000"/>
          <a:lstStyle/>
          <a:p>
            <a:pPr marL="285750" indent="-285750">
              <a:spcBef>
                <a:spcPts val="600"/>
              </a:spcBef>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Pandora </a:t>
            </a:r>
            <a:r>
              <a:rPr lang="en-US" sz="2000" spc="-1" dirty="0" err="1">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TotC</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is higher than TEMPO maybe representativeness and/or bias?</a:t>
            </a:r>
          </a:p>
          <a:p>
            <a:pPr marL="285750" indent="-285750">
              <a:spcBef>
                <a:spcPts val="600"/>
              </a:spcBef>
              <a:buFont typeface="Arial" panose="020B0604020202020204" pitchFamily="34" charset="0"/>
              <a:buChar char="•"/>
            </a:pPr>
            <a:r>
              <a:rPr lang="en-US" sz="2000" spc="-1" dirty="0" err="1">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TrC</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appears to be generally in good agreement  </a:t>
            </a:r>
          </a:p>
          <a:p>
            <a:pPr marL="285750" indent="-285750">
              <a:spcBef>
                <a:spcPts val="600"/>
              </a:spcBef>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Correlation is better for </a:t>
            </a:r>
            <a:r>
              <a:rPr lang="en-US" sz="2000" spc="-1" dirty="0" err="1">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TotC</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compared to </a:t>
            </a:r>
            <a:r>
              <a:rPr lang="en-US" sz="2000" spc="-1" dirty="0" err="1">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TrC</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a:t>
            </a:r>
          </a:p>
          <a:p>
            <a:pPr marL="285750" indent="-285750">
              <a:spcBef>
                <a:spcPts val="600"/>
              </a:spcBef>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No obvious local hour dependence to the bias</a:t>
            </a:r>
          </a:p>
        </p:txBody>
      </p:sp>
      <p:sp>
        <p:nvSpPr>
          <p:cNvPr id="5" name="CustomShape 1">
            <a:extLst>
              <a:ext uri="{FF2B5EF4-FFF2-40B4-BE49-F238E27FC236}">
                <a16:creationId xmlns:a16="http://schemas.microsoft.com/office/drawing/2014/main" id="{9BE8B359-2E90-2319-AAAB-8B4EB4D89B83}"/>
              </a:ext>
            </a:extLst>
          </p:cNvPr>
          <p:cNvSpPr/>
          <p:nvPr/>
        </p:nvSpPr>
        <p:spPr>
          <a:xfrm>
            <a:off x="113123" y="54785"/>
            <a:ext cx="11965754" cy="577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3200" b="0" strike="noStrike" spc="-1" dirty="0">
                <a:solidFill>
                  <a:srgbClr val="FFFFFF"/>
                </a:solidFill>
                <a:uFill>
                  <a:solidFill>
                    <a:srgbClr val="FFFFFF"/>
                  </a:solidFill>
                </a:uFill>
                <a:latin typeface="Verdana"/>
                <a:ea typeface="ヒラギノ角ゴ Pro W3"/>
              </a:rPr>
              <a:t>TEMPO NO</a:t>
            </a:r>
            <a:r>
              <a:rPr lang="en-US" sz="3200" b="0" strike="noStrike" spc="-1" baseline="-25000" dirty="0">
                <a:solidFill>
                  <a:srgbClr val="FFFFFF"/>
                </a:solidFill>
                <a:uFill>
                  <a:solidFill>
                    <a:srgbClr val="FFFFFF"/>
                  </a:solidFill>
                </a:uFill>
                <a:latin typeface="Verdana"/>
                <a:ea typeface="ヒラギノ角ゴ Pro W3"/>
              </a:rPr>
              <a:t>2</a:t>
            </a:r>
            <a:r>
              <a:rPr lang="en-US" sz="3200" b="0" strike="noStrike" spc="-1" dirty="0">
                <a:solidFill>
                  <a:srgbClr val="FFFFFF"/>
                </a:solidFill>
                <a:uFill>
                  <a:solidFill>
                    <a:srgbClr val="FFFFFF"/>
                  </a:solidFill>
                </a:uFill>
                <a:latin typeface="Verdana"/>
                <a:ea typeface="ヒラギノ角ゴ Pro W3"/>
              </a:rPr>
              <a:t> V3 and Boulder Pandora Jun 2024   (2)</a:t>
            </a:r>
          </a:p>
        </p:txBody>
      </p:sp>
      <p:pic>
        <p:nvPicPr>
          <p:cNvPr id="6" name="Picture 5">
            <a:extLst>
              <a:ext uri="{FF2B5EF4-FFF2-40B4-BE49-F238E27FC236}">
                <a16:creationId xmlns:a16="http://schemas.microsoft.com/office/drawing/2014/main" id="{DC428DFC-DF62-6F72-EA69-69AD25AC059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34338" y="690993"/>
            <a:ext cx="6044539" cy="3881006"/>
          </a:xfrm>
          <a:prstGeom prst="rect">
            <a:avLst/>
          </a:prstGeom>
        </p:spPr>
      </p:pic>
      <p:pic>
        <p:nvPicPr>
          <p:cNvPr id="8" name="Picture 7">
            <a:extLst>
              <a:ext uri="{FF2B5EF4-FFF2-40B4-BE49-F238E27FC236}">
                <a16:creationId xmlns:a16="http://schemas.microsoft.com/office/drawing/2014/main" id="{D4576472-0E56-1249-CB9A-DF4D011FBD2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8297" y="690992"/>
            <a:ext cx="6037703" cy="3881007"/>
          </a:xfrm>
          <a:prstGeom prst="rect">
            <a:avLst/>
          </a:prstGeom>
        </p:spPr>
      </p:pic>
      <p:sp>
        <p:nvSpPr>
          <p:cNvPr id="2" name="CustomShape 3">
            <a:extLst>
              <a:ext uri="{FF2B5EF4-FFF2-40B4-BE49-F238E27FC236}">
                <a16:creationId xmlns:a16="http://schemas.microsoft.com/office/drawing/2014/main" id="{5684EA92-E4C6-CAAC-2A97-BAB8AD41DA80}"/>
              </a:ext>
            </a:extLst>
          </p:cNvPr>
          <p:cNvSpPr/>
          <p:nvPr/>
        </p:nvSpPr>
        <p:spPr>
          <a:xfrm>
            <a:off x="10281032" y="3760573"/>
            <a:ext cx="1534372"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Trop Col NO</a:t>
            </a:r>
            <a:r>
              <a:rPr lang="en-US" sz="1400" b="0" strike="noStrike" spc="-1" baseline="-25000" dirty="0">
                <a:solidFill>
                  <a:srgbClr val="FFFFFF"/>
                </a:solidFill>
                <a:uFill>
                  <a:solidFill>
                    <a:srgbClr val="FFFFFF"/>
                  </a:solidFill>
                </a:uFill>
                <a:latin typeface="Verdana"/>
                <a:ea typeface="ヒラギノ角ゴ Pro W3"/>
              </a:rPr>
              <a:t>2</a:t>
            </a:r>
            <a:endParaRPr lang="en-US" sz="1400" b="0" strike="noStrike" spc="-1" baseline="-25000" dirty="0">
              <a:solidFill>
                <a:srgbClr val="000000"/>
              </a:solidFill>
              <a:uFill>
                <a:solidFill>
                  <a:srgbClr val="FFFFFF"/>
                </a:solidFill>
              </a:uFill>
              <a:latin typeface="Arial"/>
            </a:endParaRPr>
          </a:p>
        </p:txBody>
      </p:sp>
      <p:sp>
        <p:nvSpPr>
          <p:cNvPr id="3" name="CustomShape 3">
            <a:extLst>
              <a:ext uri="{FF2B5EF4-FFF2-40B4-BE49-F238E27FC236}">
                <a16:creationId xmlns:a16="http://schemas.microsoft.com/office/drawing/2014/main" id="{4D2E417B-49A0-DAFA-74B3-FB36141449D9}"/>
              </a:ext>
            </a:extLst>
          </p:cNvPr>
          <p:cNvSpPr/>
          <p:nvPr/>
        </p:nvSpPr>
        <p:spPr>
          <a:xfrm>
            <a:off x="4331494" y="3760573"/>
            <a:ext cx="1534372"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Total Col NO</a:t>
            </a:r>
            <a:r>
              <a:rPr lang="en-US" sz="1400" b="0" strike="noStrike" spc="-1" baseline="-25000" dirty="0">
                <a:solidFill>
                  <a:srgbClr val="FFFFFF"/>
                </a:solidFill>
                <a:uFill>
                  <a:solidFill>
                    <a:srgbClr val="FFFFFF"/>
                  </a:solidFill>
                </a:uFill>
                <a:latin typeface="Verdana"/>
                <a:ea typeface="ヒラギノ角ゴ Pro W3"/>
              </a:rPr>
              <a:t>2</a:t>
            </a:r>
            <a:endParaRPr lang="en-US" sz="1400" b="0" strike="noStrike" spc="-1" baseline="-25000"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64217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B28CED-B9EB-275B-3DB5-9C8DFCC410EC}"/>
              </a:ext>
            </a:extLst>
          </p:cNvPr>
          <p:cNvSpPr/>
          <p:nvPr/>
        </p:nvSpPr>
        <p:spPr>
          <a:xfrm>
            <a:off x="0" y="666921"/>
            <a:ext cx="12170407" cy="552415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3911A9-F1AB-7840-915A-D7333C5EB587}"/>
              </a:ext>
            </a:extLst>
          </p:cNvPr>
          <p:cNvPicPr>
            <a:picLocks noChangeAspect="1"/>
          </p:cNvPicPr>
          <p:nvPr/>
        </p:nvPicPr>
        <p:blipFill rotWithShape="1">
          <a:blip r:embed="rId3" cstate="hqprint">
            <a:alphaModFix amt="70000"/>
            <a:extLst>
              <a:ext uri="{28A0092B-C50C-407E-A947-70E740481C1C}">
                <a14:useLocalDpi xmlns:a14="http://schemas.microsoft.com/office/drawing/2010/main"/>
              </a:ext>
            </a:extLst>
          </a:blip>
          <a:srcRect/>
          <a:stretch/>
        </p:blipFill>
        <p:spPr>
          <a:xfrm>
            <a:off x="2507673" y="666920"/>
            <a:ext cx="9684327" cy="5524159"/>
          </a:xfrm>
          <a:prstGeom prst="rect">
            <a:avLst/>
          </a:prstGeom>
        </p:spPr>
      </p:pic>
      <p:grpSp>
        <p:nvGrpSpPr>
          <p:cNvPr id="12" name="Group 11">
            <a:extLst>
              <a:ext uri="{FF2B5EF4-FFF2-40B4-BE49-F238E27FC236}">
                <a16:creationId xmlns:a16="http://schemas.microsoft.com/office/drawing/2014/main" id="{55A1CF4E-6D2D-C64B-9148-1C551ED93725}"/>
              </a:ext>
            </a:extLst>
          </p:cNvPr>
          <p:cNvGrpSpPr/>
          <p:nvPr/>
        </p:nvGrpSpPr>
        <p:grpSpPr>
          <a:xfrm>
            <a:off x="0" y="866542"/>
            <a:ext cx="8522736" cy="5324537"/>
            <a:chOff x="0" y="654253"/>
            <a:chExt cx="8522736" cy="5414499"/>
          </a:xfrm>
        </p:grpSpPr>
        <p:pic>
          <p:nvPicPr>
            <p:cNvPr id="18" name="Picture 17">
              <a:extLst>
                <a:ext uri="{FF2B5EF4-FFF2-40B4-BE49-F238E27FC236}">
                  <a16:creationId xmlns:a16="http://schemas.microsoft.com/office/drawing/2014/main" id="{0380F2E6-1BE9-BA4C-8880-2C7312969E8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654253"/>
              <a:ext cx="4386805" cy="5414499"/>
            </a:xfrm>
            <a:prstGeom prst="rect">
              <a:avLst/>
            </a:prstGeom>
          </p:spPr>
        </p:pic>
        <p:pic>
          <p:nvPicPr>
            <p:cNvPr id="19" name="Picture 18">
              <a:extLst>
                <a:ext uri="{FF2B5EF4-FFF2-40B4-BE49-F238E27FC236}">
                  <a16:creationId xmlns:a16="http://schemas.microsoft.com/office/drawing/2014/main" id="{C63AF459-D199-EA4A-83CA-001ABB8CB51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849986" y="654253"/>
              <a:ext cx="2961925" cy="5414499"/>
            </a:xfrm>
            <a:prstGeom prst="rect">
              <a:avLst/>
            </a:prstGeom>
          </p:spPr>
        </p:pic>
        <p:pic>
          <p:nvPicPr>
            <p:cNvPr id="20" name="Picture 19">
              <a:extLst>
                <a:ext uri="{FF2B5EF4-FFF2-40B4-BE49-F238E27FC236}">
                  <a16:creationId xmlns:a16="http://schemas.microsoft.com/office/drawing/2014/main" id="{C3A0B93A-2F51-E645-B945-586262B02F5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60811" y="1610419"/>
              <a:ext cx="2961925" cy="1134648"/>
            </a:xfrm>
            <a:prstGeom prst="rect">
              <a:avLst/>
            </a:prstGeom>
          </p:spPr>
        </p:pic>
        <p:pic>
          <p:nvPicPr>
            <p:cNvPr id="21" name="Picture 20">
              <a:extLst>
                <a:ext uri="{FF2B5EF4-FFF2-40B4-BE49-F238E27FC236}">
                  <a16:creationId xmlns:a16="http://schemas.microsoft.com/office/drawing/2014/main" id="{3F0F9560-3BC2-6B42-A7FD-A33CBF3CD9D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1593" y="1388307"/>
              <a:ext cx="6269280" cy="1356760"/>
            </a:xfrm>
            <a:prstGeom prst="rect">
              <a:avLst/>
            </a:prstGeom>
          </p:spPr>
        </p:pic>
        <p:pic>
          <p:nvPicPr>
            <p:cNvPr id="22" name="Picture 21">
              <a:extLst>
                <a:ext uri="{FF2B5EF4-FFF2-40B4-BE49-F238E27FC236}">
                  <a16:creationId xmlns:a16="http://schemas.microsoft.com/office/drawing/2014/main" id="{878BC304-C7EE-D842-9864-EB76B140FFF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1593" y="1390690"/>
              <a:ext cx="3318716" cy="1134648"/>
            </a:xfrm>
            <a:prstGeom prst="rect">
              <a:avLst/>
            </a:prstGeom>
          </p:spPr>
        </p:pic>
      </p:grpSp>
      <p:pic>
        <p:nvPicPr>
          <p:cNvPr id="15" name="Picture 14">
            <a:extLst>
              <a:ext uri="{FF2B5EF4-FFF2-40B4-BE49-F238E27FC236}">
                <a16:creationId xmlns:a16="http://schemas.microsoft.com/office/drawing/2014/main" id="{5E430AA3-4888-0749-A0F4-337893C344F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588410" y="866542"/>
            <a:ext cx="4042971" cy="949367"/>
          </a:xfrm>
          <a:prstGeom prst="rect">
            <a:avLst/>
          </a:prstGeom>
        </p:spPr>
      </p:pic>
      <p:sp>
        <p:nvSpPr>
          <p:cNvPr id="13" name="TextBox 12">
            <a:extLst>
              <a:ext uri="{FF2B5EF4-FFF2-40B4-BE49-F238E27FC236}">
                <a16:creationId xmlns:a16="http://schemas.microsoft.com/office/drawing/2014/main" id="{25301782-518C-CB20-579E-21C61141B6F4}"/>
              </a:ext>
            </a:extLst>
          </p:cNvPr>
          <p:cNvSpPr txBox="1"/>
          <p:nvPr/>
        </p:nvSpPr>
        <p:spPr>
          <a:xfrm>
            <a:off x="124878" y="1036036"/>
            <a:ext cx="9374065" cy="5093702"/>
          </a:xfrm>
          <a:prstGeom prst="rect">
            <a:avLst/>
          </a:prstGeom>
          <a:noFill/>
        </p:spPr>
        <p:txBody>
          <a:bodyPr wrap="square" rtlCol="0">
            <a:spAutoFit/>
          </a:bodyPr>
          <a:lstStyle/>
          <a:p>
            <a:pPr marL="285750" indent="-285750">
              <a:spcAft>
                <a:spcPts val="600"/>
              </a:spcAft>
              <a:buSzPct val="120000"/>
              <a:buFont typeface="Arial" panose="020B0604020202020204" pitchFamily="34" charset="0"/>
              <a:buChar char="•"/>
            </a:pPr>
            <a:r>
              <a:rPr lang="en-US" sz="2000" dirty="0">
                <a:solidFill>
                  <a:schemeClr val="bg1"/>
                </a:solidFill>
              </a:rPr>
              <a:t>GEO shows that diurnal NO</a:t>
            </a:r>
            <a:r>
              <a:rPr lang="en-US" sz="2000" baseline="-25000" dirty="0">
                <a:solidFill>
                  <a:schemeClr val="bg1"/>
                </a:solidFill>
              </a:rPr>
              <a:t>2</a:t>
            </a:r>
            <a:r>
              <a:rPr lang="en-US" sz="2000" dirty="0">
                <a:solidFill>
                  <a:schemeClr val="bg1"/>
                </a:solidFill>
              </a:rPr>
              <a:t> spatial and temporal variability is large, and that compared with once-a-day LEO observations, the new data will advance understanding of pollutant distributions, emissions and human exposure</a:t>
            </a:r>
          </a:p>
          <a:p>
            <a:pPr marL="285750" indent="-285750">
              <a:spcAft>
                <a:spcPts val="600"/>
              </a:spcAft>
              <a:buSzPct val="120000"/>
              <a:buFont typeface="Arial" panose="020B0604020202020204" pitchFamily="34" charset="0"/>
              <a:buChar char="•"/>
            </a:pPr>
            <a:r>
              <a:rPr lang="en-US" sz="2000" dirty="0">
                <a:solidFill>
                  <a:schemeClr val="bg1"/>
                </a:solidFill>
              </a:rPr>
              <a:t>In summer, NO</a:t>
            </a:r>
            <a:r>
              <a:rPr lang="en-US" sz="2000" baseline="-25000" dirty="0">
                <a:solidFill>
                  <a:schemeClr val="bg1"/>
                </a:solidFill>
              </a:rPr>
              <a:t>2</a:t>
            </a:r>
            <a:r>
              <a:rPr lang="en-US" sz="2000" dirty="0">
                <a:solidFill>
                  <a:schemeClr val="bg1"/>
                </a:solidFill>
              </a:rPr>
              <a:t> photochemistry is an important driver of diurnal variability, especially at the regional scale</a:t>
            </a:r>
          </a:p>
          <a:p>
            <a:pPr marL="285750" indent="-285750">
              <a:spcAft>
                <a:spcPts val="600"/>
              </a:spcAft>
              <a:buSzPct val="120000"/>
              <a:buFont typeface="Arial" panose="020B0604020202020204" pitchFamily="34" charset="0"/>
              <a:buChar char="•"/>
            </a:pPr>
            <a:r>
              <a:rPr lang="en-US" sz="2000" dirty="0">
                <a:solidFill>
                  <a:schemeClr val="bg1"/>
                </a:solidFill>
              </a:rPr>
              <a:t>At local scale, NO</a:t>
            </a:r>
            <a:r>
              <a:rPr lang="en-US" sz="2000" baseline="-25000" dirty="0">
                <a:solidFill>
                  <a:schemeClr val="bg1"/>
                </a:solidFill>
              </a:rPr>
              <a:t>2</a:t>
            </a:r>
            <a:r>
              <a:rPr lang="en-US" sz="2000" dirty="0">
                <a:solidFill>
                  <a:schemeClr val="bg1"/>
                </a:solidFill>
              </a:rPr>
              <a:t> magnitude and diurnal variability patterns change day-to-day, showing the impact of emissions and meteorology </a:t>
            </a:r>
          </a:p>
          <a:p>
            <a:pPr marL="285750" indent="-285750">
              <a:spcAft>
                <a:spcPts val="600"/>
              </a:spcAft>
              <a:buSzPct val="120000"/>
              <a:buFont typeface="Arial" panose="020B0604020202020204" pitchFamily="34" charset="0"/>
              <a:buChar char="•"/>
            </a:pPr>
            <a:r>
              <a:rPr lang="en-US" sz="2000" dirty="0">
                <a:solidFill>
                  <a:schemeClr val="bg1"/>
                </a:solidFill>
              </a:rPr>
              <a:t>In winter, NO</a:t>
            </a:r>
            <a:r>
              <a:rPr lang="en-US" sz="2000" baseline="-25000" dirty="0">
                <a:solidFill>
                  <a:schemeClr val="bg1"/>
                </a:solidFill>
              </a:rPr>
              <a:t>2</a:t>
            </a:r>
            <a:r>
              <a:rPr lang="en-US" sz="2000" dirty="0">
                <a:solidFill>
                  <a:schemeClr val="bg1"/>
                </a:solidFill>
              </a:rPr>
              <a:t> columns are higher and diurnal variability is lower as a result of reduced photochemistry</a:t>
            </a:r>
          </a:p>
          <a:p>
            <a:pPr marL="285750" indent="-285750">
              <a:spcAft>
                <a:spcPts val="600"/>
              </a:spcAft>
              <a:buSzPct val="120000"/>
              <a:buFont typeface="Arial" panose="020B0604020202020204" pitchFamily="34" charset="0"/>
              <a:buChar char="•"/>
            </a:pPr>
            <a:r>
              <a:rPr lang="en-US" sz="2000" dirty="0">
                <a:solidFill>
                  <a:schemeClr val="bg1"/>
                </a:solidFill>
              </a:rPr>
              <a:t>Still trying to understand NO</a:t>
            </a:r>
            <a:r>
              <a:rPr lang="en-US" sz="2000" baseline="-25000" dirty="0">
                <a:solidFill>
                  <a:schemeClr val="bg1"/>
                </a:solidFill>
              </a:rPr>
              <a:t>2</a:t>
            </a:r>
            <a:r>
              <a:rPr lang="en-US" sz="2000" dirty="0">
                <a:solidFill>
                  <a:schemeClr val="bg1"/>
                </a:solidFill>
              </a:rPr>
              <a:t> over Denver and comparisons between TEMPO, Pandora and models</a:t>
            </a:r>
          </a:p>
          <a:p>
            <a:pPr marL="285750" indent="-285750">
              <a:spcAft>
                <a:spcPts val="600"/>
              </a:spcAft>
              <a:buSzPct val="120000"/>
              <a:buFont typeface="Arial" panose="020B0604020202020204" pitchFamily="34" charset="0"/>
              <a:buChar char="•"/>
            </a:pPr>
            <a:r>
              <a:rPr lang="en-US" sz="2000" dirty="0">
                <a:solidFill>
                  <a:schemeClr val="bg1"/>
                </a:solidFill>
              </a:rPr>
              <a:t>Validation is going to be be very important to avoid uncertainties in diurnally varying retrieval algorithm parameters aliasing onto the retrieved products </a:t>
            </a:r>
          </a:p>
        </p:txBody>
      </p:sp>
      <p:sp>
        <p:nvSpPr>
          <p:cNvPr id="17" name="Text Box 2">
            <a:extLst>
              <a:ext uri="{FF2B5EF4-FFF2-40B4-BE49-F238E27FC236}">
                <a16:creationId xmlns:a16="http://schemas.microsoft.com/office/drawing/2014/main" id="{3291D059-C31E-A8D0-F351-B416CF1CCF2A}"/>
              </a:ext>
            </a:extLst>
          </p:cNvPr>
          <p:cNvSpPr txBox="1">
            <a:spLocks noChangeArrowheads="1"/>
          </p:cNvSpPr>
          <p:nvPr/>
        </p:nvSpPr>
        <p:spPr bwMode="auto">
          <a:xfrm>
            <a:off x="2923886" y="0"/>
            <a:ext cx="8851900" cy="584775"/>
          </a:xfrm>
          <a:prstGeom prst="rect">
            <a:avLst/>
          </a:prstGeom>
          <a:noFill/>
          <a:ln w="9525">
            <a:noFill/>
            <a:miter lim="800000"/>
            <a:headEnd/>
            <a:tailEnd/>
          </a:ln>
        </p:spPr>
        <p:txBody>
          <a:bodyPr wrap="square">
            <a:spAutoFit/>
          </a:bodyPr>
          <a:lstStyle/>
          <a:p>
            <a:pPr algn="r"/>
            <a:r>
              <a:rPr lang="en-US" sz="3200" dirty="0">
                <a:solidFill>
                  <a:srgbClr val="FFFFFF"/>
                </a:solidFill>
                <a:latin typeface="Verdana"/>
                <a:cs typeface="Verdana"/>
              </a:rPr>
              <a:t>Summary</a:t>
            </a:r>
          </a:p>
        </p:txBody>
      </p:sp>
    </p:spTree>
    <p:extLst>
      <p:ext uri="{BB962C8B-B14F-4D97-AF65-F5344CB8AC3E}">
        <p14:creationId xmlns:p14="http://schemas.microsoft.com/office/powerpoint/2010/main" val="232897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6C7FB9-D3D2-7395-7EB7-C17D336215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401" y="695277"/>
            <a:ext cx="11301927" cy="5480907"/>
          </a:xfrm>
          <a:prstGeom prst="rect">
            <a:avLst/>
          </a:prstGeom>
        </p:spPr>
      </p:pic>
      <p:sp>
        <p:nvSpPr>
          <p:cNvPr id="114" name="CustomShape 2"/>
          <p:cNvSpPr/>
          <p:nvPr/>
        </p:nvSpPr>
        <p:spPr>
          <a:xfrm>
            <a:off x="270185" y="0"/>
            <a:ext cx="11610360" cy="644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3200" b="0" strike="noStrike" spc="-1" dirty="0">
                <a:solidFill>
                  <a:srgbClr val="FFFFFF"/>
                </a:solidFill>
                <a:uFill>
                  <a:solidFill>
                    <a:srgbClr val="FFFFFF"/>
                  </a:solidFill>
                </a:uFill>
                <a:latin typeface="Verdana"/>
                <a:ea typeface="ヒラギノ角ゴ Pro W3"/>
              </a:rPr>
              <a:t>GEMS V2 NO</a:t>
            </a:r>
            <a:r>
              <a:rPr lang="en-US" sz="3200" b="0" strike="noStrike" spc="-1" baseline="-25000" dirty="0">
                <a:solidFill>
                  <a:srgbClr val="FFFFFF"/>
                </a:solidFill>
                <a:uFill>
                  <a:solidFill>
                    <a:srgbClr val="FFFFFF"/>
                  </a:solidFill>
                </a:uFill>
                <a:latin typeface="Verdana"/>
                <a:ea typeface="ヒラギノ角ゴ Pro W3"/>
              </a:rPr>
              <a:t>2</a:t>
            </a:r>
            <a:r>
              <a:rPr lang="en-US" sz="3200" b="0" strike="noStrike" spc="-1" dirty="0">
                <a:solidFill>
                  <a:srgbClr val="FFFFFF"/>
                </a:solidFill>
                <a:uFill>
                  <a:solidFill>
                    <a:srgbClr val="FFFFFF"/>
                  </a:solidFill>
                </a:uFill>
                <a:latin typeface="Verdana"/>
                <a:ea typeface="ヒラギノ角ゴ Pro W3"/>
              </a:rPr>
              <a:t> diurnal variation maps, June 15 2023 </a:t>
            </a:r>
            <a:endParaRPr lang="en-US" sz="3200" b="0" strike="noStrike" spc="-1" dirty="0">
              <a:solidFill>
                <a:srgbClr val="000000"/>
              </a:solidFill>
              <a:uFill>
                <a:solidFill>
                  <a:srgbClr val="FFFFFF"/>
                </a:solidFill>
              </a:uFill>
              <a:latin typeface="Arial"/>
            </a:endParaRPr>
          </a:p>
        </p:txBody>
      </p:sp>
      <p:sp>
        <p:nvSpPr>
          <p:cNvPr id="115" name="CustomShape 3"/>
          <p:cNvSpPr/>
          <p:nvPr/>
        </p:nvSpPr>
        <p:spPr>
          <a:xfrm>
            <a:off x="1494827" y="2766442"/>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07:45 KST</a:t>
            </a:r>
            <a:endParaRPr lang="en-US" sz="1400" b="0" strike="noStrike" spc="-1" dirty="0">
              <a:solidFill>
                <a:srgbClr val="000000"/>
              </a:solidFill>
              <a:uFill>
                <a:solidFill>
                  <a:srgbClr val="FFFFFF"/>
                </a:solidFill>
              </a:uFill>
              <a:latin typeface="Arial"/>
            </a:endParaRPr>
          </a:p>
        </p:txBody>
      </p:sp>
      <p:sp>
        <p:nvSpPr>
          <p:cNvPr id="116" name="CustomShape 4"/>
          <p:cNvSpPr/>
          <p:nvPr/>
        </p:nvSpPr>
        <p:spPr>
          <a:xfrm>
            <a:off x="3690770" y="2782123"/>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08:45 KST</a:t>
            </a:r>
            <a:endParaRPr lang="en-US" sz="1400" b="0" strike="noStrike" spc="-1" dirty="0">
              <a:solidFill>
                <a:srgbClr val="000000"/>
              </a:solidFill>
              <a:uFill>
                <a:solidFill>
                  <a:srgbClr val="FFFFFF"/>
                </a:solidFill>
              </a:uFill>
              <a:latin typeface="Arial"/>
            </a:endParaRPr>
          </a:p>
        </p:txBody>
      </p:sp>
      <p:sp>
        <p:nvSpPr>
          <p:cNvPr id="117" name="CustomShape 5"/>
          <p:cNvSpPr/>
          <p:nvPr/>
        </p:nvSpPr>
        <p:spPr>
          <a:xfrm>
            <a:off x="5872715" y="2765092"/>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09:45 KST</a:t>
            </a:r>
            <a:endParaRPr lang="en-US" sz="1400" b="0" strike="noStrike" spc="-1" dirty="0">
              <a:solidFill>
                <a:srgbClr val="000000"/>
              </a:solidFill>
              <a:uFill>
                <a:solidFill>
                  <a:srgbClr val="FFFFFF"/>
                </a:solidFill>
              </a:uFill>
              <a:latin typeface="Arial"/>
            </a:endParaRPr>
          </a:p>
        </p:txBody>
      </p:sp>
      <p:sp>
        <p:nvSpPr>
          <p:cNvPr id="118" name="CustomShape 6"/>
          <p:cNvSpPr/>
          <p:nvPr/>
        </p:nvSpPr>
        <p:spPr>
          <a:xfrm>
            <a:off x="8083981" y="2772278"/>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10:45 KST</a:t>
            </a:r>
            <a:endParaRPr lang="en-US" sz="1400" b="0" strike="noStrike" spc="-1" dirty="0">
              <a:solidFill>
                <a:srgbClr val="000000"/>
              </a:solidFill>
              <a:uFill>
                <a:solidFill>
                  <a:srgbClr val="FFFFFF"/>
                </a:solidFill>
              </a:uFill>
              <a:latin typeface="Arial"/>
            </a:endParaRPr>
          </a:p>
        </p:txBody>
      </p:sp>
      <p:sp>
        <p:nvSpPr>
          <p:cNvPr id="119" name="CustomShape 7"/>
          <p:cNvSpPr/>
          <p:nvPr/>
        </p:nvSpPr>
        <p:spPr>
          <a:xfrm>
            <a:off x="10295247" y="2765092"/>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11:45 KST</a:t>
            </a:r>
            <a:endParaRPr lang="en-US" sz="1400" b="0" strike="noStrike" spc="-1" dirty="0">
              <a:solidFill>
                <a:srgbClr val="000000"/>
              </a:solidFill>
              <a:uFill>
                <a:solidFill>
                  <a:srgbClr val="FFFFFF"/>
                </a:solidFill>
              </a:uFill>
              <a:latin typeface="Arial"/>
            </a:endParaRPr>
          </a:p>
        </p:txBody>
      </p:sp>
      <p:sp>
        <p:nvSpPr>
          <p:cNvPr id="120" name="CustomShape 8"/>
          <p:cNvSpPr/>
          <p:nvPr/>
        </p:nvSpPr>
        <p:spPr>
          <a:xfrm>
            <a:off x="1494827" y="5147717"/>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12:45 KST</a:t>
            </a:r>
            <a:endParaRPr lang="en-US" sz="1400" b="0" strike="noStrike" spc="-1" dirty="0">
              <a:solidFill>
                <a:srgbClr val="000000"/>
              </a:solidFill>
              <a:uFill>
                <a:solidFill>
                  <a:srgbClr val="FFFFFF"/>
                </a:solidFill>
              </a:uFill>
              <a:latin typeface="Arial"/>
            </a:endParaRPr>
          </a:p>
        </p:txBody>
      </p:sp>
      <p:sp>
        <p:nvSpPr>
          <p:cNvPr id="121" name="CustomShape 9"/>
          <p:cNvSpPr/>
          <p:nvPr/>
        </p:nvSpPr>
        <p:spPr>
          <a:xfrm>
            <a:off x="3660044" y="5147717"/>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13:45 KST</a:t>
            </a:r>
            <a:endParaRPr lang="en-US" sz="1400" b="0" strike="noStrike" spc="-1" dirty="0">
              <a:solidFill>
                <a:srgbClr val="000000"/>
              </a:solidFill>
              <a:uFill>
                <a:solidFill>
                  <a:srgbClr val="FFFFFF"/>
                </a:solidFill>
              </a:uFill>
              <a:latin typeface="Arial"/>
            </a:endParaRPr>
          </a:p>
        </p:txBody>
      </p:sp>
      <p:sp>
        <p:nvSpPr>
          <p:cNvPr id="122" name="CustomShape 10"/>
          <p:cNvSpPr/>
          <p:nvPr/>
        </p:nvSpPr>
        <p:spPr>
          <a:xfrm>
            <a:off x="5893273" y="5133300"/>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14:45 KST</a:t>
            </a:r>
            <a:endParaRPr lang="en-US" sz="1400" b="0" strike="noStrike" spc="-1" dirty="0">
              <a:solidFill>
                <a:srgbClr val="000000"/>
              </a:solidFill>
              <a:uFill>
                <a:solidFill>
                  <a:srgbClr val="FFFFFF"/>
                </a:solidFill>
              </a:uFill>
              <a:latin typeface="Arial"/>
            </a:endParaRPr>
          </a:p>
        </p:txBody>
      </p:sp>
      <p:sp>
        <p:nvSpPr>
          <p:cNvPr id="123" name="CustomShape 11"/>
          <p:cNvSpPr/>
          <p:nvPr/>
        </p:nvSpPr>
        <p:spPr>
          <a:xfrm>
            <a:off x="8059798" y="5149816"/>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15:45 KST</a:t>
            </a:r>
            <a:endParaRPr lang="en-US" sz="1400" b="0" strike="noStrike" spc="-1" dirty="0">
              <a:solidFill>
                <a:srgbClr val="000000"/>
              </a:solidFill>
              <a:uFill>
                <a:solidFill>
                  <a:srgbClr val="FFFFFF"/>
                </a:solidFill>
              </a:uFill>
              <a:latin typeface="Arial"/>
            </a:endParaRPr>
          </a:p>
        </p:txBody>
      </p:sp>
      <p:sp>
        <p:nvSpPr>
          <p:cNvPr id="124" name="CustomShape 12"/>
          <p:cNvSpPr/>
          <p:nvPr/>
        </p:nvSpPr>
        <p:spPr>
          <a:xfrm>
            <a:off x="10269756" y="5140531"/>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16:45 KST</a:t>
            </a:r>
            <a:endParaRPr lang="en-US" sz="1400" b="0" strike="noStrike" spc="-1" dirty="0">
              <a:solidFill>
                <a:srgbClr val="000000"/>
              </a:solidFill>
              <a:uFill>
                <a:solidFill>
                  <a:srgbClr val="FFFFFF"/>
                </a:solidFill>
              </a:uFill>
              <a:latin typeface="Arial"/>
            </a:endParaRPr>
          </a:p>
        </p:txBody>
      </p:sp>
      <p:sp>
        <p:nvSpPr>
          <p:cNvPr id="4" name="CustomShape 12">
            <a:extLst>
              <a:ext uri="{FF2B5EF4-FFF2-40B4-BE49-F238E27FC236}">
                <a16:creationId xmlns:a16="http://schemas.microsoft.com/office/drawing/2014/main" id="{03CDEE0D-EE2F-0EF0-CBEC-99000EED3C1E}"/>
              </a:ext>
            </a:extLst>
          </p:cNvPr>
          <p:cNvSpPr/>
          <p:nvPr/>
        </p:nvSpPr>
        <p:spPr>
          <a:xfrm>
            <a:off x="6561113" y="2916832"/>
            <a:ext cx="5597100" cy="3815508"/>
          </a:xfrm>
          <a:prstGeom prst="rect">
            <a:avLst/>
          </a:prstGeom>
          <a:solidFill>
            <a:srgbClr val="002060">
              <a:alpha val="87000"/>
            </a:srgbClr>
          </a:solidFill>
          <a:ln>
            <a:noFill/>
          </a:ln>
          <a:effectLst>
            <a:softEdge rad="139700"/>
          </a:effectLst>
        </p:spPr>
        <p:style>
          <a:lnRef idx="0">
            <a:scrgbClr r="0" g="0" b="0"/>
          </a:lnRef>
          <a:fillRef idx="0">
            <a:scrgbClr r="0" g="0" b="0"/>
          </a:fillRef>
          <a:effectRef idx="0">
            <a:scrgbClr r="0" g="0" b="0"/>
          </a:effectRef>
          <a:fontRef idx="minor"/>
        </p:style>
        <p:txBody>
          <a:bodyPr lIns="274320" tIns="274320" rIns="274320" bIns="274320"/>
          <a:lstStyle/>
          <a:p>
            <a:pPr marL="342900" indent="-342900">
              <a:lnSpc>
                <a:spcPct val="100000"/>
              </a:lnSpc>
              <a:spcAft>
                <a:spcPts val="601"/>
              </a:spcAft>
              <a:buFont typeface="Arial" panose="020B0604020202020204" pitchFamily="34" charset="0"/>
              <a:buChar char="•"/>
            </a:pPr>
            <a:r>
              <a:rPr lang="en-US" sz="2000" b="0" strike="noStrike" spc="-1" dirty="0">
                <a:solidFill>
                  <a:srgbClr val="FFFFFF"/>
                </a:solidFill>
                <a:uFill>
                  <a:solidFill>
                    <a:srgbClr val="FFFFFF"/>
                  </a:solidFill>
                </a:uFill>
                <a:latin typeface="Verdana"/>
                <a:ea typeface="ヒラギノ角ゴ Pro W3"/>
              </a:rPr>
              <a:t>High NO</a:t>
            </a:r>
            <a:r>
              <a:rPr lang="en-US" sz="2000" b="0" strike="noStrike" spc="-1" baseline="-25000" dirty="0">
                <a:solidFill>
                  <a:srgbClr val="FFFFFF"/>
                </a:solidFill>
                <a:uFill>
                  <a:solidFill>
                    <a:srgbClr val="FFFFFF"/>
                  </a:solidFill>
                </a:uFill>
                <a:latin typeface="Verdana"/>
                <a:ea typeface="ヒラギノ角ゴ Pro W3"/>
              </a:rPr>
              <a:t>2</a:t>
            </a:r>
            <a:r>
              <a:rPr lang="en-US" sz="2000" b="0" strike="noStrike" spc="-1" dirty="0">
                <a:solidFill>
                  <a:srgbClr val="FFFFFF"/>
                </a:solidFill>
                <a:uFill>
                  <a:solidFill>
                    <a:srgbClr val="FFFFFF"/>
                  </a:solidFill>
                </a:uFill>
                <a:latin typeface="Verdana"/>
                <a:ea typeface="ヒラギノ角ゴ Pro W3"/>
              </a:rPr>
              <a:t> over the Beijing region, industry of th</a:t>
            </a:r>
            <a:r>
              <a:rPr lang="en-US" sz="2000" spc="-1" dirty="0">
                <a:solidFill>
                  <a:srgbClr val="FFFFFF"/>
                </a:solidFill>
                <a:uFill>
                  <a:solidFill>
                    <a:srgbClr val="FFFFFF"/>
                  </a:solidFill>
                </a:uFill>
                <a:latin typeface="Verdana"/>
                <a:ea typeface="ヒラギノ角ゴ Pro W3"/>
              </a:rPr>
              <a:t>e </a:t>
            </a:r>
            <a:r>
              <a:rPr lang="en-US" sz="2000" b="0" strike="noStrike" spc="-1" dirty="0">
                <a:solidFill>
                  <a:srgbClr val="FFFFFF"/>
                </a:solidFill>
                <a:uFill>
                  <a:solidFill>
                    <a:srgbClr val="FFFFFF"/>
                  </a:solidFill>
                </a:uFill>
                <a:latin typeface="Verdana"/>
                <a:ea typeface="ヒラギノ角ゴ Pro W3"/>
              </a:rPr>
              <a:t>North China Plain, Shanghai and the Yangtze Delta, and Seoul in South Korea </a:t>
            </a:r>
          </a:p>
          <a:p>
            <a:pPr marL="342900" indent="-342900">
              <a:lnSpc>
                <a:spcPct val="100000"/>
              </a:lnSpc>
              <a:spcAft>
                <a:spcPts val="601"/>
              </a:spcAft>
              <a:buFont typeface="Arial" panose="020B0604020202020204" pitchFamily="34" charset="0"/>
              <a:buChar char="•"/>
            </a:pPr>
            <a:r>
              <a:rPr lang="en-US" sz="2000" spc="-1" dirty="0">
                <a:solidFill>
                  <a:srgbClr val="FFFFFF"/>
                </a:solidFill>
                <a:uFill>
                  <a:solidFill>
                    <a:srgbClr val="FFFFFF"/>
                  </a:solidFill>
                </a:uFill>
                <a:latin typeface="Verdana"/>
                <a:ea typeface="ヒラギノ角ゴ Pro W3"/>
              </a:rPr>
              <a:t>L</a:t>
            </a:r>
            <a:r>
              <a:rPr lang="en-US" sz="2000" b="0" strike="noStrike" spc="-1" dirty="0">
                <a:solidFill>
                  <a:srgbClr val="FFFFFF"/>
                </a:solidFill>
                <a:uFill>
                  <a:solidFill>
                    <a:srgbClr val="FFFFFF"/>
                  </a:solidFill>
                </a:uFill>
                <a:latin typeface="Verdana"/>
                <a:ea typeface="ヒラギノ角ゴ Pro W3"/>
              </a:rPr>
              <a:t>arge temporal variation of pollution amount and spatial distribution; usual morning maximum</a:t>
            </a:r>
          </a:p>
          <a:p>
            <a:pPr marL="342900" indent="-342900">
              <a:lnSpc>
                <a:spcPct val="100000"/>
              </a:lnSpc>
              <a:spcAft>
                <a:spcPts val="601"/>
              </a:spcAft>
              <a:buFont typeface="Arial" panose="020B0604020202020204" pitchFamily="34" charset="0"/>
              <a:buChar char="•"/>
            </a:pPr>
            <a:r>
              <a:rPr lang="en-US" sz="2000" spc="-1" dirty="0">
                <a:solidFill>
                  <a:srgbClr val="FFFFFF"/>
                </a:solidFill>
                <a:uFill>
                  <a:solidFill>
                    <a:srgbClr val="FFFFFF"/>
                  </a:solidFill>
                </a:uFill>
                <a:latin typeface="Verdana"/>
                <a:ea typeface="ヒラギノ角ゴ Pro W3"/>
              </a:rPr>
              <a:t>H</a:t>
            </a:r>
            <a:r>
              <a:rPr lang="en-US" sz="2000" b="0" strike="noStrike" spc="-1" dirty="0">
                <a:solidFill>
                  <a:srgbClr val="FFFFFF"/>
                </a:solidFill>
                <a:uFill>
                  <a:solidFill>
                    <a:srgbClr val="FFFFFF"/>
                  </a:solidFill>
                </a:uFill>
                <a:latin typeface="Verdana"/>
                <a:ea typeface="ヒラギノ角ゴ Pro W3"/>
              </a:rPr>
              <a:t>ourly observations provide at least some measurements in regions of changing cloud</a:t>
            </a:r>
          </a:p>
          <a:p>
            <a:pPr>
              <a:lnSpc>
                <a:spcPct val="100000"/>
              </a:lnSpc>
              <a:spcAft>
                <a:spcPts val="601"/>
              </a:spcAft>
            </a:pPr>
            <a:endParaRPr lang="en-US" sz="2000" b="0" strike="noStrike" spc="-1" dirty="0">
              <a:solidFill>
                <a:srgbClr val="FFFFFF"/>
              </a:solidFill>
              <a:uFill>
                <a:solidFill>
                  <a:srgbClr val="FFFFFF"/>
                </a:solidFill>
              </a:uFill>
              <a:latin typeface="Verdana"/>
              <a:ea typeface="ヒラギノ角ゴ Pro W3"/>
            </a:endParaRPr>
          </a:p>
          <a:p>
            <a:pPr>
              <a:lnSpc>
                <a:spcPct val="100000"/>
              </a:lnSpc>
              <a:spcAft>
                <a:spcPts val="601"/>
              </a:spcAft>
            </a:pPr>
            <a:endParaRPr lang="en-US" sz="2000" b="0" strike="noStrike" spc="-1" dirty="0">
              <a:solidFill>
                <a:srgbClr val="FFFFFF"/>
              </a:solidFill>
              <a:uFill>
                <a:solidFill>
                  <a:srgbClr val="FFFFFF"/>
                </a:solidFill>
              </a:uFill>
              <a:latin typeface="Verdana"/>
              <a:ea typeface="ヒラギノ角ゴ Pro W3"/>
            </a:endParaRPr>
          </a:p>
        </p:txBody>
      </p:sp>
      <p:sp>
        <p:nvSpPr>
          <p:cNvPr id="2" name="TextBox 1">
            <a:extLst>
              <a:ext uri="{FF2B5EF4-FFF2-40B4-BE49-F238E27FC236}">
                <a16:creationId xmlns:a16="http://schemas.microsoft.com/office/drawing/2014/main" id="{393AC908-491B-9A29-89E3-8EF099D48AA7}"/>
              </a:ext>
            </a:extLst>
          </p:cNvPr>
          <p:cNvSpPr txBox="1"/>
          <p:nvPr/>
        </p:nvSpPr>
        <p:spPr>
          <a:xfrm>
            <a:off x="113577" y="5837630"/>
            <a:ext cx="3155606" cy="338554"/>
          </a:xfrm>
          <a:prstGeom prst="rect">
            <a:avLst/>
          </a:prstGeom>
          <a:noFill/>
        </p:spPr>
        <p:txBody>
          <a:bodyPr wrap="square">
            <a:spAutoFit/>
          </a:bodyPr>
          <a:lstStyle/>
          <a:p>
            <a:r>
              <a:rPr lang="en-US" sz="1600" b="0" i="1" strike="noStrike"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Edwards et al., ACP, 2024</a:t>
            </a:r>
          </a:p>
        </p:txBody>
      </p:sp>
    </p:spTree>
    <p:extLst>
      <p:ext uri="{BB962C8B-B14F-4D97-AF65-F5344CB8AC3E}">
        <p14:creationId xmlns:p14="http://schemas.microsoft.com/office/powerpoint/2010/main" val="97894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7B618E-036E-5DAB-12BD-B8DBD3A968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185" y="589628"/>
            <a:ext cx="11368802" cy="5492021"/>
          </a:xfrm>
          <a:prstGeom prst="rect">
            <a:avLst/>
          </a:prstGeom>
        </p:spPr>
      </p:pic>
      <p:sp>
        <p:nvSpPr>
          <p:cNvPr id="114" name="CustomShape 2"/>
          <p:cNvSpPr/>
          <p:nvPr/>
        </p:nvSpPr>
        <p:spPr>
          <a:xfrm>
            <a:off x="270185" y="0"/>
            <a:ext cx="11610360" cy="644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3200" b="0" strike="noStrike" spc="-1" dirty="0">
                <a:solidFill>
                  <a:srgbClr val="FFFFFF"/>
                </a:solidFill>
                <a:uFill>
                  <a:solidFill>
                    <a:srgbClr val="FFFFFF"/>
                  </a:solidFill>
                </a:uFill>
                <a:latin typeface="Verdana"/>
                <a:ea typeface="ヒラギノ角ゴ Pro W3"/>
              </a:rPr>
              <a:t>GEMS V2 NO</a:t>
            </a:r>
            <a:r>
              <a:rPr lang="en-US" sz="3200" b="0" strike="noStrike" spc="-1" baseline="-25000" dirty="0">
                <a:solidFill>
                  <a:srgbClr val="FFFFFF"/>
                </a:solidFill>
                <a:uFill>
                  <a:solidFill>
                    <a:srgbClr val="FFFFFF"/>
                  </a:solidFill>
                </a:uFill>
                <a:latin typeface="Verdana"/>
                <a:ea typeface="ヒラギノ角ゴ Pro W3"/>
              </a:rPr>
              <a:t>2</a:t>
            </a:r>
            <a:r>
              <a:rPr lang="en-US" sz="3200" b="0" strike="noStrike" spc="-1" dirty="0">
                <a:solidFill>
                  <a:srgbClr val="FFFFFF"/>
                </a:solidFill>
                <a:uFill>
                  <a:solidFill>
                    <a:srgbClr val="FFFFFF"/>
                  </a:solidFill>
                </a:uFill>
                <a:latin typeface="Verdana"/>
                <a:ea typeface="ヒラギノ角ゴ Pro W3"/>
              </a:rPr>
              <a:t> diurnal variation maps, Jan 30 2023 </a:t>
            </a:r>
            <a:endParaRPr lang="en-US" sz="3200" b="0" strike="noStrike" spc="-1" dirty="0">
              <a:solidFill>
                <a:srgbClr val="000000"/>
              </a:solidFill>
              <a:uFill>
                <a:solidFill>
                  <a:srgbClr val="FFFFFF"/>
                </a:solidFill>
              </a:uFill>
              <a:latin typeface="Arial"/>
            </a:endParaRPr>
          </a:p>
        </p:txBody>
      </p:sp>
      <p:sp>
        <p:nvSpPr>
          <p:cNvPr id="115" name="CustomShape 3"/>
          <p:cNvSpPr/>
          <p:nvPr/>
        </p:nvSpPr>
        <p:spPr>
          <a:xfrm>
            <a:off x="1494827" y="2766442"/>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07:45 KST</a:t>
            </a:r>
            <a:endParaRPr lang="en-US" sz="1400" b="0" strike="noStrike" spc="-1" dirty="0">
              <a:solidFill>
                <a:srgbClr val="000000"/>
              </a:solidFill>
              <a:uFill>
                <a:solidFill>
                  <a:srgbClr val="FFFFFF"/>
                </a:solidFill>
              </a:uFill>
              <a:latin typeface="Arial"/>
            </a:endParaRPr>
          </a:p>
        </p:txBody>
      </p:sp>
      <p:sp>
        <p:nvSpPr>
          <p:cNvPr id="116" name="CustomShape 4"/>
          <p:cNvSpPr/>
          <p:nvPr/>
        </p:nvSpPr>
        <p:spPr>
          <a:xfrm>
            <a:off x="3690770" y="2782123"/>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a:solidFill>
                  <a:srgbClr val="FFFFFF"/>
                </a:solidFill>
                <a:uFill>
                  <a:solidFill>
                    <a:srgbClr val="FFFFFF"/>
                  </a:solidFill>
                </a:uFill>
                <a:latin typeface="Verdana"/>
                <a:ea typeface="ヒラギノ角ゴ Pro W3"/>
              </a:rPr>
              <a:t>08:45 KST</a:t>
            </a:r>
            <a:endParaRPr lang="en-US" sz="1400" b="0" strike="noStrike" spc="-1">
              <a:solidFill>
                <a:srgbClr val="000000"/>
              </a:solidFill>
              <a:uFill>
                <a:solidFill>
                  <a:srgbClr val="FFFFFF"/>
                </a:solidFill>
              </a:uFill>
              <a:latin typeface="Arial"/>
            </a:endParaRPr>
          </a:p>
        </p:txBody>
      </p:sp>
      <p:sp>
        <p:nvSpPr>
          <p:cNvPr id="117" name="CustomShape 5"/>
          <p:cNvSpPr/>
          <p:nvPr/>
        </p:nvSpPr>
        <p:spPr>
          <a:xfrm>
            <a:off x="5872715" y="2765092"/>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09:45 KST</a:t>
            </a:r>
            <a:endParaRPr lang="en-US" sz="1400" b="0" strike="noStrike" spc="-1" dirty="0">
              <a:solidFill>
                <a:srgbClr val="000000"/>
              </a:solidFill>
              <a:uFill>
                <a:solidFill>
                  <a:srgbClr val="FFFFFF"/>
                </a:solidFill>
              </a:uFill>
              <a:latin typeface="Arial"/>
            </a:endParaRPr>
          </a:p>
        </p:txBody>
      </p:sp>
      <p:sp>
        <p:nvSpPr>
          <p:cNvPr id="118" name="CustomShape 6"/>
          <p:cNvSpPr/>
          <p:nvPr/>
        </p:nvSpPr>
        <p:spPr>
          <a:xfrm>
            <a:off x="8083981" y="2772278"/>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10:45 KST</a:t>
            </a:r>
            <a:endParaRPr lang="en-US" sz="1400" b="0" strike="noStrike" spc="-1" dirty="0">
              <a:solidFill>
                <a:srgbClr val="000000"/>
              </a:solidFill>
              <a:uFill>
                <a:solidFill>
                  <a:srgbClr val="FFFFFF"/>
                </a:solidFill>
              </a:uFill>
              <a:latin typeface="Arial"/>
            </a:endParaRPr>
          </a:p>
        </p:txBody>
      </p:sp>
      <p:sp>
        <p:nvSpPr>
          <p:cNvPr id="119" name="CustomShape 7"/>
          <p:cNvSpPr/>
          <p:nvPr/>
        </p:nvSpPr>
        <p:spPr>
          <a:xfrm>
            <a:off x="10295247" y="2765092"/>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11:45 KST</a:t>
            </a:r>
            <a:endParaRPr lang="en-US" sz="1400" b="0" strike="noStrike" spc="-1" dirty="0">
              <a:solidFill>
                <a:srgbClr val="000000"/>
              </a:solidFill>
              <a:uFill>
                <a:solidFill>
                  <a:srgbClr val="FFFFFF"/>
                </a:solidFill>
              </a:uFill>
              <a:latin typeface="Arial"/>
            </a:endParaRPr>
          </a:p>
        </p:txBody>
      </p:sp>
      <p:sp>
        <p:nvSpPr>
          <p:cNvPr id="120" name="CustomShape 8"/>
          <p:cNvSpPr/>
          <p:nvPr/>
        </p:nvSpPr>
        <p:spPr>
          <a:xfrm>
            <a:off x="1494827" y="5147717"/>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12:45 KST</a:t>
            </a:r>
            <a:endParaRPr lang="en-US" sz="1400" b="0" strike="noStrike" spc="-1" dirty="0">
              <a:solidFill>
                <a:srgbClr val="000000"/>
              </a:solidFill>
              <a:uFill>
                <a:solidFill>
                  <a:srgbClr val="FFFFFF"/>
                </a:solidFill>
              </a:uFill>
              <a:latin typeface="Arial"/>
            </a:endParaRPr>
          </a:p>
        </p:txBody>
      </p:sp>
      <p:sp>
        <p:nvSpPr>
          <p:cNvPr id="121" name="CustomShape 9"/>
          <p:cNvSpPr/>
          <p:nvPr/>
        </p:nvSpPr>
        <p:spPr>
          <a:xfrm>
            <a:off x="3660044" y="5147717"/>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13:45 KST</a:t>
            </a:r>
            <a:endParaRPr lang="en-US" sz="1400" b="0" strike="noStrike" spc="-1" dirty="0">
              <a:solidFill>
                <a:srgbClr val="000000"/>
              </a:solidFill>
              <a:uFill>
                <a:solidFill>
                  <a:srgbClr val="FFFFFF"/>
                </a:solidFill>
              </a:uFill>
              <a:latin typeface="Arial"/>
            </a:endParaRPr>
          </a:p>
        </p:txBody>
      </p:sp>
      <p:sp>
        <p:nvSpPr>
          <p:cNvPr id="122" name="CustomShape 10"/>
          <p:cNvSpPr/>
          <p:nvPr/>
        </p:nvSpPr>
        <p:spPr>
          <a:xfrm>
            <a:off x="5893273" y="5133300"/>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14:45 KST</a:t>
            </a:r>
            <a:endParaRPr lang="en-US" sz="1400" b="0" strike="noStrike" spc="-1" dirty="0">
              <a:solidFill>
                <a:srgbClr val="000000"/>
              </a:solidFill>
              <a:uFill>
                <a:solidFill>
                  <a:srgbClr val="FFFFFF"/>
                </a:solidFill>
              </a:uFill>
              <a:latin typeface="Arial"/>
            </a:endParaRPr>
          </a:p>
        </p:txBody>
      </p:sp>
      <p:sp>
        <p:nvSpPr>
          <p:cNvPr id="123" name="CustomShape 11"/>
          <p:cNvSpPr/>
          <p:nvPr/>
        </p:nvSpPr>
        <p:spPr>
          <a:xfrm>
            <a:off x="8059798" y="5149816"/>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15:45 KST</a:t>
            </a:r>
            <a:endParaRPr lang="en-US" sz="1400" b="0" strike="noStrike" spc="-1" dirty="0">
              <a:solidFill>
                <a:srgbClr val="000000"/>
              </a:solidFill>
              <a:uFill>
                <a:solidFill>
                  <a:srgbClr val="FFFFFF"/>
                </a:solidFill>
              </a:uFill>
              <a:latin typeface="Arial"/>
            </a:endParaRPr>
          </a:p>
        </p:txBody>
      </p:sp>
      <p:sp>
        <p:nvSpPr>
          <p:cNvPr id="124" name="CustomShape 12"/>
          <p:cNvSpPr/>
          <p:nvPr/>
        </p:nvSpPr>
        <p:spPr>
          <a:xfrm>
            <a:off x="10269756" y="5140531"/>
            <a:ext cx="1140840"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b="0" strike="noStrike" spc="-1" dirty="0">
                <a:solidFill>
                  <a:srgbClr val="FFFFFF"/>
                </a:solidFill>
                <a:uFill>
                  <a:solidFill>
                    <a:srgbClr val="FFFFFF"/>
                  </a:solidFill>
                </a:uFill>
                <a:latin typeface="Verdana"/>
                <a:ea typeface="ヒラギノ角ゴ Pro W3"/>
              </a:rPr>
              <a:t>16:45 KST</a:t>
            </a:r>
            <a:endParaRPr lang="en-US" sz="1400" b="0" strike="noStrike" spc="-1" dirty="0">
              <a:solidFill>
                <a:srgbClr val="000000"/>
              </a:solidFill>
              <a:uFill>
                <a:solidFill>
                  <a:srgbClr val="FFFFFF"/>
                </a:solidFill>
              </a:uFill>
              <a:latin typeface="Arial"/>
            </a:endParaRPr>
          </a:p>
        </p:txBody>
      </p:sp>
      <p:sp>
        <p:nvSpPr>
          <p:cNvPr id="2" name="CustomShape 12">
            <a:extLst>
              <a:ext uri="{FF2B5EF4-FFF2-40B4-BE49-F238E27FC236}">
                <a16:creationId xmlns:a16="http://schemas.microsoft.com/office/drawing/2014/main" id="{E5E501C8-2357-DD1B-71F0-DA3AB8C864A8}"/>
              </a:ext>
            </a:extLst>
          </p:cNvPr>
          <p:cNvSpPr/>
          <p:nvPr/>
        </p:nvSpPr>
        <p:spPr>
          <a:xfrm>
            <a:off x="6463693" y="3602705"/>
            <a:ext cx="5597100" cy="3127032"/>
          </a:xfrm>
          <a:prstGeom prst="rect">
            <a:avLst/>
          </a:prstGeom>
          <a:solidFill>
            <a:srgbClr val="002060">
              <a:alpha val="87000"/>
            </a:srgbClr>
          </a:solidFill>
          <a:ln>
            <a:noFill/>
          </a:ln>
          <a:effectLst>
            <a:softEdge rad="139700"/>
          </a:effectLst>
        </p:spPr>
        <p:style>
          <a:lnRef idx="0">
            <a:scrgbClr r="0" g="0" b="0"/>
          </a:lnRef>
          <a:fillRef idx="0">
            <a:scrgbClr r="0" g="0" b="0"/>
          </a:fillRef>
          <a:effectRef idx="0">
            <a:scrgbClr r="0" g="0" b="0"/>
          </a:effectRef>
          <a:fontRef idx="minor"/>
        </p:style>
        <p:txBody>
          <a:bodyPr lIns="274320" tIns="274320" rIns="274320" bIns="274320"/>
          <a:lstStyle/>
          <a:p>
            <a:pPr marL="342900" indent="-342900">
              <a:lnSpc>
                <a:spcPct val="100000"/>
              </a:lnSpc>
              <a:spcAft>
                <a:spcPts val="601"/>
              </a:spcAft>
              <a:buFont typeface="Arial" panose="020B0604020202020204" pitchFamily="34" charset="0"/>
              <a:buChar char="•"/>
            </a:pPr>
            <a:r>
              <a:rPr lang="en-US" sz="2000" spc="-1" dirty="0">
                <a:solidFill>
                  <a:srgbClr val="FFFFFF"/>
                </a:solidFill>
                <a:uFill>
                  <a:solidFill>
                    <a:srgbClr val="FFFFFF"/>
                  </a:solidFill>
                </a:uFill>
                <a:latin typeface="Verdana"/>
                <a:ea typeface="ヒラギノ角ゴ Pro W3"/>
              </a:rPr>
              <a:t>During winter, with the sun low in the sky, there are fewer GEMS hourly retrievals </a:t>
            </a:r>
          </a:p>
          <a:p>
            <a:pPr marL="342900" indent="-342900">
              <a:lnSpc>
                <a:spcPct val="100000"/>
              </a:lnSpc>
              <a:spcAft>
                <a:spcPts val="601"/>
              </a:spcAft>
              <a:buFont typeface="Arial" panose="020B0604020202020204" pitchFamily="34" charset="0"/>
              <a:buChar char="•"/>
            </a:pPr>
            <a:r>
              <a:rPr lang="en-US" sz="2000" spc="-1" dirty="0">
                <a:solidFill>
                  <a:srgbClr val="FFFFFF"/>
                </a:solidFill>
                <a:uFill>
                  <a:solidFill>
                    <a:srgbClr val="FFFFFF"/>
                  </a:solidFill>
                </a:uFill>
                <a:latin typeface="Verdana"/>
                <a:ea typeface="ヒラギノ角ゴ Pro W3"/>
              </a:rPr>
              <a:t>NO</a:t>
            </a:r>
            <a:r>
              <a:rPr lang="en-US" sz="2000" spc="-1" baseline="-25000" dirty="0">
                <a:solidFill>
                  <a:srgbClr val="FFFFFF"/>
                </a:solidFill>
                <a:uFill>
                  <a:solidFill>
                    <a:srgbClr val="FFFFFF"/>
                  </a:solidFill>
                </a:uFill>
                <a:latin typeface="Verdana"/>
                <a:ea typeface="ヒラギノ角ゴ Pro W3"/>
              </a:rPr>
              <a:t>2</a:t>
            </a:r>
            <a:r>
              <a:rPr lang="en-US" sz="2000" spc="-1" dirty="0">
                <a:solidFill>
                  <a:srgbClr val="FFFFFF"/>
                </a:solidFill>
                <a:uFill>
                  <a:solidFill>
                    <a:srgbClr val="FFFFFF"/>
                  </a:solidFill>
                </a:uFill>
                <a:latin typeface="Verdana"/>
                <a:ea typeface="ヒラギノ角ゴ Pro W3"/>
              </a:rPr>
              <a:t> burden is high because of reduced NO</a:t>
            </a:r>
            <a:r>
              <a:rPr lang="en-US" sz="2000" spc="-1" baseline="-25000" dirty="0">
                <a:solidFill>
                  <a:srgbClr val="FFFFFF"/>
                </a:solidFill>
                <a:uFill>
                  <a:solidFill>
                    <a:srgbClr val="FFFFFF"/>
                  </a:solidFill>
                </a:uFill>
                <a:latin typeface="Verdana"/>
                <a:ea typeface="ヒラギノ角ゴ Pro W3"/>
              </a:rPr>
              <a:t>x</a:t>
            </a:r>
            <a:r>
              <a:rPr lang="en-US" sz="2000" spc="-1" dirty="0">
                <a:solidFill>
                  <a:srgbClr val="FFFFFF"/>
                </a:solidFill>
                <a:uFill>
                  <a:solidFill>
                    <a:srgbClr val="FFFFFF"/>
                  </a:solidFill>
                </a:uFill>
                <a:latin typeface="Verdana"/>
                <a:ea typeface="ヒラギノ角ゴ Pro W3"/>
              </a:rPr>
              <a:t> photochemical loss</a:t>
            </a:r>
          </a:p>
          <a:p>
            <a:pPr marL="342900" indent="-342900">
              <a:lnSpc>
                <a:spcPct val="100000"/>
              </a:lnSpc>
              <a:spcAft>
                <a:spcPts val="601"/>
              </a:spcAft>
              <a:buFont typeface="Arial" panose="020B0604020202020204" pitchFamily="34" charset="0"/>
              <a:buChar char="•"/>
            </a:pPr>
            <a:r>
              <a:rPr lang="en-US" sz="2000" spc="-1" dirty="0">
                <a:solidFill>
                  <a:srgbClr val="FFFFFF"/>
                </a:solidFill>
                <a:uFill>
                  <a:solidFill>
                    <a:srgbClr val="FFFFFF"/>
                  </a:solidFill>
                </a:uFill>
                <a:latin typeface="Verdana"/>
                <a:ea typeface="ヒラギノ角ゴ Pro W3"/>
              </a:rPr>
              <a:t>NO</a:t>
            </a:r>
            <a:r>
              <a:rPr lang="en-US" sz="2000" spc="-1" baseline="-25000" dirty="0">
                <a:solidFill>
                  <a:srgbClr val="FFFFFF"/>
                </a:solidFill>
                <a:uFill>
                  <a:solidFill>
                    <a:srgbClr val="FFFFFF"/>
                  </a:solidFill>
                </a:uFill>
                <a:latin typeface="Verdana"/>
                <a:ea typeface="ヒラギノ角ゴ Pro W3"/>
              </a:rPr>
              <a:t>2</a:t>
            </a:r>
            <a:r>
              <a:rPr lang="en-US" sz="2000" spc="-1" dirty="0">
                <a:solidFill>
                  <a:srgbClr val="FFFFFF"/>
                </a:solidFill>
                <a:uFill>
                  <a:solidFill>
                    <a:srgbClr val="FFFFFF"/>
                  </a:solidFill>
                </a:uFill>
                <a:latin typeface="Verdana"/>
                <a:ea typeface="ヒラギノ角ゴ Pro W3"/>
              </a:rPr>
              <a:t> build-up during the day but less relative diurnal variation compared to summer</a:t>
            </a:r>
          </a:p>
          <a:p>
            <a:pPr>
              <a:lnSpc>
                <a:spcPct val="100000"/>
              </a:lnSpc>
              <a:spcAft>
                <a:spcPts val="601"/>
              </a:spcAft>
            </a:pPr>
            <a:endParaRPr lang="en-US" sz="2000" b="0" strike="noStrike" spc="-1" dirty="0">
              <a:solidFill>
                <a:srgbClr val="FFFFFF"/>
              </a:solidFill>
              <a:uFill>
                <a:solidFill>
                  <a:srgbClr val="FFFFFF"/>
                </a:solidFill>
              </a:uFill>
              <a:latin typeface="Verdana"/>
              <a:ea typeface="ヒラギノ角ゴ Pro W3"/>
            </a:endParaRPr>
          </a:p>
          <a:p>
            <a:pPr>
              <a:lnSpc>
                <a:spcPct val="100000"/>
              </a:lnSpc>
              <a:spcAft>
                <a:spcPts val="601"/>
              </a:spcAft>
            </a:pPr>
            <a:endParaRPr lang="en-US" sz="2000" b="0" strike="noStrike" spc="-1" dirty="0">
              <a:solidFill>
                <a:srgbClr val="FFFFFF"/>
              </a:solidFill>
              <a:uFill>
                <a:solidFill>
                  <a:srgbClr val="FFFFFF"/>
                </a:solidFill>
              </a:uFill>
              <a:latin typeface="Verdana"/>
              <a:ea typeface="ヒラギノ角ゴ Pro W3"/>
            </a:endParaRPr>
          </a:p>
        </p:txBody>
      </p:sp>
    </p:spTree>
    <p:extLst>
      <p:ext uri="{BB962C8B-B14F-4D97-AF65-F5344CB8AC3E}">
        <p14:creationId xmlns:p14="http://schemas.microsoft.com/office/powerpoint/2010/main" val="169847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179A5E-D6DD-8A83-DCAD-68A4A6254CA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6166097" y="679406"/>
            <a:ext cx="6025903" cy="5215478"/>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E1A96FE3-A3B8-3A8F-D6E3-A72A1C3822B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0" y="680825"/>
            <a:ext cx="6025903" cy="5214059"/>
          </a:xfrm>
          <a:prstGeom prst="rect">
            <a:avLst/>
          </a:prstGeom>
          <a:ln>
            <a:noFill/>
          </a:ln>
          <a:extLst>
            <a:ext uri="{53640926-AAD7-44D8-BBD7-CCE9431645EC}">
              <a14:shadowObscured xmlns:a14="http://schemas.microsoft.com/office/drawing/2010/main"/>
            </a:ext>
          </a:extLst>
        </p:spPr>
      </p:pic>
      <p:sp>
        <p:nvSpPr>
          <p:cNvPr id="4" name="Text Box 2">
            <a:extLst>
              <a:ext uri="{FF2B5EF4-FFF2-40B4-BE49-F238E27FC236}">
                <a16:creationId xmlns:a16="http://schemas.microsoft.com/office/drawing/2014/main" id="{98FCBE12-4B3E-A54F-BFB3-0837DE766240}"/>
              </a:ext>
            </a:extLst>
          </p:cNvPr>
          <p:cNvSpPr txBox="1">
            <a:spLocks noChangeArrowheads="1"/>
          </p:cNvSpPr>
          <p:nvPr/>
        </p:nvSpPr>
        <p:spPr bwMode="auto">
          <a:xfrm>
            <a:off x="950614" y="42430"/>
            <a:ext cx="11091314" cy="584775"/>
          </a:xfrm>
          <a:prstGeom prst="rect">
            <a:avLst/>
          </a:prstGeom>
          <a:noFill/>
          <a:ln w="9525">
            <a:noFill/>
            <a:miter lim="800000"/>
            <a:headEnd/>
            <a:tailEnd/>
          </a:ln>
        </p:spPr>
        <p:txBody>
          <a:bodyPr wrap="square">
            <a:spAutoFit/>
          </a:bodyPr>
          <a:lstStyle/>
          <a:p>
            <a:pPr algn="r"/>
            <a:r>
              <a:rPr lang="en-US" sz="3200" dirty="0">
                <a:solidFill>
                  <a:srgbClr val="FFFFFF"/>
                </a:solidFill>
                <a:latin typeface="Verdana"/>
                <a:cs typeface="Verdana"/>
              </a:rPr>
              <a:t>Seasonal change in diurnal variation</a:t>
            </a:r>
          </a:p>
        </p:txBody>
      </p:sp>
      <p:sp>
        <p:nvSpPr>
          <p:cNvPr id="5" name="CustomShape 2">
            <a:extLst>
              <a:ext uri="{FF2B5EF4-FFF2-40B4-BE49-F238E27FC236}">
                <a16:creationId xmlns:a16="http://schemas.microsoft.com/office/drawing/2014/main" id="{8D297D78-EA1E-3C62-ECA7-BC5E7AE346A8}"/>
              </a:ext>
            </a:extLst>
          </p:cNvPr>
          <p:cNvSpPr/>
          <p:nvPr/>
        </p:nvSpPr>
        <p:spPr>
          <a:xfrm>
            <a:off x="118241" y="5707430"/>
            <a:ext cx="2955671" cy="374908"/>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b="0" strike="noStrike" spc="-1" dirty="0">
                <a:solidFill>
                  <a:srgbClr val="FFFFFF"/>
                </a:solidFill>
                <a:uFill>
                  <a:solidFill>
                    <a:srgbClr val="FFFFFF"/>
                  </a:solidFill>
                </a:uFill>
                <a:latin typeface="Verdana"/>
                <a:ea typeface="ヒラギノ角ゴ Pro W3"/>
              </a:rPr>
              <a:t>GEMS V2 June 2022</a:t>
            </a:r>
            <a:endParaRPr lang="en-US" sz="2000" b="0" strike="noStrike" spc="-1" dirty="0">
              <a:solidFill>
                <a:srgbClr val="000000"/>
              </a:solidFill>
              <a:uFill>
                <a:solidFill>
                  <a:srgbClr val="FFFFFF"/>
                </a:solidFill>
              </a:uFill>
              <a:latin typeface="Arial"/>
            </a:endParaRPr>
          </a:p>
        </p:txBody>
      </p:sp>
      <p:sp>
        <p:nvSpPr>
          <p:cNvPr id="6" name="CustomShape 2">
            <a:extLst>
              <a:ext uri="{FF2B5EF4-FFF2-40B4-BE49-F238E27FC236}">
                <a16:creationId xmlns:a16="http://schemas.microsoft.com/office/drawing/2014/main" id="{13C015C7-BBDC-2496-2F09-AD5EE8BCD7F9}"/>
              </a:ext>
            </a:extLst>
          </p:cNvPr>
          <p:cNvSpPr/>
          <p:nvPr/>
        </p:nvSpPr>
        <p:spPr>
          <a:xfrm>
            <a:off x="9375461" y="5707430"/>
            <a:ext cx="2753477" cy="374908"/>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b="0" strike="noStrike" spc="-1" dirty="0">
                <a:solidFill>
                  <a:srgbClr val="FFFFFF"/>
                </a:solidFill>
                <a:uFill>
                  <a:solidFill>
                    <a:srgbClr val="FFFFFF"/>
                  </a:solidFill>
                </a:uFill>
                <a:latin typeface="Verdana"/>
                <a:ea typeface="ヒラギノ角ゴ Pro W3"/>
              </a:rPr>
              <a:t>GEMS V2 Jan 2023</a:t>
            </a:r>
            <a:endParaRPr lang="en-US" sz="2000" b="0" strike="noStrike" spc="-1" dirty="0">
              <a:solidFill>
                <a:srgbClr val="000000"/>
              </a:solidFill>
              <a:uFill>
                <a:solidFill>
                  <a:srgbClr val="FFFFFF"/>
                </a:solidFill>
              </a:uFill>
              <a:latin typeface="Arial"/>
            </a:endParaRPr>
          </a:p>
        </p:txBody>
      </p:sp>
      <p:sp>
        <p:nvSpPr>
          <p:cNvPr id="3" name="TextBox 2">
            <a:extLst>
              <a:ext uri="{FF2B5EF4-FFF2-40B4-BE49-F238E27FC236}">
                <a16:creationId xmlns:a16="http://schemas.microsoft.com/office/drawing/2014/main" id="{BFD15194-2FFD-1489-1B33-82BE4815BF50}"/>
              </a:ext>
            </a:extLst>
          </p:cNvPr>
          <p:cNvSpPr txBox="1"/>
          <p:nvPr/>
        </p:nvSpPr>
        <p:spPr>
          <a:xfrm>
            <a:off x="0" y="200086"/>
            <a:ext cx="3073912" cy="1292662"/>
          </a:xfrm>
          <a:prstGeom prst="rect">
            <a:avLst/>
          </a:prstGeom>
          <a:solidFill>
            <a:srgbClr val="002060">
              <a:alpha val="87000"/>
            </a:srgbClr>
          </a:solidFill>
          <a:effectLst>
            <a:outerShdw blurRad="50800" dist="241300" dir="2700000" algn="tl" rotWithShape="0">
              <a:prstClr val="black">
                <a:alpha val="40000"/>
              </a:prstClr>
            </a:outerShdw>
            <a:softEdge rad="139700"/>
          </a:effectLst>
        </p:spPr>
        <p:txBody>
          <a:bodyPr wrap="square" lIns="274320" tIns="274320" rIns="274320" bIns="274320" rtlCol="0">
            <a:spAutoFit/>
          </a:bodyPr>
          <a:lstStyle/>
          <a:p>
            <a:pPr>
              <a:spcAft>
                <a:spcPts val="600"/>
              </a:spcAft>
              <a:buClr>
                <a:srgbClr val="FFFFFF"/>
              </a:buClr>
              <a:tabLst>
                <a:tab pos="166688" algn="l"/>
              </a:tabLst>
            </a:pPr>
            <a:r>
              <a:rPr lang="en-US" sz="1600" dirty="0">
                <a:solidFill>
                  <a:srgbClr val="FFFFFF"/>
                </a:solidFill>
                <a:latin typeface="Verdana"/>
                <a:cs typeface="Verdana"/>
              </a:rPr>
              <a:t>Monthly average of the absolute daily change in GEMS NO</a:t>
            </a:r>
            <a:r>
              <a:rPr lang="en-US" sz="1600" baseline="-25000" dirty="0">
                <a:solidFill>
                  <a:srgbClr val="FFFFFF"/>
                </a:solidFill>
                <a:latin typeface="Verdana"/>
                <a:cs typeface="Verdana"/>
              </a:rPr>
              <a:t>2</a:t>
            </a:r>
            <a:r>
              <a:rPr lang="en-US" sz="1600" dirty="0">
                <a:solidFill>
                  <a:srgbClr val="FFFFFF"/>
                </a:solidFill>
                <a:latin typeface="Verdana"/>
                <a:cs typeface="Verdana"/>
              </a:rPr>
              <a:t> </a:t>
            </a:r>
            <a:r>
              <a:rPr lang="en-US" sz="1600" dirty="0" err="1">
                <a:solidFill>
                  <a:srgbClr val="FFFFFF"/>
                </a:solidFill>
                <a:latin typeface="Verdana"/>
                <a:cs typeface="Verdana"/>
              </a:rPr>
              <a:t>TrC</a:t>
            </a:r>
            <a:endParaRPr lang="en-US" sz="1600" dirty="0">
              <a:solidFill>
                <a:srgbClr val="FFFFFF"/>
              </a:solidFill>
              <a:latin typeface="Verdana"/>
              <a:cs typeface="Verdana"/>
            </a:endParaRPr>
          </a:p>
        </p:txBody>
      </p:sp>
      <p:pic>
        <p:nvPicPr>
          <p:cNvPr id="10" name="Picture 9">
            <a:extLst>
              <a:ext uri="{FF2B5EF4-FFF2-40B4-BE49-F238E27FC236}">
                <a16:creationId xmlns:a16="http://schemas.microsoft.com/office/drawing/2014/main" id="{E2831CFA-8B41-CC64-DDE7-E920ADC4D15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3941623" y="5364667"/>
            <a:ext cx="4308755" cy="812508"/>
          </a:xfrm>
          <a:prstGeom prst="rect">
            <a:avLst/>
          </a:prstGeom>
          <a:solidFill>
            <a:schemeClr val="lt1"/>
          </a:solidFill>
          <a:ln>
            <a:noFill/>
          </a:ln>
          <a:extLst>
            <a:ext uri="{53640926-AAD7-44D8-BBD7-CCE9431645EC}">
              <a14:shadowObscured xmlns:a14="http://schemas.microsoft.com/office/drawing/2010/main"/>
            </a:ext>
          </a:extLst>
        </p:spPr>
      </p:pic>
      <p:sp>
        <p:nvSpPr>
          <p:cNvPr id="7" name="CustomShape 12">
            <a:extLst>
              <a:ext uri="{FF2B5EF4-FFF2-40B4-BE49-F238E27FC236}">
                <a16:creationId xmlns:a16="http://schemas.microsoft.com/office/drawing/2014/main" id="{99381375-39C7-732C-78A8-D85FCEB8071F}"/>
              </a:ext>
            </a:extLst>
          </p:cNvPr>
          <p:cNvSpPr/>
          <p:nvPr/>
        </p:nvSpPr>
        <p:spPr>
          <a:xfrm>
            <a:off x="4114577" y="621795"/>
            <a:ext cx="4414180" cy="4460581"/>
          </a:xfrm>
          <a:prstGeom prst="rect">
            <a:avLst/>
          </a:prstGeom>
          <a:solidFill>
            <a:srgbClr val="002060">
              <a:alpha val="87000"/>
            </a:srgbClr>
          </a:solidFill>
          <a:ln>
            <a:noFill/>
          </a:ln>
          <a:effectLst>
            <a:softEdge rad="139700"/>
          </a:effectLst>
        </p:spPr>
        <p:style>
          <a:lnRef idx="0">
            <a:scrgbClr r="0" g="0" b="0"/>
          </a:lnRef>
          <a:fillRef idx="0">
            <a:scrgbClr r="0" g="0" b="0"/>
          </a:fillRef>
          <a:effectRef idx="0">
            <a:scrgbClr r="0" g="0" b="0"/>
          </a:effectRef>
          <a:fontRef idx="minor"/>
        </p:style>
        <p:txBody>
          <a:bodyPr lIns="274320" tIns="274320" rIns="274320" bIns="274320"/>
          <a:lstStyle/>
          <a:p>
            <a:pPr marL="342900" indent="-342900">
              <a:lnSpc>
                <a:spcPct val="100000"/>
              </a:lnSpc>
              <a:spcAft>
                <a:spcPts val="601"/>
              </a:spcAft>
              <a:buFont typeface="Arial" panose="020B0604020202020204" pitchFamily="34" charset="0"/>
              <a:buChar char="•"/>
            </a:pPr>
            <a:r>
              <a:rPr lang="en-US" sz="2000" spc="-1" dirty="0">
                <a:solidFill>
                  <a:srgbClr val="FFFFFF"/>
                </a:solidFill>
                <a:uFill>
                  <a:solidFill>
                    <a:srgbClr val="FFFFFF"/>
                  </a:solidFill>
                </a:uFill>
                <a:latin typeface="Verdana"/>
                <a:ea typeface="ヒラギノ角ゴ Pro W3"/>
              </a:rPr>
              <a:t>High diurnal variation usually coincides with regions of high NO</a:t>
            </a:r>
            <a:r>
              <a:rPr lang="en-US" sz="2000" spc="-1" baseline="-25000" dirty="0">
                <a:solidFill>
                  <a:srgbClr val="FFFFFF"/>
                </a:solidFill>
                <a:uFill>
                  <a:solidFill>
                    <a:srgbClr val="FFFFFF"/>
                  </a:solidFill>
                </a:uFill>
                <a:latin typeface="Verdana"/>
                <a:ea typeface="ヒラギノ角ゴ Pro W3"/>
              </a:rPr>
              <a:t>2</a:t>
            </a:r>
            <a:r>
              <a:rPr lang="en-US" sz="2000" b="1" spc="-1" dirty="0">
                <a:solidFill>
                  <a:srgbClr val="FFFFFF"/>
                </a:solidFill>
                <a:uFill>
                  <a:solidFill>
                    <a:srgbClr val="FFFFFF"/>
                  </a:solidFill>
                </a:uFill>
                <a:latin typeface="Verdana"/>
                <a:ea typeface="ヒラギノ角ゴ Pro W3"/>
              </a:rPr>
              <a:t>, </a:t>
            </a:r>
            <a:r>
              <a:rPr lang="en-US" sz="2000" spc="-1" dirty="0">
                <a:solidFill>
                  <a:srgbClr val="FFFFFF"/>
                </a:solidFill>
                <a:uFill>
                  <a:solidFill>
                    <a:srgbClr val="FFFFFF"/>
                  </a:solidFill>
                </a:uFill>
                <a:latin typeface="Verdana"/>
                <a:ea typeface="ヒラギノ角ゴ Pro W3"/>
              </a:rPr>
              <a:t>though not always!</a:t>
            </a:r>
          </a:p>
          <a:p>
            <a:pPr marL="342900" indent="-342900">
              <a:lnSpc>
                <a:spcPct val="100000"/>
              </a:lnSpc>
              <a:spcAft>
                <a:spcPts val="601"/>
              </a:spcAft>
              <a:buFont typeface="Arial" panose="020B0604020202020204" pitchFamily="34" charset="0"/>
              <a:buChar char="•"/>
            </a:pPr>
            <a:r>
              <a:rPr lang="en-US" sz="2000" spc="-1" dirty="0">
                <a:solidFill>
                  <a:srgbClr val="FFFFFF"/>
                </a:solidFill>
                <a:uFill>
                  <a:solidFill>
                    <a:srgbClr val="FFFFFF"/>
                  </a:solidFill>
                </a:uFill>
                <a:latin typeface="Verdana"/>
                <a:ea typeface="ヒラギノ角ゴ Pro W3"/>
              </a:rPr>
              <a:t>Chinese and Korean industry and cities, Indian power facilities are clear</a:t>
            </a:r>
          </a:p>
          <a:p>
            <a:pPr marL="342900" indent="-342900">
              <a:lnSpc>
                <a:spcPct val="100000"/>
              </a:lnSpc>
              <a:spcAft>
                <a:spcPts val="601"/>
              </a:spcAft>
              <a:buFont typeface="Arial" panose="020B0604020202020204" pitchFamily="34" charset="0"/>
              <a:buChar char="•"/>
            </a:pPr>
            <a:r>
              <a:rPr lang="en-US" sz="2000" spc="-1" dirty="0">
                <a:solidFill>
                  <a:srgbClr val="FFFFFF"/>
                </a:solidFill>
                <a:uFill>
                  <a:solidFill>
                    <a:srgbClr val="FFFFFF"/>
                  </a:solidFill>
                </a:uFill>
                <a:latin typeface="Verdana"/>
                <a:ea typeface="ヒラギノ角ゴ Pro W3"/>
              </a:rPr>
              <a:t>Shows the importance of time-resolved observations for characterizing diurnally changing NO</a:t>
            </a:r>
            <a:r>
              <a:rPr lang="en-US" sz="2000" spc="-1" baseline="-25000" dirty="0">
                <a:solidFill>
                  <a:srgbClr val="FFFFFF"/>
                </a:solidFill>
                <a:uFill>
                  <a:solidFill>
                    <a:srgbClr val="FFFFFF"/>
                  </a:solidFill>
                </a:uFill>
                <a:latin typeface="Verdana"/>
                <a:ea typeface="ヒラギノ角ゴ Pro W3"/>
              </a:rPr>
              <a:t>x</a:t>
            </a:r>
            <a:r>
              <a:rPr lang="en-US" sz="2000" spc="-1" dirty="0">
                <a:solidFill>
                  <a:srgbClr val="FFFFFF"/>
                </a:solidFill>
                <a:uFill>
                  <a:solidFill>
                    <a:srgbClr val="FFFFFF"/>
                  </a:solidFill>
                </a:uFill>
                <a:latin typeface="Verdana"/>
                <a:ea typeface="ヒラギノ角ゴ Pro W3"/>
              </a:rPr>
              <a:t> emissions and pollution exposure</a:t>
            </a:r>
          </a:p>
        </p:txBody>
      </p:sp>
      <p:sp>
        <p:nvSpPr>
          <p:cNvPr id="9" name="TextBox 8">
            <a:extLst>
              <a:ext uri="{FF2B5EF4-FFF2-40B4-BE49-F238E27FC236}">
                <a16:creationId xmlns:a16="http://schemas.microsoft.com/office/drawing/2014/main" id="{C7377014-CA14-6D01-2BCA-E339DEFEDA45}"/>
              </a:ext>
            </a:extLst>
          </p:cNvPr>
          <p:cNvSpPr txBox="1"/>
          <p:nvPr/>
        </p:nvSpPr>
        <p:spPr>
          <a:xfrm>
            <a:off x="9284676" y="679406"/>
            <a:ext cx="1736953" cy="584775"/>
          </a:xfrm>
          <a:prstGeom prst="rect">
            <a:avLst/>
          </a:prstGeom>
          <a:solidFill>
            <a:schemeClr val="bg1"/>
          </a:solidFill>
        </p:spPr>
        <p:txBody>
          <a:bodyPr wrap="square">
            <a:spAutoFit/>
          </a:bodyPr>
          <a:lstStyle/>
          <a:p>
            <a:pPr algn="r"/>
            <a:r>
              <a:rPr lang="en-US" sz="1600" b="0" i="1" strike="noStrike"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Edwards et al., ACP, 2024</a:t>
            </a:r>
          </a:p>
        </p:txBody>
      </p:sp>
      <p:pic>
        <p:nvPicPr>
          <p:cNvPr id="12" name="Picture 11">
            <a:extLst>
              <a:ext uri="{FF2B5EF4-FFF2-40B4-BE49-F238E27FC236}">
                <a16:creationId xmlns:a16="http://schemas.microsoft.com/office/drawing/2014/main" id="{4F8E04AE-CE06-81A0-4375-3A4A6CC3C641}"/>
              </a:ext>
            </a:extLst>
          </p:cNvPr>
          <p:cNvPicPr>
            <a:picLocks noChangeAspect="1"/>
          </p:cNvPicPr>
          <p:nvPr/>
        </p:nvPicPr>
        <p:blipFill>
          <a:blip r:embed="rId6"/>
          <a:stretch>
            <a:fillRect/>
          </a:stretch>
        </p:blipFill>
        <p:spPr>
          <a:xfrm>
            <a:off x="11021630" y="679406"/>
            <a:ext cx="1140069" cy="1140069"/>
          </a:xfrm>
          <a:prstGeom prst="rect">
            <a:avLst/>
          </a:prstGeom>
        </p:spPr>
      </p:pic>
    </p:spTree>
    <p:extLst>
      <p:ext uri="{BB962C8B-B14F-4D97-AF65-F5344CB8AC3E}">
        <p14:creationId xmlns:p14="http://schemas.microsoft.com/office/powerpoint/2010/main" val="412653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182F0D-DC5A-7B5B-DE72-80D2AC2B77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1108" y="2528844"/>
            <a:ext cx="9146136" cy="2280400"/>
          </a:xfrm>
          <a:prstGeom prst="rect">
            <a:avLst/>
          </a:prstGeom>
        </p:spPr>
      </p:pic>
      <p:pic>
        <p:nvPicPr>
          <p:cNvPr id="13" name="Picture 12">
            <a:extLst>
              <a:ext uri="{FF2B5EF4-FFF2-40B4-BE49-F238E27FC236}">
                <a16:creationId xmlns:a16="http://schemas.microsoft.com/office/drawing/2014/main" id="{B402B52F-1659-BCB5-2006-CDF3ACE2C0A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415112" y="2547558"/>
            <a:ext cx="2642107" cy="2186964"/>
          </a:xfrm>
          <a:prstGeom prst="rect">
            <a:avLst/>
          </a:prstGeom>
        </p:spPr>
      </p:pic>
      <p:pic>
        <p:nvPicPr>
          <p:cNvPr id="2" name="Picture 1">
            <a:extLst>
              <a:ext uri="{FF2B5EF4-FFF2-40B4-BE49-F238E27FC236}">
                <a16:creationId xmlns:a16="http://schemas.microsoft.com/office/drawing/2014/main" id="{DC55BBE2-E531-17E1-E1BA-8B05AD36533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5270" y="668140"/>
            <a:ext cx="9117812" cy="1860704"/>
          </a:xfrm>
          <a:prstGeom prst="rect">
            <a:avLst/>
          </a:prstGeom>
        </p:spPr>
      </p:pic>
      <p:sp>
        <p:nvSpPr>
          <p:cNvPr id="10" name="Rectangle 9">
            <a:extLst>
              <a:ext uri="{FF2B5EF4-FFF2-40B4-BE49-F238E27FC236}">
                <a16:creationId xmlns:a16="http://schemas.microsoft.com/office/drawing/2014/main" id="{89171AF6-B1EE-742F-B49A-253F444F2B69}"/>
              </a:ext>
            </a:extLst>
          </p:cNvPr>
          <p:cNvSpPr/>
          <p:nvPr/>
        </p:nvSpPr>
        <p:spPr>
          <a:xfrm>
            <a:off x="801059" y="2308365"/>
            <a:ext cx="2862099" cy="214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D4C3AC-8591-C01F-52C2-577C4BAC066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392549" y="668141"/>
            <a:ext cx="2642107" cy="1860704"/>
          </a:xfrm>
          <a:prstGeom prst="rect">
            <a:avLst/>
          </a:prstGeom>
        </p:spPr>
      </p:pic>
      <p:sp>
        <p:nvSpPr>
          <p:cNvPr id="88" name="CustomShape 1"/>
          <p:cNvSpPr/>
          <p:nvPr/>
        </p:nvSpPr>
        <p:spPr>
          <a:xfrm>
            <a:off x="0" y="21240"/>
            <a:ext cx="11965754" cy="577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3200" b="0" strike="noStrike" spc="-1" dirty="0">
                <a:solidFill>
                  <a:srgbClr val="FFFFFF"/>
                </a:solidFill>
                <a:uFill>
                  <a:solidFill>
                    <a:srgbClr val="FFFFFF"/>
                  </a:solidFill>
                </a:uFill>
                <a:latin typeface="Verdana"/>
                <a:ea typeface="ヒラギノ角ゴ Pro W3"/>
              </a:rPr>
              <a:t>Comparing GEMS V2 NO</a:t>
            </a:r>
            <a:r>
              <a:rPr lang="en-US" sz="3200" b="0" strike="noStrike" spc="-1" baseline="-25000" dirty="0">
                <a:solidFill>
                  <a:srgbClr val="FFFFFF"/>
                </a:solidFill>
                <a:uFill>
                  <a:solidFill>
                    <a:srgbClr val="FFFFFF"/>
                  </a:solidFill>
                </a:uFill>
                <a:latin typeface="Verdana"/>
                <a:ea typeface="ヒラギノ角ゴ Pro W3"/>
              </a:rPr>
              <a:t>2</a:t>
            </a:r>
            <a:r>
              <a:rPr lang="en-US" sz="3200" b="0" strike="noStrike" spc="-1" dirty="0">
                <a:solidFill>
                  <a:srgbClr val="FFFFFF"/>
                </a:solidFill>
                <a:uFill>
                  <a:solidFill>
                    <a:srgbClr val="FFFFFF"/>
                  </a:solidFill>
                </a:uFill>
                <a:latin typeface="Verdana"/>
                <a:ea typeface="ヒラギノ角ゴ Pro W3"/>
              </a:rPr>
              <a:t> over NE Asia &amp; Seoul </a:t>
            </a:r>
            <a:r>
              <a:rPr lang="en-US" sz="3200" b="0" strike="noStrike" spc="-1" dirty="0">
                <a:solidFill>
                  <a:srgbClr val="FFFF00"/>
                </a:solidFill>
                <a:uFill>
                  <a:solidFill>
                    <a:srgbClr val="FFFFFF"/>
                  </a:solidFill>
                </a:uFill>
                <a:latin typeface="Verdana"/>
                <a:ea typeface="ヒラギノ角ゴ Pro W3"/>
              </a:rPr>
              <a:t>Jun 2023</a:t>
            </a:r>
            <a:endParaRPr lang="en-US" sz="3200" b="0" strike="noStrike" spc="-1" dirty="0">
              <a:solidFill>
                <a:srgbClr val="FFFF00"/>
              </a:solidFill>
              <a:uFill>
                <a:solidFill>
                  <a:srgbClr val="FFFFFF"/>
                </a:solidFill>
              </a:uFill>
              <a:latin typeface="Arial"/>
            </a:endParaRPr>
          </a:p>
        </p:txBody>
      </p:sp>
      <p:sp>
        <p:nvSpPr>
          <p:cNvPr id="90" name="CustomShape 3"/>
          <p:cNvSpPr/>
          <p:nvPr/>
        </p:nvSpPr>
        <p:spPr>
          <a:xfrm>
            <a:off x="322568" y="4815549"/>
            <a:ext cx="11493688" cy="1469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spcAft>
                <a:spcPts val="600"/>
              </a:spcAft>
              <a:buClr>
                <a:srgbClr val="000000"/>
              </a:buClr>
              <a:buSzPct val="120000"/>
              <a:buFont typeface="Arial"/>
              <a:buChar char="•"/>
            </a:pPr>
            <a:r>
              <a:rPr lang="en-US" sz="2000" b="0" strike="noStrike"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NE Asia NO</a:t>
            </a:r>
            <a:r>
              <a:rPr lang="en-US" sz="2000" b="0" strike="noStrike" spc="-1" baseline="-25000"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2</a:t>
            </a:r>
            <a:r>
              <a:rPr lang="en-US" sz="2000" b="0" strike="noStrike"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timeseries shows a consistent diurnal variation with an afternoon minimum driven by photochemistry</a:t>
            </a:r>
          </a:p>
          <a:p>
            <a:pPr marL="343080" indent="-342720">
              <a:lnSpc>
                <a:spcPct val="100000"/>
              </a:lnSpc>
              <a:spcAft>
                <a:spcPts val="600"/>
              </a:spcAft>
              <a:buClr>
                <a:srgbClr val="000000"/>
              </a:buClr>
              <a:buSzPct val="120000"/>
              <a:buFont typeface="Arial"/>
              <a:buChar char="•"/>
            </a:pPr>
            <a:r>
              <a:rPr lang="en-US" sz="2000" b="0" strike="noStrike"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Seoul diurnal cycle is less consistent - more affected by local emissions and meteorology – providing</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a:t>
            </a:r>
            <a:r>
              <a:rPr lang="en-US" sz="2000" b="0" strike="noStrike"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examples of both morning and afternoon peaks in NO</a:t>
            </a:r>
            <a:r>
              <a:rPr lang="en-US" sz="2000" b="0" strike="noStrike" spc="-1" baseline="-25000"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2</a:t>
            </a:r>
            <a:endParaRPr lang="en-US" sz="2000" b="0" strike="noStrike"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E8B8A016-3A22-A08E-11A4-6B5B9815A12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8673" r="97819" b="4619"/>
          <a:stretch/>
        </p:blipFill>
        <p:spPr>
          <a:xfrm>
            <a:off x="63600" y="1052584"/>
            <a:ext cx="332922" cy="3305631"/>
          </a:xfrm>
          <a:prstGeom prst="rect">
            <a:avLst/>
          </a:prstGeom>
        </p:spPr>
      </p:pic>
      <p:sp>
        <p:nvSpPr>
          <p:cNvPr id="5" name="TextBox 4">
            <a:extLst>
              <a:ext uri="{FF2B5EF4-FFF2-40B4-BE49-F238E27FC236}">
                <a16:creationId xmlns:a16="http://schemas.microsoft.com/office/drawing/2014/main" id="{2CA5C3AC-A8CD-CB69-D579-0FCDC8A8B218}"/>
              </a:ext>
            </a:extLst>
          </p:cNvPr>
          <p:cNvSpPr txBox="1"/>
          <p:nvPr/>
        </p:nvSpPr>
        <p:spPr>
          <a:xfrm>
            <a:off x="1005914" y="2240773"/>
            <a:ext cx="2767506" cy="338554"/>
          </a:xfrm>
          <a:prstGeom prst="rect">
            <a:avLst/>
          </a:prstGeom>
          <a:noFill/>
        </p:spPr>
        <p:txBody>
          <a:bodyPr wrap="square">
            <a:spAutoFit/>
          </a:bodyPr>
          <a:lstStyle/>
          <a:p>
            <a:r>
              <a:rPr lang="en-US" sz="1600" b="0" strike="noStrike" spc="-1" dirty="0" err="1">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Obs</a:t>
            </a:r>
            <a:r>
              <a:rPr lang="en-US" sz="1600" b="0" strike="noStrike"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closest to local noon</a:t>
            </a:r>
            <a:endParaRPr lang="en-US" sz="1600" dirty="0"/>
          </a:p>
        </p:txBody>
      </p:sp>
      <p:sp>
        <p:nvSpPr>
          <p:cNvPr id="9" name="Oval 8">
            <a:extLst>
              <a:ext uri="{FF2B5EF4-FFF2-40B4-BE49-F238E27FC236}">
                <a16:creationId xmlns:a16="http://schemas.microsoft.com/office/drawing/2014/main" id="{AF661948-6114-18F6-6520-A868D1770D6C}"/>
              </a:ext>
            </a:extLst>
          </p:cNvPr>
          <p:cNvSpPr/>
          <p:nvPr/>
        </p:nvSpPr>
        <p:spPr>
          <a:xfrm>
            <a:off x="911321" y="2365151"/>
            <a:ext cx="94593" cy="94593"/>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1B2F23-B368-B466-9EC2-D95DC2D7271C}"/>
              </a:ext>
            </a:extLst>
          </p:cNvPr>
          <p:cNvPicPr>
            <a:picLocks noChangeAspect="1"/>
          </p:cNvPicPr>
          <p:nvPr/>
        </p:nvPicPr>
        <p:blipFill>
          <a:blip r:embed="rId8"/>
          <a:stretch>
            <a:fillRect/>
          </a:stretch>
        </p:blipFill>
        <p:spPr>
          <a:xfrm>
            <a:off x="1617873" y="607508"/>
            <a:ext cx="8001041" cy="5642983"/>
          </a:xfrm>
          <a:prstGeom prst="rect">
            <a:avLst/>
          </a:prstGeom>
          <a:effectLst>
            <a:outerShdw blurRad="50800" dist="375687" dir="2700000" algn="tl" rotWithShape="0">
              <a:prstClr val="black">
                <a:alpha val="40000"/>
              </a:prstClr>
            </a:outerShdw>
          </a:effectLst>
        </p:spPr>
      </p:pic>
    </p:spTree>
    <p:extLst>
      <p:ext uri="{BB962C8B-B14F-4D97-AF65-F5344CB8AC3E}">
        <p14:creationId xmlns:p14="http://schemas.microsoft.com/office/powerpoint/2010/main" val="253890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15" name="CustomShape 1">
            <a:extLst>
              <a:ext uri="{FF2B5EF4-FFF2-40B4-BE49-F238E27FC236}">
                <a16:creationId xmlns:a16="http://schemas.microsoft.com/office/drawing/2014/main" id="{F7C73285-D8DB-3888-0ACA-8D50FB81E1C6}"/>
              </a:ext>
            </a:extLst>
          </p:cNvPr>
          <p:cNvSpPr/>
          <p:nvPr/>
        </p:nvSpPr>
        <p:spPr>
          <a:xfrm>
            <a:off x="1246909" y="54927"/>
            <a:ext cx="10694847" cy="644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3200" b="0" strike="noStrike" spc="-1" dirty="0">
                <a:solidFill>
                  <a:srgbClr val="FFFFFF"/>
                </a:solidFill>
                <a:uFill>
                  <a:solidFill>
                    <a:srgbClr val="FFFFFF"/>
                  </a:solidFill>
                </a:uFill>
                <a:latin typeface="Verdana"/>
                <a:ea typeface="ヒラギノ角ゴ Pro W3"/>
              </a:rPr>
              <a:t>Tropospheric column NO</a:t>
            </a:r>
            <a:r>
              <a:rPr lang="en-US" sz="3200" b="0" strike="noStrike" spc="-1" baseline="-25000" dirty="0">
                <a:solidFill>
                  <a:srgbClr val="FFFFFF"/>
                </a:solidFill>
                <a:uFill>
                  <a:solidFill>
                    <a:srgbClr val="FFFFFF"/>
                  </a:solidFill>
                </a:uFill>
                <a:latin typeface="Verdana"/>
                <a:ea typeface="ヒラギノ角ゴ Pro W3"/>
              </a:rPr>
              <a:t>x</a:t>
            </a:r>
            <a:r>
              <a:rPr lang="en-US" sz="3200" b="0" strike="noStrike" spc="-1" dirty="0">
                <a:solidFill>
                  <a:srgbClr val="FFFFFF"/>
                </a:solidFill>
                <a:uFill>
                  <a:solidFill>
                    <a:srgbClr val="FFFFFF"/>
                  </a:solidFill>
                </a:uFill>
                <a:latin typeface="Verdana"/>
                <a:ea typeface="ヒラギノ角ゴ Pro W3"/>
              </a:rPr>
              <a:t> budget analysis</a:t>
            </a:r>
            <a:endParaRPr lang="en-US" sz="3200" b="0" strike="noStrike" spc="-1" dirty="0">
              <a:solidFill>
                <a:srgbClr val="000000"/>
              </a:solidFill>
              <a:uFill>
                <a:solidFill>
                  <a:srgbClr val="FFFFFF"/>
                </a:solidFill>
              </a:uFill>
              <a:latin typeface="Arial"/>
            </a:endParaRPr>
          </a:p>
        </p:txBody>
      </p:sp>
      <p:pic>
        <p:nvPicPr>
          <p:cNvPr id="2" name="Picture 1">
            <a:extLst>
              <a:ext uri="{FF2B5EF4-FFF2-40B4-BE49-F238E27FC236}">
                <a16:creationId xmlns:a16="http://schemas.microsoft.com/office/drawing/2014/main" id="{84128364-0EE8-6FD4-E580-21B65C34FD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7036" y="773444"/>
            <a:ext cx="11817927" cy="5272617"/>
          </a:xfrm>
          <a:prstGeom prst="rect">
            <a:avLst/>
          </a:prstGeom>
          <a:solidFill>
            <a:schemeClr val="bg1"/>
          </a:solidFill>
        </p:spPr>
      </p:pic>
      <p:sp>
        <p:nvSpPr>
          <p:cNvPr id="3" name="Rectangle 2">
            <a:extLst>
              <a:ext uri="{FF2B5EF4-FFF2-40B4-BE49-F238E27FC236}">
                <a16:creationId xmlns:a16="http://schemas.microsoft.com/office/drawing/2014/main" id="{943C751E-B043-9FEA-F628-79C2BF4B59B8}"/>
              </a:ext>
            </a:extLst>
          </p:cNvPr>
          <p:cNvSpPr/>
          <p:nvPr/>
        </p:nvSpPr>
        <p:spPr>
          <a:xfrm>
            <a:off x="417261" y="811939"/>
            <a:ext cx="677248" cy="5317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FB1DA982-8A68-6FCA-4727-E6DBEF94D81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456374" y="4516582"/>
            <a:ext cx="2642107" cy="2186964"/>
          </a:xfrm>
          <a:prstGeom prst="rect">
            <a:avLst/>
          </a:prstGeom>
        </p:spPr>
      </p:pic>
    </p:spTree>
    <p:extLst>
      <p:ext uri="{BB962C8B-B14F-4D97-AF65-F5344CB8AC3E}">
        <p14:creationId xmlns:p14="http://schemas.microsoft.com/office/powerpoint/2010/main" val="22561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98FCBE12-4B3E-A54F-BFB3-0837DE766240}"/>
              </a:ext>
            </a:extLst>
          </p:cNvPr>
          <p:cNvSpPr txBox="1">
            <a:spLocks noChangeArrowheads="1"/>
          </p:cNvSpPr>
          <p:nvPr/>
        </p:nvSpPr>
        <p:spPr bwMode="auto">
          <a:xfrm>
            <a:off x="950614" y="42430"/>
            <a:ext cx="11091314" cy="584775"/>
          </a:xfrm>
          <a:prstGeom prst="rect">
            <a:avLst/>
          </a:prstGeom>
          <a:noFill/>
          <a:ln w="9525">
            <a:noFill/>
            <a:miter lim="800000"/>
            <a:headEnd/>
            <a:tailEnd/>
          </a:ln>
        </p:spPr>
        <p:txBody>
          <a:bodyPr wrap="square">
            <a:spAutoFit/>
          </a:bodyPr>
          <a:lstStyle/>
          <a:p>
            <a:pPr algn="r"/>
            <a:r>
              <a:rPr lang="en-US" sz="3200" dirty="0">
                <a:solidFill>
                  <a:srgbClr val="FFFFFF"/>
                </a:solidFill>
                <a:latin typeface="Verdana"/>
                <a:cs typeface="Verdana"/>
              </a:rPr>
              <a:t>TEMPO diurnal variability</a:t>
            </a:r>
          </a:p>
        </p:txBody>
      </p:sp>
      <p:pic>
        <p:nvPicPr>
          <p:cNvPr id="7" name="Content Placeholder 5">
            <a:extLst>
              <a:ext uri="{FF2B5EF4-FFF2-40B4-BE49-F238E27FC236}">
                <a16:creationId xmlns:a16="http://schemas.microsoft.com/office/drawing/2014/main" id="{E43C810F-4158-9C97-ABEE-D75E878C93F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78182" y="778814"/>
            <a:ext cx="9700203" cy="4601730"/>
          </a:xfrm>
          <a:prstGeom prst="rect">
            <a:avLst/>
          </a:prstGeom>
        </p:spPr>
      </p:pic>
      <p:pic>
        <p:nvPicPr>
          <p:cNvPr id="9" name="Content Placeholder 5">
            <a:extLst>
              <a:ext uri="{FF2B5EF4-FFF2-40B4-BE49-F238E27FC236}">
                <a16:creationId xmlns:a16="http://schemas.microsoft.com/office/drawing/2014/main" id="{17C03ABD-A6CE-729A-9A80-E9EB7C82318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88043" y="5419980"/>
            <a:ext cx="4480480" cy="742998"/>
          </a:xfrm>
          <a:prstGeom prst="rect">
            <a:avLst/>
          </a:prstGeom>
        </p:spPr>
      </p:pic>
      <p:sp>
        <p:nvSpPr>
          <p:cNvPr id="3" name="TextBox 2">
            <a:extLst>
              <a:ext uri="{FF2B5EF4-FFF2-40B4-BE49-F238E27FC236}">
                <a16:creationId xmlns:a16="http://schemas.microsoft.com/office/drawing/2014/main" id="{BFD15194-2FFD-1489-1B33-82BE4815BF50}"/>
              </a:ext>
            </a:extLst>
          </p:cNvPr>
          <p:cNvSpPr txBox="1"/>
          <p:nvPr/>
        </p:nvSpPr>
        <p:spPr>
          <a:xfrm>
            <a:off x="0" y="627205"/>
            <a:ext cx="3447965" cy="1292662"/>
          </a:xfrm>
          <a:prstGeom prst="rect">
            <a:avLst/>
          </a:prstGeom>
          <a:solidFill>
            <a:srgbClr val="002060">
              <a:alpha val="87000"/>
            </a:srgbClr>
          </a:solidFill>
          <a:effectLst>
            <a:outerShdw blurRad="50800" dist="241300" dir="2700000" algn="tl" rotWithShape="0">
              <a:prstClr val="black">
                <a:alpha val="40000"/>
              </a:prstClr>
            </a:outerShdw>
            <a:softEdge rad="139700"/>
          </a:effectLst>
        </p:spPr>
        <p:txBody>
          <a:bodyPr wrap="square" lIns="274320" tIns="274320" rIns="274320" bIns="274320" rtlCol="0">
            <a:spAutoFit/>
          </a:bodyPr>
          <a:lstStyle/>
          <a:p>
            <a:pPr>
              <a:spcAft>
                <a:spcPts val="600"/>
              </a:spcAft>
              <a:buClr>
                <a:srgbClr val="FFFFFF"/>
              </a:buClr>
              <a:tabLst>
                <a:tab pos="166688" algn="l"/>
              </a:tabLst>
            </a:pPr>
            <a:r>
              <a:rPr lang="en-US" sz="1600" dirty="0">
                <a:solidFill>
                  <a:srgbClr val="FFFFFF"/>
                </a:solidFill>
                <a:latin typeface="Verdana"/>
                <a:cs typeface="Verdana"/>
              </a:rPr>
              <a:t>Aug 2023 monthly average of the absolute daily change in TEMPO V1 NO</a:t>
            </a:r>
            <a:r>
              <a:rPr lang="en-US" sz="1600" baseline="-25000" dirty="0">
                <a:solidFill>
                  <a:srgbClr val="FFFFFF"/>
                </a:solidFill>
                <a:latin typeface="Verdana"/>
                <a:cs typeface="Verdana"/>
              </a:rPr>
              <a:t>2</a:t>
            </a:r>
            <a:r>
              <a:rPr lang="en-US" sz="1600" dirty="0">
                <a:solidFill>
                  <a:srgbClr val="FFFFFF"/>
                </a:solidFill>
                <a:latin typeface="Verdana"/>
                <a:cs typeface="Verdana"/>
              </a:rPr>
              <a:t> </a:t>
            </a:r>
            <a:r>
              <a:rPr lang="en-US" sz="1600" dirty="0" err="1">
                <a:solidFill>
                  <a:srgbClr val="FFFFFF"/>
                </a:solidFill>
                <a:latin typeface="Verdana"/>
                <a:cs typeface="Verdana"/>
              </a:rPr>
              <a:t>TrC</a:t>
            </a:r>
            <a:endParaRPr lang="en-US" sz="1600" dirty="0">
              <a:solidFill>
                <a:srgbClr val="FFFFFF"/>
              </a:solidFill>
              <a:latin typeface="Verdana"/>
              <a:cs typeface="Verdana"/>
            </a:endParaRPr>
          </a:p>
        </p:txBody>
      </p:sp>
      <p:grpSp>
        <p:nvGrpSpPr>
          <p:cNvPr id="8" name="Group 7">
            <a:extLst>
              <a:ext uri="{FF2B5EF4-FFF2-40B4-BE49-F238E27FC236}">
                <a16:creationId xmlns:a16="http://schemas.microsoft.com/office/drawing/2014/main" id="{3A71CCEE-A8F0-F741-A40A-DA57B1D616C7}"/>
              </a:ext>
            </a:extLst>
          </p:cNvPr>
          <p:cNvGrpSpPr/>
          <p:nvPr/>
        </p:nvGrpSpPr>
        <p:grpSpPr>
          <a:xfrm>
            <a:off x="4377076" y="2229223"/>
            <a:ext cx="1359668" cy="968146"/>
            <a:chOff x="3601221" y="2104532"/>
            <a:chExt cx="1359668" cy="968146"/>
          </a:xfrm>
        </p:grpSpPr>
        <p:sp>
          <p:nvSpPr>
            <p:cNvPr id="5" name="Oval 4">
              <a:extLst>
                <a:ext uri="{FF2B5EF4-FFF2-40B4-BE49-F238E27FC236}">
                  <a16:creationId xmlns:a16="http://schemas.microsoft.com/office/drawing/2014/main" id="{CE416C1B-CE1D-5EF1-CDE7-4A3B3A1692B4}"/>
                </a:ext>
              </a:extLst>
            </p:cNvPr>
            <p:cNvSpPr/>
            <p:nvPr/>
          </p:nvSpPr>
          <p:spPr>
            <a:xfrm>
              <a:off x="4281055" y="2504642"/>
              <a:ext cx="568036" cy="568036"/>
            </a:xfrm>
            <a:prstGeom prst="ellipse">
              <a:avLst/>
            </a:prstGeom>
            <a:noFill/>
            <a:ln w="1301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CBA9AE1-DC01-AFF3-59B3-71F1F8C5FE33}"/>
                </a:ext>
              </a:extLst>
            </p:cNvPr>
            <p:cNvSpPr txBox="1"/>
            <p:nvPr/>
          </p:nvSpPr>
          <p:spPr>
            <a:xfrm>
              <a:off x="3601221" y="2104532"/>
              <a:ext cx="1359668" cy="400110"/>
            </a:xfrm>
            <a:prstGeom prst="rect">
              <a:avLst/>
            </a:prstGeom>
            <a:noFill/>
          </p:spPr>
          <p:txBody>
            <a:bodyPr wrap="none" rtlCol="0">
              <a:spAutoFit/>
            </a:bodyPr>
            <a:lstStyle/>
            <a:p>
              <a:r>
                <a:rPr lang="en-US" sz="2000" b="1" dirty="0">
                  <a:solidFill>
                    <a:schemeClr val="bg2"/>
                  </a:solidFill>
                </a:rPr>
                <a:t>DENVER</a:t>
              </a:r>
            </a:p>
          </p:txBody>
        </p:sp>
      </p:grpSp>
    </p:spTree>
    <p:custDataLst>
      <p:tags r:id="rId1"/>
    </p:custDataLst>
    <p:extLst>
      <p:ext uri="{BB962C8B-B14F-4D97-AF65-F5344CB8AC3E}">
        <p14:creationId xmlns:p14="http://schemas.microsoft.com/office/powerpoint/2010/main" val="6992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4D0B6AFD-BDD3-A9E7-4972-8AF58FA65A64}"/>
              </a:ext>
            </a:extLst>
          </p:cNvPr>
          <p:cNvSpPr/>
          <p:nvPr/>
        </p:nvSpPr>
        <p:spPr>
          <a:xfrm>
            <a:off x="818148" y="7584"/>
            <a:ext cx="11298836" cy="577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3200" b="0" strike="noStrike" spc="-1" dirty="0">
                <a:solidFill>
                  <a:srgbClr val="FFFFFF"/>
                </a:solidFill>
                <a:uFill>
                  <a:solidFill>
                    <a:srgbClr val="FFFFFF"/>
                  </a:solidFill>
                </a:uFill>
                <a:latin typeface="Verdana"/>
                <a:ea typeface="ヒラギノ角ゴ Pro W3"/>
              </a:rPr>
              <a:t>Denver case study, TEMPO NO</a:t>
            </a:r>
            <a:r>
              <a:rPr lang="en-US" sz="3200" b="0" strike="noStrike" spc="-1" baseline="-25000" dirty="0">
                <a:solidFill>
                  <a:srgbClr val="FFFFFF"/>
                </a:solidFill>
                <a:uFill>
                  <a:solidFill>
                    <a:srgbClr val="FFFFFF"/>
                  </a:solidFill>
                </a:uFill>
                <a:latin typeface="Verdana"/>
                <a:ea typeface="ヒラギノ角ゴ Pro W3"/>
              </a:rPr>
              <a:t>2</a:t>
            </a:r>
            <a:r>
              <a:rPr lang="en-US" sz="3200" b="0" strike="noStrike" spc="-1" dirty="0">
                <a:solidFill>
                  <a:srgbClr val="FFFFFF"/>
                </a:solidFill>
                <a:uFill>
                  <a:solidFill>
                    <a:srgbClr val="FFFFFF"/>
                  </a:solidFill>
                </a:uFill>
                <a:latin typeface="Verdana"/>
                <a:ea typeface="ヒラギノ角ゴ Pro W3"/>
              </a:rPr>
              <a:t> </a:t>
            </a:r>
            <a:r>
              <a:rPr lang="en-US" sz="3200" b="0" strike="noStrike" spc="-1" dirty="0" err="1">
                <a:solidFill>
                  <a:srgbClr val="FFFFFF"/>
                </a:solidFill>
                <a:uFill>
                  <a:solidFill>
                    <a:srgbClr val="FFFFFF"/>
                  </a:solidFill>
                </a:uFill>
                <a:latin typeface="Verdana"/>
                <a:ea typeface="ヒラギノ角ゴ Pro W3"/>
              </a:rPr>
              <a:t>TrC</a:t>
            </a:r>
            <a:r>
              <a:rPr lang="en-US" sz="3200" b="0" strike="noStrike" spc="-1" dirty="0">
                <a:solidFill>
                  <a:srgbClr val="FFFFFF"/>
                </a:solidFill>
                <a:uFill>
                  <a:solidFill>
                    <a:srgbClr val="FFFFFF"/>
                  </a:solidFill>
                </a:uFill>
                <a:latin typeface="Verdana"/>
                <a:ea typeface="ヒラギノ角ゴ Pro W3"/>
              </a:rPr>
              <a:t> V3 Jun 2024   (1)</a:t>
            </a:r>
          </a:p>
        </p:txBody>
      </p:sp>
      <p:sp>
        <p:nvSpPr>
          <p:cNvPr id="11" name="TextShape 1">
            <a:extLst>
              <a:ext uri="{FF2B5EF4-FFF2-40B4-BE49-F238E27FC236}">
                <a16:creationId xmlns:a16="http://schemas.microsoft.com/office/drawing/2014/main" id="{C7337653-D178-8BF7-3D3F-0140DACD10F8}"/>
              </a:ext>
            </a:extLst>
          </p:cNvPr>
          <p:cNvSpPr txBox="1"/>
          <p:nvPr/>
        </p:nvSpPr>
        <p:spPr>
          <a:xfrm>
            <a:off x="7438463" y="1071863"/>
            <a:ext cx="4608778" cy="4963656"/>
          </a:xfrm>
          <a:prstGeom prst="rect">
            <a:avLst/>
          </a:prstGeom>
          <a:noFill/>
          <a:ln>
            <a:noFill/>
          </a:ln>
        </p:spPr>
        <p:txBody>
          <a:bodyPr lIns="90000" tIns="45000" rIns="90000" bIns="45000"/>
          <a:lstStyle/>
          <a:p>
            <a:pPr marL="285750" indent="-285750">
              <a:spcAft>
                <a:spcPts val="600"/>
              </a:spcAft>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WRF-Chem (~4km) usually shows similar values but more detail than the CEOS-CF (~25km) TEMPO a priori </a:t>
            </a:r>
          </a:p>
          <a:p>
            <a:pPr marL="285750" indent="-285750">
              <a:spcAft>
                <a:spcPts val="600"/>
              </a:spcAft>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Over the Front Range, TEMPO columns are low compared to both WRF-chem and the a priori</a:t>
            </a:r>
          </a:p>
          <a:p>
            <a:pPr marL="285750" indent="-285750">
              <a:spcAft>
                <a:spcPts val="600"/>
              </a:spcAft>
              <a:buFont typeface="Arial" panose="020B0604020202020204" pitchFamily="34" charset="0"/>
              <a:buChar char="•"/>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Transforming WRF-chem to compare with TEMPO often reduces values at the lowest NO</a:t>
            </a:r>
            <a:r>
              <a:rPr lang="en-US" sz="2000" spc="-1" baseline="-25000"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2</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profile levels and reduces the column</a:t>
            </a:r>
          </a:p>
        </p:txBody>
      </p:sp>
      <p:pic>
        <p:nvPicPr>
          <p:cNvPr id="3" name="Picture 2">
            <a:extLst>
              <a:ext uri="{FF2B5EF4-FFF2-40B4-BE49-F238E27FC236}">
                <a16:creationId xmlns:a16="http://schemas.microsoft.com/office/drawing/2014/main" id="{BBF51662-73D2-D4BC-322E-3297AB1B5C7C}"/>
              </a:ext>
            </a:extLst>
          </p:cNvPr>
          <p:cNvPicPr>
            <a:picLocks noChangeAspect="1"/>
          </p:cNvPicPr>
          <p:nvPr/>
        </p:nvPicPr>
        <p:blipFill>
          <a:blip r:embed="rId2" cstate="hqprint">
            <a:extLst>
              <a:ext uri="{28A0092B-C50C-407E-A947-70E740481C1C}">
                <a14:useLocalDpi xmlns:a14="http://schemas.microsoft.com/office/drawing/2010/main"/>
              </a:ext>
            </a:extLst>
          </a:blip>
          <a:srcRect t="1293" b="9252"/>
          <a:stretch/>
        </p:blipFill>
        <p:spPr>
          <a:xfrm>
            <a:off x="144759" y="710438"/>
            <a:ext cx="7293704" cy="5437124"/>
          </a:xfrm>
          <a:prstGeom prst="rect">
            <a:avLst/>
          </a:prstGeom>
        </p:spPr>
      </p:pic>
      <p:sp>
        <p:nvSpPr>
          <p:cNvPr id="4" name="TextBox 3">
            <a:extLst>
              <a:ext uri="{FF2B5EF4-FFF2-40B4-BE49-F238E27FC236}">
                <a16:creationId xmlns:a16="http://schemas.microsoft.com/office/drawing/2014/main" id="{28C37B9F-F97B-CA0C-84F2-E4D6F5ACF741}"/>
              </a:ext>
            </a:extLst>
          </p:cNvPr>
          <p:cNvSpPr txBox="1"/>
          <p:nvPr/>
        </p:nvSpPr>
        <p:spPr>
          <a:xfrm>
            <a:off x="8038376" y="5450744"/>
            <a:ext cx="3391623" cy="707886"/>
          </a:xfrm>
          <a:prstGeom prst="rect">
            <a:avLst/>
          </a:prstGeom>
          <a:noFill/>
        </p:spPr>
        <p:txBody>
          <a:bodyPr wrap="square">
            <a:spAutoFit/>
          </a:bodyPr>
          <a:lstStyle/>
          <a:p>
            <a:r>
              <a:rPr lang="en-US" sz="2000" b="0" i="1" strike="noStrike" spc="-1" dirty="0">
                <a:solidFill>
                  <a:srgbClr val="0070C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Thanks to Brad Pierce for discussions and help!</a:t>
            </a:r>
          </a:p>
        </p:txBody>
      </p:sp>
      <p:sp>
        <p:nvSpPr>
          <p:cNvPr id="2" name="CustomShape 3">
            <a:extLst>
              <a:ext uri="{FF2B5EF4-FFF2-40B4-BE49-F238E27FC236}">
                <a16:creationId xmlns:a16="http://schemas.microsoft.com/office/drawing/2014/main" id="{2B4867E5-A99F-05DD-B3AA-ECDEBF04DA97}"/>
              </a:ext>
            </a:extLst>
          </p:cNvPr>
          <p:cNvSpPr/>
          <p:nvPr/>
        </p:nvSpPr>
        <p:spPr>
          <a:xfrm>
            <a:off x="1197157" y="710438"/>
            <a:ext cx="1729636" cy="3949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spc="-1" dirty="0">
                <a:solidFill>
                  <a:srgbClr val="FFFFFF"/>
                </a:solidFill>
                <a:uFill>
                  <a:solidFill>
                    <a:srgbClr val="FFFFFF"/>
                  </a:solidFill>
                </a:uFill>
                <a:latin typeface="Verdana"/>
              </a:rPr>
              <a:t>GEOS-CF</a:t>
            </a:r>
            <a:endParaRPr lang="en-US" sz="1800" b="0" strike="noStrike" spc="-1" dirty="0">
              <a:solidFill>
                <a:srgbClr val="000000"/>
              </a:solidFill>
              <a:uFill>
                <a:solidFill>
                  <a:srgbClr val="FFFFFF"/>
                </a:solidFill>
              </a:uFill>
              <a:latin typeface="Arial"/>
            </a:endParaRPr>
          </a:p>
        </p:txBody>
      </p:sp>
      <p:sp>
        <p:nvSpPr>
          <p:cNvPr id="5" name="CustomShape 3">
            <a:extLst>
              <a:ext uri="{FF2B5EF4-FFF2-40B4-BE49-F238E27FC236}">
                <a16:creationId xmlns:a16="http://schemas.microsoft.com/office/drawing/2014/main" id="{10A9B311-1543-20EF-1B86-54C2826BD456}"/>
              </a:ext>
            </a:extLst>
          </p:cNvPr>
          <p:cNvSpPr/>
          <p:nvPr/>
        </p:nvSpPr>
        <p:spPr>
          <a:xfrm>
            <a:off x="4753538" y="710438"/>
            <a:ext cx="1729636" cy="3949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spc="-1" dirty="0">
                <a:solidFill>
                  <a:srgbClr val="FFFFFF"/>
                </a:solidFill>
                <a:uFill>
                  <a:solidFill>
                    <a:srgbClr val="FFFFFF"/>
                  </a:solidFill>
                </a:uFill>
                <a:latin typeface="Verdana"/>
              </a:rPr>
              <a:t>TEMPO</a:t>
            </a:r>
            <a:endParaRPr lang="en-US" sz="1800" b="0" strike="noStrike" spc="-1" dirty="0">
              <a:solidFill>
                <a:srgbClr val="000000"/>
              </a:solidFill>
              <a:uFill>
                <a:solidFill>
                  <a:srgbClr val="FFFFFF"/>
                </a:solidFill>
              </a:uFill>
              <a:latin typeface="Arial"/>
            </a:endParaRPr>
          </a:p>
        </p:txBody>
      </p:sp>
      <p:sp>
        <p:nvSpPr>
          <p:cNvPr id="6" name="CustomShape 3">
            <a:extLst>
              <a:ext uri="{FF2B5EF4-FFF2-40B4-BE49-F238E27FC236}">
                <a16:creationId xmlns:a16="http://schemas.microsoft.com/office/drawing/2014/main" id="{C600F667-9171-F339-3F23-7EED4ECD08A4}"/>
              </a:ext>
            </a:extLst>
          </p:cNvPr>
          <p:cNvSpPr/>
          <p:nvPr/>
        </p:nvSpPr>
        <p:spPr>
          <a:xfrm>
            <a:off x="1197157" y="3766840"/>
            <a:ext cx="1729636" cy="3949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spc="-1" dirty="0">
                <a:solidFill>
                  <a:srgbClr val="FFFFFF"/>
                </a:solidFill>
                <a:uFill>
                  <a:solidFill>
                    <a:srgbClr val="FFFFFF"/>
                  </a:solidFill>
                </a:uFill>
                <a:latin typeface="Verdana"/>
              </a:rPr>
              <a:t>WRF-Chem</a:t>
            </a:r>
            <a:endParaRPr lang="en-US" sz="1800" b="0" strike="noStrike" spc="-1" dirty="0">
              <a:solidFill>
                <a:srgbClr val="000000"/>
              </a:solidFill>
              <a:uFill>
                <a:solidFill>
                  <a:srgbClr val="FFFFFF"/>
                </a:solidFill>
              </a:uFill>
              <a:latin typeface="Arial"/>
            </a:endParaRPr>
          </a:p>
        </p:txBody>
      </p:sp>
      <p:sp>
        <p:nvSpPr>
          <p:cNvPr id="7" name="CustomShape 3">
            <a:extLst>
              <a:ext uri="{FF2B5EF4-FFF2-40B4-BE49-F238E27FC236}">
                <a16:creationId xmlns:a16="http://schemas.microsoft.com/office/drawing/2014/main" id="{A227165F-7B9F-7962-9550-9B0774FF7F73}"/>
              </a:ext>
            </a:extLst>
          </p:cNvPr>
          <p:cNvSpPr/>
          <p:nvPr/>
        </p:nvSpPr>
        <p:spPr>
          <a:xfrm>
            <a:off x="4524938" y="3766840"/>
            <a:ext cx="2186836" cy="3949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spc="-1" dirty="0">
                <a:solidFill>
                  <a:srgbClr val="FFFFFF"/>
                </a:solidFill>
                <a:uFill>
                  <a:solidFill>
                    <a:srgbClr val="FFFFFF"/>
                  </a:solidFill>
                </a:uFill>
                <a:latin typeface="Verdana"/>
              </a:rPr>
              <a:t>AK WRF-Chem</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59204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8FDCDA24-F74D-7B05-6F65-D124890202AA}"/>
              </a:ext>
            </a:extLst>
          </p:cNvPr>
          <p:cNvSpPr/>
          <p:nvPr/>
        </p:nvSpPr>
        <p:spPr>
          <a:xfrm>
            <a:off x="1356102" y="7584"/>
            <a:ext cx="10760881" cy="577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n-US" sz="3200" b="0" strike="noStrike" spc="-1" dirty="0">
                <a:solidFill>
                  <a:srgbClr val="FFFFFF"/>
                </a:solidFill>
                <a:uFill>
                  <a:solidFill>
                    <a:srgbClr val="FFFFFF"/>
                  </a:solidFill>
                </a:uFill>
                <a:latin typeface="Verdana"/>
                <a:ea typeface="ヒラギノ角ゴ Pro W3"/>
              </a:rPr>
              <a:t>Denver case study, TEMPO NO</a:t>
            </a:r>
            <a:r>
              <a:rPr lang="en-US" sz="3200" b="0" strike="noStrike" spc="-1" baseline="-25000" dirty="0">
                <a:solidFill>
                  <a:srgbClr val="FFFFFF"/>
                </a:solidFill>
                <a:uFill>
                  <a:solidFill>
                    <a:srgbClr val="FFFFFF"/>
                  </a:solidFill>
                </a:uFill>
                <a:latin typeface="Verdana"/>
                <a:ea typeface="ヒラギノ角ゴ Pro W3"/>
              </a:rPr>
              <a:t>2</a:t>
            </a:r>
            <a:r>
              <a:rPr lang="en-US" sz="3200" b="0" strike="noStrike" spc="-1" dirty="0">
                <a:solidFill>
                  <a:srgbClr val="FFFFFF"/>
                </a:solidFill>
                <a:uFill>
                  <a:solidFill>
                    <a:srgbClr val="FFFFFF"/>
                  </a:solidFill>
                </a:uFill>
                <a:latin typeface="Verdana"/>
                <a:ea typeface="ヒラギノ角ゴ Pro W3"/>
              </a:rPr>
              <a:t> V3 Jun 2024   (2)</a:t>
            </a:r>
          </a:p>
        </p:txBody>
      </p:sp>
      <p:sp>
        <p:nvSpPr>
          <p:cNvPr id="5" name="TextShape 1">
            <a:extLst>
              <a:ext uri="{FF2B5EF4-FFF2-40B4-BE49-F238E27FC236}">
                <a16:creationId xmlns:a16="http://schemas.microsoft.com/office/drawing/2014/main" id="{B0CFE5D6-0A4B-2E35-667B-2CD7ECBAC6F6}"/>
              </a:ext>
            </a:extLst>
          </p:cNvPr>
          <p:cNvSpPr txBox="1"/>
          <p:nvPr/>
        </p:nvSpPr>
        <p:spPr>
          <a:xfrm>
            <a:off x="6719455" y="820530"/>
            <a:ext cx="5015345" cy="4963656"/>
          </a:xfrm>
          <a:prstGeom prst="rect">
            <a:avLst/>
          </a:prstGeom>
          <a:noFill/>
          <a:ln>
            <a:noFill/>
          </a:ln>
        </p:spPr>
        <p:txBody>
          <a:bodyPr lIns="90000" tIns="45000" rIns="90000" bIns="45000"/>
          <a:lstStyle/>
          <a:p>
            <a:pPr marL="457200" indent="-457200">
              <a:spcAft>
                <a:spcPts val="600"/>
              </a:spcAft>
              <a:buFont typeface="+mj-lt"/>
              <a:buAutoNum type="arabicPeriod"/>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Generally low correlation between TEMPO NO</a:t>
            </a:r>
            <a:r>
              <a:rPr lang="en-US" sz="2000" spc="-1" baseline="-25000"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2</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a:t>
            </a:r>
            <a:r>
              <a:rPr lang="en-US" sz="2000" spc="-1" dirty="0" err="1">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TrC</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and the GEOS-CF a priori</a:t>
            </a:r>
          </a:p>
          <a:p>
            <a:pPr marL="457200" indent="-457200">
              <a:spcAft>
                <a:spcPts val="600"/>
              </a:spcAft>
              <a:buFont typeface="+mj-lt"/>
              <a:buAutoNum type="arabicPeriod"/>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Generally better correlation between the a priori and WRF-Chem models on their own with lower WRF-Chem values</a:t>
            </a:r>
          </a:p>
          <a:p>
            <a:pPr marL="457200" indent="-457200">
              <a:spcAft>
                <a:spcPts val="600"/>
              </a:spcAft>
              <a:buFont typeface="+mj-lt"/>
              <a:buAutoNum type="arabicPeriod"/>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Good correlation between initial WRF-Chem and WRF-Chem transformed to compare with TEMPO</a:t>
            </a:r>
          </a:p>
          <a:p>
            <a:pPr marL="457200" indent="-457200">
              <a:spcAft>
                <a:spcPts val="600"/>
              </a:spcAft>
              <a:buFont typeface="+mj-lt"/>
              <a:buAutoNum type="arabicPeriod"/>
            </a:pP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Generally low correlation between TEMPO and the WRF-Chem transformed </a:t>
            </a:r>
            <a:r>
              <a:rPr lang="en-US" sz="2000" spc="-1" dirty="0" err="1">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TrC</a:t>
            </a:r>
            <a:r>
              <a:rPr lang="en-US" sz="2000" spc="-1" dirty="0">
                <a:solidFill>
                  <a:srgbClr val="000000"/>
                </a:solidFill>
                <a:uFill>
                  <a:solidFill>
                    <a:srgbClr val="FFFFFF"/>
                  </a:solidFill>
                </a:uFill>
                <a:latin typeface="Verdana" panose="020B0604030504040204" pitchFamily="34" charset="0"/>
                <a:ea typeface="Verdana" panose="020B0604030504040204" pitchFamily="34" charset="0"/>
                <a:cs typeface="Verdana" panose="020B0604030504040204" pitchFamily="34" charset="0"/>
              </a:rPr>
              <a:t>, similar to that between TEMPO and its a priori – still need to explain differences!</a:t>
            </a:r>
          </a:p>
        </p:txBody>
      </p:sp>
      <p:pic>
        <p:nvPicPr>
          <p:cNvPr id="11" name="Picture 10">
            <a:extLst>
              <a:ext uri="{FF2B5EF4-FFF2-40B4-BE49-F238E27FC236}">
                <a16:creationId xmlns:a16="http://schemas.microsoft.com/office/drawing/2014/main" id="{40167087-4B11-FA22-2314-857FAFA91363}"/>
              </a:ext>
            </a:extLst>
          </p:cNvPr>
          <p:cNvPicPr>
            <a:picLocks noChangeAspect="1"/>
          </p:cNvPicPr>
          <p:nvPr/>
        </p:nvPicPr>
        <p:blipFill>
          <a:blip r:embed="rId3"/>
          <a:stretch>
            <a:fillRect/>
          </a:stretch>
        </p:blipFill>
        <p:spPr>
          <a:xfrm>
            <a:off x="146592" y="702851"/>
            <a:ext cx="6572863" cy="5478353"/>
          </a:xfrm>
          <a:prstGeom prst="rect">
            <a:avLst/>
          </a:prstGeom>
        </p:spPr>
      </p:pic>
      <p:sp>
        <p:nvSpPr>
          <p:cNvPr id="6" name="CustomShape 3">
            <a:extLst>
              <a:ext uri="{FF2B5EF4-FFF2-40B4-BE49-F238E27FC236}">
                <a16:creationId xmlns:a16="http://schemas.microsoft.com/office/drawing/2014/main" id="{30C2D783-413D-7EEF-95E7-A60DF3D4B28C}"/>
              </a:ext>
            </a:extLst>
          </p:cNvPr>
          <p:cNvSpPr/>
          <p:nvPr/>
        </p:nvSpPr>
        <p:spPr>
          <a:xfrm>
            <a:off x="2894287" y="2541466"/>
            <a:ext cx="233234"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dirty="0">
                <a:solidFill>
                  <a:srgbClr val="FFFFFF"/>
                </a:solidFill>
                <a:uFill>
                  <a:solidFill>
                    <a:srgbClr val="FFFFFF"/>
                  </a:solidFill>
                </a:uFill>
                <a:latin typeface="Verdana"/>
                <a:ea typeface="ヒラギノ角ゴ Pro W3"/>
              </a:rPr>
              <a:t>1</a:t>
            </a:r>
            <a:endParaRPr lang="en-US" sz="1800" b="0" strike="noStrike" spc="-1" dirty="0">
              <a:solidFill>
                <a:srgbClr val="000000"/>
              </a:solidFill>
              <a:uFill>
                <a:solidFill>
                  <a:srgbClr val="FFFFFF"/>
                </a:solidFill>
              </a:uFill>
              <a:latin typeface="Arial"/>
            </a:endParaRPr>
          </a:p>
        </p:txBody>
      </p:sp>
      <p:sp>
        <p:nvSpPr>
          <p:cNvPr id="7" name="CustomShape 3">
            <a:extLst>
              <a:ext uri="{FF2B5EF4-FFF2-40B4-BE49-F238E27FC236}">
                <a16:creationId xmlns:a16="http://schemas.microsoft.com/office/drawing/2014/main" id="{AB38D06B-3D5F-2DFA-B918-9081F1C262B8}"/>
              </a:ext>
            </a:extLst>
          </p:cNvPr>
          <p:cNvSpPr/>
          <p:nvPr/>
        </p:nvSpPr>
        <p:spPr>
          <a:xfrm>
            <a:off x="2894287" y="5269902"/>
            <a:ext cx="233234"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dirty="0">
                <a:solidFill>
                  <a:srgbClr val="FFFFFF"/>
                </a:solidFill>
                <a:uFill>
                  <a:solidFill>
                    <a:srgbClr val="FFFFFF"/>
                  </a:solidFill>
                </a:uFill>
                <a:latin typeface="Verdana"/>
                <a:ea typeface="ヒラギノ角ゴ Pro W3"/>
              </a:rPr>
              <a:t>3</a:t>
            </a:r>
            <a:endParaRPr lang="en-US" sz="1800" b="0" strike="noStrike" spc="-1" dirty="0">
              <a:solidFill>
                <a:srgbClr val="000000"/>
              </a:solidFill>
              <a:uFill>
                <a:solidFill>
                  <a:srgbClr val="FFFFFF"/>
                </a:solidFill>
              </a:uFill>
              <a:latin typeface="Arial"/>
            </a:endParaRPr>
          </a:p>
        </p:txBody>
      </p:sp>
      <p:sp>
        <p:nvSpPr>
          <p:cNvPr id="8" name="CustomShape 3">
            <a:extLst>
              <a:ext uri="{FF2B5EF4-FFF2-40B4-BE49-F238E27FC236}">
                <a16:creationId xmlns:a16="http://schemas.microsoft.com/office/drawing/2014/main" id="{184AD208-8129-460C-1A30-1C3850F399FE}"/>
              </a:ext>
            </a:extLst>
          </p:cNvPr>
          <p:cNvSpPr/>
          <p:nvPr/>
        </p:nvSpPr>
        <p:spPr>
          <a:xfrm>
            <a:off x="6224013" y="2541466"/>
            <a:ext cx="233234"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dirty="0">
                <a:solidFill>
                  <a:srgbClr val="FFFFFF"/>
                </a:solidFill>
                <a:uFill>
                  <a:solidFill>
                    <a:srgbClr val="FFFFFF"/>
                  </a:solidFill>
                </a:uFill>
                <a:latin typeface="Verdana"/>
                <a:ea typeface="ヒラギノ角ゴ Pro W3"/>
              </a:rPr>
              <a:t>2</a:t>
            </a:r>
            <a:endParaRPr lang="en-US" sz="1800" b="0" strike="noStrike" spc="-1" dirty="0">
              <a:solidFill>
                <a:srgbClr val="000000"/>
              </a:solidFill>
              <a:uFill>
                <a:solidFill>
                  <a:srgbClr val="FFFFFF"/>
                </a:solidFill>
              </a:uFill>
              <a:latin typeface="Arial"/>
            </a:endParaRPr>
          </a:p>
        </p:txBody>
      </p:sp>
      <p:sp>
        <p:nvSpPr>
          <p:cNvPr id="9" name="CustomShape 3">
            <a:extLst>
              <a:ext uri="{FF2B5EF4-FFF2-40B4-BE49-F238E27FC236}">
                <a16:creationId xmlns:a16="http://schemas.microsoft.com/office/drawing/2014/main" id="{0124790E-ACD3-1F5A-57A6-599C775A5F54}"/>
              </a:ext>
            </a:extLst>
          </p:cNvPr>
          <p:cNvSpPr/>
          <p:nvPr/>
        </p:nvSpPr>
        <p:spPr>
          <a:xfrm>
            <a:off x="6224013" y="5269902"/>
            <a:ext cx="233234" cy="303480"/>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dirty="0">
                <a:solidFill>
                  <a:srgbClr val="FFFFFF"/>
                </a:solidFill>
                <a:uFill>
                  <a:solidFill>
                    <a:srgbClr val="FFFFFF"/>
                  </a:solidFill>
                </a:uFill>
                <a:latin typeface="Verdana"/>
                <a:ea typeface="ヒラギノ角ゴ Pro W3"/>
              </a:rPr>
              <a:t>4</a:t>
            </a:r>
            <a:endParaRPr lang="en-US" sz="1800" b="0" strike="noStrike" spc="-1" dirty="0">
              <a:solidFill>
                <a:srgbClr val="000000"/>
              </a:solidFill>
              <a:uFill>
                <a:solidFill>
                  <a:srgbClr val="FFFFFF"/>
                </a:solidFill>
              </a:uFill>
              <a:latin typeface="Arial"/>
            </a:endParaRPr>
          </a:p>
        </p:txBody>
      </p:sp>
      <p:sp>
        <p:nvSpPr>
          <p:cNvPr id="2" name="CustomShape 3">
            <a:extLst>
              <a:ext uri="{FF2B5EF4-FFF2-40B4-BE49-F238E27FC236}">
                <a16:creationId xmlns:a16="http://schemas.microsoft.com/office/drawing/2014/main" id="{5BAC8153-DB0D-2D62-1A62-5389AFBE7253}"/>
              </a:ext>
            </a:extLst>
          </p:cNvPr>
          <p:cNvSpPr/>
          <p:nvPr/>
        </p:nvSpPr>
        <p:spPr>
          <a:xfrm>
            <a:off x="1661149" y="1131498"/>
            <a:ext cx="1729636" cy="665218"/>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spc="-1" dirty="0">
                <a:solidFill>
                  <a:srgbClr val="FFFFFF"/>
                </a:solidFill>
                <a:uFill>
                  <a:solidFill>
                    <a:srgbClr val="FFFFFF"/>
                  </a:solidFill>
                </a:uFill>
                <a:latin typeface="Verdana"/>
              </a:rPr>
              <a:t>TEMPO vs GEOS-CF</a:t>
            </a:r>
            <a:endParaRPr lang="en-US" sz="1800" b="0" strike="noStrike" spc="-1" dirty="0">
              <a:solidFill>
                <a:srgbClr val="000000"/>
              </a:solidFill>
              <a:uFill>
                <a:solidFill>
                  <a:srgbClr val="FFFFFF"/>
                </a:solidFill>
              </a:uFill>
              <a:latin typeface="Arial"/>
            </a:endParaRPr>
          </a:p>
        </p:txBody>
      </p:sp>
      <p:sp>
        <p:nvSpPr>
          <p:cNvPr id="3" name="CustomShape 3">
            <a:extLst>
              <a:ext uri="{FF2B5EF4-FFF2-40B4-BE49-F238E27FC236}">
                <a16:creationId xmlns:a16="http://schemas.microsoft.com/office/drawing/2014/main" id="{66E2EFEF-0B97-6380-7A5C-4F2E0A57D336}"/>
              </a:ext>
            </a:extLst>
          </p:cNvPr>
          <p:cNvSpPr/>
          <p:nvPr/>
        </p:nvSpPr>
        <p:spPr>
          <a:xfrm>
            <a:off x="4987688" y="1131498"/>
            <a:ext cx="1823420" cy="665217"/>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spc="-1" dirty="0">
                <a:solidFill>
                  <a:srgbClr val="FFFFFF"/>
                </a:solidFill>
                <a:uFill>
                  <a:solidFill>
                    <a:srgbClr val="FFFFFF"/>
                  </a:solidFill>
                </a:uFill>
                <a:latin typeface="Verdana"/>
              </a:rPr>
              <a:t>WRF-Chem vs GEOS-CF</a:t>
            </a:r>
            <a:endParaRPr lang="en-US" sz="1800" b="0" strike="noStrike" spc="-1" dirty="0">
              <a:solidFill>
                <a:srgbClr val="000000"/>
              </a:solidFill>
              <a:uFill>
                <a:solidFill>
                  <a:srgbClr val="FFFFFF"/>
                </a:solidFill>
              </a:uFill>
              <a:latin typeface="Arial"/>
            </a:endParaRPr>
          </a:p>
        </p:txBody>
      </p:sp>
      <p:sp>
        <p:nvSpPr>
          <p:cNvPr id="10" name="CustomShape 3">
            <a:extLst>
              <a:ext uri="{FF2B5EF4-FFF2-40B4-BE49-F238E27FC236}">
                <a16:creationId xmlns:a16="http://schemas.microsoft.com/office/drawing/2014/main" id="{2B682759-C954-63EE-E1B8-9481815FD989}"/>
              </a:ext>
            </a:extLst>
          </p:cNvPr>
          <p:cNvSpPr/>
          <p:nvPr/>
        </p:nvSpPr>
        <p:spPr>
          <a:xfrm>
            <a:off x="1398941" y="3889062"/>
            <a:ext cx="1991844" cy="665218"/>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spc="-1" dirty="0">
                <a:solidFill>
                  <a:srgbClr val="FFFFFF"/>
                </a:solidFill>
                <a:uFill>
                  <a:solidFill>
                    <a:srgbClr val="FFFFFF"/>
                  </a:solidFill>
                </a:uFill>
                <a:latin typeface="Verdana"/>
              </a:rPr>
              <a:t>WRF-Chem vs AK WRF-Chem</a:t>
            </a:r>
            <a:endParaRPr lang="en-US" sz="1800" b="0" strike="noStrike" spc="-1" dirty="0">
              <a:solidFill>
                <a:srgbClr val="000000"/>
              </a:solidFill>
              <a:uFill>
                <a:solidFill>
                  <a:srgbClr val="FFFFFF"/>
                </a:solidFill>
              </a:uFill>
              <a:latin typeface="Arial"/>
            </a:endParaRPr>
          </a:p>
        </p:txBody>
      </p:sp>
      <p:sp>
        <p:nvSpPr>
          <p:cNvPr id="12" name="CustomShape 3">
            <a:extLst>
              <a:ext uri="{FF2B5EF4-FFF2-40B4-BE49-F238E27FC236}">
                <a16:creationId xmlns:a16="http://schemas.microsoft.com/office/drawing/2014/main" id="{7DA76A39-51AE-2A50-7851-D96FEA800164}"/>
              </a:ext>
            </a:extLst>
          </p:cNvPr>
          <p:cNvSpPr/>
          <p:nvPr/>
        </p:nvSpPr>
        <p:spPr>
          <a:xfrm>
            <a:off x="4643134" y="3889062"/>
            <a:ext cx="2074190" cy="656628"/>
          </a:xfrm>
          <a:prstGeom prst="rect">
            <a:avLst/>
          </a:prstGeom>
          <a:solidFill>
            <a:srgbClr val="002060"/>
          </a:solidFill>
          <a:ln>
            <a:noFill/>
          </a:ln>
          <a:effectLst>
            <a:softEdge rad="0"/>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spc="-1" dirty="0">
                <a:solidFill>
                  <a:srgbClr val="FFFFFF"/>
                </a:solidFill>
                <a:uFill>
                  <a:solidFill>
                    <a:srgbClr val="FFFFFF"/>
                  </a:solidFill>
                </a:uFill>
                <a:latin typeface="Verdana"/>
              </a:rPr>
              <a:t>TEMPO vs      AK WRF-Chem </a:t>
            </a:r>
            <a:endParaRPr lang="en-US" sz="1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60908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9.8"/>
</p:tagLst>
</file>

<file path=ppt/theme/theme1.xml><?xml version="1.0" encoding="utf-8"?>
<a:theme xmlns:a="http://schemas.openxmlformats.org/drawingml/2006/main" name="NCAR-BlueTopHeader-GraySwoosh">
  <a:themeElements>
    <a:clrScheme name="NCAR and UCAR">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BBD52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51475</TotalTime>
  <Words>1722</Words>
  <Application>Microsoft Macintosh PowerPoint</Application>
  <PresentationFormat>Widescreen</PresentationFormat>
  <Paragraphs>155</Paragraphs>
  <Slides>13</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-apple-system</vt:lpstr>
      <vt:lpstr>Aptos</vt:lpstr>
      <vt:lpstr>Arial</vt:lpstr>
      <vt:lpstr>Arial</vt:lpstr>
      <vt:lpstr>Calibri</vt:lpstr>
      <vt:lpstr>Helvetica</vt:lpstr>
      <vt:lpstr>Helvetica Neue</vt:lpstr>
      <vt:lpstr>Symbol</vt:lpstr>
      <vt:lpstr>Times</vt:lpstr>
      <vt:lpstr>Times New Roman</vt:lpstr>
      <vt:lpstr>UICTFontTextStyleBody</vt:lpstr>
      <vt:lpstr>Verdana</vt:lpstr>
      <vt:lpstr>NCAR-BlueTopHeader-GraySwoosh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David Edwards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David Edwards</cp:lastModifiedBy>
  <cp:revision>2192</cp:revision>
  <cp:lastPrinted>2020-10-14T16:13:19Z</cp:lastPrinted>
  <dcterms:created xsi:type="dcterms:W3CDTF">2010-09-21T15:19:39Z</dcterms:created>
  <dcterms:modified xsi:type="dcterms:W3CDTF">2024-08-29T19:53:34Z</dcterms:modified>
</cp:coreProperties>
</file>