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18"/>
  </p:notesMasterIdLst>
  <p:sldIdLst>
    <p:sldId id="256" r:id="rId2"/>
    <p:sldId id="257" r:id="rId3"/>
    <p:sldId id="259" r:id="rId4"/>
    <p:sldId id="263" r:id="rId5"/>
    <p:sldId id="261" r:id="rId6"/>
    <p:sldId id="262" r:id="rId7"/>
    <p:sldId id="270" r:id="rId8"/>
    <p:sldId id="265" r:id="rId9"/>
    <p:sldId id="258" r:id="rId10"/>
    <p:sldId id="260" r:id="rId11"/>
    <p:sldId id="266" r:id="rId12"/>
    <p:sldId id="271" r:id="rId13"/>
    <p:sldId id="264" r:id="rId14"/>
    <p:sldId id="272" r:id="rId15"/>
    <p:sldId id="268" r:id="rId16"/>
    <p:sldId id="27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BDD41-E401-428D-A4B2-162F699DB114}" type="datetimeFigureOut">
              <a:rPr lang="en-GB" smtClean="0"/>
              <a:t>26/08/2024</a:t>
            </a:fld>
            <a:endParaRPr lang="en-GB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E343D-DBCB-4A72-90A5-9E80791530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485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arthdata.nasa.gov/" TargetMode="External"/><Relationship Id="rId3" Type="http://schemas.openxmlformats.org/officeDocument/2006/relationships/hyperlink" Target="https://nesc.nier.go.kr/en/dwld/base/cmmn/pdf.do?fileInnb=AF_0000000280" TargetMode="External"/><Relationship Id="rId7" Type="http://schemas.openxmlformats.org/officeDocument/2006/relationships/hyperlink" Target="https://dataspace.copernicus.eu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s5p-mpc-vdaf.aeronomie.be/ProjectDir/reports/pdf/S5P-MPC-IASB-ROCVR-22.01.00_20240503_signed.pdf" TargetMode="External"/><Relationship Id="rId5" Type="http://schemas.openxmlformats.org/officeDocument/2006/relationships/hyperlink" Target="https://sentinels.copernicus.eu/documents/247904/2474726/Sentinel-5P-Level-2-Product-User-Manual-Sulphur-Dioxide" TargetMode="External"/><Relationship Id="rId4" Type="http://schemas.openxmlformats.org/officeDocument/2006/relationships/hyperlink" Target="https://sentinel.esa.int/documents/247904/2476257/Sentinel-5P-ATBD-SO2-TROPOMI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b="1" dirty="0"/>
              <a:t>GEMS</a:t>
            </a:r>
            <a:r>
              <a:rPr lang="en-US" sz="1200" dirty="0"/>
              <a:t>: v2.0 L2 SO</a:t>
            </a:r>
            <a:r>
              <a:rPr lang="en-US" sz="1200" baseline="-25000" dirty="0"/>
              <a:t>2 </a:t>
            </a:r>
            <a:r>
              <a:rPr lang="en-GB" sz="1200" dirty="0">
                <a:effectLst/>
                <a:ea typeface="Times New Roman" panose="02020603050405020304" pitchFamily="18" charset="0"/>
                <a:cs typeface="Frutiger-Light"/>
              </a:rPr>
              <a:t>product. The GEMS SO</a:t>
            </a:r>
            <a:r>
              <a:rPr lang="en-GB" sz="1200" baseline="-25000" dirty="0">
                <a:effectLst/>
                <a:ea typeface="Times New Roman" panose="02020603050405020304" pitchFamily="18" charset="0"/>
                <a:cs typeface="Frutiger-Light"/>
              </a:rPr>
              <a:t>2</a:t>
            </a:r>
            <a:r>
              <a:rPr lang="en-GB" sz="1200" dirty="0">
                <a:effectLst/>
                <a:ea typeface="Times New Roman" panose="02020603050405020304" pitchFamily="18" charset="0"/>
                <a:cs typeface="Frutiger-Light"/>
              </a:rPr>
              <a:t> slant column retrieval is based on the PCA (Li et al., 2013) and DOAS methods (Platt and Stutz, 2008). </a:t>
            </a:r>
            <a:r>
              <a:rPr lang="en-GB" sz="1200" dirty="0"/>
              <a:t>For details on the DOAS and PCA algorithm settings, as well as the AMF calculations, refer to the GEMS SO</a:t>
            </a:r>
            <a:r>
              <a:rPr lang="en-GB" sz="1200" baseline="-25000" dirty="0"/>
              <a:t>2</a:t>
            </a:r>
            <a:r>
              <a:rPr lang="en-GB" sz="1200" dirty="0"/>
              <a:t> </a:t>
            </a:r>
            <a:r>
              <a:rPr lang="en-GB" sz="1200" dirty="0">
                <a:hlinkClick r:id="rId3"/>
              </a:rPr>
              <a:t>ATBD</a:t>
            </a:r>
            <a:r>
              <a:rPr lang="en-GB" sz="1200" dirty="0"/>
              <a:t>. Datasets  provided via inter-agency collaboration.</a:t>
            </a:r>
            <a:endParaRPr lang="en-US" sz="1200" dirty="0"/>
          </a:p>
          <a:p>
            <a:pPr algn="just"/>
            <a:r>
              <a:rPr lang="en-US" sz="1200" b="1" dirty="0"/>
              <a:t>TROPOMI</a:t>
            </a:r>
            <a:r>
              <a:rPr lang="en-US" sz="1200" dirty="0"/>
              <a:t>: operational L2 SO</a:t>
            </a:r>
            <a:r>
              <a:rPr lang="en-US" sz="1200" baseline="-25000" dirty="0"/>
              <a:t>2</a:t>
            </a:r>
            <a:r>
              <a:rPr lang="en-US" sz="1200" dirty="0"/>
              <a:t> v</a:t>
            </a:r>
            <a:r>
              <a:rPr lang="en-GB" sz="1200" dirty="0"/>
              <a:t>02.04.01 and v02.05.00, Details on the S5P/TROPOMI SO</a:t>
            </a:r>
            <a:r>
              <a:rPr lang="en-GB" sz="1200" baseline="-25000" dirty="0"/>
              <a:t>2</a:t>
            </a:r>
            <a:r>
              <a:rPr lang="en-GB" sz="1200" dirty="0"/>
              <a:t> algorithm and products can be found in the </a:t>
            </a:r>
            <a:r>
              <a:rPr lang="en-GB" sz="1200" dirty="0">
                <a:hlinkClick r:id="rId4"/>
              </a:rPr>
              <a:t>ATBD</a:t>
            </a:r>
            <a:r>
              <a:rPr lang="en-GB" sz="1200" dirty="0"/>
              <a:t>, the </a:t>
            </a:r>
            <a:r>
              <a:rPr lang="en-GB" sz="1200" dirty="0">
                <a:hlinkClick r:id="rId5"/>
              </a:rPr>
              <a:t>PUM</a:t>
            </a:r>
            <a:r>
              <a:rPr lang="en-GB" sz="1200" dirty="0"/>
              <a:t>, while extensive and routine validation can be found in the latest </a:t>
            </a:r>
            <a:r>
              <a:rPr lang="en-GB" sz="1200" dirty="0">
                <a:hlinkClick r:id="rId6"/>
              </a:rPr>
              <a:t>ROVCR</a:t>
            </a:r>
            <a:r>
              <a:rPr lang="en-GB" sz="1200" dirty="0"/>
              <a:t>. </a:t>
            </a:r>
            <a:r>
              <a:rPr lang="en-GB" sz="1200" dirty="0">
                <a:effectLst/>
                <a:ea typeface="Times New Roman" panose="02020603050405020304" pitchFamily="18" charset="0"/>
                <a:cs typeface="Frutiger-Light"/>
              </a:rPr>
              <a:t>Publicly available from </a:t>
            </a:r>
            <a:r>
              <a:rPr lang="en-GB" sz="1200" dirty="0">
                <a:hlinkClick r:id="rId7"/>
              </a:rPr>
              <a:t>Copernicus Data Space Ecosystem | Europe's eyes on Earth</a:t>
            </a:r>
            <a:r>
              <a:rPr lang="en-GB" sz="1200" dirty="0"/>
              <a:t>.</a:t>
            </a:r>
            <a:endParaRPr lang="en-US" sz="1200" dirty="0"/>
          </a:p>
          <a:p>
            <a:pPr algn="just"/>
            <a:r>
              <a:rPr lang="en-US" sz="1200" b="1" dirty="0"/>
              <a:t>OMPS</a:t>
            </a:r>
            <a:r>
              <a:rPr lang="en-US" sz="1200" dirty="0"/>
              <a:t>: </a:t>
            </a:r>
            <a:r>
              <a:rPr lang="en-GB" sz="1200" i="1" dirty="0">
                <a:effectLst/>
                <a:ea typeface="Times New Roman" panose="02020603050405020304" pitchFamily="18" charset="0"/>
                <a:cs typeface="Frutiger-Light"/>
              </a:rPr>
              <a:t>OMPS-NPP L3 NM PCA </a:t>
            </a:r>
            <a:r>
              <a:rPr lang="en-GB" sz="1200" i="1" dirty="0" err="1">
                <a:effectLst/>
                <a:ea typeface="Times New Roman" panose="02020603050405020304" pitchFamily="18" charset="0"/>
                <a:cs typeface="Frutiger-Light"/>
              </a:rPr>
              <a:t>Sulfur</a:t>
            </a:r>
            <a:r>
              <a:rPr lang="en-GB" sz="1200" i="1" dirty="0">
                <a:effectLst/>
                <a:ea typeface="Times New Roman" panose="02020603050405020304" pitchFamily="18" charset="0"/>
                <a:cs typeface="Frutiger-Light"/>
              </a:rPr>
              <a:t> Dioxide Total Column</a:t>
            </a:r>
            <a:r>
              <a:rPr lang="en-GB" sz="1200" dirty="0">
                <a:effectLst/>
                <a:ea typeface="Times New Roman" panose="02020603050405020304" pitchFamily="18" charset="0"/>
                <a:cs typeface="Frutiger-Light"/>
              </a:rPr>
              <a:t> Daily Best Pixel Global Gridded 0.25 x 0.25° product based on the NASA Goddard Space Flight </a:t>
            </a:r>
            <a:r>
              <a:rPr lang="en-GB" sz="1200" dirty="0" err="1">
                <a:effectLst/>
                <a:ea typeface="Times New Roman" panose="02020603050405020304" pitchFamily="18" charset="0"/>
                <a:cs typeface="Frutiger-Light"/>
              </a:rPr>
              <a:t>Center</a:t>
            </a:r>
            <a:r>
              <a:rPr lang="en-GB" sz="1200" dirty="0">
                <a:effectLst/>
                <a:ea typeface="Times New Roman" panose="02020603050405020304" pitchFamily="18" charset="0"/>
                <a:cs typeface="Frutiger-Light"/>
              </a:rPr>
              <a:t> principal component analysis (PCA) spectral fitting algorithm (Li et al., 2013, 2017).  Publicly available from </a:t>
            </a:r>
            <a:r>
              <a:rPr lang="en-GB" sz="1200" dirty="0">
                <a:effectLst/>
                <a:ea typeface="Times New Roman" panose="02020603050405020304" pitchFamily="18" charset="0"/>
                <a:cs typeface="Frutiger-Light"/>
                <a:hlinkClick r:id="rId8"/>
              </a:rPr>
              <a:t>NASA Earth Observation Data</a:t>
            </a:r>
            <a:r>
              <a:rPr lang="en-GB" sz="1100" dirty="0">
                <a:effectLst/>
                <a:ea typeface="Times New Roman" panose="02020603050405020304" pitchFamily="18" charset="0"/>
                <a:cs typeface="Frutiger-Light"/>
              </a:rPr>
              <a:t>.  </a:t>
            </a:r>
            <a:endParaRPr lang="en-US" sz="1200" dirty="0"/>
          </a:p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E343D-DBCB-4A72-90A5-9E80791530C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311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 dirty="0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4881C-9368-4D81-8A34-BE6C1CE78A82}" type="datetime2">
              <a:rPr lang="en-US" smtClean="0"/>
              <a:t>Monday, August 26,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5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C6F1F-1A5F-4B3F-A697-BE5ABD5CA91D}" type="datetime2">
              <a:rPr lang="en-US" smtClean="0"/>
              <a:t>Monday, August 26,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174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9A9D-7D7D-4A7F-8B32-D7FD882B93BB}" type="datetime2">
              <a:rPr lang="en-US" smtClean="0"/>
              <a:t>Monday, August 26,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42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1DAD-8D8D-41D7-A270-88B80A3A55E0}" type="datetime2">
              <a:rPr lang="en-US" smtClean="0"/>
              <a:t>Monday, August 26,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521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07124-3325-42DE-BB96-1677C51E9AAF}" type="datetime2">
              <a:rPr lang="en-US" smtClean="0"/>
              <a:t>Monday, August 26,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923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B6BF-F87E-448C-A14F-D7F476F7DFF2}" type="datetime2">
              <a:rPr lang="en-US" smtClean="0"/>
              <a:t>Monday, August 26,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053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BDA8-4780-4C88-9B43-6A0E5EB271CF}" type="datetime2">
              <a:rPr lang="en-US" smtClean="0"/>
              <a:t>Monday, August 26,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356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4CFF8-179B-48B4-94AE-E5CD1F1C37F0}" type="datetime2">
              <a:rPr lang="en-US" smtClean="0"/>
              <a:t>Monday, August 26,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640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EDB8B-5C06-4A40-A3AA-4E128B00B524}" type="datetime2">
              <a:rPr lang="en-US" smtClean="0"/>
              <a:t>Monday, August 26,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779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B3E85A0-6C0B-465F-9EA3-CA3FCEEB8449}" type="datetime2">
              <a:rPr lang="en-US" smtClean="0"/>
              <a:t>Monday, August 26,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508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261DE-BD29-4D49-B85E-007121A30E76}" type="datetime2">
              <a:rPr lang="en-US" smtClean="0"/>
              <a:t>Monday, August 26,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655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 dirty="0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4943F34-D9C3-4BD3-A861-D546FB555530}" type="datetime2">
              <a:rPr lang="en-US" smtClean="0"/>
              <a:t>Monday, August 26,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917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microsoft.com/office/2007/relationships/hdphoto" Target="../media/hdphoto1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4.gif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4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microsoft.com/office/2007/relationships/hdphoto" Target="../media/hdphoto1.wdp"/><Relationship Id="rId4" Type="http://schemas.openxmlformats.org/officeDocument/2006/relationships/image" Target="../media/image14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jpeg"/><Relationship Id="rId7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png"/><Relationship Id="rId7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igsaw γρίφους σε πλαστικού εικόνων">
            <a:extLst>
              <a:ext uri="{FF2B5EF4-FFF2-40B4-BE49-F238E27FC236}">
                <a16:creationId xmlns:a16="http://schemas.microsoft.com/office/drawing/2014/main" id="{CC543B26-A30D-3C32-342D-C5C6EF3DE2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5264" b="13509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3CEB3989-8B16-4640-95C0-95873F2D0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Autofit/>
          </a:bodyPr>
          <a:lstStyle/>
          <a:p>
            <a:pPr algn="just"/>
            <a:r>
              <a:rPr lang="en-GB" sz="5400" dirty="0"/>
              <a:t>Current state of sulphur emissions over Asia observed by GEO and LEO space-born instruments</a:t>
            </a:r>
            <a:endParaRPr lang="en-GB" sz="5400" dirty="0">
              <a:solidFill>
                <a:srgbClr val="FFFFFF"/>
              </a:solidFill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38935710-3CA8-0574-B159-0D5F0E38D1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>
            <a:noAutofit/>
          </a:bodyPr>
          <a:lstStyle/>
          <a:p>
            <a:pPr algn="ctr"/>
            <a:r>
              <a:rPr lang="en-GB" sz="2200" b="1" dirty="0"/>
              <a:t>MariLiza Koukouli, Laboratory of Atmospheric Physics, Aristotle University of Thessaloniki</a:t>
            </a:r>
            <a:r>
              <a:rPr lang="el-GR" sz="2200" b="1" dirty="0"/>
              <a:t>,</a:t>
            </a:r>
            <a:r>
              <a:rPr lang="en-US" sz="2200" b="1" dirty="0"/>
              <a:t> Greece</a:t>
            </a:r>
            <a:endParaRPr lang="en-GB" sz="2200" b="1" dirty="0"/>
          </a:p>
          <a:p>
            <a:pPr algn="ctr"/>
            <a:r>
              <a:rPr lang="en-GB" sz="2200" b="1" dirty="0"/>
              <a:t>and</a:t>
            </a:r>
          </a:p>
          <a:p>
            <a:pPr algn="ctr"/>
            <a:r>
              <a:rPr lang="en-GB" sz="2200" b="1" dirty="0"/>
              <a:t>     Nicolas </a:t>
            </a:r>
            <a:r>
              <a:rPr lang="en-GB" sz="2200" b="1" dirty="0" err="1"/>
              <a:t>Theys</a:t>
            </a:r>
            <a:r>
              <a:rPr lang="en-GB" sz="2200" b="1" dirty="0"/>
              <a:t>, Royal Belgian Institute for Space </a:t>
            </a:r>
            <a:r>
              <a:rPr lang="en-GB" sz="2200" b="1" dirty="0" err="1"/>
              <a:t>Aeronomie</a:t>
            </a:r>
            <a:r>
              <a:rPr lang="en-GB" sz="2200" b="1" dirty="0"/>
              <a:t>, Belgium</a:t>
            </a:r>
            <a:endParaRPr lang="el-GR" sz="2200" b="1" dirty="0"/>
          </a:p>
          <a:p>
            <a:pPr algn="ctr"/>
            <a:endParaRPr lang="en-GB" sz="2200" b="1" dirty="0">
              <a:solidFill>
                <a:srgbClr val="FFFFFF"/>
              </a:solidFill>
            </a:endParaRPr>
          </a:p>
        </p:txBody>
      </p:sp>
      <p:cxnSp>
        <p:nvCxnSpPr>
          <p:cNvPr id="46" name="Straight Connector 8">
            <a:extLst>
              <a:ext uri="{FF2B5EF4-FFF2-40B4-BE49-F238E27FC236}">
                <a16:creationId xmlns:a16="http://schemas.microsoft.com/office/drawing/2014/main" id="{E14BE1C0-923F-4557-952F-150367D02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10">
            <a:extLst>
              <a:ext uri="{FF2B5EF4-FFF2-40B4-BE49-F238E27FC236}">
                <a16:creationId xmlns:a16="http://schemas.microsoft.com/office/drawing/2014/main" id="{BF1A0E2E-CDD4-46BC-BDBB-D276E3467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8" name="Rectangle 12">
            <a:extLst>
              <a:ext uri="{FF2B5EF4-FFF2-40B4-BE49-F238E27FC236}">
                <a16:creationId xmlns:a16="http://schemas.microsoft.com/office/drawing/2014/main" id="{8F2A5265-B923-4C48-AB84-FC98FD202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5" name="Bild 25">
            <a:extLst>
              <a:ext uri="{FF2B5EF4-FFF2-40B4-BE49-F238E27FC236}">
                <a16:creationId xmlns:a16="http://schemas.microsoft.com/office/drawing/2014/main" id="{BCE5C42E-52F1-7859-0FCB-6A6439089FF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178" y="68182"/>
            <a:ext cx="1058958" cy="883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 28">
            <a:extLst>
              <a:ext uri="{FF2B5EF4-FFF2-40B4-BE49-F238E27FC236}">
                <a16:creationId xmlns:a16="http://schemas.microsoft.com/office/drawing/2014/main" id="{BBC122F8-27CF-5B61-CE37-8DFC8F38E83E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340" y="5417716"/>
            <a:ext cx="836723" cy="83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Εικόνα 6" descr="Εικόνα που περιέχει κείμενο, κύκλος, σύμβολο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4EE46170-8019-A8A5-A11F-B7C9AB231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26" y="5836078"/>
            <a:ext cx="907111" cy="907111"/>
          </a:xfrm>
          <a:prstGeom prst="rect">
            <a:avLst/>
          </a:prstGeom>
        </p:spPr>
      </p:pic>
      <p:pic>
        <p:nvPicPr>
          <p:cNvPr id="8" name="Εικόνα 7" descr="Εικόνα που περιέχει ζωγραφιά, σκίτσο/σχέδιο, ανθρώπινο πρόσωπο, κύκλος&#10;&#10;Περιγραφή που δημιουργήθηκε αυτόματα">
            <a:extLst>
              <a:ext uri="{FF2B5EF4-FFF2-40B4-BE49-F238E27FC236}">
                <a16:creationId xmlns:a16="http://schemas.microsoft.com/office/drawing/2014/main" id="{00A98AA8-15CB-F6AE-A0F8-A512AB6E87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5871271"/>
            <a:ext cx="838620" cy="836724"/>
          </a:xfrm>
          <a:prstGeom prst="ellipse">
            <a:avLst/>
          </a:prstGeom>
        </p:spPr>
      </p:pic>
      <p:pic>
        <p:nvPicPr>
          <p:cNvPr id="1026" name="Picture 2" descr="ESA logo - SITAEL S.p.A.">
            <a:extLst>
              <a:ext uri="{FF2B5EF4-FFF2-40B4-BE49-F238E27FC236}">
                <a16:creationId xmlns:a16="http://schemas.microsoft.com/office/drawing/2014/main" id="{DFE648ED-03B3-BDAD-EFB1-0DBDD777A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525" y="107747"/>
            <a:ext cx="1682393" cy="10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612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4C5A9E5-0F35-4AA6-AF26-B90A2D47B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D9DB69D-7E48-4FDF-806E-F0B4BF005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6BF69C-4724-4F8D-8EA6-1487E9C9C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pSp>
        <p:nvGrpSpPr>
          <p:cNvPr id="13" name="Ομάδα 12">
            <a:extLst>
              <a:ext uri="{FF2B5EF4-FFF2-40B4-BE49-F238E27FC236}">
                <a16:creationId xmlns:a16="http://schemas.microsoft.com/office/drawing/2014/main" id="{EB0A9BFF-25AA-E3F6-069B-42EB74164D03}"/>
              </a:ext>
            </a:extLst>
          </p:cNvPr>
          <p:cNvGrpSpPr/>
          <p:nvPr/>
        </p:nvGrpSpPr>
        <p:grpSpPr>
          <a:xfrm>
            <a:off x="1486816" y="1042239"/>
            <a:ext cx="4422092" cy="5050225"/>
            <a:chOff x="16383777" y="29177490"/>
            <a:chExt cx="4726291" cy="5397634"/>
          </a:xfrm>
        </p:grpSpPr>
        <p:pic>
          <p:nvPicPr>
            <p:cNvPr id="14" name="Εικόνα 13" descr="Εικόνα που περιέχει κείμενο, στιγμιότυπο οθόνης, γραμματοσειρά, διάγραμμα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8506816B-D70D-56A0-1E63-8015ED11A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30" t="7388"/>
            <a:stretch/>
          </p:blipFill>
          <p:spPr>
            <a:xfrm>
              <a:off x="17003587" y="29177490"/>
              <a:ext cx="4106481" cy="539763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B2EF006-F989-CB5D-183D-E5B551CB034F}"/>
                </a:ext>
              </a:extLst>
            </p:cNvPr>
            <p:cNvSpPr txBox="1"/>
            <p:nvPr/>
          </p:nvSpPr>
          <p:spPr>
            <a:xfrm>
              <a:off x="16383777" y="30055097"/>
              <a:ext cx="625688" cy="309720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defTabSz="425196">
                <a:spcAft>
                  <a:spcPts val="600"/>
                </a:spcAft>
              </a:pPr>
              <a:r>
                <a:rPr lang="en-GB" sz="2604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GEMS SO</a:t>
              </a:r>
              <a:r>
                <a:rPr lang="en-GB" sz="2604" b="1" kern="1200" baseline="-250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2 </a:t>
              </a:r>
              <a:r>
                <a:rPr lang="en-GB" sz="2604" b="1" dirty="0"/>
                <a:t>[</a:t>
              </a:r>
              <a:r>
                <a:rPr lang="en-GB" sz="2604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D.U.]</a:t>
              </a:r>
              <a:endParaRPr lang="en-GB" sz="2800" b="1" dirty="0"/>
            </a:p>
          </p:txBody>
        </p:sp>
      </p:grpSp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2ACBCF8F-3249-EC5A-6964-D432A9A659D2}"/>
              </a:ext>
            </a:extLst>
          </p:cNvPr>
          <p:cNvGrpSpPr/>
          <p:nvPr/>
        </p:nvGrpSpPr>
        <p:grpSpPr>
          <a:xfrm>
            <a:off x="6260733" y="1042239"/>
            <a:ext cx="4444451" cy="5050225"/>
            <a:chOff x="22380079" y="29140810"/>
            <a:chExt cx="4698060" cy="5338402"/>
          </a:xfrm>
        </p:grpSpPr>
        <p:pic>
          <p:nvPicPr>
            <p:cNvPr id="17" name="Εικόνα 16" descr="Εικόνα που περιέχει κείμενο, στιγμιότυπο οθόνης, διάγραμμα, γραμμή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AD5CB394-E718-043A-8B58-DBEA2D6A2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64" t="6271"/>
            <a:stretch/>
          </p:blipFill>
          <p:spPr>
            <a:xfrm>
              <a:off x="22971658" y="29140810"/>
              <a:ext cx="4106481" cy="533840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24D3A96-9BAF-34A5-737F-40073A8012FD}"/>
                </a:ext>
              </a:extLst>
            </p:cNvPr>
            <p:cNvSpPr txBox="1"/>
            <p:nvPr/>
          </p:nvSpPr>
          <p:spPr>
            <a:xfrm>
              <a:off x="22380079" y="30127111"/>
              <a:ext cx="623363" cy="309720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defTabSz="429768">
                <a:spcAft>
                  <a:spcPts val="600"/>
                </a:spcAft>
              </a:pPr>
              <a:r>
                <a:rPr lang="en-GB" sz="2632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GEMS SO</a:t>
              </a:r>
              <a:r>
                <a:rPr lang="en-GB" sz="2632" b="1" kern="1200" baseline="-250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2</a:t>
              </a:r>
              <a:r>
                <a:rPr lang="en-GB" sz="2632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[D.U.]</a:t>
              </a:r>
              <a:endParaRPr lang="en-GB" sz="2800" b="1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A426283-DC25-3273-5CD8-84CA652D0F46}"/>
              </a:ext>
            </a:extLst>
          </p:cNvPr>
          <p:cNvSpPr txBox="1"/>
          <p:nvPr/>
        </p:nvSpPr>
        <p:spPr>
          <a:xfrm flipH="1">
            <a:off x="0" y="6406187"/>
            <a:ext cx="1935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GEMS v2.0</a:t>
            </a:r>
            <a:endParaRPr lang="en-GB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BF2243-50AE-4905-5051-ADE4228194CD}"/>
              </a:ext>
            </a:extLst>
          </p:cNvPr>
          <p:cNvSpPr txBox="1"/>
          <p:nvPr/>
        </p:nvSpPr>
        <p:spPr>
          <a:xfrm>
            <a:off x="2930325" y="457686"/>
            <a:ext cx="25608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/>
            </a:lvl1pPr>
          </a:lstStyle>
          <a:p>
            <a:pPr defTabSz="347472"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Power Plants</a:t>
            </a:r>
            <a:endParaRPr lang="en-GB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E7A984-11D4-228F-6EF7-A7987F2632C2}"/>
              </a:ext>
            </a:extLst>
          </p:cNvPr>
          <p:cNvSpPr txBox="1"/>
          <p:nvPr/>
        </p:nvSpPr>
        <p:spPr>
          <a:xfrm>
            <a:off x="7684804" y="482168"/>
            <a:ext cx="25608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/>
            </a:lvl1pPr>
          </a:lstStyle>
          <a:p>
            <a:pPr defTabSz="347472"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Volcanoes</a:t>
            </a:r>
            <a:endParaRPr lang="en-GB" sz="3600" dirty="0"/>
          </a:p>
        </p:txBody>
      </p:sp>
      <p:pic>
        <p:nvPicPr>
          <p:cNvPr id="4" name="Εικόνα 6" descr="Εικόνα που περιέχει κείμενο, κύκλος, σύμβολο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271AABE2-489D-817F-44B9-C5863D9C5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314" y="81464"/>
            <a:ext cx="907111" cy="907111"/>
          </a:xfrm>
          <a:prstGeom prst="rect">
            <a:avLst/>
          </a:prstGeom>
        </p:spPr>
      </p:pic>
      <p:pic>
        <p:nvPicPr>
          <p:cNvPr id="5" name="Bild 28">
            <a:extLst>
              <a:ext uri="{FF2B5EF4-FFF2-40B4-BE49-F238E27FC236}">
                <a16:creationId xmlns:a16="http://schemas.microsoft.com/office/drawing/2014/main" id="{F2B0D6CF-B822-C4E9-BC95-7F53A7C4C4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591" y="116657"/>
            <a:ext cx="836723" cy="83672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34982-F638-872D-E62E-AB4EEFE30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36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3B4343A6-7EBC-8A59-6AFE-7E7C135C6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Recent updates to the GEMS SO</a:t>
            </a:r>
            <a:r>
              <a:rPr lang="en-US" sz="4400" baseline="-25000" dirty="0"/>
              <a:t>2</a:t>
            </a:r>
            <a:r>
              <a:rPr lang="en-US" sz="4400" dirty="0"/>
              <a:t> product</a:t>
            </a:r>
            <a:endParaRPr lang="en-GB" sz="4400" dirty="0"/>
          </a:p>
        </p:txBody>
      </p:sp>
      <p:sp>
        <p:nvSpPr>
          <p:cNvPr id="6" name="Θέση κειμένου 5">
            <a:extLst>
              <a:ext uri="{FF2B5EF4-FFF2-40B4-BE49-F238E27FC236}">
                <a16:creationId xmlns:a16="http://schemas.microsoft.com/office/drawing/2014/main" id="{5B623965-0263-EADD-C481-CC9C5549AD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just"/>
            <a:r>
              <a:rPr lang="en-GB" cap="none" spc="-5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Interim version v2.1</a:t>
            </a:r>
          </a:p>
          <a:p>
            <a:pPr algn="just"/>
            <a:r>
              <a:rPr lang="en-GB" cap="none" spc="-5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Slit function updated</a:t>
            </a:r>
          </a:p>
          <a:p>
            <a:pPr algn="just"/>
            <a:r>
              <a:rPr lang="en-GB" cap="none" spc="-5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All relevant input parameters updated, such as the cloud fraction, the total ozone column, etc. </a:t>
            </a:r>
          </a:p>
        </p:txBody>
      </p:sp>
      <p:pic>
        <p:nvPicPr>
          <p:cNvPr id="2" name="Εικόνα 6" descr="Εικόνα που περιέχει κείμενο, κύκλος, σύμβολο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21140CB8-8A4C-089C-0DAC-AB966E921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314" y="81464"/>
            <a:ext cx="907111" cy="907111"/>
          </a:xfrm>
          <a:prstGeom prst="rect">
            <a:avLst/>
          </a:prstGeom>
        </p:spPr>
      </p:pic>
      <p:pic>
        <p:nvPicPr>
          <p:cNvPr id="3" name="Bild 28">
            <a:extLst>
              <a:ext uri="{FF2B5EF4-FFF2-40B4-BE49-F238E27FC236}">
                <a16:creationId xmlns:a16="http://schemas.microsoft.com/office/drawing/2014/main" id="{1058666A-F869-6BDC-BE1B-348B8995E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591" y="116657"/>
            <a:ext cx="836723" cy="8367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055F19-3D4F-88AD-A810-AE58517FC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296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6D75EE5-57FF-4D1E-B105-A6036B0F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913828F-06C6-4172-B0DE-BAB012020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CB2A3A6-962C-4D7A-8272-EDEDD881F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1348D5E-A2F9-4457-85D6-EF33B01C1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8EFFB-E8BB-6267-0A9D-3633ADB17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467" y="4991888"/>
            <a:ext cx="10909073" cy="7077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GEMS v2.0 vs v2.1 slant column density</a:t>
            </a:r>
          </a:p>
        </p:txBody>
      </p:sp>
      <p:pic>
        <p:nvPicPr>
          <p:cNvPr id="6" name="Content Placeholder 5" descr="A map of the world with different colored spots&#10;&#10;Description automatically generated">
            <a:extLst>
              <a:ext uri="{FF2B5EF4-FFF2-40B4-BE49-F238E27FC236}">
                <a16:creationId xmlns:a16="http://schemas.microsoft.com/office/drawing/2014/main" id="{B462CE73-48D3-594F-8867-164496CF43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54" y="640079"/>
            <a:ext cx="5924263" cy="4443197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62E5679E-AF9A-4675-8EB9-82F877C47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map of the world with different colored spots&#10;&#10;Description automatically generated">
            <a:extLst>
              <a:ext uri="{FF2B5EF4-FFF2-40B4-BE49-F238E27FC236}">
                <a16:creationId xmlns:a16="http://schemas.microsoft.com/office/drawing/2014/main" id="{458F90FC-AC49-CB90-DDDC-DD3C8C99CF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90" y="640079"/>
            <a:ext cx="5924263" cy="4443197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4193D27-0DF9-4485-90D7-D8E69A3F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7EF5A4DD-17B0-415A-8F3A-0DEE3FF8F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AA73B4A-2570-4D18-9566-12E68828C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FDEB35-2CB2-7A98-7A8F-A37EF06337E3}"/>
              </a:ext>
            </a:extLst>
          </p:cNvPr>
          <p:cNvSpPr txBox="1"/>
          <p:nvPr/>
        </p:nvSpPr>
        <p:spPr>
          <a:xfrm>
            <a:off x="1600444" y="285135"/>
            <a:ext cx="2300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GEMS v2.0</a:t>
            </a:r>
            <a:endParaRPr lang="el-GR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561F67-A109-AF28-1610-C58B03945852}"/>
              </a:ext>
            </a:extLst>
          </p:cNvPr>
          <p:cNvSpPr txBox="1"/>
          <p:nvPr/>
        </p:nvSpPr>
        <p:spPr>
          <a:xfrm>
            <a:off x="8094650" y="333461"/>
            <a:ext cx="2300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GEMS v2.1</a:t>
            </a:r>
            <a:endParaRPr lang="el-GR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76A349-435D-B43A-E8D8-A994F0EBD046}"/>
              </a:ext>
            </a:extLst>
          </p:cNvPr>
          <p:cNvSpPr txBox="1"/>
          <p:nvPr/>
        </p:nvSpPr>
        <p:spPr>
          <a:xfrm>
            <a:off x="6063996" y="6418002"/>
            <a:ext cx="5870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Nearly indistinguishable SCDs</a:t>
            </a:r>
            <a:endParaRPr lang="el-GR" sz="2400" dirty="0"/>
          </a:p>
        </p:txBody>
      </p:sp>
      <p:pic>
        <p:nvPicPr>
          <p:cNvPr id="7" name="Εικόνα 6" descr="Εικόνα που περιέχει κείμενο, κύκλος, σύμβολο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78007AA1-2BD1-873B-03EA-8FD53F576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314" y="81464"/>
            <a:ext cx="907111" cy="907111"/>
          </a:xfrm>
          <a:prstGeom prst="rect">
            <a:avLst/>
          </a:prstGeom>
        </p:spPr>
      </p:pic>
      <p:pic>
        <p:nvPicPr>
          <p:cNvPr id="11" name="Bild 28">
            <a:extLst>
              <a:ext uri="{FF2B5EF4-FFF2-40B4-BE49-F238E27FC236}">
                <a16:creationId xmlns:a16="http://schemas.microsoft.com/office/drawing/2014/main" id="{E8A89E70-59A1-4B5D-D0B6-A69F549DA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591" y="116657"/>
            <a:ext cx="836723" cy="83672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809C31C-F71E-4A66-1046-46F539324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103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6D75EE5-57FF-4D1E-B105-A6036B0F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13828F-06C6-4172-B0DE-BAB012020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B2A3A6-962C-4D7A-8272-EDEDD881F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1348D5E-A2F9-4457-85D6-EF33B01C1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6B2A7C-90FD-3299-1B50-FE482798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467" y="5072391"/>
            <a:ext cx="10909073" cy="62770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GEMS v2.0 vs v2.1 cloud fraction</a:t>
            </a:r>
          </a:p>
        </p:txBody>
      </p:sp>
      <p:pic>
        <p:nvPicPr>
          <p:cNvPr id="10" name="Content Placeholder 9" descr="A map of the earth&#10;&#10;Description automatically generated">
            <a:extLst>
              <a:ext uri="{FF2B5EF4-FFF2-40B4-BE49-F238E27FC236}">
                <a16:creationId xmlns:a16="http://schemas.microsoft.com/office/drawing/2014/main" id="{EEB6B893-C83D-D5A5-754F-1A9F8337AE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80" y="640079"/>
            <a:ext cx="5899190" cy="442439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2E5679E-AF9A-4675-8EB9-82F877C47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map of the earth&#10;&#10;Description automatically generated">
            <a:extLst>
              <a:ext uri="{FF2B5EF4-FFF2-40B4-BE49-F238E27FC236}">
                <a16:creationId xmlns:a16="http://schemas.microsoft.com/office/drawing/2014/main" id="{D3B7B20F-BC62-D07B-5ED8-ABDA938EC3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90" y="640080"/>
            <a:ext cx="5899189" cy="4424392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4193D27-0DF9-4485-90D7-D8E69A3F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7EF5A4DD-17B0-415A-8F3A-0DEE3FF8F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A73B4A-2570-4D18-9566-12E68828C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538C7F-90FC-F719-81DB-AEE869F83460}"/>
              </a:ext>
            </a:extLst>
          </p:cNvPr>
          <p:cNvSpPr txBox="1"/>
          <p:nvPr/>
        </p:nvSpPr>
        <p:spPr>
          <a:xfrm>
            <a:off x="1600444" y="275303"/>
            <a:ext cx="2300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GEMS v2.0</a:t>
            </a:r>
            <a:endParaRPr lang="el-GR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FF1944-FB2F-1E99-1B1D-6F62A462D545}"/>
              </a:ext>
            </a:extLst>
          </p:cNvPr>
          <p:cNvSpPr txBox="1"/>
          <p:nvPr/>
        </p:nvSpPr>
        <p:spPr>
          <a:xfrm>
            <a:off x="8094650" y="323629"/>
            <a:ext cx="2300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GEMS v2.1</a:t>
            </a:r>
            <a:endParaRPr lang="el-GR" sz="2000" b="1" dirty="0"/>
          </a:p>
        </p:txBody>
      </p:sp>
      <p:pic>
        <p:nvPicPr>
          <p:cNvPr id="14" name="Picture 13" descr="A map of the world&#10;&#10;Description automatically generated">
            <a:extLst>
              <a:ext uri="{FF2B5EF4-FFF2-40B4-BE49-F238E27FC236}">
                <a16:creationId xmlns:a16="http://schemas.microsoft.com/office/drawing/2014/main" id="{814D8D72-D23E-1512-5967-78EFB474E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5" y="278070"/>
            <a:ext cx="6500795" cy="48758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25AFFC-9C67-4BC7-C52C-F872FE9D573E}"/>
              </a:ext>
            </a:extLst>
          </p:cNvPr>
          <p:cNvSpPr txBox="1"/>
          <p:nvPr/>
        </p:nvSpPr>
        <p:spPr>
          <a:xfrm>
            <a:off x="6682658" y="5928649"/>
            <a:ext cx="5383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Updated GEMS v2.1 cloud fraction relates more to the S5P reported levels</a:t>
            </a:r>
            <a:endParaRPr lang="el-GR" sz="2400" dirty="0"/>
          </a:p>
        </p:txBody>
      </p:sp>
      <p:pic>
        <p:nvPicPr>
          <p:cNvPr id="4" name="Εικόνα 6" descr="Εικόνα που περιέχει κείμενο, κύκλος, σύμβολο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84BB1FB0-C10E-82FB-69F4-70D6C3E2E1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314" y="81464"/>
            <a:ext cx="907111" cy="907111"/>
          </a:xfrm>
          <a:prstGeom prst="rect">
            <a:avLst/>
          </a:prstGeom>
        </p:spPr>
      </p:pic>
      <p:pic>
        <p:nvPicPr>
          <p:cNvPr id="5" name="Bild 28">
            <a:extLst>
              <a:ext uri="{FF2B5EF4-FFF2-40B4-BE49-F238E27FC236}">
                <a16:creationId xmlns:a16="http://schemas.microsoft.com/office/drawing/2014/main" id="{1D974EF2-30E8-BA38-6ED7-15C20CA029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591" y="116657"/>
            <a:ext cx="836723" cy="83672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50F29-227C-2EC7-E855-4D10F6055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51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6D75EE5-57FF-4D1E-B105-A6036B0F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913828F-06C6-4172-B0DE-BAB012020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CB2A3A6-962C-4D7A-8272-EDEDD881F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1348D5E-A2F9-4457-85D6-EF33B01C1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8EFFB-E8BB-6267-0A9D-3633ADB17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31" y="5598268"/>
            <a:ext cx="10909073" cy="4789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GEMS v2.0 vs v2.1 vertical column density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2E5679E-AF9A-4675-8EB9-82F877C47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4193D27-0DF9-4485-90D7-D8E69A3F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7EF5A4DD-17B0-415A-8F3A-0DEE3FF8F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AA73B4A-2570-4D18-9566-12E68828C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02F0BB-603F-E793-47CF-6866A53B2E3D}"/>
              </a:ext>
            </a:extLst>
          </p:cNvPr>
          <p:cNvSpPr txBox="1"/>
          <p:nvPr/>
        </p:nvSpPr>
        <p:spPr>
          <a:xfrm>
            <a:off x="1600444" y="275303"/>
            <a:ext cx="2300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GEMS v2.0</a:t>
            </a:r>
            <a:endParaRPr lang="el-GR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3C2CFF-382C-C1BF-C08D-E4481C84521C}"/>
              </a:ext>
            </a:extLst>
          </p:cNvPr>
          <p:cNvSpPr txBox="1"/>
          <p:nvPr/>
        </p:nvSpPr>
        <p:spPr>
          <a:xfrm>
            <a:off x="8094650" y="323629"/>
            <a:ext cx="2300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GEMS v2.1</a:t>
            </a:r>
            <a:endParaRPr lang="el-GR" sz="2000" b="1" dirty="0"/>
          </a:p>
        </p:txBody>
      </p:sp>
      <p:pic>
        <p:nvPicPr>
          <p:cNvPr id="12" name="Content Placeholder 11" descr="A map of the world with different colored areas&#10;&#10;Description automatically generated">
            <a:extLst>
              <a:ext uri="{FF2B5EF4-FFF2-40B4-BE49-F238E27FC236}">
                <a16:creationId xmlns:a16="http://schemas.microsoft.com/office/drawing/2014/main" id="{0ACB6F49-2EFC-2F54-E943-6A0B425750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5414"/>
            <a:ext cx="6189968" cy="4642740"/>
          </a:xfrm>
        </p:spPr>
      </p:pic>
      <p:pic>
        <p:nvPicPr>
          <p:cNvPr id="14" name="Content Placeholder 13" descr="A map of the world with different colored spots&#10;&#10;Description automatically generated">
            <a:extLst>
              <a:ext uri="{FF2B5EF4-FFF2-40B4-BE49-F238E27FC236}">
                <a16:creationId xmlns:a16="http://schemas.microsoft.com/office/drawing/2014/main" id="{57ACE74F-891E-9929-C7D3-E309C557E0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27" y="682123"/>
            <a:ext cx="6269662" cy="4702515"/>
          </a:xfrm>
        </p:spPr>
      </p:pic>
      <p:pic>
        <p:nvPicPr>
          <p:cNvPr id="6" name="Εικόνα 6" descr="Εικόνα που περιέχει κείμενο, κύκλος, σύμβολο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DC0C6982-83C2-3241-75EE-0BF9CE4F7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314" y="81464"/>
            <a:ext cx="907111" cy="907111"/>
          </a:xfrm>
          <a:prstGeom prst="rect">
            <a:avLst/>
          </a:prstGeom>
        </p:spPr>
      </p:pic>
      <p:pic>
        <p:nvPicPr>
          <p:cNvPr id="7" name="Bild 28">
            <a:extLst>
              <a:ext uri="{FF2B5EF4-FFF2-40B4-BE49-F238E27FC236}">
                <a16:creationId xmlns:a16="http://schemas.microsoft.com/office/drawing/2014/main" id="{9C135BA5-BE79-0CCF-CA02-23D25CC15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591" y="116657"/>
            <a:ext cx="836723" cy="8367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DF6DCD0-2416-21E5-C12D-434BC7EEE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165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ED1EDB9E-50C5-F86A-8BAD-549F4F5D8F0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5" t="6966" r="-1"/>
          <a:stretch/>
        </p:blipFill>
        <p:spPr>
          <a:xfrm>
            <a:off x="1707499" y="792033"/>
            <a:ext cx="4299626" cy="5465379"/>
          </a:xfrm>
        </p:spPr>
      </p:pic>
      <p:pic>
        <p:nvPicPr>
          <p:cNvPr id="9" name="Θέση περιεχομένου 8">
            <a:extLst>
              <a:ext uri="{FF2B5EF4-FFF2-40B4-BE49-F238E27FC236}">
                <a16:creationId xmlns:a16="http://schemas.microsoft.com/office/drawing/2014/main" id="{0915039F-62FE-F792-F17D-4F0C6C5D18A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0" t="6937"/>
          <a:stretch/>
        </p:blipFill>
        <p:spPr>
          <a:xfrm>
            <a:off x="6760975" y="820283"/>
            <a:ext cx="4329637" cy="550690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3A3325-8901-00EF-BA59-D1A03117D1FE}"/>
              </a:ext>
            </a:extLst>
          </p:cNvPr>
          <p:cNvSpPr txBox="1"/>
          <p:nvPr/>
        </p:nvSpPr>
        <p:spPr>
          <a:xfrm>
            <a:off x="1078254" y="1464588"/>
            <a:ext cx="585417" cy="289786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425196">
              <a:spcAft>
                <a:spcPts val="600"/>
              </a:spcAft>
            </a:pPr>
            <a:r>
              <a:rPr lang="en-GB" sz="2604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GEMS SO</a:t>
            </a:r>
            <a:r>
              <a:rPr lang="en-GB" sz="2604" b="1" kern="1200" baseline="-25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</a:t>
            </a:r>
            <a:r>
              <a:rPr lang="en-GB" sz="2604" b="1" dirty="0"/>
              <a:t>[</a:t>
            </a:r>
            <a:r>
              <a:rPr lang="en-GB" sz="2604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D.U.]</a:t>
            </a:r>
            <a:endParaRPr lang="en-GB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4CBF73-60EB-8788-E3D4-83FE989FA0CB}"/>
              </a:ext>
            </a:extLst>
          </p:cNvPr>
          <p:cNvSpPr txBox="1"/>
          <p:nvPr/>
        </p:nvSpPr>
        <p:spPr>
          <a:xfrm>
            <a:off x="2930325" y="321494"/>
            <a:ext cx="25608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/>
            </a:lvl1pPr>
          </a:lstStyle>
          <a:p>
            <a:pPr defTabSz="347472"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Power Plants</a:t>
            </a:r>
            <a:endParaRPr lang="en-GB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A5C797-E3F7-5DCE-C52D-74B9765F352C}"/>
              </a:ext>
            </a:extLst>
          </p:cNvPr>
          <p:cNvSpPr txBox="1"/>
          <p:nvPr/>
        </p:nvSpPr>
        <p:spPr>
          <a:xfrm>
            <a:off x="7869630" y="336248"/>
            <a:ext cx="25608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/>
            </a:lvl1pPr>
          </a:lstStyle>
          <a:p>
            <a:pPr defTabSz="347472"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Volcanoes</a:t>
            </a:r>
            <a:endParaRPr lang="en-GB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0F888A-1B82-6C93-BEE4-043270A1A695}"/>
              </a:ext>
            </a:extLst>
          </p:cNvPr>
          <p:cNvSpPr txBox="1"/>
          <p:nvPr/>
        </p:nvSpPr>
        <p:spPr>
          <a:xfrm flipH="1">
            <a:off x="0" y="6406187"/>
            <a:ext cx="1935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GEMS v2.1</a:t>
            </a:r>
            <a:endParaRPr lang="en-GB" sz="2400" dirty="0"/>
          </a:p>
        </p:txBody>
      </p:sp>
      <p:pic>
        <p:nvPicPr>
          <p:cNvPr id="2" name="Εικόνα 6" descr="Εικόνα που περιέχει κείμενο, κύκλος, σύμβολο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175ACDFA-49A8-0312-3C69-DA5A034C3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314" y="81464"/>
            <a:ext cx="907111" cy="907111"/>
          </a:xfrm>
          <a:prstGeom prst="rect">
            <a:avLst/>
          </a:prstGeom>
        </p:spPr>
      </p:pic>
      <p:pic>
        <p:nvPicPr>
          <p:cNvPr id="3" name="Bild 28">
            <a:extLst>
              <a:ext uri="{FF2B5EF4-FFF2-40B4-BE49-F238E27FC236}">
                <a16:creationId xmlns:a16="http://schemas.microsoft.com/office/drawing/2014/main" id="{ABB43EE7-7774-49E6-7A02-ABE4839B09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591" y="116657"/>
            <a:ext cx="836723" cy="8367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B3A0F-3EE5-7937-CB5B-3EBB0EA96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431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267B56-0C70-A37D-6B45-139F71A7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future work  </a:t>
            </a:r>
            <a:endParaRPr lang="el-G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88B138-C449-B035-C3E5-8D63C8D29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172337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400" dirty="0">
                <a:solidFill>
                  <a:schemeClr val="tx1"/>
                </a:solidFill>
              </a:rPr>
              <a:t>GEMS monitors SO</a:t>
            </a:r>
            <a:r>
              <a:rPr lang="en-US" sz="2400" baseline="-250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</a:rPr>
              <a:t> loads over Asia, identifying both outgassing and eruptive volcanic as well as anthropogenic sources in the region.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</a:rPr>
              <a:t>Comparisons to S5P/TROPOMI, OMPS/Suomi-NPP and OMI/Aura have shown a high level of agreement over volcanoes and a moderate level of agreement over the Indian power plants, seasonally dependent.</a:t>
            </a:r>
          </a:p>
          <a:p>
            <a:pPr algn="just"/>
            <a:endParaRPr lang="el-GR" sz="24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383E31-9F6B-8C77-0DB2-0A1CEBD2447D}"/>
              </a:ext>
            </a:extLst>
          </p:cNvPr>
          <p:cNvSpPr txBox="1"/>
          <p:nvPr/>
        </p:nvSpPr>
        <p:spPr>
          <a:xfrm>
            <a:off x="1097280" y="3677484"/>
            <a:ext cx="10058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tx1"/>
                </a:solidFill>
              </a:rPr>
              <a:t>Using the diurnal component to calculate SO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 mass emitted and compare to current emission inventories.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>
                <a:solidFill>
                  <a:schemeClr val="tx1"/>
                </a:solidFill>
              </a:rPr>
              <a:t>Focus future GEMS algorithm developments </a:t>
            </a:r>
            <a:r>
              <a:rPr lang="en-US" sz="2000" dirty="0"/>
              <a:t>over the Indian Power plants </a:t>
            </a:r>
            <a:endParaRPr lang="en-US" sz="2000" dirty="0">
              <a:solidFill>
                <a:schemeClr val="tx1"/>
              </a:solidFill>
            </a:endParaRPr>
          </a:p>
          <a:p>
            <a:pPr algn="just"/>
            <a:endParaRPr lang="en-US" sz="2000" dirty="0">
              <a:solidFill>
                <a:schemeClr val="tx1"/>
              </a:solidFill>
            </a:endParaRPr>
          </a:p>
          <a:p>
            <a:pPr algn="just"/>
            <a:r>
              <a:rPr lang="en-US" sz="2000" dirty="0">
                <a:solidFill>
                  <a:schemeClr val="tx1"/>
                </a:solidFill>
              </a:rPr>
              <a:t>Lessons learned, and in tandem analysis, will also be included in the forthcoming AO for S4 and S5 SO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 products</a:t>
            </a:r>
            <a:endParaRPr lang="el-GR" sz="2000" dirty="0"/>
          </a:p>
        </p:txBody>
      </p:sp>
      <p:pic>
        <p:nvPicPr>
          <p:cNvPr id="3" name="Εικόνα 6" descr="Εικόνα που περιέχει κείμενο, κύκλος, σύμβολο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048932CD-3455-B1D8-17DF-E83104BD4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314" y="81464"/>
            <a:ext cx="907111" cy="907111"/>
          </a:xfrm>
          <a:prstGeom prst="rect">
            <a:avLst/>
          </a:prstGeom>
        </p:spPr>
      </p:pic>
      <p:pic>
        <p:nvPicPr>
          <p:cNvPr id="6" name="Bild 28">
            <a:extLst>
              <a:ext uri="{FF2B5EF4-FFF2-40B4-BE49-F238E27FC236}">
                <a16:creationId xmlns:a16="http://schemas.microsoft.com/office/drawing/2014/main" id="{CA67773D-15FD-2A74-65DF-3D5F0281F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591" y="116657"/>
            <a:ext cx="836723" cy="8367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DDCB87-63AF-7B14-510E-7CDB324D8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88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χάρτης, κείμενο, Άτλας&#10;&#10;Περιγραφή που δημιουργήθηκε αυτόματα">
            <a:extLst>
              <a:ext uri="{FF2B5EF4-FFF2-40B4-BE49-F238E27FC236}">
                <a16:creationId xmlns:a16="http://schemas.microsoft.com/office/drawing/2014/main" id="{74F0B830-2055-A4B7-E095-44B855220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0" y="479340"/>
            <a:ext cx="7107555" cy="5615464"/>
          </a:xfrm>
          <a:prstGeom prst="rect">
            <a:avLst/>
          </a:prstGeom>
        </p:spPr>
      </p:pic>
      <p:pic>
        <p:nvPicPr>
          <p:cNvPr id="11" name="Εικόνα 10" descr="Εικόνα που περιέχει κείμενο, χάρτης, Άτλας&#10;&#10;Περιγραφή που δημιουργήθηκε αυτόματα">
            <a:extLst>
              <a:ext uri="{FF2B5EF4-FFF2-40B4-BE49-F238E27FC236}">
                <a16:creationId xmlns:a16="http://schemas.microsoft.com/office/drawing/2014/main" id="{31BCD7EA-66EB-3792-0CEC-836533780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22" y="476506"/>
            <a:ext cx="7107555" cy="5615464"/>
          </a:xfrm>
          <a:prstGeom prst="rect">
            <a:avLst/>
          </a:prstGeom>
        </p:spPr>
      </p:pic>
      <p:pic>
        <p:nvPicPr>
          <p:cNvPr id="13" name="Εικόνα 12" descr="Εικόνα που περιέχει κείμενο, χάρτης, Άτλ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54DC49-8DB3-3674-FB66-A9B3407140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294" y="477899"/>
            <a:ext cx="7107555" cy="5615464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χάρτης, Άτλας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70EC218F-A1E6-40E0-5622-9AECF675A2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366" y="473672"/>
            <a:ext cx="7107555" cy="5615464"/>
          </a:xfrm>
          <a:prstGeom prst="rect">
            <a:avLst/>
          </a:prstGeom>
        </p:spPr>
      </p:pic>
      <p:pic>
        <p:nvPicPr>
          <p:cNvPr id="9" name="Εικόνα 8" descr="Εικόνα που περιέχει χάρτης, κείμενο, Άτλ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1CF8614-1FC3-A988-CB56-0AAEA9FF3A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38" y="469445"/>
            <a:ext cx="7107555" cy="56154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56FBEE-AF26-F631-EFCD-5B23FA43EC9B}"/>
              </a:ext>
            </a:extLst>
          </p:cNvPr>
          <p:cNvSpPr txBox="1"/>
          <p:nvPr/>
        </p:nvSpPr>
        <p:spPr>
          <a:xfrm>
            <a:off x="56575" y="6308949"/>
            <a:ext cx="1207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Can Li, </a:t>
            </a:r>
            <a:r>
              <a:rPr lang="en-GB" sz="1400" dirty="0" err="1"/>
              <a:t>Nickolay</a:t>
            </a:r>
            <a:r>
              <a:rPr lang="en-GB" sz="1400" dirty="0"/>
              <a:t> A. Krotkov, and Peter Leonard (2020), OMI/Aura </a:t>
            </a:r>
            <a:r>
              <a:rPr lang="en-GB" sz="1400" dirty="0" err="1"/>
              <a:t>Sulfur</a:t>
            </a:r>
            <a:r>
              <a:rPr lang="en-GB" sz="1400" dirty="0"/>
              <a:t> Dioxide (SO2) Total Column L3 1 day Best Pixel in 0.25 degree x 0.25 degree V3, Greenbelt, MD, USA, Goddard Earth Sciences Data and Information Services </a:t>
            </a:r>
            <a:r>
              <a:rPr lang="en-GB" sz="1400" dirty="0" err="1"/>
              <a:t>Center</a:t>
            </a:r>
            <a:r>
              <a:rPr lang="en-GB" sz="1400" dirty="0"/>
              <a:t> (GES DISC), 2024.</a:t>
            </a:r>
          </a:p>
        </p:txBody>
      </p:sp>
      <p:pic>
        <p:nvPicPr>
          <p:cNvPr id="2" name="Εικόνα 6" descr="Εικόνα που περιέχει κείμενο, κύκλος, σύμβολο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0BD59336-993E-B330-60CE-E7CE6D1E4A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314" y="81464"/>
            <a:ext cx="907111" cy="907111"/>
          </a:xfrm>
          <a:prstGeom prst="rect">
            <a:avLst/>
          </a:prstGeom>
        </p:spPr>
      </p:pic>
      <p:pic>
        <p:nvPicPr>
          <p:cNvPr id="3" name="Bild 28">
            <a:extLst>
              <a:ext uri="{FF2B5EF4-FFF2-40B4-BE49-F238E27FC236}">
                <a16:creationId xmlns:a16="http://schemas.microsoft.com/office/drawing/2014/main" id="{51EB4C80-686D-A622-71E4-174187DFAB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591" y="116657"/>
            <a:ext cx="836723" cy="83672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DCC11-6509-759C-A58D-EE253C78F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14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B2B8762-61F0-4F1B-9364-D633EE9D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7675C8-1328-460C-9EBF-6B446B67E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14EE78B-AF71-4195-A01B-F1165D923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6417104-D4C1-4710-9982-2154A7F48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6F1402-2DEC-4071-84AF-350C7BF0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Εικόνα που περιέχει κείμενο, χάρτης, διάγραμμα, Άτλας&#10;&#10;Περιγραφή που δημιουργήθηκε αυτόματα">
            <a:extLst>
              <a:ext uri="{FF2B5EF4-FFF2-40B4-BE49-F238E27FC236}">
                <a16:creationId xmlns:a16="http://schemas.microsoft.com/office/drawing/2014/main" id="{9CE0DEB9-268D-5099-90E1-268C5ECFC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91" y="694868"/>
            <a:ext cx="5118182" cy="3493159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4733B62-1719-4677-A612-CA0AC0AD7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DA52A394-10F4-4AA5-90E4-634D1E919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BDDC51-8BB2-42BE-8EA8-39B3E9AC1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5C0F5054-BE3F-3892-9843-94435098D2DE}"/>
              </a:ext>
            </a:extLst>
          </p:cNvPr>
          <p:cNvGrpSpPr/>
          <p:nvPr/>
        </p:nvGrpSpPr>
        <p:grpSpPr>
          <a:xfrm>
            <a:off x="635458" y="746199"/>
            <a:ext cx="5131653" cy="3390497"/>
            <a:chOff x="-67255" y="4513508"/>
            <a:chExt cx="9069233" cy="6216410"/>
          </a:xfrm>
        </p:grpSpPr>
        <p:pic>
          <p:nvPicPr>
            <p:cNvPr id="7" name="그림 9" descr="Εικόνα που περιέχει χάρτης, Γη, Κόσμος/Παγκόσμιο, πλανήτης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284A7C34-8323-0A56-6FA2-F479585C5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010" y="5350651"/>
              <a:ext cx="4529665" cy="4725393"/>
            </a:xfrm>
            <a:prstGeom prst="rect">
              <a:avLst/>
            </a:prstGeom>
          </p:spPr>
        </p:pic>
        <p:pic>
          <p:nvPicPr>
            <p:cNvPr id="8" name="Εικόνα 6" descr="Εικόνα που περιέχει μεταφορά, διαστημικό σκάφος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E2B8017F-DE33-3903-4DF0-73D64BE699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1" r="5193" b="8193"/>
            <a:stretch>
              <a:fillRect/>
            </a:stretch>
          </p:blipFill>
          <p:spPr bwMode="auto">
            <a:xfrm>
              <a:off x="452643" y="8701304"/>
              <a:ext cx="1909313" cy="164725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Εικόνα 8" descr="Εικόνα που περιέχει κείμενο, στιγμιότυπο οθόνης, λογισμικό, λογισμικό πολυμέσων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451BEA2D-150C-73B8-F237-96D19F985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5882" t="38606" r="29578" b="29984"/>
            <a:stretch/>
          </p:blipFill>
          <p:spPr>
            <a:xfrm rot="6058586">
              <a:off x="5103242" y="7102511"/>
              <a:ext cx="4799676" cy="2455137"/>
            </a:xfrm>
            <a:prstGeom prst="ellipse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848014-C335-2213-3B8C-654FA7122949}"/>
                </a:ext>
              </a:extLst>
            </p:cNvPr>
            <p:cNvSpPr txBox="1"/>
            <p:nvPr/>
          </p:nvSpPr>
          <p:spPr>
            <a:xfrm rot="506455">
              <a:off x="3106179" y="6137441"/>
              <a:ext cx="104456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370332">
                <a:spcAft>
                  <a:spcPts val="600"/>
                </a:spcAft>
              </a:pPr>
              <a:r>
                <a:rPr lang="en-US" sz="1134" b="1" kern="120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TROPOMI</a:t>
              </a:r>
              <a:endParaRPr lang="el-GR" sz="1400" b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pic>
          <p:nvPicPr>
            <p:cNvPr id="11" name="Picture 2" descr="Εικόνα που περιέχει μεταφορά, δορυφόρος, χώρος, διαστημικό σκάφος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43F1483E-1AEE-F15F-F08E-61156F0557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358" y="4513508"/>
              <a:ext cx="2375303" cy="1800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C4D5C02-D874-AA06-1B65-55C895061011}"/>
                </a:ext>
              </a:extLst>
            </p:cNvPr>
            <p:cNvSpPr txBox="1"/>
            <p:nvPr/>
          </p:nvSpPr>
          <p:spPr>
            <a:xfrm rot="10800000" flipV="1">
              <a:off x="5870417" y="5562014"/>
              <a:ext cx="31315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0332">
                <a:spcAft>
                  <a:spcPts val="600"/>
                </a:spcAft>
              </a:pPr>
              <a:r>
                <a:rPr lang="en-US" sz="2268" b="1" kern="1200">
                  <a:solidFill>
                    <a:schemeClr val="tx2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rPr>
                <a:t>GEMS</a:t>
              </a:r>
              <a:endParaRPr lang="en-GB" sz="2800" b="1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C061E7-4BEB-372D-66B0-10EDB7F27225}"/>
                </a:ext>
              </a:extLst>
            </p:cNvPr>
            <p:cNvSpPr txBox="1"/>
            <p:nvPr/>
          </p:nvSpPr>
          <p:spPr>
            <a:xfrm>
              <a:off x="30662" y="5756404"/>
              <a:ext cx="1284346" cy="554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0332">
                <a:spcAft>
                  <a:spcPts val="600"/>
                </a:spcAft>
              </a:pPr>
              <a:r>
                <a:rPr lang="en-US" sz="1458" b="1" kern="1200">
                  <a:solidFill>
                    <a:schemeClr val="tx2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rPr>
                <a:t>OMPS</a:t>
              </a:r>
              <a:endParaRPr lang="en-GB" b="1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3FFC14-0B74-3C18-AF1A-465A30A64A76}"/>
                </a:ext>
              </a:extLst>
            </p:cNvPr>
            <p:cNvSpPr txBox="1"/>
            <p:nvPr/>
          </p:nvSpPr>
          <p:spPr>
            <a:xfrm>
              <a:off x="-67255" y="8369035"/>
              <a:ext cx="1909312" cy="554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0332">
                <a:spcAft>
                  <a:spcPts val="600"/>
                </a:spcAft>
              </a:pPr>
              <a:r>
                <a:rPr lang="en-US" sz="1458" b="1" kern="1200">
                  <a:solidFill>
                    <a:schemeClr val="tx2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rPr>
                <a:t>TROPOMI</a:t>
              </a:r>
              <a:endParaRPr lang="en-GB" b="1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18895EB-3DB9-8A2F-F2D8-93F78174C20E}"/>
              </a:ext>
            </a:extLst>
          </p:cNvPr>
          <p:cNvSpPr txBox="1"/>
          <p:nvPr/>
        </p:nvSpPr>
        <p:spPr>
          <a:xfrm>
            <a:off x="6797423" y="4278982"/>
            <a:ext cx="5118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600" dirty="0">
                <a:effectLst/>
                <a:ea typeface="Times New Roman" panose="02020603050405020304" pitchFamily="18" charset="0"/>
              </a:rPr>
              <a:t>Locations of anthropogenic SO</a:t>
            </a:r>
            <a:r>
              <a:rPr lang="en-GB" sz="1600" baseline="-25000" dirty="0">
                <a:effectLst/>
                <a:ea typeface="Times New Roman" panose="02020603050405020304" pitchFamily="18" charset="0"/>
              </a:rPr>
              <a:t>2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 in the GEMS region of interest separated by source used in the GEMS L2 SO</a:t>
            </a:r>
            <a:r>
              <a:rPr lang="en-GB" sz="1600" baseline="-25000" dirty="0">
                <a:effectLst/>
                <a:ea typeface="Times New Roman" panose="02020603050405020304" pitchFamily="18" charset="0"/>
              </a:rPr>
              <a:t>2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 evaluation. (</a:t>
            </a:r>
            <a:r>
              <a:rPr lang="en-GB" sz="1600" dirty="0" err="1">
                <a:effectLst/>
                <a:ea typeface="Times New Roman" panose="02020603050405020304" pitchFamily="18" charset="0"/>
              </a:rPr>
              <a:t>Fioletov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 et al., 2022)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FA6B33-A7CB-3339-80E1-943446D75525}"/>
              </a:ext>
            </a:extLst>
          </p:cNvPr>
          <p:cNvSpPr txBox="1"/>
          <p:nvPr/>
        </p:nvSpPr>
        <p:spPr>
          <a:xfrm>
            <a:off x="145950" y="5148674"/>
            <a:ext cx="11836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The primary goal of the ESA project 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en-US" sz="2000" b="1" i="1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en-US" sz="2000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roduct </a:t>
            </a:r>
            <a:r>
              <a:rPr lang="en-US" sz="2000" b="1" i="1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sz="2000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valuation of </a:t>
            </a:r>
            <a:r>
              <a:rPr lang="en-US" sz="2000" b="1" i="1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US" sz="2000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EMS L2 via </a:t>
            </a:r>
            <a:r>
              <a:rPr lang="en-US" sz="2000" b="1" i="1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2000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ssessment with </a:t>
            </a:r>
            <a:r>
              <a:rPr lang="en-US" sz="2000" b="1" i="1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sz="2000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5P and </a:t>
            </a:r>
            <a:r>
              <a:rPr lang="en-US" sz="2000" b="1" i="1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000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ther </a:t>
            </a:r>
            <a:r>
              <a:rPr lang="en-US" sz="2000" b="1" i="1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sz="2000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ensors (PEGASOS)” 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is to compare and evaluate a set of operational GEMS Level 2 products with co-located operational L2 products from TROPOMI and other satellite-based instruments, as well as with independent ground-based data and methods.</a:t>
            </a:r>
            <a:endParaRPr lang="en-GB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724E30-BBA4-AD86-D035-210DEDA8B9E8}"/>
              </a:ext>
            </a:extLst>
          </p:cNvPr>
          <p:cNvSpPr txBox="1"/>
          <p:nvPr/>
        </p:nvSpPr>
        <p:spPr>
          <a:xfrm>
            <a:off x="7549573" y="6381603"/>
            <a:ext cx="4575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Ronny Lutz, talk at 09:30 on Friday morning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" name="Εικόνα 6" descr="Εικόνα που περιέχει κείμενο, κύκλος, σύμβολο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DC5E2F29-DD6B-0BDE-51E6-AFD5C12344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314" y="81464"/>
            <a:ext cx="907111" cy="907111"/>
          </a:xfrm>
          <a:prstGeom prst="rect">
            <a:avLst/>
          </a:prstGeom>
        </p:spPr>
      </p:pic>
      <p:pic>
        <p:nvPicPr>
          <p:cNvPr id="3" name="Bild 28">
            <a:extLst>
              <a:ext uri="{FF2B5EF4-FFF2-40B4-BE49-F238E27FC236}">
                <a16:creationId xmlns:a16="http://schemas.microsoft.com/office/drawing/2014/main" id="{E7A68C55-86BA-2AC0-9E64-94FC922A05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591" y="116657"/>
            <a:ext cx="836723" cy="8367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E5CE8-A380-0088-A129-409E8A102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86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11B9C6-0146-1458-9073-2CB6ADB24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GEMS v2.0 SO</a:t>
            </a:r>
            <a:r>
              <a:rPr lang="en-US" sz="4400" baseline="-25000" dirty="0"/>
              <a:t>2</a:t>
            </a:r>
            <a:r>
              <a:rPr lang="en-US" sz="4400" dirty="0"/>
              <a:t> slant column comparisons</a:t>
            </a:r>
            <a:endParaRPr lang="el-GR" sz="4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39886-2016-DCA8-C081-4FF921B93F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 with S5P/TROPOMI</a:t>
            </a:r>
            <a:endParaRPr lang="el-GR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3D4518-32FD-A688-54E0-7FB434CB7182}"/>
              </a:ext>
            </a:extLst>
          </p:cNvPr>
          <p:cNvSpPr txBox="1"/>
          <p:nvPr/>
        </p:nvSpPr>
        <p:spPr>
          <a:xfrm flipH="1">
            <a:off x="0" y="6415915"/>
            <a:ext cx="1935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GEMS v2.0</a:t>
            </a:r>
            <a:endParaRPr lang="en-GB" sz="2400" dirty="0"/>
          </a:p>
        </p:txBody>
      </p:sp>
      <p:pic>
        <p:nvPicPr>
          <p:cNvPr id="2" name="Εικόνα 6" descr="Εικόνα που περιέχει κείμενο, κύκλος, σύμβολο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1D01BF1E-C264-E6E0-2678-856FE704B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314" y="81464"/>
            <a:ext cx="907111" cy="907111"/>
          </a:xfrm>
          <a:prstGeom prst="rect">
            <a:avLst/>
          </a:prstGeom>
        </p:spPr>
      </p:pic>
      <p:pic>
        <p:nvPicPr>
          <p:cNvPr id="5" name="Bild 28">
            <a:extLst>
              <a:ext uri="{FF2B5EF4-FFF2-40B4-BE49-F238E27FC236}">
                <a16:creationId xmlns:a16="http://schemas.microsoft.com/office/drawing/2014/main" id="{8BD1376B-0528-AB95-0C39-00A741A06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591" y="116657"/>
            <a:ext cx="836723" cy="83672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BF040-E4F3-DADE-604F-82CA8D8C8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553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Ομάδα 6">
            <a:extLst>
              <a:ext uri="{FF2B5EF4-FFF2-40B4-BE49-F238E27FC236}">
                <a16:creationId xmlns:a16="http://schemas.microsoft.com/office/drawing/2014/main" id="{310D6B76-79DD-8564-78DE-5336EA00D66E}"/>
              </a:ext>
            </a:extLst>
          </p:cNvPr>
          <p:cNvGrpSpPr>
            <a:grpSpLocks noChangeAspect="1"/>
          </p:cNvGrpSpPr>
          <p:nvPr/>
        </p:nvGrpSpPr>
        <p:grpSpPr>
          <a:xfrm>
            <a:off x="-65314" y="470736"/>
            <a:ext cx="6063719" cy="4885615"/>
            <a:chOff x="221064" y="12192853"/>
            <a:chExt cx="6737465" cy="5428461"/>
          </a:xfrm>
        </p:grpSpPr>
        <p:pic>
          <p:nvPicPr>
            <p:cNvPr id="11" name="Εικόνα 10" descr="Εικόνα που περιέχει κείμενο, χάρτης, στιγμιότυπο οθόνης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1E15CB02-0A84-E5A8-7DBB-606860FEC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064" y="12473657"/>
              <a:ext cx="6737465" cy="514765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AB0D2F-7A48-6AA9-8D75-035CD9112548}"/>
                </a:ext>
              </a:extLst>
            </p:cNvPr>
            <p:cNvSpPr txBox="1"/>
            <p:nvPr/>
          </p:nvSpPr>
          <p:spPr>
            <a:xfrm>
              <a:off x="1514875" y="12192853"/>
              <a:ext cx="394142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GB" sz="2400" b="1" dirty="0"/>
                <a:t>GEMS Multi-Annual Mean</a:t>
              </a:r>
            </a:p>
          </p:txBody>
        </p:sp>
      </p:grpSp>
      <p:grpSp>
        <p:nvGrpSpPr>
          <p:cNvPr id="8" name="Ομάδα 7">
            <a:extLst>
              <a:ext uri="{FF2B5EF4-FFF2-40B4-BE49-F238E27FC236}">
                <a16:creationId xmlns:a16="http://schemas.microsoft.com/office/drawing/2014/main" id="{DFA1016F-5644-A059-5966-667AC93F3BD1}"/>
              </a:ext>
            </a:extLst>
          </p:cNvPr>
          <p:cNvGrpSpPr>
            <a:grpSpLocks noChangeAspect="1"/>
          </p:cNvGrpSpPr>
          <p:nvPr/>
        </p:nvGrpSpPr>
        <p:grpSpPr>
          <a:xfrm>
            <a:off x="5963130" y="458126"/>
            <a:ext cx="6184779" cy="4917887"/>
            <a:chOff x="6849994" y="12156995"/>
            <a:chExt cx="6871977" cy="5464319"/>
          </a:xfrm>
        </p:grpSpPr>
        <p:pic>
          <p:nvPicPr>
            <p:cNvPr id="9" name="Εικόνα 8" descr="Εικόνα που περιέχει κείμενο, χάρτης, στιγμιότυπο οθόνης, διάγραμμα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7C6EBADE-8643-F751-CCE9-2D1BC1F13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994" y="12423685"/>
              <a:ext cx="6871977" cy="519762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FC7001-259B-1565-C9F5-FBA98E5816CA}"/>
                </a:ext>
              </a:extLst>
            </p:cNvPr>
            <p:cNvSpPr txBox="1"/>
            <p:nvPr/>
          </p:nvSpPr>
          <p:spPr>
            <a:xfrm>
              <a:off x="8256337" y="12156995"/>
              <a:ext cx="394142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GB" sz="2400" b="1" dirty="0"/>
                <a:t>S5P Multi-Annual Mean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EAEE9A4-00FB-7C7F-C1E5-CBCE3903E265}"/>
              </a:ext>
            </a:extLst>
          </p:cNvPr>
          <p:cNvSpPr txBox="1"/>
          <p:nvPr/>
        </p:nvSpPr>
        <p:spPr>
          <a:xfrm flipH="1">
            <a:off x="0" y="6406187"/>
            <a:ext cx="1935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GEMS v2.0</a:t>
            </a:r>
            <a:endParaRPr lang="en-GB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C55F5C-BFB0-776C-0435-5B2708DE4EE3}"/>
              </a:ext>
            </a:extLst>
          </p:cNvPr>
          <p:cNvSpPr txBox="1"/>
          <p:nvPr/>
        </p:nvSpPr>
        <p:spPr>
          <a:xfrm>
            <a:off x="3062729" y="5534375"/>
            <a:ext cx="7398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Volcanic SO</a:t>
            </a:r>
            <a:r>
              <a:rPr lang="en-US" sz="2400" baseline="-25000" dirty="0"/>
              <a:t>2</a:t>
            </a:r>
            <a:r>
              <a:rPr lang="en-US" sz="2400" dirty="0"/>
              <a:t> load and dispersion well represented</a:t>
            </a:r>
          </a:p>
          <a:p>
            <a:r>
              <a:rPr lang="en-US" sz="2400" dirty="0"/>
              <a:t>Indian Power plants underestimated</a:t>
            </a:r>
          </a:p>
          <a:p>
            <a:r>
              <a:rPr lang="en-US" sz="2400" dirty="0"/>
              <a:t>Possible remaining artefacts over Central Asia </a:t>
            </a:r>
            <a:endParaRPr lang="el-GR" sz="2400" dirty="0"/>
          </a:p>
        </p:txBody>
      </p:sp>
      <p:pic>
        <p:nvPicPr>
          <p:cNvPr id="3" name="Εικόνα 6" descr="Εικόνα που περιέχει κείμενο, κύκλος, σύμβολο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95938AEB-AEDA-D517-5E58-F6E384765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314" y="81464"/>
            <a:ext cx="907111" cy="907111"/>
          </a:xfrm>
          <a:prstGeom prst="rect">
            <a:avLst/>
          </a:prstGeom>
        </p:spPr>
      </p:pic>
      <p:pic>
        <p:nvPicPr>
          <p:cNvPr id="4" name="Bild 28">
            <a:extLst>
              <a:ext uri="{FF2B5EF4-FFF2-40B4-BE49-F238E27FC236}">
                <a16:creationId xmlns:a16="http://schemas.microsoft.com/office/drawing/2014/main" id="{1E5EF1D7-4494-6A28-FA12-BE3766715A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591" y="116657"/>
            <a:ext cx="836723" cy="8367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6B053E-E57D-C659-0ACD-0422A61D7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40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5344F22B-2391-BEDE-EE0B-BE92BB99AF51}"/>
              </a:ext>
            </a:extLst>
          </p:cNvPr>
          <p:cNvGrpSpPr/>
          <p:nvPr/>
        </p:nvGrpSpPr>
        <p:grpSpPr>
          <a:xfrm>
            <a:off x="946943" y="0"/>
            <a:ext cx="10298114" cy="6596743"/>
            <a:chOff x="-89344" y="17934189"/>
            <a:chExt cx="13073971" cy="8761344"/>
          </a:xfrm>
        </p:grpSpPr>
        <p:grpSp>
          <p:nvGrpSpPr>
            <p:cNvPr id="13" name="Ομάδα 12">
              <a:extLst>
                <a:ext uri="{FF2B5EF4-FFF2-40B4-BE49-F238E27FC236}">
                  <a16:creationId xmlns:a16="http://schemas.microsoft.com/office/drawing/2014/main" id="{382BAD64-CCDE-F882-B9F8-70BBF0A6CBC5}"/>
                </a:ext>
              </a:extLst>
            </p:cNvPr>
            <p:cNvGrpSpPr/>
            <p:nvPr/>
          </p:nvGrpSpPr>
          <p:grpSpPr>
            <a:xfrm>
              <a:off x="7427742" y="17992973"/>
              <a:ext cx="5556885" cy="4340188"/>
              <a:chOff x="7427742" y="17992973"/>
              <a:chExt cx="5556885" cy="4340188"/>
            </a:xfrm>
          </p:grpSpPr>
          <p:pic>
            <p:nvPicPr>
              <p:cNvPr id="27" name="Εικόνα 26" descr="Εικόνα που περιέχει κείμενο, διάγραμμα, γραμμή, γράφημα&#10;&#10;Περιγραφή που δημιουργήθηκε αυτόματα">
                <a:extLst>
                  <a:ext uri="{FF2B5EF4-FFF2-40B4-BE49-F238E27FC236}">
                    <a16:creationId xmlns:a16="http://schemas.microsoft.com/office/drawing/2014/main" id="{2AEC15AF-0808-4D92-01EC-8B9808C3F7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7742" y="18165021"/>
                <a:ext cx="5556885" cy="4168140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17B0E26-B66E-83F8-33B8-51A6FDC1B3A0}"/>
                  </a:ext>
                </a:extLst>
              </p:cNvPr>
              <p:cNvSpPr txBox="1"/>
              <p:nvPr/>
            </p:nvSpPr>
            <p:spPr>
              <a:xfrm>
                <a:off x="8416733" y="17992973"/>
                <a:ext cx="3850824" cy="4905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Taal Volcano, Philippines</a:t>
                </a:r>
                <a:endParaRPr lang="en-GB" b="1" dirty="0"/>
              </a:p>
            </p:txBody>
          </p:sp>
        </p:grpSp>
        <p:grpSp>
          <p:nvGrpSpPr>
            <p:cNvPr id="14" name="Ομάδα 13">
              <a:extLst>
                <a:ext uri="{FF2B5EF4-FFF2-40B4-BE49-F238E27FC236}">
                  <a16:creationId xmlns:a16="http://schemas.microsoft.com/office/drawing/2014/main" id="{58903002-5747-1157-D840-D80950F93394}"/>
                </a:ext>
              </a:extLst>
            </p:cNvPr>
            <p:cNvGrpSpPr/>
            <p:nvPr/>
          </p:nvGrpSpPr>
          <p:grpSpPr>
            <a:xfrm>
              <a:off x="7368307" y="22360244"/>
              <a:ext cx="5556885" cy="4335289"/>
              <a:chOff x="7368307" y="22360244"/>
              <a:chExt cx="5556885" cy="4335289"/>
            </a:xfrm>
          </p:grpSpPr>
          <p:pic>
            <p:nvPicPr>
              <p:cNvPr id="25" name="Εικόνα 24" descr="Εικόνα που περιέχει κείμενο, διάγραμμα, γραμμή, στιγμιότυπο οθόνης&#10;&#10;Περιγραφή που δημιουργήθηκε αυτόματα">
                <a:extLst>
                  <a:ext uri="{FF2B5EF4-FFF2-40B4-BE49-F238E27FC236}">
                    <a16:creationId xmlns:a16="http://schemas.microsoft.com/office/drawing/2014/main" id="{806161CF-79F6-B608-C1A8-DFEB712730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68307" y="22527393"/>
                <a:ext cx="5556885" cy="4168140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42A5563-0801-8F93-7A38-58E345938F53}"/>
                  </a:ext>
                </a:extLst>
              </p:cNvPr>
              <p:cNvSpPr txBox="1"/>
              <p:nvPr/>
            </p:nvSpPr>
            <p:spPr>
              <a:xfrm>
                <a:off x="8261363" y="22360244"/>
                <a:ext cx="4036422" cy="4905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Power Plants, India</a:t>
                </a:r>
                <a:endParaRPr lang="en-GB" b="1" dirty="0"/>
              </a:p>
            </p:txBody>
          </p:sp>
        </p:grpSp>
        <p:grpSp>
          <p:nvGrpSpPr>
            <p:cNvPr id="15" name="Ομάδα 14">
              <a:extLst>
                <a:ext uri="{FF2B5EF4-FFF2-40B4-BE49-F238E27FC236}">
                  <a16:creationId xmlns:a16="http://schemas.microsoft.com/office/drawing/2014/main" id="{EB2829E2-D5B7-8CBD-3D2D-2687BC364A26}"/>
                </a:ext>
              </a:extLst>
            </p:cNvPr>
            <p:cNvGrpSpPr/>
            <p:nvPr/>
          </p:nvGrpSpPr>
          <p:grpSpPr>
            <a:xfrm>
              <a:off x="-89344" y="17934189"/>
              <a:ext cx="7573835" cy="4198077"/>
              <a:chOff x="-89344" y="17934189"/>
              <a:chExt cx="7573835" cy="4198077"/>
            </a:xfrm>
          </p:grpSpPr>
          <p:grpSp>
            <p:nvGrpSpPr>
              <p:cNvPr id="21" name="Ομάδα 20">
                <a:extLst>
                  <a:ext uri="{FF2B5EF4-FFF2-40B4-BE49-F238E27FC236}">
                    <a16:creationId xmlns:a16="http://schemas.microsoft.com/office/drawing/2014/main" id="{10EFF3B5-2A10-2AE6-6FC9-6F418C623825}"/>
                  </a:ext>
                </a:extLst>
              </p:cNvPr>
              <p:cNvGrpSpPr/>
              <p:nvPr/>
            </p:nvGrpSpPr>
            <p:grpSpPr>
              <a:xfrm>
                <a:off x="6413" y="17934189"/>
                <a:ext cx="7478078" cy="4198077"/>
                <a:chOff x="-314620" y="18052121"/>
                <a:chExt cx="7478078" cy="4198077"/>
              </a:xfrm>
            </p:grpSpPr>
            <p:pic>
              <p:nvPicPr>
                <p:cNvPr id="23" name="Εικόνα 22" descr="Εικόνα που περιέχει κείμενο, διάγραμμα, γράφημα, γραμματοσειρά&#10;&#10;Περιγραφή που δημιουργήθηκε αυτόματα">
                  <a:extLst>
                    <a:ext uri="{FF2B5EF4-FFF2-40B4-BE49-F238E27FC236}">
                      <a16:creationId xmlns:a16="http://schemas.microsoft.com/office/drawing/2014/main" id="{F8A91975-1C0C-574D-75B8-DFE16A782D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14620" y="18169688"/>
                  <a:ext cx="7478078" cy="4080510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DBB3D98-D062-F182-670C-1CD92DA8DD6D}"/>
                    </a:ext>
                  </a:extLst>
                </p:cNvPr>
                <p:cNvSpPr txBox="1"/>
                <p:nvPr/>
              </p:nvSpPr>
              <p:spPr>
                <a:xfrm>
                  <a:off x="1694361" y="18052121"/>
                  <a:ext cx="4036423" cy="57227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 b="1" dirty="0"/>
                    <a:t>Taal Volcano, Philippines</a:t>
                  </a:r>
                  <a:endParaRPr lang="en-GB" sz="2200" b="1" dirty="0"/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EEA7078-3778-58B8-8DD2-67861A79F0EB}"/>
                  </a:ext>
                </a:extLst>
              </p:cNvPr>
              <p:cNvSpPr txBox="1"/>
              <p:nvPr/>
            </p:nvSpPr>
            <p:spPr>
              <a:xfrm>
                <a:off x="-89344" y="18034604"/>
                <a:ext cx="461665" cy="34910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vert270" wrap="square" rtlCol="0">
                <a:spAutoFit/>
              </a:bodyPr>
              <a:lstStyle/>
              <a:p>
                <a:pPr algn="ctr"/>
                <a:r>
                  <a:rPr lang="en-US" dirty="0"/>
                  <a:t>SO</a:t>
                </a:r>
                <a:r>
                  <a:rPr lang="en-US" baseline="-25000" dirty="0"/>
                  <a:t>2</a:t>
                </a:r>
                <a:r>
                  <a:rPr lang="en-US" dirty="0"/>
                  <a:t> Slant Columns [D.U.]</a:t>
                </a:r>
                <a:endParaRPr lang="en-GB" dirty="0"/>
              </a:p>
            </p:txBody>
          </p:sp>
        </p:grpSp>
        <p:grpSp>
          <p:nvGrpSpPr>
            <p:cNvPr id="16" name="Ομάδα 15">
              <a:extLst>
                <a:ext uri="{FF2B5EF4-FFF2-40B4-BE49-F238E27FC236}">
                  <a16:creationId xmlns:a16="http://schemas.microsoft.com/office/drawing/2014/main" id="{F6E930BF-E275-8A34-8BFE-E3B03465DD3F}"/>
                </a:ext>
              </a:extLst>
            </p:cNvPr>
            <p:cNvGrpSpPr/>
            <p:nvPr/>
          </p:nvGrpSpPr>
          <p:grpSpPr>
            <a:xfrm>
              <a:off x="-36907" y="22403792"/>
              <a:ext cx="7521398" cy="4221828"/>
              <a:chOff x="-36907" y="22403792"/>
              <a:chExt cx="7521398" cy="4221828"/>
            </a:xfrm>
          </p:grpSpPr>
          <p:grpSp>
            <p:nvGrpSpPr>
              <p:cNvPr id="17" name="Ομάδα 16">
                <a:extLst>
                  <a:ext uri="{FF2B5EF4-FFF2-40B4-BE49-F238E27FC236}">
                    <a16:creationId xmlns:a16="http://schemas.microsoft.com/office/drawing/2014/main" id="{1613D661-22F0-56D7-8EBC-2BA6D7378F85}"/>
                  </a:ext>
                </a:extLst>
              </p:cNvPr>
              <p:cNvGrpSpPr/>
              <p:nvPr/>
            </p:nvGrpSpPr>
            <p:grpSpPr>
              <a:xfrm>
                <a:off x="6413" y="22403792"/>
                <a:ext cx="7478078" cy="4221828"/>
                <a:chOff x="6413" y="22403792"/>
                <a:chExt cx="7478078" cy="4221828"/>
              </a:xfrm>
            </p:grpSpPr>
            <p:pic>
              <p:nvPicPr>
                <p:cNvPr id="19" name="Εικόνα 18" descr="Εικόνα που περιέχει κείμενο, διάγραμμα, γραμματοσειρά, στιγμιότυπο οθόνης&#10;&#10;Περιγραφή που δημιουργήθηκε αυτόματα">
                  <a:extLst>
                    <a:ext uri="{FF2B5EF4-FFF2-40B4-BE49-F238E27FC236}">
                      <a16:creationId xmlns:a16="http://schemas.microsoft.com/office/drawing/2014/main" id="{41D83A45-610A-2EB2-3AA2-255D3778BA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13" y="22545110"/>
                  <a:ext cx="7478078" cy="4080510"/>
                </a:xfrm>
                <a:prstGeom prst="rect">
                  <a:avLst/>
                </a:prstGeom>
              </p:spPr>
            </p:pic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0A5A0E5-4CAC-82DD-FD7B-282A8C26D6DE}"/>
                    </a:ext>
                  </a:extLst>
                </p:cNvPr>
                <p:cNvSpPr txBox="1"/>
                <p:nvPr/>
              </p:nvSpPr>
              <p:spPr>
                <a:xfrm>
                  <a:off x="1969410" y="22403792"/>
                  <a:ext cx="4036423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/>
                    <a:t>Power Plants, India</a:t>
                  </a:r>
                  <a:endParaRPr lang="en-GB" sz="2400" b="1" dirty="0"/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8D063E0-C642-7F0F-B2FC-48C70D689AEF}"/>
                  </a:ext>
                </a:extLst>
              </p:cNvPr>
              <p:cNvSpPr txBox="1"/>
              <p:nvPr/>
            </p:nvSpPr>
            <p:spPr>
              <a:xfrm>
                <a:off x="-36907" y="22821909"/>
                <a:ext cx="461665" cy="30791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vert270" wrap="square" rtlCol="0">
                <a:spAutoFit/>
              </a:bodyPr>
              <a:lstStyle/>
              <a:p>
                <a:pPr algn="ctr"/>
                <a:r>
                  <a:rPr lang="en-US" dirty="0"/>
                  <a:t>SO</a:t>
                </a:r>
                <a:r>
                  <a:rPr lang="en-US" baseline="-25000" dirty="0"/>
                  <a:t>2</a:t>
                </a:r>
                <a:r>
                  <a:rPr lang="en-US" dirty="0"/>
                  <a:t> Slant Columns [D.U.]</a:t>
                </a:r>
                <a:endParaRPr lang="en-GB" dirty="0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AD5BE10-35BB-C66E-B775-72D869F2AC1D}"/>
              </a:ext>
            </a:extLst>
          </p:cNvPr>
          <p:cNvSpPr txBox="1"/>
          <p:nvPr/>
        </p:nvSpPr>
        <p:spPr>
          <a:xfrm flipH="1">
            <a:off x="0" y="6406187"/>
            <a:ext cx="1935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GEMS v2.0</a:t>
            </a:r>
            <a:endParaRPr lang="en-GB" sz="2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F19E99-04FD-C235-66CE-AE716B06745F}"/>
              </a:ext>
            </a:extLst>
          </p:cNvPr>
          <p:cNvGrpSpPr/>
          <p:nvPr/>
        </p:nvGrpSpPr>
        <p:grpSpPr>
          <a:xfrm>
            <a:off x="2604804" y="4497379"/>
            <a:ext cx="2557135" cy="1475711"/>
            <a:chOff x="2604804" y="4497379"/>
            <a:chExt cx="2557135" cy="147571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A9D899F-CE97-2F73-9EE5-2FCF1F651663}"/>
                </a:ext>
              </a:extLst>
            </p:cNvPr>
            <p:cNvSpPr/>
            <p:nvPr/>
          </p:nvSpPr>
          <p:spPr>
            <a:xfrm>
              <a:off x="2604804" y="4497379"/>
              <a:ext cx="492357" cy="1308561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E90C817-84EE-3EF5-45D4-73ECF82224A1}"/>
                </a:ext>
              </a:extLst>
            </p:cNvPr>
            <p:cNvSpPr/>
            <p:nvPr/>
          </p:nvSpPr>
          <p:spPr>
            <a:xfrm>
              <a:off x="3642110" y="4649779"/>
              <a:ext cx="492357" cy="1308561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8CF3852-A3B9-63A2-BAEF-8662DDD7422C}"/>
                </a:ext>
              </a:extLst>
            </p:cNvPr>
            <p:cNvSpPr/>
            <p:nvPr/>
          </p:nvSpPr>
          <p:spPr>
            <a:xfrm>
              <a:off x="4669582" y="4664529"/>
              <a:ext cx="492357" cy="1308561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</a:t>
              </a:r>
              <a:endParaRPr lang="el-GR" dirty="0"/>
            </a:p>
          </p:txBody>
        </p:sp>
      </p:grpSp>
      <p:pic>
        <p:nvPicPr>
          <p:cNvPr id="8" name="Εικόνα 6" descr="Εικόνα που περιέχει κείμενο, κύκλος, σύμβολο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35AAF83B-0AAC-8E26-05B4-9A2ACF841D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314" y="81464"/>
            <a:ext cx="907111" cy="907111"/>
          </a:xfrm>
          <a:prstGeom prst="rect">
            <a:avLst/>
          </a:prstGeom>
        </p:spPr>
      </p:pic>
      <p:pic>
        <p:nvPicPr>
          <p:cNvPr id="9" name="Bild 28">
            <a:extLst>
              <a:ext uri="{FF2B5EF4-FFF2-40B4-BE49-F238E27FC236}">
                <a16:creationId xmlns:a16="http://schemas.microsoft.com/office/drawing/2014/main" id="{CABD5685-88B5-0F6E-2CA2-ABA265463D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591" y="116657"/>
            <a:ext cx="836723" cy="83672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47B5F1C-CE0C-E62A-8FEB-8EA972C90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53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11B9C6-0146-1458-9073-2CB6ADB24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GEMS v2.0 SO</a:t>
            </a:r>
            <a:r>
              <a:rPr lang="en-US" sz="4400" baseline="-25000" dirty="0"/>
              <a:t>2</a:t>
            </a:r>
            <a:r>
              <a:rPr lang="en-US" sz="4400" dirty="0"/>
              <a:t> vertical column comparisons</a:t>
            </a:r>
            <a:endParaRPr lang="el-GR" sz="4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39886-2016-DCA8-C081-4FF921B93F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 with OMPS/Suomi-</a:t>
            </a:r>
            <a:r>
              <a:rPr lang="en-US" dirty="0" err="1"/>
              <a:t>npp</a:t>
            </a:r>
            <a:endParaRPr lang="el-GR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3D4518-32FD-A688-54E0-7FB434CB7182}"/>
              </a:ext>
            </a:extLst>
          </p:cNvPr>
          <p:cNvSpPr txBox="1"/>
          <p:nvPr/>
        </p:nvSpPr>
        <p:spPr>
          <a:xfrm flipH="1">
            <a:off x="0" y="6415915"/>
            <a:ext cx="1935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GEMS v2.0</a:t>
            </a:r>
            <a:endParaRPr lang="en-GB" sz="2400" dirty="0"/>
          </a:p>
        </p:txBody>
      </p:sp>
      <p:pic>
        <p:nvPicPr>
          <p:cNvPr id="2" name="Εικόνα 6" descr="Εικόνα που περιέχει κείμενο, κύκλος, σύμβολο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E437F1CA-C199-CB83-AD4B-EE1CD9E1C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314" y="81464"/>
            <a:ext cx="907111" cy="907111"/>
          </a:xfrm>
          <a:prstGeom prst="rect">
            <a:avLst/>
          </a:prstGeom>
        </p:spPr>
      </p:pic>
      <p:pic>
        <p:nvPicPr>
          <p:cNvPr id="5" name="Bild 28">
            <a:extLst>
              <a:ext uri="{FF2B5EF4-FFF2-40B4-BE49-F238E27FC236}">
                <a16:creationId xmlns:a16="http://schemas.microsoft.com/office/drawing/2014/main" id="{EAC598E7-700B-7890-4994-1E360F32F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591" y="116657"/>
            <a:ext cx="836723" cy="83672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FC913-D3CC-8AA2-C66C-785690504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390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9E3FE29-2DFA-1A27-D70B-D7AB082C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647460"/>
            <a:ext cx="10058400" cy="706134"/>
          </a:xfrm>
        </p:spPr>
        <p:txBody>
          <a:bodyPr>
            <a:noAutofit/>
          </a:bodyPr>
          <a:lstStyle/>
          <a:p>
            <a:pPr algn="just"/>
            <a:r>
              <a:rPr lang="en-GB" sz="3600" dirty="0"/>
              <a:t>Long-term monitoring of SO</a:t>
            </a:r>
            <a:r>
              <a:rPr lang="en-GB" sz="3600" baseline="-25000" dirty="0"/>
              <a:t>2</a:t>
            </a:r>
            <a:r>
              <a:rPr lang="en-GB" sz="3600" dirty="0"/>
              <a:t> sources over Asia from GEO &amp; LEO instruments</a:t>
            </a:r>
          </a:p>
        </p:txBody>
      </p:sp>
      <p:pic>
        <p:nvPicPr>
          <p:cNvPr id="6" name="Θέση περιεχομένου 5" descr="Εικόνα που περιέχει κείμενο, χάρτης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D86537B2-6C8D-E229-B237-36E73D43ED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1849988"/>
            <a:ext cx="4938712" cy="4015275"/>
          </a:xfrm>
        </p:spPr>
      </p:pic>
      <p:pic>
        <p:nvPicPr>
          <p:cNvPr id="8" name="Θέση περιεχομένου 7" descr="Εικόνα που περιέχει κείμενο, στιγμιότυπο οθόνης, πολυχρωμία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C44DA59E-D182-2260-DEF0-3C12F2734D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1857777"/>
            <a:ext cx="4937125" cy="399969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3522D0-A0FA-EF91-10B5-59AA5D7D590D}"/>
              </a:ext>
            </a:extLst>
          </p:cNvPr>
          <p:cNvSpPr txBox="1"/>
          <p:nvPr/>
        </p:nvSpPr>
        <p:spPr>
          <a:xfrm flipH="1">
            <a:off x="1449420" y="2042340"/>
            <a:ext cx="147860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GEMS v2.0</a:t>
            </a:r>
            <a:endParaRPr lang="en-GB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B8C2BC-F899-4836-3AD1-61A5D21CBB4E}"/>
              </a:ext>
            </a:extLst>
          </p:cNvPr>
          <p:cNvSpPr txBox="1"/>
          <p:nvPr/>
        </p:nvSpPr>
        <p:spPr>
          <a:xfrm flipH="1">
            <a:off x="129013" y="6430745"/>
            <a:ext cx="1935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GEMS v2.0</a:t>
            </a:r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1BCF98-CF94-93D5-F1DD-F69CBA53A01B}"/>
              </a:ext>
            </a:extLst>
          </p:cNvPr>
          <p:cNvSpPr txBox="1"/>
          <p:nvPr/>
        </p:nvSpPr>
        <p:spPr>
          <a:xfrm>
            <a:off x="6736080" y="6425917"/>
            <a:ext cx="532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>
                <a:effectLst/>
                <a:ea typeface="Times New Roman" panose="02020603050405020304" pitchFamily="18" charset="0"/>
                <a:cs typeface="Frutiger-Light"/>
              </a:rPr>
              <a:t>OMPS-NPP L3 NM PCA </a:t>
            </a:r>
            <a:r>
              <a:rPr lang="en-GB" sz="1800" dirty="0">
                <a:effectLst/>
                <a:ea typeface="Times New Roman" panose="02020603050405020304" pitchFamily="18" charset="0"/>
                <a:cs typeface="Frutiger-Light"/>
              </a:rPr>
              <a:t>Daily Best Pixel Global Gridded</a:t>
            </a:r>
            <a:endParaRPr lang="el-GR" dirty="0"/>
          </a:p>
        </p:txBody>
      </p:sp>
      <p:pic>
        <p:nvPicPr>
          <p:cNvPr id="4" name="Εικόνα 6" descr="Εικόνα που περιέχει κείμενο, κύκλος, σύμβολο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E931E930-A6D3-A5AC-5255-ACC4B7C65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314" y="81464"/>
            <a:ext cx="907111" cy="907111"/>
          </a:xfrm>
          <a:prstGeom prst="rect">
            <a:avLst/>
          </a:prstGeom>
        </p:spPr>
      </p:pic>
      <p:pic>
        <p:nvPicPr>
          <p:cNvPr id="5" name="Bild 28">
            <a:extLst>
              <a:ext uri="{FF2B5EF4-FFF2-40B4-BE49-F238E27FC236}">
                <a16:creationId xmlns:a16="http://schemas.microsoft.com/office/drawing/2014/main" id="{A53D11F0-58C2-F90C-E78D-1D4B432FA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591" y="116657"/>
            <a:ext cx="836723" cy="8367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EAC566-9B1A-6A94-EFE3-402394218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663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Ομάδα 3">
            <a:extLst>
              <a:ext uri="{FF2B5EF4-FFF2-40B4-BE49-F238E27FC236}">
                <a16:creationId xmlns:a16="http://schemas.microsoft.com/office/drawing/2014/main" id="{ADCCB4B2-C748-9262-13EE-D4FE171FBCC0}"/>
              </a:ext>
            </a:extLst>
          </p:cNvPr>
          <p:cNvGrpSpPr/>
          <p:nvPr/>
        </p:nvGrpSpPr>
        <p:grpSpPr>
          <a:xfrm>
            <a:off x="383457" y="265471"/>
            <a:ext cx="11139949" cy="5801032"/>
            <a:chOff x="15232104" y="22133565"/>
            <a:chExt cx="12891539" cy="6626279"/>
          </a:xfrm>
        </p:grpSpPr>
        <p:pic>
          <p:nvPicPr>
            <p:cNvPr id="5" name="Εικόνα 4" descr="Εικόνα που περιέχει κείμενο, διάγραμμα, γραμμή, γράφημα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DF394ED3-B487-2CD0-7231-609777AE3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56933" y="22628092"/>
              <a:ext cx="6034016" cy="2978268"/>
            </a:xfrm>
            <a:prstGeom prst="rect">
              <a:avLst/>
            </a:prstGeom>
          </p:spPr>
        </p:pic>
        <p:pic>
          <p:nvPicPr>
            <p:cNvPr id="6" name="Εικόνα 5" descr="Εικόνα που περιέχει κείμενο, γραμμή, διάγραμμα, γράφημα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E4439AA4-E220-472A-1718-810EFF088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94688" y="25665029"/>
              <a:ext cx="6034016" cy="2978268"/>
            </a:xfrm>
            <a:prstGeom prst="rect">
              <a:avLst/>
            </a:prstGeom>
          </p:spPr>
        </p:pic>
        <p:pic>
          <p:nvPicPr>
            <p:cNvPr id="7" name="Εικόνα 6" descr="Εικόνα που περιέχει κείμενο, γράφημα, διάγραμμα, γραμμή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CF8533AC-7ECF-7FBF-E1EB-18661E6DC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88575" y="25813702"/>
              <a:ext cx="5858268" cy="2946142"/>
            </a:xfrm>
            <a:prstGeom prst="rect">
              <a:avLst/>
            </a:prstGeom>
          </p:spPr>
        </p:pic>
        <p:pic>
          <p:nvPicPr>
            <p:cNvPr id="8" name="Εικόνα 7" descr="Εικόνα που περιέχει κείμενο, γραμμή, γράφημα, διάγραμμα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7681F8E2-8A12-4764-DA17-FE57F5D93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9627" y="22676149"/>
              <a:ext cx="6034016" cy="297826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239FCC-AD52-9E70-B98B-A499B7C3FF2D}"/>
                </a:ext>
              </a:extLst>
            </p:cNvPr>
            <p:cNvSpPr txBox="1"/>
            <p:nvPr/>
          </p:nvSpPr>
          <p:spPr>
            <a:xfrm>
              <a:off x="15242702" y="22630683"/>
              <a:ext cx="615553" cy="264201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defTabSz="347472">
                <a:spcAft>
                  <a:spcPts val="600"/>
                </a:spcAft>
              </a:pPr>
              <a:r>
                <a:rPr lang="en-GB" sz="2128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GEMS</a:t>
              </a:r>
              <a:endParaRPr lang="en-GB" sz="2800" b="1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D0A01A-47A1-8ACD-F7D6-69027984766F}"/>
                </a:ext>
              </a:extLst>
            </p:cNvPr>
            <p:cNvSpPr txBox="1"/>
            <p:nvPr/>
          </p:nvSpPr>
          <p:spPr>
            <a:xfrm>
              <a:off x="15232104" y="25625420"/>
              <a:ext cx="615553" cy="264201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defTabSz="347472">
                <a:spcAft>
                  <a:spcPts val="600"/>
                </a:spcAft>
              </a:pPr>
              <a:r>
                <a:rPr lang="en-GB" sz="2128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OMPS</a:t>
              </a:r>
              <a:endParaRPr lang="en-GB" sz="2800" b="1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004E0D-8ABC-EE1E-53C5-10EEE74C8966}"/>
                </a:ext>
              </a:extLst>
            </p:cNvPr>
            <p:cNvSpPr txBox="1"/>
            <p:nvPr/>
          </p:nvSpPr>
          <p:spPr>
            <a:xfrm>
              <a:off x="17345581" y="22133565"/>
              <a:ext cx="336001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pPr defTabSz="347472">
                <a:spcAft>
                  <a:spcPts val="600"/>
                </a:spcAft>
              </a:pPr>
              <a:r>
                <a:rPr lang="en-US" sz="2128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Power Plants</a:t>
              </a:r>
              <a:endParaRPr lang="en-GB" sz="28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41E5019-610E-AD2D-3255-4073BC13D93A}"/>
                </a:ext>
              </a:extLst>
            </p:cNvPr>
            <p:cNvSpPr txBox="1"/>
            <p:nvPr/>
          </p:nvSpPr>
          <p:spPr>
            <a:xfrm>
              <a:off x="23379597" y="22140159"/>
              <a:ext cx="336001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pPr defTabSz="347472">
                <a:spcAft>
                  <a:spcPts val="600"/>
                </a:spcAft>
              </a:pPr>
              <a:r>
                <a:rPr lang="en-US" sz="2128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Volcanoes</a:t>
              </a:r>
              <a:endParaRPr lang="en-GB" sz="280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9D2A017-047D-67ED-F9C9-35CF814CB36B}"/>
              </a:ext>
            </a:extLst>
          </p:cNvPr>
          <p:cNvSpPr txBox="1"/>
          <p:nvPr/>
        </p:nvSpPr>
        <p:spPr>
          <a:xfrm flipH="1">
            <a:off x="0" y="6406187"/>
            <a:ext cx="1935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GEMS v2.0</a:t>
            </a:r>
            <a:endParaRPr lang="en-GB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86C919-9ED6-874C-12CA-C4198FB3B110}"/>
              </a:ext>
            </a:extLst>
          </p:cNvPr>
          <p:cNvSpPr txBox="1"/>
          <p:nvPr/>
        </p:nvSpPr>
        <p:spPr>
          <a:xfrm>
            <a:off x="3067664" y="6211669"/>
            <a:ext cx="7433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Similar SO</a:t>
            </a:r>
            <a:r>
              <a:rPr lang="en-US" baseline="-25000" dirty="0"/>
              <a:t>2</a:t>
            </a:r>
            <a:r>
              <a:rPr lang="en-US" dirty="0"/>
              <a:t> reported loads between GEMS &amp; OMPS</a:t>
            </a:r>
          </a:p>
          <a:p>
            <a:r>
              <a:rPr lang="en-US" dirty="0"/>
              <a:t>GEMS shows higher dispersion per location, with a seasonal component</a:t>
            </a:r>
            <a:endParaRPr lang="el-GR" dirty="0"/>
          </a:p>
        </p:txBody>
      </p:sp>
      <p:pic>
        <p:nvPicPr>
          <p:cNvPr id="3" name="Εικόνα 6" descr="Εικόνα που περιέχει κείμενο, κύκλος, σύμβολο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2102AF7E-07D3-6617-8658-CBFCC148AB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314" y="81464"/>
            <a:ext cx="907111" cy="907111"/>
          </a:xfrm>
          <a:prstGeom prst="rect">
            <a:avLst/>
          </a:prstGeom>
        </p:spPr>
      </p:pic>
      <p:pic>
        <p:nvPicPr>
          <p:cNvPr id="13" name="Bild 28">
            <a:extLst>
              <a:ext uri="{FF2B5EF4-FFF2-40B4-BE49-F238E27FC236}">
                <a16:creationId xmlns:a16="http://schemas.microsoft.com/office/drawing/2014/main" id="{D33D4B97-D7DE-9F31-46C8-53A02D4A6E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591" y="116657"/>
            <a:ext cx="836723" cy="8367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FD5A266-0396-12F8-A2AA-113A254C9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06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Ανασκόπηση">
  <a:themeElements>
    <a:clrScheme name="Ανασκόπηση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Ανασκόπηση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Ανασκόπηση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072F792-3180-4495-8D83-1DE4C2C9E8B5}">
  <we:reference id="444c804e-8891-41f9-b246-f6dac759fca9" version="3.7.0.0" store="EXCatalog" storeType="EXCatalog"/>
  <we:alternateReferences>
    <we:reference id="WA104380518" version="3.7.0.0" store="el-GR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19044</TotalTime>
  <Words>746</Words>
  <Application>Microsoft Office PowerPoint</Application>
  <PresentationFormat>Widescreen</PresentationFormat>
  <Paragraphs>94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Calibri</vt:lpstr>
      <vt:lpstr>Calibri Light</vt:lpstr>
      <vt:lpstr>Times New Roman</vt:lpstr>
      <vt:lpstr>Ανασκόπηση</vt:lpstr>
      <vt:lpstr>Current state of sulphur emissions over Asia observed by GEO and LEO space-born instruments</vt:lpstr>
      <vt:lpstr>PowerPoint Presentation</vt:lpstr>
      <vt:lpstr>PowerPoint Presentation</vt:lpstr>
      <vt:lpstr>GEMS v2.0 SO2 slant column comparisons</vt:lpstr>
      <vt:lpstr>PowerPoint Presentation</vt:lpstr>
      <vt:lpstr>PowerPoint Presentation</vt:lpstr>
      <vt:lpstr>GEMS v2.0 SO2 vertical column comparisons</vt:lpstr>
      <vt:lpstr>Long-term monitoring of SO2 sources over Asia from GEO &amp; LEO instruments</vt:lpstr>
      <vt:lpstr>PowerPoint Presentation</vt:lpstr>
      <vt:lpstr>PowerPoint Presentation</vt:lpstr>
      <vt:lpstr>Recent updates to the GEMS SO2 product</vt:lpstr>
      <vt:lpstr>GEMS v2.0 vs v2.1 slant column density</vt:lpstr>
      <vt:lpstr>GEMS v2.0 vs v2.1 cloud fraction</vt:lpstr>
      <vt:lpstr>GEMS v2.0 vs v2.1 vertical column density</vt:lpstr>
      <vt:lpstr>PowerPoint Presentation</vt:lpstr>
      <vt:lpstr>Summary and future work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Maria-Elissavet Koukouli</dc:creator>
  <cp:lastModifiedBy>Maria-Elissavet Koukouli</cp:lastModifiedBy>
  <cp:revision>32</cp:revision>
  <dcterms:created xsi:type="dcterms:W3CDTF">2024-08-09T10:25:42Z</dcterms:created>
  <dcterms:modified xsi:type="dcterms:W3CDTF">2024-08-26T05:54:24Z</dcterms:modified>
</cp:coreProperties>
</file>