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8" r:id="rId2"/>
    <p:sldId id="435" r:id="rId3"/>
    <p:sldId id="513" r:id="rId4"/>
    <p:sldId id="439" r:id="rId5"/>
    <p:sldId id="442" r:id="rId6"/>
    <p:sldId id="268" r:id="rId7"/>
    <p:sldId id="280" r:id="rId8"/>
    <p:sldId id="259" r:id="rId9"/>
    <p:sldId id="51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D7B7B"/>
    <a:srgbClr val="FD7B9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6" autoAdjust="0"/>
    <p:restoredTop sz="96357" autoAdjust="0"/>
  </p:normalViewPr>
  <p:slideViewPr>
    <p:cSldViewPr snapToGrid="0">
      <p:cViewPr varScale="1">
        <p:scale>
          <a:sx n="70" d="100"/>
          <a:sy n="70" d="100"/>
        </p:scale>
        <p:origin x="58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F7BE03D-DD8B-4F25-9BED-ABDAD728745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66A0449C-096A-4B2A-B345-ADDECC29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0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4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0AB2DE3F-7137-476A-973F-B71C5624B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7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1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3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2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7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DE3F-7137-476A-973F-B71C5624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2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364976" y="3558209"/>
            <a:ext cx="9558128" cy="2912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Naveed Ahmad,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Changqing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Lin,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Alexis Lau</a:t>
            </a:r>
          </a:p>
          <a:p>
            <a:pPr marL="0" indent="0" algn="ctr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Hong Kong University of Science and Technolo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</a:p>
          <a:p>
            <a:pPr marL="0" indent="0" algn="ctr">
              <a:buNone/>
            </a:pP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Jhoon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</a:t>
            </a:r>
          </a:p>
          <a:p>
            <a:pPr marL="0" indent="0" algn="ctr">
              <a:buNone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Yonsei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K" sz="2600" i="0" dirty="0">
              <a:solidFill>
                <a:srgbClr val="2424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TEMPO/GEMS Joint Science Team Workshop</a:t>
            </a:r>
            <a:r>
              <a:rPr lang="en-HK" altLang="zh-C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Hawaii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26-30,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2D4034-5532-5C37-8886-C942FD81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85805" y="2119822"/>
            <a:ext cx="10813772" cy="1468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Application of GEMS measurements for NO</a:t>
            </a:r>
            <a:r>
              <a:rPr lang="en-US" altLang="zh-CN" sz="3600" baseline="-25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monitoring in Asia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5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39800" y="2129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8396AA-F64A-EE1B-675E-DE747E11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z="1800" smtClean="0"/>
              <a:t>10</a:t>
            </a:fld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CE6CF-71C1-FE51-0753-483D991BCB99}"/>
              </a:ext>
            </a:extLst>
          </p:cNvPr>
          <p:cNvSpPr txBox="1"/>
          <p:nvPr/>
        </p:nvSpPr>
        <p:spPr>
          <a:xfrm>
            <a:off x="3826565" y="3617848"/>
            <a:ext cx="442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4000"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6129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B0144D-93B0-8773-6D2F-EF215D89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72" y="6314867"/>
            <a:ext cx="2743200" cy="365125"/>
          </a:xfrm>
        </p:spPr>
        <p:txBody>
          <a:bodyPr/>
          <a:lstStyle/>
          <a:p>
            <a:fld id="{792183F8-6886-4014-BF6F-AB64DAD6C146}" type="slidenum">
              <a:rPr lang="en-US" sz="1867"/>
              <a:t>2</a:t>
            </a:fld>
            <a:endParaRPr lang="en-US" sz="1867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E1E5D53-8E00-0DA5-1C05-C910B36E5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2" y="1732241"/>
            <a:ext cx="5655202" cy="50268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EDC7A6-61F4-F286-8771-9454523A3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42" y="912106"/>
            <a:ext cx="5157512" cy="8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Annual average of the VCDs of NO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from GEMS in 2021</a:t>
            </a:r>
            <a:endParaRPr lang="zh-TW" altLang="en-US" b="1" dirty="0">
              <a:latin typeface="Arial" panose="020B0604020202020204" pitchFamily="34" charset="0"/>
              <a:ea typeface="華康儷粗黑(P)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1D1988-C0C4-C017-48D9-6DED69D512A8}"/>
              </a:ext>
            </a:extLst>
          </p:cNvPr>
          <p:cNvSpPr txBox="1">
            <a:spLocks/>
          </p:cNvSpPr>
          <p:nvPr/>
        </p:nvSpPr>
        <p:spPr>
          <a:xfrm>
            <a:off x="0" y="52467"/>
            <a:ext cx="12191999" cy="89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GEMS columnar measurements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BB7A113-B0B3-DAEB-DE60-C23F537C0E87}"/>
              </a:ext>
            </a:extLst>
          </p:cNvPr>
          <p:cNvSpPr/>
          <p:nvPr/>
        </p:nvSpPr>
        <p:spPr>
          <a:xfrm>
            <a:off x="5496339" y="2763078"/>
            <a:ext cx="407504" cy="49695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18AC2B1-C16D-48E5-C042-F4AD11852B1A}"/>
              </a:ext>
            </a:extLst>
          </p:cNvPr>
          <p:cNvSpPr txBox="1"/>
          <p:nvPr/>
        </p:nvSpPr>
        <p:spPr>
          <a:xfrm>
            <a:off x="6029154" y="1723364"/>
            <a:ext cx="60866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Aptos" panose="020B0004020202020204" pitchFamily="34" charset="0"/>
              </a:rPr>
              <a:t>Satellite provides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vertical column densities (VCDs)</a:t>
            </a:r>
            <a:r>
              <a:rPr lang="en-US" altLang="zh-CN" sz="2400" dirty="0">
                <a:latin typeface="Times New Roman" panose="02020603050405020304" pitchFamily="18" charset="0"/>
                <a:ea typeface="Aptos" panose="020B0004020202020204" pitchFamily="34" charset="0"/>
              </a:rPr>
              <a:t> of NO</a:t>
            </a:r>
            <a:r>
              <a:rPr lang="en-US" altLang="zh-CN" sz="2400" baseline="-25000" dirty="0"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Ground-level concentrations </a:t>
            </a:r>
            <a:r>
              <a:rPr lang="en-US" altLang="zh-CN" sz="2400" dirty="0">
                <a:latin typeface="Times New Roman" panose="02020603050405020304" pitchFamily="18" charset="0"/>
                <a:ea typeface="Aptos" panose="020B0004020202020204" pitchFamily="34" charset="0"/>
              </a:rPr>
              <a:t>are important in air quality study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Aptos" panose="020B0004020202020204" pitchFamily="34" charset="0"/>
              </a:rPr>
              <a:t>M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ajor bridge linking satellite VCDs with ground-level concentration is 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NO</a:t>
            </a:r>
            <a:r>
              <a:rPr lang="en-US" altLang="zh-CN" sz="24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mixing height (NMH)</a:t>
            </a:r>
            <a:r>
              <a:rPr lang="en-US" altLang="zh-CN" sz="2400" dirty="0">
                <a:latin typeface="Times New Roman" panose="02020603050405020304" pitchFamily="18" charset="0"/>
                <a:ea typeface="Aptos" panose="020B0004020202020204" pitchFamily="34" charset="0"/>
              </a:rPr>
              <a:t>, which is determined by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t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 properties (e.g., stability) of the PBL.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ED4466F-5BF9-0876-BDB7-F9EC8BAE89CE}"/>
                  </a:ext>
                </a:extLst>
              </p:cNvPr>
              <p:cNvSpPr txBox="1"/>
              <p:nvPr/>
            </p:nvSpPr>
            <p:spPr>
              <a:xfrm>
                <a:off x="7378932" y="4872654"/>
                <a:ext cx="3034032" cy="1079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𝑁𝑀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𝑉𝐶𝐷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ED4466F-5BF9-0876-BDB7-F9EC8BAE8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932" y="4872654"/>
                <a:ext cx="3034032" cy="1079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06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B038B-8E06-150C-7C35-6F43E871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E937BC-64CF-B997-8BED-AB0B22CD983A}"/>
              </a:ext>
            </a:extLst>
          </p:cNvPr>
          <p:cNvSpPr txBox="1">
            <a:spLocks/>
          </p:cNvSpPr>
          <p:nvPr/>
        </p:nvSpPr>
        <p:spPr>
          <a:xfrm>
            <a:off x="289367" y="52467"/>
            <a:ext cx="11551534" cy="112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nested machine learning model to e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stimate ground-level NO</a:t>
            </a:r>
            <a:r>
              <a:rPr lang="en-US" sz="36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its VCDs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B16B69-D090-F4DA-B7BA-B4D711EEE593}"/>
              </a:ext>
            </a:extLst>
          </p:cNvPr>
          <p:cNvSpPr txBox="1"/>
          <p:nvPr/>
        </p:nvSpPr>
        <p:spPr>
          <a:xfrm>
            <a:off x="5238655" y="2038904"/>
            <a:ext cx="660224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nested machine learning model </a:t>
            </a:r>
            <a:r>
              <a:rPr lang="en-US" altLang="zh-C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directly incorporates NO</a:t>
            </a:r>
            <a:r>
              <a:rPr lang="en-US" altLang="zh-CN" sz="28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mixing height (NMH)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into the methodological framework.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</a:t>
            </a:r>
            <a:r>
              <a:rPr lang="en-US" altLang="zh-CN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inner machine learning model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predicts the NMH from meteorological parameters, which were then input into the </a:t>
            </a:r>
            <a:r>
              <a:rPr lang="en-US" altLang="zh-CN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main machine learning model (</a:t>
            </a:r>
            <a:r>
              <a:rPr lang="en-US" altLang="zh-CN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XGBoost</a:t>
            </a:r>
            <a:r>
              <a:rPr lang="en-US" altLang="zh-CN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to predict ground-level NO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from its VCDs.</a:t>
            </a:r>
            <a:endParaRPr lang="zh-CN" altLang="en-US" sz="2400" dirty="0"/>
          </a:p>
        </p:txBody>
      </p:sp>
      <p:pic>
        <p:nvPicPr>
          <p:cNvPr id="2" name="图片 1" descr="图示&#10;&#10;描述已自动生成">
            <a:extLst>
              <a:ext uri="{FF2B5EF4-FFF2-40B4-BE49-F238E27FC236}">
                <a16:creationId xmlns:a16="http://schemas.microsoft.com/office/drawing/2014/main" id="{A4DE0517-9F98-8350-5A36-1CDD5B696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7" y="1164771"/>
            <a:ext cx="4547822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2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B0144D-93B0-8773-6D2F-EF215D89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83F8-6886-4014-BF6F-AB64DAD6C146}" type="slidenum">
              <a:rPr lang="en-US" sz="1867"/>
              <a:t>4</a:t>
            </a:fld>
            <a:endParaRPr lang="en-US" sz="186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C0673-982D-20E6-47DE-3BA38350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r="8387"/>
          <a:stretch/>
        </p:blipFill>
        <p:spPr bwMode="auto">
          <a:xfrm>
            <a:off x="4049485" y="1749469"/>
            <a:ext cx="7053944" cy="4754487"/>
          </a:xfrm>
          <a:prstGeom prst="rect">
            <a:avLst/>
          </a:prstGeom>
          <a:noFill/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3202E47-9135-7535-A4BA-66967876F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91" y="92599"/>
            <a:ext cx="1102492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粗黑(P)" panose="020B0700000000000000" pitchFamily="34" charset="-120"/>
                <a:cs typeface="Times New Roman" panose="02020603050405020304" pitchFamily="18" charset="0"/>
              </a:rPr>
              <a:t>A comparison of NO</a:t>
            </a:r>
            <a:r>
              <a:rPr lang="en-US" altLang="zh-TW" sz="3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華康儷粗黑(P)" panose="020B0700000000000000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粗黑(P)" panose="020B0700000000000000" pitchFamily="34" charset="-120"/>
                <a:cs typeface="Times New Roman" panose="02020603050405020304" pitchFamily="18" charset="0"/>
              </a:rPr>
              <a:t> mixing height (NMH) and traditional mixing layer height (MLH)</a:t>
            </a:r>
            <a:endParaRPr lang="zh-TW" altLang="en-US" sz="3600" dirty="0">
              <a:solidFill>
                <a:srgbClr val="C00000"/>
              </a:solidFill>
              <a:latin typeface="Times New Roman" panose="02020603050405020304" pitchFamily="18" charset="0"/>
              <a:ea typeface="華康儷粗黑(P)" panose="020B0700000000000000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9EEBEE5-239D-33C0-0430-30B247A921DE}"/>
                  </a:ext>
                </a:extLst>
              </p:cNvPr>
              <p:cNvSpPr txBox="1"/>
              <p:nvPr/>
            </p:nvSpPr>
            <p:spPr>
              <a:xfrm>
                <a:off x="488252" y="2464428"/>
                <a:ext cx="3399557" cy="1079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𝑁𝑀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𝑉𝐶𝐷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9EEBEE5-239D-33C0-0430-30B247A92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2" y="2464428"/>
                <a:ext cx="3399557" cy="1079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70748927-F69E-96C2-DFF5-D5B893DE0030}"/>
              </a:ext>
            </a:extLst>
          </p:cNvPr>
          <p:cNvSpPr txBox="1"/>
          <p:nvPr/>
        </p:nvSpPr>
        <p:spPr>
          <a:xfrm>
            <a:off x="5458412" y="1407010"/>
            <a:ext cx="4419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Beijing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2021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D20A31-4CA0-C1D8-7583-62CEC238E6C8}"/>
              </a:ext>
            </a:extLst>
          </p:cNvPr>
          <p:cNvSpPr txBox="1"/>
          <p:nvPr/>
        </p:nvSpPr>
        <p:spPr>
          <a:xfrm>
            <a:off x="483910" y="4247395"/>
            <a:ext cx="36868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Mixing layer height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(MLH) calculated from vertical profiles of meteorological values from balloon measurements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854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B0144D-93B0-8773-6D2F-EF215D89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83F8-6886-4014-BF6F-AB64DAD6C146}" type="slidenum">
              <a:rPr lang="en-US" sz="1867"/>
              <a:t>5</a:t>
            </a:fld>
            <a:endParaRPr lang="en-US" sz="1867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E5E7BD0A-5EE7-58B3-664A-7CF0C567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91" y="171492"/>
            <a:ext cx="109123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粗黑(P)" panose="020B0700000000000000" pitchFamily="34" charset="-120"/>
                <a:cs typeface="Times New Roman" panose="02020603050405020304" pitchFamily="18" charset="0"/>
              </a:rPr>
              <a:t>Associations between NO</a:t>
            </a:r>
            <a:r>
              <a:rPr lang="en-US" altLang="zh-TW" sz="3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華康儷粗黑(P)" panose="020B0700000000000000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粗黑(P)" panose="020B0700000000000000" pitchFamily="34" charset="-120"/>
                <a:cs typeface="Times New Roman" panose="02020603050405020304" pitchFamily="18" charset="0"/>
              </a:rPr>
              <a:t> mixing height (NMH) and meteorological parameters</a:t>
            </a:r>
            <a:endParaRPr lang="zh-TW" altLang="en-US" sz="3600" dirty="0">
              <a:solidFill>
                <a:srgbClr val="C00000"/>
              </a:solidFill>
              <a:latin typeface="Times New Roman" panose="02020603050405020304" pitchFamily="18" charset="0"/>
              <a:ea typeface="華康儷粗黑(P)" panose="020B07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69F5A-BC28-4A0D-58A0-4CA692B83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2" b="50514"/>
          <a:stretch/>
        </p:blipFill>
        <p:spPr bwMode="auto">
          <a:xfrm>
            <a:off x="293587" y="1808137"/>
            <a:ext cx="7399845" cy="3650021"/>
          </a:xfrm>
          <a:prstGeom prst="rect">
            <a:avLst/>
          </a:prstGeom>
          <a:noFill/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6CC7BBC-8206-BA2D-4CBA-B8C27D09AB69}"/>
              </a:ext>
            </a:extLst>
          </p:cNvPr>
          <p:cNvSpPr txBox="1"/>
          <p:nvPr/>
        </p:nvSpPr>
        <p:spPr>
          <a:xfrm>
            <a:off x="1423687" y="1378334"/>
            <a:ext cx="150623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&amp; NMH</a:t>
            </a:r>
            <a:endParaRPr lang="zh-CN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8C51FA-7E7B-A6DE-26B0-7471262AD7F4}"/>
              </a:ext>
            </a:extLst>
          </p:cNvPr>
          <p:cNvSpPr txBox="1"/>
          <p:nvPr/>
        </p:nvSpPr>
        <p:spPr>
          <a:xfrm>
            <a:off x="5150734" y="1418286"/>
            <a:ext cx="187509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 &amp; NMH</a:t>
            </a:r>
            <a:endParaRPr lang="zh-CN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BEF28D6-45FB-A5BF-3FAB-C84219903A3A}"/>
              </a:ext>
            </a:extLst>
          </p:cNvPr>
          <p:cNvSpPr txBox="1"/>
          <p:nvPr/>
        </p:nvSpPr>
        <p:spPr>
          <a:xfrm>
            <a:off x="8993531" y="1418286"/>
            <a:ext cx="143808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&amp; NMH</a:t>
            </a:r>
            <a:endParaRPr lang="zh-CN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C58D972-8246-524C-654A-979B2198C0F0}"/>
              </a:ext>
            </a:extLst>
          </p:cNvPr>
          <p:cNvSpPr txBox="1"/>
          <p:nvPr/>
        </p:nvSpPr>
        <p:spPr>
          <a:xfrm>
            <a:off x="680885" y="5607107"/>
            <a:ext cx="1118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11" indent="-228611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Positive correlation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between the NO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mixing height and temperature and wind speed (increased T and WS→ unstable), while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negative associations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were found with ground air pressure (increased P→ stable).</a:t>
            </a:r>
            <a:endParaRPr lang="zh-CN" altLang="en-US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048D44A-7293-3063-07B0-45B4691E7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5" t="50514" r="25199"/>
          <a:stretch/>
        </p:blipFill>
        <p:spPr bwMode="auto">
          <a:xfrm>
            <a:off x="7823377" y="1808136"/>
            <a:ext cx="3530423" cy="3650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4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30CFB-77A2-D5F9-E93F-10228D0D81CC}"/>
              </a:ext>
            </a:extLst>
          </p:cNvPr>
          <p:cNvSpPr txBox="1"/>
          <p:nvPr/>
        </p:nvSpPr>
        <p:spPr>
          <a:xfrm>
            <a:off x="0" y="1703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Effect of NMH on column-to-ground conversion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43985-4D84-76B2-B7C3-D44F8A61DCA9}"/>
              </a:ext>
            </a:extLst>
          </p:cNvPr>
          <p:cNvSpPr txBox="1"/>
          <p:nvPr/>
        </p:nvSpPr>
        <p:spPr>
          <a:xfrm>
            <a:off x="77000" y="1979659"/>
            <a:ext cx="213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model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does not consider NMH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347BB-350F-E506-47D5-62B102521FA6}"/>
              </a:ext>
            </a:extLst>
          </p:cNvPr>
          <p:cNvSpPr txBox="1"/>
          <p:nvPr/>
        </p:nvSpPr>
        <p:spPr>
          <a:xfrm>
            <a:off x="141984" y="4684851"/>
            <a:ext cx="197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Nested model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considers NMH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4D1CEF-A5A5-E36A-5AAF-6AE08AA9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z="1800" smtClean="0"/>
              <a:t>6</a:t>
            </a:fld>
            <a:endParaRPr 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24DACB-B3DC-89DF-1339-47F2CD3B85F4}"/>
              </a:ext>
            </a:extLst>
          </p:cNvPr>
          <p:cNvGrpSpPr>
            <a:grpSpLocks noChangeAspect="1"/>
          </p:cNvGrpSpPr>
          <p:nvPr/>
        </p:nvGrpSpPr>
        <p:grpSpPr>
          <a:xfrm>
            <a:off x="2101603" y="1098319"/>
            <a:ext cx="6118666" cy="5554407"/>
            <a:chOff x="0" y="0"/>
            <a:chExt cx="5588215" cy="52855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65B957-9E7E-9B7B-8E8A-2900C90BE8B1}"/>
                </a:ext>
              </a:extLst>
            </p:cNvPr>
            <p:cNvGrpSpPr/>
            <p:nvPr/>
          </p:nvGrpSpPr>
          <p:grpSpPr>
            <a:xfrm>
              <a:off x="0" y="0"/>
              <a:ext cx="5588215" cy="5285523"/>
              <a:chOff x="0" y="0"/>
              <a:chExt cx="5588215" cy="5285523"/>
            </a:xfrm>
          </p:grpSpPr>
          <p:pic>
            <p:nvPicPr>
              <p:cNvPr id="13" name="Picture 12" descr="A graph of a sat-estimated ground no2&#10;&#10;Description automatically generated">
                <a:extLst>
                  <a:ext uri="{FF2B5EF4-FFF2-40B4-BE49-F238E27FC236}">
                    <a16:creationId xmlns:a16="http://schemas.microsoft.com/office/drawing/2014/main" id="{D8D60F6B-6466-688C-7E6D-20FD4D939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794107" cy="2621061"/>
              </a:xfrm>
              <a:prstGeom prst="rect">
                <a:avLst/>
              </a:prstGeom>
            </p:spPr>
          </p:pic>
          <p:pic>
            <p:nvPicPr>
              <p:cNvPr id="14" name="Picture 13" descr="A graph of a graph with a red and blue line&#10;&#10;Description automatically generated">
                <a:extLst>
                  <a:ext uri="{FF2B5EF4-FFF2-40B4-BE49-F238E27FC236}">
                    <a16:creationId xmlns:a16="http://schemas.microsoft.com/office/drawing/2014/main" id="{0A9762A2-49E6-D536-02B4-D70427602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4107" y="19649"/>
                <a:ext cx="2794108" cy="2621062"/>
              </a:xfrm>
              <a:prstGeom prst="rect">
                <a:avLst/>
              </a:prstGeom>
            </p:spPr>
          </p:pic>
          <p:pic>
            <p:nvPicPr>
              <p:cNvPr id="16" name="Picture 15" descr="A graph of a sat-estimated ground&#10;&#10;Description automatically generated">
                <a:extLst>
                  <a:ext uri="{FF2B5EF4-FFF2-40B4-BE49-F238E27FC236}">
                    <a16:creationId xmlns:a16="http://schemas.microsoft.com/office/drawing/2014/main" id="{D316FD20-4F2B-AD51-6F65-845DC9F02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64461"/>
                <a:ext cx="2794108" cy="2621062"/>
              </a:xfrm>
              <a:prstGeom prst="rect">
                <a:avLst/>
              </a:prstGeom>
            </p:spPr>
          </p:pic>
          <p:pic>
            <p:nvPicPr>
              <p:cNvPr id="17" name="Picture 16" descr="A graph of a graph with numbers and a red line&#10;&#10;Description automatically generated">
                <a:extLst>
                  <a:ext uri="{FF2B5EF4-FFF2-40B4-BE49-F238E27FC236}">
                    <a16:creationId xmlns:a16="http://schemas.microsoft.com/office/drawing/2014/main" id="{0531472F-1F1D-620F-CE23-92195F7C4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4107" y="2664461"/>
                <a:ext cx="2794108" cy="2621062"/>
              </a:xfrm>
              <a:prstGeom prst="rect">
                <a:avLst/>
              </a:prstGeom>
            </p:spPr>
          </p:pic>
        </p:grpSp>
        <p:sp>
          <p:nvSpPr>
            <p:cNvPr id="6" name="TextBox 22">
              <a:extLst>
                <a:ext uri="{FF2B5EF4-FFF2-40B4-BE49-F238E27FC236}">
                  <a16:creationId xmlns:a16="http://schemas.microsoft.com/office/drawing/2014/main" id="{3F4A00E0-9190-364F-9BBD-B0FFDB64B83C}"/>
                </a:ext>
              </a:extLst>
            </p:cNvPr>
            <p:cNvSpPr txBox="1"/>
            <p:nvPr/>
          </p:nvSpPr>
          <p:spPr>
            <a:xfrm>
              <a:off x="2192753" y="1838883"/>
              <a:ext cx="474450" cy="55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(a)</a:t>
              </a:r>
              <a:endParaRPr lang="en-HK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09579CB5-B0E1-250A-B7E0-286BCA07DF50}"/>
                </a:ext>
              </a:extLst>
            </p:cNvPr>
            <p:cNvSpPr txBox="1"/>
            <p:nvPr/>
          </p:nvSpPr>
          <p:spPr>
            <a:xfrm>
              <a:off x="4985965" y="4497680"/>
              <a:ext cx="472544" cy="55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(d)</a:t>
              </a:r>
              <a:endParaRPr lang="en-HK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307D9A59-B355-A05C-4DA5-B11D3DBD43DB}"/>
                </a:ext>
              </a:extLst>
            </p:cNvPr>
            <p:cNvSpPr txBox="1"/>
            <p:nvPr/>
          </p:nvSpPr>
          <p:spPr>
            <a:xfrm>
              <a:off x="2195628" y="4494823"/>
              <a:ext cx="475085" cy="55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(c)</a:t>
              </a:r>
              <a:endParaRPr lang="en-HK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05CBD486-98F5-204E-21CA-EE4E3C0A5C68}"/>
                </a:ext>
              </a:extLst>
            </p:cNvPr>
            <p:cNvSpPr txBox="1"/>
            <p:nvPr/>
          </p:nvSpPr>
          <p:spPr>
            <a:xfrm>
              <a:off x="4985965" y="1837592"/>
              <a:ext cx="472544" cy="55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(b)</a:t>
              </a:r>
              <a:endParaRPr lang="en-HK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98D537-74E2-574F-4715-D1A3C696CB26}"/>
              </a:ext>
            </a:extLst>
          </p:cNvPr>
          <p:cNvSpPr txBox="1"/>
          <p:nvPr/>
        </p:nvSpPr>
        <p:spPr>
          <a:xfrm>
            <a:off x="2373284" y="767557"/>
            <a:ext cx="2793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10-fold cross-validation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4637EA-DC2C-035E-C62D-89DD1B427078}"/>
              </a:ext>
            </a:extLst>
          </p:cNvPr>
          <p:cNvSpPr txBox="1"/>
          <p:nvPr/>
        </p:nvSpPr>
        <p:spPr>
          <a:xfrm>
            <a:off x="5836107" y="767557"/>
            <a:ext cx="2285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Full-trained model</a:t>
            </a:r>
            <a:endParaRPr lang="en-H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306C20-B228-A226-8CC5-B563AEB287A2}"/>
              </a:ext>
            </a:extLst>
          </p:cNvPr>
          <p:cNvSpPr txBox="1"/>
          <p:nvPr/>
        </p:nvSpPr>
        <p:spPr>
          <a:xfrm>
            <a:off x="8046815" y="3927638"/>
            <a:ext cx="40557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inclusion of NMH </a:t>
            </a:r>
            <a:r>
              <a:rPr lang="en-US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significantly 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enhances the accuracy</a:t>
            </a:r>
            <a:r>
              <a:rPr lang="en-US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of estimating ground-level NO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reducing bias and improving R² values.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HK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110B1-6819-516A-5DF7-E1AE14BA0264}"/>
              </a:ext>
            </a:extLst>
          </p:cNvPr>
          <p:cNvSpPr txBox="1"/>
          <p:nvPr/>
        </p:nvSpPr>
        <p:spPr>
          <a:xfrm>
            <a:off x="3696181" y="1316479"/>
            <a:ext cx="9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HK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HK" b="1">
                <a:latin typeface="Times New Roman" panose="02020603050405020304" pitchFamily="18" charset="0"/>
                <a:cs typeface="Times New Roman" panose="02020603050405020304" pitchFamily="18" charset="0"/>
              </a:rPr>
              <a:t>=0.73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B59B47-0BC2-5927-4C58-DC3C380A44E1}"/>
              </a:ext>
            </a:extLst>
          </p:cNvPr>
          <p:cNvSpPr txBox="1"/>
          <p:nvPr/>
        </p:nvSpPr>
        <p:spPr>
          <a:xfrm>
            <a:off x="6775806" y="1326798"/>
            <a:ext cx="9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HK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HK" b="1">
                <a:latin typeface="Times New Roman" panose="02020603050405020304" pitchFamily="18" charset="0"/>
                <a:cs typeface="Times New Roman" panose="02020603050405020304" pitchFamily="18" charset="0"/>
              </a:rPr>
              <a:t>=0.88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721CB4-23DE-6BD1-3E34-8DD5577C11FC}"/>
              </a:ext>
            </a:extLst>
          </p:cNvPr>
          <p:cNvSpPr txBox="1"/>
          <p:nvPr/>
        </p:nvSpPr>
        <p:spPr>
          <a:xfrm>
            <a:off x="3693133" y="4111495"/>
            <a:ext cx="9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HK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HK" b="1">
                <a:latin typeface="Times New Roman" panose="02020603050405020304" pitchFamily="18" charset="0"/>
                <a:cs typeface="Times New Roman" panose="02020603050405020304" pitchFamily="18" charset="0"/>
              </a:rPr>
              <a:t>=0.93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381583-9800-7282-DD7E-955A773253DF}"/>
              </a:ext>
            </a:extLst>
          </p:cNvPr>
          <p:cNvSpPr txBox="1"/>
          <p:nvPr/>
        </p:nvSpPr>
        <p:spPr>
          <a:xfrm>
            <a:off x="6772758" y="4121814"/>
            <a:ext cx="9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HK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HK" b="1">
                <a:latin typeface="Times New Roman" panose="02020603050405020304" pitchFamily="18" charset="0"/>
                <a:cs typeface="Times New Roman" panose="02020603050405020304" pitchFamily="18" charset="0"/>
              </a:rPr>
              <a:t>=0.99</a:t>
            </a:r>
          </a:p>
        </p:txBody>
      </p:sp>
    </p:spTree>
    <p:extLst>
      <p:ext uri="{BB962C8B-B14F-4D97-AF65-F5344CB8AC3E}">
        <p14:creationId xmlns:p14="http://schemas.microsoft.com/office/powerpoint/2010/main" val="70892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BB1AA-3738-DE51-31A6-FC2878F6ABD6}"/>
              </a:ext>
            </a:extLst>
          </p:cNvPr>
          <p:cNvSpPr txBox="1"/>
          <p:nvPr/>
        </p:nvSpPr>
        <p:spPr>
          <a:xfrm>
            <a:off x="365057" y="241312"/>
            <a:ext cx="1148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contribution from different input variables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1B93F1-8932-12C9-CED6-FEBD50102CEA}"/>
              </a:ext>
            </a:extLst>
          </p:cNvPr>
          <p:cNvSpPr txBox="1"/>
          <p:nvPr/>
        </p:nvSpPr>
        <p:spPr>
          <a:xfrm>
            <a:off x="1169043" y="5674276"/>
            <a:ext cx="10023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GEMS NO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VCDs were identified as the top important predictor variable, while the second important predictor was NO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mixing height (NMH).</a:t>
            </a:r>
            <a:endParaRPr lang="zh-CN" altLang="en-US" sz="2000" dirty="0"/>
          </a:p>
        </p:txBody>
      </p:sp>
      <p:pic>
        <p:nvPicPr>
          <p:cNvPr id="6" name="Picture 8" descr="A graph with orange dots&#10;&#10;Description automatically generated with medium confidence">
            <a:extLst>
              <a:ext uri="{FF2B5EF4-FFF2-40B4-BE49-F238E27FC236}">
                <a16:creationId xmlns:a16="http://schemas.microsoft.com/office/drawing/2014/main" id="{836A06C1-4045-205A-63E4-B83F2D5D9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8" y="1075520"/>
            <a:ext cx="6947088" cy="441087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8783FFC-F108-FC74-15D0-C3472CD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z="1800" smtClean="0"/>
              <a:t>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2137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8543B-A876-1582-FFAD-8987E4174B20}"/>
              </a:ext>
            </a:extLst>
          </p:cNvPr>
          <p:cNvSpPr txBox="1"/>
          <p:nvPr/>
        </p:nvSpPr>
        <p:spPr>
          <a:xfrm>
            <a:off x="288277" y="304900"/>
            <a:ext cx="1160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Diurnal variations in ground-level NO</a:t>
            </a:r>
            <a:r>
              <a:rPr lang="en-US" sz="36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China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35D67-82FA-E776-09CC-ED40BEE2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z="1800" smtClean="0"/>
              <a:t>8</a:t>
            </a:fld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6D460B-8FC9-D11E-932B-F499A7050F9C}"/>
              </a:ext>
            </a:extLst>
          </p:cNvPr>
          <p:cNvSpPr txBox="1"/>
          <p:nvPr/>
        </p:nvSpPr>
        <p:spPr>
          <a:xfrm>
            <a:off x="535252" y="5679012"/>
            <a:ext cx="111757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Highly populated urban areas </a:t>
            </a:r>
            <a:r>
              <a:rPr lang="en-US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typically experienced peak NO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during early morning rush hours, whereas </a:t>
            </a:r>
            <a:r>
              <a:rPr lang="en-US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lightly populated rural areas </a:t>
            </a:r>
            <a:r>
              <a:rPr lang="en-US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observed a slight increase in NO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levels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one or two hours later</a:t>
            </a:r>
            <a:r>
              <a:rPr lang="en-US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likely due to local emissions or regional pollutant dispersion from urban sources. </a:t>
            </a:r>
            <a:endParaRPr lang="en-HK" sz="2000" dirty="0"/>
          </a:p>
        </p:txBody>
      </p:sp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E8A656F-F76E-C799-2F1D-829F214AC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2" r="51123" b="33775"/>
          <a:stretch/>
        </p:blipFill>
        <p:spPr>
          <a:xfrm>
            <a:off x="2000260" y="1381311"/>
            <a:ext cx="7972749" cy="40953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EBC881-7BAD-03E1-7C17-76B9973F0DA6}"/>
              </a:ext>
            </a:extLst>
          </p:cNvPr>
          <p:cNvSpPr txBox="1"/>
          <p:nvPr/>
        </p:nvSpPr>
        <p:spPr>
          <a:xfrm>
            <a:off x="3158538" y="1622075"/>
            <a:ext cx="61590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HK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65EFF-6113-8D1D-06A0-D0E0B2FC1808}"/>
              </a:ext>
            </a:extLst>
          </p:cNvPr>
          <p:cNvSpPr txBox="1"/>
          <p:nvPr/>
        </p:nvSpPr>
        <p:spPr>
          <a:xfrm>
            <a:off x="3187868" y="4079599"/>
            <a:ext cx="206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>
                <a:solidFill>
                  <a:srgbClr val="00B050"/>
                </a:solidFill>
              </a:rPr>
              <a:t>Light populated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94C51-D0AB-ADE1-CDF7-C2718251A4EF}"/>
              </a:ext>
            </a:extLst>
          </p:cNvPr>
          <p:cNvSpPr txBox="1"/>
          <p:nvPr/>
        </p:nvSpPr>
        <p:spPr>
          <a:xfrm>
            <a:off x="3171463" y="4354849"/>
            <a:ext cx="287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>
                <a:solidFill>
                  <a:schemeClr val="accent4"/>
                </a:solidFill>
              </a:rPr>
              <a:t>Moderately populated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A6718-AD54-8410-B232-32FE9AAB0133}"/>
              </a:ext>
            </a:extLst>
          </p:cNvPr>
          <p:cNvSpPr txBox="1"/>
          <p:nvPr/>
        </p:nvSpPr>
        <p:spPr>
          <a:xfrm>
            <a:off x="6067838" y="4075955"/>
            <a:ext cx="287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>
                <a:solidFill>
                  <a:schemeClr val="accent2">
                    <a:lumMod val="75000"/>
                  </a:schemeClr>
                </a:solidFill>
              </a:rPr>
              <a:t>Highly populated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50A44-6BB0-F5E5-6B95-2DF3836BEBD6}"/>
              </a:ext>
            </a:extLst>
          </p:cNvPr>
          <p:cNvSpPr txBox="1"/>
          <p:nvPr/>
        </p:nvSpPr>
        <p:spPr>
          <a:xfrm>
            <a:off x="6071781" y="4351205"/>
            <a:ext cx="3443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effectLst/>
                <a:ea typeface="Aptos" panose="020B0004020202020204" pitchFamily="34" charset="0"/>
              </a:rPr>
              <a:t>Supremely</a:t>
            </a:r>
            <a:r>
              <a:rPr lang="en-HK" sz="2000">
                <a:solidFill>
                  <a:srgbClr val="FF0000"/>
                </a:solidFill>
              </a:rPr>
              <a:t> highly populated</a:t>
            </a:r>
          </a:p>
        </p:txBody>
      </p:sp>
    </p:spTree>
    <p:extLst>
      <p:ext uri="{BB962C8B-B14F-4D97-AF65-F5344CB8AC3E}">
        <p14:creationId xmlns:p14="http://schemas.microsoft.com/office/powerpoint/2010/main" val="270895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FF8E0FF-6309-C8AF-E066-476FAC60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DE3F-7137-476A-973F-B71C5624B41F}" type="slidenum">
              <a:rPr lang="en-US" sz="1800" smtClean="0"/>
              <a:t>9</a:t>
            </a:fld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792090-A495-5CF7-995A-89AD5481F98B}"/>
              </a:ext>
            </a:extLst>
          </p:cNvPr>
          <p:cNvSpPr txBox="1"/>
          <p:nvPr/>
        </p:nvSpPr>
        <p:spPr>
          <a:xfrm>
            <a:off x="4174435" y="29553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44A971-A131-ABEE-3480-A8ECFB413643}"/>
              </a:ext>
            </a:extLst>
          </p:cNvPr>
          <p:cNvSpPr txBox="1"/>
          <p:nvPr/>
        </p:nvSpPr>
        <p:spPr>
          <a:xfrm>
            <a:off x="854767" y="928736"/>
            <a:ext cx="1057523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We developed a 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nested </a:t>
            </a:r>
            <a:r>
              <a:rPr lang="en-US" altLang="zh-C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XGBoost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machine learning model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to convert VCDs of NO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into ground-level NO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using GEMS measurements. The inner machine learning model predicted 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NO</a:t>
            </a:r>
            <a:r>
              <a:rPr lang="en-US" altLang="zh-CN" sz="24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mixing height (NMH)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from meteorological parameters, which were then input into the main machine learning model to predict the ground-level NO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from its VCDs. The inclusion of NMH significantly enhanced the accuracy of ground-level NO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estimates.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4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Aptos" panose="020B0004020202020204" pitchFamily="34" charset="0"/>
              </a:rPr>
              <a:t>G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eostationary satellites show significant advantages in providing detailed air pollution information 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at an hourly resolution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Highly populated areas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typically experienced peak NO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concentrations during the early morning rush hours, whereas areas categorized as 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lightly populated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observed an increase in NO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levels one or two hours later (local emissions, regional dispersion from urban sources). </a:t>
            </a:r>
          </a:p>
        </p:txBody>
      </p:sp>
    </p:spTree>
    <p:extLst>
      <p:ext uri="{BB962C8B-B14F-4D97-AF65-F5344CB8AC3E}">
        <p14:creationId xmlns:p14="http://schemas.microsoft.com/office/powerpoint/2010/main" val="118366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13490</TotalTime>
  <Words>565</Words>
  <Application>Microsoft Office PowerPoint</Application>
  <PresentationFormat>宽屏</PresentationFormat>
  <Paragraphs>63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Cambria Math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risks and sustainable city development based on geophysical data analyses</dc:title>
  <dc:creator>LIN, Changqing</dc:creator>
  <cp:lastModifiedBy>Changqing LIN</cp:lastModifiedBy>
  <cp:revision>1045</cp:revision>
  <cp:lastPrinted>2024-02-04T13:48:50Z</cp:lastPrinted>
  <dcterms:created xsi:type="dcterms:W3CDTF">2022-04-29T03:11:08Z</dcterms:created>
  <dcterms:modified xsi:type="dcterms:W3CDTF">2024-08-23T12:10:18Z</dcterms:modified>
</cp:coreProperties>
</file>