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4"/>
  </p:notesMasterIdLst>
  <p:handoutMasterIdLst>
    <p:handoutMasterId r:id="rId15"/>
  </p:handoutMasterIdLst>
  <p:sldIdLst>
    <p:sldId id="360" r:id="rId5"/>
    <p:sldId id="363" r:id="rId6"/>
    <p:sldId id="2147469441" r:id="rId7"/>
    <p:sldId id="365" r:id="rId8"/>
    <p:sldId id="366" r:id="rId9"/>
    <p:sldId id="367" r:id="rId10"/>
    <p:sldId id="2147469442" r:id="rId11"/>
    <p:sldId id="2147469443" r:id="rId12"/>
    <p:sldId id="368" r:id="rId13"/>
  </p:sldIdLst>
  <p:sldSz cx="12192000" cy="6858000"/>
  <p:notesSz cx="6797675" cy="987425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C02"/>
    <a:srgbClr val="D55E00"/>
    <a:srgbClr val="DA0C2C"/>
    <a:srgbClr val="877E79"/>
    <a:srgbClr val="8B827D"/>
    <a:srgbClr val="716965"/>
    <a:srgbClr val="E40521"/>
    <a:srgbClr val="F18700"/>
    <a:srgbClr val="4D394F"/>
    <a:srgbClr val="00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9" autoAdjust="0"/>
    <p:restoredTop sz="94976" autoAdjust="0"/>
  </p:normalViewPr>
  <p:slideViewPr>
    <p:cSldViewPr snapToGrid="0">
      <p:cViewPr varScale="1">
        <p:scale>
          <a:sx n="71" d="100"/>
          <a:sy n="71" d="100"/>
        </p:scale>
        <p:origin x="47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-198"/>
    </p:cViewPr>
  </p:sorterViewPr>
  <p:notesViewPr>
    <p:cSldViewPr snapToGrid="0">
      <p:cViewPr>
        <p:scale>
          <a:sx n="80" d="100"/>
          <a:sy n="80" d="100"/>
        </p:scale>
        <p:origin x="3936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3D2F50-511B-440B-8D29-04A29E3FB460}"/>
              </a:ext>
            </a:extLst>
          </p:cNvPr>
          <p:cNvSpPr/>
          <p:nvPr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hc" descr="UK OFFICIAL"/>
          <p:cNvSpPr txBox="1"/>
          <p:nvPr/>
        </p:nvSpPr>
        <p:spPr>
          <a:xfrm>
            <a:off x="0" y="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dirty="0">
                <a:solidFill>
                  <a:srgbClr val="000000"/>
                </a:solidFill>
                <a:latin typeface="tahoma" panose="020B0604030504040204" pitchFamily="34" charset="0"/>
              </a:rPr>
              <a:t>GOVERNMENT SECURITY CLASSIFICATION (amend or delete in ‘handout master’)</a:t>
            </a:r>
          </a:p>
        </p:txBody>
      </p:sp>
      <p:sp>
        <p:nvSpPr>
          <p:cNvPr id="3" name="fc" descr="Assess information prior to export for other export control related restrictions&#10;UK EXPORT CONTROLLED TECHNOLOGY &amp; NOT US EXPORT CONTROLLED DATA&#10;BAE SYSTEMS PROPRIETARY&#10;UK OFFICIAL"/>
          <p:cNvSpPr txBox="1"/>
          <p:nvPr/>
        </p:nvSpPr>
        <p:spPr>
          <a:xfrm>
            <a:off x="0" y="9323070"/>
            <a:ext cx="6797675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dirty="0">
                <a:solidFill>
                  <a:srgbClr val="000000"/>
                </a:solidFill>
                <a:latin typeface="tahoma" panose="020B0604030504040204" pitchFamily="34" charset="0"/>
              </a:rPr>
              <a:t>EXPORT CONTROL MARKING</a:t>
            </a:r>
          </a:p>
          <a:p>
            <a:pPr algn="ctr"/>
            <a:r>
              <a:rPr lang="en-GB" sz="800" b="1" dirty="0">
                <a:solidFill>
                  <a:srgbClr val="000000"/>
                </a:solidFill>
                <a:latin typeface="tahoma" panose="020B0604030504040204" pitchFamily="34" charset="0"/>
              </a:rPr>
              <a:t>COMPANY MARKING</a:t>
            </a:r>
          </a:p>
          <a:p>
            <a:pPr algn="ctr"/>
            <a:r>
              <a:rPr lang="en-GB" sz="800" b="1" dirty="0">
                <a:solidFill>
                  <a:srgbClr val="000000"/>
                </a:solidFill>
                <a:latin typeface="tahoma" panose="020B0604030504040204" pitchFamily="34" charset="0"/>
              </a:rPr>
              <a:t>GOVERNMENT SECURITY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49799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681038"/>
            <a:ext cx="6523038" cy="367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89528"/>
            <a:ext cx="5438140" cy="38879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48291-829E-4667-956D-CD6FFA57B962}"/>
              </a:ext>
            </a:extLst>
          </p:cNvPr>
          <p:cNvSpPr/>
          <p:nvPr userDrawn="1"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hc" descr="UK OFFICIAL"/>
          <p:cNvSpPr txBox="1"/>
          <p:nvPr/>
        </p:nvSpPr>
        <p:spPr>
          <a:xfrm>
            <a:off x="0" y="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i="0" u="none" baseline="0" dirty="0">
                <a:solidFill>
                  <a:srgbClr val="000000"/>
                </a:solidFill>
                <a:latin typeface="tahoma" panose="020B0604030504040204" pitchFamily="34" charset="0"/>
              </a:rPr>
              <a:t>GOVERNMENT SECURITY CLASSIFICATION (amend or delete in ‘notes master’)</a:t>
            </a:r>
          </a:p>
        </p:txBody>
      </p:sp>
      <p:sp>
        <p:nvSpPr>
          <p:cNvPr id="3" name="fc" descr="Assess information prior to export for other export control related restrictions&#10;UK EXPORT CONTROLLED TECHNOLOGY &amp; NOT US EXPORT CONTROLLED DATA&#10;BAE SYSTEMS PROPRIETARY&#10;UK OFFICIAL"/>
          <p:cNvSpPr txBox="1"/>
          <p:nvPr/>
        </p:nvSpPr>
        <p:spPr>
          <a:xfrm>
            <a:off x="0" y="9323070"/>
            <a:ext cx="6797675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0" i="0" u="non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800" b="1" i="0" u="none" baseline="0" dirty="0">
                <a:solidFill>
                  <a:srgbClr val="000000"/>
                </a:solidFill>
                <a:latin typeface="tahoma" panose="020B0604030504040204" pitchFamily="34" charset="0"/>
              </a:rPr>
              <a:t>EXPORT CONTROL MARKING</a:t>
            </a:r>
          </a:p>
          <a:p>
            <a:pPr algn="ctr"/>
            <a:r>
              <a:rPr lang="en-GB" sz="800" b="1" i="0" u="none" baseline="0" dirty="0">
                <a:solidFill>
                  <a:srgbClr val="000000"/>
                </a:solidFill>
                <a:latin typeface="tahoma" panose="020B0604030504040204" pitchFamily="34" charset="0"/>
              </a:rPr>
              <a:t>COMPANY MARKING</a:t>
            </a:r>
          </a:p>
          <a:p>
            <a:pPr algn="ctr"/>
            <a:r>
              <a:rPr lang="en-GB" sz="800" b="1" i="0" u="none" baseline="0" dirty="0">
                <a:solidFill>
                  <a:srgbClr val="000000"/>
                </a:solidFill>
                <a:latin typeface="tahoma" panose="020B0604030504040204" pitchFamily="34" charset="0"/>
              </a:rPr>
              <a:t>GOVERNMENT SECURITY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08503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682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rgbClr val="007383">
              <a:alpha val="90000"/>
            </a:srgb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276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rgbClr val="007383">
              <a:alpha val="90000"/>
            </a:srgb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9022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rgbClr val="007383">
              <a:alpha val="90000"/>
            </a:srgb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1"/>
            <a:ext cx="3560000" cy="701674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62177"/>
            <a:ext cx="3560000" cy="698498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698498"/>
          </a:xfrm>
          <a:solidFill>
            <a:srgbClr val="4D394F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9928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rgbClr val="007383">
              <a:alpha val="90000"/>
            </a:srgb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rgbClr val="FBBC33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rgbClr val="6C6460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4053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rgbClr val="007383">
              <a:alpha val="90000"/>
            </a:srgb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284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673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219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4627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193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383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add text if needed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118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19250"/>
            <a:ext cx="3560000" cy="809625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22676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22675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1423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rgbClr val="FBBC3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2" y="1619249"/>
            <a:ext cx="2035200" cy="401638"/>
          </a:xfrm>
          <a:solidFill>
            <a:srgbClr val="00738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686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8319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63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887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add text if needed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83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465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8508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rgbClr val="007383">
              <a:alpha val="90000"/>
            </a:srgb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97795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14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rgbClr val="007383">
              <a:alpha val="90000"/>
            </a:srgb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74119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rgbClr val="007383">
              <a:alpha val="90000"/>
            </a:srgb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90350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2" orient="horz" pos="85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38DC09-DB0A-4DF0-970E-9BB0F473E6C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18" y="6350701"/>
            <a:ext cx="1610182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5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38" r:id="rId3"/>
    <p:sldLayoutId id="2147483740" r:id="rId4"/>
    <p:sldLayoutId id="2147483744" r:id="rId5"/>
    <p:sldLayoutId id="2147483742" r:id="rId6"/>
    <p:sldLayoutId id="2147483752" r:id="rId7"/>
    <p:sldLayoutId id="2147483753" r:id="rId8"/>
    <p:sldLayoutId id="2147483754" r:id="rId9"/>
    <p:sldLayoutId id="2147483756" r:id="rId10"/>
    <p:sldLayoutId id="2147483757" r:id="rId11"/>
    <p:sldLayoutId id="2147483763" r:id="rId12"/>
    <p:sldLayoutId id="2147483768" r:id="rId13"/>
    <p:sldLayoutId id="2147483761" r:id="rId14"/>
    <p:sldLayoutId id="2147483745" r:id="rId15"/>
    <p:sldLayoutId id="2147483746" r:id="rId16"/>
    <p:sldLayoutId id="2147483747" r:id="rId17"/>
    <p:sldLayoutId id="2147483749" r:id="rId18"/>
    <p:sldLayoutId id="2147483750" r:id="rId19"/>
    <p:sldLayoutId id="2147483766" r:id="rId20"/>
    <p:sldLayoutId id="2147483767" r:id="rId21"/>
    <p:sldLayoutId id="2147483751" r:id="rId22"/>
    <p:sldLayoutId id="2147483760" r:id="rId23"/>
  </p:sldLayoutIdLst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C5D00-8977-0BAA-629B-A3EE357A1F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53EE4F-288F-48F6-1522-F3CDE3C1B2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F6E13B-2047-1D16-7277-E029AB6E2E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Dennis Nicks, BAE Systems, Space &amp; Mission Systems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51CE1B-3D25-5B23-D8FC-968E5790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TEMPO for ACX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18EA4-AFD0-4B4E-2CAF-1EDB290413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1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D168F-0CBF-295B-18D8-7D1CF2CA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774" y="129184"/>
            <a:ext cx="3958339" cy="2900119"/>
          </a:xfrm>
          <a:prstGeom prst="rect">
            <a:avLst/>
          </a:prstGeom>
          <a:ln w="57150">
            <a:solidFill>
              <a:srgbClr val="DA032C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61AD8-F441-3237-982E-040CD1AADE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89" y="3264289"/>
            <a:ext cx="3953524" cy="2965142"/>
          </a:xfrm>
          <a:prstGeom prst="rect">
            <a:avLst/>
          </a:prstGeom>
          <a:ln w="57150">
            <a:solidFill>
              <a:srgbClr val="DA032C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B6376A-BAD6-1642-7DAE-A273C1CCEA1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15" y="3157963"/>
            <a:ext cx="2464077" cy="3285436"/>
          </a:xfrm>
          <a:prstGeom prst="rect">
            <a:avLst/>
          </a:prstGeom>
          <a:ln w="57150">
            <a:solidFill>
              <a:srgbClr val="DA032C"/>
            </a:solidFill>
          </a:ln>
        </p:spPr>
      </p:pic>
    </p:spTree>
    <p:extLst>
      <p:ext uri="{BB962C8B-B14F-4D97-AF65-F5344CB8AC3E}">
        <p14:creationId xmlns:p14="http://schemas.microsoft.com/office/powerpoint/2010/main" val="173995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9F980-539F-8605-1C26-6F969193A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2</a:t>
            </a:fld>
            <a:endParaRPr lang="en-US" noProof="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746E718-EB06-C040-E366-198376F5BBA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70203448"/>
              </p:ext>
            </p:extLst>
          </p:nvPr>
        </p:nvGraphicFramePr>
        <p:xfrm>
          <a:off x="757840" y="1051350"/>
          <a:ext cx="11183936" cy="3017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95984">
                  <a:extLst>
                    <a:ext uri="{9D8B030D-6E8A-4147-A177-3AD203B41FA5}">
                      <a16:colId xmlns:a16="http://schemas.microsoft.com/office/drawing/2014/main" val="2063312588"/>
                    </a:ext>
                  </a:extLst>
                </a:gridCol>
                <a:gridCol w="2795984">
                  <a:extLst>
                    <a:ext uri="{9D8B030D-6E8A-4147-A177-3AD203B41FA5}">
                      <a16:colId xmlns:a16="http://schemas.microsoft.com/office/drawing/2014/main" val="4007964886"/>
                    </a:ext>
                  </a:extLst>
                </a:gridCol>
                <a:gridCol w="2795984">
                  <a:extLst>
                    <a:ext uri="{9D8B030D-6E8A-4147-A177-3AD203B41FA5}">
                      <a16:colId xmlns:a16="http://schemas.microsoft.com/office/drawing/2014/main" val="3150068800"/>
                    </a:ext>
                  </a:extLst>
                </a:gridCol>
                <a:gridCol w="2795984">
                  <a:extLst>
                    <a:ext uri="{9D8B030D-6E8A-4147-A177-3AD203B41FA5}">
                      <a16:colId xmlns:a16="http://schemas.microsoft.com/office/drawing/2014/main" val="394365245"/>
                    </a:ext>
                  </a:extLst>
                </a:gridCol>
              </a:tblGrid>
              <a:tr h="277053">
                <a:tc>
                  <a:txBody>
                    <a:bodyPr/>
                    <a:lstStyle/>
                    <a:p>
                      <a:r>
                        <a:rPr lang="en-US" sz="1600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27857"/>
                  </a:ext>
                </a:extLst>
              </a:tr>
              <a:tr h="277053">
                <a:tc>
                  <a:txBody>
                    <a:bodyPr/>
                    <a:lstStyle/>
                    <a:p>
                      <a:r>
                        <a:rPr lang="en-US" sz="1600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145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137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157 kg (CBE)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441331"/>
                  </a:ext>
                </a:extLst>
              </a:tr>
              <a:tr h="277053">
                <a:tc>
                  <a:txBody>
                    <a:bodyPr/>
                    <a:lstStyle/>
                    <a:p>
                      <a:r>
                        <a:rPr lang="en-US" sz="1600" dirty="0"/>
                        <a:t>Volume (</a:t>
                      </a:r>
                      <a:r>
                        <a:rPr lang="en-US" sz="1600" dirty="0" err="1"/>
                        <a:t>x,y,z</a:t>
                      </a:r>
                      <a:r>
                        <a:rPr lang="en-US" sz="1600" dirty="0"/>
                        <a:t>)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 x 1.1 x 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1.4 x 1.1 x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1.4 x 1.1 x 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98028"/>
                  </a:ext>
                </a:extLst>
              </a:tr>
              <a:tr h="277053">
                <a:tc>
                  <a:txBody>
                    <a:bodyPr/>
                    <a:lstStyle/>
                    <a:p>
                      <a:r>
                        <a:rPr lang="en-US" sz="1600" dirty="0"/>
                        <a:t>Average Operational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155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139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145.3 W (CBE)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71149"/>
                  </a:ext>
                </a:extLst>
              </a:tr>
              <a:tr h="277053">
                <a:tc>
                  <a:txBody>
                    <a:bodyPr/>
                    <a:lstStyle/>
                    <a:p>
                      <a:r>
                        <a:rPr lang="en-US" sz="1600" dirty="0"/>
                        <a:t>Field of Regard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7.8° N/S x 11.2° E/W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4.76° N/S x 8.95° E/W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4.76° N/S x 8.95° E/W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51097"/>
                  </a:ext>
                </a:extLst>
              </a:tr>
              <a:tr h="277053">
                <a:tc>
                  <a:txBody>
                    <a:bodyPr/>
                    <a:lstStyle/>
                    <a:p>
                      <a:r>
                        <a:rPr lang="en-US" sz="1600" dirty="0"/>
                        <a:t>Ground Sample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km x 8 km (N/S x E/W)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2.2 km x 5 km (N/S x E/W)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2.2 km x 5 km (N/S x E/W)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65628"/>
                  </a:ext>
                </a:extLst>
              </a:tr>
              <a:tr h="277053">
                <a:tc>
                  <a:txBody>
                    <a:bodyPr/>
                    <a:lstStyle/>
                    <a:p>
                      <a:r>
                        <a:rPr lang="en-US" sz="1600" dirty="0"/>
                        <a:t>Spectral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300-500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290-490 nm, 540-740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300-500 nm, 540 – 740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36069"/>
                  </a:ext>
                </a:extLst>
              </a:tr>
              <a:tr h="277053">
                <a:tc>
                  <a:txBody>
                    <a:bodyPr/>
                    <a:lstStyle/>
                    <a:p>
                      <a:r>
                        <a:rPr lang="en-US" sz="1600" dirty="0"/>
                        <a:t>Spectral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0.6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0.6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824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2/2020 launch / 128°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4/2023 launch / 91°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020373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550E58BB-64AA-2F73-0BEC-92D5E54E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40" y="228673"/>
            <a:ext cx="11181748" cy="822677"/>
          </a:xfrm>
        </p:spPr>
        <p:txBody>
          <a:bodyPr/>
          <a:lstStyle/>
          <a:p>
            <a:r>
              <a:rPr lang="en-US" dirty="0"/>
              <a:t>Comparison of GEMS, TEMPO and ACX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204934-E218-EC3F-D0E8-F90915BAC68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96" y="4068870"/>
            <a:ext cx="1609621" cy="2146161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822C00-2FA4-2836-9AEC-83FF3A91F1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2" t="19710" r="21688" b="18551"/>
          <a:stretch/>
        </p:blipFill>
        <p:spPr>
          <a:xfrm rot="1090846">
            <a:off x="6452984" y="4340386"/>
            <a:ext cx="2042374" cy="1887313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163F51E-2EF5-CDD7-1ED1-AC8EC171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35" y="4316189"/>
            <a:ext cx="1464334" cy="181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AFC390D-3EB9-3221-9BFC-886C747D48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76" y="250629"/>
            <a:ext cx="1608075" cy="576607"/>
          </a:xfrm>
          <a:prstGeom prst="rect">
            <a:avLst/>
          </a:prstGeom>
        </p:spPr>
      </p:pic>
      <p:pic>
        <p:nvPicPr>
          <p:cNvPr id="6" name="Picture 5" descr="TEMPO Logo FINAL med res.jpg">
            <a:extLst>
              <a:ext uri="{FF2B5EF4-FFF2-40B4-BE49-F238E27FC236}">
                <a16:creationId xmlns:a16="http://schemas.microsoft.com/office/drawing/2014/main" id="{B11955A4-FB81-B864-4954-5BB61E4826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930" y="227424"/>
            <a:ext cx="812098" cy="773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FFD58-BE8F-5B75-A6E9-7C08FC0236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286885"/>
            <a:ext cx="1283946" cy="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9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CDDE30-77DD-2E8A-AE2B-5B955F4915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ADF03-66E2-501B-0DF9-68CCD26178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GEMS and TEMPO were the First Ever Geostationary UV/Vis Hyperspectral Imagers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0A8CD-822B-A486-F676-64BDD7F65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74EF15-F641-43D0-9987-678A62E3121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TEMPO was an aggressive development for a NASA Earth Venture Instrument (EVI) budget</a:t>
            </a:r>
          </a:p>
          <a:p>
            <a:pPr lvl="3"/>
            <a:r>
              <a:rPr lang="en-US" dirty="0"/>
              <a:t>TEMPO &amp; GEMS are first ever geostationary UV/Vis hyperspectral imagers</a:t>
            </a:r>
          </a:p>
          <a:p>
            <a:pPr lvl="3"/>
            <a:r>
              <a:rPr lang="en-US" dirty="0"/>
              <a:t>NASA LaRC, SAO and BAE made lots of concessions to get there</a:t>
            </a:r>
          </a:p>
          <a:p>
            <a:pPr lvl="3"/>
            <a:r>
              <a:rPr lang="en-US" dirty="0"/>
              <a:t>Co-development with GEMS was critical for success</a:t>
            </a:r>
          </a:p>
          <a:p>
            <a:pPr lvl="3"/>
            <a:r>
              <a:rPr lang="en-US" dirty="0"/>
              <a:t>Overall successful developments, with some lessons learned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ACX allows us to build on TEMPO success</a:t>
            </a:r>
          </a:p>
          <a:p>
            <a:pPr lvl="3"/>
            <a:r>
              <a:rPr lang="en-US" dirty="0"/>
              <a:t>Modernize focal plane subsystem</a:t>
            </a:r>
          </a:p>
          <a:p>
            <a:pPr lvl="3"/>
            <a:r>
              <a:rPr lang="en-US" dirty="0"/>
              <a:t>Improve optical performance</a:t>
            </a:r>
          </a:p>
          <a:p>
            <a:pPr lvl="3"/>
            <a:r>
              <a:rPr lang="en-US" dirty="0"/>
              <a:t>Improve calibration performance and stability</a:t>
            </a:r>
          </a:p>
          <a:p>
            <a:pPr marL="252000" lvl="3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18DC57-1678-7109-6287-48486AE0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ACX will build on TEMPO &amp; GEMS success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735978-93EC-D339-F8C0-D0B533BF5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286885"/>
            <a:ext cx="1283946" cy="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3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D8781B-3560-956E-0074-D4152B85B4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912BC-23AD-FCE6-3090-F7DE6C43F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486E97-0012-014B-2A92-94206CC643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649" y="1618262"/>
            <a:ext cx="6187411" cy="3609760"/>
          </a:xfrm>
        </p:spPr>
        <p:txBody>
          <a:bodyPr/>
          <a:lstStyle/>
          <a:p>
            <a:r>
              <a:rPr lang="en-US" dirty="0"/>
              <a:t>ACX scene radiance is &gt;&gt; than TEMPO scene radiance</a:t>
            </a:r>
          </a:p>
          <a:p>
            <a:pPr lvl="3"/>
            <a:r>
              <a:rPr lang="en-US" dirty="0"/>
              <a:t>Will minimize saturation during observations</a:t>
            </a:r>
          </a:p>
          <a:p>
            <a:r>
              <a:rPr lang="en-US" dirty="0"/>
              <a:t>Requires larger pixel well depth, faster frame rate, or both</a:t>
            </a:r>
          </a:p>
          <a:p>
            <a:pPr lvl="3"/>
            <a:r>
              <a:rPr lang="en-US" dirty="0"/>
              <a:t>TEMPO max frame rate ~9 Hz</a:t>
            </a:r>
          </a:p>
          <a:p>
            <a:pPr lvl="3"/>
            <a:r>
              <a:rPr lang="en-US" dirty="0"/>
              <a:t>Nominal ACX frame rate ~ 30Hz</a:t>
            </a:r>
          </a:p>
          <a:p>
            <a:r>
              <a:rPr lang="en-US" dirty="0"/>
              <a:t>ACX utilizes a digital CMOS focal plane</a:t>
            </a:r>
          </a:p>
          <a:p>
            <a:pPr lvl="3"/>
            <a:r>
              <a:rPr lang="en-US" dirty="0"/>
              <a:t>Monolithic 3k x 3k detector</a:t>
            </a:r>
          </a:p>
          <a:p>
            <a:pPr lvl="3"/>
            <a:r>
              <a:rPr lang="en-US" dirty="0"/>
              <a:t>Pros: higher frame rate, lower noise than TEMPO CCD</a:t>
            </a:r>
          </a:p>
          <a:p>
            <a:pPr lvl="3"/>
            <a:r>
              <a:rPr lang="en-US" dirty="0"/>
              <a:t>Pros: Additional operational capabilities (programmable gain stages)</a:t>
            </a:r>
          </a:p>
          <a:p>
            <a:pPr lvl="3"/>
            <a:r>
              <a:rPr lang="en-US" dirty="0"/>
              <a:t>Cons: lower QE than TEMPO CCD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B7A01A-A7BC-DDF8-E0AB-43AA7A17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ACX requires higher dynamic range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AB9E6-E008-3FDF-4D6C-3E991352E0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3060" y="1618262"/>
            <a:ext cx="5158549" cy="3237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095B8F-C3E3-2E02-1746-5BFE28E7C8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00" y="286885"/>
            <a:ext cx="1368204" cy="7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ADA1D2-B843-CA99-5FFE-1F0D37C25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2771" y="482795"/>
            <a:ext cx="5034139" cy="2834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9373-5455-9982-9731-C3D17FE0E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B29943-D584-CBC6-D53D-AE2F8B042A9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650" y="1618262"/>
            <a:ext cx="4932770" cy="3609760"/>
          </a:xfrm>
        </p:spPr>
        <p:txBody>
          <a:bodyPr/>
          <a:lstStyle/>
          <a:p>
            <a:r>
              <a:rPr lang="en-US" dirty="0"/>
              <a:t>TEMPO slit varied ~4 </a:t>
            </a:r>
            <a:r>
              <a:rPr lang="el-GR" dirty="0"/>
              <a:t>μ</a:t>
            </a:r>
            <a:r>
              <a:rPr lang="en-US" dirty="0"/>
              <a:t>m over slit length</a:t>
            </a:r>
          </a:p>
          <a:p>
            <a:pPr lvl="3"/>
            <a:r>
              <a:rPr lang="en-US" dirty="0"/>
              <a:t>Caused non-compliance in spectral bandpass</a:t>
            </a:r>
          </a:p>
          <a:p>
            <a:r>
              <a:rPr lang="en-US" dirty="0"/>
              <a:t>New silicon slit width variability is better than 0.5 um</a:t>
            </a:r>
          </a:p>
          <a:p>
            <a:pPr lvl="3"/>
            <a:r>
              <a:rPr lang="en-US" dirty="0"/>
              <a:t>Provides better precision and uniformity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CC8DB8-18EF-D311-02D6-FE4121D2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slit for spectral bandpass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2EF18D-084E-817D-17BD-BC2FB849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6" y="3976035"/>
            <a:ext cx="7839906" cy="21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89A756F-A8BC-AD98-F7DB-09E7BA45B4CB}"/>
              </a:ext>
            </a:extLst>
          </p:cNvPr>
          <p:cNvGrpSpPr/>
          <p:nvPr/>
        </p:nvGrpSpPr>
        <p:grpSpPr>
          <a:xfrm>
            <a:off x="8395857" y="2293839"/>
            <a:ext cx="2990850" cy="3876675"/>
            <a:chOff x="4600575" y="1490662"/>
            <a:chExt cx="2990850" cy="38766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B5E9E0-5749-303D-C64B-1489F0B8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0575" y="1490662"/>
              <a:ext cx="2990850" cy="3876675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619063-FDDA-3B4E-2C68-5C945B4EF5B2}"/>
                </a:ext>
              </a:extLst>
            </p:cNvPr>
            <p:cNvCxnSpPr/>
            <p:nvPr/>
          </p:nvCxnSpPr>
          <p:spPr>
            <a:xfrm flipH="1">
              <a:off x="6388470" y="2659902"/>
              <a:ext cx="345881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1BE76B9-72E8-9BEE-BCCE-278D2BC76817}"/>
                </a:ext>
              </a:extLst>
            </p:cNvPr>
            <p:cNvCxnSpPr>
              <a:cxnSpLocks/>
            </p:cNvCxnSpPr>
            <p:nvPr/>
          </p:nvCxnSpPr>
          <p:spPr>
            <a:xfrm>
              <a:off x="5491125" y="2679779"/>
              <a:ext cx="378607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A24005-881C-9080-DB7D-D74CF503EE25}"/>
                </a:ext>
              </a:extLst>
            </p:cNvPr>
            <p:cNvSpPr txBox="1"/>
            <p:nvPr/>
          </p:nvSpPr>
          <p:spPr>
            <a:xfrm>
              <a:off x="4849362" y="2546746"/>
              <a:ext cx="52738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55 </a:t>
              </a:r>
              <a:r>
                <a:rPr lang="el-GR" sz="1600" dirty="0">
                  <a:solidFill>
                    <a:schemeClr val="bg1"/>
                  </a:solidFill>
                </a:rPr>
                <a:t>μ</a:t>
              </a:r>
              <a:r>
                <a:rPr lang="en-US" sz="16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2F3DAD-D302-9A36-BB32-6397FEED7A78}"/>
                </a:ext>
              </a:extLst>
            </p:cNvPr>
            <p:cNvSpPr txBox="1"/>
            <p:nvPr/>
          </p:nvSpPr>
          <p:spPr>
            <a:xfrm>
              <a:off x="4636311" y="3201946"/>
              <a:ext cx="1240725" cy="246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TEMPO: 52 </a:t>
              </a:r>
              <a:r>
                <a:rPr lang="el-GR" sz="1600" dirty="0">
                  <a:solidFill>
                    <a:schemeClr val="bg1"/>
                  </a:solidFill>
                </a:rPr>
                <a:t>μ</a:t>
              </a:r>
              <a:r>
                <a:rPr lang="en-US" sz="16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65BAADD-D03A-88F9-60F3-7A469FE00A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286885"/>
            <a:ext cx="1283946" cy="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2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425E28-5CAE-063E-9042-9BE01F12C8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D4FF9-5357-8306-9372-84C5B60D8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32C3B-CF65-556B-FFA8-45C215BEE9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649" y="1618262"/>
            <a:ext cx="5936699" cy="3609760"/>
          </a:xfrm>
        </p:spPr>
        <p:txBody>
          <a:bodyPr/>
          <a:lstStyle/>
          <a:p>
            <a:r>
              <a:rPr lang="en-US" dirty="0"/>
              <a:t>TEMPO Polarization Sensitivity:</a:t>
            </a:r>
          </a:p>
          <a:p>
            <a:pPr lvl="3"/>
            <a:r>
              <a:rPr lang="en-US" dirty="0"/>
              <a:t>&lt; 5% from 240 – 490 nm</a:t>
            </a:r>
          </a:p>
          <a:p>
            <a:pPr lvl="3"/>
            <a:r>
              <a:rPr lang="en-US" dirty="0"/>
              <a:t>&lt; 20% from 540 – 740 </a:t>
            </a:r>
          </a:p>
          <a:p>
            <a:r>
              <a:rPr lang="en-US" dirty="0"/>
              <a:t>GEMS Polarization Sensitivity</a:t>
            </a:r>
          </a:p>
          <a:p>
            <a:pPr lvl="3"/>
            <a:r>
              <a:rPr lang="en-US" dirty="0"/>
              <a:t>&lt; 2% from 310 – 500 nm</a:t>
            </a:r>
          </a:p>
          <a:p>
            <a:r>
              <a:rPr lang="en-US" dirty="0"/>
              <a:t>ACX Polarization Sensitivity</a:t>
            </a:r>
          </a:p>
          <a:p>
            <a:pPr lvl="4"/>
            <a:r>
              <a:rPr lang="en-US" dirty="0"/>
              <a:t>&lt; 5% from 300 – 500 nm, 540 – 740 nm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ACX achromatic waveplate design provides improved polarization sensitivity</a:t>
            </a:r>
          </a:p>
          <a:p>
            <a:pPr lvl="4"/>
            <a:r>
              <a:rPr lang="en-US" dirty="0"/>
              <a:t>Early risk reduction testing completed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5856B6-23B4-ADE8-D3C8-C8D4DCF0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stringent polarization sensitivity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8E912-45CC-CD9A-73A1-C5022EA8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066" y="1618262"/>
            <a:ext cx="4602918" cy="406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3D32C-F3EC-5C49-7172-33F5FA6CC6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286885"/>
            <a:ext cx="1283946" cy="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2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0FAA6E-EB28-3009-539D-6D1E600E0A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6D6BB-FF7C-5E67-9D3D-E108B25A5C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51A20-19AD-1AAE-1D2B-8E459975E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A14AD9-418D-2669-FA3A-F23E417A78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649" y="1618262"/>
            <a:ext cx="6416067" cy="3609760"/>
          </a:xfrm>
        </p:spPr>
        <p:txBody>
          <a:bodyPr/>
          <a:lstStyle/>
          <a:p>
            <a:r>
              <a:rPr lang="en-US" dirty="0"/>
              <a:t>TEMPO stray light model did not predict performance well</a:t>
            </a:r>
          </a:p>
          <a:p>
            <a:pPr lvl="3"/>
            <a:r>
              <a:rPr lang="en-US" dirty="0"/>
              <a:t>Diffraction grating scatter not well modelled</a:t>
            </a:r>
          </a:p>
          <a:p>
            <a:pPr lvl="3"/>
            <a:r>
              <a:rPr lang="en-US" dirty="0"/>
              <a:t>Did not predict non-compliance at 290 – 307 nm</a:t>
            </a:r>
          </a:p>
          <a:p>
            <a:pPr lvl="4"/>
            <a:r>
              <a:rPr lang="en-US" dirty="0"/>
              <a:t>Caused by light &gt; 500 nm, so not seen by GEMS </a:t>
            </a:r>
          </a:p>
          <a:p>
            <a:pPr lvl="3"/>
            <a:r>
              <a:rPr lang="en-US" dirty="0"/>
              <a:t>Primary stray light source is the grating</a:t>
            </a:r>
          </a:p>
          <a:p>
            <a:r>
              <a:rPr lang="en-US" dirty="0"/>
              <a:t>ACX changes</a:t>
            </a:r>
          </a:p>
          <a:p>
            <a:pPr lvl="3"/>
            <a:r>
              <a:rPr lang="en-US" dirty="0"/>
              <a:t>Incorporate a low-pass filter over UV channel</a:t>
            </a:r>
          </a:p>
          <a:p>
            <a:pPr lvl="3"/>
            <a:r>
              <a:rPr lang="en-US" dirty="0"/>
              <a:t>Further characterize flight grating and update stray light model</a:t>
            </a:r>
          </a:p>
          <a:p>
            <a:pPr lvl="3"/>
            <a:r>
              <a:rPr lang="en-US" dirty="0"/>
              <a:t>Use updated stray light model for additional mitigation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A35940-7F24-C9E2-EEB5-C89BF577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in Stray Light Performance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C4362F-0ED4-B3A0-A1D2-54AA89FC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1" t="14220" r="13569" b="15100"/>
          <a:stretch/>
        </p:blipFill>
        <p:spPr bwMode="auto">
          <a:xfrm>
            <a:off x="7632901" y="2688515"/>
            <a:ext cx="3749740" cy="2289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BF2FE9-9AD4-42E0-B7E3-B9D0D15ABE9B}"/>
              </a:ext>
            </a:extLst>
          </p:cNvPr>
          <p:cNvSpPr txBox="1"/>
          <p:nvPr/>
        </p:nvSpPr>
        <p:spPr>
          <a:xfrm>
            <a:off x="9968956" y="2085395"/>
            <a:ext cx="14938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/>
              <a:t>order-sorting long-pass filter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51D39-6835-1BE1-8B57-2C63F7E8083A}"/>
              </a:ext>
            </a:extLst>
          </p:cNvPr>
          <p:cNvSpPr txBox="1"/>
          <p:nvPr/>
        </p:nvSpPr>
        <p:spPr>
          <a:xfrm>
            <a:off x="8077274" y="1700770"/>
            <a:ext cx="139282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/>
              <a:t>ACX to incorporate short-pass filter over UV channel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B75269-03B8-00F6-1CB3-6C6F727DFB5C}"/>
              </a:ext>
            </a:extLst>
          </p:cNvPr>
          <p:cNvCxnSpPr>
            <a:cxnSpLocks/>
          </p:cNvCxnSpPr>
          <p:nvPr/>
        </p:nvCxnSpPr>
        <p:spPr>
          <a:xfrm flipH="1">
            <a:off x="9796435" y="2577839"/>
            <a:ext cx="252659" cy="8455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CE0FF9-A2BD-195B-3829-5C2E2A685284}"/>
              </a:ext>
            </a:extLst>
          </p:cNvPr>
          <p:cNvCxnSpPr>
            <a:cxnSpLocks/>
          </p:cNvCxnSpPr>
          <p:nvPr/>
        </p:nvCxnSpPr>
        <p:spPr>
          <a:xfrm>
            <a:off x="9423075" y="2688515"/>
            <a:ext cx="0" cy="713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59121DC-794C-485E-DF3B-7D2DA9F4CFAA}"/>
              </a:ext>
            </a:extLst>
          </p:cNvPr>
          <p:cNvSpPr txBox="1"/>
          <p:nvPr/>
        </p:nvSpPr>
        <p:spPr>
          <a:xfrm>
            <a:off x="8914565" y="4983857"/>
            <a:ext cx="10543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/>
              <a:t>TEMPO FPA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8E398C-077D-6895-9C0F-C8ECE5F88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00" y="286885"/>
            <a:ext cx="1368204" cy="7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5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DF255-68EA-FD2D-7546-9BA6A8CAF3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6B09-AB35-6812-FBA1-1090438B0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852F36-4213-3272-961B-60D554147B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648" y="1618261"/>
            <a:ext cx="4507467" cy="3687385"/>
          </a:xfrm>
        </p:spPr>
        <p:txBody>
          <a:bodyPr/>
          <a:lstStyle/>
          <a:p>
            <a:r>
              <a:rPr lang="en-US" dirty="0"/>
              <a:t>Updates to TEMPO &amp; GEMS ground fused silica transmissive diffuser plates for improved stability and bidirectional transmission distribution function (</a:t>
            </a:r>
            <a:r>
              <a:rPr lang="en-US" dirty="0" err="1"/>
              <a:t>BTDF</a:t>
            </a:r>
            <a:r>
              <a:rPr lang="en-US" dirty="0"/>
              <a:t>) performance</a:t>
            </a:r>
          </a:p>
          <a:p>
            <a:r>
              <a:rPr lang="en-US" dirty="0"/>
              <a:t>New ACX material has more uniform </a:t>
            </a:r>
            <a:r>
              <a:rPr lang="en-US" dirty="0" err="1"/>
              <a:t>BTDF</a:t>
            </a:r>
            <a:r>
              <a:rPr lang="en-US" dirty="0"/>
              <a:t> over large angles</a:t>
            </a:r>
          </a:p>
          <a:p>
            <a:pPr lvl="3"/>
            <a:r>
              <a:rPr lang="en-US" dirty="0" err="1"/>
              <a:t>BTDF</a:t>
            </a:r>
            <a:r>
              <a:rPr lang="en-US" dirty="0"/>
              <a:t> measured during ACX study</a:t>
            </a:r>
          </a:p>
          <a:p>
            <a:r>
              <a:rPr lang="en-US" dirty="0"/>
              <a:t>Will conduct UV exposure testing to validate on-orbit life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F520B5-FAB2-3AAB-6815-D99D2B4A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solar calibration diffuser based on GEMS/TEMPO experience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F422C-769A-1186-F362-C1CFA66CA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5809"/>
            <a:ext cx="5507672" cy="18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126C6-61B2-3871-A781-1ADC4EB6C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684" y="3593990"/>
            <a:ext cx="6179830" cy="2456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D3C665-4394-DE18-846B-0D5CB17B99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286885"/>
            <a:ext cx="1283946" cy="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508367-DD83-8D98-177B-4C341970C5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EF1BA-678E-C83F-6A10-1D7F4A73BD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94BDE0-F7D2-401E-ECC3-F1505E1721C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BAE continues to innovate atmospheric composition remote sensing instruments</a:t>
            </a:r>
          </a:p>
          <a:p>
            <a:pPr lvl="3"/>
            <a:r>
              <a:rPr lang="en-US" dirty="0"/>
              <a:t>TEMPO and GEMS first ever Geostationary UV/Vis Hyperspectral imagers</a:t>
            </a:r>
          </a:p>
          <a:p>
            <a:pPr marL="252000" lvl="3" indent="0">
              <a:buNone/>
            </a:pPr>
            <a:endParaRPr lang="en-US" dirty="0"/>
          </a:p>
          <a:p>
            <a:r>
              <a:rPr lang="en-US" dirty="0"/>
              <a:t>ACX highly leverages GEMS &amp; TEMPO instrument design</a:t>
            </a:r>
          </a:p>
          <a:p>
            <a:pPr lvl="3"/>
            <a:r>
              <a:rPr lang="en-US" dirty="0"/>
              <a:t>Same spectral and spatial performance</a:t>
            </a:r>
          </a:p>
          <a:p>
            <a:pPr lvl="3"/>
            <a:r>
              <a:rPr lang="en-US" dirty="0"/>
              <a:t>Adds modern, digital, focal plane subsystem</a:t>
            </a:r>
          </a:p>
          <a:p>
            <a:pPr lvl="3"/>
            <a:r>
              <a:rPr lang="en-US" dirty="0"/>
              <a:t>Improved optical performance</a:t>
            </a:r>
          </a:p>
          <a:p>
            <a:pPr lvl="3"/>
            <a:r>
              <a:rPr lang="en-US" dirty="0"/>
              <a:t>Improved solar calibrator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1F87EC-CE19-C184-346A-51114D89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97C1B-29FF-2D3B-3B8A-2A47A0D57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286885"/>
            <a:ext cx="1283946" cy="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3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XCOLS" val="9"/>
  <p:tag name="MAXROWS" val="9"/>
  <p:tag name="MAXGUTTERROW" val="2"/>
  <p:tag name="MAXGUTTERCOL" val="2 cm"/>
  <p:tag name="GUIDEMETRICUNIT" val="cm"/>
  <p:tag name="MASTERLEFTMARGIN" val="59.8172"/>
  <p:tag name="MASTERTOPMARGIN" val="127.5"/>
  <p:tag name="MASTERBOTTOMMARGIN" val="59.5276"/>
  <p:tag name="MASTERRIGHTMARGIN" val="19.748"/>
  <p:tag name="CUSTMASTERLEFTMARGIN" val="59.8172"/>
  <p:tag name="CUSTMASTERTOPMARGIN" val="127.5"/>
  <p:tag name="CUSTMASTERBOTTOMMARGIN" val="59.5276"/>
  <p:tag name="CUSTMASTERRIGHTMARGIN" val="19.748"/>
  <p:tag name="GUIDESAPPLIEDTO" val="2"/>
  <p:tag name="TITLETOPMARGIN" val="34.6502"/>
  <p:tag name="TITLEBOTTOMMARGIN" val="99.4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heme/theme1.xml><?xml version="1.0" encoding="utf-8"?>
<a:theme xmlns:a="http://schemas.openxmlformats.org/drawingml/2006/main" name="BAE Systems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Dark Grey (Warm)">
      <a:srgbClr val="6C6460"/>
    </a:custClr>
    <a:custClr name="Dark Stone">
      <a:srgbClr val="DCA366"/>
    </a:custClr>
    <a:custClr name="Dark Teal">
      <a:srgbClr val="007383"/>
    </a:custClr>
    <a:custClr name="Dark Blue">
      <a:srgbClr val="00405E"/>
    </a:custClr>
    <a:custClr name="Dark Purple">
      <a:srgbClr val="4D394F"/>
    </a:custClr>
    <a:custClr name="Stone">
      <a:srgbClr val="E8C7AA"/>
    </a:custClr>
    <a:custClr name="Teal">
      <a:srgbClr val="50BCBD"/>
    </a:custClr>
    <a:custClr name="Blue">
      <a:srgbClr val="86C9E8"/>
    </a:custClr>
    <a:custClr name="Purple">
      <a:srgbClr val="A6A5CC"/>
    </a:custClr>
    <a:custClr name="Yellow">
      <a:srgbClr val="FBBC33"/>
    </a:custClr>
    <a:custClr name="Dark Grey (Warm) 80%">
      <a:srgbClr val="898380"/>
    </a:custClr>
    <a:custClr name="Dark Stone 80%">
      <a:srgbClr val="E3B685"/>
    </a:custClr>
    <a:custClr name="Dark Teal 80%">
      <a:srgbClr val="338F9C"/>
    </a:custClr>
    <a:custClr name="Dark Blue 80%">
      <a:srgbClr val="33667E"/>
    </a:custClr>
    <a:custClr name="Dark Purple 80%">
      <a:srgbClr val="716072"/>
    </a:custClr>
    <a:custClr name="Stone 80%">
      <a:srgbClr val="EDD2BB"/>
    </a:custClr>
    <a:custClr name="Teal 80%">
      <a:srgbClr val="73C9CA"/>
    </a:custClr>
    <a:custClr name="Blue 80%">
      <a:srgbClr val="9ED4ED"/>
    </a:custClr>
    <a:custClr name="Purple 80%">
      <a:srgbClr val="B8B7D6"/>
    </a:custClr>
    <a:custClr name="Yellow 80%">
      <a:srgbClr val="FCC95C"/>
    </a:custClr>
    <a:custClr name="Dark Grey (Warm) 60%">
      <a:srgbClr val="A7A2A0"/>
    </a:custClr>
    <a:custClr name="Dark Stone 60%">
      <a:srgbClr val="EAC8A3"/>
    </a:custClr>
    <a:custClr name="Dark Teal 60%">
      <a:srgbClr val="66ABB5"/>
    </a:custClr>
    <a:custClr name="Dark Blue 60%">
      <a:srgbClr val="668D9E"/>
    </a:custClr>
    <a:custClr name="Dark Purple 60%">
      <a:srgbClr val="948895"/>
    </a:custClr>
    <a:custClr name="Stone 60%">
      <a:srgbClr val="F1DDCC"/>
    </a:custClr>
    <a:custClr name="Teal 60%">
      <a:srgbClr val="96D7D7"/>
    </a:custClr>
    <a:custClr name="Blue 60%">
      <a:srgbClr val="B6DEF1"/>
    </a:custClr>
    <a:custClr name="Purple 60%">
      <a:srgbClr val="CAC9E0"/>
    </a:custClr>
    <a:custClr name="Yellow 60%">
      <a:srgbClr val="FDD785"/>
    </a:custClr>
    <a:custClr name="Dark Grey (Warm) 40%">
      <a:srgbClr val="C4C1C0"/>
    </a:custClr>
    <a:custClr name="Dark Stone 40%">
      <a:srgbClr val="F8DAC2"/>
    </a:custClr>
    <a:custClr name="Dark Teal 40%">
      <a:srgbClr val="99C7CD"/>
    </a:custClr>
    <a:custClr name="Dark Blue 40%">
      <a:srgbClr val="99B3BF"/>
    </a:custClr>
    <a:custClr name="Dark Purple 40%">
      <a:srgbClr val="B8B0B8"/>
    </a:custClr>
    <a:custClr name="Stone 40%">
      <a:srgbClr val="F6E8DD"/>
    </a:custClr>
    <a:custClr name="Teal 40%">
      <a:srgbClr val="B9E4E5"/>
    </a:custClr>
    <a:custClr name="Blue 40%">
      <a:srgbClr val="CFE9F6"/>
    </a:custClr>
    <a:custClr name="Purple 40%">
      <a:srgbClr val="DCDBEB"/>
    </a:custClr>
    <a:custClr name="Yellow 40%">
      <a:srgbClr val="FDE4AE"/>
    </a:custClr>
    <a:custClr name="Dark Grey (Warm) 20%">
      <a:srgbClr val="E2E0DF"/>
    </a:custClr>
    <a:custClr name="Dark Stone 20%">
      <a:srgbClr val="F8EDE0"/>
    </a:custClr>
    <a:custClr name="Dark Teal 20%">
      <a:srgbClr val="CCE3E6"/>
    </a:custClr>
    <a:custClr name="Dark Blue 20%">
      <a:srgbClr val="CCD9DF"/>
    </a:custClr>
    <a:custClr name="Dark Purple 20%">
      <a:srgbClr val="DBD7DC"/>
    </a:custClr>
    <a:custClr name="Tab Orange">
      <a:srgbClr val="FC4C02"/>
    </a:custClr>
    <a:custClr name="Blue">
      <a:srgbClr val="0070C0"/>
    </a:custClr>
    <a:custClr name="Green">
      <a:srgbClr val="00B050"/>
    </a:custClr>
    <a:custClr name="Yellow">
      <a:srgbClr val="FFFF00"/>
    </a:custClr>
    <a:custClr name="Red">
      <a:srgbClr val="FF0000"/>
    </a:custClr>
  </a:custClrLst>
  <a:extLst>
    <a:ext uri="{05A4C25C-085E-4340-85A3-A5531E510DB2}">
      <thm15:themeFamily xmlns:thm15="http://schemas.microsoft.com/office/thememl/2012/main" name="16X9 Proprietary Inc. U.S. 2022 PPT Template.potx" id="{FDDED15A-ECE0-4688-9503-6E92C06104B5}" vid="{02745BAD-FF60-495B-B162-95C4A6F24572}"/>
    </a:ext>
  </a:extLst>
</a:theme>
</file>

<file path=ppt/theme/theme2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BA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_BAE System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86f7ae-35a9-4ca1-898f-ac3e758db6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98501B61CC744A8962DF154801B43" ma:contentTypeVersion="15" ma:contentTypeDescription="Create a new document." ma:contentTypeScope="" ma:versionID="8529cfca5865d4e489745acd62810b2d">
  <xsd:schema xmlns:xsd="http://www.w3.org/2001/XMLSchema" xmlns:xs="http://www.w3.org/2001/XMLSchema" xmlns:p="http://schemas.microsoft.com/office/2006/metadata/properties" xmlns:ns3="c586f7ae-35a9-4ca1-898f-ac3e758db62c" xmlns:ns4="15306361-b563-4608-a53c-21a27e920f67" targetNamespace="http://schemas.microsoft.com/office/2006/metadata/properties" ma:root="true" ma:fieldsID="75f192bfc760f6a3b4a647c462a85e83" ns3:_="" ns4:_="">
    <xsd:import namespace="c586f7ae-35a9-4ca1-898f-ac3e758db62c"/>
    <xsd:import namespace="15306361-b563-4608-a53c-21a27e920f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6f7ae-35a9-4ca1-898f-ac3e758db6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06361-b563-4608-a53c-21a27e920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B5C622-C6DD-4FE8-8A83-9C949768DB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FB0931-9234-4727-AA85-A6FC095CF52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5306361-b563-4608-a53c-21a27e920f67"/>
    <ds:schemaRef ds:uri="c586f7ae-35a9-4ca1-898f-ac3e758db6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2A67C2-A07C-4BE2-8AF2-97DD76AFC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6f7ae-35a9-4ca1-898f-ac3e758db62c"/>
    <ds:schemaRef ds:uri="15306361-b563-4608-a53c-21a27e920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Proprietary Inc. U.S. PPT Template</Template>
  <TotalTime>2859</TotalTime>
  <Words>679</Words>
  <Application>Microsoft Office PowerPoint</Application>
  <PresentationFormat>Widescreen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Tahoma</vt:lpstr>
      <vt:lpstr>Tahoma</vt:lpstr>
      <vt:lpstr>BAE Systems</vt:lpstr>
      <vt:lpstr>Changes to TEMPO for ACX</vt:lpstr>
      <vt:lpstr>Comparison of GEMS, TEMPO and ACX</vt:lpstr>
      <vt:lpstr>ACX will build on TEMPO &amp; GEMS success</vt:lpstr>
      <vt:lpstr>ACX requires higher dynamic range</vt:lpstr>
      <vt:lpstr>Improved slit for spectral bandpass</vt:lpstr>
      <vt:lpstr>More stringent polarization sensitivity</vt:lpstr>
      <vt:lpstr>Improvements in Stray Light Performance</vt:lpstr>
      <vt:lpstr>Updated solar calibration diffuser based on GEMS/TEMPO experience</vt:lpstr>
      <vt:lpstr>Summary</vt:lpstr>
    </vt:vector>
  </TitlesOfParts>
  <Manager/>
  <Company>BAE SYSTEMS,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Golden, Kelly M (US)</dc:creator>
  <cp:lastModifiedBy>Nicks, Dennis (US)</cp:lastModifiedBy>
  <cp:revision>21</cp:revision>
  <dcterms:created xsi:type="dcterms:W3CDTF">2023-11-28T20:39:29Z</dcterms:created>
  <dcterms:modified xsi:type="dcterms:W3CDTF">2024-08-27T00:06:09Z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Version">
    <vt:lpwstr>1.1.4 US</vt:lpwstr>
  </property>
  <property fmtid="{D5CDD505-2E9C-101B-9397-08002B2CF9AE}" pid="3" name="ContentTypeId">
    <vt:lpwstr>0x010100B8098501B61CC744A8962DF154801B43</vt:lpwstr>
  </property>
  <property fmtid="{D5CDD505-2E9C-101B-9397-08002B2CF9AE}" pid="4" name="Order">
    <vt:r8>535500</vt:r8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