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4209" r:id="rId1"/>
  </p:sldMasterIdLst>
  <p:notesMasterIdLst>
    <p:notesMasterId r:id="rId12"/>
  </p:notesMasterIdLst>
  <p:handoutMasterIdLst>
    <p:handoutMasterId r:id="rId13"/>
  </p:handoutMasterIdLst>
  <p:sldIdLst>
    <p:sldId id="1576" r:id="rId2"/>
    <p:sldId id="1584" r:id="rId3"/>
    <p:sldId id="1563" r:id="rId4"/>
    <p:sldId id="1571" r:id="rId5"/>
    <p:sldId id="1570" r:id="rId6"/>
    <p:sldId id="1575" r:id="rId7"/>
    <p:sldId id="1582" r:id="rId8"/>
    <p:sldId id="1579" r:id="rId9"/>
    <p:sldId id="1585" r:id="rId10"/>
    <p:sldId id="1560" r:id="rId11"/>
  </p:sldIdLst>
  <p:sldSz cx="12192000" cy="6858000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1pPr>
    <a:lvl2pPr marL="457189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2pPr>
    <a:lvl3pPr marL="914377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3pPr>
    <a:lvl4pPr marL="1371566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4pPr>
    <a:lvl5pPr marL="1828754" algn="l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5pPr>
    <a:lvl6pPr marL="2285943" algn="l" defTabSz="457189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6pPr>
    <a:lvl7pPr marL="2743131" algn="l" defTabSz="457189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7pPr>
    <a:lvl8pPr marL="3200320" algn="l" defTabSz="457189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8pPr>
    <a:lvl9pPr marL="3657509" algn="l" defTabSz="457189" rtl="0" eaLnBrk="1" latinLnBrk="0" hangingPunct="1">
      <a:defRPr sz="2400" kern="1200">
        <a:solidFill>
          <a:schemeClr val="tx1"/>
        </a:solidFill>
        <a:latin typeface="Arial" pitchFamily="1" charset="0"/>
        <a:ea typeface="ＭＳ Ｐゴシック" pitchFamily="1" charset="-128"/>
        <a:cs typeface="ＭＳ Ｐゴシック" pitchFamily="1" charset="-128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9300"/>
    <a:srgbClr val="0432FF"/>
    <a:srgbClr val="AB7942"/>
    <a:srgbClr val="121046"/>
    <a:srgbClr val="1718AB"/>
    <a:srgbClr val="27AE00"/>
    <a:srgbClr val="009102"/>
    <a:srgbClr val="D6D6D6"/>
    <a:srgbClr val="FFA5A2"/>
    <a:srgbClr val="FF615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266"/>
    <p:restoredTop sz="93265" autoAdjust="0"/>
  </p:normalViewPr>
  <p:slideViewPr>
    <p:cSldViewPr snapToGrid="0">
      <p:cViewPr varScale="1">
        <p:scale>
          <a:sx n="115" d="100"/>
          <a:sy n="115" d="100"/>
        </p:scale>
        <p:origin x="1576" y="1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B33D35DB-BA23-CA47-9E9B-23420F5D4769}" type="datetime1">
              <a:rPr lang="en-US"/>
              <a:pPr>
                <a:defRPr/>
              </a:pPr>
              <a:t>8/28/24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25333C8F-FEB5-E04B-8FF0-B3A3068F3A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67627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3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400" y="4343400"/>
            <a:ext cx="50292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pitchFamily="-108" charset="0"/>
                <a:ea typeface="ＭＳ Ｐゴシック" pitchFamily="-108" charset="-128"/>
                <a:cs typeface="ＭＳ Ｐゴシック" pitchFamily="-108" charset="-128"/>
              </a:defRPr>
            </a:lvl1pPr>
          </a:lstStyle>
          <a:p>
            <a:pPr>
              <a:defRPr/>
            </a:pPr>
            <a:fld id="{4C30BEF4-E523-0F4C-8481-48AFA7194D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6568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charset="-128"/>
        <a:cs typeface="ＭＳ Ｐゴシック" charset="-128"/>
      </a:defRPr>
    </a:lvl1pPr>
    <a:lvl2pPr marL="457189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2pPr>
    <a:lvl3pPr marL="914377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3pPr>
    <a:lvl4pPr marL="1371566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4pPr>
    <a:lvl5pPr marL="1828754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-112" charset="0"/>
        <a:ea typeface="ＭＳ Ｐゴシック" pitchFamily="-112" charset="-128"/>
        <a:cs typeface="+mn-cs"/>
      </a:defRPr>
    </a:lvl5pPr>
    <a:lvl6pPr marL="2285943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4571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C30BEF4-E523-0F4C-8481-48AFA7194D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09571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9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4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4"/>
            <a:ext cx="53848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6400" y="76200"/>
            <a:ext cx="10363200" cy="9144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609600" y="1600204"/>
            <a:ext cx="10972800" cy="4525963"/>
          </a:xfrm>
          <a:prstGeom prst="rect">
            <a:avLst/>
          </a:prstGeom>
        </p:spPr>
        <p:txBody>
          <a:bodyPr vert="horz"/>
          <a:lstStyle/>
          <a:p>
            <a:pPr lvl="0"/>
            <a:endParaRPr lang="en-US" noProof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914400" y="609600"/>
            <a:ext cx="103632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9144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9812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4114800"/>
            <a:ext cx="5080000" cy="19812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SC04366.jpg"/>
          <p:cNvPicPr>
            <a:picLocks noChangeAspect="1"/>
          </p:cNvPicPr>
          <p:nvPr userDrawn="1"/>
        </p:nvPicPr>
        <p:blipFill>
          <a:blip r:embed="rId14"/>
          <a:srcRect t="5144" b="57991"/>
          <a:stretch>
            <a:fillRect/>
          </a:stretch>
        </p:blipFill>
        <p:spPr>
          <a:xfrm flipH="1">
            <a:off x="1" y="1"/>
            <a:ext cx="12215683" cy="763727"/>
          </a:xfrm>
          <a:prstGeom prst="rect">
            <a:avLst/>
          </a:prstGeom>
        </p:spPr>
      </p:pic>
      <p:sp>
        <p:nvSpPr>
          <p:cNvPr id="49167" name="Rectangle 15"/>
          <p:cNvSpPr>
            <a:spLocks noGrp="1" noChangeArrowheads="1"/>
          </p:cNvSpPr>
          <p:nvPr>
            <p:ph type="title"/>
          </p:nvPr>
        </p:nvSpPr>
        <p:spPr bwMode="auto">
          <a:xfrm>
            <a:off x="23683" y="5"/>
            <a:ext cx="12192000" cy="708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06" r:id="rId11"/>
    <p:sldLayoutId id="2147484207" r:id="rId12"/>
  </p:sldLayoutIdLst>
  <p:hf sldNum="0"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 Rounded MT Bold"/>
          <a:ea typeface="ＭＳ Ｐゴシック" pitchFamily="-111" charset="-128"/>
          <a:cs typeface="Arial Rounded MT Bold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-111" charset="-128"/>
          <a:cs typeface="ＭＳ Ｐゴシック" pitchFamily="-11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-111" charset="-128"/>
          <a:cs typeface="ＭＳ Ｐゴシック" pitchFamily="-11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-111" charset="-128"/>
          <a:cs typeface="ＭＳ Ｐゴシック" pitchFamily="-11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  <a:ea typeface="ＭＳ Ｐゴシック" pitchFamily="-111" charset="-128"/>
          <a:cs typeface="ＭＳ Ｐゴシック" pitchFamily="-111" charset="-128"/>
        </a:defRPr>
      </a:lvl5pPr>
      <a:lvl6pPr marL="457189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6pPr>
      <a:lvl7pPr marL="914377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7pPr>
      <a:lvl8pPr marL="1371566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8pPr>
      <a:lvl9pPr marL="1828754" algn="l" rtl="0" fontAlgn="base">
        <a:spcBef>
          <a:spcPct val="0"/>
        </a:spcBef>
        <a:spcAft>
          <a:spcPct val="0"/>
        </a:spcAft>
        <a:defRPr sz="2800">
          <a:solidFill>
            <a:schemeClr val="tx1"/>
          </a:solidFill>
          <a:effectLst>
            <a:outerShdw blurRad="38100" dist="38100" dir="2700000" algn="tl">
              <a:srgbClr val="DDDDDD"/>
            </a:outerShdw>
          </a:effectLst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pitchFamily="-111" charset="-128"/>
          <a:cs typeface="ＭＳ Ｐゴシック" pitchFamily="-111" charset="-128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.png"/><Relationship Id="rId5" Type="http://schemas.openxmlformats.org/officeDocument/2006/relationships/image" Target="../media/image5.gif"/><Relationship Id="rId4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epic.gsfc.nasa.gov/" TargetMode="External"/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8.gif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CD866E31-F6BB-8245-BA5D-0B1C0CAC30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0" y="1394114"/>
            <a:ext cx="7765471" cy="5332289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58539" y="81767"/>
            <a:ext cx="12018633" cy="2027179"/>
          </a:xfrm>
          <a:prstGeom prst="rect">
            <a:avLst/>
          </a:prstGeom>
          <a:noFill/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algn="r">
              <a:spcBef>
                <a:spcPts val="0"/>
              </a:spcBef>
              <a:spcAft>
                <a:spcPts val="0"/>
              </a:spcAft>
            </a:pPr>
            <a:r>
              <a:rPr lang="en-US" sz="4000" b="1" dirty="0">
                <a:ln>
                  <a:solidFill>
                    <a:schemeClr val="tx1"/>
                  </a:solidFill>
                </a:ln>
                <a:solidFill>
                  <a:srgbClr val="FF93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High Cadence Observations of Volcanic Activity from the Geostationary UV Satellite Constellation</a:t>
            </a:r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 bwMode="auto">
          <a:xfrm>
            <a:off x="7913532" y="2235810"/>
            <a:ext cx="4006310" cy="1397112"/>
          </a:xfrm>
          <a:prstGeom prst="rect">
            <a:avLst/>
          </a:prstGeom>
          <a:solidFill>
            <a:schemeClr val="bg1">
              <a:alpha val="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Rounded MT Bold"/>
                <a:ea typeface="ＭＳ Ｐゴシック" pitchFamily="-111" charset="-128"/>
                <a:cs typeface="Arial Rounded MT Bold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9pPr>
          </a:lstStyle>
          <a:p>
            <a:pPr algn="ctr" eaLnBrk="1" hangingPunct="1">
              <a:defRPr/>
            </a:pP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Simon Carn</a:t>
            </a:r>
            <a:r>
              <a:rPr lang="en-US" sz="2800" b="1" baseline="3000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1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, Can Li</a:t>
            </a:r>
            <a:r>
              <a:rPr lang="en-US" sz="2800" b="1" baseline="3000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, Brad Fisher</a:t>
            </a:r>
            <a:r>
              <a:rPr lang="en-US" sz="2800" b="1" baseline="3000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2,3 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and Nick Krotkov</a:t>
            </a:r>
            <a:r>
              <a:rPr lang="en-US" sz="2800" b="1" baseline="30000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2</a:t>
            </a:r>
            <a:r>
              <a:rPr lang="en-US" sz="2800" b="1" dirty="0">
                <a:solidFill>
                  <a:schemeClr val="bg2">
                    <a:lumMod val="60000"/>
                    <a:lumOff val="40000"/>
                  </a:schemeClr>
                </a:solidFill>
                <a:ea typeface="ＭＳ Ｐゴシック" charset="-128"/>
                <a:cs typeface="ＭＳ Ｐゴシック" charset="-128"/>
              </a:rPr>
              <a:t>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7928516" y="3923634"/>
            <a:ext cx="42634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891" indent="-342891">
              <a:buAutoNum type="arabicPeriod"/>
            </a:pPr>
            <a:r>
              <a:rPr lang="en-US" sz="1400" b="1" i="1" dirty="0">
                <a:ea typeface="ＭＳ Ｐゴシック" charset="-128"/>
                <a:cs typeface="ＭＳ Ｐゴシック" charset="-128"/>
              </a:rPr>
              <a:t>Michigan Technological University, Houghton, MI, USA</a:t>
            </a:r>
          </a:p>
          <a:p>
            <a:pPr marL="342891" indent="-342891">
              <a:buAutoNum type="arabicPeriod"/>
            </a:pPr>
            <a:r>
              <a:rPr lang="en-US" sz="1400" b="1" i="1" dirty="0">
                <a:ea typeface="ＭＳ Ｐゴシック" charset="-128"/>
                <a:cs typeface="ＭＳ Ｐゴシック" charset="-128"/>
              </a:rPr>
              <a:t>NASA Goddard Space Flight Center, Greenbelt, MD, USA</a:t>
            </a:r>
          </a:p>
          <a:p>
            <a:pPr marL="342891" indent="-342891">
              <a:buAutoNum type="arabicPeriod"/>
            </a:pPr>
            <a:r>
              <a:rPr lang="en-US" sz="1400" b="1" i="1" dirty="0">
                <a:ea typeface="ＭＳ Ｐゴシック" charset="-128"/>
                <a:cs typeface="ＭＳ Ｐゴシック" charset="-128"/>
              </a:rPr>
              <a:t>SSAI, Lanham, MD, USA</a:t>
            </a:r>
          </a:p>
        </p:txBody>
      </p:sp>
      <p:sp>
        <p:nvSpPr>
          <p:cNvPr id="6" name="Rectangle 2">
            <a:extLst>
              <a:ext uri="{FF2B5EF4-FFF2-40B4-BE49-F238E27FC236}">
                <a16:creationId xmlns:a16="http://schemas.microsoft.com/office/drawing/2014/main" id="{BDD62AEE-DC5E-5943-85ED-7121E2B124E3}"/>
              </a:ext>
            </a:extLst>
          </p:cNvPr>
          <p:cNvSpPr txBox="1">
            <a:spLocks noChangeArrowheads="1"/>
          </p:cNvSpPr>
          <p:nvPr/>
        </p:nvSpPr>
        <p:spPr>
          <a:xfrm>
            <a:off x="7866668" y="5296284"/>
            <a:ext cx="4086401" cy="632766"/>
          </a:xfrm>
          <a:prstGeom prst="rect">
            <a:avLst/>
          </a:prstGeom>
          <a:noFill/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ts val="0"/>
              </a:spcBef>
              <a:spcAft>
                <a:spcPts val="0"/>
              </a:spcAft>
            </a:pPr>
            <a:r>
              <a:rPr lang="en-US" sz="1600" b="1" dirty="0">
                <a:solidFill>
                  <a:srgbClr val="FFC000"/>
                </a:solidFill>
                <a:latin typeface="Arial Rounded MT Bold" charset="0"/>
                <a:ea typeface="Arial Rounded MT Bold" charset="0"/>
                <a:cs typeface="Arial Rounded MT Bold" charset="0"/>
              </a:rPr>
              <a:t>Acknowledgments: NASA DSCOVR Science Team for support</a:t>
            </a:r>
          </a:p>
        </p:txBody>
      </p:sp>
      <p:pic>
        <p:nvPicPr>
          <p:cNvPr id="15" name="Picture 14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1EDFDB31-7748-2E40-9E0D-5FF974571B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7927" y="5958585"/>
            <a:ext cx="1134759" cy="7186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05C4F08-1EC8-174A-A4EF-0DCF69E496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253" t="18202" r="5253" b="6127"/>
          <a:stretch/>
        </p:blipFill>
        <p:spPr>
          <a:xfrm>
            <a:off x="10586313" y="6013752"/>
            <a:ext cx="1534387" cy="581581"/>
          </a:xfrm>
          <a:prstGeom prst="rect">
            <a:avLst/>
          </a:prstGeom>
          <a:effectLst>
            <a:softEdge rad="88900"/>
          </a:effectLst>
        </p:spPr>
      </p:pic>
      <p:pic>
        <p:nvPicPr>
          <p:cNvPr id="3" name="Picture 2" descr="nasa-logo.gif">
            <a:extLst>
              <a:ext uri="{FF2B5EF4-FFF2-40B4-BE49-F238E27FC236}">
                <a16:creationId xmlns:a16="http://schemas.microsoft.com/office/drawing/2014/main" id="{376849FD-7C13-E75E-2237-A532AD22F9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7106" y="5938895"/>
            <a:ext cx="906379" cy="75806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0E98461-4AB9-7EF3-15A4-BD1A6B646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03826" y="5964264"/>
            <a:ext cx="715806" cy="680559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6250683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683" y="5"/>
            <a:ext cx="12192000" cy="708025"/>
          </a:xfrm>
        </p:spPr>
        <p:txBody>
          <a:bodyPr/>
          <a:lstStyle/>
          <a:p>
            <a:r>
              <a:rPr lang="en-US" sz="4000" dirty="0"/>
              <a:t>Summary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86196" y="843677"/>
            <a:ext cx="11866973" cy="59400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Arial Rounded MT Bold"/>
                <a:cs typeface="Arial Rounded MT Bold"/>
              </a:rPr>
              <a:t>Potential applications </a:t>
            </a:r>
            <a:r>
              <a:rPr lang="en-US" sz="2000" dirty="0">
                <a:latin typeface="Arial Rounded MT Bold"/>
                <a:cs typeface="Arial Rounded MT Bold"/>
              </a:rPr>
              <a:t>of high-cadence UV imaging of volcanic activity from GEO-AQ sensors (GEMS, TEMPO, Sentinel-4):</a:t>
            </a:r>
          </a:p>
          <a:p>
            <a:pPr>
              <a:spcBef>
                <a:spcPts val="600"/>
              </a:spcBef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Volcanic umbrella cloud analysis </a:t>
            </a:r>
            <a:r>
              <a:rPr lang="en-US" sz="2000" dirty="0">
                <a:latin typeface="Arial Rounded MT Bold"/>
                <a:cs typeface="Arial Rounded MT Bold"/>
              </a:rPr>
              <a:t>(e.g., 2022 </a:t>
            </a:r>
            <a:r>
              <a:rPr lang="en-US" sz="2000" dirty="0" err="1">
                <a:latin typeface="Arial Rounded MT Bold"/>
                <a:cs typeface="Arial Rounded MT Bold"/>
              </a:rPr>
              <a:t>Hunga</a:t>
            </a:r>
            <a:r>
              <a:rPr lang="en-US" sz="2000" dirty="0">
                <a:latin typeface="Arial Rounded MT Bold"/>
                <a:cs typeface="Arial Rounded MT Bold"/>
              </a:rPr>
              <a:t> eruption)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Eruption response and trends in SO</a:t>
            </a:r>
            <a:r>
              <a:rPr lang="en-US" sz="2000" baseline="-25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emissions during explosive eruptions</a:t>
            </a:r>
            <a:r>
              <a:rPr lang="en-US" sz="2000" dirty="0">
                <a:latin typeface="Arial Rounded MT Bold"/>
                <a:cs typeface="Arial Rounded MT Bold"/>
              </a:rPr>
              <a:t> (e.g., 2019 </a:t>
            </a:r>
            <a:r>
              <a:rPr lang="en-US" sz="2000" dirty="0" err="1">
                <a:latin typeface="Arial Rounded MT Bold"/>
                <a:cs typeface="Arial Rounded MT Bold"/>
              </a:rPr>
              <a:t>Raikoke</a:t>
            </a:r>
            <a:r>
              <a:rPr lang="en-US" sz="2000" dirty="0">
                <a:latin typeface="Arial Rounded MT Bold"/>
                <a:cs typeface="Arial Rounded MT Bold"/>
              </a:rPr>
              <a:t>, 2024 </a:t>
            </a:r>
            <a:r>
              <a:rPr lang="en-US" sz="2000" dirty="0" err="1">
                <a:latin typeface="Arial Rounded MT Bold"/>
                <a:cs typeface="Arial Rounded MT Bold"/>
              </a:rPr>
              <a:t>Ruang</a:t>
            </a:r>
            <a:r>
              <a:rPr lang="en-US" sz="2000" dirty="0">
                <a:latin typeface="Arial Rounded MT Bold"/>
                <a:cs typeface="Arial Rounded MT Bold"/>
              </a:rPr>
              <a:t> eruptions)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Monitoring of SO</a:t>
            </a:r>
            <a:r>
              <a:rPr lang="en-US" sz="2000" baseline="-25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emissions during long-duration, multi-phase explosive eruptions </a:t>
            </a:r>
            <a:r>
              <a:rPr lang="en-US" sz="2000" dirty="0">
                <a:latin typeface="Arial Rounded MT Bold"/>
                <a:cs typeface="Arial Rounded MT Bold"/>
              </a:rPr>
              <a:t>(e.g., 2021 La </a:t>
            </a:r>
            <a:r>
              <a:rPr lang="en-US" sz="2000" dirty="0" err="1">
                <a:latin typeface="Arial Rounded MT Bold"/>
                <a:cs typeface="Arial Rounded MT Bold"/>
              </a:rPr>
              <a:t>Soufrière</a:t>
            </a:r>
            <a:r>
              <a:rPr lang="en-US" sz="2000" dirty="0">
                <a:latin typeface="Arial Rounded MT Bold"/>
                <a:cs typeface="Arial Rounded MT Bold"/>
              </a:rPr>
              <a:t>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Mitigation of health impacts of volcanic degassing </a:t>
            </a:r>
            <a:r>
              <a:rPr lang="en-US" sz="2000" dirty="0">
                <a:latin typeface="Arial Rounded MT Bold"/>
                <a:cs typeface="Arial Rounded MT Bold"/>
              </a:rPr>
              <a:t>(e.g., Philippines)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Impacts of volcanic degassing on anthropogenic SO</a:t>
            </a:r>
            <a:r>
              <a:rPr lang="en-US" sz="2000" baseline="-25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 emission estimates </a:t>
            </a:r>
            <a:r>
              <a:rPr lang="en-US" sz="2000" dirty="0">
                <a:latin typeface="Arial Rounded MT Bold"/>
                <a:cs typeface="Arial Rounded MT Bold"/>
              </a:rPr>
              <a:t>(e.g., Mexico)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Aviation hazard mitigation (timely detection and tracking of volcanic ash clouds)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FF0000"/>
                </a:solidFill>
                <a:latin typeface="Arial Rounded MT Bold"/>
                <a:cs typeface="Arial Rounded MT Bold"/>
              </a:rPr>
              <a:t>Volcanic lightning NOx</a:t>
            </a:r>
            <a:endParaRPr lang="en-US" sz="2000" dirty="0">
              <a:latin typeface="Arial Rounded MT Bold"/>
              <a:cs typeface="Arial Rounded MT Bold"/>
            </a:endParaRPr>
          </a:p>
          <a:p>
            <a:pPr lvl="1">
              <a:spcBef>
                <a:spcPts val="600"/>
              </a:spcBef>
              <a:buFont typeface="Arial"/>
              <a:buChar char="•"/>
            </a:pPr>
            <a:endParaRPr lang="en-US" sz="2000" dirty="0">
              <a:latin typeface="Arial Rounded MT Bold"/>
              <a:cs typeface="Arial Rounded MT Bold"/>
            </a:endParaRPr>
          </a:p>
          <a:p>
            <a:pPr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</a:t>
            </a:r>
            <a:r>
              <a:rPr lang="en-US" sz="2000" dirty="0">
                <a:solidFill>
                  <a:srgbClr val="0432FF"/>
                </a:solidFill>
                <a:latin typeface="Arial Rounded MT Bold"/>
                <a:cs typeface="Arial Rounded MT Bold"/>
              </a:rPr>
              <a:t>Requirements: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Rapid (near real-time) processing of large data volumes (~10 times &gt; OMI)</a:t>
            </a:r>
          </a:p>
          <a:p>
            <a:pPr lvl="1">
              <a:spcBef>
                <a:spcPts val="600"/>
              </a:spcBef>
              <a:buFont typeface="Arial"/>
              <a:buChar char="•"/>
            </a:pPr>
            <a:r>
              <a:rPr lang="en-US" sz="2000" dirty="0">
                <a:latin typeface="Arial Rounded MT Bold"/>
                <a:cs typeface="Arial Rounded MT Bold"/>
              </a:rPr>
              <a:t> SO</a:t>
            </a:r>
            <a:r>
              <a:rPr lang="en-US" sz="2000" baseline="-25000" dirty="0">
                <a:latin typeface="Arial Rounded MT Bold"/>
                <a:cs typeface="Arial Rounded MT Bold"/>
              </a:rPr>
              <a:t>2</a:t>
            </a:r>
            <a:r>
              <a:rPr lang="en-US" sz="2000" dirty="0">
                <a:latin typeface="Arial Rounded MT Bold"/>
                <a:cs typeface="Arial Rounded MT Bold"/>
              </a:rPr>
              <a:t> products optimized for volcanic clouds (i.e., appropriate SO</a:t>
            </a:r>
            <a:r>
              <a:rPr lang="en-US" sz="2000" baseline="-25000" dirty="0">
                <a:latin typeface="Arial Rounded MT Bold"/>
                <a:cs typeface="Arial Rounded MT Bold"/>
              </a:rPr>
              <a:t>2</a:t>
            </a:r>
            <a:r>
              <a:rPr lang="en-US" sz="2000" dirty="0">
                <a:latin typeface="Arial Rounded MT Bold"/>
                <a:cs typeface="Arial Rounded MT Bold"/>
              </a:rPr>
              <a:t> vertical profile)</a:t>
            </a:r>
          </a:p>
        </p:txBody>
      </p:sp>
    </p:spTree>
    <p:extLst>
      <p:ext uri="{BB962C8B-B14F-4D97-AF65-F5344CB8AC3E}">
        <p14:creationId xmlns:p14="http://schemas.microsoft.com/office/powerpoint/2010/main" val="30825038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map of the world&#10;&#10;Description automatically generated">
            <a:extLst>
              <a:ext uri="{FF2B5EF4-FFF2-40B4-BE49-F238E27FC236}">
                <a16:creationId xmlns:a16="http://schemas.microsoft.com/office/drawing/2014/main" id="{AE80F0CF-FA28-DA32-8E3E-C853C0367FE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256" t="14284" b="21882"/>
          <a:stretch/>
        </p:blipFill>
        <p:spPr>
          <a:xfrm>
            <a:off x="65514" y="977679"/>
            <a:ext cx="12060971" cy="48045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-1" y="0"/>
            <a:ext cx="12219533" cy="708025"/>
          </a:xfrm>
        </p:spPr>
        <p:txBody>
          <a:bodyPr/>
          <a:lstStyle/>
          <a:p>
            <a:r>
              <a:rPr lang="en-US" sz="2800" dirty="0"/>
              <a:t>Geostationary UV Air Quality (GEO-AQ) Satellite Constellation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529F6B2-4BAA-4575-D6B6-909D6A11EF47}"/>
              </a:ext>
            </a:extLst>
          </p:cNvPr>
          <p:cNvSpPr txBox="1"/>
          <p:nvPr/>
        </p:nvSpPr>
        <p:spPr>
          <a:xfrm>
            <a:off x="3887698" y="1749016"/>
            <a:ext cx="92204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>
                <a:latin typeface="Arial Rounded MT Bold" panose="020F0704030504030204" pitchFamily="34" charset="77"/>
              </a:rPr>
              <a:t>Iceland</a:t>
            </a:r>
          </a:p>
          <a:p>
            <a:pPr algn="r"/>
            <a:r>
              <a:rPr lang="en-US" sz="1600" dirty="0">
                <a:latin typeface="Arial Rounded MT Bold" panose="020F0704030504030204" pitchFamily="34" charset="77"/>
              </a:rPr>
              <a:t>Italy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77EAB4-3226-F2E5-B733-AEC2182CCE14}"/>
              </a:ext>
            </a:extLst>
          </p:cNvPr>
          <p:cNvSpPr txBox="1"/>
          <p:nvPr/>
        </p:nvSpPr>
        <p:spPr>
          <a:xfrm>
            <a:off x="532854" y="3341030"/>
            <a:ext cx="165782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anose="020F0704030504030204" pitchFamily="34" charset="77"/>
              </a:rPr>
              <a:t>Mexico</a:t>
            </a:r>
          </a:p>
          <a:p>
            <a:r>
              <a:rPr lang="en-US" sz="1600" dirty="0">
                <a:latin typeface="Arial Rounded MT Bold" panose="020F0704030504030204" pitchFamily="34" charset="77"/>
              </a:rPr>
              <a:t>Guatemala</a:t>
            </a:r>
          </a:p>
          <a:p>
            <a:r>
              <a:rPr lang="en-US" sz="1600" dirty="0">
                <a:latin typeface="Arial Rounded MT Bold" panose="020F0704030504030204" pitchFamily="34" charset="77"/>
              </a:rPr>
              <a:t>Lesser Antilles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616C393-3412-4E42-0395-2A9D7095BA81}"/>
              </a:ext>
            </a:extLst>
          </p:cNvPr>
          <p:cNvSpPr txBox="1"/>
          <p:nvPr/>
        </p:nvSpPr>
        <p:spPr>
          <a:xfrm>
            <a:off x="10796066" y="2847526"/>
            <a:ext cx="142346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 Rounded MT Bold" panose="020F0704030504030204" pitchFamily="34" charset="77"/>
              </a:rPr>
              <a:t>Japan</a:t>
            </a:r>
          </a:p>
          <a:p>
            <a:r>
              <a:rPr lang="en-US" sz="1600" dirty="0">
                <a:latin typeface="Arial Rounded MT Bold" panose="020F0704030504030204" pitchFamily="34" charset="77"/>
              </a:rPr>
              <a:t>Philippines</a:t>
            </a:r>
          </a:p>
          <a:p>
            <a:r>
              <a:rPr lang="en-US" sz="1600" dirty="0">
                <a:latin typeface="Arial Rounded MT Bold" panose="020F0704030504030204" pitchFamily="34" charset="77"/>
              </a:rPr>
              <a:t>N. Indonesia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ACA22CE-2D74-77E0-6899-EB67BEA4B090}"/>
              </a:ext>
            </a:extLst>
          </p:cNvPr>
          <p:cNvSpPr/>
          <p:nvPr/>
        </p:nvSpPr>
        <p:spPr bwMode="auto">
          <a:xfrm>
            <a:off x="8065013" y="2140962"/>
            <a:ext cx="2731053" cy="2000020"/>
          </a:xfrm>
          <a:prstGeom prst="rect">
            <a:avLst/>
          </a:prstGeom>
          <a:noFill/>
          <a:ln w="4445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2ADFEFD-CA62-8E19-811A-2A514B036E3B}"/>
              </a:ext>
            </a:extLst>
          </p:cNvPr>
          <p:cNvSpPr txBox="1"/>
          <p:nvPr/>
        </p:nvSpPr>
        <p:spPr>
          <a:xfrm>
            <a:off x="8640473" y="4156209"/>
            <a:ext cx="2328651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GEMS (hourly)</a:t>
            </a:r>
          </a:p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2020 - 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7BF81B2C-A372-15DE-BDC4-1B045DF2B1F5}"/>
              </a:ext>
            </a:extLst>
          </p:cNvPr>
          <p:cNvSpPr/>
          <p:nvPr/>
        </p:nvSpPr>
        <p:spPr bwMode="auto">
          <a:xfrm>
            <a:off x="4809745" y="1430293"/>
            <a:ext cx="2542032" cy="1512246"/>
          </a:xfrm>
          <a:prstGeom prst="rect">
            <a:avLst/>
          </a:prstGeom>
          <a:noFill/>
          <a:ln w="4445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866A49F-B4ED-F7CF-4C0B-DCBEEC185C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09745" y="1051353"/>
            <a:ext cx="787400" cy="279400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F34A98E9-CD07-62E8-65BA-751DC5FB5B12}"/>
              </a:ext>
            </a:extLst>
          </p:cNvPr>
          <p:cNvSpPr/>
          <p:nvPr/>
        </p:nvSpPr>
        <p:spPr bwMode="auto">
          <a:xfrm>
            <a:off x="640080" y="1872844"/>
            <a:ext cx="2969985" cy="1490920"/>
          </a:xfrm>
          <a:prstGeom prst="rect">
            <a:avLst/>
          </a:prstGeom>
          <a:noFill/>
          <a:ln w="44450" cap="flat" cmpd="sng" algn="ctr">
            <a:solidFill>
              <a:srgbClr val="0432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1C3F23C-70F1-AB57-CD7D-4C0E0A333FAD}"/>
              </a:ext>
            </a:extLst>
          </p:cNvPr>
          <p:cNvSpPr txBox="1"/>
          <p:nvPr/>
        </p:nvSpPr>
        <p:spPr>
          <a:xfrm>
            <a:off x="1088211" y="1082519"/>
            <a:ext cx="2903105" cy="769441"/>
          </a:xfrm>
          <a:prstGeom prst="rect">
            <a:avLst/>
          </a:prstGeom>
          <a:solidFill>
            <a:schemeClr val="bg1">
              <a:alpha val="79865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TEMPO (hourly)</a:t>
            </a:r>
          </a:p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2023 -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52C6C9B-838C-1AC0-7604-3A14723EDAFF}"/>
              </a:ext>
            </a:extLst>
          </p:cNvPr>
          <p:cNvSpPr txBox="1"/>
          <p:nvPr/>
        </p:nvSpPr>
        <p:spPr>
          <a:xfrm>
            <a:off x="4732319" y="2979044"/>
            <a:ext cx="2903105" cy="769441"/>
          </a:xfrm>
          <a:prstGeom prst="rect">
            <a:avLst/>
          </a:prstGeom>
          <a:solidFill>
            <a:schemeClr val="bg1">
              <a:alpha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Sentinel-4 (hourly)</a:t>
            </a:r>
          </a:p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2025 - 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B66E9EE4-B8C1-84D3-3220-C7878684AB54}"/>
              </a:ext>
            </a:extLst>
          </p:cNvPr>
          <p:cNvSpPr txBox="1"/>
          <p:nvPr/>
        </p:nvSpPr>
        <p:spPr>
          <a:xfrm>
            <a:off x="379412" y="5868921"/>
            <a:ext cx="114520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 Rounded MT Bold" panose="020F0704030504030204" pitchFamily="34" charset="77"/>
              </a:rPr>
              <a:t>Numerous active volcanoes located within the GEMS, TEMPO and Sentinel-4 fields-of-regard (</a:t>
            </a:r>
            <a:r>
              <a:rPr lang="en-US" sz="1800" dirty="0" err="1">
                <a:latin typeface="Arial Rounded MT Bold" panose="020F0704030504030204" pitchFamily="34" charset="77"/>
              </a:rPr>
              <a:t>FoR</a:t>
            </a:r>
            <a:r>
              <a:rPr lang="en-US" sz="1800" dirty="0">
                <a:latin typeface="Arial Rounded MT Bold" panose="020F0704030504030204" pitchFamily="34" charset="77"/>
              </a:rPr>
              <a:t>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latin typeface="Arial Rounded MT Bold" panose="020F0704030504030204" pitchFamily="34" charset="77"/>
              </a:rPr>
              <a:t>Drifting volcanic SO</a:t>
            </a:r>
            <a:r>
              <a:rPr lang="en-US" sz="1800" baseline="-25000" dirty="0">
                <a:latin typeface="Arial Rounded MT Bold" panose="020F0704030504030204" pitchFamily="34" charset="77"/>
              </a:rPr>
              <a:t>2</a:t>
            </a:r>
            <a:r>
              <a:rPr lang="en-US" sz="1800" dirty="0">
                <a:latin typeface="Arial Rounded MT Bold" panose="020F0704030504030204" pitchFamily="34" charset="77"/>
              </a:rPr>
              <a:t> or ash clouds from other regions can also enter </a:t>
            </a:r>
            <a:r>
              <a:rPr lang="en-US" sz="1800" dirty="0" err="1">
                <a:latin typeface="Arial Rounded MT Bold" panose="020F0704030504030204" pitchFamily="34" charset="77"/>
              </a:rPr>
              <a:t>FoR</a:t>
            </a:r>
            <a:r>
              <a:rPr lang="en-US" sz="1800" dirty="0">
                <a:latin typeface="Arial Rounded MT Bold" panose="020F0704030504030204" pitchFamily="34" charset="77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Strong motivation for developing and using GEO-AQ SO</a:t>
            </a:r>
            <a:r>
              <a:rPr lang="en-US" sz="1800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products for volcanic hazard mitigation.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D76D40B9-B4C6-1C88-D737-F9280A28B5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74205" y="5432319"/>
            <a:ext cx="3532536" cy="317531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0A58DFC3-738C-30AE-57E4-3BF8BC13F502}"/>
              </a:ext>
            </a:extLst>
          </p:cNvPr>
          <p:cNvSpPr txBox="1"/>
          <p:nvPr/>
        </p:nvSpPr>
        <p:spPr>
          <a:xfrm>
            <a:off x="7857246" y="5162665"/>
            <a:ext cx="156645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SO</a:t>
            </a:r>
            <a:r>
              <a:rPr lang="en-US" sz="1400" baseline="-25000" dirty="0"/>
              <a:t>2</a:t>
            </a:r>
            <a:r>
              <a:rPr lang="en-US" sz="1400" dirty="0"/>
              <a:t> column (DU)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DF94F5D-96A1-BEA5-8463-1D2E50A8557A}"/>
              </a:ext>
            </a:extLst>
          </p:cNvPr>
          <p:cNvSpPr txBox="1"/>
          <p:nvPr/>
        </p:nvSpPr>
        <p:spPr>
          <a:xfrm>
            <a:off x="65514" y="5160546"/>
            <a:ext cx="24902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 dirty="0">
                <a:solidFill>
                  <a:schemeClr val="bg2">
                    <a:lumMod val="75000"/>
                  </a:schemeClr>
                </a:solidFill>
              </a:rPr>
              <a:t>Sentinel-5P/TROPOMI</a:t>
            </a:r>
          </a:p>
          <a:p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Average SO</a:t>
            </a:r>
            <a:r>
              <a:rPr lang="en-US" sz="1200" baseline="-25000" dirty="0">
                <a:solidFill>
                  <a:schemeClr val="bg2">
                    <a:lumMod val="75000"/>
                  </a:schemeClr>
                </a:solidFill>
              </a:rPr>
              <a:t>2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 column (2018-2020)</a:t>
            </a:r>
          </a:p>
          <a:p>
            <a:r>
              <a:rPr lang="en-US" sz="1200" i="1" dirty="0" err="1">
                <a:solidFill>
                  <a:schemeClr val="bg2">
                    <a:lumMod val="75000"/>
                  </a:schemeClr>
                </a:solidFill>
              </a:rPr>
              <a:t>Theys</a:t>
            </a:r>
            <a:r>
              <a:rPr lang="en-US" sz="1200" i="1" dirty="0">
                <a:solidFill>
                  <a:schemeClr val="bg2">
                    <a:lumMod val="75000"/>
                  </a:schemeClr>
                </a:solidFill>
              </a:rPr>
              <a:t> et al. </a:t>
            </a:r>
            <a:r>
              <a:rPr lang="en-US" sz="1200" dirty="0">
                <a:solidFill>
                  <a:schemeClr val="bg2">
                    <a:lumMod val="75000"/>
                  </a:schemeClr>
                </a:solidFill>
              </a:rPr>
              <a:t>(2021)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5FFECF12-B35A-1940-92D0-86C305122E8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73150" y="1174851"/>
            <a:ext cx="615061" cy="584775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F3E7217-3FBD-AA40-A609-D4EA0551FB4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b="6467"/>
          <a:stretch/>
        </p:blipFill>
        <p:spPr>
          <a:xfrm>
            <a:off x="7712069" y="4201956"/>
            <a:ext cx="928404" cy="384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8938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F3B1238-21C8-2948-BC5A-6C70C3D039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226" y="114921"/>
            <a:ext cx="6628161" cy="66281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2DD9EC-FDAC-E546-8961-B669E368FF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4574" y="2354712"/>
            <a:ext cx="2545766" cy="1717288"/>
          </a:xfrm>
        </p:spPr>
        <p:txBody>
          <a:bodyPr/>
          <a:lstStyle/>
          <a:p>
            <a:r>
              <a:rPr lang="en-US" sz="2000" dirty="0" err="1">
                <a:solidFill>
                  <a:srgbClr val="FFC000"/>
                </a:solidFill>
              </a:rPr>
              <a:t>Raikoke</a:t>
            </a:r>
            <a:r>
              <a:rPr lang="en-US" sz="2000" dirty="0">
                <a:solidFill>
                  <a:srgbClr val="FFC000"/>
                </a:solidFill>
              </a:rPr>
              <a:t> eruption (Kuril Islands, Russia) – June 21, 2019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445C7CD4-C9CE-A74F-A2FF-3F7945F5944F}"/>
              </a:ext>
            </a:extLst>
          </p:cNvPr>
          <p:cNvSpPr txBox="1">
            <a:spLocks/>
          </p:cNvSpPr>
          <p:nvPr/>
        </p:nvSpPr>
        <p:spPr bwMode="auto">
          <a:xfrm>
            <a:off x="45944" y="0"/>
            <a:ext cx="3772294" cy="171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Rounded MT Bold"/>
                <a:ea typeface="ＭＳ Ｐゴシック" pitchFamily="-111" charset="-128"/>
                <a:cs typeface="Arial Rounded MT Bold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/>
              <a:t>Deep Space Climate Observatory (DSCOVR)</a:t>
            </a:r>
          </a:p>
          <a:p>
            <a:r>
              <a:rPr lang="en-US" kern="0" dirty="0"/>
              <a:t>Earth Polychromatic Imaging Camera (EPIC)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475C106-2CDC-B74F-83E6-F214FE25EF1D}"/>
              </a:ext>
            </a:extLst>
          </p:cNvPr>
          <p:cNvSpPr txBox="1">
            <a:spLocks/>
          </p:cNvSpPr>
          <p:nvPr/>
        </p:nvSpPr>
        <p:spPr bwMode="auto">
          <a:xfrm>
            <a:off x="8550111" y="5894207"/>
            <a:ext cx="3529303" cy="7770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63500" dist="25400" algn="ctr" rotWithShape="0">
              <a:schemeClr val="bg2">
                <a:alpha val="74998"/>
              </a:schemeClr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 Rounded MT Bold"/>
                <a:ea typeface="ＭＳ Ｐゴシック" pitchFamily="-111" charset="-128"/>
                <a:cs typeface="Arial Rounded MT Bold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  <a:ea typeface="ＭＳ Ｐゴシック" pitchFamily="-111" charset="-128"/>
                <a:cs typeface="ＭＳ Ｐゴシック" pitchFamily="-111" charset="-128"/>
              </a:defRPr>
            </a:lvl5pPr>
            <a:lvl6pPr marL="457189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6pPr>
            <a:lvl7pPr marL="914377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7pPr>
            <a:lvl8pPr marL="1371566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8pPr>
            <a:lvl9pPr marL="1828754" algn="l" rtl="0" fontAlgn="base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effectLst>
                  <a:outerShdw blurRad="38100" dist="38100" dir="2700000" algn="tl">
                    <a:srgbClr val="DDDDDD"/>
                  </a:outerShdw>
                </a:effectLst>
                <a:latin typeface="Arial" charset="0"/>
              </a:defRPr>
            </a:lvl9pPr>
          </a:lstStyle>
          <a:p>
            <a:r>
              <a:rPr lang="en-US" kern="0" dirty="0"/>
              <a:t>EPIC RGB images</a:t>
            </a:r>
          </a:p>
          <a:p>
            <a:r>
              <a:rPr lang="en-US" sz="2000" dirty="0">
                <a:hlinkClick r:id="rId3"/>
              </a:rPr>
              <a:t>https://epic.gsfc.nasa.gov</a:t>
            </a:r>
            <a:r>
              <a:rPr lang="en-US" dirty="0">
                <a:hlinkClick r:id="rId3"/>
              </a:rPr>
              <a:t>/</a:t>
            </a:r>
            <a:endParaRPr lang="en-US" kern="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16494AE-B0AA-624F-BF57-5C24080B4FC0}"/>
              </a:ext>
            </a:extLst>
          </p:cNvPr>
          <p:cNvSpPr txBox="1"/>
          <p:nvPr/>
        </p:nvSpPr>
        <p:spPr>
          <a:xfrm>
            <a:off x="52655" y="3865838"/>
            <a:ext cx="311945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10-channel UV-Vis spectroradiometer</a:t>
            </a:r>
          </a:p>
          <a:p>
            <a:endParaRPr lang="en-US" b="1" dirty="0">
              <a:solidFill>
                <a:schemeClr val="bg1"/>
              </a:solidFill>
              <a:latin typeface="Arial Rounded MT Bold" panose="020F0704030504030204" pitchFamily="34" charset="77"/>
            </a:endParaRPr>
          </a:p>
          <a:p>
            <a:r>
              <a:rPr lang="en-US" b="1" dirty="0">
                <a:solidFill>
                  <a:schemeClr val="bg1"/>
                </a:solidFill>
                <a:latin typeface="Arial Rounded MT Bold" panose="020F0704030504030204" pitchFamily="34" charset="77"/>
              </a:rPr>
              <a:t>18×18 km spatial resolution</a:t>
            </a:r>
          </a:p>
        </p:txBody>
      </p:sp>
      <p:pic>
        <p:nvPicPr>
          <p:cNvPr id="8" name="Picture 7" descr="A picture containing outdoor, snow, nature, wave&#10;&#10;Description automatically generated">
            <a:extLst>
              <a:ext uri="{FF2B5EF4-FFF2-40B4-BE49-F238E27FC236}">
                <a16:creationId xmlns:a16="http://schemas.microsoft.com/office/drawing/2014/main" id="{16C0703C-7AE6-BA41-B34D-49AB6CB99C53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46234" y="4234794"/>
            <a:ext cx="2381334" cy="15875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9770D04-3A00-E546-AB82-FDD3A3E4E082}"/>
              </a:ext>
            </a:extLst>
          </p:cNvPr>
          <p:cNvSpPr txBox="1"/>
          <p:nvPr/>
        </p:nvSpPr>
        <p:spPr>
          <a:xfrm>
            <a:off x="9513462" y="3865838"/>
            <a:ext cx="2646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International Space Station</a:t>
            </a: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A99C132D-0077-2842-BCC3-BD4D68721BEF}"/>
              </a:ext>
            </a:extLst>
          </p:cNvPr>
          <p:cNvSpPr txBox="1">
            <a:spLocks noChangeArrowheads="1"/>
          </p:cNvSpPr>
          <p:nvPr/>
        </p:nvSpPr>
        <p:spPr>
          <a:xfrm>
            <a:off x="262310" y="1717287"/>
            <a:ext cx="2473873" cy="2071973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C000"/>
                </a:solidFill>
                <a:latin typeface="Arial Rounded MT Bold" panose="020F0704030504030204" pitchFamily="34" charset="77"/>
                <a:ea typeface="Arial" pitchFamily="1" charset="0"/>
                <a:cs typeface="Arial" pitchFamily="1" charset="0"/>
              </a:rPr>
              <a:t>L</a:t>
            </a:r>
            <a:r>
              <a:rPr lang="en-US" sz="2400" baseline="-25000" dirty="0">
                <a:solidFill>
                  <a:srgbClr val="FFC000"/>
                </a:solidFill>
                <a:latin typeface="Arial Rounded MT Bold" panose="020F0704030504030204" pitchFamily="34" charset="77"/>
                <a:ea typeface="Arial" pitchFamily="1" charset="0"/>
                <a:cs typeface="Arial" pitchFamily="1" charset="0"/>
              </a:rPr>
              <a:t>1</a:t>
            </a:r>
            <a:r>
              <a:rPr lang="en-US" sz="2400" dirty="0">
                <a:solidFill>
                  <a:srgbClr val="FFC000"/>
                </a:solidFill>
                <a:latin typeface="Arial Rounded MT Bold" panose="020F0704030504030204" pitchFamily="34" charset="77"/>
                <a:ea typeface="Arial" pitchFamily="1" charset="0"/>
                <a:cs typeface="Arial" pitchFamily="1" charset="0"/>
              </a:rPr>
              <a:t> Earth-Sun Lagrange Point</a:t>
            </a: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US" sz="2400" dirty="0">
                <a:solidFill>
                  <a:srgbClr val="FFC000"/>
                </a:solidFill>
                <a:latin typeface="Arial Rounded MT Bold" panose="020F0704030504030204" pitchFamily="34" charset="77"/>
                <a:ea typeface="Arial" pitchFamily="1" charset="0"/>
                <a:cs typeface="Arial" pitchFamily="1" charset="0"/>
              </a:rPr>
              <a:t>(1,000,000 miles from Earth)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B99FA4E-60C6-A14D-AF31-99029A572B57}"/>
              </a:ext>
            </a:extLst>
          </p:cNvPr>
          <p:cNvSpPr txBox="1"/>
          <p:nvPr/>
        </p:nvSpPr>
        <p:spPr>
          <a:xfrm>
            <a:off x="52655" y="5988663"/>
            <a:ext cx="507690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L2 SO</a:t>
            </a:r>
            <a:r>
              <a:rPr lang="en-US" b="1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b="1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product available since 2015 for large volcanic eruptions</a:t>
            </a:r>
            <a:endParaRPr lang="en-US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A2D7DE-0438-1B4A-9786-24522796720C}"/>
              </a:ext>
            </a:extLst>
          </p:cNvPr>
          <p:cNvSpPr txBox="1"/>
          <p:nvPr/>
        </p:nvSpPr>
        <p:spPr>
          <a:xfrm>
            <a:off x="8327820" y="27646"/>
            <a:ext cx="38182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chemeClr val="bg1"/>
                </a:solidFill>
              </a:rPr>
              <a:t>Carn et al</a:t>
            </a:r>
            <a:r>
              <a:rPr lang="en-US" sz="1600" dirty="0">
                <a:solidFill>
                  <a:schemeClr val="bg1"/>
                </a:solidFill>
              </a:rPr>
              <a:t>., </a:t>
            </a:r>
            <a:r>
              <a:rPr lang="en-US" sz="1600" i="1" dirty="0">
                <a:solidFill>
                  <a:schemeClr val="bg1"/>
                </a:solidFill>
              </a:rPr>
              <a:t>GRL</a:t>
            </a:r>
            <a:r>
              <a:rPr lang="en-US" sz="1600" dirty="0">
                <a:solidFill>
                  <a:schemeClr val="bg1"/>
                </a:solidFill>
              </a:rPr>
              <a:t>, 2018</a:t>
            </a:r>
          </a:p>
          <a:p>
            <a:r>
              <a:rPr lang="en-US" sz="1600" i="1" dirty="0" err="1">
                <a:solidFill>
                  <a:schemeClr val="bg1"/>
                </a:solidFill>
              </a:rPr>
              <a:t>Gorkyavi</a:t>
            </a:r>
            <a:r>
              <a:rPr lang="en-US" sz="1600" i="1" dirty="0">
                <a:solidFill>
                  <a:schemeClr val="bg1"/>
                </a:solidFill>
              </a:rPr>
              <a:t> et al.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i="1" dirty="0">
                <a:solidFill>
                  <a:schemeClr val="bg1"/>
                </a:solidFill>
              </a:rPr>
              <a:t>Front. Rem. Sens.</a:t>
            </a:r>
            <a:r>
              <a:rPr lang="en-US" sz="1600" dirty="0">
                <a:solidFill>
                  <a:schemeClr val="bg1"/>
                </a:solidFill>
              </a:rPr>
              <a:t>, 2021</a:t>
            </a:r>
          </a:p>
          <a:p>
            <a:r>
              <a:rPr lang="en-US" sz="1600" i="1" dirty="0">
                <a:solidFill>
                  <a:schemeClr val="bg1"/>
                </a:solidFill>
              </a:rPr>
              <a:t>Carn et al.</a:t>
            </a:r>
            <a:r>
              <a:rPr lang="en-US" sz="1600" dirty="0">
                <a:solidFill>
                  <a:schemeClr val="bg1"/>
                </a:solidFill>
              </a:rPr>
              <a:t>, </a:t>
            </a:r>
            <a:r>
              <a:rPr lang="en-US" sz="1600" i="1" dirty="0">
                <a:solidFill>
                  <a:schemeClr val="bg1"/>
                </a:solidFill>
              </a:rPr>
              <a:t>Front. Earth Sci.</a:t>
            </a:r>
            <a:r>
              <a:rPr lang="en-US" sz="1600" dirty="0">
                <a:solidFill>
                  <a:schemeClr val="bg1"/>
                </a:solidFill>
              </a:rPr>
              <a:t>, 2022 </a:t>
            </a:r>
          </a:p>
        </p:txBody>
      </p:sp>
    </p:spTree>
    <p:extLst>
      <p:ext uri="{BB962C8B-B14F-4D97-AF65-F5344CB8AC3E}">
        <p14:creationId xmlns:p14="http://schemas.microsoft.com/office/powerpoint/2010/main" val="1504215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/>
              <a:t>Response to major volcanic eruptions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318288"/>
            <a:ext cx="5975127" cy="3500456"/>
          </a:xfrm>
          <a:prstGeom prst="rect">
            <a:avLst/>
          </a:prstGeom>
        </p:spPr>
      </p:pic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1C68CDD-8D14-DE44-A2E7-635E92F4080C}"/>
              </a:ext>
            </a:extLst>
          </p:cNvPr>
          <p:cNvSpPr txBox="1">
            <a:spLocks/>
          </p:cNvSpPr>
          <p:nvPr/>
        </p:nvSpPr>
        <p:spPr bwMode="auto">
          <a:xfrm>
            <a:off x="303427" y="5471092"/>
            <a:ext cx="11632512" cy="1386903"/>
          </a:xfrm>
          <a:prstGeom prst="rect">
            <a:avLst/>
          </a:prstGeom>
          <a:solidFill>
            <a:schemeClr val="bg1">
              <a:alpha val="47000"/>
            </a:schemeClr>
          </a:solidFill>
          <a:ln>
            <a:miter lim="800000"/>
            <a:headEnd/>
            <a:tailEnd/>
          </a:ln>
        </p:spPr>
        <p:txBody>
          <a:bodyPr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ＭＳ Ｐゴシック" pitchFamily="-111" charset="-128"/>
                <a:cs typeface="ＭＳ Ｐゴシック" pitchFamily="-111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ea typeface="ＭＳ Ｐゴシック" charset="-128"/>
              </a:defRPr>
            </a:lvl9pPr>
          </a:lstStyle>
          <a:p>
            <a:pPr marL="228600" indent="-228600"/>
            <a:r>
              <a:rPr lang="en-US" sz="1800" dirty="0">
                <a:ea typeface="Helvetica" charset="0"/>
                <a:cs typeface="Helvetica" charset="0"/>
              </a:rPr>
              <a:t>NASA’s Major Eruption Response plan requires rapid assessment of volcanic SO</a:t>
            </a:r>
            <a:r>
              <a:rPr lang="en-US" sz="1800" baseline="-25000" dirty="0">
                <a:ea typeface="Helvetica" charset="0"/>
                <a:cs typeface="Helvetica" charset="0"/>
              </a:rPr>
              <a:t>2</a:t>
            </a:r>
            <a:r>
              <a:rPr lang="en-US" sz="1800" dirty="0">
                <a:ea typeface="Helvetica" charset="0"/>
                <a:cs typeface="Helvetica" charset="0"/>
              </a:rPr>
              <a:t> loading (~5 </a:t>
            </a:r>
            <a:r>
              <a:rPr lang="en-US" sz="1800" dirty="0" err="1">
                <a:ea typeface="Helvetica" charset="0"/>
                <a:cs typeface="Helvetica" charset="0"/>
              </a:rPr>
              <a:t>Tg</a:t>
            </a:r>
            <a:r>
              <a:rPr lang="en-US" sz="1800" dirty="0">
                <a:ea typeface="Helvetica" charset="0"/>
                <a:cs typeface="Helvetica" charset="0"/>
              </a:rPr>
              <a:t> SO</a:t>
            </a:r>
            <a:r>
              <a:rPr lang="en-US" sz="1800" baseline="-25000" dirty="0">
                <a:ea typeface="Helvetica" charset="0"/>
                <a:cs typeface="Helvetica" charset="0"/>
              </a:rPr>
              <a:t>2</a:t>
            </a:r>
            <a:r>
              <a:rPr lang="en-US" sz="1800" dirty="0">
                <a:ea typeface="Helvetica" charset="0"/>
                <a:cs typeface="Helvetica" charset="0"/>
              </a:rPr>
              <a:t> threshold for potential climate impacts) and altitude.</a:t>
            </a:r>
          </a:p>
          <a:p>
            <a:pPr marL="228600" indent="-228600"/>
            <a:r>
              <a:rPr lang="en-US" sz="1800" dirty="0">
                <a:ea typeface="Helvetica" charset="0"/>
                <a:cs typeface="Helvetica" charset="0"/>
              </a:rPr>
              <a:t>High-cadence UV observations of SO</a:t>
            </a:r>
            <a:r>
              <a:rPr lang="en-US" sz="1800" baseline="-25000" dirty="0">
                <a:ea typeface="Helvetica" charset="0"/>
                <a:cs typeface="Helvetica" charset="0"/>
              </a:rPr>
              <a:t>2</a:t>
            </a:r>
            <a:r>
              <a:rPr lang="en-US" sz="1800" dirty="0">
                <a:ea typeface="Helvetica" charset="0"/>
                <a:cs typeface="Helvetica" charset="0"/>
              </a:rPr>
              <a:t> and ash (UVAI) yield temporal trend in SO</a:t>
            </a:r>
            <a:r>
              <a:rPr lang="en-US" sz="1800" baseline="-25000" dirty="0">
                <a:ea typeface="Helvetica" charset="0"/>
                <a:cs typeface="Helvetica" charset="0"/>
              </a:rPr>
              <a:t>2</a:t>
            </a:r>
            <a:r>
              <a:rPr lang="en-US" sz="1800" dirty="0">
                <a:ea typeface="Helvetica" charset="0"/>
                <a:cs typeface="Helvetica" charset="0"/>
              </a:rPr>
              <a:t> mass, which shows impact of ash and cloud opacity on SO</a:t>
            </a:r>
            <a:r>
              <a:rPr lang="en-US" sz="1800" baseline="-25000" dirty="0">
                <a:ea typeface="Helvetica" charset="0"/>
                <a:cs typeface="Helvetica" charset="0"/>
              </a:rPr>
              <a:t>2</a:t>
            </a:r>
            <a:r>
              <a:rPr lang="en-US" sz="1800" dirty="0">
                <a:ea typeface="Helvetica" charset="0"/>
                <a:cs typeface="Helvetica" charset="0"/>
              </a:rPr>
              <a:t> measurements; pattern of SO</a:t>
            </a:r>
            <a:r>
              <a:rPr lang="en-US" sz="1800" baseline="-25000" dirty="0">
                <a:ea typeface="Helvetica" charset="0"/>
                <a:cs typeface="Helvetica" charset="0"/>
              </a:rPr>
              <a:t>2</a:t>
            </a:r>
            <a:r>
              <a:rPr lang="en-US" sz="1800" dirty="0">
                <a:ea typeface="Helvetica" charset="0"/>
                <a:cs typeface="Helvetica" charset="0"/>
              </a:rPr>
              <a:t> dispersal indicates altitude.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B877342-F980-D84B-8245-BD889F781953}"/>
              </a:ext>
            </a:extLst>
          </p:cNvPr>
          <p:cNvSpPr txBox="1"/>
          <p:nvPr/>
        </p:nvSpPr>
        <p:spPr>
          <a:xfrm>
            <a:off x="6209930" y="858578"/>
            <a:ext cx="510037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2019 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Raikoke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eruption (Kuril Is, Russia)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0500DEF-71E6-FB45-BC10-D431B1DE51C2}"/>
              </a:ext>
            </a:extLst>
          </p:cNvPr>
          <p:cNvSpPr txBox="1"/>
          <p:nvPr/>
        </p:nvSpPr>
        <p:spPr>
          <a:xfrm>
            <a:off x="10996205" y="1437974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EPIC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8503365-48CF-E54D-8A16-2E5020620087}"/>
              </a:ext>
            </a:extLst>
          </p:cNvPr>
          <p:cNvSpPr txBox="1"/>
          <p:nvPr/>
        </p:nvSpPr>
        <p:spPr>
          <a:xfrm>
            <a:off x="6209930" y="3753711"/>
            <a:ext cx="18970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SO</a:t>
            </a:r>
            <a:r>
              <a:rPr lang="en-US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+ </a:t>
            </a:r>
            <a:r>
              <a:rPr lang="en-US" dirty="0">
                <a:solidFill>
                  <a:srgbClr val="27AE00"/>
                </a:solidFill>
                <a:latin typeface="Arial Rounded MT Bold" panose="020F0704030504030204" pitchFamily="34" charset="77"/>
              </a:rPr>
              <a:t>UVAI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9D3C28-3944-FE40-A237-1847B906A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0873" y="849956"/>
            <a:ext cx="5819046" cy="450976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BC57917-CCBD-5247-B497-B13972704BBA}"/>
              </a:ext>
            </a:extLst>
          </p:cNvPr>
          <p:cNvSpPr txBox="1"/>
          <p:nvPr/>
        </p:nvSpPr>
        <p:spPr>
          <a:xfrm>
            <a:off x="340672" y="4215376"/>
            <a:ext cx="4235455" cy="40011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2024 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Ruang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eruption (Indonesia)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D4EC1DA-D448-0B43-A0FC-2FEF827BC3B4}"/>
              </a:ext>
            </a:extLst>
          </p:cNvPr>
          <p:cNvSpPr txBox="1"/>
          <p:nvPr/>
        </p:nvSpPr>
        <p:spPr>
          <a:xfrm>
            <a:off x="276954" y="1329527"/>
            <a:ext cx="109517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GEMS</a:t>
            </a:r>
          </a:p>
        </p:txBody>
      </p:sp>
    </p:spTree>
    <p:extLst>
      <p:ext uri="{BB962C8B-B14F-4D97-AF65-F5344CB8AC3E}">
        <p14:creationId xmlns:p14="http://schemas.microsoft.com/office/powerpoint/2010/main" val="336042015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hart, scatter chart&#10;&#10;Description automatically generated">
            <a:extLst>
              <a:ext uri="{FF2B5EF4-FFF2-40B4-BE49-F238E27FC236}">
                <a16:creationId xmlns:a16="http://schemas.microsoft.com/office/drawing/2014/main" id="{9107EFCE-7CA1-3032-66DE-0C46E1B104A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2833" r="1847" b="876"/>
          <a:stretch/>
        </p:blipFill>
        <p:spPr>
          <a:xfrm>
            <a:off x="-54207" y="863379"/>
            <a:ext cx="7076403" cy="5953646"/>
          </a:xfrm>
          <a:prstGeom prst="rect">
            <a:avLst/>
          </a:prstGeom>
        </p:spPr>
      </p:pic>
      <p:pic>
        <p:nvPicPr>
          <p:cNvPr id="11" name="Picture 10" descr="A picture containing diagram&#10;&#10;Description automatically generated">
            <a:extLst>
              <a:ext uri="{FF2B5EF4-FFF2-40B4-BE49-F238E27FC236}">
                <a16:creationId xmlns:a16="http://schemas.microsoft.com/office/drawing/2014/main" id="{1BD7D47F-8A49-0658-9AFB-8B442679FD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5362" y="1681744"/>
            <a:ext cx="4994150" cy="5165623"/>
          </a:xfrm>
          <a:prstGeom prst="rect">
            <a:avLst/>
          </a:prstGeom>
        </p:spPr>
      </p:pic>
      <p:pic>
        <p:nvPicPr>
          <p:cNvPr id="13" name="Picture 12" descr="Diagram&#10;&#10;Description automatically generated">
            <a:extLst>
              <a:ext uri="{FF2B5EF4-FFF2-40B4-BE49-F238E27FC236}">
                <a16:creationId xmlns:a16="http://schemas.microsoft.com/office/drawing/2014/main" id="{BE56CE63-E1B4-8313-D304-629E85A623E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8962"/>
          <a:stretch/>
        </p:blipFill>
        <p:spPr>
          <a:xfrm>
            <a:off x="7965721" y="21266"/>
            <a:ext cx="3927779" cy="1617321"/>
          </a:xfrm>
          <a:prstGeom prst="rect">
            <a:avLst/>
          </a:prstGeom>
        </p:spPr>
      </p:pic>
      <p:sp>
        <p:nvSpPr>
          <p:cNvPr id="16" name="Title 15">
            <a:extLst>
              <a:ext uri="{FF2B5EF4-FFF2-40B4-BE49-F238E27FC236}">
                <a16:creationId xmlns:a16="http://schemas.microsoft.com/office/drawing/2014/main" id="{ED1CE718-9609-7C69-DE52-8E05D41980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21" y="10633"/>
            <a:ext cx="12192000" cy="708025"/>
          </a:xfrm>
        </p:spPr>
        <p:txBody>
          <a:bodyPr/>
          <a:lstStyle/>
          <a:p>
            <a:r>
              <a:rPr lang="en-US" sz="3200" dirty="0"/>
              <a:t>Umbrella cloud analysis with UV data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CB36D2C-190D-574C-EA2C-658269047A1C}"/>
              </a:ext>
            </a:extLst>
          </p:cNvPr>
          <p:cNvSpPr txBox="1"/>
          <p:nvPr/>
        </p:nvSpPr>
        <p:spPr>
          <a:xfrm>
            <a:off x="8242930" y="21266"/>
            <a:ext cx="168668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 err="1">
                <a:solidFill>
                  <a:srgbClr val="0070C0"/>
                </a:solidFill>
              </a:rPr>
              <a:t>Pouget</a:t>
            </a:r>
            <a:r>
              <a:rPr lang="en-US" sz="1400" i="1" dirty="0">
                <a:solidFill>
                  <a:srgbClr val="0070C0"/>
                </a:solidFill>
              </a:rPr>
              <a:t> et al</a:t>
            </a:r>
            <a:r>
              <a:rPr lang="en-US" sz="1400" dirty="0">
                <a:solidFill>
                  <a:srgbClr val="0070C0"/>
                </a:solidFill>
              </a:rPr>
              <a:t>., 2013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2829BA3-F593-121F-D9DE-0104444DA574}"/>
              </a:ext>
            </a:extLst>
          </p:cNvPr>
          <p:cNvSpPr txBox="1"/>
          <p:nvPr/>
        </p:nvSpPr>
        <p:spPr>
          <a:xfrm>
            <a:off x="10535146" y="6000227"/>
            <a:ext cx="150714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>
                <a:solidFill>
                  <a:srgbClr val="0070C0"/>
                </a:solidFill>
              </a:rPr>
              <a:t>Carn et al</a:t>
            </a:r>
            <a:r>
              <a:rPr lang="en-US" sz="1400" dirty="0">
                <a:solidFill>
                  <a:srgbClr val="0070C0"/>
                </a:solidFill>
              </a:rPr>
              <a:t>., 2022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3660F87-3A1C-6FB5-6491-E80D9966E4E9}"/>
              </a:ext>
            </a:extLst>
          </p:cNvPr>
          <p:cNvSpPr txBox="1"/>
          <p:nvPr/>
        </p:nvSpPr>
        <p:spPr>
          <a:xfrm>
            <a:off x="4749586" y="3913054"/>
            <a:ext cx="212910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</a:rPr>
              <a:t>EPIC+TROPOMI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D6F48D5B-088F-2D5C-9A1E-FCDD215C3699}"/>
              </a:ext>
            </a:extLst>
          </p:cNvPr>
          <p:cNvSpPr txBox="1"/>
          <p:nvPr/>
        </p:nvSpPr>
        <p:spPr>
          <a:xfrm rot="21396042">
            <a:off x="4600730" y="4828738"/>
            <a:ext cx="2119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0070C0"/>
                </a:solidFill>
              </a:rPr>
              <a:t>Instantaneous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86A79E4-F573-3945-7904-CAE47CD2109B}"/>
              </a:ext>
            </a:extLst>
          </p:cNvPr>
          <p:cNvSpPr txBox="1"/>
          <p:nvPr/>
        </p:nvSpPr>
        <p:spPr>
          <a:xfrm rot="20035353">
            <a:off x="4379351" y="2357439"/>
            <a:ext cx="17443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Continuous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DB5272F-2DFF-5173-A023-5680B1362A7A}"/>
              </a:ext>
            </a:extLst>
          </p:cNvPr>
          <p:cNvSpPr txBox="1"/>
          <p:nvPr/>
        </p:nvSpPr>
        <p:spPr>
          <a:xfrm rot="20016438">
            <a:off x="2404654" y="4520933"/>
            <a:ext cx="164660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V = 6 km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s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D0023B5-1433-9652-652F-A7D9EBCAB321}"/>
              </a:ext>
            </a:extLst>
          </p:cNvPr>
          <p:cNvSpPr txBox="1"/>
          <p:nvPr/>
        </p:nvSpPr>
        <p:spPr>
          <a:xfrm rot="19361014">
            <a:off x="1918850" y="3790060"/>
            <a:ext cx="178927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V = 14 km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3</a:t>
            </a:r>
            <a:r>
              <a:rPr lang="en-US" sz="2000" dirty="0">
                <a:solidFill>
                  <a:schemeClr val="bg1">
                    <a:lumMod val="50000"/>
                  </a:schemeClr>
                </a:solidFill>
              </a:rPr>
              <a:t> s</a:t>
            </a:r>
            <a:r>
              <a:rPr lang="en-US" sz="2000" baseline="30000" dirty="0">
                <a:solidFill>
                  <a:schemeClr val="bg1">
                    <a:lumMod val="50000"/>
                  </a:schemeClr>
                </a:solidFill>
              </a:rPr>
              <a:t>-1</a:t>
            </a:r>
          </a:p>
        </p:txBody>
      </p:sp>
      <p:pic>
        <p:nvPicPr>
          <p:cNvPr id="33" name="Picture 32" descr="Text&#10;&#10;Description automatically generated">
            <a:extLst>
              <a:ext uri="{FF2B5EF4-FFF2-40B4-BE49-F238E27FC236}">
                <a16:creationId xmlns:a16="http://schemas.microsoft.com/office/drawing/2014/main" id="{F49E5DDA-00C2-08E0-5B32-6B05BBC830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0295" y="1341962"/>
            <a:ext cx="2129109" cy="8579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A1AAB9-7DB3-B7EE-8E7D-B7D55A7123F8}"/>
              </a:ext>
            </a:extLst>
          </p:cNvPr>
          <p:cNvSpPr txBox="1"/>
          <p:nvPr/>
        </p:nvSpPr>
        <p:spPr>
          <a:xfrm>
            <a:off x="8765895" y="1915689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EPIC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DFF82E9-A535-E7C8-92F5-4F5741089DCF}"/>
              </a:ext>
            </a:extLst>
          </p:cNvPr>
          <p:cNvSpPr txBox="1"/>
          <p:nvPr/>
        </p:nvSpPr>
        <p:spPr>
          <a:xfrm>
            <a:off x="11319015" y="194195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EPIC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87D4BBB-737B-0D44-079F-1429FE0CAB52}"/>
              </a:ext>
            </a:extLst>
          </p:cNvPr>
          <p:cNvSpPr txBox="1"/>
          <p:nvPr/>
        </p:nvSpPr>
        <p:spPr>
          <a:xfrm>
            <a:off x="8736733" y="451758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EPIC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ECCAF84-B62D-A8D1-F74D-10FE89D2836E}"/>
              </a:ext>
            </a:extLst>
          </p:cNvPr>
          <p:cNvSpPr txBox="1"/>
          <p:nvPr/>
        </p:nvSpPr>
        <p:spPr>
          <a:xfrm>
            <a:off x="10780406" y="4517588"/>
            <a:ext cx="12618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0070C0"/>
                </a:solidFill>
                <a:latin typeface="+mj-lt"/>
              </a:rPr>
              <a:t>TROPOMI</a:t>
            </a:r>
          </a:p>
        </p:txBody>
      </p:sp>
      <p:pic>
        <p:nvPicPr>
          <p:cNvPr id="25" name="Picture 24" descr="A satellite image of a hurricane&#10;&#10;Description automatically generated with medium confidence">
            <a:extLst>
              <a:ext uri="{FF2B5EF4-FFF2-40B4-BE49-F238E27FC236}">
                <a16:creationId xmlns:a16="http://schemas.microsoft.com/office/drawing/2014/main" id="{2D092AFC-A233-7040-8CE3-8E4F50B639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3399" y="1559121"/>
            <a:ext cx="2160359" cy="1864811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8E1F3D1-8503-5540-B041-40B35A44FBE0}"/>
              </a:ext>
            </a:extLst>
          </p:cNvPr>
          <p:cNvSpPr txBox="1"/>
          <p:nvPr/>
        </p:nvSpPr>
        <p:spPr>
          <a:xfrm>
            <a:off x="1193230" y="1064349"/>
            <a:ext cx="33956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2022 </a:t>
            </a:r>
            <a:r>
              <a:rPr lang="en-US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Hunga</a:t>
            </a:r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eruption</a:t>
            </a:r>
          </a:p>
        </p:txBody>
      </p:sp>
    </p:spTree>
    <p:extLst>
      <p:ext uri="{BB962C8B-B14F-4D97-AF65-F5344CB8AC3E}">
        <p14:creationId xmlns:p14="http://schemas.microsoft.com/office/powerpoint/2010/main" val="490269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C332872E-9CC9-0068-990D-D8C8FFAC53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4936" y="865926"/>
            <a:ext cx="6650906" cy="4341374"/>
          </a:xfrm>
          <a:prstGeom prst="rect">
            <a:avLst/>
          </a:prstGeom>
        </p:spPr>
      </p:pic>
      <p:pic>
        <p:nvPicPr>
          <p:cNvPr id="4" name="Picture 3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17DAB245-EC2E-7342-77FA-F18A991E55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537" y="889372"/>
            <a:ext cx="4351634" cy="430448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F99B982-C155-409A-B033-D443E121213F}"/>
              </a:ext>
            </a:extLst>
          </p:cNvPr>
          <p:cNvSpPr txBox="1"/>
          <p:nvPr/>
        </p:nvSpPr>
        <p:spPr>
          <a:xfrm>
            <a:off x="58312" y="83828"/>
            <a:ext cx="120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Multiphase eruptions: 2021 La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Soufrière</a:t>
            </a:r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 (St Vincent)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45C197-3AA4-2446-A4CC-D370E1D946A8}"/>
              </a:ext>
            </a:extLst>
          </p:cNvPr>
          <p:cNvSpPr txBox="1"/>
          <p:nvPr/>
        </p:nvSpPr>
        <p:spPr>
          <a:xfrm>
            <a:off x="290509" y="5445393"/>
            <a:ext cx="1184317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2021 La </a:t>
            </a:r>
            <a:r>
              <a:rPr lang="en-US" sz="2000" dirty="0" err="1"/>
              <a:t>Soufrière</a:t>
            </a:r>
            <a:r>
              <a:rPr lang="en-US" sz="2000" dirty="0"/>
              <a:t> (St. Vincent) eruption (April 9-13, 2021): 30 discrete explosive events.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April 9, 2021: TROPOMI overpass captures initial ‘vent clearing’ explosion (low SO</a:t>
            </a:r>
            <a:r>
              <a:rPr lang="en-US" sz="2000" baseline="-25000" dirty="0"/>
              <a:t>2</a:t>
            </a:r>
            <a:r>
              <a:rPr lang="en-US" sz="2000" dirty="0"/>
              <a:t>).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Late afternoon EPIC measurements show significant increase in SO</a:t>
            </a:r>
            <a:r>
              <a:rPr lang="en-US" sz="2000" baseline="-25000" dirty="0"/>
              <a:t>2</a:t>
            </a:r>
            <a:r>
              <a:rPr lang="en-US" sz="2000" dirty="0"/>
              <a:t> (and ash) emissions.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A1961D2-BA05-2EB8-0355-D9697057A7F3}"/>
              </a:ext>
            </a:extLst>
          </p:cNvPr>
          <p:cNvSpPr txBox="1"/>
          <p:nvPr/>
        </p:nvSpPr>
        <p:spPr>
          <a:xfrm>
            <a:off x="393757" y="2757826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La </a:t>
            </a:r>
            <a:r>
              <a:rPr lang="en-US" sz="1400" i="1" dirty="0" err="1"/>
              <a:t>Soufrière</a:t>
            </a:r>
            <a:endParaRPr lang="en-US" sz="1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D2559-BC37-0E99-BB5D-E5BABA46246E}"/>
              </a:ext>
            </a:extLst>
          </p:cNvPr>
          <p:cNvSpPr txBox="1"/>
          <p:nvPr/>
        </p:nvSpPr>
        <p:spPr>
          <a:xfrm>
            <a:off x="5366410" y="2089203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La </a:t>
            </a:r>
            <a:r>
              <a:rPr lang="en-US" sz="1400" i="1" dirty="0" err="1"/>
              <a:t>Soufrière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A2283-09BE-F941-86DA-82610A1B0336}"/>
              </a:ext>
            </a:extLst>
          </p:cNvPr>
          <p:cNvSpPr txBox="1"/>
          <p:nvPr/>
        </p:nvSpPr>
        <p:spPr>
          <a:xfrm>
            <a:off x="6719393" y="1323581"/>
            <a:ext cx="48417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EPIC @ 20:21 UTC (16:21 local)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A28A063-0500-4A40-BB9E-17B457B74F4A}"/>
              </a:ext>
            </a:extLst>
          </p:cNvPr>
          <p:cNvSpPr txBox="1"/>
          <p:nvPr/>
        </p:nvSpPr>
        <p:spPr>
          <a:xfrm>
            <a:off x="546158" y="1323581"/>
            <a:ext cx="364907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TROPOMI @ 17:06 UTC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CD13406-72C1-EB3E-901A-8D51D641A495}"/>
              </a:ext>
            </a:extLst>
          </p:cNvPr>
          <p:cNvSpPr txBox="1"/>
          <p:nvPr/>
        </p:nvSpPr>
        <p:spPr>
          <a:xfrm>
            <a:off x="522108" y="4164661"/>
            <a:ext cx="3833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Low SO</a:t>
            </a:r>
            <a:r>
              <a:rPr lang="en-US" sz="1800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mass/columns (&lt;10 DU)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375D6BD-51F2-175C-ED1B-1CA4301AB496}"/>
              </a:ext>
            </a:extLst>
          </p:cNvPr>
          <p:cNvSpPr txBox="1"/>
          <p:nvPr/>
        </p:nvSpPr>
        <p:spPr>
          <a:xfrm>
            <a:off x="7265689" y="4164661"/>
            <a:ext cx="42643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Higher SO</a:t>
            </a:r>
            <a:r>
              <a:rPr lang="en-US" sz="1800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sz="18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mass/columns (~100 DU)</a:t>
            </a:r>
          </a:p>
        </p:txBody>
      </p:sp>
    </p:spTree>
    <p:extLst>
      <p:ext uri="{BB962C8B-B14F-4D97-AF65-F5344CB8AC3E}">
        <p14:creationId xmlns:p14="http://schemas.microsoft.com/office/powerpoint/2010/main" val="26207569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raphical user interface&#10;&#10;Description automatically generated">
            <a:extLst>
              <a:ext uri="{FF2B5EF4-FFF2-40B4-BE49-F238E27FC236}">
                <a16:creationId xmlns:a16="http://schemas.microsoft.com/office/drawing/2014/main" id="{8DBDE888-1354-8F38-BDB2-FFC3B489F4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1878"/>
          <a:stretch/>
        </p:blipFill>
        <p:spPr>
          <a:xfrm>
            <a:off x="35713" y="1083967"/>
            <a:ext cx="6060287" cy="391529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A28A063-0500-4A40-BB9E-17B457B74F4A}"/>
              </a:ext>
            </a:extLst>
          </p:cNvPr>
          <p:cNvSpPr txBox="1"/>
          <p:nvPr/>
        </p:nvSpPr>
        <p:spPr>
          <a:xfrm>
            <a:off x="214993" y="1519136"/>
            <a:ext cx="16433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Arial Rounded MT Bold" panose="020F0704030504030204" pitchFamily="34" charset="77"/>
              </a:rPr>
              <a:t>TROPOMI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1F99B982-C155-409A-B033-D443E121213F}"/>
              </a:ext>
            </a:extLst>
          </p:cNvPr>
          <p:cNvSpPr txBox="1"/>
          <p:nvPr/>
        </p:nvSpPr>
        <p:spPr>
          <a:xfrm>
            <a:off x="58312" y="83828"/>
            <a:ext cx="120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Multiphase eruptions: 2021 La </a:t>
            </a:r>
            <a:r>
              <a:rPr lang="en-US" sz="3200" dirty="0" err="1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Soufrière</a:t>
            </a:r>
            <a:r>
              <a:rPr lang="en-US" sz="3200" dirty="0">
                <a:solidFill>
                  <a:schemeClr val="bg1"/>
                </a:solidFill>
                <a:latin typeface="Arial Rounded MT Bold" panose="020F0704030504030204" pitchFamily="34" charset="77"/>
                <a:cs typeface="Times New Roman" panose="02020603050405020304" pitchFamily="18" charset="0"/>
              </a:rPr>
              <a:t> (St Vincent)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FB45C197-3AA4-2446-A4CC-D370E1D946A8}"/>
              </a:ext>
            </a:extLst>
          </p:cNvPr>
          <p:cNvSpPr txBox="1"/>
          <p:nvPr/>
        </p:nvSpPr>
        <p:spPr>
          <a:xfrm>
            <a:off x="58312" y="5098236"/>
            <a:ext cx="12053151" cy="15542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2021 La </a:t>
            </a:r>
            <a:r>
              <a:rPr lang="en-US" sz="2000" dirty="0" err="1"/>
              <a:t>Soufrière</a:t>
            </a:r>
            <a:r>
              <a:rPr lang="en-US" sz="2000" dirty="0"/>
              <a:t> (St. Vincent) eruption (April 9-13, 2021): 30 discrete explosive events.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April 13, 2021: large UTLS background SO</a:t>
            </a:r>
            <a:r>
              <a:rPr lang="en-US" sz="2000" baseline="-25000" dirty="0"/>
              <a:t>2</a:t>
            </a:r>
            <a:r>
              <a:rPr lang="en-US" sz="2000" dirty="0"/>
              <a:t> columns from prior eruptions (TROPOMI image). 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High-cadence EPIC imagery tracks SO</a:t>
            </a:r>
            <a:r>
              <a:rPr lang="en-US" sz="2000" baseline="-25000" dirty="0"/>
              <a:t>2</a:t>
            </a:r>
            <a:r>
              <a:rPr lang="en-US" sz="2000" dirty="0"/>
              <a:t> cloud (transient increase in SO</a:t>
            </a:r>
            <a:r>
              <a:rPr lang="en-US" sz="2000" baseline="-25000" dirty="0"/>
              <a:t>2</a:t>
            </a:r>
            <a:r>
              <a:rPr lang="en-US" sz="2000" dirty="0"/>
              <a:t> columns) from new explosion.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Lower SO</a:t>
            </a:r>
            <a:r>
              <a:rPr lang="en-US" sz="2000" baseline="-25000" dirty="0"/>
              <a:t>2</a:t>
            </a:r>
            <a:r>
              <a:rPr lang="en-US" sz="2000" dirty="0"/>
              <a:t> sensitivity of EPIC advantageous for reducing background interference.</a:t>
            </a: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B0462137-2A14-95E1-1B3E-2ABE63A81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0317" y="1096706"/>
            <a:ext cx="5965970" cy="388981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A1961D2-BA05-2EB8-0355-D9697057A7F3}"/>
              </a:ext>
            </a:extLst>
          </p:cNvPr>
          <p:cNvSpPr txBox="1"/>
          <p:nvPr/>
        </p:nvSpPr>
        <p:spPr>
          <a:xfrm>
            <a:off x="6777462" y="2523980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La </a:t>
            </a:r>
            <a:r>
              <a:rPr lang="en-US" sz="1400" i="1" dirty="0" err="1"/>
              <a:t>Soufrière</a:t>
            </a:r>
            <a:endParaRPr lang="en-US" sz="14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60D2559-BC37-0E99-BB5D-E5BABA46246E}"/>
              </a:ext>
            </a:extLst>
          </p:cNvPr>
          <p:cNvSpPr txBox="1"/>
          <p:nvPr/>
        </p:nvSpPr>
        <p:spPr>
          <a:xfrm>
            <a:off x="699100" y="2421754"/>
            <a:ext cx="115929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i="1" dirty="0"/>
              <a:t>La </a:t>
            </a:r>
            <a:r>
              <a:rPr lang="en-US" sz="1400" i="1" dirty="0" err="1"/>
              <a:t>Soufrière</a:t>
            </a:r>
            <a:endParaRPr lang="en-US" sz="1400" i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8DA2283-09BE-F941-86DA-82610A1B0336}"/>
              </a:ext>
            </a:extLst>
          </p:cNvPr>
          <p:cNvSpPr txBox="1"/>
          <p:nvPr/>
        </p:nvSpPr>
        <p:spPr>
          <a:xfrm>
            <a:off x="11156770" y="1519137"/>
            <a:ext cx="918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EPIC</a:t>
            </a:r>
          </a:p>
        </p:txBody>
      </p:sp>
    </p:spTree>
    <p:extLst>
      <p:ext uri="{BB962C8B-B14F-4D97-AF65-F5344CB8AC3E}">
        <p14:creationId xmlns:p14="http://schemas.microsoft.com/office/powerpoint/2010/main" val="22045191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7CBD129-9E5D-BF46-B116-53D07D3D9D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89" y="804572"/>
            <a:ext cx="4487528" cy="493628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C6901DD-16C2-C04B-9990-E96734F365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5721" y="961696"/>
            <a:ext cx="2669180" cy="2669180"/>
          </a:xfrm>
          <a:prstGeom prst="rect">
            <a:avLst/>
          </a:prstGeom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1F99B982-C155-409A-B033-D443E121213F}"/>
              </a:ext>
            </a:extLst>
          </p:cNvPr>
          <p:cNvSpPr txBox="1"/>
          <p:nvPr/>
        </p:nvSpPr>
        <p:spPr>
          <a:xfrm>
            <a:off x="58312" y="83828"/>
            <a:ext cx="120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Volcanic air pollution and health hazards in the Philippines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3905C-A1E5-BF4D-A0A9-D3A6F340E3DD}"/>
              </a:ext>
            </a:extLst>
          </p:cNvPr>
          <p:cNvSpPr txBox="1"/>
          <p:nvPr/>
        </p:nvSpPr>
        <p:spPr>
          <a:xfrm>
            <a:off x="178470" y="5989342"/>
            <a:ext cx="11786787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Significant health hazards due to current high levels of volcanic SO</a:t>
            </a:r>
            <a:r>
              <a:rPr lang="en-US" sz="2000" baseline="-25000" dirty="0"/>
              <a:t>2</a:t>
            </a:r>
            <a:r>
              <a:rPr lang="en-US" sz="2000" dirty="0"/>
              <a:t> emissions in the Philippines.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GEMS data could aid volcanic smog (</a:t>
            </a:r>
            <a:r>
              <a:rPr lang="en-US" sz="2000" dirty="0" err="1"/>
              <a:t>vog</a:t>
            </a:r>
            <a:r>
              <a:rPr lang="en-US" sz="2000" dirty="0"/>
              <a:t>) forecasting and volcanic source attribution.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A43251C-8DBB-1946-BBFA-EB86D837BF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33137" y="3299620"/>
            <a:ext cx="1782168" cy="2214732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B4612B52-5A1F-1B4C-8EB7-A7A085561CE9}"/>
              </a:ext>
            </a:extLst>
          </p:cNvPr>
          <p:cNvSpPr txBox="1"/>
          <p:nvPr/>
        </p:nvSpPr>
        <p:spPr>
          <a:xfrm>
            <a:off x="4573956" y="3665647"/>
            <a:ext cx="1884556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Aug 20, 2024</a:t>
            </a:r>
          </a:p>
          <a:p>
            <a:endParaRPr lang="en-US" sz="2000" dirty="0">
              <a:solidFill>
                <a:srgbClr val="FF0000"/>
              </a:solidFill>
              <a:latin typeface="Arial Rounded MT Bold" panose="020F0704030504030204" pitchFamily="34" charset="77"/>
            </a:endParaRPr>
          </a:p>
          <a:p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Taal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volcanic smog (</a:t>
            </a:r>
            <a:r>
              <a:rPr lang="en-US" sz="2000" dirty="0" err="1">
                <a:solidFill>
                  <a:srgbClr val="FF0000"/>
                </a:solidFill>
                <a:latin typeface="Arial Rounded MT Bold" panose="020F0704030504030204" pitchFamily="34" charset="77"/>
              </a:rPr>
              <a:t>vog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) event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C7AA0AE-053C-324F-B21B-A62F81191F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3844" y="795725"/>
            <a:ext cx="3916064" cy="4973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8543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TextBox 54">
            <a:extLst>
              <a:ext uri="{FF2B5EF4-FFF2-40B4-BE49-F238E27FC236}">
                <a16:creationId xmlns:a16="http://schemas.microsoft.com/office/drawing/2014/main" id="{1F99B982-C155-409A-B033-D443E121213F}"/>
              </a:ext>
            </a:extLst>
          </p:cNvPr>
          <p:cNvSpPr txBox="1"/>
          <p:nvPr/>
        </p:nvSpPr>
        <p:spPr>
          <a:xfrm>
            <a:off x="58312" y="83828"/>
            <a:ext cx="1207537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Volcanic and anthropogenic SO</a:t>
            </a:r>
            <a:r>
              <a:rPr lang="en-US" sz="3200" baseline="-2500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r>
              <a:rPr lang="en-US" sz="3200" dirty="0">
                <a:solidFill>
                  <a:schemeClr val="bg1"/>
                </a:solidFill>
                <a:effectLst/>
                <a:latin typeface="Arial Rounded MT Bold" panose="020F0704030504030204" pitchFamily="34" charset="77"/>
                <a:ea typeface="Times New Roman" panose="02020603050405020304" pitchFamily="18" charset="0"/>
                <a:cs typeface="Times New Roman" panose="02020603050405020304" pitchFamily="18" charset="0"/>
              </a:rPr>
              <a:t> in Mexico from TEMPO</a:t>
            </a:r>
            <a:endParaRPr lang="en-US" sz="3200" dirty="0">
              <a:solidFill>
                <a:schemeClr val="bg1"/>
              </a:solidFill>
              <a:latin typeface="Arial Rounded MT Bold" panose="020F0704030504030204" pitchFamily="34" charset="77"/>
              <a:cs typeface="Times New Roman" panose="02020603050405020304" pitchFamily="18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28450BC-AD6E-4542-AA9D-A322A2532D37}"/>
              </a:ext>
            </a:extLst>
          </p:cNvPr>
          <p:cNvSpPr/>
          <p:nvPr/>
        </p:nvSpPr>
        <p:spPr bwMode="auto">
          <a:xfrm>
            <a:off x="5391806" y="1185869"/>
            <a:ext cx="2354317" cy="338372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solidFill>
                <a:schemeClr val="tx1"/>
              </a:solidFill>
              <a:effectLst/>
              <a:latin typeface="Arial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423905C-A1E5-BF4D-A0A9-D3A6F340E3DD}"/>
              </a:ext>
            </a:extLst>
          </p:cNvPr>
          <p:cNvSpPr txBox="1"/>
          <p:nvPr/>
        </p:nvSpPr>
        <p:spPr>
          <a:xfrm>
            <a:off x="602217" y="5989342"/>
            <a:ext cx="1098756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New TEMPO SO</a:t>
            </a:r>
            <a:r>
              <a:rPr lang="en-US" sz="2000" baseline="-25000" dirty="0"/>
              <a:t>2</a:t>
            </a:r>
            <a:r>
              <a:rPr lang="en-US" sz="2000" dirty="0"/>
              <a:t> retrievals capture dynamics of degassing from </a:t>
            </a:r>
            <a:r>
              <a:rPr lang="en-US" sz="2000" dirty="0" err="1"/>
              <a:t>Popocatépetl</a:t>
            </a:r>
            <a:r>
              <a:rPr lang="en-US" sz="2000" dirty="0"/>
              <a:t> volcano.</a:t>
            </a:r>
          </a:p>
          <a:p>
            <a:pPr marL="180975" indent="-180975">
              <a:spcBef>
                <a:spcPts val="600"/>
              </a:spcBef>
              <a:buFont typeface="Arial" charset="0"/>
              <a:buChar char="•"/>
            </a:pPr>
            <a:r>
              <a:rPr lang="en-US" sz="2000" dirty="0"/>
              <a:t>Distal volcanic plume interferes with estimates of anthropogenic SO</a:t>
            </a:r>
            <a:r>
              <a:rPr lang="en-US" sz="2000" baseline="-25000" dirty="0"/>
              <a:t>2</a:t>
            </a:r>
            <a:r>
              <a:rPr lang="en-US" sz="2000" dirty="0"/>
              <a:t> emissions.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22B949F-25BA-7701-6E89-BEE844A198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12" y="843390"/>
            <a:ext cx="8284076" cy="517121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69E2FBD-6E06-554E-9157-330B77A0D442}"/>
              </a:ext>
            </a:extLst>
          </p:cNvPr>
          <p:cNvSpPr txBox="1"/>
          <p:nvPr/>
        </p:nvSpPr>
        <p:spPr>
          <a:xfrm>
            <a:off x="8342388" y="2205588"/>
            <a:ext cx="379129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Preliminary TEMPO SO</a:t>
            </a:r>
            <a:r>
              <a:rPr lang="en-US" sz="2000" baseline="-25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2</a:t>
            </a:r>
            <a:r>
              <a:rPr lang="en-US" sz="2000" dirty="0">
                <a:solidFill>
                  <a:srgbClr val="FF0000"/>
                </a:solidFill>
                <a:latin typeface="Arial Rounded MT Bold" panose="020F0704030504030204" pitchFamily="34" charset="77"/>
              </a:rPr>
              <a:t> retrievals (Can Li, NASA)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77"/>
              </a:rPr>
              <a:t>PCA algorithm; slant column SO</a:t>
            </a:r>
            <a:r>
              <a:rPr lang="en-US" sz="2000" baseline="-25000" dirty="0">
                <a:latin typeface="Arial Rounded MT Bold" panose="020F0704030504030204" pitchFamily="34" charset="77"/>
              </a:rPr>
              <a:t>2</a:t>
            </a:r>
            <a:r>
              <a:rPr lang="en-US" sz="2000" dirty="0">
                <a:latin typeface="Arial Rounded MT Bold" panose="020F0704030504030204" pitchFamily="34" charset="77"/>
              </a:rPr>
              <a:t> with constant AMF applied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77"/>
              </a:rPr>
              <a:t>11 hourly observations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Arial Rounded MT Bold" panose="020F0704030504030204" pitchFamily="34" charset="77"/>
              </a:rPr>
              <a:t>Volcanic (Popocatepetl) and anthropogenic SO</a:t>
            </a:r>
            <a:r>
              <a:rPr lang="en-US" sz="2000" baseline="-25000" dirty="0">
                <a:latin typeface="Arial Rounded MT Bold" panose="020F0704030504030204" pitchFamily="34" charset="77"/>
              </a:rPr>
              <a:t>2</a:t>
            </a:r>
            <a:r>
              <a:rPr lang="en-US" sz="2000" dirty="0">
                <a:latin typeface="Arial Rounded MT Bold" panose="020F0704030504030204" pitchFamily="34" charset="77"/>
              </a:rPr>
              <a:t> sources (oil/gas, smelters)</a:t>
            </a:r>
          </a:p>
        </p:txBody>
      </p:sp>
    </p:spTree>
    <p:extLst>
      <p:ext uri="{BB962C8B-B14F-4D97-AF65-F5344CB8AC3E}">
        <p14:creationId xmlns:p14="http://schemas.microsoft.com/office/powerpoint/2010/main" val="1886362448"/>
      </p:ext>
    </p:extLst>
  </p:cSld>
  <p:clrMapOvr>
    <a:masterClrMapping/>
  </p:clrMapOvr>
</p:sld>
</file>

<file path=ppt/theme/theme1.xml><?xml version="1.0" encoding="utf-8"?>
<a:theme xmlns:a="http://schemas.openxmlformats.org/drawingml/2006/main" name="5_Default Design">
  <a:themeElements>
    <a:clrScheme name="3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3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charset="-128"/>
            <a:cs typeface="ＭＳ Ｐゴシック" charset="-128"/>
          </a:defRPr>
        </a:defPPr>
      </a:lstStyle>
    </a:lnDef>
  </a:objectDefaults>
  <a:extraClrSchemeLst>
    <a:extraClrScheme>
      <a:clrScheme name="3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3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3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37652</TotalTime>
  <Words>847</Words>
  <Application>Microsoft Macintosh PowerPoint</Application>
  <PresentationFormat>Widescreen</PresentationFormat>
  <Paragraphs>111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Arial</vt:lpstr>
      <vt:lpstr>Arial Rounded MT Bold</vt:lpstr>
      <vt:lpstr>5_Default Design</vt:lpstr>
      <vt:lpstr>PowerPoint Presentation</vt:lpstr>
      <vt:lpstr>Geostationary UV Air Quality (GEO-AQ) Satellite Constellation</vt:lpstr>
      <vt:lpstr>Raikoke eruption (Kuril Islands, Russia) – June 21, 2019</vt:lpstr>
      <vt:lpstr>Response to major volcanic eruptions</vt:lpstr>
      <vt:lpstr>Umbrella cloud analysis with UV data</vt:lpstr>
      <vt:lpstr>PowerPoint Presentation</vt:lpstr>
      <vt:lpstr>PowerPoint Presentation</vt:lpstr>
      <vt:lpstr>PowerPoint Presentation</vt:lpstr>
      <vt:lpstr>PowerPoint Presentation</vt:lpstr>
      <vt:lpstr>Summary</vt:lpstr>
    </vt:vector>
  </TitlesOfParts>
  <Company>University of Maryland Baltimore County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Simon Carn</dc:creator>
  <cp:lastModifiedBy>Simon Carn</cp:lastModifiedBy>
  <cp:revision>4336</cp:revision>
  <cp:lastPrinted>2009-04-22T16:51:18Z</cp:lastPrinted>
  <dcterms:created xsi:type="dcterms:W3CDTF">2013-08-28T16:35:44Z</dcterms:created>
  <dcterms:modified xsi:type="dcterms:W3CDTF">2024-08-29T03:10:58Z</dcterms:modified>
</cp:coreProperties>
</file>