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6" r:id="rId3"/>
  </p:sldMasterIdLst>
  <p:notesMasterIdLst>
    <p:notesMasterId r:id="rId16"/>
  </p:notesMasterIdLst>
  <p:sldIdLst>
    <p:sldId id="478" r:id="rId4"/>
    <p:sldId id="542" r:id="rId5"/>
    <p:sldId id="256" r:id="rId6"/>
    <p:sldId id="510" r:id="rId7"/>
    <p:sldId id="501" r:id="rId8"/>
    <p:sldId id="505" r:id="rId9"/>
    <p:sldId id="536" r:id="rId10"/>
    <p:sldId id="508" r:id="rId11"/>
    <p:sldId id="504" r:id="rId12"/>
    <p:sldId id="532" r:id="rId13"/>
    <p:sldId id="538" r:id="rId14"/>
    <p:sldId id="506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4472C4"/>
    <a:srgbClr val="0066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598" autoAdjust="0"/>
  </p:normalViewPr>
  <p:slideViewPr>
    <p:cSldViewPr snapToGrid="0">
      <p:cViewPr varScale="1">
        <p:scale>
          <a:sx n="108" d="100"/>
          <a:sy n="108" d="100"/>
        </p:scale>
        <p:origin x="4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gemsv3no2_yokosuka\gemsv3_yokosuka_2201-2406avk_r.xlsm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D:\gemsv3no2_yokosuka\gemsv3_yokosuka_2201-2406avk_r.xlsm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D:\gemsv3no2_yokosuka\gemsv3_yokosuka_fukue_season_hour_Ratio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D:\gemsv3no2_yokosuka\gemsv3_yokosuka_fukue_season_hour_Ratio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D:\gemsv3no2_yokosuka\gemsv3_yokosuka_fukue_season_hour_Rati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/>
              <a:t>AVK (TropNO2)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GEMSv3</a:t>
            </a:r>
            <a:endParaRPr lang="ja-JP" dirty="0"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0"/>
            <c:plus>
              <c:numRef>
                <c:f>'gemsv3_yokosuka_2201-2203'!$CB$6070:$DV$6070</c:f>
                <c:numCache>
                  <c:formatCode>General</c:formatCode>
                  <c:ptCount val="47"/>
                  <c:pt idx="0">
                    <c:v>0.11133325753627182</c:v>
                  </c:pt>
                  <c:pt idx="1">
                    <c:v>0.11190043267909144</c:v>
                  </c:pt>
                  <c:pt idx="2">
                    <c:v>0.11306758690376675</c:v>
                  </c:pt>
                  <c:pt idx="3">
                    <c:v>0.11472123633088045</c:v>
                  </c:pt>
                  <c:pt idx="4">
                    <c:v>0.11732070743031783</c:v>
                  </c:pt>
                  <c:pt idx="5">
                    <c:v>0.12172688928137268</c:v>
                  </c:pt>
                  <c:pt idx="6">
                    <c:v>0.12859215163426418</c:v>
                  </c:pt>
                  <c:pt idx="7">
                    <c:v>0.34713863528853767</c:v>
                  </c:pt>
                  <c:pt idx="8">
                    <c:v>0.56381937311130403</c:v>
                  </c:pt>
                  <c:pt idx="9">
                    <c:v>0.56665171948457338</c:v>
                  </c:pt>
                  <c:pt idx="10">
                    <c:v>0.5707750478199064</c:v>
                  </c:pt>
                  <c:pt idx="11">
                    <c:v>0.57563479647768945</c:v>
                  </c:pt>
                  <c:pt idx="12">
                    <c:v>0.58225372306755963</c:v>
                  </c:pt>
                  <c:pt idx="13">
                    <c:v>0.58953165460330015</c:v>
                  </c:pt>
                  <c:pt idx="14">
                    <c:v>0.59553689141599442</c:v>
                  </c:pt>
                  <c:pt idx="15">
                    <c:v>0.60067779586145753</c:v>
                  </c:pt>
                  <c:pt idx="16">
                    <c:v>0.5252150885954785</c:v>
                  </c:pt>
                  <c:pt idx="17">
                    <c:v>0.58540900357719616</c:v>
                  </c:pt>
                  <c:pt idx="18">
                    <c:v>0.60512772179520768</c:v>
                  </c:pt>
                  <c:pt idx="19">
                    <c:v>0.61767134722436279</c:v>
                  </c:pt>
                  <c:pt idx="20">
                    <c:v>0.63034741668083483</c:v>
                  </c:pt>
                  <c:pt idx="21">
                    <c:v>0.64321571742760253</c:v>
                  </c:pt>
                  <c:pt idx="22">
                    <c:v>0.65125343919513701</c:v>
                  </c:pt>
                  <c:pt idx="23">
                    <c:v>0.63391093043451119</c:v>
                  </c:pt>
                  <c:pt idx="24">
                    <c:v>0.64824616115098144</c:v>
                  </c:pt>
                  <c:pt idx="25">
                    <c:v>0.66180418089095983</c:v>
                  </c:pt>
                  <c:pt idx="26">
                    <c:v>0.67538129130688174</c:v>
                  </c:pt>
                  <c:pt idx="27">
                    <c:v>0.69329274793626638</c:v>
                  </c:pt>
                  <c:pt idx="28">
                    <c:v>0.70901568524613812</c:v>
                  </c:pt>
                  <c:pt idx="29">
                    <c:v>0.72213725872157963</c:v>
                  </c:pt>
                  <c:pt idx="30">
                    <c:v>0.73052535957698872</c:v>
                  </c:pt>
                  <c:pt idx="31">
                    <c:v>0.7385606210857929</c:v>
                  </c:pt>
                  <c:pt idx="32">
                    <c:v>0.74505791486760564</c:v>
                  </c:pt>
                  <c:pt idx="33">
                    <c:v>0.74998955020815683</c:v>
                  </c:pt>
                  <c:pt idx="34">
                    <c:v>0.75342032541626636</c:v>
                  </c:pt>
                  <c:pt idx="35">
                    <c:v>0.75570996110163891</c:v>
                  </c:pt>
                  <c:pt idx="36">
                    <c:v>0.75746047150563145</c:v>
                  </c:pt>
                  <c:pt idx="37">
                    <c:v>0.75684274617673786</c:v>
                  </c:pt>
                  <c:pt idx="38">
                    <c:v>0.754847550323691</c:v>
                  </c:pt>
                  <c:pt idx="39">
                    <c:v>0.7523497541490568</c:v>
                  </c:pt>
                  <c:pt idx="40">
                    <c:v>0.74745256712690578</c:v>
                  </c:pt>
                  <c:pt idx="41">
                    <c:v>0.74338954538263857</c:v>
                  </c:pt>
                  <c:pt idx="42">
                    <c:v>0.74006913661093365</c:v>
                  </c:pt>
                  <c:pt idx="43">
                    <c:v>0.73709183201063033</c:v>
                  </c:pt>
                  <c:pt idx="44">
                    <c:v>0.73438243849743035</c:v>
                  </c:pt>
                  <c:pt idx="45">
                    <c:v>0.73165537885031195</c:v>
                  </c:pt>
                  <c:pt idx="46">
                    <c:v>0.72739979650534736</c:v>
                  </c:pt>
                </c:numCache>
              </c:numRef>
            </c:plus>
            <c:minus>
              <c:numRef>
                <c:f>'gemsv3_yokosuka_2201-2203'!$CB$6070:$DV$6070</c:f>
                <c:numCache>
                  <c:formatCode>General</c:formatCode>
                  <c:ptCount val="47"/>
                  <c:pt idx="0">
                    <c:v>0.11133325753627182</c:v>
                  </c:pt>
                  <c:pt idx="1">
                    <c:v>0.11190043267909144</c:v>
                  </c:pt>
                  <c:pt idx="2">
                    <c:v>0.11306758690376675</c:v>
                  </c:pt>
                  <c:pt idx="3">
                    <c:v>0.11472123633088045</c:v>
                  </c:pt>
                  <c:pt idx="4">
                    <c:v>0.11732070743031783</c:v>
                  </c:pt>
                  <c:pt idx="5">
                    <c:v>0.12172688928137268</c:v>
                  </c:pt>
                  <c:pt idx="6">
                    <c:v>0.12859215163426418</c:v>
                  </c:pt>
                  <c:pt idx="7">
                    <c:v>0.34713863528853767</c:v>
                  </c:pt>
                  <c:pt idx="8">
                    <c:v>0.56381937311130403</c:v>
                  </c:pt>
                  <c:pt idx="9">
                    <c:v>0.56665171948457338</c:v>
                  </c:pt>
                  <c:pt idx="10">
                    <c:v>0.5707750478199064</c:v>
                  </c:pt>
                  <c:pt idx="11">
                    <c:v>0.57563479647768945</c:v>
                  </c:pt>
                  <c:pt idx="12">
                    <c:v>0.58225372306755963</c:v>
                  </c:pt>
                  <c:pt idx="13">
                    <c:v>0.58953165460330015</c:v>
                  </c:pt>
                  <c:pt idx="14">
                    <c:v>0.59553689141599442</c:v>
                  </c:pt>
                  <c:pt idx="15">
                    <c:v>0.60067779586145753</c:v>
                  </c:pt>
                  <c:pt idx="16">
                    <c:v>0.5252150885954785</c:v>
                  </c:pt>
                  <c:pt idx="17">
                    <c:v>0.58540900357719616</c:v>
                  </c:pt>
                  <c:pt idx="18">
                    <c:v>0.60512772179520768</c:v>
                  </c:pt>
                  <c:pt idx="19">
                    <c:v>0.61767134722436279</c:v>
                  </c:pt>
                  <c:pt idx="20">
                    <c:v>0.63034741668083483</c:v>
                  </c:pt>
                  <c:pt idx="21">
                    <c:v>0.64321571742760253</c:v>
                  </c:pt>
                  <c:pt idx="22">
                    <c:v>0.65125343919513701</c:v>
                  </c:pt>
                  <c:pt idx="23">
                    <c:v>0.63391093043451119</c:v>
                  </c:pt>
                  <c:pt idx="24">
                    <c:v>0.64824616115098144</c:v>
                  </c:pt>
                  <c:pt idx="25">
                    <c:v>0.66180418089095983</c:v>
                  </c:pt>
                  <c:pt idx="26">
                    <c:v>0.67538129130688174</c:v>
                  </c:pt>
                  <c:pt idx="27">
                    <c:v>0.69329274793626638</c:v>
                  </c:pt>
                  <c:pt idx="28">
                    <c:v>0.70901568524613812</c:v>
                  </c:pt>
                  <c:pt idx="29">
                    <c:v>0.72213725872157963</c:v>
                  </c:pt>
                  <c:pt idx="30">
                    <c:v>0.73052535957698872</c:v>
                  </c:pt>
                  <c:pt idx="31">
                    <c:v>0.7385606210857929</c:v>
                  </c:pt>
                  <c:pt idx="32">
                    <c:v>0.74505791486760564</c:v>
                  </c:pt>
                  <c:pt idx="33">
                    <c:v>0.74998955020815683</c:v>
                  </c:pt>
                  <c:pt idx="34">
                    <c:v>0.75342032541626636</c:v>
                  </c:pt>
                  <c:pt idx="35">
                    <c:v>0.75570996110163891</c:v>
                  </c:pt>
                  <c:pt idx="36">
                    <c:v>0.75746047150563145</c:v>
                  </c:pt>
                  <c:pt idx="37">
                    <c:v>0.75684274617673786</c:v>
                  </c:pt>
                  <c:pt idx="38">
                    <c:v>0.754847550323691</c:v>
                  </c:pt>
                  <c:pt idx="39">
                    <c:v>0.7523497541490568</c:v>
                  </c:pt>
                  <c:pt idx="40">
                    <c:v>0.74745256712690578</c:v>
                  </c:pt>
                  <c:pt idx="41">
                    <c:v>0.74338954538263857</c:v>
                  </c:pt>
                  <c:pt idx="42">
                    <c:v>0.74006913661093365</c:v>
                  </c:pt>
                  <c:pt idx="43">
                    <c:v>0.73709183201063033</c:v>
                  </c:pt>
                  <c:pt idx="44">
                    <c:v>0.73438243849743035</c:v>
                  </c:pt>
                  <c:pt idx="45">
                    <c:v>0.73165537885031195</c:v>
                  </c:pt>
                  <c:pt idx="46">
                    <c:v>0.72739979650534736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FF0000"/>
                </a:solidFill>
                <a:round/>
              </a:ln>
              <a:effectLst/>
            </c:spPr>
          </c:errBars>
          <c:xVal>
            <c:numRef>
              <c:f>'gemsv3_yokosuka_2201-2203'!$CB$6069:$DV$6069</c:f>
              <c:numCache>
                <c:formatCode>0.00E+00</c:formatCode>
                <c:ptCount val="47"/>
                <c:pt idx="0">
                  <c:v>0.31157220558944726</c:v>
                </c:pt>
                <c:pt idx="1">
                  <c:v>0.35823963048639823</c:v>
                </c:pt>
                <c:pt idx="2">
                  <c:v>0.4059044263973613</c:v>
                </c:pt>
                <c:pt idx="3">
                  <c:v>0.45675249690024766</c:v>
                </c:pt>
                <c:pt idx="4">
                  <c:v>0.51154618466611734</c:v>
                </c:pt>
                <c:pt idx="5">
                  <c:v>0.57016274987634019</c:v>
                </c:pt>
                <c:pt idx="6">
                  <c:v>0.6312984041220121</c:v>
                </c:pt>
                <c:pt idx="7">
                  <c:v>1.0442332798021463</c:v>
                </c:pt>
                <c:pt idx="8">
                  <c:v>1.3159100308326479</c:v>
                </c:pt>
                <c:pt idx="9">
                  <c:v>1.3706007459192078</c:v>
                </c:pt>
                <c:pt idx="10">
                  <c:v>1.4186477686727157</c:v>
                </c:pt>
                <c:pt idx="11">
                  <c:v>1.4602670352844198</c:v>
                </c:pt>
                <c:pt idx="12">
                  <c:v>1.5078802811211844</c:v>
                </c:pt>
                <c:pt idx="13">
                  <c:v>1.5579761389942266</c:v>
                </c:pt>
                <c:pt idx="14">
                  <c:v>1.6014476702390821</c:v>
                </c:pt>
                <c:pt idx="15">
                  <c:v>1.6411739511953911</c:v>
                </c:pt>
                <c:pt idx="16">
                  <c:v>1.795329897444351</c:v>
                </c:pt>
                <c:pt idx="17">
                  <c:v>2.0487577183841674</c:v>
                </c:pt>
                <c:pt idx="18">
                  <c:v>2.1021016796372614</c:v>
                </c:pt>
                <c:pt idx="19">
                  <c:v>2.1472152468260575</c:v>
                </c:pt>
                <c:pt idx="20">
                  <c:v>2.1903295879637281</c:v>
                </c:pt>
                <c:pt idx="21">
                  <c:v>2.2318156153338871</c:v>
                </c:pt>
                <c:pt idx="22">
                  <c:v>2.2745757452596806</c:v>
                </c:pt>
                <c:pt idx="23">
                  <c:v>2.3434860103874664</c:v>
                </c:pt>
                <c:pt idx="24">
                  <c:v>2.3817609429513711</c:v>
                </c:pt>
                <c:pt idx="25">
                  <c:v>2.4163036326463323</c:v>
                </c:pt>
                <c:pt idx="26">
                  <c:v>2.4487720270403996</c:v>
                </c:pt>
                <c:pt idx="27">
                  <c:v>2.4879692016487995</c:v>
                </c:pt>
                <c:pt idx="28">
                  <c:v>2.5185032356141841</c:v>
                </c:pt>
                <c:pt idx="29">
                  <c:v>2.5408599195383328</c:v>
                </c:pt>
                <c:pt idx="30">
                  <c:v>2.5580230305028859</c:v>
                </c:pt>
                <c:pt idx="31">
                  <c:v>2.5682234707337201</c:v>
                </c:pt>
                <c:pt idx="32">
                  <c:v>2.5731903231657012</c:v>
                </c:pt>
                <c:pt idx="33">
                  <c:v>2.5743014558944743</c:v>
                </c:pt>
                <c:pt idx="34">
                  <c:v>2.5721702159933977</c:v>
                </c:pt>
                <c:pt idx="35">
                  <c:v>2.5677217394888729</c:v>
                </c:pt>
                <c:pt idx="36">
                  <c:v>2.5540420412201144</c:v>
                </c:pt>
                <c:pt idx="37">
                  <c:v>2.5372323231657079</c:v>
                </c:pt>
                <c:pt idx="38">
                  <c:v>2.5200178615004094</c:v>
                </c:pt>
                <c:pt idx="39">
                  <c:v>2.5042121879637245</c:v>
                </c:pt>
                <c:pt idx="40">
                  <c:v>2.4797133899422978</c:v>
                </c:pt>
                <c:pt idx="41">
                  <c:v>2.4638821203627423</c:v>
                </c:pt>
                <c:pt idx="42">
                  <c:v>2.4543255713107976</c:v>
                </c:pt>
                <c:pt idx="43">
                  <c:v>2.448228550700736</c:v>
                </c:pt>
                <c:pt idx="44">
                  <c:v>2.4437352728771571</c:v>
                </c:pt>
                <c:pt idx="45">
                  <c:v>2.4392326067600987</c:v>
                </c:pt>
                <c:pt idx="46">
                  <c:v>2.432332613355316</c:v>
                </c:pt>
              </c:numCache>
            </c:numRef>
          </c:xVal>
          <c:yVal>
            <c:numRef>
              <c:f>'gemsv3_yokosuka_2201-2203'!$CB$6068:$DV$6068</c:f>
              <c:numCache>
                <c:formatCode>General</c:formatCode>
                <c:ptCount val="47"/>
                <c:pt idx="0">
                  <c:v>5.8000000000000003E-2</c:v>
                </c:pt>
                <c:pt idx="1">
                  <c:v>0.189</c:v>
                </c:pt>
                <c:pt idx="2">
                  <c:v>0.32</c:v>
                </c:pt>
                <c:pt idx="3">
                  <c:v>0.45400000000000001</c:v>
                </c:pt>
                <c:pt idx="4">
                  <c:v>0.58899999999999997</c:v>
                </c:pt>
                <c:pt idx="5">
                  <c:v>0.72599999999999998</c:v>
                </c:pt>
                <c:pt idx="6">
                  <c:v>0.86399999999999999</c:v>
                </c:pt>
                <c:pt idx="7">
                  <c:v>1.004</c:v>
                </c:pt>
                <c:pt idx="8">
                  <c:v>1.1459999999999999</c:v>
                </c:pt>
                <c:pt idx="9">
                  <c:v>1.29</c:v>
                </c:pt>
                <c:pt idx="10">
                  <c:v>1.4359999999999999</c:v>
                </c:pt>
                <c:pt idx="11">
                  <c:v>1.5840000000000001</c:v>
                </c:pt>
                <c:pt idx="12">
                  <c:v>1.7589999999999999</c:v>
                </c:pt>
                <c:pt idx="13">
                  <c:v>1.988</c:v>
                </c:pt>
                <c:pt idx="14">
                  <c:v>2.2490000000000001</c:v>
                </c:pt>
                <c:pt idx="15">
                  <c:v>2.5169999999999999</c:v>
                </c:pt>
                <c:pt idx="16">
                  <c:v>2.7919999999999998</c:v>
                </c:pt>
                <c:pt idx="17">
                  <c:v>3.0739999999999998</c:v>
                </c:pt>
                <c:pt idx="18">
                  <c:v>3.4390000000000001</c:v>
                </c:pt>
                <c:pt idx="19">
                  <c:v>3.8959999999999999</c:v>
                </c:pt>
                <c:pt idx="20">
                  <c:v>4.375</c:v>
                </c:pt>
                <c:pt idx="21">
                  <c:v>4.8789999999999996</c:v>
                </c:pt>
                <c:pt idx="22">
                  <c:v>5.4130000000000003</c:v>
                </c:pt>
                <c:pt idx="23">
                  <c:v>5.98</c:v>
                </c:pt>
                <c:pt idx="24">
                  <c:v>6.585</c:v>
                </c:pt>
                <c:pt idx="25">
                  <c:v>7.2370000000000001</c:v>
                </c:pt>
                <c:pt idx="26">
                  <c:v>7.9429999999999996</c:v>
                </c:pt>
                <c:pt idx="27">
                  <c:v>8.8460000000000001</c:v>
                </c:pt>
                <c:pt idx="28">
                  <c:v>9.9359999999999999</c:v>
                </c:pt>
                <c:pt idx="29">
                  <c:v>11.021000000000001</c:v>
                </c:pt>
                <c:pt idx="30">
                  <c:v>12.086</c:v>
                </c:pt>
                <c:pt idx="31">
                  <c:v>13.134</c:v>
                </c:pt>
                <c:pt idx="32">
                  <c:v>14.17</c:v>
                </c:pt>
                <c:pt idx="33">
                  <c:v>15.198</c:v>
                </c:pt>
                <c:pt idx="34">
                  <c:v>16.222000000000001</c:v>
                </c:pt>
                <c:pt idx="35">
                  <c:v>17.242999999999999</c:v>
                </c:pt>
                <c:pt idx="36">
                  <c:v>18.727</c:v>
                </c:pt>
                <c:pt idx="37">
                  <c:v>20.835999999999999</c:v>
                </c:pt>
                <c:pt idx="38">
                  <c:v>23.02</c:v>
                </c:pt>
                <c:pt idx="39">
                  <c:v>25.306999999999999</c:v>
                </c:pt>
                <c:pt idx="40">
                  <c:v>28.654</c:v>
                </c:pt>
                <c:pt idx="41">
                  <c:v>34.024000000000001</c:v>
                </c:pt>
                <c:pt idx="42">
                  <c:v>40.165999999999997</c:v>
                </c:pt>
                <c:pt idx="43">
                  <c:v>47.134999999999998</c:v>
                </c:pt>
                <c:pt idx="44">
                  <c:v>54.834000000000003</c:v>
                </c:pt>
                <c:pt idx="45">
                  <c:v>63.052999999999997</c:v>
                </c:pt>
                <c:pt idx="46">
                  <c:v>72.180000000000007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6BE-4B9F-BFF2-636CBBEB4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9056496"/>
        <c:axId val="1069055416"/>
      </c:scatterChart>
      <c:valAx>
        <c:axId val="1069056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AVK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069055416"/>
        <c:crosses val="autoZero"/>
        <c:crossBetween val="midCat"/>
      </c:valAx>
      <c:valAx>
        <c:axId val="1069055416"/>
        <c:scaling>
          <c:orientation val="minMax"/>
          <c:max val="5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69056496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C000">
        <a:lumMod val="20000"/>
        <a:lumOff val="80000"/>
      </a:srgbClr>
    </a:solidFill>
    <a:ln>
      <a:noFill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/>
              <a:t>Yokosuka NO2,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GEMSv3</a:t>
            </a:r>
            <a:r>
              <a:rPr lang="en-US" dirty="0"/>
              <a:t> &amp; </a:t>
            </a:r>
            <a:r>
              <a:rPr lang="en-US" dirty="0">
                <a:solidFill>
                  <a:srgbClr val="0000CC"/>
                </a:solidFill>
              </a:rPr>
              <a:t>MAX-DOAS</a:t>
            </a:r>
            <a:endParaRPr lang="ja-JP" dirty="0">
              <a:solidFill>
                <a:srgbClr val="0000CC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0"/>
            <c:plus>
              <c:numRef>
                <c:f>'gemsv3_yokosuka_2201-2203'!$AG$6070:$CA$6070</c:f>
                <c:numCache>
                  <c:formatCode>General</c:formatCode>
                  <c:ptCount val="47"/>
                  <c:pt idx="0">
                    <c:v>1394003820739852.8</c:v>
                  </c:pt>
                  <c:pt idx="1">
                    <c:v>1049719398298701.5</c:v>
                  </c:pt>
                  <c:pt idx="2">
                    <c:v>696728245116813</c:v>
                  </c:pt>
                  <c:pt idx="3">
                    <c:v>483556881391634.75</c:v>
                  </c:pt>
                  <c:pt idx="4">
                    <c:v>367865899230305.75</c:v>
                  </c:pt>
                  <c:pt idx="5">
                    <c:v>290250657050675.06</c:v>
                  </c:pt>
                  <c:pt idx="6">
                    <c:v>218824913002849</c:v>
                  </c:pt>
                  <c:pt idx="7">
                    <c:v>160781712174437.47</c:v>
                  </c:pt>
                  <c:pt idx="8">
                    <c:v>121885140729717.59</c:v>
                  </c:pt>
                  <c:pt idx="9">
                    <c:v>93277015032647.25</c:v>
                  </c:pt>
                  <c:pt idx="10">
                    <c:v>68530781225311.883</c:v>
                  </c:pt>
                  <c:pt idx="11">
                    <c:v>63315827448648.445</c:v>
                  </c:pt>
                  <c:pt idx="12">
                    <c:v>57168965471441.852</c:v>
                  </c:pt>
                  <c:pt idx="13">
                    <c:v>41113748197651.25</c:v>
                  </c:pt>
                  <c:pt idx="14">
                    <c:v>28625087637371.934</c:v>
                  </c:pt>
                  <c:pt idx="15">
                    <c:v>23083791308090.094</c:v>
                  </c:pt>
                  <c:pt idx="16">
                    <c:v>18830775160028.523</c:v>
                  </c:pt>
                  <c:pt idx="17">
                    <c:v>22763095054230.676</c:v>
                  </c:pt>
                  <c:pt idx="18">
                    <c:v>17826450891467.324</c:v>
                  </c:pt>
                  <c:pt idx="19">
                    <c:v>14346024835902.395</c:v>
                  </c:pt>
                  <c:pt idx="20">
                    <c:v>12586439886610.117</c:v>
                  </c:pt>
                  <c:pt idx="21">
                    <c:v>11253848446494.625</c:v>
                  </c:pt>
                  <c:pt idx="22">
                    <c:v>9945387420653.3145</c:v>
                  </c:pt>
                  <c:pt idx="23">
                    <c:v>8850725190624.9707</c:v>
                  </c:pt>
                  <c:pt idx="24">
                    <c:v>7598692446481.123</c:v>
                  </c:pt>
                  <c:pt idx="25">
                    <c:v>6227233106486.4658</c:v>
                  </c:pt>
                  <c:pt idx="26">
                    <c:v>6332755362382.3535</c:v>
                  </c:pt>
                  <c:pt idx="27">
                    <c:v>3847645367867.3457</c:v>
                  </c:pt>
                  <c:pt idx="28">
                    <c:v>2280890587261.6841</c:v>
                  </c:pt>
                  <c:pt idx="29">
                    <c:v>2986968183771.3594</c:v>
                  </c:pt>
                  <c:pt idx="30">
                    <c:v>4349785925593.0571</c:v>
                  </c:pt>
                  <c:pt idx="31">
                    <c:v>5591078591899.0947</c:v>
                  </c:pt>
                  <c:pt idx="32">
                    <c:v>6743180001700.3984</c:v>
                  </c:pt>
                  <c:pt idx="33">
                    <c:v>8129227129538.1826</c:v>
                  </c:pt>
                  <c:pt idx="34">
                    <c:v>10646081503156.236</c:v>
                  </c:pt>
                  <c:pt idx="35">
                    <c:v>33846461198694.902</c:v>
                  </c:pt>
                  <c:pt idx="36">
                    <c:v>48405962268158.813</c:v>
                  </c:pt>
                  <c:pt idx="37">
                    <c:v>56316487060592.711</c:v>
                  </c:pt>
                  <c:pt idx="38">
                    <c:v>71144003309182</c:v>
                  </c:pt>
                  <c:pt idx="39">
                    <c:v>167602571789969.34</c:v>
                  </c:pt>
                  <c:pt idx="40">
                    <c:v>125685514218609.3</c:v>
                  </c:pt>
                  <c:pt idx="41">
                    <c:v>39107579897786.555</c:v>
                  </c:pt>
                  <c:pt idx="42">
                    <c:v>8918613515448.1934</c:v>
                  </c:pt>
                  <c:pt idx="43">
                    <c:v>567663644037.60461</c:v>
                  </c:pt>
                  <c:pt idx="44">
                    <c:v>44425965247.697014</c:v>
                  </c:pt>
                  <c:pt idx="45">
                    <c:v>414661495.76145214</c:v>
                  </c:pt>
                  <c:pt idx="46">
                    <c:v>703745461106563.13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rgbClr val="FF0000"/>
                </a:solidFill>
                <a:round/>
              </a:ln>
              <a:effectLst/>
            </c:spPr>
          </c:errBars>
          <c:xVal>
            <c:numRef>
              <c:f>'gemsv3_yokosuka_2201-2203'!$AG$6069:$CA$6069</c:f>
              <c:numCache>
                <c:formatCode>0.00E+00</c:formatCode>
                <c:ptCount val="47"/>
                <c:pt idx="0">
                  <c:v>2934283687386698.5</c:v>
                </c:pt>
                <c:pt idx="1">
                  <c:v>2324937901401476</c:v>
                </c:pt>
                <c:pt idx="2">
                  <c:v>1620831412530919</c:v>
                </c:pt>
                <c:pt idx="3">
                  <c:v>1112337151690028</c:v>
                </c:pt>
                <c:pt idx="4">
                  <c:v>785139252926636.25</c:v>
                </c:pt>
                <c:pt idx="5">
                  <c:v>569795412366034.63</c:v>
                </c:pt>
                <c:pt idx="6">
                  <c:v>420406811871393.25</c:v>
                </c:pt>
                <c:pt idx="7">
                  <c:v>317656285572959.63</c:v>
                </c:pt>
                <c:pt idx="8">
                  <c:v>245740554822753.5</c:v>
                </c:pt>
                <c:pt idx="9">
                  <c:v>193031806908491.34</c:v>
                </c:pt>
                <c:pt idx="10">
                  <c:v>154319403759274.53</c:v>
                </c:pt>
                <c:pt idx="11">
                  <c:v>165551564319868.09</c:v>
                </c:pt>
                <c:pt idx="12">
                  <c:v>159622999258037.94</c:v>
                </c:pt>
                <c:pt idx="13">
                  <c:v>112000312827699.92</c:v>
                </c:pt>
                <c:pt idx="14">
                  <c:v>75007546084089.031</c:v>
                </c:pt>
                <c:pt idx="15">
                  <c:v>54653288161582.852</c:v>
                </c:pt>
                <c:pt idx="16">
                  <c:v>42157558483099.75</c:v>
                </c:pt>
                <c:pt idx="17">
                  <c:v>47992325622423.742</c:v>
                </c:pt>
                <c:pt idx="18">
                  <c:v>36485651145919.211</c:v>
                </c:pt>
                <c:pt idx="19">
                  <c:v>30363732794723.824</c:v>
                </c:pt>
                <c:pt idx="20">
                  <c:v>26565683841714.758</c:v>
                </c:pt>
                <c:pt idx="21">
                  <c:v>24031073784006.594</c:v>
                </c:pt>
                <c:pt idx="22">
                  <c:v>22011088903544.93</c:v>
                </c:pt>
                <c:pt idx="23">
                  <c:v>19857169018961.254</c:v>
                </c:pt>
                <c:pt idx="24">
                  <c:v>17556672860676.01</c:v>
                </c:pt>
                <c:pt idx="25">
                  <c:v>15788258235779.061</c:v>
                </c:pt>
                <c:pt idx="26">
                  <c:v>19465190008244.023</c:v>
                </c:pt>
                <c:pt idx="27">
                  <c:v>17183166875515.252</c:v>
                </c:pt>
                <c:pt idx="28">
                  <c:v>15980126166529.266</c:v>
                </c:pt>
                <c:pt idx="29">
                  <c:v>15178595581203.627</c:v>
                </c:pt>
                <c:pt idx="30">
                  <c:v>12470825230008.244</c:v>
                </c:pt>
                <c:pt idx="31">
                  <c:v>10945865277823.578</c:v>
                </c:pt>
                <c:pt idx="32">
                  <c:v>14428512494641.385</c:v>
                </c:pt>
                <c:pt idx="33">
                  <c:v>22215356257213.52</c:v>
                </c:pt>
                <c:pt idx="34">
                  <c:v>34075365737840.066</c:v>
                </c:pt>
                <c:pt idx="35">
                  <c:v>110256089051937.34</c:v>
                </c:pt>
                <c:pt idx="36">
                  <c:v>163676016570486.41</c:v>
                </c:pt>
                <c:pt idx="37">
                  <c:v>216619029183841.72</c:v>
                </c:pt>
                <c:pt idx="38">
                  <c:v>296315085902720.5</c:v>
                </c:pt>
                <c:pt idx="39">
                  <c:v>906772025391590.63</c:v>
                </c:pt>
                <c:pt idx="40">
                  <c:v>993059400659506.63</c:v>
                </c:pt>
                <c:pt idx="41">
                  <c:v>533629579389942.31</c:v>
                </c:pt>
                <c:pt idx="42">
                  <c:v>111677499274525.97</c:v>
                </c:pt>
                <c:pt idx="43">
                  <c:v>5307524189612.5313</c:v>
                </c:pt>
                <c:pt idx="44">
                  <c:v>189503358450.12366</c:v>
                </c:pt>
                <c:pt idx="45">
                  <c:v>1934195111.2943115</c:v>
                </c:pt>
              </c:numCache>
            </c:numRef>
          </c:xVal>
          <c:yVal>
            <c:numRef>
              <c:f>'gemsv3_yokosuka_2201-2203'!$AG$6068:$CA$6068</c:f>
              <c:numCache>
                <c:formatCode>General</c:formatCode>
                <c:ptCount val="47"/>
                <c:pt idx="0">
                  <c:v>5.8000000000000003E-2</c:v>
                </c:pt>
                <c:pt idx="1">
                  <c:v>0.189</c:v>
                </c:pt>
                <c:pt idx="2">
                  <c:v>0.32</c:v>
                </c:pt>
                <c:pt idx="3">
                  <c:v>0.45400000000000001</c:v>
                </c:pt>
                <c:pt idx="4">
                  <c:v>0.58899999999999997</c:v>
                </c:pt>
                <c:pt idx="5">
                  <c:v>0.72599999999999998</c:v>
                </c:pt>
                <c:pt idx="6">
                  <c:v>0.86399999999999999</c:v>
                </c:pt>
                <c:pt idx="7">
                  <c:v>1.004</c:v>
                </c:pt>
                <c:pt idx="8">
                  <c:v>1.1459999999999999</c:v>
                </c:pt>
                <c:pt idx="9">
                  <c:v>1.29</c:v>
                </c:pt>
                <c:pt idx="10">
                  <c:v>1.4359999999999999</c:v>
                </c:pt>
                <c:pt idx="11">
                  <c:v>1.5840000000000001</c:v>
                </c:pt>
                <c:pt idx="12">
                  <c:v>1.7589999999999999</c:v>
                </c:pt>
                <c:pt idx="13">
                  <c:v>1.988</c:v>
                </c:pt>
                <c:pt idx="14">
                  <c:v>2.2490000000000001</c:v>
                </c:pt>
                <c:pt idx="15">
                  <c:v>2.5169999999999999</c:v>
                </c:pt>
                <c:pt idx="16">
                  <c:v>2.7919999999999998</c:v>
                </c:pt>
                <c:pt idx="17">
                  <c:v>3.0739999999999998</c:v>
                </c:pt>
                <c:pt idx="18">
                  <c:v>3.4390000000000001</c:v>
                </c:pt>
                <c:pt idx="19">
                  <c:v>3.8959999999999999</c:v>
                </c:pt>
                <c:pt idx="20">
                  <c:v>4.375</c:v>
                </c:pt>
                <c:pt idx="21">
                  <c:v>4.8789999999999996</c:v>
                </c:pt>
                <c:pt idx="22">
                  <c:v>5.4130000000000003</c:v>
                </c:pt>
                <c:pt idx="23">
                  <c:v>5.98</c:v>
                </c:pt>
                <c:pt idx="24">
                  <c:v>6.585</c:v>
                </c:pt>
                <c:pt idx="25">
                  <c:v>7.2370000000000001</c:v>
                </c:pt>
                <c:pt idx="26">
                  <c:v>7.9429999999999996</c:v>
                </c:pt>
                <c:pt idx="27">
                  <c:v>8.8460000000000001</c:v>
                </c:pt>
                <c:pt idx="28">
                  <c:v>9.9359999999999999</c:v>
                </c:pt>
                <c:pt idx="29">
                  <c:v>11.021000000000001</c:v>
                </c:pt>
                <c:pt idx="30">
                  <c:v>12.086</c:v>
                </c:pt>
                <c:pt idx="31">
                  <c:v>13.134</c:v>
                </c:pt>
                <c:pt idx="32">
                  <c:v>14.17</c:v>
                </c:pt>
                <c:pt idx="33">
                  <c:v>15.198</c:v>
                </c:pt>
                <c:pt idx="34">
                  <c:v>16.222000000000001</c:v>
                </c:pt>
                <c:pt idx="35">
                  <c:v>17.242999999999999</c:v>
                </c:pt>
                <c:pt idx="36">
                  <c:v>18.727</c:v>
                </c:pt>
                <c:pt idx="37">
                  <c:v>20.835999999999999</c:v>
                </c:pt>
                <c:pt idx="38">
                  <c:v>23.02</c:v>
                </c:pt>
                <c:pt idx="39">
                  <c:v>25.306999999999999</c:v>
                </c:pt>
                <c:pt idx="40">
                  <c:v>28.654</c:v>
                </c:pt>
                <c:pt idx="41">
                  <c:v>34.024000000000001</c:v>
                </c:pt>
                <c:pt idx="42">
                  <c:v>40.165999999999997</c:v>
                </c:pt>
                <c:pt idx="43">
                  <c:v>47.134999999999998</c:v>
                </c:pt>
                <c:pt idx="44">
                  <c:v>54.834000000000003</c:v>
                </c:pt>
                <c:pt idx="45">
                  <c:v>63.052999999999997</c:v>
                </c:pt>
                <c:pt idx="46">
                  <c:v>72.180000000000007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8B-43E6-A450-AA39CC40D630}"/>
            </c:ext>
          </c:extLst>
        </c:ser>
        <c:ser>
          <c:idx val="1"/>
          <c:order val="1"/>
          <c:tx>
            <c:v>"MAX-DOASredistributed"</c:v>
          </c:tx>
          <c:spPr>
            <a:ln w="12700" cap="rnd">
              <a:solidFill>
                <a:srgbClr val="00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CC"/>
              </a:solidFill>
              <a:ln w="9525">
                <a:solidFill>
                  <a:srgbClr val="0000CC"/>
                </a:solidFill>
              </a:ln>
              <a:effectLst/>
            </c:spPr>
          </c:marker>
          <c:errBars>
            <c:errDir val="x"/>
            <c:errBarType val="plus"/>
            <c:errValType val="cust"/>
            <c:noEndCap val="0"/>
            <c:plus>
              <c:numRef>
                <c:f>'gemsv3_yokosuka_2201-2203'!$IA$6070:$JU$6070</c:f>
                <c:numCache>
                  <c:formatCode>General</c:formatCode>
                  <c:ptCount val="47"/>
                  <c:pt idx="0">
                    <c:v>2819858664226055.5</c:v>
                  </c:pt>
                  <c:pt idx="1">
                    <c:v>2204589084997790</c:v>
                  </c:pt>
                  <c:pt idx="2">
                    <c:v>1451669447747778.5</c:v>
                  </c:pt>
                  <c:pt idx="3">
                    <c:v>815548697588585.63</c:v>
                  </c:pt>
                  <c:pt idx="4">
                    <c:v>650673662876104.63</c:v>
                  </c:pt>
                  <c:pt idx="5">
                    <c:v>523649183822240.31</c:v>
                  </c:pt>
                  <c:pt idx="6">
                    <c:v>418286292281507.56</c:v>
                  </c:pt>
                  <c:pt idx="7">
                    <c:v>359525085509447.94</c:v>
                  </c:pt>
                  <c:pt idx="8">
                    <c:v>307880579398414.5</c:v>
                  </c:pt>
                  <c:pt idx="9">
                    <c:v>267275787505568.09</c:v>
                  </c:pt>
                  <c:pt idx="10">
                    <c:v>242188190080358.5</c:v>
                  </c:pt>
                  <c:pt idx="11">
                    <c:v>224350595018047.22</c:v>
                  </c:pt>
                  <c:pt idx="12">
                    <c:v>288012322570320.44</c:v>
                  </c:pt>
                  <c:pt idx="13">
                    <c:v>344561769951327</c:v>
                  </c:pt>
                  <c:pt idx="14">
                    <c:v>216705524531137.88</c:v>
                  </c:pt>
                  <c:pt idx="15">
                    <c:v>122393996003231.48</c:v>
                  </c:pt>
                  <c:pt idx="16">
                    <c:v>69093121321643.281</c:v>
                  </c:pt>
                  <c:pt idx="17">
                    <c:v>39138704121448.07</c:v>
                  </c:pt>
                  <c:pt idx="18">
                    <c:v>28984687718016.207</c:v>
                  </c:pt>
                  <c:pt idx="19">
                    <c:v>12266719395905.412</c:v>
                  </c:pt>
                  <c:pt idx="20">
                    <c:v>5116015825157.3906</c:v>
                  </c:pt>
                  <c:pt idx="21">
                    <c:v>1991541561965.7722</c:v>
                  </c:pt>
                  <c:pt idx="22">
                    <c:v>0.79694094190916986</c:v>
                  </c:pt>
                  <c:pt idx="23">
                    <c:v>0.35452152195224101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</c:numCache>
              </c:numRef>
            </c:plus>
            <c:minus>
              <c:numRef>
                <c:f>'gemsv3_yokosuka_2201-2203'!$IA$6070:$JU$6070</c:f>
                <c:numCache>
                  <c:formatCode>General</c:formatCode>
                  <c:ptCount val="47"/>
                  <c:pt idx="0">
                    <c:v>2819858664226055.5</c:v>
                  </c:pt>
                  <c:pt idx="1">
                    <c:v>2204589084997790</c:v>
                  </c:pt>
                  <c:pt idx="2">
                    <c:v>1451669447747778.5</c:v>
                  </c:pt>
                  <c:pt idx="3">
                    <c:v>815548697588585.63</c:v>
                  </c:pt>
                  <c:pt idx="4">
                    <c:v>650673662876104.63</c:v>
                  </c:pt>
                  <c:pt idx="5">
                    <c:v>523649183822240.31</c:v>
                  </c:pt>
                  <c:pt idx="6">
                    <c:v>418286292281507.56</c:v>
                  </c:pt>
                  <c:pt idx="7">
                    <c:v>359525085509447.94</c:v>
                  </c:pt>
                  <c:pt idx="8">
                    <c:v>307880579398414.5</c:v>
                  </c:pt>
                  <c:pt idx="9">
                    <c:v>267275787505568.09</c:v>
                  </c:pt>
                  <c:pt idx="10">
                    <c:v>242188190080358.5</c:v>
                  </c:pt>
                  <c:pt idx="11">
                    <c:v>224350595018047.22</c:v>
                  </c:pt>
                  <c:pt idx="12">
                    <c:v>288012322570320.44</c:v>
                  </c:pt>
                  <c:pt idx="13">
                    <c:v>344561769951327</c:v>
                  </c:pt>
                  <c:pt idx="14">
                    <c:v>216705524531137.88</c:v>
                  </c:pt>
                  <c:pt idx="15">
                    <c:v>122393996003231.48</c:v>
                  </c:pt>
                  <c:pt idx="16">
                    <c:v>69093121321643.281</c:v>
                  </c:pt>
                  <c:pt idx="17">
                    <c:v>39138704121448.07</c:v>
                  </c:pt>
                  <c:pt idx="18">
                    <c:v>28984687718016.207</c:v>
                  </c:pt>
                  <c:pt idx="19">
                    <c:v>12266719395905.412</c:v>
                  </c:pt>
                  <c:pt idx="20">
                    <c:v>5116015825157.3906</c:v>
                  </c:pt>
                  <c:pt idx="21">
                    <c:v>1991541561965.7722</c:v>
                  </c:pt>
                  <c:pt idx="22">
                    <c:v>0.79694094190916986</c:v>
                  </c:pt>
                  <c:pt idx="23">
                    <c:v>0.35452152195224101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00CC"/>
                </a:solidFill>
                <a:round/>
              </a:ln>
              <a:effectLst/>
            </c:spPr>
          </c:errBars>
          <c:xVal>
            <c:numRef>
              <c:f>'gemsv3_yokosuka_2201-2203'!$IA$6069:$JU$6069</c:f>
              <c:numCache>
                <c:formatCode>0.00E+00</c:formatCode>
                <c:ptCount val="47"/>
                <c:pt idx="0">
                  <c:v>3879553058676001.5</c:v>
                </c:pt>
                <c:pt idx="1">
                  <c:v>3124742259534430</c:v>
                </c:pt>
                <c:pt idx="2">
                  <c:v>2145191812278815.3</c:v>
                </c:pt>
                <c:pt idx="3">
                  <c:v>1054133415526444.9</c:v>
                </c:pt>
                <c:pt idx="4">
                  <c:v>575088262984425</c:v>
                </c:pt>
                <c:pt idx="5">
                  <c:v>509562357926714.31</c:v>
                </c:pt>
                <c:pt idx="6">
                  <c:v>445252404307590.94</c:v>
                </c:pt>
                <c:pt idx="7">
                  <c:v>393199739539286.19</c:v>
                </c:pt>
                <c:pt idx="8">
                  <c:v>314645118097291.5</c:v>
                </c:pt>
                <c:pt idx="9">
                  <c:v>245881507017468.84</c:v>
                </c:pt>
                <c:pt idx="10">
                  <c:v>199924038909493.25</c:v>
                </c:pt>
                <c:pt idx="11">
                  <c:v>160740980356177.31</c:v>
                </c:pt>
                <c:pt idx="12">
                  <c:v>174153318404901.09</c:v>
                </c:pt>
                <c:pt idx="13">
                  <c:v>169126364891473.28</c:v>
                </c:pt>
                <c:pt idx="14">
                  <c:v>112058411340902.81</c:v>
                </c:pt>
                <c:pt idx="15">
                  <c:v>72494086580564.359</c:v>
                </c:pt>
                <c:pt idx="16">
                  <c:v>46980045134592.922</c:v>
                </c:pt>
                <c:pt idx="17">
                  <c:v>30769784648469.766</c:v>
                </c:pt>
                <c:pt idx="18">
                  <c:v>27490712872397.988</c:v>
                </c:pt>
                <c:pt idx="19">
                  <c:v>15071077005326.594</c:v>
                </c:pt>
                <c:pt idx="20">
                  <c:v>8656209860747.4814</c:v>
                </c:pt>
                <c:pt idx="21">
                  <c:v>5492335522311.8193</c:v>
                </c:pt>
                <c:pt idx="22">
                  <c:v>5982777777776.9814</c:v>
                </c:pt>
                <c:pt idx="23">
                  <c:v>4101105555555.9102</c:v>
                </c:pt>
                <c:pt idx="24">
                  <c:v>6123000000000</c:v>
                </c:pt>
                <c:pt idx="25">
                  <c:v>6804450000000</c:v>
                </c:pt>
                <c:pt idx="26">
                  <c:v>7901800000000</c:v>
                </c:pt>
                <c:pt idx="27">
                  <c:v>12932500000000</c:v>
                </c:pt>
                <c:pt idx="28">
                  <c:v>14443500000000</c:v>
                </c:pt>
                <c:pt idx="29">
                  <c:v>14284600000000</c:v>
                </c:pt>
                <c:pt idx="30">
                  <c:v>18430850000000</c:v>
                </c:pt>
                <c:pt idx="31">
                  <c:v>21496650000000</c:v>
                </c:pt>
                <c:pt idx="32">
                  <c:v>36066200000000</c:v>
                </c:pt>
                <c:pt idx="33">
                  <c:v>42588750000000</c:v>
                </c:pt>
                <c:pt idx="34">
                  <c:v>56356950000000</c:v>
                </c:pt>
                <c:pt idx="35">
                  <c:v>61200000000000</c:v>
                </c:pt>
                <c:pt idx="36">
                  <c:v>149962500000000</c:v>
                </c:pt>
                <c:pt idx="37">
                  <c:v>217643500000000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</c:numCache>
            </c:numRef>
          </c:xVal>
          <c:yVal>
            <c:numRef>
              <c:f>'gemsv3_yokosuka_2201-2203'!$IA$6068:$JU$6068</c:f>
              <c:numCache>
                <c:formatCode>General</c:formatCode>
                <c:ptCount val="47"/>
                <c:pt idx="0">
                  <c:v>5.8000000000000003E-2</c:v>
                </c:pt>
                <c:pt idx="1">
                  <c:v>0.189</c:v>
                </c:pt>
                <c:pt idx="2">
                  <c:v>0.32</c:v>
                </c:pt>
                <c:pt idx="3">
                  <c:v>0.45400000000000001</c:v>
                </c:pt>
                <c:pt idx="4">
                  <c:v>0.58899999999999997</c:v>
                </c:pt>
                <c:pt idx="5">
                  <c:v>0.72599999999999998</c:v>
                </c:pt>
                <c:pt idx="6">
                  <c:v>0.86399999999999999</c:v>
                </c:pt>
                <c:pt idx="7">
                  <c:v>1.004</c:v>
                </c:pt>
                <c:pt idx="8">
                  <c:v>1.1459999999999999</c:v>
                </c:pt>
                <c:pt idx="9">
                  <c:v>1.29</c:v>
                </c:pt>
                <c:pt idx="10">
                  <c:v>1.4359999999999999</c:v>
                </c:pt>
                <c:pt idx="11">
                  <c:v>1.5840000000000001</c:v>
                </c:pt>
                <c:pt idx="12">
                  <c:v>1.7589999999999999</c:v>
                </c:pt>
                <c:pt idx="13">
                  <c:v>1.988</c:v>
                </c:pt>
                <c:pt idx="14">
                  <c:v>2.2490000000000001</c:v>
                </c:pt>
                <c:pt idx="15">
                  <c:v>2.5169999999999999</c:v>
                </c:pt>
                <c:pt idx="16">
                  <c:v>2.7919999999999998</c:v>
                </c:pt>
                <c:pt idx="17">
                  <c:v>3.0739999999999998</c:v>
                </c:pt>
                <c:pt idx="18">
                  <c:v>3.4390000000000001</c:v>
                </c:pt>
                <c:pt idx="19">
                  <c:v>3.8959999999999999</c:v>
                </c:pt>
                <c:pt idx="20">
                  <c:v>4.375</c:v>
                </c:pt>
                <c:pt idx="21">
                  <c:v>4.8789999999999996</c:v>
                </c:pt>
                <c:pt idx="22">
                  <c:v>5.4130000000000003</c:v>
                </c:pt>
                <c:pt idx="23">
                  <c:v>5.98</c:v>
                </c:pt>
                <c:pt idx="24">
                  <c:v>6.585</c:v>
                </c:pt>
                <c:pt idx="25">
                  <c:v>7.2370000000000001</c:v>
                </c:pt>
                <c:pt idx="26">
                  <c:v>7.9429999999999996</c:v>
                </c:pt>
                <c:pt idx="27">
                  <c:v>8.8460000000000001</c:v>
                </c:pt>
                <c:pt idx="28">
                  <c:v>9.9359999999999999</c:v>
                </c:pt>
                <c:pt idx="29">
                  <c:v>11.021000000000001</c:v>
                </c:pt>
                <c:pt idx="30">
                  <c:v>12.086</c:v>
                </c:pt>
                <c:pt idx="31">
                  <c:v>13.134</c:v>
                </c:pt>
                <c:pt idx="32">
                  <c:v>14.17</c:v>
                </c:pt>
                <c:pt idx="33">
                  <c:v>15.198</c:v>
                </c:pt>
                <c:pt idx="34">
                  <c:v>16.222000000000001</c:v>
                </c:pt>
                <c:pt idx="35">
                  <c:v>17.242999999999999</c:v>
                </c:pt>
                <c:pt idx="36">
                  <c:v>18.727</c:v>
                </c:pt>
                <c:pt idx="37">
                  <c:v>20.835999999999999</c:v>
                </c:pt>
                <c:pt idx="38">
                  <c:v>23.02</c:v>
                </c:pt>
                <c:pt idx="39">
                  <c:v>25.306999999999999</c:v>
                </c:pt>
                <c:pt idx="40">
                  <c:v>28.654</c:v>
                </c:pt>
                <c:pt idx="41">
                  <c:v>34.024000000000001</c:v>
                </c:pt>
                <c:pt idx="42">
                  <c:v>40.165999999999997</c:v>
                </c:pt>
                <c:pt idx="43">
                  <c:v>47.134999999999998</c:v>
                </c:pt>
                <c:pt idx="44">
                  <c:v>54.834000000000003</c:v>
                </c:pt>
                <c:pt idx="45">
                  <c:v>63.052999999999997</c:v>
                </c:pt>
                <c:pt idx="46">
                  <c:v>72.180000000000007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68B-43E6-A450-AA39CC40D6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1304056"/>
        <c:axId val="1291301896"/>
      </c:scatterChart>
      <c:valAx>
        <c:axId val="1291304056"/>
        <c:scaling>
          <c:orientation val="minMax"/>
          <c:max val="8000000000000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Partial NO2 VCD (molec cm-2)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291301896"/>
        <c:crosses val="autoZero"/>
        <c:crossBetween val="midCat"/>
        <c:majorUnit val="2000000000000000"/>
      </c:valAx>
      <c:valAx>
        <c:axId val="129130189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Altitude (km)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291304056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C000">
        <a:lumMod val="20000"/>
        <a:lumOff val="80000"/>
      </a:srgbClr>
    </a:solidFill>
    <a:ln>
      <a:noFill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dirty="0"/>
              <a:t>Yokosuka</a:t>
            </a:r>
            <a:endParaRPr lang="ja-JP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Sheet1!$AI$15</c:f>
              <c:strCache>
                <c:ptCount val="1"/>
                <c:pt idx="0">
                  <c:v>DJF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Sheet1!$AH$16:$AH$25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Sheet1!$AI$16:$AI$25</c:f>
              <c:numCache>
                <c:formatCode>General</c:formatCode>
                <c:ptCount val="10"/>
                <c:pt idx="1">
                  <c:v>1.1222182894283816</c:v>
                </c:pt>
                <c:pt idx="2">
                  <c:v>1.0330576265631568</c:v>
                </c:pt>
                <c:pt idx="3">
                  <c:v>1.0093554995421374</c:v>
                </c:pt>
                <c:pt idx="4">
                  <c:v>1.0494298731210789</c:v>
                </c:pt>
                <c:pt idx="5">
                  <c:v>1.0485271046929783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370-4FDF-BD66-8CBF904A15AA}"/>
            </c:ext>
          </c:extLst>
        </c:ser>
        <c:ser>
          <c:idx val="1"/>
          <c:order val="1"/>
          <c:tx>
            <c:strRef>
              <c:f>Sheet1!$AJ$15</c:f>
              <c:strCache>
                <c:ptCount val="1"/>
                <c:pt idx="0">
                  <c:v>MAM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Sheet1!$AH$16:$AH$25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Sheet1!$AJ$16:$AJ$25</c:f>
              <c:numCache>
                <c:formatCode>General</c:formatCode>
                <c:ptCount val="10"/>
                <c:pt idx="0">
                  <c:v>0.74793831968655422</c:v>
                </c:pt>
                <c:pt idx="1">
                  <c:v>0.80979474827762177</c:v>
                </c:pt>
                <c:pt idx="2">
                  <c:v>0.77464046547370735</c:v>
                </c:pt>
                <c:pt idx="3">
                  <c:v>0.81636793160717158</c:v>
                </c:pt>
                <c:pt idx="4">
                  <c:v>0.89145487042568727</c:v>
                </c:pt>
                <c:pt idx="5">
                  <c:v>0.86798247129363504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370-4FDF-BD66-8CBF904A15AA}"/>
            </c:ext>
          </c:extLst>
        </c:ser>
        <c:ser>
          <c:idx val="2"/>
          <c:order val="2"/>
          <c:tx>
            <c:strRef>
              <c:f>Sheet1!$AK$15</c:f>
              <c:strCache>
                <c:ptCount val="1"/>
                <c:pt idx="0">
                  <c:v>JJA</c:v>
                </c:pt>
              </c:strCache>
            </c:strRef>
          </c:tx>
          <c:spPr>
            <a:ln w="1905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5000"/>
                </a:schemeClr>
              </a:solidFill>
              <a:ln w="9525">
                <a:solidFill>
                  <a:schemeClr val="accent4">
                    <a:lumMod val="75000"/>
                  </a:schemeClr>
                </a:solidFill>
              </a:ln>
              <a:effectLst/>
            </c:spPr>
          </c:marker>
          <c:xVal>
            <c:numRef>
              <c:f>Sheet1!$AH$16:$AH$25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Sheet1!$AK$16:$AK$25</c:f>
              <c:numCache>
                <c:formatCode>General</c:formatCode>
                <c:ptCount val="10"/>
                <c:pt idx="0">
                  <c:v>0.50234552548187894</c:v>
                </c:pt>
                <c:pt idx="1">
                  <c:v>0.56143882428922431</c:v>
                </c:pt>
                <c:pt idx="2">
                  <c:v>0.58482956791530749</c:v>
                </c:pt>
                <c:pt idx="3">
                  <c:v>0.65460053976800392</c:v>
                </c:pt>
                <c:pt idx="4">
                  <c:v>0.48187474490049875</c:v>
                </c:pt>
                <c:pt idx="5">
                  <c:v>0.51145073736691282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370-4FDF-BD66-8CBF904A15AA}"/>
            </c:ext>
          </c:extLst>
        </c:ser>
        <c:ser>
          <c:idx val="3"/>
          <c:order val="3"/>
          <c:tx>
            <c:strRef>
              <c:f>Sheet1!$AL$15</c:f>
              <c:strCache>
                <c:ptCount val="1"/>
                <c:pt idx="0">
                  <c:v>SON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Sheet1!$AH$16:$AH$25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Sheet1!$AL$16:$AL$25</c:f>
              <c:numCache>
                <c:formatCode>General</c:formatCode>
                <c:ptCount val="10"/>
                <c:pt idx="0">
                  <c:v>0.69508918376914453</c:v>
                </c:pt>
                <c:pt idx="1">
                  <c:v>1.0491117391781271</c:v>
                </c:pt>
                <c:pt idx="2">
                  <c:v>1.0813669971714992</c:v>
                </c:pt>
                <c:pt idx="3">
                  <c:v>1.0625232300706193</c:v>
                </c:pt>
                <c:pt idx="4">
                  <c:v>1.114301778434958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370-4FDF-BD66-8CBF904A15AA}"/>
            </c:ext>
          </c:extLst>
        </c:ser>
        <c:ser>
          <c:idx val="4"/>
          <c:order val="4"/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Sheet1!$AH$31:$AH$40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Sheet1!$AI$31:$AI$40</c:f>
              <c:numCache>
                <c:formatCode>General</c:formatCode>
                <c:ptCount val="10"/>
                <c:pt idx="1">
                  <c:v>1.4258735916712935</c:v>
                </c:pt>
                <c:pt idx="2">
                  <c:v>1.4366731369244603</c:v>
                </c:pt>
                <c:pt idx="3">
                  <c:v>1.3769677083990612</c:v>
                </c:pt>
                <c:pt idx="4">
                  <c:v>1.3562449696239751</c:v>
                </c:pt>
                <c:pt idx="5">
                  <c:v>1.3118087904586697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370-4FDF-BD66-8CBF904A15AA}"/>
            </c:ext>
          </c:extLst>
        </c:ser>
        <c:ser>
          <c:idx val="5"/>
          <c:order val="5"/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Sheet1!$AH$31:$AH$40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Sheet1!$AJ$31:$AJ$40</c:f>
              <c:numCache>
                <c:formatCode>General</c:formatCode>
                <c:ptCount val="10"/>
                <c:pt idx="0">
                  <c:v>1.0685131607078804</c:v>
                </c:pt>
                <c:pt idx="1">
                  <c:v>1.1514538404560239</c:v>
                </c:pt>
                <c:pt idx="2">
                  <c:v>1.1122384550066406</c:v>
                </c:pt>
                <c:pt idx="3">
                  <c:v>1.2105117639330711</c:v>
                </c:pt>
                <c:pt idx="4">
                  <c:v>1.2387112451952507</c:v>
                </c:pt>
                <c:pt idx="5">
                  <c:v>1.3086182533284312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370-4FDF-BD66-8CBF904A15AA}"/>
            </c:ext>
          </c:extLst>
        </c:ser>
        <c:ser>
          <c:idx val="6"/>
          <c:order val="6"/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Sheet1!$AH$31:$AH$40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Sheet1!$AK$31:$AK$40</c:f>
              <c:numCache>
                <c:formatCode>General</c:formatCode>
                <c:ptCount val="10"/>
                <c:pt idx="0">
                  <c:v>0.71393496465355966</c:v>
                </c:pt>
                <c:pt idx="1">
                  <c:v>0.8005874861541975</c:v>
                </c:pt>
                <c:pt idx="2">
                  <c:v>0.78573080377286875</c:v>
                </c:pt>
                <c:pt idx="3">
                  <c:v>0.91126498047756499</c:v>
                </c:pt>
                <c:pt idx="4">
                  <c:v>0.53711063105394663</c:v>
                </c:pt>
                <c:pt idx="5">
                  <c:v>0.61629300895382688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370-4FDF-BD66-8CBF904A15AA}"/>
            </c:ext>
          </c:extLst>
        </c:ser>
        <c:ser>
          <c:idx val="7"/>
          <c:order val="7"/>
          <c:spPr>
            <a:ln w="12700" cap="rnd">
              <a:solidFill>
                <a:srgbClr val="FF9999"/>
              </a:solidFill>
              <a:round/>
            </a:ln>
            <a:effectLst/>
          </c:spPr>
          <c:marker>
            <c:symbol val="none"/>
          </c:marker>
          <c:xVal>
            <c:numRef>
              <c:f>Sheet1!$AH$31:$AH$40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Sheet1!$AL$31:$AL$40</c:f>
              <c:numCache>
                <c:formatCode>General</c:formatCode>
                <c:ptCount val="10"/>
                <c:pt idx="0">
                  <c:v>0.99742522739342931</c:v>
                </c:pt>
                <c:pt idx="1">
                  <c:v>1.4126248987814032</c:v>
                </c:pt>
                <c:pt idx="2">
                  <c:v>1.5092473749411048</c:v>
                </c:pt>
                <c:pt idx="3">
                  <c:v>1.3313256271076408</c:v>
                </c:pt>
                <c:pt idx="4">
                  <c:v>1.5585861433227963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370-4FDF-BD66-8CBF904A15AA}"/>
            </c:ext>
          </c:extLst>
        </c:ser>
        <c:ser>
          <c:idx val="8"/>
          <c:order val="8"/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Sheet1!$AH$45:$AH$54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Sheet1!$AI$45:$AI$54</c:f>
              <c:numCache>
                <c:formatCode>General</c:formatCode>
                <c:ptCount val="10"/>
                <c:pt idx="1">
                  <c:v>0.82495132350355604</c:v>
                </c:pt>
                <c:pt idx="2">
                  <c:v>0.84885405434189942</c:v>
                </c:pt>
                <c:pt idx="3">
                  <c:v>0.81590557538215325</c:v>
                </c:pt>
                <c:pt idx="4">
                  <c:v>0.81090468374915892</c:v>
                </c:pt>
                <c:pt idx="5">
                  <c:v>0.78492862918558415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9370-4FDF-BD66-8CBF904A15AA}"/>
            </c:ext>
          </c:extLst>
        </c:ser>
        <c:ser>
          <c:idx val="9"/>
          <c:order val="9"/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Sheet1!$AH$45:$AH$54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Sheet1!$AJ$45:$AJ$54</c:f>
              <c:numCache>
                <c:formatCode>General</c:formatCode>
                <c:ptCount val="10"/>
                <c:pt idx="0">
                  <c:v>0.52213576146966911</c:v>
                </c:pt>
                <c:pt idx="1">
                  <c:v>0.60932554292036079</c:v>
                </c:pt>
                <c:pt idx="2">
                  <c:v>0.58512840551522327</c:v>
                </c:pt>
                <c:pt idx="3">
                  <c:v>0.61316808511639054</c:v>
                </c:pt>
                <c:pt idx="4">
                  <c:v>0.65259426721201141</c:v>
                </c:pt>
                <c:pt idx="5">
                  <c:v>0.65220201186368409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370-4FDF-BD66-8CBF904A15AA}"/>
            </c:ext>
          </c:extLst>
        </c:ser>
        <c:ser>
          <c:idx val="10"/>
          <c:order val="10"/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Sheet1!$AH$45:$AH$54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Sheet1!$AK$45:$AK$54</c:f>
              <c:numCache>
                <c:formatCode>General</c:formatCode>
                <c:ptCount val="10"/>
                <c:pt idx="0">
                  <c:v>0.36300285847812025</c:v>
                </c:pt>
                <c:pt idx="1">
                  <c:v>0.4150504944456701</c:v>
                </c:pt>
                <c:pt idx="2">
                  <c:v>0.4253603275413389</c:v>
                </c:pt>
                <c:pt idx="3">
                  <c:v>0.43147630798195752</c:v>
                </c:pt>
                <c:pt idx="4">
                  <c:v>0.44528647993364384</c:v>
                </c:pt>
                <c:pt idx="5">
                  <c:v>0.44440547956816084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9370-4FDF-BD66-8CBF904A15AA}"/>
            </c:ext>
          </c:extLst>
        </c:ser>
        <c:ser>
          <c:idx val="11"/>
          <c:order val="11"/>
          <c:spPr>
            <a:ln w="12700" cap="rnd">
              <a:solidFill>
                <a:srgbClr val="FF9999"/>
              </a:solidFill>
              <a:round/>
            </a:ln>
            <a:effectLst/>
          </c:spPr>
          <c:marker>
            <c:symbol val="none"/>
          </c:marker>
          <c:xVal>
            <c:numRef>
              <c:f>Sheet1!$AH$45:$AH$54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Sheet1!$AL$45:$AL$54</c:f>
              <c:numCache>
                <c:formatCode>General</c:formatCode>
                <c:ptCount val="10"/>
                <c:pt idx="0">
                  <c:v>0.5151111818405405</c:v>
                </c:pt>
                <c:pt idx="1">
                  <c:v>0.82638789853382677</c:v>
                </c:pt>
                <c:pt idx="2">
                  <c:v>0.87214554534876543</c:v>
                </c:pt>
                <c:pt idx="3">
                  <c:v>0.86466531192056106</c:v>
                </c:pt>
                <c:pt idx="4">
                  <c:v>0.90686385490476462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9370-4FDF-BD66-8CBF904A15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8175872"/>
        <c:axId val="1428169032"/>
      </c:scatterChart>
      <c:valAx>
        <c:axId val="1428175872"/>
        <c:scaling>
          <c:orientation val="minMax"/>
          <c:max val="18"/>
          <c:min val="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altLang="ja-JP" dirty="0"/>
                  <a:t>Local time</a:t>
                </a:r>
                <a:r>
                  <a:rPr lang="en-US" altLang="ja-JP" baseline="0" dirty="0"/>
                  <a:t> (Hour)</a:t>
                </a:r>
                <a:endParaRPr lang="ja-JP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428169032"/>
        <c:crosses val="autoZero"/>
        <c:crossBetween val="midCat"/>
        <c:majorUnit val="1"/>
      </c:valAx>
      <c:valAx>
        <c:axId val="1428169032"/>
        <c:scaling>
          <c:orientation val="minMax"/>
          <c:max val="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428175872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dirty="0" err="1"/>
              <a:t>Fukue</a:t>
            </a:r>
            <a:endParaRPr lang="ja-JP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Sheet1!$AU$15</c:f>
              <c:strCache>
                <c:ptCount val="1"/>
                <c:pt idx="0">
                  <c:v>DJF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Sheet1!$AT$16:$AT$25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Sheet1!$AU$16:$AU$25</c:f>
              <c:numCache>
                <c:formatCode>General</c:formatCode>
                <c:ptCount val="10"/>
                <c:pt idx="1">
                  <c:v>1.4050873775860724</c:v>
                </c:pt>
                <c:pt idx="2">
                  <c:v>0.91026924117123731</c:v>
                </c:pt>
                <c:pt idx="3">
                  <c:v>0.82279993173673138</c:v>
                </c:pt>
                <c:pt idx="4">
                  <c:v>0.79152732616669941</c:v>
                </c:pt>
                <c:pt idx="5">
                  <c:v>0.80070987466620969</c:v>
                </c:pt>
                <c:pt idx="6">
                  <c:v>0.85280722782269502</c:v>
                </c:pt>
                <c:pt idx="7">
                  <c:v>0.91749934576856629</c:v>
                </c:pt>
                <c:pt idx="8">
                  <c:v>1.1230662029424889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D52-4FBA-889B-AB97E82AECE1}"/>
            </c:ext>
          </c:extLst>
        </c:ser>
        <c:ser>
          <c:idx val="1"/>
          <c:order val="1"/>
          <c:tx>
            <c:strRef>
              <c:f>Sheet1!$AV$15</c:f>
              <c:strCache>
                <c:ptCount val="1"/>
                <c:pt idx="0">
                  <c:v>MAM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Sheet1!$AT$16:$AT$25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Sheet1!$AV$16:$AV$25</c:f>
              <c:numCache>
                <c:formatCode>General</c:formatCode>
                <c:ptCount val="10"/>
                <c:pt idx="0">
                  <c:v>0.68435038435987472</c:v>
                </c:pt>
                <c:pt idx="1">
                  <c:v>1.1056082640389757</c:v>
                </c:pt>
                <c:pt idx="2">
                  <c:v>1.066520889164686</c:v>
                </c:pt>
                <c:pt idx="3">
                  <c:v>0.96398878345175998</c:v>
                </c:pt>
                <c:pt idx="4">
                  <c:v>1.084759765163986</c:v>
                </c:pt>
                <c:pt idx="5">
                  <c:v>0.88495808599867665</c:v>
                </c:pt>
                <c:pt idx="6">
                  <c:v>0.93892297312140094</c:v>
                </c:pt>
                <c:pt idx="7">
                  <c:v>1.1220650966045587</c:v>
                </c:pt>
                <c:pt idx="8">
                  <c:v>1.0485355911292153</c:v>
                </c:pt>
                <c:pt idx="9">
                  <c:v>1.2280937054602989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D52-4FBA-889B-AB97E82AECE1}"/>
            </c:ext>
          </c:extLst>
        </c:ser>
        <c:ser>
          <c:idx val="2"/>
          <c:order val="2"/>
          <c:tx>
            <c:strRef>
              <c:f>Sheet1!$AW$15</c:f>
              <c:strCache>
                <c:ptCount val="1"/>
                <c:pt idx="0">
                  <c:v>JJA</c:v>
                </c:pt>
              </c:strCache>
            </c:strRef>
          </c:tx>
          <c:spPr>
            <a:ln w="1905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5000"/>
                </a:schemeClr>
              </a:solidFill>
              <a:ln w="9525">
                <a:solidFill>
                  <a:schemeClr val="accent4">
                    <a:lumMod val="75000"/>
                  </a:schemeClr>
                </a:solidFill>
              </a:ln>
              <a:effectLst/>
            </c:spPr>
          </c:marker>
          <c:xVal>
            <c:numRef>
              <c:f>Sheet1!$AT$16:$AT$25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Sheet1!$AW$16:$AW$25</c:f>
              <c:numCache>
                <c:formatCode>General</c:formatCode>
                <c:ptCount val="10"/>
                <c:pt idx="0">
                  <c:v>0.45777693000550457</c:v>
                </c:pt>
                <c:pt idx="1">
                  <c:v>0.50890735619683414</c:v>
                </c:pt>
                <c:pt idx="2">
                  <c:v>0.71596462297616736</c:v>
                </c:pt>
                <c:pt idx="3">
                  <c:v>0.65969186610297137</c:v>
                </c:pt>
                <c:pt idx="4">
                  <c:v>0.83177471170983031</c:v>
                </c:pt>
                <c:pt idx="5">
                  <c:v>0.36057219093394122</c:v>
                </c:pt>
                <c:pt idx="6">
                  <c:v>0.66754200832526944</c:v>
                </c:pt>
                <c:pt idx="7">
                  <c:v>0.88523082188074353</c:v>
                </c:pt>
                <c:pt idx="8">
                  <c:v>0.73488215212902963</c:v>
                </c:pt>
                <c:pt idx="9">
                  <c:v>0.72399209360144701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D52-4FBA-889B-AB97E82AECE1}"/>
            </c:ext>
          </c:extLst>
        </c:ser>
        <c:ser>
          <c:idx val="3"/>
          <c:order val="3"/>
          <c:tx>
            <c:strRef>
              <c:f>Sheet1!$AX$15</c:f>
              <c:strCache>
                <c:ptCount val="1"/>
                <c:pt idx="0">
                  <c:v>SON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Sheet1!$AT$16:$AT$25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Sheet1!$AX$16:$AX$25</c:f>
              <c:numCache>
                <c:formatCode>General</c:formatCode>
                <c:ptCount val="10"/>
                <c:pt idx="0">
                  <c:v>0.55555381686357352</c:v>
                </c:pt>
                <c:pt idx="1">
                  <c:v>0.75017956793192997</c:v>
                </c:pt>
                <c:pt idx="2">
                  <c:v>0.88076433324206282</c:v>
                </c:pt>
                <c:pt idx="3">
                  <c:v>0.94987805050858598</c:v>
                </c:pt>
                <c:pt idx="4">
                  <c:v>1.0597066772268422</c:v>
                </c:pt>
                <c:pt idx="5">
                  <c:v>0.86067199368854308</c:v>
                </c:pt>
                <c:pt idx="6">
                  <c:v>1.0433430956445475</c:v>
                </c:pt>
                <c:pt idx="7">
                  <c:v>0.95478220212934439</c:v>
                </c:pt>
                <c:pt idx="8">
                  <c:v>0.86672404207191223</c:v>
                </c:pt>
                <c:pt idx="9">
                  <c:v>0.83979353582114435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D52-4FBA-889B-AB97E82AECE1}"/>
            </c:ext>
          </c:extLst>
        </c:ser>
        <c:ser>
          <c:idx val="4"/>
          <c:order val="4"/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Sheet1!$AT$31:$AT$40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Sheet1!$AU$31:$AU$40</c:f>
              <c:numCache>
                <c:formatCode>General</c:formatCode>
                <c:ptCount val="10"/>
                <c:pt idx="1">
                  <c:v>1.8392739568149588</c:v>
                </c:pt>
                <c:pt idx="2">
                  <c:v>1.3405094217274098</c:v>
                </c:pt>
                <c:pt idx="3">
                  <c:v>1.1448456139444041</c:v>
                </c:pt>
                <c:pt idx="4">
                  <c:v>1.2440812252409619</c:v>
                </c:pt>
                <c:pt idx="5">
                  <c:v>1.3130513450213663</c:v>
                </c:pt>
                <c:pt idx="6">
                  <c:v>1.3539219692650091</c:v>
                </c:pt>
                <c:pt idx="7">
                  <c:v>1.3987307603957604</c:v>
                </c:pt>
                <c:pt idx="8">
                  <c:v>1.4777968619157351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D52-4FBA-889B-AB97E82AECE1}"/>
            </c:ext>
          </c:extLst>
        </c:ser>
        <c:ser>
          <c:idx val="5"/>
          <c:order val="5"/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Sheet1!$AT$31:$AT$40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Sheet1!$AV$31:$AV$40</c:f>
              <c:numCache>
                <c:formatCode>General</c:formatCode>
                <c:ptCount val="10"/>
                <c:pt idx="0">
                  <c:v>0.84973734021433411</c:v>
                </c:pt>
                <c:pt idx="1">
                  <c:v>1.7533878593502279</c:v>
                </c:pt>
                <c:pt idx="2">
                  <c:v>1.6062370975601798</c:v>
                </c:pt>
                <c:pt idx="3">
                  <c:v>1.3485398074400312</c:v>
                </c:pt>
                <c:pt idx="4">
                  <c:v>1.6266382887571984</c:v>
                </c:pt>
                <c:pt idx="5">
                  <c:v>1.3879958384973552</c:v>
                </c:pt>
                <c:pt idx="6">
                  <c:v>1.5450614921302162</c:v>
                </c:pt>
                <c:pt idx="7">
                  <c:v>1.6304717674199345</c:v>
                </c:pt>
                <c:pt idx="8">
                  <c:v>1.6621489103983462</c:v>
                </c:pt>
                <c:pt idx="9">
                  <c:v>1.8436381130006922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D52-4FBA-889B-AB97E82AECE1}"/>
            </c:ext>
          </c:extLst>
        </c:ser>
        <c:ser>
          <c:idx val="6"/>
          <c:order val="6"/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Sheet1!$AT$31:$AT$40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Sheet1!$AW$31:$AW$40</c:f>
              <c:numCache>
                <c:formatCode>General</c:formatCode>
                <c:ptCount val="10"/>
                <c:pt idx="0">
                  <c:v>0.64123024115933958</c:v>
                </c:pt>
                <c:pt idx="1">
                  <c:v>0.77222156678735654</c:v>
                </c:pt>
                <c:pt idx="2">
                  <c:v>1.1375889141226896</c:v>
                </c:pt>
                <c:pt idx="3">
                  <c:v>0.90307254140777748</c:v>
                </c:pt>
                <c:pt idx="4">
                  <c:v>1.1496985128549522</c:v>
                </c:pt>
                <c:pt idx="5">
                  <c:v>0.51695654008633618</c:v>
                </c:pt>
                <c:pt idx="6">
                  <c:v>1.0982224902170421</c:v>
                </c:pt>
                <c:pt idx="7">
                  <c:v>1.0704063917932531</c:v>
                </c:pt>
                <c:pt idx="8">
                  <c:v>1.006577995100632</c:v>
                </c:pt>
                <c:pt idx="9">
                  <c:v>0.91550980135606541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D52-4FBA-889B-AB97E82AECE1}"/>
            </c:ext>
          </c:extLst>
        </c:ser>
        <c:ser>
          <c:idx val="7"/>
          <c:order val="7"/>
          <c:spPr>
            <a:ln w="12700" cap="rnd">
              <a:solidFill>
                <a:srgbClr val="FF9999"/>
              </a:solidFill>
              <a:round/>
            </a:ln>
            <a:effectLst/>
          </c:spPr>
          <c:marker>
            <c:symbol val="none"/>
          </c:marker>
          <c:xVal>
            <c:numRef>
              <c:f>Sheet1!$AT$31:$AT$40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Sheet1!$AX$31:$AX$40</c:f>
              <c:numCache>
                <c:formatCode>General</c:formatCode>
                <c:ptCount val="10"/>
                <c:pt idx="0">
                  <c:v>0.86142237428972934</c:v>
                </c:pt>
                <c:pt idx="1">
                  <c:v>0.96948406755472827</c:v>
                </c:pt>
                <c:pt idx="2">
                  <c:v>1.2286999868770887</c:v>
                </c:pt>
                <c:pt idx="3">
                  <c:v>1.2401013723388872</c:v>
                </c:pt>
                <c:pt idx="4">
                  <c:v>1.4334931118559466</c:v>
                </c:pt>
                <c:pt idx="5">
                  <c:v>1.3285720767043736</c:v>
                </c:pt>
                <c:pt idx="6">
                  <c:v>1.3922949758557879</c:v>
                </c:pt>
                <c:pt idx="7">
                  <c:v>1.3480321603820968</c:v>
                </c:pt>
                <c:pt idx="8">
                  <c:v>1.1177432297666372</c:v>
                </c:pt>
                <c:pt idx="9">
                  <c:v>1.1194887215684064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D52-4FBA-889B-AB97E82AECE1}"/>
            </c:ext>
          </c:extLst>
        </c:ser>
        <c:ser>
          <c:idx val="8"/>
          <c:order val="8"/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Sheet1!$AT$45:$AT$54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Sheet1!$AU$45:$AU$54</c:f>
              <c:numCache>
                <c:formatCode>General</c:formatCode>
                <c:ptCount val="10"/>
                <c:pt idx="1">
                  <c:v>1.1955642599669134</c:v>
                </c:pt>
                <c:pt idx="2">
                  <c:v>0.59087221312549265</c:v>
                </c:pt>
                <c:pt idx="3">
                  <c:v>0.52420976559154053</c:v>
                </c:pt>
                <c:pt idx="4">
                  <c:v>0.47938394777835475</c:v>
                </c:pt>
                <c:pt idx="5">
                  <c:v>0.48164571327949074</c:v>
                </c:pt>
                <c:pt idx="6">
                  <c:v>0.44323752458962018</c:v>
                </c:pt>
                <c:pt idx="7">
                  <c:v>0.54036218645272183</c:v>
                </c:pt>
                <c:pt idx="8">
                  <c:v>0.73809636299210457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9D52-4FBA-889B-AB97E82AECE1}"/>
            </c:ext>
          </c:extLst>
        </c:ser>
        <c:ser>
          <c:idx val="9"/>
          <c:order val="9"/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Sheet1!$AT$45:$AT$54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Sheet1!$AV$45:$AV$54</c:f>
              <c:numCache>
                <c:formatCode>General</c:formatCode>
                <c:ptCount val="10"/>
                <c:pt idx="0">
                  <c:v>0.50547462412709443</c:v>
                </c:pt>
                <c:pt idx="1">
                  <c:v>0.74568427997235709</c:v>
                </c:pt>
                <c:pt idx="2">
                  <c:v>0.59800631784832214</c:v>
                </c:pt>
                <c:pt idx="3">
                  <c:v>0.63652262553748862</c:v>
                </c:pt>
                <c:pt idx="4">
                  <c:v>0.66762222024688489</c:v>
                </c:pt>
                <c:pt idx="5">
                  <c:v>0.50232444060463854</c:v>
                </c:pt>
                <c:pt idx="6">
                  <c:v>0.52139867268251638</c:v>
                </c:pt>
                <c:pt idx="7">
                  <c:v>0.59873952703533306</c:v>
                </c:pt>
                <c:pt idx="8">
                  <c:v>0.66257700027918198</c:v>
                </c:pt>
                <c:pt idx="9">
                  <c:v>0.71973430676938199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D52-4FBA-889B-AB97E82AECE1}"/>
            </c:ext>
          </c:extLst>
        </c:ser>
        <c:ser>
          <c:idx val="10"/>
          <c:order val="10"/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Sheet1!$AT$45:$AT$54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Sheet1!$AW$45:$AW$54</c:f>
              <c:numCache>
                <c:formatCode>General</c:formatCode>
                <c:ptCount val="10"/>
                <c:pt idx="0">
                  <c:v>0.25935142403519401</c:v>
                </c:pt>
                <c:pt idx="1">
                  <c:v>0.4207828203276115</c:v>
                </c:pt>
                <c:pt idx="2">
                  <c:v>0.4731891637894049</c:v>
                </c:pt>
                <c:pt idx="3">
                  <c:v>0.49410984266827662</c:v>
                </c:pt>
                <c:pt idx="4">
                  <c:v>0.59619038042326711</c:v>
                </c:pt>
                <c:pt idx="5">
                  <c:v>0.25675048218041224</c:v>
                </c:pt>
                <c:pt idx="6">
                  <c:v>0.46032769759835934</c:v>
                </c:pt>
                <c:pt idx="7">
                  <c:v>0.62164468373064863</c:v>
                </c:pt>
                <c:pt idx="8">
                  <c:v>0.47038365871553067</c:v>
                </c:pt>
                <c:pt idx="9">
                  <c:v>0.40963902765275023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9D52-4FBA-889B-AB97E82AECE1}"/>
            </c:ext>
          </c:extLst>
        </c:ser>
        <c:ser>
          <c:idx val="11"/>
          <c:order val="11"/>
          <c:spPr>
            <a:ln w="12700" cap="rnd">
              <a:solidFill>
                <a:srgbClr val="FF9999"/>
              </a:solidFill>
              <a:round/>
            </a:ln>
            <a:effectLst/>
          </c:spPr>
          <c:marker>
            <c:symbol val="none"/>
          </c:marker>
          <c:xVal>
            <c:numRef>
              <c:f>Sheet1!$AT$45:$AT$54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Sheet1!$AX$45:$AX$54</c:f>
              <c:numCache>
                <c:formatCode>General</c:formatCode>
                <c:ptCount val="10"/>
                <c:pt idx="0">
                  <c:v>0.33117346638408102</c:v>
                </c:pt>
                <c:pt idx="1">
                  <c:v>0.3857147630217645</c:v>
                </c:pt>
                <c:pt idx="2">
                  <c:v>0.66931641616287274</c:v>
                </c:pt>
                <c:pt idx="3">
                  <c:v>0.58349425662925236</c:v>
                </c:pt>
                <c:pt idx="4">
                  <c:v>0.68001139387370868</c:v>
                </c:pt>
                <c:pt idx="5">
                  <c:v>0.58467061391211606</c:v>
                </c:pt>
                <c:pt idx="6">
                  <c:v>0.65679227363714732</c:v>
                </c:pt>
                <c:pt idx="7">
                  <c:v>0.6407419724984853</c:v>
                </c:pt>
                <c:pt idx="8">
                  <c:v>0.57832388093803522</c:v>
                </c:pt>
                <c:pt idx="9">
                  <c:v>0.46900585366500225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9D52-4FBA-889B-AB97E82AEC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8175872"/>
        <c:axId val="1428169032"/>
      </c:scatterChart>
      <c:valAx>
        <c:axId val="1428175872"/>
        <c:scaling>
          <c:orientation val="minMax"/>
          <c:max val="18"/>
          <c:min val="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altLang="ja-JP" dirty="0"/>
                  <a:t>Local time (Hour)</a:t>
                </a:r>
                <a:endParaRPr lang="ja-JP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428169032"/>
        <c:crosses val="autoZero"/>
        <c:crossBetween val="midCat"/>
        <c:majorUnit val="1"/>
      </c:valAx>
      <c:valAx>
        <c:axId val="1428169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428175872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dirty="0"/>
              <a:t>Hedo</a:t>
            </a:r>
            <a:endParaRPr lang="ja-JP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Sheet1!$BG$15</c:f>
              <c:strCache>
                <c:ptCount val="1"/>
                <c:pt idx="0">
                  <c:v>DJF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Sheet1!$BF$16:$BF$25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Sheet1!$BG$16:$BG$25</c:f>
              <c:numCache>
                <c:formatCode>General</c:formatCode>
                <c:ptCount val="10"/>
                <c:pt idx="1">
                  <c:v>1.5778397434658085</c:v>
                </c:pt>
                <c:pt idx="2">
                  <c:v>1.1178214806812061</c:v>
                </c:pt>
                <c:pt idx="3">
                  <c:v>1.0099837717413458</c:v>
                </c:pt>
                <c:pt idx="4">
                  <c:v>0.96134921110480853</c:v>
                </c:pt>
                <c:pt idx="5">
                  <c:v>0.98068316368665609</c:v>
                </c:pt>
                <c:pt idx="6">
                  <c:v>0.90160636074864309</c:v>
                </c:pt>
                <c:pt idx="7">
                  <c:v>1.1516095013341516</c:v>
                </c:pt>
                <c:pt idx="8">
                  <c:v>0.97507232241996422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75B-41B2-9F33-86C6A21F7113}"/>
            </c:ext>
          </c:extLst>
        </c:ser>
        <c:ser>
          <c:idx val="1"/>
          <c:order val="1"/>
          <c:tx>
            <c:strRef>
              <c:f>Sheet1!$BH$15</c:f>
              <c:strCache>
                <c:ptCount val="1"/>
                <c:pt idx="0">
                  <c:v>MAM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Sheet1!$BF$16:$BF$25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Sheet1!$BH$16:$BH$25</c:f>
              <c:numCache>
                <c:formatCode>General</c:formatCode>
                <c:ptCount val="10"/>
                <c:pt idx="0">
                  <c:v>0.65294333605632393</c:v>
                </c:pt>
                <c:pt idx="1">
                  <c:v>1.1923442480484134</c:v>
                </c:pt>
                <c:pt idx="2">
                  <c:v>0.7774548423518115</c:v>
                </c:pt>
                <c:pt idx="3">
                  <c:v>0.79442634778485111</c:v>
                </c:pt>
                <c:pt idx="4">
                  <c:v>0.76723468213224599</c:v>
                </c:pt>
                <c:pt idx="5">
                  <c:v>0.86424506294798054</c:v>
                </c:pt>
                <c:pt idx="6">
                  <c:v>0.8555475372915361</c:v>
                </c:pt>
                <c:pt idx="7">
                  <c:v>0.65078090694852586</c:v>
                </c:pt>
                <c:pt idx="8">
                  <c:v>0.85096962929176956</c:v>
                </c:pt>
                <c:pt idx="9">
                  <c:v>0.72722035147194608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75B-41B2-9F33-86C6A21F7113}"/>
            </c:ext>
          </c:extLst>
        </c:ser>
        <c:ser>
          <c:idx val="2"/>
          <c:order val="2"/>
          <c:tx>
            <c:strRef>
              <c:f>Sheet1!$BI$15</c:f>
              <c:strCache>
                <c:ptCount val="1"/>
                <c:pt idx="0">
                  <c:v>JJA</c:v>
                </c:pt>
              </c:strCache>
            </c:strRef>
          </c:tx>
          <c:spPr>
            <a:ln w="1905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5000"/>
                </a:schemeClr>
              </a:solidFill>
              <a:ln w="9525">
                <a:solidFill>
                  <a:schemeClr val="accent4">
                    <a:lumMod val="75000"/>
                  </a:schemeClr>
                </a:solidFill>
              </a:ln>
              <a:effectLst/>
            </c:spPr>
          </c:marker>
          <c:xVal>
            <c:numRef>
              <c:f>Sheet1!$BF$16:$BF$25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Sheet1!$BI$16:$BI$25</c:f>
              <c:numCache>
                <c:formatCode>General</c:formatCode>
                <c:ptCount val="10"/>
                <c:pt idx="0">
                  <c:v>0.6910298625770287</c:v>
                </c:pt>
                <c:pt idx="1">
                  <c:v>0.86379149360893781</c:v>
                </c:pt>
                <c:pt idx="2">
                  <c:v>0.62508495772021733</c:v>
                </c:pt>
                <c:pt idx="3">
                  <c:v>0.62214635483509229</c:v>
                </c:pt>
                <c:pt idx="4">
                  <c:v>1.1009886873549029</c:v>
                </c:pt>
                <c:pt idx="5">
                  <c:v>1.0275988624778667</c:v>
                </c:pt>
                <c:pt idx="6">
                  <c:v>1.2431462107418036</c:v>
                </c:pt>
                <c:pt idx="7">
                  <c:v>1.4351463674971043</c:v>
                </c:pt>
                <c:pt idx="8">
                  <c:v>1.2383449490227076</c:v>
                </c:pt>
                <c:pt idx="9">
                  <c:v>0.9715567094310984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75B-41B2-9F33-86C6A21F7113}"/>
            </c:ext>
          </c:extLst>
        </c:ser>
        <c:ser>
          <c:idx val="3"/>
          <c:order val="3"/>
          <c:tx>
            <c:strRef>
              <c:f>Sheet1!$BJ$15</c:f>
              <c:strCache>
                <c:ptCount val="1"/>
                <c:pt idx="0">
                  <c:v>SON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Sheet1!$BF$16:$BF$25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Sheet1!$BJ$16:$BJ$25</c:f>
              <c:numCache>
                <c:formatCode>General</c:formatCode>
                <c:ptCount val="10"/>
                <c:pt idx="0">
                  <c:v>1.2710090574494644</c:v>
                </c:pt>
                <c:pt idx="1">
                  <c:v>1.0147428300877692</c:v>
                </c:pt>
                <c:pt idx="2">
                  <c:v>1.0061469250038342</c:v>
                </c:pt>
                <c:pt idx="3">
                  <c:v>0.73155107909746975</c:v>
                </c:pt>
                <c:pt idx="4">
                  <c:v>0.81707048825195805</c:v>
                </c:pt>
                <c:pt idx="5">
                  <c:v>0.96206846513359823</c:v>
                </c:pt>
                <c:pt idx="6">
                  <c:v>0.9139562090460267</c:v>
                </c:pt>
                <c:pt idx="7">
                  <c:v>0.95365447122598046</c:v>
                </c:pt>
                <c:pt idx="8">
                  <c:v>0.86510676628493466</c:v>
                </c:pt>
                <c:pt idx="9">
                  <c:v>0.9673048406594591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75B-41B2-9F33-86C6A21F7113}"/>
            </c:ext>
          </c:extLst>
        </c:ser>
        <c:ser>
          <c:idx val="4"/>
          <c:order val="4"/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Sheet1!$BF$31:$BF$40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Sheet1!$BG$31:$BG$40</c:f>
              <c:numCache>
                <c:formatCode>General</c:formatCode>
                <c:ptCount val="10"/>
                <c:pt idx="1">
                  <c:v>3.3258550007092849</c:v>
                </c:pt>
                <c:pt idx="2">
                  <c:v>1.9924493694365504</c:v>
                </c:pt>
                <c:pt idx="3">
                  <c:v>1.9765501685140017</c:v>
                </c:pt>
                <c:pt idx="4">
                  <c:v>1.7277160333354156</c:v>
                </c:pt>
                <c:pt idx="5">
                  <c:v>1.677572380557961</c:v>
                </c:pt>
                <c:pt idx="6">
                  <c:v>1.4336308176732306</c:v>
                </c:pt>
                <c:pt idx="7">
                  <c:v>1.7404856371436144</c:v>
                </c:pt>
                <c:pt idx="8">
                  <c:v>1.8166975915405743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75B-41B2-9F33-86C6A21F7113}"/>
            </c:ext>
          </c:extLst>
        </c:ser>
        <c:ser>
          <c:idx val="5"/>
          <c:order val="5"/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Sheet1!$BF$31:$BF$40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Sheet1!$BH$31:$BH$40</c:f>
              <c:numCache>
                <c:formatCode>General</c:formatCode>
                <c:ptCount val="10"/>
                <c:pt idx="0">
                  <c:v>1.1498848882477324</c:v>
                </c:pt>
                <c:pt idx="1">
                  <c:v>2.0449693453032625</c:v>
                </c:pt>
                <c:pt idx="2">
                  <c:v>1.1610518343352136</c:v>
                </c:pt>
                <c:pt idx="3">
                  <c:v>1.0491019817613854</c:v>
                </c:pt>
                <c:pt idx="4">
                  <c:v>1.0798217733345397</c:v>
                </c:pt>
                <c:pt idx="5">
                  <c:v>1.0712650540620225</c:v>
                </c:pt>
                <c:pt idx="6">
                  <c:v>1.2124608636151444</c:v>
                </c:pt>
                <c:pt idx="7">
                  <c:v>0.95146200460911456</c:v>
                </c:pt>
                <c:pt idx="8">
                  <c:v>1.2032684106752543</c:v>
                </c:pt>
                <c:pt idx="9">
                  <c:v>1.0373054527442298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75B-41B2-9F33-86C6A21F7113}"/>
            </c:ext>
          </c:extLst>
        </c:ser>
        <c:ser>
          <c:idx val="6"/>
          <c:order val="6"/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Sheet1!$BF$31:$BF$40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Sheet1!$BI$31:$BI$40</c:f>
              <c:numCache>
                <c:formatCode>General</c:formatCode>
                <c:ptCount val="10"/>
                <c:pt idx="0">
                  <c:v>1.0203026642014785</c:v>
                </c:pt>
                <c:pt idx="1">
                  <c:v>1.1859073467523491</c:v>
                </c:pt>
                <c:pt idx="2">
                  <c:v>0.70778026562284646</c:v>
                </c:pt>
                <c:pt idx="3">
                  <c:v>1.0094808022799686</c:v>
                </c:pt>
                <c:pt idx="4">
                  <c:v>1.3066251288717559</c:v>
                </c:pt>
                <c:pt idx="5">
                  <c:v>1.7785451213792551</c:v>
                </c:pt>
                <c:pt idx="6">
                  <c:v>1.9597331677058714</c:v>
                </c:pt>
                <c:pt idx="7">
                  <c:v>1.6655788643805551</c:v>
                </c:pt>
                <c:pt idx="8">
                  <c:v>1.7150067451528428</c:v>
                </c:pt>
                <c:pt idx="9">
                  <c:v>1.8830736595261777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F75B-41B2-9F33-86C6A21F7113}"/>
            </c:ext>
          </c:extLst>
        </c:ser>
        <c:ser>
          <c:idx val="7"/>
          <c:order val="7"/>
          <c:spPr>
            <a:ln w="12700" cap="rnd">
              <a:solidFill>
                <a:srgbClr val="FF9999"/>
              </a:solidFill>
              <a:round/>
            </a:ln>
            <a:effectLst/>
          </c:spPr>
          <c:marker>
            <c:symbol val="none"/>
          </c:marker>
          <c:xVal>
            <c:numRef>
              <c:f>Sheet1!$BF$31:$BF$40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Sheet1!$BJ$31:$BJ$40</c:f>
              <c:numCache>
                <c:formatCode>General</c:formatCode>
                <c:ptCount val="10"/>
                <c:pt idx="0">
                  <c:v>1.7469848194635385</c:v>
                </c:pt>
                <c:pt idx="1">
                  <c:v>1.7059011105776387</c:v>
                </c:pt>
                <c:pt idx="2">
                  <c:v>1.9135647662559525</c:v>
                </c:pt>
                <c:pt idx="3">
                  <c:v>1.3463834396896659</c:v>
                </c:pt>
                <c:pt idx="4">
                  <c:v>1.1857516872401894</c:v>
                </c:pt>
                <c:pt idx="5">
                  <c:v>1.3605846872136795</c:v>
                </c:pt>
                <c:pt idx="6">
                  <c:v>1.6187311988086373</c:v>
                </c:pt>
                <c:pt idx="7">
                  <c:v>1.416704566519178</c:v>
                </c:pt>
                <c:pt idx="8">
                  <c:v>1.3769281547263064</c:v>
                </c:pt>
                <c:pt idx="9">
                  <c:v>1.563352755097815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F75B-41B2-9F33-86C6A21F7113}"/>
            </c:ext>
          </c:extLst>
        </c:ser>
        <c:ser>
          <c:idx val="8"/>
          <c:order val="8"/>
          <c:spPr>
            <a:ln w="12700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Sheet1!$BF$45:$BF$54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Sheet1!$BG$45:$BG$54</c:f>
              <c:numCache>
                <c:formatCode>General</c:formatCode>
                <c:ptCount val="10"/>
                <c:pt idx="1">
                  <c:v>0.69220645952697102</c:v>
                </c:pt>
                <c:pt idx="2">
                  <c:v>0.56467354541359238</c:v>
                </c:pt>
                <c:pt idx="3">
                  <c:v>0.452307312881712</c:v>
                </c:pt>
                <c:pt idx="4">
                  <c:v>0.64959329634319385</c:v>
                </c:pt>
                <c:pt idx="5">
                  <c:v>0.59688125748586063</c:v>
                </c:pt>
                <c:pt idx="6">
                  <c:v>0.66114918431347158</c:v>
                </c:pt>
                <c:pt idx="7">
                  <c:v>0.67408092996091828</c:v>
                </c:pt>
                <c:pt idx="8">
                  <c:v>0.53406077466956969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F75B-41B2-9F33-86C6A21F7113}"/>
            </c:ext>
          </c:extLst>
        </c:ser>
        <c:ser>
          <c:idx val="9"/>
          <c:order val="9"/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Sheet1!$BF$45:$BF$54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Sheet1!$BH$45:$BH$54</c:f>
              <c:numCache>
                <c:formatCode>General</c:formatCode>
                <c:ptCount val="10"/>
                <c:pt idx="0">
                  <c:v>0.36778688995803377</c:v>
                </c:pt>
                <c:pt idx="1">
                  <c:v>0.5029263899610078</c:v>
                </c:pt>
                <c:pt idx="2">
                  <c:v>0.53255129451753858</c:v>
                </c:pt>
                <c:pt idx="3">
                  <c:v>0.58772663410550896</c:v>
                </c:pt>
                <c:pt idx="4">
                  <c:v>0.59352593882682925</c:v>
                </c:pt>
                <c:pt idx="5">
                  <c:v>0.65025502686965131</c:v>
                </c:pt>
                <c:pt idx="6">
                  <c:v>0.58219325575148162</c:v>
                </c:pt>
                <c:pt idx="7">
                  <c:v>0.47128121887042557</c:v>
                </c:pt>
                <c:pt idx="8">
                  <c:v>0.64313137658050701</c:v>
                </c:pt>
                <c:pt idx="9">
                  <c:v>0.46779680161143061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F75B-41B2-9F33-86C6A21F7113}"/>
            </c:ext>
          </c:extLst>
        </c:ser>
        <c:ser>
          <c:idx val="10"/>
          <c:order val="10"/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Sheet1!$BF$45:$BF$54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Sheet1!$BI$45:$BI$54</c:f>
              <c:numCache>
                <c:formatCode>General</c:formatCode>
                <c:ptCount val="10"/>
                <c:pt idx="0">
                  <c:v>0.40318885264332377</c:v>
                </c:pt>
                <c:pt idx="1">
                  <c:v>0.55553846504753923</c:v>
                </c:pt>
                <c:pt idx="2">
                  <c:v>0.43693898729242231</c:v>
                </c:pt>
                <c:pt idx="3">
                  <c:v>0.43789054821956075</c:v>
                </c:pt>
                <c:pt idx="4">
                  <c:v>0.64934219388442371</c:v>
                </c:pt>
                <c:pt idx="5">
                  <c:v>0.69164936689717749</c:v>
                </c:pt>
                <c:pt idx="6">
                  <c:v>0.63047662410231997</c:v>
                </c:pt>
                <c:pt idx="7">
                  <c:v>0.81811544140067571</c:v>
                </c:pt>
                <c:pt idx="8">
                  <c:v>0.88613306349656262</c:v>
                </c:pt>
                <c:pt idx="9">
                  <c:v>0.60389491856838773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F75B-41B2-9F33-86C6A21F7113}"/>
            </c:ext>
          </c:extLst>
        </c:ser>
        <c:ser>
          <c:idx val="11"/>
          <c:order val="11"/>
          <c:spPr>
            <a:ln w="12700" cap="rnd">
              <a:solidFill>
                <a:srgbClr val="FF9999"/>
              </a:solidFill>
              <a:round/>
            </a:ln>
            <a:effectLst/>
          </c:spPr>
          <c:marker>
            <c:symbol val="none"/>
          </c:marker>
          <c:xVal>
            <c:numRef>
              <c:f>Sheet1!$BF$45:$BF$54</c:f>
              <c:numCache>
                <c:formatCode>General</c:formatCode>
                <c:ptCount val="10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</c:numCache>
            </c:numRef>
          </c:xVal>
          <c:yVal>
            <c:numRef>
              <c:f>Sheet1!$BJ$45:$BJ$54</c:f>
              <c:numCache>
                <c:formatCode>General</c:formatCode>
                <c:ptCount val="10"/>
                <c:pt idx="0">
                  <c:v>0.7545754202045204</c:v>
                </c:pt>
                <c:pt idx="1">
                  <c:v>0.65408626541705417</c:v>
                </c:pt>
                <c:pt idx="2">
                  <c:v>0.62799778484978319</c:v>
                </c:pt>
                <c:pt idx="3">
                  <c:v>0.48773872632837167</c:v>
                </c:pt>
                <c:pt idx="4">
                  <c:v>0.45392627681631431</c:v>
                </c:pt>
                <c:pt idx="5">
                  <c:v>0.52662283910214458</c:v>
                </c:pt>
                <c:pt idx="6">
                  <c:v>0.52276930959395407</c:v>
                </c:pt>
                <c:pt idx="7">
                  <c:v>0.5305279439608982</c:v>
                </c:pt>
                <c:pt idx="8">
                  <c:v>0.61644970488588291</c:v>
                </c:pt>
                <c:pt idx="9">
                  <c:v>0.6204819536456343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F75B-41B2-9F33-86C6A21F71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8175872"/>
        <c:axId val="1428169032"/>
      </c:scatterChart>
      <c:valAx>
        <c:axId val="1428175872"/>
        <c:scaling>
          <c:orientation val="minMax"/>
          <c:max val="18"/>
          <c:min val="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altLang="ja-JP" dirty="0"/>
                  <a:t>Local time (Hour)</a:t>
                </a:r>
                <a:endParaRPr lang="ja-JP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428169032"/>
        <c:crosses val="autoZero"/>
        <c:crossBetween val="midCat"/>
        <c:majorUnit val="1"/>
      </c:valAx>
      <c:valAx>
        <c:axId val="1428169032"/>
        <c:scaling>
          <c:orientation val="minMax"/>
          <c:max val="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428175872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36445-883E-44DA-8A87-91F03BAC16E5}" type="datetimeFigureOut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4ABE9-B904-443C-A11D-3324415231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505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ore-JP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7CB874-F033-4F55-ACEF-30AE014C357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6403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ore-JP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7CB874-F033-4F55-ACEF-30AE014C357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4167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ABE9-B904-443C-A11D-3324415231B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0372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F:\maxdoas\results\was_yok1_22_2405.xlsm</a:t>
            </a:r>
          </a:p>
          <a:p>
            <a:r>
              <a:rPr kumimoji="1" lang="en-US" altLang="ja-JP" dirty="0"/>
              <a:t>F:\maxdoas\results\was_yok1_22_2405_maxdoas_vs_pandoracaps.png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ABE9-B904-443C-A11D-3324415231B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8570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F:\gemsv3no2_Yokosuka\gemsv3_yokosuka_2201-2406avk_r.xlsm</a:t>
            </a:r>
          </a:p>
          <a:p>
            <a:r>
              <a:rPr kumimoji="1" lang="en-US" altLang="ja-JP" dirty="0"/>
              <a:t>F:\tropomi_yokosuka_out240730reduced_avk240805.xlsm</a:t>
            </a:r>
          </a:p>
          <a:p>
            <a:r>
              <a:rPr kumimoji="1" lang="en-US" altLang="ja-JP" dirty="0"/>
              <a:t>F:\gemsv3no2_Yokosuka\gemsv3_tropomi_yokosuka_fukue_hedo_2201-2406_avk.pxp, </a:t>
            </a:r>
            <a:r>
              <a:rPr kumimoji="1" lang="en-US" altLang="ja-JP" dirty="0" err="1"/>
              <a:t>png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ABE9-B904-443C-A11D-3324415231B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0659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gemsv3_tropomi_yokosuka_fukue_hedo_2201-2406_avk.pxp</a:t>
            </a:r>
          </a:p>
          <a:p>
            <a:r>
              <a:rPr kumimoji="1" lang="en-US" altLang="ja-JP" dirty="0"/>
              <a:t>gemsv3_tropomi_fukue_hedo_2201-2406_nonavk.png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ABE9-B904-443C-A11D-3324415231B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5769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D:\gemsv3no2_Yokosuka\gemsv3_yokosuka_fukue_season_hour_Ratios.xlsx</a:t>
            </a:r>
          </a:p>
          <a:p>
            <a:r>
              <a:rPr kumimoji="1" lang="en-US" altLang="ja-JP" dirty="0"/>
              <a:t>Three sites for WSA retrievals for MAX-DOAS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ABE9-B904-443C-A11D-3324415231B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492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F:\gemsv3no2_Yokosuka\gemsv3_tropomi_maxdoasratio_aod_alb.png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ABE9-B904-443C-A11D-3324415231B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7316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ABE9-B904-443C-A11D-3324415231B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933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E81B9F-D500-453A-6B31-A163C8300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4DDE2C1-6AED-106E-6734-CE045106C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6C65071-DDB9-E71C-ECCE-7E4F147D8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CB532-0814-46CF-A5C6-BA6A666DB9D4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A6A8107-2EDE-C0C7-A011-B05A06AD9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7CD650E-D72F-F658-C004-1674D3CA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1962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B34B85-72B3-CB54-074A-F5B25621E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90E40BB-B7C5-7C58-0375-9EB211835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623875A-C7DB-27D1-D1BA-E2C768F68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1AC1-B0BF-4A40-B7E3-551416CEDAAF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DD1919-F2DC-B91D-B46D-BA137809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780A5CB-0737-D3CF-7088-836428FB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3238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41AEBB8-01E3-3632-4F44-93C8312AB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AE7F02E-6118-A39C-DA12-B4211E3B8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FA8EAD-862E-B583-F8EA-2D05A9F9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82395-B179-4F07-B5AB-A24DAD0945B5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C85B88-472A-ABC6-856C-7599607F5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668E3F5-19A6-104F-12E8-C7515F7AE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3016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6AD3B7EC-4433-45E5-B5A5-9944DE69750F}"/>
              </a:ext>
            </a:extLst>
          </p:cNvPr>
          <p:cNvSpPr/>
          <p:nvPr userDrawn="1"/>
        </p:nvSpPr>
        <p:spPr>
          <a:xfrm>
            <a:off x="2" y="3"/>
            <a:ext cx="2332383" cy="222007"/>
          </a:xfrm>
          <a:prstGeom prst="rect">
            <a:avLst/>
          </a:prstGeom>
          <a:solidFill>
            <a:srgbClr val="1B1A87"/>
          </a:solidFill>
          <a:ln>
            <a:solidFill>
              <a:srgbClr val="1B1A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57" y="264543"/>
            <a:ext cx="10876215" cy="652641"/>
          </a:xfrm>
        </p:spPr>
        <p:txBody>
          <a:bodyPr>
            <a:noAutofit/>
          </a:bodyPr>
          <a:lstStyle>
            <a:lvl1pPr latinLnBrk="0">
              <a:defRPr sz="3200" b="1" i="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57" y="1042878"/>
            <a:ext cx="11530270" cy="4995241"/>
          </a:xfrm>
        </p:spPr>
        <p:txBody>
          <a:bodyPr>
            <a:noAutofit/>
          </a:bodyPr>
          <a:lstStyle>
            <a:lvl1pPr marL="228600" indent="-228600" fontAlgn="auto" latinLnBrk="0">
              <a:buFont typeface="Wingdings" panose="05000000000000000000" pitchFamily="2" charset="2"/>
              <a:buChar char="§"/>
              <a:defRPr sz="22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1pPr>
            <a:lvl2pPr marL="360000" indent="-180000" fontAlgn="auto" latinLnBrk="0">
              <a:buFont typeface="Meiryo UI" panose="020B0604030504040204" pitchFamily="34" charset="-128"/>
              <a:buChar char="▹"/>
              <a:defRPr sz="20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2pPr>
            <a:lvl3pPr marL="540000" indent="-228600" fontAlgn="auto" latinLnBrk="0">
              <a:buFont typeface="Meiryo UI" panose="020B0604030504040204" pitchFamily="34" charset="-128"/>
              <a:buChar char="◦"/>
              <a:defRPr sz="20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3pPr>
            <a:lvl4pPr fontAlgn="auto" latinLnBrk="0">
              <a:defRPr sz="18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4pPr>
            <a:lvl5pPr fontAlgn="auto" latinLnBrk="0">
              <a:defRPr sz="18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EE022-E330-4641-8EEA-2A301B61F7F5}" type="datetime1">
              <a:rPr lang="ja-JP" altLang="en-US" smtClean="0"/>
              <a:t>2024/8/23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3473-9437-4D97-8861-231DA7A3EE86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4FA2454-D7B6-5A49-A134-CEAAE99935D7}"/>
              </a:ext>
            </a:extLst>
          </p:cNvPr>
          <p:cNvSpPr/>
          <p:nvPr userDrawn="1"/>
        </p:nvSpPr>
        <p:spPr>
          <a:xfrm>
            <a:off x="-2" y="-15859"/>
            <a:ext cx="12192000" cy="1043862"/>
          </a:xfrm>
          <a:prstGeom prst="rect">
            <a:avLst/>
          </a:prstGeom>
          <a:solidFill>
            <a:srgbClr val="5EADD0">
              <a:alpha val="20000"/>
            </a:srgbClr>
          </a:solidFill>
          <a:ln w="0">
            <a:solidFill>
              <a:srgbClr val="5EADD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60387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D1B38-6162-407F-A86F-9F8934290F7D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맑은 고딕" panose="020B0503020000020004" pitchFamily="34" charset="-127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2024-08-23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4BCA1-CC29-4734-AC98-7DDE21266633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제목 개체 틀 1"/>
          <p:cNvSpPr>
            <a:spLocks noGrp="1"/>
          </p:cNvSpPr>
          <p:nvPr>
            <p:ph type="title"/>
          </p:nvPr>
        </p:nvSpPr>
        <p:spPr>
          <a:xfrm>
            <a:off x="0" y="0"/>
            <a:ext cx="10272464" cy="692696"/>
          </a:xfrm>
          <a:prstGeom prst="rect">
            <a:avLst/>
          </a:prstGeom>
        </p:spPr>
        <p:txBody>
          <a:bodyPr wrap="square" lIns="324000" tIns="72000" rIns="0" bIns="0"/>
          <a:lstStyle>
            <a:lvl1pPr>
              <a:defRPr b="1" baseline="0">
                <a:latin typeface="Arial" panose="020B0604020202020204" pitchFamily="34" charset="0"/>
                <a:ea typeface="한국외대체 M" panose="02020503020101020101" pitchFamily="18" charset="-127"/>
              </a:defRPr>
            </a:lvl1pPr>
          </a:lstStyle>
          <a:p>
            <a:pPr marL="0" lvl="0" eaLnBrk="0" fontAlgn="base" hangingPunct="0">
              <a:spcAft>
                <a:spcPct val="0"/>
              </a:spcAft>
            </a:pPr>
            <a:r>
              <a:rPr lang="ko-KR" altLang="en-US" dirty="0"/>
              <a:t>마스터 제목 스타일 편집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978D72-D867-4574-940D-22A91BD9E02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95943" y="764704"/>
            <a:ext cx="11840717" cy="5616623"/>
          </a:xfrm>
        </p:spPr>
        <p:txBody>
          <a:bodyPr>
            <a:noAutofit/>
          </a:bodyPr>
          <a:lstStyle>
            <a:lvl1pPr marL="228600" indent="-228600" fontAlgn="auto" latinLnBrk="0">
              <a:lnSpc>
                <a:spcPct val="130000"/>
              </a:lnSpc>
              <a:buFont typeface="Wingdings" panose="05000000000000000000" pitchFamily="2" charset="2"/>
              <a:buChar char="§"/>
              <a:defRPr sz="220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1pPr>
            <a:lvl2pPr marL="360000" indent="-180000" fontAlgn="auto" latinLnBrk="0">
              <a:lnSpc>
                <a:spcPct val="130000"/>
              </a:lnSpc>
              <a:buFont typeface="Arial" panose="020B0604020202020204" pitchFamily="34" charset="0"/>
              <a:buChar char="-"/>
              <a:defRPr sz="200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2pPr>
            <a:lvl3pPr marL="540000" indent="-228600" fontAlgn="auto" latinLnBrk="0">
              <a:lnSpc>
                <a:spcPct val="130000"/>
              </a:lnSpc>
              <a:buFont typeface="Meiryo UI" panose="020B0604030504040204" pitchFamily="34" charset="-128"/>
              <a:buChar char="◦"/>
              <a:defRPr sz="200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3pPr>
            <a:lvl4pPr fontAlgn="auto" latinLnBrk="0">
              <a:lnSpc>
                <a:spcPct val="130000"/>
              </a:lnSpc>
              <a:defRPr sz="180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4pPr>
            <a:lvl5pPr fontAlgn="auto" latinLnBrk="0">
              <a:lnSpc>
                <a:spcPct val="130000"/>
              </a:lnSpc>
              <a:defRPr sz="180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5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C12D06-22DA-7428-4DC5-D0A2E8F95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E94AE5A-2DD4-5592-E49D-8ACBACAFE1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399C62-B4AB-8D09-3069-4D6A51F72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3889-2B1F-4D0B-A55F-722C52B0174C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131A58-B539-F8F3-68C9-84162C023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AE44D1-238A-D38D-31F0-144B2AB0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5588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D860A4-9322-A828-D5A4-1C78800F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283E5F-4270-0AA6-46B5-F763560C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0C3E74-E851-1EB3-26B5-1276D4F0C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D724-B393-4EFE-B5E6-E239F2D6C98F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D258FD5-80D0-2F89-0C3C-19A2D835B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0DCE63-3931-13C7-DE81-CAFB058D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0138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C5F91D-822F-4092-5EB8-EE391860E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126E3F9-EB2C-9432-7A02-3E832054B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8B0A71-5D80-6BA4-8C53-3C9462A0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4E731-3065-46A7-AFB9-8D7028EF1EE7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7C5808-BA68-F3B9-FA08-E64CF858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BA4089-80CC-77E2-FA99-930F8FFE4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4554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CAEE5D-B7FA-D33F-6C0E-505EAD02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E13B52-83AC-8BF4-3173-DD200A6225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58363ED-ECF1-8CD1-0DBB-E64E924C3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29C4E64-9A72-043F-116E-9F40ED9A7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E996-8233-4541-8F4F-06792533D4CB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744DC12-4AA8-24E4-BF8B-18F1AF1D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B37ED4-9296-B907-391F-A279130C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8288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C2C1AC-1896-26F6-A328-592F2BB7B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F5C21D2-08D0-6FF5-8304-0E2C1A41D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04937FF-D17D-95F3-E841-93739B915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DFB0D88-1947-252C-256C-148EF68D6F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BAF2802-03E6-A8E7-D37E-4B81E9E4D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ED30BE3-22C0-1FA3-6735-14F859383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951B-B6E1-49B2-8259-BC36D02353A7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77D4D5B-7894-F483-585B-66BFFC01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DE3EA4F-4E68-F58B-EBDB-7F0E02C0C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158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0F126D-EBC9-9431-1349-27C7F0312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4C389D0-444D-2880-E3EC-E66FCCC2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9555-9299-430D-B476-276EB7BEA9E6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77EC947-674B-CC97-0B25-E10697CA1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8B43773-A65E-F5E7-CB99-0721E1FC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4360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2D2DA6-1C43-C58D-E7D8-AE11CAB6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1932DF-65D2-B835-647D-44D1FB849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2C817F-7A60-585A-DB7B-3205FBB2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0A38-1719-4161-A195-286E27ED885D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E25154-7A86-3E72-5629-DCBAA921A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9EA6FF-D4E6-2206-49CD-0FCF5C9F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118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A9123AD-3F3F-8A6C-00ED-EAB7E5CB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8EA2-7A83-469C-AED1-3052788352BB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9A88170-6511-0131-2E35-5FACF966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56EF15-9DE5-568B-1673-BB334AA8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1171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5B4B72-F0C0-0F7C-2A0D-FB8FAD3C1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1718C4-A630-D97C-62ED-5EBD9097B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FC273D2-7F9F-4E66-86D1-B838F6AB7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10167AE-3308-418A-07DE-24B1518E3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CD3A-C445-4A0D-82B7-9AAE7A3B3168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12510E4-5F94-7FED-EB2D-CF11FF7F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6E6125C-7758-122D-0A3A-1CBC487B5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877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87BF4E-D298-630F-98A3-8E04963BD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F37E90E-1041-CA37-A820-289F9DE8E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6ABF962-3106-7D46-40F7-E9CEFBA96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AD102CC-A330-FF14-77C1-64128A416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6DA6-9E14-457C-A6AF-3F235CB3A6D9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845C37E-20C3-AACE-5099-529FF7847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4692419-365A-824E-AB74-F366F0790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270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FDE758-E692-1550-4B45-649BF3992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69A7E01-5336-5D34-6DBF-FEDBC5AC6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3001D80-05DC-366A-2E3D-5602F7CC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F6CF-1151-4985-B95E-5400B36E8BB1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DDE617-3BFC-5A56-8151-6817CA83D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B4D096-3A92-EDF2-B399-89582B8C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177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8445B09-C6B0-0DFA-E163-A92D42663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DEC86F0-16A1-B83E-CDC9-48BB1A1FE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715189-8C2E-5BBD-22AF-224ECA0D2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B1D0-6988-497D-B0E0-B3F1588DC3EB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D898F5-AB08-9DEC-79CA-20C73B55E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586E8AA-D7A6-4A45-69BE-36D464DE4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3311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E81B9F-D500-453A-6B31-A163C8300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4DDE2C1-6AED-106E-6734-CE045106C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6C65071-DDB9-E71C-ECCE-7E4F147D8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CB532-0814-46CF-A5C6-BA6A666DB9D4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A6A8107-2EDE-C0C7-A011-B05A06AD9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7CD650E-D72F-F658-C004-1674D3CA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6518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2D2DA6-1C43-C58D-E7D8-AE11CAB6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1932DF-65D2-B835-647D-44D1FB849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2C817F-7A60-585A-DB7B-3205FBB2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0A38-1719-4161-A195-286E27ED885D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E25154-7A86-3E72-5629-DCBAA921A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9EA6FF-D4E6-2206-49CD-0FCF5C9F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3637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7A9F07-553D-F303-5BC2-AED3F677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144970A-DDC6-A0DB-D0EA-07B737FA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FB9C05-D993-05BD-BF59-FF598607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4934-44F9-406F-B079-1EB7B1B9BAB0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9272847-C17B-E33D-0D52-C2E4105E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4330FB-0CF7-2733-1F77-E1F96F33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683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E299C1-C312-7E21-248F-EDB421E4D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38F874-F966-2CE4-2A6B-46F34A6DAB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E51C4A3-FF2F-17D7-9E80-922F2F249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056837B-143C-C4E2-F25B-40CD373ED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4EBF-2FC0-476F-A5D4-92D3BA500016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D64CBE5-3D4A-0E9C-BE3A-7E4B2D7D1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8A6D36-64CB-8085-A9E1-1E2E4C3A9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999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7AEB2F-D71A-93DD-1287-0244C954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D4F890-86E4-9EFB-CC53-02A9F0BD5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E0A397C-221C-AC19-D71D-92BE54A4D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0E7CDBD-50BA-0962-DAE1-8A66E4ED16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882AE41-5232-921D-42DF-75702E7771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46BDD52-142C-6D66-AC0E-D5166016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5F1D0-9F3A-40AC-8724-56DB97C9D7AA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FB1BD90-1D93-752F-DDFE-5276C771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8720189-ADF7-D601-4238-BADEF506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3120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7A9F07-553D-F303-5BC2-AED3F677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144970A-DDC6-A0DB-D0EA-07B737FA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FB9C05-D993-05BD-BF59-FF598607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4934-44F9-406F-B079-1EB7B1B9BAB0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9272847-C17B-E33D-0D52-C2E4105E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4330FB-0CF7-2733-1F77-E1F96F33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962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2B1DCD-9B98-C435-E5FD-ECEDF0FE3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AB0A5F0-665E-5DBE-F1C0-79CAE1764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AAFB-DE52-41F0-9646-00405C5F9BFB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8B16474-D9FE-E6F2-A1FA-E6F272355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69B5BBB-73B0-E758-27F8-377958E7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5812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48A5E1D-16B1-15A1-73ED-B39B1E2BB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8F0E-5525-4289-9434-361AD97BC9AE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7518854-6BEC-B7B4-D3CE-9010E0604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6EEA9F-1633-A5E0-444F-0693FDBCD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536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DF8612-D4EE-47B1-52E6-F42FD75A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F92A08-5B6A-5BF7-13B9-B5354ADCB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8A0BE1F-80F1-8D3B-46E6-989E81072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64B30C3-AE29-0FC1-59DB-8367C913B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A28C-B2DA-4BD6-B92D-A9D3F8F4F445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C36CDB-DF91-1242-AB41-6DA5BC23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31881B3-3852-37DC-F2D9-A7C257A4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8514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CDC883-44A3-2D62-B78E-ABDA0672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00E8515-1889-2AFF-E366-C5322AC82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2798CC7-CCD8-0C94-8AF3-7C4A8E69F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FD17C64-073A-9B1F-8A77-E2A1D4A6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26199-EC39-4E5D-BF30-33F1D3EFE22D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377C605-4E6D-3809-EAC3-070FD83B3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9B0677E-8B11-467F-74E2-C0895732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7829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B34B85-72B3-CB54-074A-F5B25621E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90E40BB-B7C5-7C58-0375-9EB211835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623875A-C7DB-27D1-D1BA-E2C768F68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1AC1-B0BF-4A40-B7E3-551416CEDAAF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DD1919-F2DC-B91D-B46D-BA137809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780A5CB-0737-D3CF-7088-836428FB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6828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41AEBB8-01E3-3632-4F44-93C8312AB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AE7F02E-6118-A39C-DA12-B4211E3B8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FA8EAD-862E-B583-F8EA-2D05A9F9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82395-B179-4F07-B5AB-A24DAD0945B5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C85B88-472A-ABC6-856C-7599607F5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668E3F5-19A6-104F-12E8-C7515F7AE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6497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6AD3B7EC-4433-45E5-B5A5-9944DE69750F}"/>
              </a:ext>
            </a:extLst>
          </p:cNvPr>
          <p:cNvSpPr/>
          <p:nvPr userDrawn="1"/>
        </p:nvSpPr>
        <p:spPr>
          <a:xfrm>
            <a:off x="2" y="3"/>
            <a:ext cx="2332383" cy="222007"/>
          </a:xfrm>
          <a:prstGeom prst="rect">
            <a:avLst/>
          </a:prstGeom>
          <a:solidFill>
            <a:srgbClr val="1B1A87"/>
          </a:solidFill>
          <a:ln>
            <a:solidFill>
              <a:srgbClr val="1B1A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57" y="264543"/>
            <a:ext cx="10876215" cy="652641"/>
          </a:xfrm>
        </p:spPr>
        <p:txBody>
          <a:bodyPr>
            <a:noAutofit/>
          </a:bodyPr>
          <a:lstStyle>
            <a:lvl1pPr latinLnBrk="0">
              <a:defRPr sz="3200" b="1" i="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57" y="1042878"/>
            <a:ext cx="11530270" cy="4995241"/>
          </a:xfrm>
        </p:spPr>
        <p:txBody>
          <a:bodyPr>
            <a:noAutofit/>
          </a:bodyPr>
          <a:lstStyle>
            <a:lvl1pPr marL="228600" indent="-228600" fontAlgn="auto" latinLnBrk="0">
              <a:buFont typeface="Wingdings" panose="05000000000000000000" pitchFamily="2" charset="2"/>
              <a:buChar char="§"/>
              <a:defRPr sz="22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1pPr>
            <a:lvl2pPr marL="360000" indent="-180000" fontAlgn="auto" latinLnBrk="0">
              <a:buFont typeface="Meiryo UI" panose="020B0604030504040204" pitchFamily="34" charset="-128"/>
              <a:buChar char="▹"/>
              <a:defRPr sz="20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2pPr>
            <a:lvl3pPr marL="540000" indent="-228600" fontAlgn="auto" latinLnBrk="0">
              <a:buFont typeface="Meiryo UI" panose="020B0604030504040204" pitchFamily="34" charset="-128"/>
              <a:buChar char="◦"/>
              <a:defRPr sz="20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3pPr>
            <a:lvl4pPr fontAlgn="auto" latinLnBrk="0">
              <a:defRPr sz="18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4pPr>
            <a:lvl5pPr fontAlgn="auto" latinLnBrk="0">
              <a:defRPr sz="18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EE022-E330-4641-8EEA-2A301B61F7F5}" type="datetime1">
              <a:rPr lang="ja-JP" altLang="en-US" smtClean="0"/>
              <a:t>2024/8/23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3473-9437-4D97-8861-231DA7A3EE86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4FA2454-D7B6-5A49-A134-CEAAE99935D7}"/>
              </a:ext>
            </a:extLst>
          </p:cNvPr>
          <p:cNvSpPr/>
          <p:nvPr userDrawn="1"/>
        </p:nvSpPr>
        <p:spPr>
          <a:xfrm>
            <a:off x="-2" y="-15859"/>
            <a:ext cx="12192000" cy="1043862"/>
          </a:xfrm>
          <a:prstGeom prst="rect">
            <a:avLst/>
          </a:prstGeom>
          <a:solidFill>
            <a:srgbClr val="5EADD0">
              <a:alpha val="20000"/>
            </a:srgbClr>
          </a:solidFill>
          <a:ln w="0">
            <a:solidFill>
              <a:srgbClr val="5EADD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284244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1B38-6162-407F-A86F-9F8934290F7D}" type="datetimeFigureOut">
              <a:rPr lang="ko-KR" altLang="en-US" smtClean="0"/>
              <a:t>2024-08-23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4BCA1-CC29-4734-AC98-7DDE21266633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제목 개체 틀 1"/>
          <p:cNvSpPr>
            <a:spLocks noGrp="1"/>
          </p:cNvSpPr>
          <p:nvPr>
            <p:ph type="title"/>
          </p:nvPr>
        </p:nvSpPr>
        <p:spPr>
          <a:xfrm>
            <a:off x="0" y="0"/>
            <a:ext cx="10272464" cy="692696"/>
          </a:xfrm>
          <a:prstGeom prst="rect">
            <a:avLst/>
          </a:prstGeom>
        </p:spPr>
        <p:txBody>
          <a:bodyPr wrap="square" lIns="324000" tIns="72000" rIns="0" bIns="0"/>
          <a:lstStyle>
            <a:lvl1pPr>
              <a:defRPr b="1" baseline="0">
                <a:latin typeface="Arial" panose="020B0604020202020204" pitchFamily="34" charset="0"/>
                <a:ea typeface="한국외대체 M" panose="02020503020101020101" pitchFamily="18" charset="-127"/>
              </a:defRPr>
            </a:lvl1pPr>
          </a:lstStyle>
          <a:p>
            <a:pPr marL="0" lvl="0" eaLnBrk="0" fontAlgn="base" hangingPunct="0">
              <a:spcAft>
                <a:spcPct val="0"/>
              </a:spcAft>
            </a:pPr>
            <a:r>
              <a:rPr lang="ko-KR" altLang="en-US" dirty="0"/>
              <a:t>마스터 제목 스타일 편집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978D72-D867-4574-940D-22A91BD9E02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95943" y="764704"/>
            <a:ext cx="11840717" cy="5616623"/>
          </a:xfrm>
        </p:spPr>
        <p:txBody>
          <a:bodyPr>
            <a:noAutofit/>
          </a:bodyPr>
          <a:lstStyle>
            <a:lvl1pPr marL="228600" indent="-228600" fontAlgn="auto" latinLnBrk="0">
              <a:lnSpc>
                <a:spcPct val="130000"/>
              </a:lnSpc>
              <a:buFont typeface="Wingdings" panose="05000000000000000000" pitchFamily="2" charset="2"/>
              <a:buChar char="§"/>
              <a:defRPr sz="220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1pPr>
            <a:lvl2pPr marL="360000" indent="-180000" fontAlgn="auto" latinLnBrk="0">
              <a:lnSpc>
                <a:spcPct val="130000"/>
              </a:lnSpc>
              <a:buFont typeface="Arial" panose="020B0604020202020204" pitchFamily="34" charset="0"/>
              <a:buChar char="-"/>
              <a:defRPr sz="200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2pPr>
            <a:lvl3pPr marL="540000" indent="-228600" fontAlgn="auto" latinLnBrk="0">
              <a:lnSpc>
                <a:spcPct val="130000"/>
              </a:lnSpc>
              <a:buFont typeface="Meiryo UI" panose="020B0604030504040204" pitchFamily="34" charset="-128"/>
              <a:buChar char="◦"/>
              <a:defRPr sz="200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3pPr>
            <a:lvl4pPr fontAlgn="auto" latinLnBrk="0">
              <a:lnSpc>
                <a:spcPct val="130000"/>
              </a:lnSpc>
              <a:defRPr sz="180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4pPr>
            <a:lvl5pPr fontAlgn="auto" latinLnBrk="0">
              <a:lnSpc>
                <a:spcPct val="130000"/>
              </a:lnSpc>
              <a:defRPr sz="180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15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E299C1-C312-7E21-248F-EDB421E4D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38F874-F966-2CE4-2A6B-46F34A6DAB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E51C4A3-FF2F-17D7-9E80-922F2F249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056837B-143C-C4E2-F25B-40CD373ED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4EBF-2FC0-476F-A5D4-92D3BA500016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D64CBE5-3D4A-0E9C-BE3A-7E4B2D7D1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8A6D36-64CB-8085-A9E1-1E2E4C3A9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32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7AEB2F-D71A-93DD-1287-0244C954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D4F890-86E4-9EFB-CC53-02A9F0BD5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E0A397C-221C-AC19-D71D-92BE54A4D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0E7CDBD-50BA-0962-DAE1-8A66E4ED16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882AE41-5232-921D-42DF-75702E7771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46BDD52-142C-6D66-AC0E-D5166016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5F1D0-9F3A-40AC-8724-56DB97C9D7AA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FB1BD90-1D93-752F-DDFE-5276C771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8720189-ADF7-D601-4238-BADEF506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1543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2B1DCD-9B98-C435-E5FD-ECEDF0FE3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AB0A5F0-665E-5DBE-F1C0-79CAE1764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AAFB-DE52-41F0-9646-00405C5F9BFB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8B16474-D9FE-E6F2-A1FA-E6F272355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69B5BBB-73B0-E758-27F8-377958E7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439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48A5E1D-16B1-15A1-73ED-B39B1E2BB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8F0E-5525-4289-9434-361AD97BC9AE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7518854-6BEC-B7B4-D3CE-9010E0604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6EEA9F-1633-A5E0-444F-0693FDBCD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6652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DF8612-D4EE-47B1-52E6-F42FD75A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F92A08-5B6A-5BF7-13B9-B5354ADCB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8A0BE1F-80F1-8D3B-46E6-989E81072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64B30C3-AE29-0FC1-59DB-8367C913B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A28C-B2DA-4BD6-B92D-A9D3F8F4F445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C36CDB-DF91-1242-AB41-6DA5BC23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31881B3-3852-37DC-F2D9-A7C257A4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293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CDC883-44A3-2D62-B78E-ABDA0672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00E8515-1889-2AFF-E366-C5322AC82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2798CC7-CCD8-0C94-8AF3-7C4A8E69F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FD17C64-073A-9B1F-8A77-E2A1D4A6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26199-EC39-4E5D-BF30-33F1D3EFE22D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377C605-4E6D-3809-EAC3-070FD83B3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9B0677E-8B11-467F-74E2-C0895732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8049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9B95548-31CB-329C-7B3B-DD4B923AD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353FA14-7DC8-358A-4833-A6053B9FE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3D048C-B636-B73A-E4DC-33625D93B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CB17F-6422-4F65-A721-83D0D7CF2FB6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BC13E4-D9EA-5341-182A-4C05D68D1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6FEBC41-FD82-3D6F-EF40-875112BB8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27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FE466D3-F279-E362-9013-E9A5D34E8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B57CA34-5ABA-71D4-9787-3DBE92817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E3AB8A-8C87-F73C-61DA-FB58C061F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2B7DD-B00E-4D56-9C81-E78B74635ED6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F8D179-507E-1F24-E0CE-5A924FCA2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5F0059B-62D8-23D9-A0A6-B1662AC93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77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99DBE310-870A-48DE-8A2C-0C840981234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461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9B95548-31CB-329C-7B3B-DD4B923AD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353FA14-7DC8-358A-4833-A6053B9FE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3D048C-B636-B73A-E4DC-33625D93B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CB17F-6422-4F65-A721-83D0D7CF2FB6}" type="datetime1">
              <a:rPr kumimoji="1" lang="ja-JP" altLang="en-US" smtClean="0"/>
              <a:t>2024/8/23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BC13E4-D9EA-5341-182A-4C05D68D1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6FEBC41-FD82-3D6F-EF40-875112BB8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280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2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림 3">
            <a:extLst>
              <a:ext uri="{FF2B5EF4-FFF2-40B4-BE49-F238E27FC236}">
                <a16:creationId xmlns:a16="http://schemas.microsoft.com/office/drawing/2014/main" id="{A318ACF1-57B2-07D4-4AAD-1C58640AB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95"/>
          <a:stretch/>
        </p:blipFill>
        <p:spPr>
          <a:xfrm>
            <a:off x="8615025" y="1904606"/>
            <a:ext cx="2967748" cy="441828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CE77E51-C8C7-8D4D-A191-2179C601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4128"/>
            <a:ext cx="12261670" cy="1136504"/>
          </a:xfrm>
        </p:spPr>
        <p:txBody>
          <a:bodyPr>
            <a:normAutofit/>
          </a:bodyPr>
          <a:lstStyle/>
          <a:p>
            <a:pPr algn="ctr"/>
            <a:r>
              <a:rPr lang="en-US" altLang="ja-JP" sz="3600" b="1" kern="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3 </a:t>
            </a:r>
            <a:r>
              <a:rPr lang="en-US" altLang="ja-JP" sz="3600" b="1" kern="0" dirty="0"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major issues, found from </a:t>
            </a:r>
            <a:r>
              <a:rPr lang="en-US" altLang="ja-JP" sz="3600" b="1" kern="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GEMSv2</a:t>
            </a:r>
            <a:r>
              <a:rPr lang="en-US" altLang="ja-JP" sz="36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 </a:t>
            </a:r>
            <a:r>
              <a:rPr lang="en-US" altLang="ja-JP" sz="3600" b="1" kern="0" dirty="0"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NO</a:t>
            </a:r>
            <a:r>
              <a:rPr lang="en-US" altLang="ja-JP" sz="3600" b="1" kern="0" baseline="-25000" dirty="0"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2</a:t>
            </a:r>
            <a:r>
              <a:rPr lang="en-US" altLang="ja-JP" sz="3600" b="1" kern="0" dirty="0"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 validation </a:t>
            </a:r>
            <a:br>
              <a:rPr lang="en-US" altLang="ja-JP" sz="3600" b="1" kern="0" dirty="0"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</a:br>
            <a:r>
              <a:rPr lang="en-US" altLang="ja-JP" sz="3200" kern="0" dirty="0"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(Kanaya et al., 2023 GEMS STM)</a:t>
            </a:r>
            <a:endParaRPr kumimoji="1" lang="ko-Kore-JP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378AAE7-21FC-4729-8892-0FB461F67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7283"/>
            <a:ext cx="2743200" cy="365125"/>
          </a:xfrm>
        </p:spPr>
        <p:txBody>
          <a:bodyPr/>
          <a:lstStyle/>
          <a:p>
            <a:fld id="{55103473-9437-4D97-8861-231DA7A3EE86}" type="slidenum">
              <a:rPr lang="ko-KR" altLang="en-US" smtClean="0"/>
              <a:t>1</a:t>
            </a:fld>
            <a:endParaRPr lang="ko-KR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762EE9E-C412-E11F-0590-BF90B24A793B}"/>
              </a:ext>
            </a:extLst>
          </p:cNvPr>
          <p:cNvSpPr txBox="1"/>
          <p:nvPr/>
        </p:nvSpPr>
        <p:spPr>
          <a:xfrm>
            <a:off x="331175" y="1364566"/>
            <a:ext cx="3826276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1. Diurnally changing sensitivity </a:t>
            </a:r>
            <a:endParaRPr kumimoji="1" lang="ja-JP" altLang="en-US" sz="2400" dirty="0">
              <a:latin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AF6362-08E2-947D-D62C-25D0552FFA84}"/>
              </a:ext>
            </a:extLst>
          </p:cNvPr>
          <p:cNvSpPr txBox="1"/>
          <p:nvPr/>
        </p:nvSpPr>
        <p:spPr>
          <a:xfrm>
            <a:off x="4485923" y="1380556"/>
            <a:ext cx="3497803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2. Positive </a:t>
            </a:r>
            <a:r>
              <a:rPr lang="en-US" altLang="ja-JP" sz="2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offset in clean regions</a:t>
            </a:r>
            <a:endParaRPr kumimoji="1" lang="ja-JP" altLang="en-US" sz="2400" dirty="0">
              <a:latin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73288E9-0BED-3843-6B47-EF96551CF1AD}"/>
              </a:ext>
            </a:extLst>
          </p:cNvPr>
          <p:cNvSpPr txBox="1"/>
          <p:nvPr/>
        </p:nvSpPr>
        <p:spPr>
          <a:xfrm>
            <a:off x="8676184" y="1361035"/>
            <a:ext cx="3385351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r>
              <a:rPr kumimoji="1" lang="en-US" altLang="ja-JP" sz="2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. </a:t>
            </a:r>
            <a:r>
              <a:rPr lang="en-US" altLang="ja-JP" sz="2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AVK profiles</a:t>
            </a:r>
            <a:endParaRPr kumimoji="1" lang="ja-JP" altLang="en-US" sz="2400" dirty="0">
              <a:latin typeface="Arimo" panose="020B0604020202020204" pitchFamily="34" charset="0"/>
              <a:cs typeface="Arimo" panose="020B0604020202020204" pitchFamily="34" charset="0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7055A164-6D00-18E5-E5D8-6D8170514230}"/>
              </a:ext>
            </a:extLst>
          </p:cNvPr>
          <p:cNvGrpSpPr/>
          <p:nvPr/>
        </p:nvGrpSpPr>
        <p:grpSpPr>
          <a:xfrm>
            <a:off x="557089" y="2486568"/>
            <a:ext cx="3600362" cy="3609473"/>
            <a:chOff x="7676158" y="1106591"/>
            <a:chExt cx="6647302" cy="5141986"/>
          </a:xfrm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C3D68D3D-817C-6B6F-A45A-7C7890FED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6158" y="1106591"/>
              <a:ext cx="6336805" cy="5141986"/>
            </a:xfrm>
            <a:prstGeom prst="rect">
              <a:avLst/>
            </a:prstGeom>
          </p:spPr>
        </p:pic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0B2BBCE7-76FF-A84B-8B84-CFDADACAFA98}"/>
                </a:ext>
              </a:extLst>
            </p:cNvPr>
            <p:cNvSpPr txBox="1"/>
            <p:nvPr/>
          </p:nvSpPr>
          <p:spPr>
            <a:xfrm>
              <a:off x="11391139" y="4015688"/>
              <a:ext cx="2087506" cy="1132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7 LT</a:t>
              </a:r>
            </a:p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 b="1" dirty="0">
                  <a:solidFill>
                    <a:srgbClr val="7030A0"/>
                  </a:solidFill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Early morning</a:t>
              </a:r>
              <a:endPara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78CA63FF-BA59-DB9E-0D40-8EC661157982}"/>
                </a:ext>
              </a:extLst>
            </p:cNvPr>
            <p:cNvSpPr txBox="1"/>
            <p:nvPr/>
          </p:nvSpPr>
          <p:spPr>
            <a:xfrm>
              <a:off x="11580466" y="1785211"/>
              <a:ext cx="2742994" cy="80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10</a:t>
              </a: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, 11 LT</a:t>
              </a:r>
            </a:p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Near noon</a:t>
              </a:r>
              <a:endPara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5C54D29-712E-BF25-6C27-EE2765C215FE}"/>
              </a:ext>
            </a:extLst>
          </p:cNvPr>
          <p:cNvSpPr txBox="1"/>
          <p:nvPr/>
        </p:nvSpPr>
        <p:spPr>
          <a:xfrm>
            <a:off x="1723491" y="6071403"/>
            <a:ext cx="2822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Yokosuka, Pandora#146</a:t>
            </a:r>
            <a:endParaRPr kumimoji="1" lang="ja-JP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9702245-66BD-6F3E-51C9-EFE46D89E6D7}"/>
              </a:ext>
            </a:extLst>
          </p:cNvPr>
          <p:cNvSpPr txBox="1"/>
          <p:nvPr/>
        </p:nvSpPr>
        <p:spPr>
          <a:xfrm rot="16200000">
            <a:off x="-507216" y="4321936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GEMSv2.0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37" name="그림 4">
            <a:extLst>
              <a:ext uri="{FF2B5EF4-FFF2-40B4-BE49-F238E27FC236}">
                <a16:creationId xmlns:a16="http://schemas.microsoft.com/office/drawing/2014/main" id="{FA860B5D-7A97-A635-7730-ACA619101A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275" r="67251"/>
          <a:stretch/>
        </p:blipFill>
        <p:spPr>
          <a:xfrm>
            <a:off x="4439472" y="2553691"/>
            <a:ext cx="3402238" cy="3475226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51E8A0-76B6-6EBE-6855-57B4C5EEB845}"/>
              </a:ext>
            </a:extLst>
          </p:cNvPr>
          <p:cNvSpPr txBox="1"/>
          <p:nvPr/>
        </p:nvSpPr>
        <p:spPr>
          <a:xfrm>
            <a:off x="5874397" y="6069171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Fukue</a:t>
            </a: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, MAX-DOAS</a:t>
            </a:r>
            <a:endParaRPr kumimoji="1" lang="ja-JP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A95314EE-4633-6E61-A0F8-E3F298CFE9ED}"/>
              </a:ext>
            </a:extLst>
          </p:cNvPr>
          <p:cNvCxnSpPr>
            <a:cxnSpLocks/>
          </p:cNvCxnSpPr>
          <p:nvPr/>
        </p:nvCxnSpPr>
        <p:spPr>
          <a:xfrm>
            <a:off x="4321485" y="5126573"/>
            <a:ext cx="609293" cy="0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9A80D92B-7E45-44AE-7393-07E31B41A2D2}"/>
              </a:ext>
            </a:extLst>
          </p:cNvPr>
          <p:cNvCxnSpPr/>
          <p:nvPr/>
        </p:nvCxnSpPr>
        <p:spPr>
          <a:xfrm flipH="1">
            <a:off x="3134551" y="3559946"/>
            <a:ext cx="447147" cy="1091953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9">
            <a:extLst>
              <a:ext uri="{FF2B5EF4-FFF2-40B4-BE49-F238E27FC236}">
                <a16:creationId xmlns:a16="http://schemas.microsoft.com/office/drawing/2014/main" id="{D0A41B21-4D50-7117-04F2-A014CC9FFC28}"/>
              </a:ext>
            </a:extLst>
          </p:cNvPr>
          <p:cNvSpPr txBox="1"/>
          <p:nvPr/>
        </p:nvSpPr>
        <p:spPr>
          <a:xfrm>
            <a:off x="9439572" y="2439713"/>
            <a:ext cx="22952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lang="ja-JP"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AVK, averaged </a:t>
            </a:r>
          </a:p>
          <a:p>
            <a:pPr algn="ctr" rtl="0">
              <a:defRPr lang="ja-JP"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2021Nov-2023Apr</a:t>
            </a:r>
          </a:p>
          <a:p>
            <a:pPr algn="ctr" rtl="0">
              <a:defRPr lang="ja-JP"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Yokosuka</a:t>
            </a: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CE03E5E3-AC09-A01C-7C47-7997BA211288}"/>
              </a:ext>
            </a:extLst>
          </p:cNvPr>
          <p:cNvCxnSpPr>
            <a:cxnSpLocks/>
          </p:cNvCxnSpPr>
          <p:nvPr/>
        </p:nvCxnSpPr>
        <p:spPr>
          <a:xfrm>
            <a:off x="10211107" y="4738198"/>
            <a:ext cx="609293" cy="0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80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지도이(가) 표시된 사진&#10;&#10;자동 생성된 설명">
            <a:extLst>
              <a:ext uri="{FF2B5EF4-FFF2-40B4-BE49-F238E27FC236}">
                <a16:creationId xmlns:a16="http://schemas.microsoft.com/office/drawing/2014/main" id="{EA7FF948-0B5A-433B-BDA3-8D4ECD088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2" y="800708"/>
            <a:ext cx="5796644" cy="5796644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67BA715-01C0-CF6F-55AE-BE1009723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Overview of research flights during ASIA-AQ</a:t>
            </a:r>
            <a:endParaRPr lang="ko-KR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075AFB-FE46-CEF3-D5B0-E1B9FCEA5D7B}"/>
              </a:ext>
            </a:extLst>
          </p:cNvPr>
          <p:cNvSpPr txBox="1"/>
          <p:nvPr/>
        </p:nvSpPr>
        <p:spPr>
          <a:xfrm>
            <a:off x="4534648" y="3762476"/>
            <a:ext cx="991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Livestock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37E46C-43A9-D152-4045-47D801AFBDE7}"/>
              </a:ext>
            </a:extLst>
          </p:cNvPr>
          <p:cNvSpPr txBox="1"/>
          <p:nvPr/>
        </p:nvSpPr>
        <p:spPr>
          <a:xfrm>
            <a:off x="2747628" y="3657074"/>
            <a:ext cx="1433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Osan Airbase</a:t>
            </a:r>
            <a:endParaRPr kumimoji="1" lang="ko-KR" altLang="en-US" sz="1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D23F7A-B1A8-065B-FAE9-C4EC76074E2B}"/>
              </a:ext>
            </a:extLst>
          </p:cNvPr>
          <p:cNvSpPr txBox="1"/>
          <p:nvPr/>
        </p:nvSpPr>
        <p:spPr>
          <a:xfrm>
            <a:off x="2983735" y="141794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Seoul</a:t>
            </a:r>
            <a:endParaRPr kumimoji="1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DC11E1-F4CA-10F6-F134-EF7EC0F7746C}"/>
              </a:ext>
            </a:extLst>
          </p:cNvPr>
          <p:cNvSpPr txBox="1"/>
          <p:nvPr/>
        </p:nvSpPr>
        <p:spPr>
          <a:xfrm>
            <a:off x="623392" y="5598680"/>
            <a:ext cx="684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Teaan</a:t>
            </a:r>
            <a:endParaRPr kumimoji="1" lang="ko-KR" altLang="en-US" sz="1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F44A64-4A0D-79FB-6694-3DF44A39856B}"/>
              </a:ext>
            </a:extLst>
          </p:cNvPr>
          <p:cNvSpPr txBox="1"/>
          <p:nvPr/>
        </p:nvSpPr>
        <p:spPr>
          <a:xfrm>
            <a:off x="78281" y="3829905"/>
            <a:ext cx="991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Teaan</a:t>
            </a:r>
            <a:r>
              <a:rPr kumimoji="1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PP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BD6B48-6254-CB2D-9DC7-A4B110BD4318}"/>
              </a:ext>
            </a:extLst>
          </p:cNvPr>
          <p:cNvSpPr txBox="1"/>
          <p:nvPr/>
        </p:nvSpPr>
        <p:spPr>
          <a:xfrm>
            <a:off x="630726" y="2492025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Yeonghueng</a:t>
            </a:r>
            <a:r>
              <a:rPr kumimoji="1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PP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E54486-E955-FD79-CC93-30B2D0ACEB8A}"/>
              </a:ext>
            </a:extLst>
          </p:cNvPr>
          <p:cNvSpPr txBox="1"/>
          <p:nvPr/>
        </p:nvSpPr>
        <p:spPr>
          <a:xfrm>
            <a:off x="1535691" y="3185158"/>
            <a:ext cx="111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Dangjin</a:t>
            </a:r>
            <a:r>
              <a:rPr kumimoji="1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PP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26173C-D56F-327C-26F6-32649913F67F}"/>
              </a:ext>
            </a:extLst>
          </p:cNvPr>
          <p:cNvSpPr txBox="1"/>
          <p:nvPr/>
        </p:nvSpPr>
        <p:spPr>
          <a:xfrm>
            <a:off x="574236" y="3421428"/>
            <a:ext cx="805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Deasan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34BE5A-9B8C-3BB0-F66B-B41D237F7F81}"/>
              </a:ext>
            </a:extLst>
          </p:cNvPr>
          <p:cNvSpPr txBox="1"/>
          <p:nvPr/>
        </p:nvSpPr>
        <p:spPr>
          <a:xfrm>
            <a:off x="1937239" y="3437939"/>
            <a:ext cx="913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Hyundai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D9EE5218-8387-8237-0B1E-2C46D442A34F}"/>
              </a:ext>
            </a:extLst>
          </p:cNvPr>
          <p:cNvSpPr/>
          <p:nvPr/>
        </p:nvSpPr>
        <p:spPr>
          <a:xfrm>
            <a:off x="3903042" y="2261671"/>
            <a:ext cx="821520" cy="66690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B9E17C-58E9-EC5C-3801-9685DBDFB7F6}"/>
              </a:ext>
            </a:extLst>
          </p:cNvPr>
          <p:cNvSpPr txBox="1"/>
          <p:nvPr/>
        </p:nvSpPr>
        <p:spPr>
          <a:xfrm>
            <a:off x="3791744" y="1782256"/>
            <a:ext cx="1983823" cy="52322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Target 2</a:t>
            </a: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. HUFS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(Pandora/MAX-DOAS)</a:t>
            </a:r>
            <a:endParaRPr kumimoji="1" lang="ko-KR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BE91C5-FD5F-1AA4-8AFF-807AEDFF3FC7}"/>
              </a:ext>
            </a:extLst>
          </p:cNvPr>
          <p:cNvSpPr txBox="1"/>
          <p:nvPr/>
        </p:nvSpPr>
        <p:spPr>
          <a:xfrm>
            <a:off x="335360" y="1576447"/>
            <a:ext cx="1656184" cy="52322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Target 1</a:t>
            </a:r>
            <a:r>
              <a:rPr kumimoji="1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. Power plants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DE403F-011B-4060-D247-7EE77B68963F}"/>
              </a:ext>
            </a:extLst>
          </p:cNvPr>
          <p:cNvSpPr txBox="1"/>
          <p:nvPr/>
        </p:nvSpPr>
        <p:spPr>
          <a:xfrm>
            <a:off x="4313802" y="4070253"/>
            <a:ext cx="1281493" cy="52322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Target 3</a:t>
            </a:r>
            <a:r>
              <a:rPr kumimoji="1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. Livestock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4" name="내용 개체 틀 2">
            <a:extLst>
              <a:ext uri="{FF2B5EF4-FFF2-40B4-BE49-F238E27FC236}">
                <a16:creationId xmlns:a16="http://schemas.microsoft.com/office/drawing/2014/main" id="{8BF06A1C-5E87-7435-5667-AB389C2721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17921" y="5405544"/>
            <a:ext cx="5961215" cy="13034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Takeoff from Osan Airbase</a:t>
            </a:r>
          </a:p>
          <a:p>
            <a:pPr lvl="1">
              <a:lnSpc>
                <a:spcPct val="100000"/>
              </a:lnSpc>
            </a:pPr>
            <a:r>
              <a:rPr lang="en-US" altLang="ko-KR" dirty="0"/>
              <a:t>spiral flights over HUFS; </a:t>
            </a:r>
            <a:r>
              <a:rPr lang="en-US" altLang="ko-KR" b="1" dirty="0"/>
              <a:t>Alt.: </a:t>
            </a:r>
            <a:r>
              <a:rPr lang="en-US" altLang="ko-KR" b="1" i="1" u="sng" dirty="0">
                <a:solidFill>
                  <a:srgbClr val="FF0000"/>
                </a:solidFill>
              </a:rPr>
              <a:t>~0.6 to 3 km</a:t>
            </a:r>
          </a:p>
          <a:p>
            <a:pPr lvl="2">
              <a:lnSpc>
                <a:spcPct val="100000"/>
              </a:lnSpc>
            </a:pPr>
            <a:r>
              <a:rPr lang="en-US" altLang="ko-KR" dirty="0"/>
              <a:t>in-situ vertical profiles (NO</a:t>
            </a:r>
            <a:r>
              <a:rPr lang="en-US" altLang="ko-KR" baseline="-25000" dirty="0"/>
              <a:t>2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SO</a:t>
            </a:r>
            <a:r>
              <a:rPr lang="en-US" altLang="ko-KR" baseline="-25000" dirty="0"/>
              <a:t>2 </a:t>
            </a:r>
            <a:r>
              <a:rPr lang="en-US" altLang="ko-KR" dirty="0"/>
              <a:t>and so on)</a:t>
            </a:r>
          </a:p>
        </p:txBody>
      </p:sp>
      <p:pic>
        <p:nvPicPr>
          <p:cNvPr id="54" name="그림 53" descr="야외, 하늘, 나무, 산이(가) 표시된 사진&#10;&#10;자동 생성된 설명">
            <a:extLst>
              <a:ext uri="{FF2B5EF4-FFF2-40B4-BE49-F238E27FC236}">
                <a16:creationId xmlns:a16="http://schemas.microsoft.com/office/drawing/2014/main" id="{DA66F9CB-589F-30C7-4E0D-2D77ADFFC1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1" t="12708" r="3209"/>
          <a:stretch/>
        </p:blipFill>
        <p:spPr>
          <a:xfrm>
            <a:off x="2286910" y="5404740"/>
            <a:ext cx="2286270" cy="136403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F07E0B9-4CC0-46AE-236E-0786FA4BB770}"/>
              </a:ext>
            </a:extLst>
          </p:cNvPr>
          <p:cNvSpPr txBox="1"/>
          <p:nvPr/>
        </p:nvSpPr>
        <p:spPr>
          <a:xfrm>
            <a:off x="2274572" y="5440425"/>
            <a:ext cx="1499010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MAX-DOAS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(2021.10~)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B1A87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56" name="그림 55" descr="야외, 하늘, 삼각대, 망원경이(가) 표시된 사진&#10;&#10;자동 생성된 설명">
            <a:extLst>
              <a:ext uri="{FF2B5EF4-FFF2-40B4-BE49-F238E27FC236}">
                <a16:creationId xmlns:a16="http://schemas.microsoft.com/office/drawing/2014/main" id="{B4D63C4E-72C1-8949-3028-977543E7FF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17142" r="24601" b="8000"/>
          <a:stretch/>
        </p:blipFill>
        <p:spPr>
          <a:xfrm>
            <a:off x="4608729" y="4468127"/>
            <a:ext cx="1306922" cy="230064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4B849FC-3EA5-87AD-2224-415AA1A499F9}"/>
              </a:ext>
            </a:extLst>
          </p:cNvPr>
          <p:cNvSpPr txBox="1"/>
          <p:nvPr/>
        </p:nvSpPr>
        <p:spPr>
          <a:xfrm>
            <a:off x="4604213" y="4448593"/>
            <a:ext cx="1499010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Pandora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(2023.09~)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B1A87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52A61CF1-B693-047D-AFA8-AC0AB0956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575" y="4470762"/>
            <a:ext cx="2286271" cy="909746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3DC5838C-3D47-6A6F-6389-DF91826A07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63"/>
          <a:stretch/>
        </p:blipFill>
        <p:spPr>
          <a:xfrm>
            <a:off x="9830989" y="-124441"/>
            <a:ext cx="2284269" cy="2168307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91A3CB43-98DC-8046-9FA9-B5918C78F7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2450" y="593766"/>
            <a:ext cx="492808" cy="126018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621B3F4C-023F-95D0-316A-7FAF22338343}"/>
              </a:ext>
            </a:extLst>
          </p:cNvPr>
          <p:cNvSpPr txBox="1"/>
          <p:nvPr/>
        </p:nvSpPr>
        <p:spPr>
          <a:xfrm>
            <a:off x="11023172" y="1761113"/>
            <a:ext cx="1168828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NO</a:t>
            </a:r>
            <a:r>
              <a:rPr kumimoji="1" lang="en-US" altLang="ko-K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2 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(ppb)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B1A87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94B5ED8-F507-390C-D996-0CC624F10787}"/>
              </a:ext>
            </a:extLst>
          </p:cNvPr>
          <p:cNvSpPr txBox="1"/>
          <p:nvPr/>
        </p:nvSpPr>
        <p:spPr>
          <a:xfrm>
            <a:off x="2292734" y="4468127"/>
            <a:ext cx="1599500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KingAir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C90GT</a:t>
            </a:r>
          </a:p>
        </p:txBody>
      </p:sp>
      <p:pic>
        <p:nvPicPr>
          <p:cNvPr id="66" name="그림 65" descr="지도, 소용돌이이(가) 표시된 사진&#10;&#10;자동 생성된 설명">
            <a:extLst>
              <a:ext uri="{FF2B5EF4-FFF2-40B4-BE49-F238E27FC236}">
                <a16:creationId xmlns:a16="http://schemas.microsoft.com/office/drawing/2014/main" id="{CA42781E-18AF-50C6-E2F2-DD39414B6F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85" y="817136"/>
            <a:ext cx="4518065" cy="451806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6A5A9CF8-B7C7-6553-AD5E-E7AEB266B6DA}"/>
              </a:ext>
            </a:extLst>
          </p:cNvPr>
          <p:cNvSpPr txBox="1"/>
          <p:nvPr/>
        </p:nvSpPr>
        <p:spPr>
          <a:xfrm>
            <a:off x="5996283" y="824709"/>
            <a:ext cx="2592288" cy="64633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Flight paths over HUFS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</a:t>
            </a:r>
            <a:r>
              <a:rPr kumimoji="1" lang="ko-KR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1" lang="en-US" altLang="ko-KR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ASIA-AQ)</a:t>
            </a:r>
            <a:endParaRPr kumimoji="1" lang="ko-KR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cxnSp>
        <p:nvCxnSpPr>
          <p:cNvPr id="68" name="직선 연결선 67">
            <a:extLst>
              <a:ext uri="{FF2B5EF4-FFF2-40B4-BE49-F238E27FC236}">
                <a16:creationId xmlns:a16="http://schemas.microsoft.com/office/drawing/2014/main" id="{E0FD8524-5E48-9C70-63DC-E754E6577E3B}"/>
              </a:ext>
            </a:extLst>
          </p:cNvPr>
          <p:cNvCxnSpPr>
            <a:cxnSpLocks/>
          </p:cNvCxnSpPr>
          <p:nvPr/>
        </p:nvCxnSpPr>
        <p:spPr>
          <a:xfrm>
            <a:off x="6187044" y="3069766"/>
            <a:ext cx="2001883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42FB3E0B-597F-DEDB-DE79-C5436F0971A5}"/>
              </a:ext>
            </a:extLst>
          </p:cNvPr>
          <p:cNvCxnSpPr>
            <a:cxnSpLocks/>
          </p:cNvCxnSpPr>
          <p:nvPr/>
        </p:nvCxnSpPr>
        <p:spPr>
          <a:xfrm flipV="1">
            <a:off x="6908319" y="3098742"/>
            <a:ext cx="1320698" cy="1136729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화살표 연결선 69">
            <a:extLst>
              <a:ext uri="{FF2B5EF4-FFF2-40B4-BE49-F238E27FC236}">
                <a16:creationId xmlns:a16="http://schemas.microsoft.com/office/drawing/2014/main" id="{E6ADE203-2ACB-E5B8-F7FA-97AC566F86B0}"/>
              </a:ext>
            </a:extLst>
          </p:cNvPr>
          <p:cNvCxnSpPr>
            <a:cxnSpLocks/>
          </p:cNvCxnSpPr>
          <p:nvPr/>
        </p:nvCxnSpPr>
        <p:spPr>
          <a:xfrm>
            <a:off x="6458414" y="4370421"/>
            <a:ext cx="2130157" cy="0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36D805FA-5B31-B3A4-98A6-AF0E41A523DF}"/>
              </a:ext>
            </a:extLst>
          </p:cNvPr>
          <p:cNvSpPr txBox="1"/>
          <p:nvPr/>
        </p:nvSpPr>
        <p:spPr>
          <a:xfrm>
            <a:off x="7060465" y="4383693"/>
            <a:ext cx="102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~10 km</a:t>
            </a: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74E9F70-D437-0449-10FD-2B05D865ACFD}"/>
              </a:ext>
            </a:extLst>
          </p:cNvPr>
          <p:cNvSpPr txBox="1"/>
          <p:nvPr/>
        </p:nvSpPr>
        <p:spPr>
          <a:xfrm>
            <a:off x="5881789" y="3212263"/>
            <a:ext cx="666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±20°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E892F8F5-A329-F43E-658D-9358B30489B1}"/>
              </a:ext>
            </a:extLst>
          </p:cNvPr>
          <p:cNvCxnSpPr>
            <a:cxnSpLocks/>
          </p:cNvCxnSpPr>
          <p:nvPr/>
        </p:nvCxnSpPr>
        <p:spPr>
          <a:xfrm flipH="1">
            <a:off x="6458414" y="3098742"/>
            <a:ext cx="1668843" cy="7122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9597B5AD-F2EE-8932-7172-E93F175AC3B8}"/>
              </a:ext>
            </a:extLst>
          </p:cNvPr>
          <p:cNvSpPr txBox="1"/>
          <p:nvPr/>
        </p:nvSpPr>
        <p:spPr>
          <a:xfrm>
            <a:off x="7933856" y="1959039"/>
            <a:ext cx="1897133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MAX-DOAS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viewing direction; 250°</a:t>
            </a:r>
          </a:p>
        </p:txBody>
      </p: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13871590-0052-1E8B-72A9-B36E26A52E53}"/>
              </a:ext>
            </a:extLst>
          </p:cNvPr>
          <p:cNvCxnSpPr>
            <a:cxnSpLocks/>
          </p:cNvCxnSpPr>
          <p:nvPr/>
        </p:nvCxnSpPr>
        <p:spPr>
          <a:xfrm>
            <a:off x="4724562" y="2660073"/>
            <a:ext cx="155154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FE10330-193D-E68D-0F20-3E2804CB71A3}"/>
              </a:ext>
            </a:extLst>
          </p:cNvPr>
          <p:cNvSpPr txBox="1"/>
          <p:nvPr/>
        </p:nvSpPr>
        <p:spPr>
          <a:xfrm>
            <a:off x="10652609" y="3814516"/>
            <a:ext cx="146264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P-10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Choi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25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D6C04D8-D63C-F92D-3690-48C5FD1EA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4BCA1-CC29-4734-AC98-7DDE21266633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6ABA24BF-D99F-B57E-C53A-8709F349F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91520" cy="69269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ko-K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Challenges: NO</a:t>
            </a:r>
            <a:r>
              <a:rPr lang="en-US" altLang="ko-KR" sz="28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profile shapes from MAX-DOAS, </a:t>
            </a:r>
            <a:br>
              <a:rPr lang="en-US" altLang="ko-K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compared with aircraft during ASIA-AQ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2B63C00-57AC-93C1-51D9-D3F29290F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386" y="764704"/>
            <a:ext cx="9063228" cy="5935980"/>
          </a:xfrm>
          <a:prstGeom prst="rect">
            <a:avLst/>
          </a:prstGeom>
        </p:spPr>
      </p:pic>
      <p:sp>
        <p:nvSpPr>
          <p:cNvPr id="10" name="テキスト ボックス 8">
            <a:extLst>
              <a:ext uri="{FF2B5EF4-FFF2-40B4-BE49-F238E27FC236}">
                <a16:creationId xmlns:a16="http://schemas.microsoft.com/office/drawing/2014/main" id="{C8AEEED4-A719-694A-2D8E-DD44C7E02D49}"/>
              </a:ext>
            </a:extLst>
          </p:cNvPr>
          <p:cNvSpPr txBox="1"/>
          <p:nvPr/>
        </p:nvSpPr>
        <p:spPr>
          <a:xfrm>
            <a:off x="40386" y="1426273"/>
            <a:ext cx="2975830" cy="37240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Surface </a:t>
            </a:r>
            <a:r>
              <a:rPr lang="en-US" altLang="ja-JP" sz="2800" i="1" dirty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&amp; </a:t>
            </a:r>
            <a:r>
              <a:rPr kumimoji="1" lang="en-US" altLang="ja-JP" sz="2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&gt;1 km </a:t>
            </a:r>
            <a:endParaRPr kumimoji="1" lang="en-US" altLang="ja-JP" sz="28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New &lt; old MAX-DOAS algorithm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(opposite to seasonally averaged changes)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NO</a:t>
            </a:r>
            <a:r>
              <a:rPr kumimoji="1" lang="en-US" altLang="ja-JP" sz="2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2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at ~ 0.5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New &gt;&gt; old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Still need more data around 0.5-1km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25D23D3C-2AFE-2557-A220-D9F09A6FE463}"/>
              </a:ext>
            </a:extLst>
          </p:cNvPr>
          <p:cNvSpPr/>
          <p:nvPr/>
        </p:nvSpPr>
        <p:spPr>
          <a:xfrm>
            <a:off x="4478020" y="5633720"/>
            <a:ext cx="1092200" cy="563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8242D65-48AF-9419-4B3C-4F3A94655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" r="56508"/>
          <a:stretch/>
        </p:blipFill>
        <p:spPr>
          <a:xfrm>
            <a:off x="9819222" y="1504662"/>
            <a:ext cx="2184045" cy="32075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4DEBD5-4E55-A438-F32B-F6F4F004BB3A}"/>
              </a:ext>
            </a:extLst>
          </p:cNvPr>
          <p:cNvSpPr txBox="1"/>
          <p:nvPr/>
        </p:nvSpPr>
        <p:spPr>
          <a:xfrm>
            <a:off x="9819222" y="1504662"/>
            <a:ext cx="10722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02D56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Tethered-sonde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02D56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(0~1 km)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2D56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BA1B17-D11A-CCE6-534C-A53C1720E704}"/>
              </a:ext>
            </a:extLst>
          </p:cNvPr>
          <p:cNvSpPr txBox="1"/>
          <p:nvPr/>
        </p:nvSpPr>
        <p:spPr>
          <a:xfrm>
            <a:off x="9893911" y="4342060"/>
            <a:ext cx="2072633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400" b="0" i="0" u="none" strike="noStrike" kern="1200" cap="none" spc="0" normalizeH="0" baseline="0" noProof="0" dirty="0">
                <a:ln>
                  <a:noFill/>
                </a:ln>
                <a:solidFill>
                  <a:srgbClr val="002D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(Inoue et al. AMT, 2021)</a:t>
            </a:r>
            <a:endParaRPr kumimoji="1" lang="en" altLang="ko-Kore-KR" sz="1400" b="0" i="0" u="none" strike="noStrike" kern="1200" cap="none" spc="0" normalizeH="0" baseline="0" noProof="0" dirty="0">
              <a:ln>
                <a:noFill/>
              </a:ln>
              <a:solidFill>
                <a:srgbClr val="002D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EAEEA-AA80-0294-4000-413107B8E8A3}"/>
              </a:ext>
            </a:extLst>
          </p:cNvPr>
          <p:cNvSpPr txBox="1"/>
          <p:nvPr/>
        </p:nvSpPr>
        <p:spPr>
          <a:xfrm>
            <a:off x="6249451" y="4895800"/>
            <a:ext cx="119782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0" i="0" u="none" strike="noStrike" kern="1200" cap="none" spc="0" normalizeH="0" baseline="0" noProof="0" dirty="0">
                <a:ln>
                  <a:noFill/>
                </a:ln>
                <a:solidFill>
                  <a:srgbClr val="002D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in-situ data under ~ 1 km</a:t>
            </a:r>
            <a:endParaRPr kumimoji="1" lang="en" altLang="ko-Kore-KR" sz="1600" b="0" i="0" u="none" strike="noStrike" kern="1200" cap="none" spc="0" normalizeH="0" baseline="-25000" noProof="0" dirty="0">
              <a:ln>
                <a:noFill/>
              </a:ln>
              <a:solidFill>
                <a:srgbClr val="002D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D8C82277-990A-94FD-4B77-EFE9B027ACF1}"/>
              </a:ext>
            </a:extLst>
          </p:cNvPr>
          <p:cNvCxnSpPr>
            <a:cxnSpLocks/>
          </p:cNvCxnSpPr>
          <p:nvPr/>
        </p:nvCxnSpPr>
        <p:spPr>
          <a:xfrm>
            <a:off x="6096000" y="4789120"/>
            <a:ext cx="0" cy="123576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5523C6-324A-750F-ABAF-42278DB9E8E6}"/>
              </a:ext>
            </a:extLst>
          </p:cNvPr>
          <p:cNvSpPr txBox="1"/>
          <p:nvPr/>
        </p:nvSpPr>
        <p:spPr>
          <a:xfrm>
            <a:off x="10951649" y="3493"/>
            <a:ext cx="124035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P-10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Choi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6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598C30-DE7A-8A33-B9F3-C83138D95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8" y="192722"/>
            <a:ext cx="10515600" cy="758281"/>
          </a:xfrm>
        </p:spPr>
        <p:txBody>
          <a:bodyPr>
            <a:normAutofit/>
          </a:bodyPr>
          <a:lstStyle/>
          <a:p>
            <a:r>
              <a:rPr kumimoji="1" lang="en-US" altLang="ja-JP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kumimoji="1" lang="ja-JP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C69D38-2007-F4FA-BF49-071126EEC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1555659"/>
            <a:ext cx="11591109" cy="4351338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Validation tools improved: </a:t>
            </a:r>
            <a:r>
              <a:rPr kumimoji="1"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algorith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update (optimal estimation), </a:t>
            </a:r>
            <a:r>
              <a:rPr lang="en-US" altLang="ja-JP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MAX-DOAS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agreed better with </a:t>
            </a:r>
            <a:r>
              <a:rPr lang="en-US" altLang="ja-JP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Pandora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(TropNO2VCD) and </a:t>
            </a:r>
            <a:r>
              <a:rPr lang="en-US" altLang="ja-JP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CAPS 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(surface NO</a:t>
            </a:r>
            <a:r>
              <a:rPr lang="en-US" altLang="ja-JP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at Yokosuka.</a:t>
            </a:r>
          </a:p>
          <a:p>
            <a:r>
              <a:rPr kumimoji="1" lang="en-US" altLang="ja-JP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GEMSv3.0</a:t>
            </a:r>
            <a:r>
              <a:rPr lang="en-US" altLang="ja-JP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performed (TropNO2VCD) improved: 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Against </a:t>
            </a:r>
            <a:r>
              <a:rPr kumimoji="1" lang="en-US" altLang="ja-JP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1" lang="en-US" altLang="ja-JP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kumimoji="1"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-DOAS, GEMSv3.0 performed 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well as TROPOMI. Diurnal variations are almost reasonable. Same for </a:t>
            </a:r>
            <a:r>
              <a:rPr lang="en-US" altLang="ja-JP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Fukue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Cape Hedo, and Korean sites.</a:t>
            </a:r>
          </a:p>
          <a:p>
            <a:r>
              <a:rPr kumimoji="1"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Challenges: NO</a:t>
            </a:r>
            <a:r>
              <a:rPr lang="en-US" altLang="ja-JP" sz="2400" baseline="-25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1"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verti</a:t>
            </a:r>
            <a:r>
              <a:rPr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 profiles 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yet difficult to determine from MAX-DOAS, hindering comparisons with AVK-smoothing. Benchmarking with aircraft observations etc. is underway.</a:t>
            </a:r>
            <a:endParaRPr kumimoji="1" lang="ja-JP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A156B4-05A4-E914-3F79-5CEB345E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495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E77E51-C8C7-8D4D-A191-2179C601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4128"/>
            <a:ext cx="12261670" cy="1136504"/>
          </a:xfrm>
        </p:spPr>
        <p:txBody>
          <a:bodyPr>
            <a:normAutofit fontScale="90000"/>
          </a:bodyPr>
          <a:lstStyle/>
          <a:p>
            <a:r>
              <a:rPr lang="en-US" altLang="ja-JP" sz="3600" b="1" kern="0" dirty="0"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TROPOMI &amp; </a:t>
            </a:r>
            <a:r>
              <a:rPr lang="en-US" altLang="ja-JP" sz="36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GEMSv3 NO</a:t>
            </a:r>
            <a:r>
              <a:rPr lang="en-US" altLang="ja-JP" sz="3600" b="1" kern="0" baseline="-25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2</a:t>
            </a:r>
            <a:r>
              <a:rPr lang="en-US" altLang="ja-JP" sz="36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 validation </a:t>
            </a:r>
            <a:br>
              <a:rPr lang="en-US" altLang="ja-JP" sz="3600" b="1" kern="0" dirty="0"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</a:br>
            <a:r>
              <a:rPr lang="en-US" altLang="ja-JP" sz="2400" b="1" kern="0" dirty="0"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using</a:t>
            </a:r>
            <a:r>
              <a:rPr lang="en-US" altLang="ja-JP" sz="3600" b="1" kern="0" dirty="0"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 MAX-DOAS &amp; Pandora</a:t>
            </a:r>
            <a:r>
              <a:rPr lang="en-US" altLang="ja-JP" sz="3600" b="1" kern="0" dirty="0"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 at Yokosuka with improved consistency</a:t>
            </a:r>
            <a:endParaRPr kumimoji="1" lang="ko-Kore-JP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378AAE7-21FC-4729-8892-0FB461F67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7283"/>
            <a:ext cx="2743200" cy="365125"/>
          </a:xfrm>
        </p:spPr>
        <p:txBody>
          <a:bodyPr/>
          <a:lstStyle/>
          <a:p>
            <a:fld id="{55103473-9437-4D97-8861-231DA7A3EE86}" type="slidenum">
              <a:rPr lang="ko-KR" altLang="en-US" smtClean="0"/>
              <a:t>2</a:t>
            </a:fld>
            <a:endParaRPr lang="ko-KR" altLang="en-US" dirty="0"/>
          </a:p>
        </p:txBody>
      </p:sp>
      <p:pic>
        <p:nvPicPr>
          <p:cNvPr id="9" name="図 9">
            <a:extLst>
              <a:ext uri="{FF2B5EF4-FFF2-40B4-BE49-F238E27FC236}">
                <a16:creationId xmlns:a16="http://schemas.microsoft.com/office/drawing/2014/main" id="{C2EF0FD1-3494-B64A-986D-93F10679A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52" r="21282" b="5557"/>
          <a:stretch/>
        </p:blipFill>
        <p:spPr>
          <a:xfrm>
            <a:off x="6542300" y="3357660"/>
            <a:ext cx="1849998" cy="16710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A0B4B1-42BB-AE40-9FF3-AA9EAA0851C8}"/>
              </a:ext>
            </a:extLst>
          </p:cNvPr>
          <p:cNvSpPr txBox="1"/>
          <p:nvPr/>
        </p:nvSpPr>
        <p:spPr>
          <a:xfrm>
            <a:off x="8426633" y="3908217"/>
            <a:ext cx="33081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ko-Kore-JP" sz="14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Project: NIES, funded by MoE-Japan </a:t>
            </a:r>
          </a:p>
          <a:p>
            <a:r>
              <a:rPr lang="en" altLang="ko-Kore-JP" sz="14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ko-Kore-JP" sz="14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Is: T. Matsunaga, </a:t>
            </a:r>
            <a:r>
              <a:rPr lang="en-US" altLang="ko-Kore-JP" sz="1400" b="1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</a:t>
            </a:r>
            <a:r>
              <a:rPr lang="en-US" altLang="ko-Kore-JP" sz="1400" b="1" dirty="0" err="1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Tanimoto</a:t>
            </a:r>
            <a:endParaRPr lang="en-US" altLang="ko-Kore-JP" sz="1400" b="1" dirty="0">
              <a:solidFill>
                <a:srgbClr val="1B1A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altLang="ko-Kore-JP" sz="14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Development: JAXA, Mitsubishi </a:t>
            </a:r>
          </a:p>
          <a:p>
            <a:r>
              <a:rPr lang="en" altLang="ko-Kore-JP" b="1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Launch: FY2024</a:t>
            </a:r>
          </a:p>
          <a:p>
            <a:r>
              <a:rPr lang="en" altLang="ko-Kore-JP" sz="14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7 </a:t>
            </a:r>
            <a:r>
              <a:rPr lang="en" altLang="ko-Kore-JP" sz="1400" dirty="0" err="1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en" altLang="ko-Kore-JP" sz="14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" altLang="ko-Kore-JP" sz="14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 altitude: 666 km </a:t>
            </a:r>
          </a:p>
          <a:p>
            <a:r>
              <a:rPr lang="en" altLang="ko-Kore-JP" sz="14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Sensor: grating imaging spectrometer </a:t>
            </a:r>
          </a:p>
          <a:p>
            <a:r>
              <a:rPr lang="en" altLang="ko-Kore-JP" sz="14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Band: VIS, NIR 0.7, SWIR 1.6 um </a:t>
            </a:r>
          </a:p>
          <a:p>
            <a:r>
              <a:rPr lang="en" altLang="ko-Kore-JP" sz="14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Species: </a:t>
            </a:r>
            <a:r>
              <a:rPr lang="en" altLang="ko-Kore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" altLang="ko-Kore-JP" sz="1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" altLang="ko-Kore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</a:t>
            </a:r>
            <a:r>
              <a:rPr lang="en" altLang="ko-Kore-JP" sz="1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" altLang="ko-Kore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</a:t>
            </a:r>
            <a:r>
              <a:rPr lang="en" altLang="ko-Kore-JP" sz="1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" altLang="ko-Kore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" altLang="ko-Kore-JP" sz="14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Swath: </a:t>
            </a:r>
            <a:r>
              <a:rPr lang="en" altLang="ko-Kore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km/90 km </a:t>
            </a:r>
          </a:p>
          <a:p>
            <a:r>
              <a:rPr lang="en" altLang="ko-Kore-JP" sz="14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resolution: </a:t>
            </a:r>
            <a:r>
              <a:rPr lang="en" altLang="ko-Kore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km/1-3 km </a:t>
            </a:r>
          </a:p>
          <a:p>
            <a:r>
              <a:rPr lang="en" altLang="ko-Kore-JP" sz="14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coverage: </a:t>
            </a:r>
            <a:r>
              <a:rPr lang="en" altLang="ko-Kore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days </a:t>
            </a:r>
          </a:p>
          <a:p>
            <a:r>
              <a:rPr lang="en" altLang="ko-Kore-JP" sz="14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time: </a:t>
            </a:r>
            <a:r>
              <a:rPr lang="en" altLang="ko-Kore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13:30</a:t>
            </a:r>
            <a:endParaRPr kumimoji="1" lang="ko-Kore-JP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D76DC5-97D5-D640-AB2D-EB30A68E5DC9}"/>
              </a:ext>
            </a:extLst>
          </p:cNvPr>
          <p:cNvSpPr txBox="1"/>
          <p:nvPr/>
        </p:nvSpPr>
        <p:spPr>
          <a:xfrm>
            <a:off x="6991350" y="2638765"/>
            <a:ext cx="5184653" cy="646331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" altLang="ko-Kore-JP" sz="2000" b="1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GOSAT-GW</a:t>
            </a:r>
            <a:r>
              <a:rPr lang="en" altLang="ko-Kore-JP" sz="20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ko-Kore-JP" sz="16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(Global Observing </a:t>
            </a:r>
            <a:r>
              <a:rPr lang="en" altLang="ko-Kore-JP" sz="1600" dirty="0" err="1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en" altLang="ko-Kore-JP" sz="16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Greenhouse gases and Water cycle)</a:t>
            </a:r>
            <a:endParaRPr lang="ko-Kore-JP" altLang="en-US" sz="1600" dirty="0">
              <a:solidFill>
                <a:srgbClr val="1B1A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8083A3-AA30-D04D-B184-48280280A00F}"/>
              </a:ext>
            </a:extLst>
          </p:cNvPr>
          <p:cNvSpPr txBox="1"/>
          <p:nvPr/>
        </p:nvSpPr>
        <p:spPr>
          <a:xfrm>
            <a:off x="8426632" y="3397407"/>
            <a:ext cx="39338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ore-JP" sz="16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TANSO-3 </a:t>
            </a:r>
            <a:r>
              <a:rPr lang="en" altLang="ko-Kore-JP" sz="1400" dirty="0">
                <a:solidFill>
                  <a:srgbClr val="1B1A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(Total Anthropogenic and Natural emissions mapping SpectrOmeter-3)</a:t>
            </a:r>
            <a:endParaRPr lang="ko-Kore-JP" altLang="en-US" sz="1400" dirty="0">
              <a:solidFill>
                <a:srgbClr val="1B1A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6FE0734-CCDD-9504-2C72-B016EBFDB0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91"/>
          <a:stretch/>
        </p:blipFill>
        <p:spPr>
          <a:xfrm>
            <a:off x="134160" y="2187466"/>
            <a:ext cx="6273980" cy="4472380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9053A8B4-5A25-1C5B-D240-BBFFABF3A0FA}"/>
              </a:ext>
            </a:extLst>
          </p:cNvPr>
          <p:cNvGrpSpPr/>
          <p:nvPr/>
        </p:nvGrpSpPr>
        <p:grpSpPr>
          <a:xfrm>
            <a:off x="9152307" y="1105558"/>
            <a:ext cx="2219668" cy="1401855"/>
            <a:chOff x="9291586" y="76383"/>
            <a:chExt cx="2662333" cy="1681425"/>
          </a:xfrm>
        </p:grpSpPr>
        <p:pic>
          <p:nvPicPr>
            <p:cNvPr id="11" name="Picture 4" descr="http://www-local.yes.jamstec.go.jp/HP/Planning_Dept/KIDS/kidsWeb/ip/syohyo/gazo/817.png">
              <a:extLst>
                <a:ext uri="{FF2B5EF4-FFF2-40B4-BE49-F238E27FC236}">
                  <a16:creationId xmlns:a16="http://schemas.microsoft.com/office/drawing/2014/main" id="{D06A130B-CCFA-2F46-94BB-79D313A0B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8800" y="202213"/>
              <a:ext cx="643906" cy="643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国立環境研究所 (@NIES_JP) | Twitter">
              <a:extLst>
                <a:ext uri="{FF2B5EF4-FFF2-40B4-BE49-F238E27FC236}">
                  <a16:creationId xmlns:a16="http://schemas.microsoft.com/office/drawing/2014/main" id="{3F8A1AC4-C58C-9541-8CED-1BDA6DC6A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1586" y="980393"/>
              <a:ext cx="777415" cy="777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56D6101E-B5BC-0344-A0FA-C8040036AE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5539" y="944769"/>
              <a:ext cx="996927" cy="75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NASA Jet Propulsion Laboratory | LinkedIn">
              <a:extLst>
                <a:ext uri="{FF2B5EF4-FFF2-40B4-BE49-F238E27FC236}">
                  <a16:creationId xmlns:a16="http://schemas.microsoft.com/office/drawing/2014/main" id="{86B350CC-C1A9-1444-931D-DF58626A87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550" y="980393"/>
              <a:ext cx="765369" cy="765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GIST">
              <a:extLst>
                <a:ext uri="{FF2B5EF4-FFF2-40B4-BE49-F238E27FC236}">
                  <a16:creationId xmlns:a16="http://schemas.microsoft.com/office/drawing/2014/main" id="{784471E0-AA21-ABE2-6E0E-B5D25B9C72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9554" y="76383"/>
              <a:ext cx="876865" cy="876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한국외국어대학교 (Hankuk University of Foreign Studies, HUFS) - Home | Facebook">
              <a:extLst>
                <a:ext uri="{FF2B5EF4-FFF2-40B4-BE49-F238E27FC236}">
                  <a16:creationId xmlns:a16="http://schemas.microsoft.com/office/drawing/2014/main" id="{8371E58A-8945-4A2C-962B-A9AB153819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8790" y="113686"/>
              <a:ext cx="844226" cy="839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65F08BD-BAEF-9356-485F-88DC5FFCB4CB}"/>
              </a:ext>
            </a:extLst>
          </p:cNvPr>
          <p:cNvSpPr txBox="1"/>
          <p:nvPr/>
        </p:nvSpPr>
        <p:spPr>
          <a:xfrm>
            <a:off x="91221" y="1156658"/>
            <a:ext cx="8403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en-US" altLang="ja-JP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Yugo Kanaya (JAMSTEC), </a:t>
            </a:r>
            <a:r>
              <a:rPr lang="en-US" altLang="ja-JP" sz="2400" b="1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Yongjoo</a:t>
            </a:r>
            <a:r>
              <a:rPr lang="en-US" altLang="ja-JP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 Choi</a:t>
            </a:r>
            <a:r>
              <a:rPr lang="en-US" altLang="ja-JP" sz="2400" b="1" kern="1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 </a:t>
            </a:r>
            <a:r>
              <a:rPr lang="en-US" altLang="ja-JP" sz="24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(HUFS), and </a:t>
            </a:r>
            <a:r>
              <a:rPr lang="en-US" altLang="ja-JP" sz="2400" b="1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GnG</a:t>
            </a:r>
            <a:r>
              <a:rPr lang="en-US" altLang="ja-JP" sz="24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val</a:t>
            </a:r>
            <a:r>
              <a:rPr lang="en-US" altLang="ja-JP" sz="2400" kern="0" dirty="0">
                <a:solidFill>
                  <a:srgbClr val="000000"/>
                </a:solidFill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 team</a:t>
            </a:r>
            <a:endParaRPr lang="en-US" altLang="ja-JP" sz="2400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NanumGothic" pitchFamily="2" charset="-127"/>
              <a:cs typeface="Calibri" panose="020F0502020204030204" pitchFamily="34" charset="0"/>
            </a:endParaRPr>
          </a:p>
        </p:txBody>
      </p:sp>
      <p:pic>
        <p:nvPicPr>
          <p:cNvPr id="10" name="図 11">
            <a:extLst>
              <a:ext uri="{FF2B5EF4-FFF2-40B4-BE49-F238E27FC236}">
                <a16:creationId xmlns:a16="http://schemas.microsoft.com/office/drawing/2014/main" id="{4ACC65F7-6FAA-BC4F-A739-365AE39363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557" y="1787844"/>
            <a:ext cx="2025956" cy="734239"/>
          </a:xfrm>
          <a:prstGeom prst="rect">
            <a:avLst/>
          </a:prstGeom>
        </p:spPr>
      </p:pic>
      <p:sp>
        <p:nvSpPr>
          <p:cNvPr id="26" name="吹き出し: 角を丸めた四角形 25">
            <a:extLst>
              <a:ext uri="{FF2B5EF4-FFF2-40B4-BE49-F238E27FC236}">
                <a16:creationId xmlns:a16="http://schemas.microsoft.com/office/drawing/2014/main" id="{A536707B-187A-F976-A97C-AFBE561D4808}"/>
              </a:ext>
            </a:extLst>
          </p:cNvPr>
          <p:cNvSpPr/>
          <p:nvPr/>
        </p:nvSpPr>
        <p:spPr>
          <a:xfrm>
            <a:off x="5869550" y="5701342"/>
            <a:ext cx="2388590" cy="1132529"/>
          </a:xfrm>
          <a:prstGeom prst="wedgeRoundRectCallout">
            <a:avLst>
              <a:gd name="adj1" fmla="val -25869"/>
              <a:gd name="adj2" fmla="val 18313"/>
              <a:gd name="adj3" fmla="val 16667"/>
            </a:avLst>
          </a:prstGeom>
          <a:solidFill>
            <a:srgbClr val="4472C4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presentations by Nakamura (poster)</a:t>
            </a:r>
            <a:endParaRPr kumimoji="1" lang="ja-JP" altLang="en-US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EE1977C-4D36-E3AC-8FA8-D7FE6C50E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807" y="1149858"/>
            <a:ext cx="489826" cy="6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03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5">
            <a:extLst>
              <a:ext uri="{FF2B5EF4-FFF2-40B4-BE49-F238E27FC236}">
                <a16:creationId xmlns:a16="http://schemas.microsoft.com/office/drawing/2014/main" id="{0E89F50E-EFA5-3C18-72C5-146E541E29CB}"/>
              </a:ext>
            </a:extLst>
          </p:cNvPr>
          <p:cNvSpPr/>
          <p:nvPr/>
        </p:nvSpPr>
        <p:spPr>
          <a:xfrm>
            <a:off x="3739271" y="5666549"/>
            <a:ext cx="301076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GEMS (grid size 0.5°</a:t>
            </a:r>
            <a:r>
              <a:rPr kumimoji="1" lang="en-US" altLang="ko-Kore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+mn-ea"/>
                <a:cs typeface="+mn-cs"/>
              </a:rPr>
              <a:t>×</a:t>
            </a:r>
            <a:r>
              <a:rPr kumimoji="1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0.5°; SZA&lt;85°; CF&lt;30%)</a:t>
            </a:r>
            <a:endParaRPr kumimoji="1" lang="ko-Kore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1B1A8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그림 6">
            <a:extLst>
              <a:ext uri="{FF2B5EF4-FFF2-40B4-BE49-F238E27FC236}">
                <a16:creationId xmlns:a16="http://schemas.microsoft.com/office/drawing/2014/main" id="{1C9B79D2-E190-2E43-EA8A-810AC23536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0514" y="1245821"/>
            <a:ext cx="3420000" cy="2102877"/>
          </a:xfrm>
          <a:prstGeom prst="rect">
            <a:avLst/>
          </a:prstGeom>
        </p:spPr>
      </p:pic>
      <p:pic>
        <p:nvPicPr>
          <p:cNvPr id="23" name="그림 7">
            <a:extLst>
              <a:ext uri="{FF2B5EF4-FFF2-40B4-BE49-F238E27FC236}">
                <a16:creationId xmlns:a16="http://schemas.microsoft.com/office/drawing/2014/main" id="{B186EEC5-7795-7BDA-40ED-377D6F7160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88" y="1343390"/>
            <a:ext cx="3420000" cy="2066970"/>
          </a:xfrm>
          <a:prstGeom prst="rect">
            <a:avLst/>
          </a:prstGeom>
        </p:spPr>
      </p:pic>
      <p:pic>
        <p:nvPicPr>
          <p:cNvPr id="24" name="그림 9">
            <a:extLst>
              <a:ext uri="{FF2B5EF4-FFF2-40B4-BE49-F238E27FC236}">
                <a16:creationId xmlns:a16="http://schemas.microsoft.com/office/drawing/2014/main" id="{3C30AAC5-8658-A9B8-95EF-43274410B1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901" y="3542050"/>
            <a:ext cx="3420000" cy="2066970"/>
          </a:xfrm>
          <a:prstGeom prst="rect">
            <a:avLst/>
          </a:prstGeom>
        </p:spPr>
      </p:pic>
      <p:pic>
        <p:nvPicPr>
          <p:cNvPr id="25" name="그림 10">
            <a:extLst>
              <a:ext uri="{FF2B5EF4-FFF2-40B4-BE49-F238E27FC236}">
                <a16:creationId xmlns:a16="http://schemas.microsoft.com/office/drawing/2014/main" id="{3EA2A919-24D4-BFCF-0A6F-57E83374FDC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34" y="3626573"/>
            <a:ext cx="3420000" cy="2104422"/>
          </a:xfrm>
          <a:prstGeom prst="rect">
            <a:avLst/>
          </a:prstGeom>
        </p:spPr>
      </p:pic>
      <p:pic>
        <p:nvPicPr>
          <p:cNvPr id="26" name="그림 4">
            <a:extLst>
              <a:ext uri="{FF2B5EF4-FFF2-40B4-BE49-F238E27FC236}">
                <a16:creationId xmlns:a16="http://schemas.microsoft.com/office/drawing/2014/main" id="{2EB617CB-A3DE-F242-2760-8EE79AE281C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179" y="1791210"/>
            <a:ext cx="4575143" cy="3880184"/>
          </a:xfrm>
          <a:prstGeom prst="rect">
            <a:avLst/>
          </a:prstGeom>
        </p:spPr>
      </p:pic>
      <p:cxnSp>
        <p:nvCxnSpPr>
          <p:cNvPr id="27" name="직선 화살표 연결선 8">
            <a:extLst>
              <a:ext uri="{FF2B5EF4-FFF2-40B4-BE49-F238E27FC236}">
                <a16:creationId xmlns:a16="http://schemas.microsoft.com/office/drawing/2014/main" id="{40246A65-16B6-591F-70E4-EA9B44753426}"/>
              </a:ext>
            </a:extLst>
          </p:cNvPr>
          <p:cNvCxnSpPr>
            <a:cxnSpLocks/>
          </p:cNvCxnSpPr>
          <p:nvPr/>
        </p:nvCxnSpPr>
        <p:spPr>
          <a:xfrm flipV="1">
            <a:off x="7503767" y="2818351"/>
            <a:ext cx="1096747" cy="31114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12">
            <a:extLst>
              <a:ext uri="{FF2B5EF4-FFF2-40B4-BE49-F238E27FC236}">
                <a16:creationId xmlns:a16="http://schemas.microsoft.com/office/drawing/2014/main" id="{28DD0DFB-D105-0A3A-F59F-B020306D4A4D}"/>
              </a:ext>
            </a:extLst>
          </p:cNvPr>
          <p:cNvCxnSpPr>
            <a:cxnSpLocks/>
          </p:cNvCxnSpPr>
          <p:nvPr/>
        </p:nvCxnSpPr>
        <p:spPr>
          <a:xfrm>
            <a:off x="6134780" y="3511129"/>
            <a:ext cx="2481121" cy="45264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18">
            <a:extLst>
              <a:ext uri="{FF2B5EF4-FFF2-40B4-BE49-F238E27FC236}">
                <a16:creationId xmlns:a16="http://schemas.microsoft.com/office/drawing/2014/main" id="{EE5100EE-0B78-FDA8-C1A1-56F7CFBC255E}"/>
              </a:ext>
            </a:extLst>
          </p:cNvPr>
          <p:cNvCxnSpPr>
            <a:cxnSpLocks/>
          </p:cNvCxnSpPr>
          <p:nvPr/>
        </p:nvCxnSpPr>
        <p:spPr>
          <a:xfrm flipH="1">
            <a:off x="3519688" y="4267166"/>
            <a:ext cx="2307700" cy="41539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1">
            <a:extLst>
              <a:ext uri="{FF2B5EF4-FFF2-40B4-BE49-F238E27FC236}">
                <a16:creationId xmlns:a16="http://schemas.microsoft.com/office/drawing/2014/main" id="{65208C90-E92C-D9BA-CC7E-D841968CB9AE}"/>
              </a:ext>
            </a:extLst>
          </p:cNvPr>
          <p:cNvCxnSpPr>
            <a:cxnSpLocks/>
          </p:cNvCxnSpPr>
          <p:nvPr/>
        </p:nvCxnSpPr>
        <p:spPr>
          <a:xfrm flipH="1" flipV="1">
            <a:off x="3498509" y="2580067"/>
            <a:ext cx="2189158" cy="54943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24">
            <a:extLst>
              <a:ext uri="{FF2B5EF4-FFF2-40B4-BE49-F238E27FC236}">
                <a16:creationId xmlns:a16="http://schemas.microsoft.com/office/drawing/2014/main" id="{1B92BAF4-68F6-404D-0F17-93142EFEC59A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5869310" y="2571507"/>
            <a:ext cx="358431" cy="26445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6">
            <a:extLst>
              <a:ext uri="{FF2B5EF4-FFF2-40B4-BE49-F238E27FC236}">
                <a16:creationId xmlns:a16="http://schemas.microsoft.com/office/drawing/2014/main" id="{AA8C27BB-D533-E7CF-986C-D8CF4CF00BD1}"/>
              </a:ext>
            </a:extLst>
          </p:cNvPr>
          <p:cNvSpPr txBox="1"/>
          <p:nvPr/>
        </p:nvSpPr>
        <p:spPr>
          <a:xfrm>
            <a:off x="6227741" y="2248341"/>
            <a:ext cx="126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Yongin </a:t>
            </a:r>
            <a:r>
              <a:rPr kumimoji="1" lang="en-US" altLang="ko-K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w. </a:t>
            </a: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Pandor</a:t>
            </a:r>
            <a:r>
              <a:rPr kumimoji="1" lang="en-US" altLang="ko-K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</a:t>
            </a:r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(since 2021/09)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F01F237D-BC9A-7D34-87DC-69C832B2DB53}"/>
              </a:ext>
            </a:extLst>
          </p:cNvPr>
          <p:cNvSpPr txBox="1"/>
          <p:nvPr/>
        </p:nvSpPr>
        <p:spPr>
          <a:xfrm>
            <a:off x="6837017" y="3181984"/>
            <a:ext cx="1378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Yokosuka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w. </a:t>
            </a: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Pandor</a:t>
            </a:r>
            <a:r>
              <a:rPr kumimoji="1" lang="en-US" altLang="ko-K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(since 2018/11)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4" name="TextBox 19">
            <a:extLst>
              <a:ext uri="{FF2B5EF4-FFF2-40B4-BE49-F238E27FC236}">
                <a16:creationId xmlns:a16="http://schemas.microsoft.com/office/drawing/2014/main" id="{B6F5C40C-1B76-FC8D-A313-447CB7197B78}"/>
              </a:ext>
            </a:extLst>
          </p:cNvPr>
          <p:cNvSpPr txBox="1"/>
          <p:nvPr/>
        </p:nvSpPr>
        <p:spPr>
          <a:xfrm>
            <a:off x="4204882" y="1899701"/>
            <a:ext cx="1230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June, 2021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E2A3EFE8-8256-A654-0576-F11B60FEF431}"/>
              </a:ext>
            </a:extLst>
          </p:cNvPr>
          <p:cNvSpPr txBox="1"/>
          <p:nvPr/>
        </p:nvSpPr>
        <p:spPr>
          <a:xfrm>
            <a:off x="6573501" y="6176240"/>
            <a:ext cx="5447013" cy="307777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Kanaya  et al. ACP 2014, </a:t>
            </a:r>
            <a:r>
              <a:rPr kumimoji="1" lang="en-US" altLang="ko-Kore-JP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Choi et al. (</a:t>
            </a:r>
            <a:r>
              <a:rPr kumimoji="1" lang="en-US" altLang="ko-Kore-JP" sz="1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RS</a:t>
            </a:r>
            <a:r>
              <a:rPr kumimoji="1" lang="en-US" altLang="ko-Kore-JP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2021) + extended works</a:t>
            </a:r>
            <a:endParaRPr kumimoji="1" lang="ko-Kore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CD194F2E-4215-82FC-1AA9-47AF406EA9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22176" y="900156"/>
            <a:ext cx="1120328" cy="739798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BE596548-2659-427B-61B8-849018A512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27" y="779117"/>
            <a:ext cx="1367029" cy="1025272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A717B03-2AA5-82D1-42E3-B680C6575148}"/>
              </a:ext>
            </a:extLst>
          </p:cNvPr>
          <p:cNvSpPr txBox="1"/>
          <p:nvPr/>
        </p:nvSpPr>
        <p:spPr>
          <a:xfrm>
            <a:off x="5721875" y="736106"/>
            <a:ext cx="1526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7 x MAX-DOAS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8AFC65A-131F-F0D9-4911-0228E2AE56DD}"/>
              </a:ext>
            </a:extLst>
          </p:cNvPr>
          <p:cNvSpPr txBox="1"/>
          <p:nvPr/>
        </p:nvSpPr>
        <p:spPr>
          <a:xfrm>
            <a:off x="7267694" y="635687"/>
            <a:ext cx="1202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2 x Pandora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C550EE58-6A1D-9576-91CF-2546485FE781}"/>
              </a:ext>
            </a:extLst>
          </p:cNvPr>
          <p:cNvSpPr txBox="1"/>
          <p:nvPr/>
        </p:nvSpPr>
        <p:spPr>
          <a:xfrm>
            <a:off x="5516218" y="3495261"/>
            <a:ext cx="748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Fukue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43" name="TextBox 16">
            <a:extLst>
              <a:ext uri="{FF2B5EF4-FFF2-40B4-BE49-F238E27FC236}">
                <a16:creationId xmlns:a16="http://schemas.microsoft.com/office/drawing/2014/main" id="{384C9D92-3DC4-F8A3-B8B7-85399CD4CADE}"/>
              </a:ext>
            </a:extLst>
          </p:cNvPr>
          <p:cNvSpPr txBox="1"/>
          <p:nvPr/>
        </p:nvSpPr>
        <p:spPr>
          <a:xfrm>
            <a:off x="6002003" y="4021331"/>
            <a:ext cx="748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Cape Hedo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44" name="TextBox 16">
            <a:extLst>
              <a:ext uri="{FF2B5EF4-FFF2-40B4-BE49-F238E27FC236}">
                <a16:creationId xmlns:a16="http://schemas.microsoft.com/office/drawing/2014/main" id="{33079F85-0276-817A-B912-31AEC35CE1B0}"/>
              </a:ext>
            </a:extLst>
          </p:cNvPr>
          <p:cNvSpPr txBox="1"/>
          <p:nvPr/>
        </p:nvSpPr>
        <p:spPr>
          <a:xfrm>
            <a:off x="4943449" y="3078324"/>
            <a:ext cx="826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Gwangju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45" name="제목 1">
            <a:extLst>
              <a:ext uri="{FF2B5EF4-FFF2-40B4-BE49-F238E27FC236}">
                <a16:creationId xmlns:a16="http://schemas.microsoft.com/office/drawing/2014/main" id="{48D59E6B-AABC-FFF7-DE78-788033F4B31C}"/>
              </a:ext>
            </a:extLst>
          </p:cNvPr>
          <p:cNvSpPr txBox="1">
            <a:spLocks/>
          </p:cNvSpPr>
          <p:nvPr/>
        </p:nvSpPr>
        <p:spPr>
          <a:xfrm>
            <a:off x="-34873" y="50575"/>
            <a:ext cx="12327611" cy="90816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Locations of our validation observations : from polluted to remote</a:t>
            </a:r>
            <a:endParaRPr kumimoji="1" lang="ko-Kore-JP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6" name="スライド番号プレースホルダー 45">
            <a:extLst>
              <a:ext uri="{FF2B5EF4-FFF2-40B4-BE49-F238E27FC236}">
                <a16:creationId xmlns:a16="http://schemas.microsoft.com/office/drawing/2014/main" id="{22EE3550-12A5-4FCA-C602-714A7BEC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F44C9-E22B-4E55-9662-2DE0131F570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3563FD0-EF06-3386-5592-B8F3B5BA3512}"/>
              </a:ext>
            </a:extLst>
          </p:cNvPr>
          <p:cNvSpPr/>
          <p:nvPr/>
        </p:nvSpPr>
        <p:spPr>
          <a:xfrm>
            <a:off x="5742627" y="2814103"/>
            <a:ext cx="58914" cy="64268"/>
          </a:xfrm>
          <a:prstGeom prst="rect">
            <a:avLst/>
          </a:prstGeom>
          <a:noFill/>
          <a:ln>
            <a:solidFill>
              <a:srgbClr val="DEA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游ゴシック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B54E71C-FE3C-B0BB-1ED2-E429B2A61379}"/>
              </a:ext>
            </a:extLst>
          </p:cNvPr>
          <p:cNvSpPr/>
          <p:nvPr/>
        </p:nvSpPr>
        <p:spPr>
          <a:xfrm>
            <a:off x="5683713" y="2835965"/>
            <a:ext cx="58914" cy="64268"/>
          </a:xfrm>
          <a:prstGeom prst="rect">
            <a:avLst/>
          </a:prstGeom>
          <a:noFill/>
          <a:ln>
            <a:solidFill>
              <a:srgbClr val="DEA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游ゴシック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115938E3-4992-4E40-3CE2-BCFC70822E9E}"/>
              </a:ext>
            </a:extLst>
          </p:cNvPr>
          <p:cNvSpPr txBox="1"/>
          <p:nvPr/>
        </p:nvSpPr>
        <p:spPr>
          <a:xfrm>
            <a:off x="5458908" y="2082993"/>
            <a:ext cx="1303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Seoul (Korea U.)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cxnSp>
        <p:nvCxnSpPr>
          <p:cNvPr id="6" name="직선 화살표 연결선 24">
            <a:extLst>
              <a:ext uri="{FF2B5EF4-FFF2-40B4-BE49-F238E27FC236}">
                <a16:creationId xmlns:a16="http://schemas.microsoft.com/office/drawing/2014/main" id="{BA1A1AA6-0E43-D656-9DFE-9C63F79BA303}"/>
              </a:ext>
            </a:extLst>
          </p:cNvPr>
          <p:cNvCxnSpPr>
            <a:cxnSpLocks/>
          </p:cNvCxnSpPr>
          <p:nvPr/>
        </p:nvCxnSpPr>
        <p:spPr>
          <a:xfrm flipV="1">
            <a:off x="5753534" y="2362526"/>
            <a:ext cx="174746" cy="42403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24">
            <a:extLst>
              <a:ext uri="{FF2B5EF4-FFF2-40B4-BE49-F238E27FC236}">
                <a16:creationId xmlns:a16="http://schemas.microsoft.com/office/drawing/2014/main" id="{7195A135-DC41-7665-A3B1-4A29732C5E9A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5421872" y="2763613"/>
            <a:ext cx="261841" cy="1044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6">
            <a:extLst>
              <a:ext uri="{FF2B5EF4-FFF2-40B4-BE49-F238E27FC236}">
                <a16:creationId xmlns:a16="http://schemas.microsoft.com/office/drawing/2014/main" id="{5420C116-3263-54D4-A6B5-79EC9F634D23}"/>
              </a:ext>
            </a:extLst>
          </p:cNvPr>
          <p:cNvSpPr txBox="1"/>
          <p:nvPr/>
        </p:nvSpPr>
        <p:spPr>
          <a:xfrm>
            <a:off x="4309796" y="2308214"/>
            <a:ext cx="126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Incheon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(POSCO tower)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4B07B0-331D-880F-AD88-5D9518967A5A}"/>
              </a:ext>
            </a:extLst>
          </p:cNvPr>
          <p:cNvSpPr txBox="1"/>
          <p:nvPr/>
        </p:nvSpPr>
        <p:spPr>
          <a:xfrm>
            <a:off x="185149" y="6222331"/>
            <a:ext cx="62498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https://www.jamstec.go.jp/egcr/e/atmos/observation/maxdoashp/</a:t>
            </a:r>
          </a:p>
        </p:txBody>
      </p:sp>
    </p:spTree>
    <p:extLst>
      <p:ext uri="{BB962C8B-B14F-4D97-AF65-F5344CB8AC3E}">
        <p14:creationId xmlns:p14="http://schemas.microsoft.com/office/powerpoint/2010/main" val="1902115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8D862CD5-461B-9E6A-BDD0-2AF4FC4AC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94" y="86609"/>
            <a:ext cx="12097305" cy="645934"/>
          </a:xfrm>
        </p:spPr>
        <p:txBody>
          <a:bodyPr>
            <a:normAutofit/>
          </a:bodyPr>
          <a:lstStyle/>
          <a:p>
            <a:r>
              <a:rPr lang="en-US" altLang="ja-JP" sz="2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Improved</a:t>
            </a:r>
            <a:r>
              <a:rPr lang="en-US" altLang="ja-JP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MAX-DOAS retrieval: benchmarked with co-located </a:t>
            </a:r>
            <a:r>
              <a:rPr lang="en-US" altLang="ja-JP" sz="28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CAPS </a:t>
            </a:r>
            <a:r>
              <a:rPr lang="en-US" altLang="ja-JP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ja-JP" sz="2800" b="1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Pandora</a:t>
            </a:r>
            <a:endParaRPr lang="ja-JP" altLang="en-US" sz="2800" b="1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04D9CA-F416-B0B9-13A9-E3476CD8F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444A291-5D77-8DB7-4B89-319ED9271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72" y="1608292"/>
            <a:ext cx="8390138" cy="523383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05863D-4A73-FFD9-D904-C580F2B25C51}"/>
              </a:ext>
            </a:extLst>
          </p:cNvPr>
          <p:cNvSpPr txBox="1"/>
          <p:nvPr/>
        </p:nvSpPr>
        <p:spPr>
          <a:xfrm>
            <a:off x="88776" y="692458"/>
            <a:ext cx="11043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Updated optimal estimation parameters </a:t>
            </a:r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vector (TNO2VCD, v</a:t>
            </a:r>
            <a:r>
              <a:rPr kumimoji="1" lang="en-US" altLang="ja-JP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0-1km</a:t>
            </a:r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</a:t>
            </a:r>
            <a:r>
              <a:rPr kumimoji="1" lang="en-US" altLang="ja-JP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1-2km</a:t>
            </a:r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</a:t>
            </a:r>
            <a:r>
              <a:rPr kumimoji="1" lang="en-US" altLang="ja-JP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2-3km</a:t>
            </a:r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           Uncertainty range (Sa(2,2), (3,3), (4,4)=(0.05, 0.03, 0.03)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58146F-0B08-CBFE-F025-53AA16BD9821}"/>
              </a:ext>
            </a:extLst>
          </p:cNvPr>
          <p:cNvSpPr txBox="1"/>
          <p:nvPr/>
        </p:nvSpPr>
        <p:spPr>
          <a:xfrm>
            <a:off x="2319292" y="1135010"/>
            <a:ext cx="4081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1" lang="en-US" altLang="ja-JP" baseline="-25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0-0.5km</a:t>
            </a:r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</a:t>
            </a:r>
            <a:r>
              <a:rPr kumimoji="1" lang="en-US" altLang="ja-JP" baseline="-25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0.5-1km</a:t>
            </a:r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</a:t>
            </a:r>
            <a:r>
              <a:rPr kumimoji="1" lang="en-US" altLang="ja-JP" baseline="-25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1-2km  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1" lang="en-US" altLang="ja-JP" sz="1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0.6, 0.5, 0.8)</a:t>
            </a:r>
            <a:endParaRPr lang="ja-JP" altLang="en-US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C7A235A-E82D-152D-EE23-64A93921FF2E}"/>
              </a:ext>
            </a:extLst>
          </p:cNvPr>
          <p:cNvCxnSpPr>
            <a:cxnSpLocks/>
          </p:cNvCxnSpPr>
          <p:nvPr/>
        </p:nvCxnSpPr>
        <p:spPr>
          <a:xfrm>
            <a:off x="2399191" y="1160674"/>
            <a:ext cx="17466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1E25C0E-85E0-B07E-4667-CBA4C23211FF}"/>
              </a:ext>
            </a:extLst>
          </p:cNvPr>
          <p:cNvSpPr txBox="1"/>
          <p:nvPr/>
        </p:nvSpPr>
        <p:spPr>
          <a:xfrm>
            <a:off x="8465228" y="1121909"/>
            <a:ext cx="2385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0.4,    0.4,    0.2</a:t>
            </a:r>
            <a:endParaRPr lang="ja-JP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CF21AB9C-22BB-F753-0FE0-B9719D303B1D}"/>
              </a:ext>
            </a:extLst>
          </p:cNvPr>
          <p:cNvCxnSpPr>
            <a:cxnSpLocks/>
          </p:cNvCxnSpPr>
          <p:nvPr/>
        </p:nvCxnSpPr>
        <p:spPr>
          <a:xfrm>
            <a:off x="8545127" y="1147573"/>
            <a:ext cx="17466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F7E9951-E64F-D0D8-050F-C0F7281640F9}"/>
              </a:ext>
            </a:extLst>
          </p:cNvPr>
          <p:cNvSpPr txBox="1"/>
          <p:nvPr/>
        </p:nvSpPr>
        <p:spPr>
          <a:xfrm rot="16200000">
            <a:off x="288316" y="5006906"/>
            <a:ext cx="141654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TropNO2VCD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8941DDE-38D6-2AD5-E4CC-C0F0AE541CA6}"/>
              </a:ext>
            </a:extLst>
          </p:cNvPr>
          <p:cNvSpPr txBox="1"/>
          <p:nvPr/>
        </p:nvSpPr>
        <p:spPr>
          <a:xfrm rot="16200000">
            <a:off x="0" y="2478349"/>
            <a:ext cx="199317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Surface in-situ NO</a:t>
            </a:r>
            <a:r>
              <a:rPr kumimoji="1" lang="en-US" altLang="ja-JP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1" lang="ja-JP" altLang="en-US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710470A-6AB3-8D6F-E59F-27BEB929445F}"/>
              </a:ext>
            </a:extLst>
          </p:cNvPr>
          <p:cNvSpPr txBox="1"/>
          <p:nvPr/>
        </p:nvSpPr>
        <p:spPr>
          <a:xfrm>
            <a:off x="2580072" y="2663015"/>
            <a:ext cx="229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CAPS(in situ)-NO</a:t>
            </a:r>
            <a:r>
              <a:rPr kumimoji="1" lang="en-US" altLang="ja-JP" baseline="-25000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1" lang="ja-JP" altLang="en-US" baseline="-250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51217C3-1A08-3677-6E96-124D013D1089}"/>
              </a:ext>
            </a:extLst>
          </p:cNvPr>
          <p:cNvSpPr txBox="1"/>
          <p:nvPr/>
        </p:nvSpPr>
        <p:spPr>
          <a:xfrm>
            <a:off x="1933482" y="2419717"/>
            <a:ext cx="229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MAX-DOAS retrieval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1D983D6-4340-CF1C-F424-EABDE48546CE}"/>
              </a:ext>
            </a:extLst>
          </p:cNvPr>
          <p:cNvSpPr txBox="1"/>
          <p:nvPr/>
        </p:nvSpPr>
        <p:spPr>
          <a:xfrm rot="16200000">
            <a:off x="6229681" y="2505599"/>
            <a:ext cx="1477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MAX-DOAS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1A0F448-6410-015B-B5D0-2FEA902A85ED}"/>
              </a:ext>
            </a:extLst>
          </p:cNvPr>
          <p:cNvSpPr txBox="1"/>
          <p:nvPr/>
        </p:nvSpPr>
        <p:spPr>
          <a:xfrm>
            <a:off x="10094127" y="3747810"/>
            <a:ext cx="229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CAPS(</a:t>
            </a:r>
            <a:r>
              <a:rPr kumimoji="1" lang="en-US" altLang="ja-JP" dirty="0" err="1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insitu</a:t>
            </a:r>
            <a:r>
              <a:rPr kumimoji="1"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)-NO2</a:t>
            </a:r>
            <a:endParaRPr kumimoji="1" lang="ja-JP" altLang="en-US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2BF1AAB-9452-41A9-BD5C-2BAB3A1F7D27}"/>
              </a:ext>
            </a:extLst>
          </p:cNvPr>
          <p:cNvSpPr txBox="1"/>
          <p:nvPr/>
        </p:nvSpPr>
        <p:spPr>
          <a:xfrm>
            <a:off x="9705881" y="2757812"/>
            <a:ext cx="2290439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MAX-DOAS increased by a factor of 2</a:t>
            </a:r>
          </a:p>
          <a:p>
            <a:r>
              <a:rPr kumimoji="1" lang="en-US" altLang="ja-JP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Slope ~1.2</a:t>
            </a:r>
            <a:endParaRPr kumimoji="1" lang="ja-JP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833034A-7C60-4705-05ED-FCF682151A45}"/>
              </a:ext>
            </a:extLst>
          </p:cNvPr>
          <p:cNvSpPr txBox="1"/>
          <p:nvPr/>
        </p:nvSpPr>
        <p:spPr>
          <a:xfrm>
            <a:off x="3647242" y="5308340"/>
            <a:ext cx="337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Pandora #146 (</a:t>
            </a:r>
            <a:r>
              <a:rPr kumimoji="1" lang="en-US" altLang="ja-JP" dirty="0" err="1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nvs</a:t>
            </a:r>
            <a:r>
              <a:rPr kumimoji="1" lang="en-US" altLang="ja-JP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Total - </a:t>
            </a:r>
            <a:r>
              <a:rPr kumimoji="1" lang="en-US" altLang="ja-JP" dirty="0" err="1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strato</a:t>
            </a:r>
            <a:endParaRPr kumimoji="1" lang="ja-JP" altLang="en-US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59FB78D-08A8-7AC5-319B-13DF746903A8}"/>
              </a:ext>
            </a:extLst>
          </p:cNvPr>
          <p:cNvSpPr txBox="1"/>
          <p:nvPr/>
        </p:nvSpPr>
        <p:spPr>
          <a:xfrm>
            <a:off x="3000652" y="5065042"/>
            <a:ext cx="229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MAX-DOAS retrieval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ECBA61C-965A-4CDB-F2CF-B1186A24FEDD}"/>
              </a:ext>
            </a:extLst>
          </p:cNvPr>
          <p:cNvSpPr txBox="1"/>
          <p:nvPr/>
        </p:nvSpPr>
        <p:spPr>
          <a:xfrm rot="16200000">
            <a:off x="6251923" y="4976442"/>
            <a:ext cx="1477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MAX-DOAS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22EF99A-B6EA-B5F4-BDDC-B8340918B2BB}"/>
              </a:ext>
            </a:extLst>
          </p:cNvPr>
          <p:cNvSpPr txBox="1"/>
          <p:nvPr/>
        </p:nvSpPr>
        <p:spPr>
          <a:xfrm>
            <a:off x="10071084" y="5981744"/>
            <a:ext cx="212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Pandora #146 (</a:t>
            </a:r>
            <a:r>
              <a:rPr kumimoji="1" lang="en-US" altLang="ja-JP" dirty="0" err="1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nvs</a:t>
            </a:r>
            <a:r>
              <a:rPr kumimoji="1" lang="en-US" altLang="ja-JP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r>
              <a:rPr kumimoji="1" lang="en-US" altLang="ja-JP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- </a:t>
            </a:r>
            <a:r>
              <a:rPr kumimoji="1" lang="en-US" altLang="ja-JP" dirty="0" err="1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strato</a:t>
            </a:r>
            <a:endParaRPr kumimoji="1" lang="ja-JP" altLang="en-US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C34A1BC-333F-B4BB-EA99-FA536ABAE09C}"/>
              </a:ext>
            </a:extLst>
          </p:cNvPr>
          <p:cNvSpPr txBox="1"/>
          <p:nvPr/>
        </p:nvSpPr>
        <p:spPr>
          <a:xfrm>
            <a:off x="9982046" y="5031341"/>
            <a:ext cx="1985053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MAX-DOAS decreased by ~10%, </a:t>
            </a:r>
            <a:r>
              <a:rPr kumimoji="1" lang="en-US" altLang="ja-JP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Slope ~1.15</a:t>
            </a:r>
            <a:endParaRPr kumimoji="1" lang="ja-JP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17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1B3E015E-9939-293D-9BFC-063BC5F2A257}"/>
              </a:ext>
            </a:extLst>
          </p:cNvPr>
          <p:cNvGrpSpPr/>
          <p:nvPr/>
        </p:nvGrpSpPr>
        <p:grpSpPr>
          <a:xfrm>
            <a:off x="3959895" y="3773356"/>
            <a:ext cx="2812752" cy="601217"/>
            <a:chOff x="5049751" y="2569"/>
            <a:chExt cx="5257158" cy="1123702"/>
          </a:xfrm>
        </p:grpSpPr>
        <p:pic>
          <p:nvPicPr>
            <p:cNvPr id="21" name="그림 2">
              <a:extLst>
                <a:ext uri="{FF2B5EF4-FFF2-40B4-BE49-F238E27FC236}">
                  <a16:creationId xmlns:a16="http://schemas.microsoft.com/office/drawing/2014/main" id="{C92A205D-2939-43DD-E9E2-F6679AC09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011"/>
            <a:stretch/>
          </p:blipFill>
          <p:spPr>
            <a:xfrm>
              <a:off x="5049751" y="2569"/>
              <a:ext cx="5253054" cy="1123702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873C40CD-242D-0DF1-F3BF-9FD93BFCF938}"/>
                </a:ext>
              </a:extLst>
            </p:cNvPr>
            <p:cNvSpPr txBox="1"/>
            <p:nvPr/>
          </p:nvSpPr>
          <p:spPr>
            <a:xfrm>
              <a:off x="5785680" y="204972"/>
              <a:ext cx="620712" cy="1677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600" b="1" i="0" u="none" strike="noStrike" kern="1200" cap="none" spc="-12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MAXDOAS</a:t>
              </a:r>
              <a:endParaRPr kumimoji="1" lang="ja-JP" altLang="en-US" sz="600" b="1" i="0" u="none" strike="noStrike" kern="1200" cap="none" spc="-12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216B3D16-048A-CA0C-6393-1F80DE80B47A}"/>
                </a:ext>
              </a:extLst>
            </p:cNvPr>
            <p:cNvSpPr txBox="1"/>
            <p:nvPr/>
          </p:nvSpPr>
          <p:spPr>
            <a:xfrm>
              <a:off x="5684305" y="633996"/>
              <a:ext cx="620712" cy="1677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600" b="1" i="0" u="none" strike="noStrike" kern="1200" cap="none" spc="-12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MAXDOAS</a:t>
              </a:r>
              <a:endParaRPr kumimoji="1" lang="ja-JP" altLang="en-US" sz="600" b="1" i="0" u="none" strike="noStrike" kern="1200" cap="none" spc="-12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C9B6BC09-5A85-BF98-0BD7-80C1F3733B79}"/>
                </a:ext>
              </a:extLst>
            </p:cNvPr>
            <p:cNvSpPr txBox="1"/>
            <p:nvPr/>
          </p:nvSpPr>
          <p:spPr>
            <a:xfrm>
              <a:off x="8496861" y="636235"/>
              <a:ext cx="559712" cy="1677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600" b="1" i="0" u="none" strike="noStrike" kern="1200" cap="none" spc="-12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MAXDOAS</a:t>
              </a:r>
              <a:endParaRPr kumimoji="1" lang="ja-JP" altLang="en-US" sz="600" b="1" i="0" u="none" strike="noStrike" kern="1200" cap="none" spc="-12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3F8AF1B5-09E8-5311-6659-554CC7CA51F7}"/>
                </a:ext>
              </a:extLst>
            </p:cNvPr>
            <p:cNvSpPr txBox="1"/>
            <p:nvPr/>
          </p:nvSpPr>
          <p:spPr>
            <a:xfrm>
              <a:off x="9614000" y="633996"/>
              <a:ext cx="688805" cy="1677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600" b="1" i="0" u="none" strike="noStrike" kern="1200" cap="none" spc="-12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MAXDOAS</a:t>
              </a:r>
              <a:endParaRPr kumimoji="1" lang="ja-JP" altLang="en-US" sz="600" b="1" i="0" u="none" strike="noStrike" kern="1200" cap="none" spc="-12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A8BAA342-69DC-BCBA-1E24-5D35EBAA474F}"/>
                </a:ext>
              </a:extLst>
            </p:cNvPr>
            <p:cNvSpPr txBox="1"/>
            <p:nvPr/>
          </p:nvSpPr>
          <p:spPr>
            <a:xfrm>
              <a:off x="7046261" y="608603"/>
              <a:ext cx="308504" cy="3355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600" b="1" i="0" u="none" strike="noStrike" kern="1200" cap="none" spc="-12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GEOSChem</a:t>
              </a:r>
              <a:endParaRPr kumimoji="1" lang="ja-JP" altLang="en-US" sz="600" b="1" i="0" u="none" strike="noStrike" kern="1200" cap="none" spc="-12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45285352-ECD7-D54B-7842-2741DF58AF9B}"/>
                </a:ext>
              </a:extLst>
            </p:cNvPr>
            <p:cNvSpPr txBox="1"/>
            <p:nvPr/>
          </p:nvSpPr>
          <p:spPr>
            <a:xfrm>
              <a:off x="7676278" y="117472"/>
              <a:ext cx="2630631" cy="460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Douros</a:t>
              </a:r>
              <a:r>
                <a:rPr kumimoji="1" lang="en-US" altLang="ja-JP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 et al., 2023</a:t>
              </a:r>
              <a:endParaRPr kumimoji="1" lang="ja-JP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F70E8C2-16A4-2402-9F84-FD8EEAA61FB0}"/>
              </a:ext>
            </a:extLst>
          </p:cNvPr>
          <p:cNvGrpSpPr/>
          <p:nvPr/>
        </p:nvGrpSpPr>
        <p:grpSpPr>
          <a:xfrm>
            <a:off x="61306" y="552358"/>
            <a:ext cx="9484448" cy="5770970"/>
            <a:chOff x="61306" y="432438"/>
            <a:chExt cx="9484448" cy="5770970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0D52D972-C825-245A-1845-9C175526B4B6}"/>
                </a:ext>
              </a:extLst>
            </p:cNvPr>
            <p:cNvGrpSpPr/>
            <p:nvPr/>
          </p:nvGrpSpPr>
          <p:grpSpPr>
            <a:xfrm>
              <a:off x="61306" y="432438"/>
              <a:ext cx="9484448" cy="5770970"/>
              <a:chOff x="20990" y="610954"/>
              <a:chExt cx="9484448" cy="5770970"/>
            </a:xfrm>
          </p:grpSpPr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CCE4EE05-8363-A84A-D656-15A2A24A3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990" y="610954"/>
                <a:ext cx="9251196" cy="5770970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8F34331-DAEA-7010-0EA9-B07533AD6B37}"/>
                  </a:ext>
                </a:extLst>
              </p:cNvPr>
              <p:cNvSpPr txBox="1"/>
              <p:nvPr/>
            </p:nvSpPr>
            <p:spPr>
              <a:xfrm>
                <a:off x="8434284" y="937679"/>
                <a:ext cx="1071154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100" b="1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GEMS v3</a:t>
                </a:r>
              </a:p>
              <a:p>
                <a:r>
                  <a:rPr lang="en-US" altLang="ja-JP" sz="1100" b="1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slope = 0.79</a:t>
                </a:r>
              </a:p>
              <a:p>
                <a:r>
                  <a:rPr kumimoji="1" lang="en-US" altLang="ja-JP" sz="1100" b="1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kumimoji="1" lang="en-US" altLang="ja-JP" sz="1100" b="1" baseline="300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kumimoji="1" lang="en-US" altLang="ja-JP" sz="1100" b="1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0.5</a:t>
                </a:r>
                <a:r>
                  <a:rPr lang="en-US" altLang="ja-JP" sz="1100" b="1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kumimoji="1" lang="ja-JP" altLang="en-US" sz="11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CD537123-BC58-F562-8A6F-606F466BB36D}"/>
                  </a:ext>
                </a:extLst>
              </p:cNvPr>
              <p:cNvSpPr txBox="1"/>
              <p:nvPr/>
            </p:nvSpPr>
            <p:spPr>
              <a:xfrm>
                <a:off x="8317996" y="1664213"/>
                <a:ext cx="1071154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1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TROPOMI</a:t>
                </a:r>
              </a:p>
              <a:p>
                <a:r>
                  <a:rPr lang="en-US" altLang="ja-JP" sz="11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slope = 0.63</a:t>
                </a:r>
              </a:p>
              <a:p>
                <a:r>
                  <a:rPr kumimoji="1" lang="en-US" altLang="ja-JP" sz="11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kumimoji="1" lang="en-US" altLang="ja-JP" sz="1100" b="1" baseline="30000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kumimoji="1" lang="en-US" altLang="ja-JP" sz="11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0.76</a:t>
                </a:r>
                <a:endParaRPr kumimoji="1" lang="ja-JP" altLang="en-US" sz="11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A69E353-D24B-B7A1-5617-B6135F2B13C0}"/>
                  </a:ext>
                </a:extLst>
              </p:cNvPr>
              <p:cNvSpPr txBox="1"/>
              <p:nvPr/>
            </p:nvSpPr>
            <p:spPr>
              <a:xfrm>
                <a:off x="8201032" y="3615755"/>
                <a:ext cx="107115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100" b="1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slope=1.90</a:t>
                </a: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E91AA8A-99ED-5668-24B1-787E73F60C81}"/>
                  </a:ext>
                </a:extLst>
              </p:cNvPr>
              <p:cNvSpPr txBox="1"/>
              <p:nvPr/>
            </p:nvSpPr>
            <p:spPr>
              <a:xfrm>
                <a:off x="8059718" y="4209789"/>
                <a:ext cx="107115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1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slope=1.33</a:t>
                </a:r>
              </a:p>
            </p:txBody>
          </p:sp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4786E558-F82B-504B-C9EA-74EC20F93659}"/>
                </a:ext>
              </a:extLst>
            </p:cNvPr>
            <p:cNvSpPr txBox="1"/>
            <p:nvPr/>
          </p:nvSpPr>
          <p:spPr>
            <a:xfrm>
              <a:off x="1331840" y="3289832"/>
              <a:ext cx="5154313" cy="33855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When AVK &amp; MAX-DOAS profile are used for smoothing..</a:t>
              </a:r>
              <a:endParaRPr kumimoji="1" lang="ja-JP" altLang="en-US" sz="16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C0682B0-FC35-AB86-8881-A3FEC1A7339C}"/>
              </a:ext>
            </a:extLst>
          </p:cNvPr>
          <p:cNvSpPr/>
          <p:nvPr/>
        </p:nvSpPr>
        <p:spPr>
          <a:xfrm>
            <a:off x="1" y="3409752"/>
            <a:ext cx="9312502" cy="3454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18E0286-0F62-DDEF-853A-0572CB69A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41"/>
            <a:ext cx="11756571" cy="553999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GEMSv3 &amp; TROPOMI TropNO2VCD vs. </a:t>
            </a:r>
            <a:r>
              <a:rPr lang="en-US" altLang="ja-JP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ja-JP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altLang="ja-JP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-DOAS: </a:t>
            </a:r>
            <a:r>
              <a:rPr lang="en-US" altLang="ja-JP" sz="28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Yokosuka</a:t>
            </a:r>
            <a:endParaRPr lang="ja-JP" altLang="en-US" sz="2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AA7CB5-8C5D-A935-38C6-89929004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F7D5FBA-6825-50D9-45A3-6D599C98C786}"/>
              </a:ext>
            </a:extLst>
          </p:cNvPr>
          <p:cNvSpPr txBox="1"/>
          <p:nvPr/>
        </p:nvSpPr>
        <p:spPr>
          <a:xfrm>
            <a:off x="9545754" y="1304250"/>
            <a:ext cx="2348307" cy="5078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GEMSv3 performed  well, as TROPOMI, when validated against </a:t>
            </a:r>
            <a:r>
              <a:rPr kumimoji="1" lang="en-US" altLang="ja-JP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-DOAS, in terms of slope and correlation.</a:t>
            </a:r>
          </a:p>
          <a:p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Comparisons considering “vertical profile shape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 and AVK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” are still difficult, as the NO</a:t>
            </a:r>
            <a:r>
              <a:rPr kumimoji="1"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profile shapes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are not certain enough (Though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GEMSv3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GEOSChem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profiles and AVKs look OK)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D16D21D-97F4-DB36-F4DC-38E90B10904C}"/>
              </a:ext>
            </a:extLst>
          </p:cNvPr>
          <p:cNvGrpSpPr/>
          <p:nvPr/>
        </p:nvGrpSpPr>
        <p:grpSpPr>
          <a:xfrm>
            <a:off x="20990" y="3798069"/>
            <a:ext cx="3888007" cy="3066365"/>
            <a:chOff x="8867248" y="4838809"/>
            <a:chExt cx="5248985" cy="4139730"/>
          </a:xfrm>
        </p:grpSpPr>
        <p:graphicFrame>
          <p:nvGraphicFramePr>
            <p:cNvPr id="7" name="グラフ 6">
              <a:extLst>
                <a:ext uri="{FF2B5EF4-FFF2-40B4-BE49-F238E27FC236}">
                  <a16:creationId xmlns:a16="http://schemas.microsoft.com/office/drawing/2014/main" id="{0F3937F6-B7D0-8D9C-486E-C36FE29693A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20898531"/>
                </p:ext>
              </p:extLst>
            </p:nvPr>
          </p:nvGraphicFramePr>
          <p:xfrm>
            <a:off x="11905583" y="4838809"/>
            <a:ext cx="2210650" cy="40909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8" name="グラフ 7">
              <a:extLst>
                <a:ext uri="{FF2B5EF4-FFF2-40B4-BE49-F238E27FC236}">
                  <a16:creationId xmlns:a16="http://schemas.microsoft.com/office/drawing/2014/main" id="{1C4042EA-4B73-C335-8FA0-43A3D6B81F2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69303322"/>
                </p:ext>
              </p:extLst>
            </p:nvPr>
          </p:nvGraphicFramePr>
          <p:xfrm>
            <a:off x="8867248" y="4882790"/>
            <a:ext cx="3133725" cy="40957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7966223-717C-9493-E710-EE5593DDFF36}"/>
              </a:ext>
            </a:extLst>
          </p:cNvPr>
          <p:cNvSpPr txBox="1"/>
          <p:nvPr/>
        </p:nvSpPr>
        <p:spPr>
          <a:xfrm>
            <a:off x="9482308" y="232759"/>
            <a:ext cx="267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Δlat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&lt;0.05, </a:t>
            </a:r>
            <a:r>
              <a:rPr lang="en-US" altLang="ja-JP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Δt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&lt;30min, </a:t>
            </a:r>
          </a:p>
          <a:p>
            <a:r>
              <a:rPr lang="en-US" altLang="ja-JP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 v3: 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Algorithm Flag=0, CF&lt;0.3</a:t>
            </a:r>
          </a:p>
          <a:p>
            <a:r>
              <a:rPr kumimoji="1" lang="en-US" altLang="ja-JP" sz="1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TROPOMI: </a:t>
            </a:r>
            <a:r>
              <a:rPr kumimoji="1"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Collection 3 (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≥v2.4), </a:t>
            </a:r>
            <a:r>
              <a:rPr lang="en-US" altLang="ja-JP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qa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value&gt;0.75,  CRF&lt;0.5</a:t>
            </a:r>
            <a:endParaRPr kumimoji="1" lang="ja-JP" alt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図 11">
            <a:extLst>
              <a:ext uri="{FF2B5EF4-FFF2-40B4-BE49-F238E27FC236}">
                <a16:creationId xmlns:a16="http://schemas.microsoft.com/office/drawing/2014/main" id="{4F00463E-FB88-711D-31F2-1BBB661F30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48632" y="1406757"/>
            <a:ext cx="1100072" cy="398684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48334BB-26B7-9DAA-886C-AB748D2B2C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5" r="12467"/>
          <a:stretch/>
        </p:blipFill>
        <p:spPr>
          <a:xfrm rot="16200000">
            <a:off x="6289112" y="2293216"/>
            <a:ext cx="430932" cy="38686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9068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B41D17-FAB4-F3A7-82B3-99E7642A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C91E7A6-33DA-6F42-6DE2-AB64ABE8D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15950"/>
            <a:ext cx="9550927" cy="5943612"/>
          </a:xfrm>
          <a:prstGeom prst="rect">
            <a:avLst/>
          </a:prstGeom>
        </p:spPr>
      </p:pic>
      <p:sp>
        <p:nvSpPr>
          <p:cNvPr id="8" name="タイトル 2">
            <a:extLst>
              <a:ext uri="{FF2B5EF4-FFF2-40B4-BE49-F238E27FC236}">
                <a16:creationId xmlns:a16="http://schemas.microsoft.com/office/drawing/2014/main" id="{4F01E7E2-1A00-454D-D48F-DA1DFE842242}"/>
              </a:ext>
            </a:extLst>
          </p:cNvPr>
          <p:cNvSpPr txBox="1">
            <a:spLocks/>
          </p:cNvSpPr>
          <p:nvPr/>
        </p:nvSpPr>
        <p:spPr>
          <a:xfrm>
            <a:off x="95794" y="15875"/>
            <a:ext cx="10920549" cy="623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GEMSv3 &amp; TROPOMI TropNO2VCD vs. </a:t>
            </a:r>
            <a:r>
              <a:rPr lang="en-US" altLang="ja-JP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ja-JP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altLang="ja-JP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-DOAS: </a:t>
            </a:r>
            <a:r>
              <a:rPr lang="en-US" altLang="ja-JP" sz="2800" b="1" dirty="0" err="1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Fukue</a:t>
            </a:r>
            <a:r>
              <a:rPr lang="en-US" altLang="ja-JP" sz="28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Cape Hedo</a:t>
            </a:r>
            <a:endParaRPr lang="ja-JP" altLang="en-US" sz="2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FD1D273-A855-FB81-413A-7C50ED973FE1}"/>
              </a:ext>
            </a:extLst>
          </p:cNvPr>
          <p:cNvSpPr txBox="1"/>
          <p:nvPr/>
        </p:nvSpPr>
        <p:spPr>
          <a:xfrm>
            <a:off x="9766978" y="1663574"/>
            <a:ext cx="2348307" cy="43088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At cleaner sites, GEMSv3 TropNO2VCD also agrees well with </a:t>
            </a:r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iMAX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-DOAS as well as TROPOMI.</a:t>
            </a:r>
          </a:p>
          <a:p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Y-axis intercepts diminished to (0.5-2) from GEMSv2 (3-10)x10</a:t>
            </a:r>
            <a:r>
              <a:rPr lang="en-US" altLang="ja-JP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altLang="ja-JP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(B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i-variate regressions are difficult to evaluate for Cape Hedo)</a:t>
            </a:r>
          </a:p>
          <a:p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E15CEC3-794A-2666-2D8D-C65A4F0C8C48}"/>
              </a:ext>
            </a:extLst>
          </p:cNvPr>
          <p:cNvSpPr txBox="1"/>
          <p:nvPr/>
        </p:nvSpPr>
        <p:spPr>
          <a:xfrm>
            <a:off x="8354034" y="2361739"/>
            <a:ext cx="10711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GEMS v3</a:t>
            </a:r>
          </a:p>
          <a:p>
            <a:r>
              <a:rPr lang="en-US" altLang="ja-JP" sz="11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 = 0.51</a:t>
            </a:r>
          </a:p>
          <a:p>
            <a:r>
              <a:rPr kumimoji="1" lang="en-US" altLang="ja-JP" sz="11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1" lang="en-US" altLang="ja-JP" sz="1100" b="1" baseline="30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1" lang="en-US" altLang="ja-JP" sz="11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0.1</a:t>
            </a:r>
            <a:r>
              <a:rPr lang="en-US" altLang="ja-JP" sz="11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1" lang="ja-JP" altLang="en-US" sz="11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EFFC6D0-7DBD-363E-2A0B-9603B5F02DAA}"/>
              </a:ext>
            </a:extLst>
          </p:cNvPr>
          <p:cNvSpPr txBox="1"/>
          <p:nvPr/>
        </p:nvSpPr>
        <p:spPr>
          <a:xfrm>
            <a:off x="8377646" y="1837687"/>
            <a:ext cx="10711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TROPOMI</a:t>
            </a:r>
          </a:p>
          <a:p>
            <a:r>
              <a:rPr lang="en-US" altLang="ja-JP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 = 0.57</a:t>
            </a:r>
          </a:p>
          <a:p>
            <a:r>
              <a:rPr kumimoji="1" lang="en-US" altLang="ja-JP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1" lang="en-US" altLang="ja-JP" sz="1100" b="1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1" lang="en-US" altLang="ja-JP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0.34</a:t>
            </a:r>
            <a:endParaRPr kumimoji="1" lang="ja-JP" altLang="en-US" sz="11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図 11">
            <a:extLst>
              <a:ext uri="{FF2B5EF4-FFF2-40B4-BE49-F238E27FC236}">
                <a16:creationId xmlns:a16="http://schemas.microsoft.com/office/drawing/2014/main" id="{A91A3687-453C-5FBB-81EE-24BA4DDB4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20437" y="1524696"/>
            <a:ext cx="1181100" cy="428050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43E4922-85DC-4B78-5A68-7FAC68FAA1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5" r="12467"/>
          <a:stretch/>
        </p:blipFill>
        <p:spPr>
          <a:xfrm rot="16200000">
            <a:off x="6385996" y="2481530"/>
            <a:ext cx="462673" cy="41535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7" name="図 11">
            <a:extLst>
              <a:ext uri="{FF2B5EF4-FFF2-40B4-BE49-F238E27FC236}">
                <a16:creationId xmlns:a16="http://schemas.microsoft.com/office/drawing/2014/main" id="{F1EFCC3D-40F8-279E-9207-BEA93C7BE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33850" y="4545315"/>
            <a:ext cx="1181100" cy="428050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7037D4A-5DAC-4C2D-528C-AF7DCC4712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5" r="12467"/>
          <a:stretch/>
        </p:blipFill>
        <p:spPr>
          <a:xfrm rot="16200000">
            <a:off x="6399409" y="5502149"/>
            <a:ext cx="462673" cy="41535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FCC892F-BB3C-235B-A2C6-F987803FA8AD}"/>
              </a:ext>
            </a:extLst>
          </p:cNvPr>
          <p:cNvSpPr txBox="1"/>
          <p:nvPr/>
        </p:nvSpPr>
        <p:spPr>
          <a:xfrm>
            <a:off x="9501367" y="529694"/>
            <a:ext cx="267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Δlat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&lt;0.05, </a:t>
            </a:r>
            <a:r>
              <a:rPr lang="en-US" altLang="ja-JP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Δt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&lt;30min, </a:t>
            </a:r>
          </a:p>
          <a:p>
            <a:r>
              <a:rPr lang="en-US" altLang="ja-JP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 v3: 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Algorithm Flag=0, CF&lt;0.3</a:t>
            </a:r>
          </a:p>
          <a:p>
            <a:r>
              <a:rPr kumimoji="1" lang="en-US" altLang="ja-JP" sz="1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TROPOMI: </a:t>
            </a:r>
            <a:r>
              <a:rPr kumimoji="1"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Collection 3 (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≥v2.4), </a:t>
            </a:r>
            <a:r>
              <a:rPr lang="en-US" altLang="ja-JP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qa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value&gt;0.75,  CRF&lt;0.5</a:t>
            </a:r>
            <a:endParaRPr kumimoji="1" lang="ja-JP" alt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834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61CEBCC8-6BF1-901B-AF81-852D7F2F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F44C9-E22B-4E55-9662-2DE0131F570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5">
            <a:extLst>
              <a:ext uri="{FF2B5EF4-FFF2-40B4-BE49-F238E27FC236}">
                <a16:creationId xmlns:a16="http://schemas.microsoft.com/office/drawing/2014/main" id="{22DD1D58-BD66-C96C-9B3F-640878A7A5B9}"/>
              </a:ext>
            </a:extLst>
          </p:cNvPr>
          <p:cNvSpPr txBox="1"/>
          <p:nvPr/>
        </p:nvSpPr>
        <p:spPr>
          <a:xfrm>
            <a:off x="80008" y="16077"/>
            <a:ext cx="459702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GEMS v3 </a:t>
            </a:r>
            <a:r>
              <a:rPr kumimoji="1" lang="en-US" altLang="ko-KR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NO</a:t>
            </a:r>
            <a:r>
              <a:rPr kumimoji="1" lang="en-US" altLang="ko-KR" sz="3200" b="1" i="0" u="sng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2</a:t>
            </a:r>
            <a:b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</a:b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(</a:t>
            </a:r>
            <a:r>
              <a:rPr kumimoji="1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Tropo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VCD) and MAX-DOAS, from Jan 2022 to Jun 2024 (</a:t>
            </a:r>
            <a:r>
              <a:rPr kumimoji="1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Korean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sites)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BB1F15-E96B-9298-688F-153757CCAEC5}"/>
              </a:ext>
            </a:extLst>
          </p:cNvPr>
          <p:cNvSpPr txBox="1"/>
          <p:nvPr/>
        </p:nvSpPr>
        <p:spPr>
          <a:xfrm>
            <a:off x="214315" y="2574033"/>
            <a:ext cx="365649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(본문)"/>
                <a:ea typeface="맑은 고딕" panose="020B0503020000020004" pitchFamily="34" charset="-127"/>
                <a:cs typeface="Times New Roman" panose="02020603050405020304" pitchFamily="18" charset="0"/>
              </a:rPr>
              <a:t>CF&lt;0.3, SZA&lt;85º,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(본문)"/>
                <a:ea typeface="맑은 고딕" panose="020B0503020000020004" pitchFamily="34" charset="-127"/>
                <a:cs typeface="Times New Roman" panose="02020603050405020304" pitchFamily="18" charset="0"/>
              </a:rPr>
              <a:t>FinalAlgorithmFlags</a:t>
            </a:r>
            <a:r>
              <a:rPr kumimoji="1" lang="en-US" altLang="ko-K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(본문)"/>
                <a:ea typeface="맑은 고딕" panose="020B0503020000020004" pitchFamily="34" charset="-127"/>
                <a:cs typeface="Times New Roman" panose="02020603050405020304" pitchFamily="18" charset="0"/>
              </a:rPr>
              <a:t>=0,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(본문)"/>
                <a:ea typeface="맑은 고딕" panose="020B0503020000020004" pitchFamily="34" charset="-127"/>
                <a:cs typeface="Times New Roman" panose="02020603050405020304" pitchFamily="18" charset="0"/>
              </a:rPr>
              <a:t>within ±0.05º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(본문)"/>
                <a:ea typeface="맑은 고딕" panose="020B0503020000020004" pitchFamily="34" charset="-127"/>
                <a:cs typeface="Times New Roman" panose="02020603050405020304" pitchFamily="18" charset="0"/>
              </a:rPr>
              <a:t>TROPOMI: S5P_L2_NO2__HiR</a:t>
            </a:r>
            <a:endParaRPr kumimoji="1" lang="ko-KR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(본문)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" name="テキスト ボックス 8">
            <a:extLst>
              <a:ext uri="{FF2B5EF4-FFF2-40B4-BE49-F238E27FC236}">
                <a16:creationId xmlns:a16="http://schemas.microsoft.com/office/drawing/2014/main" id="{81836D97-928B-0D3B-92C1-86665775C083}"/>
              </a:ext>
            </a:extLst>
          </p:cNvPr>
          <p:cNvSpPr txBox="1"/>
          <p:nvPr/>
        </p:nvSpPr>
        <p:spPr>
          <a:xfrm>
            <a:off x="107335" y="4239756"/>
            <a:ext cx="4569696" cy="13849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GEMS showed much tight correlation with MAX-DOAS in urban areas in Korea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3F1262-3BBE-60FC-405B-05FCA578B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031" y="0"/>
            <a:ext cx="7403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0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F1BC11-6FA7-3393-AF44-6AFCF8823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4" y="70930"/>
            <a:ext cx="10515600" cy="1043767"/>
          </a:xfrm>
        </p:spPr>
        <p:txBody>
          <a:bodyPr>
            <a:normAutofit/>
          </a:bodyPr>
          <a:lstStyle/>
          <a:p>
            <a:pPr algn="ctr"/>
            <a:r>
              <a:rPr lang="en-US" altLang="ja-JP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GEMSv3/MAX-DOAS</a:t>
            </a:r>
            <a:r>
              <a:rPr lang="en-US" altLang="ja-JP" sz="2800" b="1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ratio (TropNO2VCD, Japan): </a:t>
            </a:r>
            <a:br>
              <a:rPr lang="en-US" altLang="ja-JP" sz="2800" b="1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800" b="1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Season (color) &amp; Local time (x axis)</a:t>
            </a:r>
            <a:endParaRPr kumimoji="1" lang="ja-JP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40DE0E-D3FA-A3FC-3167-0C0CC0BCF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8</a:t>
            </a:fld>
            <a:endParaRPr kumimoji="1"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74B616A-2ABA-603B-EAC6-A49F9699080C}"/>
              </a:ext>
            </a:extLst>
          </p:cNvPr>
          <p:cNvGrpSpPr/>
          <p:nvPr/>
        </p:nvGrpSpPr>
        <p:grpSpPr>
          <a:xfrm>
            <a:off x="1266825" y="1283692"/>
            <a:ext cx="3205162" cy="4607242"/>
            <a:chOff x="1266825" y="1666874"/>
            <a:chExt cx="3205162" cy="3509963"/>
          </a:xfrm>
        </p:grpSpPr>
        <p:graphicFrame>
          <p:nvGraphicFramePr>
            <p:cNvPr id="6" name="グラフ 5">
              <a:extLst>
                <a:ext uri="{FF2B5EF4-FFF2-40B4-BE49-F238E27FC236}">
                  <a16:creationId xmlns:a16="http://schemas.microsoft.com/office/drawing/2014/main" id="{519BA416-D3F1-F73E-C5DF-C6D55E0974B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2083014"/>
                </p:ext>
              </p:extLst>
            </p:nvPr>
          </p:nvGraphicFramePr>
          <p:xfrm>
            <a:off x="1266825" y="1666874"/>
            <a:ext cx="3205162" cy="3509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751C1BAB-1C30-95B4-53A5-8D99BF107CF7}"/>
                </a:ext>
              </a:extLst>
            </p:cNvPr>
            <p:cNvCxnSpPr/>
            <p:nvPr/>
          </p:nvCxnSpPr>
          <p:spPr>
            <a:xfrm flipH="1">
              <a:off x="1749960" y="3215168"/>
              <a:ext cx="2490281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FD7B1ED9-D5C5-CAB9-6CA6-3E6B277AD8D8}"/>
              </a:ext>
            </a:extLst>
          </p:cNvPr>
          <p:cNvGrpSpPr/>
          <p:nvPr/>
        </p:nvGrpSpPr>
        <p:grpSpPr>
          <a:xfrm>
            <a:off x="4538661" y="1288456"/>
            <a:ext cx="3205163" cy="4607242"/>
            <a:chOff x="4538661" y="1671638"/>
            <a:chExt cx="3205163" cy="3509963"/>
          </a:xfrm>
        </p:grpSpPr>
        <p:graphicFrame>
          <p:nvGraphicFramePr>
            <p:cNvPr id="7" name="グラフ 6">
              <a:extLst>
                <a:ext uri="{FF2B5EF4-FFF2-40B4-BE49-F238E27FC236}">
                  <a16:creationId xmlns:a16="http://schemas.microsoft.com/office/drawing/2014/main" id="{2803FFA8-C63D-4572-B561-C86F0AF1C90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1201748"/>
                </p:ext>
              </p:extLst>
            </p:nvPr>
          </p:nvGraphicFramePr>
          <p:xfrm>
            <a:off x="4538661" y="1671638"/>
            <a:ext cx="3205163" cy="3509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AB22DDC8-15EF-0FBF-56B7-2E8463B2560C}"/>
                </a:ext>
              </a:extLst>
            </p:cNvPr>
            <p:cNvCxnSpPr/>
            <p:nvPr/>
          </p:nvCxnSpPr>
          <p:spPr>
            <a:xfrm flipH="1">
              <a:off x="5017248" y="3225073"/>
              <a:ext cx="2490281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B41819C-3069-240F-E0F2-D1FF2DDAA91F}"/>
              </a:ext>
            </a:extLst>
          </p:cNvPr>
          <p:cNvGrpSpPr/>
          <p:nvPr/>
        </p:nvGrpSpPr>
        <p:grpSpPr>
          <a:xfrm>
            <a:off x="7724774" y="1297981"/>
            <a:ext cx="3200400" cy="4607242"/>
            <a:chOff x="7724774" y="1681163"/>
            <a:chExt cx="3200400" cy="3509963"/>
          </a:xfrm>
        </p:grpSpPr>
        <p:graphicFrame>
          <p:nvGraphicFramePr>
            <p:cNvPr id="8" name="グラフ 7">
              <a:extLst>
                <a:ext uri="{FF2B5EF4-FFF2-40B4-BE49-F238E27FC236}">
                  <a16:creationId xmlns:a16="http://schemas.microsoft.com/office/drawing/2014/main" id="{CFD3B852-5E5F-4FB3-84E3-A02A6EC2752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22131603"/>
                </p:ext>
              </p:extLst>
            </p:nvPr>
          </p:nvGraphicFramePr>
          <p:xfrm>
            <a:off x="7724774" y="1681163"/>
            <a:ext cx="3200400" cy="3509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50C3B079-9822-2B9B-082E-DD684DA63C8F}"/>
                </a:ext>
              </a:extLst>
            </p:cNvPr>
            <p:cNvCxnSpPr/>
            <p:nvPr/>
          </p:nvCxnSpPr>
          <p:spPr>
            <a:xfrm flipH="1">
              <a:off x="8203659" y="3227342"/>
              <a:ext cx="2490281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A1FE590-8FF7-6C90-11B2-798E802C4F07}"/>
              </a:ext>
            </a:extLst>
          </p:cNvPr>
          <p:cNvSpPr txBox="1"/>
          <p:nvPr/>
        </p:nvSpPr>
        <p:spPr>
          <a:xfrm>
            <a:off x="9448799" y="1563363"/>
            <a:ext cx="19681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25%, 50%, and 75%tile are shown</a:t>
            </a:r>
            <a:endParaRPr kumimoji="1" lang="ja-JP" alt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FFE69A5-00D8-ACD7-FF24-7D282F6B1048}"/>
              </a:ext>
            </a:extLst>
          </p:cNvPr>
          <p:cNvSpPr txBox="1"/>
          <p:nvPr/>
        </p:nvSpPr>
        <p:spPr>
          <a:xfrm>
            <a:off x="2943497" y="6178077"/>
            <a:ext cx="489421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Congratulations! Green light to go ahead!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2A44364-9E20-B89C-DDCF-16276522852C}"/>
              </a:ext>
            </a:extLst>
          </p:cNvPr>
          <p:cNvSpPr txBox="1"/>
          <p:nvPr/>
        </p:nvSpPr>
        <p:spPr>
          <a:xfrm>
            <a:off x="3185672" y="3070300"/>
            <a:ext cx="101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DJF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A256B51-EA16-F547-7069-C45F2F1EEFE2}"/>
              </a:ext>
            </a:extLst>
          </p:cNvPr>
          <p:cNvSpPr txBox="1"/>
          <p:nvPr/>
        </p:nvSpPr>
        <p:spPr>
          <a:xfrm>
            <a:off x="3185672" y="3352679"/>
            <a:ext cx="101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B050"/>
                </a:solidFill>
              </a:rPr>
              <a:t>MAM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C3A8834-8E70-FD00-3B59-7A5688FF3247}"/>
              </a:ext>
            </a:extLst>
          </p:cNvPr>
          <p:cNvSpPr txBox="1"/>
          <p:nvPr/>
        </p:nvSpPr>
        <p:spPr>
          <a:xfrm>
            <a:off x="3068004" y="3745573"/>
            <a:ext cx="101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JJA</a:t>
            </a:r>
            <a:endParaRPr kumimoji="1" lang="ja-JP" alt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8F388C8-201C-8B5E-B332-8C709E4A43BD}"/>
              </a:ext>
            </a:extLst>
          </p:cNvPr>
          <p:cNvSpPr txBox="1"/>
          <p:nvPr/>
        </p:nvSpPr>
        <p:spPr>
          <a:xfrm>
            <a:off x="2977628" y="2803108"/>
            <a:ext cx="101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SON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92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473F72-2200-EB3D-ECA5-14E442EF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59" y="441269"/>
            <a:ext cx="2269919" cy="1511818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Aerosol shielding effect?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013900-5C94-952F-1BF0-A170D80F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5F4838D-DB24-8104-E01F-7CC614521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10" y="130629"/>
            <a:ext cx="6346371" cy="634637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FB56E5D-3F72-F6A3-BCE9-293581298733}"/>
              </a:ext>
            </a:extLst>
          </p:cNvPr>
          <p:cNvSpPr txBox="1"/>
          <p:nvPr/>
        </p:nvSpPr>
        <p:spPr>
          <a:xfrm rot="16200000">
            <a:off x="3043610" y="1332635"/>
            <a:ext cx="242906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</a:t>
            </a:r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/MAX-DOAS ratio </a:t>
            </a:r>
          </a:p>
          <a:p>
            <a:pPr algn="ctr"/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(TropNO2VCD)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6D3B478-15A6-178D-0996-E964D1AD8BD5}"/>
              </a:ext>
            </a:extLst>
          </p:cNvPr>
          <p:cNvSpPr txBox="1"/>
          <p:nvPr/>
        </p:nvSpPr>
        <p:spPr>
          <a:xfrm rot="16200000">
            <a:off x="2867602" y="4320365"/>
            <a:ext cx="278108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TROPOMI</a:t>
            </a:r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/MAX-DOAS ratio </a:t>
            </a:r>
          </a:p>
          <a:p>
            <a:pPr algn="ctr"/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(TropNO2VCD)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5557D1C-C50A-B701-FCA2-66660F717804}"/>
              </a:ext>
            </a:extLst>
          </p:cNvPr>
          <p:cNvSpPr txBox="1"/>
          <p:nvPr/>
        </p:nvSpPr>
        <p:spPr>
          <a:xfrm>
            <a:off x="6456806" y="6474897"/>
            <a:ext cx="61010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AOD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11618D-E359-F188-E718-0A55209DFF3A}"/>
              </a:ext>
            </a:extLst>
          </p:cNvPr>
          <p:cNvSpPr txBox="1"/>
          <p:nvPr/>
        </p:nvSpPr>
        <p:spPr>
          <a:xfrm>
            <a:off x="8534794" y="6498528"/>
            <a:ext cx="31336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Surface Albedo/Reflectance440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00D1DC0-38DD-D96E-4F1B-1CBE4E16B3A5}"/>
              </a:ext>
            </a:extLst>
          </p:cNvPr>
          <p:cNvSpPr txBox="1"/>
          <p:nvPr/>
        </p:nvSpPr>
        <p:spPr>
          <a:xfrm>
            <a:off x="10280341" y="104894"/>
            <a:ext cx="172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CF&lt;0.05, Yokosuka</a:t>
            </a:r>
            <a:endParaRPr kumimoji="1" lang="ja-JP" altLang="en-US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07F8A6-8DB2-4F36-430F-D213F7707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" t="42848" r="60644" b="32557"/>
          <a:stretch/>
        </p:blipFill>
        <p:spPr>
          <a:xfrm>
            <a:off x="444322" y="2654424"/>
            <a:ext cx="2606677" cy="275149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880A513-D1DF-62C8-A267-FCD822D0D819}"/>
              </a:ext>
            </a:extLst>
          </p:cNvPr>
          <p:cNvSpPr txBox="1"/>
          <p:nvPr/>
        </p:nvSpPr>
        <p:spPr>
          <a:xfrm>
            <a:off x="363985" y="5578438"/>
            <a:ext cx="2928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Kanaya et al., ACP 2014 (OMI validation)</a:t>
            </a:r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A9DF766-97E7-2268-8FBB-DF0002D781C1}"/>
              </a:ext>
            </a:extLst>
          </p:cNvPr>
          <p:cNvSpPr txBox="1"/>
          <p:nvPr/>
        </p:nvSpPr>
        <p:spPr>
          <a:xfrm rot="16200000">
            <a:off x="-350190" y="3517106"/>
            <a:ext cx="1589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OMI</a:t>
            </a:r>
            <a:r>
              <a:rPr kumimoji="1" lang="en-US" altLang="ja-JP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/MAX-DOAS ratio </a:t>
            </a:r>
          </a:p>
          <a:p>
            <a:pPr algn="ctr"/>
            <a:r>
              <a:rPr kumimoji="1" lang="en-US" altLang="ja-JP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(TropNO2VCD)</a:t>
            </a:r>
            <a:endParaRPr kumimoji="1"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762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2955</TotalTime>
  <Words>1292</Words>
  <Application>Microsoft Office PowerPoint</Application>
  <PresentationFormat>ワイド画面</PresentationFormat>
  <Paragraphs>224</Paragraphs>
  <Slides>12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12</vt:i4>
      </vt:variant>
    </vt:vector>
  </HeadingPairs>
  <TitlesOfParts>
    <vt:vector size="24" baseType="lpstr">
      <vt:lpstr>Meiryo UI</vt:lpstr>
      <vt:lpstr>Yu Gothic (본문)</vt:lpstr>
      <vt:lpstr>游ゴシック</vt:lpstr>
      <vt:lpstr>游ゴシック Light</vt:lpstr>
      <vt:lpstr>Arial</vt:lpstr>
      <vt:lpstr>Arimo</vt:lpstr>
      <vt:lpstr>Calibri</vt:lpstr>
      <vt:lpstr>Times New Roman</vt:lpstr>
      <vt:lpstr>Wingdings</vt:lpstr>
      <vt:lpstr>Office テーマ</vt:lpstr>
      <vt:lpstr>1_Office テーマ</vt:lpstr>
      <vt:lpstr>2_Office テーマ</vt:lpstr>
      <vt:lpstr>3 major issues, found from GEMSv2 NO2 validation  (Kanaya et al., 2023 GEMS STM)</vt:lpstr>
      <vt:lpstr>TROPOMI &amp; GEMSv3 NO2 validation  using MAX-DOAS &amp; Pandora at Yokosuka with improved consistency</vt:lpstr>
      <vt:lpstr>PowerPoint プレゼンテーション</vt:lpstr>
      <vt:lpstr>Improved MAX-DOAS retrieval: benchmarked with co-located CAPS and Pandora</vt:lpstr>
      <vt:lpstr>GEMSv3 &amp; TROPOMI TropNO2VCD vs. iMAX-DOAS: Yokosuka</vt:lpstr>
      <vt:lpstr>PowerPoint プレゼンテーション</vt:lpstr>
      <vt:lpstr>PowerPoint プレゼンテーション</vt:lpstr>
      <vt:lpstr>GEMSv3/MAX-DOAS ratio (TropNO2VCD, Japan):  by Season (color) &amp; Local time (x axis)</vt:lpstr>
      <vt:lpstr>Aerosol shielding effect? </vt:lpstr>
      <vt:lpstr>Overview of research flights during ASIA-AQ</vt:lpstr>
      <vt:lpstr>Challenges: NO2 profile shapes from MAX-DOAS,  compared with aircraft during ASIA-AQ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GEMS v1.0 (NO2, HCHO and O3) validation results from GnGval team</dc:title>
  <dc:creator>yugo</dc:creator>
  <cp:lastModifiedBy>Yugo Kanaya</cp:lastModifiedBy>
  <cp:revision>115</cp:revision>
  <dcterms:created xsi:type="dcterms:W3CDTF">2022-11-04T11:07:09Z</dcterms:created>
  <dcterms:modified xsi:type="dcterms:W3CDTF">2024-08-23T08:23:28Z</dcterms:modified>
</cp:coreProperties>
</file>