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020" r:id="rId2"/>
    <p:sldId id="1024" r:id="rId3"/>
    <p:sldId id="1071" r:id="rId4"/>
    <p:sldId id="1069" r:id="rId5"/>
    <p:sldId id="1058" r:id="rId6"/>
    <p:sldId id="1067" r:id="rId7"/>
    <p:sldId id="1029" r:id="rId8"/>
    <p:sldId id="1059" r:id="rId9"/>
    <p:sldId id="1073" r:id="rId10"/>
    <p:sldId id="1074" r:id="rId11"/>
    <p:sldId id="1054" r:id="rId12"/>
    <p:sldId id="1055" r:id="rId13"/>
    <p:sldId id="1062" r:id="rId14"/>
    <p:sldId id="1026" r:id="rId15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79"/>
    <p:restoredTop sz="59163" autoAdjust="0"/>
  </p:normalViewPr>
  <p:slideViewPr>
    <p:cSldViewPr snapToGrid="0" snapToObjects="1">
      <p:cViewPr varScale="1">
        <p:scale>
          <a:sx n="68" d="100"/>
          <a:sy n="68" d="100"/>
        </p:scale>
        <p:origin x="1640" y="20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9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A256C-F2A7-014A-A5EE-3FE2AC1BFBAD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B41C3-33EC-CD4C-A036-78807EF75CE7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59868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17802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ko-Kore-KR" dirty="0"/>
              <a:t>Compared to TROPOMI, </a:t>
            </a:r>
          </a:p>
          <a:p>
            <a:r>
              <a:rPr lang="en" altLang="ko-Kore-KR" dirty="0"/>
              <a:t>V2.0 shows large differences in high-</a:t>
            </a:r>
            <a:r>
              <a:rPr lang="en-US" altLang="ko-Kore-KR" dirty="0"/>
              <a:t>column regions, </a:t>
            </a:r>
          </a:p>
          <a:p>
            <a:r>
              <a:rPr lang="en" altLang="ko-Kore-KR" dirty="0"/>
              <a:t>But, GEMS V3.0 shows similar or lower values than TROPOMI in June. </a:t>
            </a:r>
          </a:p>
          <a:p>
            <a:r>
              <a:rPr lang="en" altLang="ko-Kore-KR" dirty="0"/>
              <a:t>In December, GEMS V3.0 generally shows lower values, but in high-column regions, it either increases or displays a pattern compared to TROPOMI.</a:t>
            </a:r>
          </a:p>
          <a:p>
            <a:endParaRPr kumimoji="1" lang="en" altLang="ko-Kore-KR" dirty="0"/>
          </a:p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10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90970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ko-Kore-KR" dirty="0"/>
              <a:t>The results calculated for March, June, September, and December 2023, for the 1st to the 15th of each month, showed that the absolute difference decreased across all months. </a:t>
            </a:r>
          </a:p>
          <a:p>
            <a:r>
              <a:rPr lang="en" altLang="ko-Kore-KR" dirty="0"/>
              <a:t>While V2.0 showed significantly higher values than TROPOMI for all months, </a:t>
            </a:r>
          </a:p>
          <a:p>
            <a:r>
              <a:rPr lang="en" altLang="ko-Kore-KR" dirty="0"/>
              <a:t>V3.0 showed a decreasing values in all months except December. </a:t>
            </a:r>
          </a:p>
          <a:p>
            <a:r>
              <a:rPr lang="en" altLang="ko-Kore-KR" dirty="0"/>
              <a:t>In December, TROPOMI was reported to have been approximately 10% lower than ground-based observation data, whereas V3.0 shows about a 10% positive bias.</a:t>
            </a:r>
          </a:p>
          <a:p>
            <a:r>
              <a:rPr lang="en" altLang="ko-Kore-KR" dirty="0"/>
              <a:t>Therefore, long-term retrievals of V3.0 are expected to yield promising results in comparison with ground-based observation data.</a:t>
            </a:r>
          </a:p>
          <a:p>
            <a:endParaRPr lang="en" altLang="ko-Kore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11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60868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ko-Kore-KR" dirty="0"/>
              <a:t>In addition to total NO2, tropospheric NO2 also showed a decrease of approximately 40% in December. </a:t>
            </a:r>
          </a:p>
          <a:p>
            <a:r>
              <a:rPr lang="en" altLang="ko-Kore-KR" dirty="0"/>
              <a:t>However, in all seasons except winter, the slope of tropospheric NO2 in V3.0 tends to be significantly under-estimated compared to V2.0. </a:t>
            </a:r>
          </a:p>
          <a:p>
            <a:endParaRPr lang="en" altLang="ko-Kore-KR" dirty="0"/>
          </a:p>
          <a:p>
            <a:r>
              <a:rPr lang="en" altLang="ko-Kore-KR" dirty="0"/>
              <a:t>For the stratosphere, the unreasonably low values in V2.0 were somewhat corrected to more reasonable values in V3.0.</a:t>
            </a:r>
          </a:p>
          <a:p>
            <a:r>
              <a:rPr lang="en" altLang="ko-Kore-KR" dirty="0"/>
              <a:t> This improvement is expected to continue through further optimization of the threshold in the STS method and better representation of the tropopause.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ko-Kore-KR" altLang="en-US" i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12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31948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ko-Kore-KR" dirty="0"/>
              <a:t>Although </a:t>
            </a:r>
            <a:r>
              <a:rPr kumimoji="1" lang="en-US" altLang="ko-Kore-KR" dirty="0"/>
              <a:t>validation</a:t>
            </a:r>
            <a:r>
              <a:rPr kumimoji="1" lang="en" altLang="ko-Kore-KR" dirty="0"/>
              <a:t> has not been done much due to the lack of retrievals,</a:t>
            </a:r>
          </a:p>
          <a:p>
            <a:r>
              <a:rPr kumimoji="1" lang="en" altLang="ko-Kore-KR" dirty="0"/>
              <a:t>over the high-column regions, most of the slopes decreased to close to the 1:1 line in V3.0 compared to V2.0.</a:t>
            </a:r>
          </a:p>
          <a:p>
            <a:r>
              <a:rPr kumimoji="1" lang="en" altLang="ko-Kore-KR" dirty="0"/>
              <a:t>In the future, validation with ground observation is scheduled to be done.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13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77268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14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0161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ko-Kore-KR" dirty="0"/>
              <a:t>Let me explain the GEMS NO2 retrieval algorithm.</a:t>
            </a:r>
          </a:p>
          <a:p>
            <a:pPr>
              <a:buFont typeface="+mj-lt"/>
              <a:buAutoNum type="arabicPeriod"/>
            </a:pPr>
            <a:r>
              <a:rPr lang="en" altLang="ko-Kore-KR" dirty="0"/>
              <a:t>Using the observed spectrum, NO2 SCD is derived through DOAS fitting.</a:t>
            </a:r>
          </a:p>
          <a:p>
            <a:pPr>
              <a:buFont typeface="+mj-lt"/>
              <a:buAutoNum type="arabicPeriod"/>
            </a:pPr>
            <a:r>
              <a:rPr lang="en" altLang="ko-Kore-KR" dirty="0"/>
              <a:t>The scattering weight derived from pre-calculated using a radiative transfer model, and shape factors from the NO2 profile provided by GEOS-Chem are used to calculate the AMF </a:t>
            </a:r>
          </a:p>
          <a:p>
            <a:pPr>
              <a:buFont typeface="+mj-lt"/>
              <a:buAutoNum type="arabicPeriod"/>
            </a:pPr>
            <a:r>
              <a:rPr lang="en" altLang="ko-Kore-KR" dirty="0"/>
              <a:t>Total NO2 VCD is calculated by the SCD and AMF, and trop. ad </a:t>
            </a:r>
            <a:r>
              <a:rPr lang="en" altLang="ko-Kore-KR" dirty="0" err="1"/>
              <a:t>strat</a:t>
            </a:r>
            <a:r>
              <a:rPr lang="en" altLang="ko-Kore-KR" dirty="0"/>
              <a:t>. NO2 are calculated by STS method, and finally retrieve tropospheric NO2. </a:t>
            </a:r>
          </a:p>
          <a:p>
            <a:pPr>
              <a:buFont typeface="+mj-lt"/>
              <a:buAutoNum type="arabicPeriod"/>
            </a:pPr>
            <a:r>
              <a:rPr lang="en" altLang="ko-Kore-KR" dirty="0"/>
              <a:t>Red boxes show updates in V3.0 in this study.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------------------------------------------------------------------------------------------ 30’</a:t>
            </a: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6172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There are some issues in current released V2.0.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This figure shows the GEMS vs TROPOMI on 1-day in June and December.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As seen this figure, GEMS lower values are mostly lower than TROPOMI,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But for larger column regions, GEMS values are higher  especially in winter.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Therefore, first of all, we focus on improvement of total NO2 by optimizing SCD retrievals.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6069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tropospheric and stratospheric NO2 also have an issues.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For Tropospheric NO2, very large difference are shown in lower values in summer and in high values in winter, which result in big biases over than 170%.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Also stratospheric NO2 show unrealistic values.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/>
              <a:t>Therefore we thought that it caused by the errors in the AMF calculation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3247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This is detailed description for GEMS V2.0 and V3.0</a:t>
            </a:r>
          </a:p>
          <a:p>
            <a:r>
              <a:rPr kumimoji="1" lang="en-US" altLang="ko-Kore-KR" dirty="0"/>
              <a:t>In GEMS V3.0 retrieval algorithm, we optimize SCD fitting methods, update tropospheric and stratospheric AMF and apply updated GEMS L2 products. </a:t>
            </a:r>
          </a:p>
          <a:p>
            <a:r>
              <a:rPr kumimoji="1" lang="en-US" altLang="ko-Kore-KR" dirty="0"/>
              <a:t>In this study, we just tested v3.0 retrievals, so, it is not decided yet to be released version or not.</a:t>
            </a:r>
          </a:p>
          <a:p>
            <a:r>
              <a:rPr kumimoji="1" lang="en-US" altLang="ko-Kore-KR" dirty="0"/>
              <a:t>NIER will decide final version at their earliest </a:t>
            </a:r>
            <a:r>
              <a:rPr kumimoji="1" lang="en-US" altLang="ko-Kore-KR" dirty="0" err="1"/>
              <a:t>convience</a:t>
            </a:r>
            <a:r>
              <a:rPr kumimoji="1" lang="en-US" altLang="ko-Kore-KR" dirty="0"/>
              <a:t>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6497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In SCD retrievals, we optimized the current SCD spectral fitting setting with updated absorption cross-sections.</a:t>
            </a:r>
          </a:p>
          <a:p>
            <a:r>
              <a:rPr kumimoji="1" lang="en-US" altLang="ko-KR" dirty="0"/>
              <a:t>Among many fitting parameters, spectral fitting window, polynomial degree, linear polynomials and offset and analysis polynomials are tested for determining the optimization of fitting setting, which shows in case index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In the left-top figure, case index 1-8 shows the results for same spectral fitting window with V2.0, but after DOAS fitting optimizing results</a:t>
            </a:r>
          </a:p>
          <a:p>
            <a:r>
              <a:rPr kumimoji="1" lang="en-US" altLang="ko-KR" dirty="0"/>
              <a:t>And case index 9-16 and 17-24 shows the results for different spectral fitting window.</a:t>
            </a:r>
          </a:p>
          <a:p>
            <a:r>
              <a:rPr kumimoji="1" lang="en-US" altLang="ko-KR" dirty="0"/>
              <a:t>As you can seen in this figure, after optimizing result shows similar residual values to V2.0, but it is large variability with </a:t>
            </a:r>
            <a:r>
              <a:rPr kumimoji="1" lang="en-US" altLang="ko-KR" dirty="0" err="1"/>
              <a:t>xtrack</a:t>
            </a:r>
            <a:r>
              <a:rPr kumimoji="1" lang="en-US" altLang="ko-KR" dirty="0"/>
              <a:t> in relative SCD errors,</a:t>
            </a:r>
          </a:p>
          <a:p>
            <a:r>
              <a:rPr kumimoji="1" lang="en-US" altLang="ko-KR" dirty="0"/>
              <a:t>And also there is still negative values in SCD as seen in right bottom figures.</a:t>
            </a:r>
          </a:p>
          <a:p>
            <a:r>
              <a:rPr kumimoji="1" lang="en-US" altLang="ko-KR" dirty="0"/>
              <a:t>So, </a:t>
            </a:r>
            <a:r>
              <a:rPr lang="en-US" altLang="ko-KR" sz="1200" i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To increase stability and availability, we changed spectral fitting window to 426-456 nm.</a:t>
            </a: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26591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This is summarized in DOAS fitting parameters used in GEMS V3.0</a:t>
            </a:r>
          </a:p>
          <a:p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We change the spectral fitting window to 426-456 nm and calibration windows to 400-480 nm,</a:t>
            </a:r>
          </a:p>
          <a:p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and update absorption cross-section for NO2 and O3, and add that for O4, H2O.</a:t>
            </a:r>
          </a:p>
          <a:p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Also, we modify calibration polynomials and analysis polynomials.</a:t>
            </a:r>
          </a:p>
          <a:p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As shown in these figures, we confirmed that fitting residuals are mostly reduced and result in decrease of NO2 SCD. 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6009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ko-Kore-KR" dirty="0"/>
              <a:t>This is the example for spectral fitting results on June 1, 2023.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ko-Kore-KR" dirty="0"/>
              <a:t>Compared to GEMS V2.0, the fitting residual in V3.0 decreased overall.</a:t>
            </a:r>
            <a:br>
              <a:rPr lang="en" altLang="ko-Kore-KR" dirty="0"/>
            </a:br>
            <a:r>
              <a:rPr lang="en" altLang="ko-Kore-KR" dirty="0"/>
              <a:t>A general decrease in high-column region was observed in SCD and VCD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ko-Kore-KR" dirty="0"/>
              <a:t>and pixels that previously showed negative values were significantly reduced overall.</a:t>
            </a: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2464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ko-Kore-KR" dirty="0"/>
              <a:t>Currently, only 4 months of GEMS V3.0 has been partially produced.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ko-Kore-KR" dirty="0"/>
              <a:t>The figure shows </a:t>
            </a:r>
            <a:r>
              <a:rPr lang="en-US" altLang="ko-KR" dirty="0"/>
              <a:t>hourly</a:t>
            </a:r>
            <a:r>
              <a:rPr lang="ko-KR" altLang="en-US" dirty="0"/>
              <a:t> </a:t>
            </a:r>
            <a:r>
              <a:rPr lang="en-US" altLang="ko-KR" dirty="0"/>
              <a:t>mean</a:t>
            </a:r>
            <a:r>
              <a:rPr lang="ko-KR" altLang="en-US" dirty="0"/>
              <a:t> </a:t>
            </a:r>
            <a:r>
              <a:rPr lang="en-US" altLang="ko-KR" dirty="0"/>
              <a:t>total</a:t>
            </a:r>
            <a:r>
              <a:rPr lang="ko-KR" altLang="en-US" dirty="0"/>
              <a:t> </a:t>
            </a:r>
            <a:r>
              <a:rPr lang="en-US" altLang="ko-KR" dirty="0"/>
              <a:t>NO2</a:t>
            </a:r>
            <a:r>
              <a:rPr lang="ko-KR" altLang="en-US" dirty="0"/>
              <a:t> </a:t>
            </a:r>
            <a:r>
              <a:rPr lang="en-US" altLang="ko-KR" dirty="0"/>
              <a:t>for</a:t>
            </a:r>
            <a:r>
              <a:rPr lang="ko-KR" altLang="en-US" dirty="0"/>
              <a:t> </a:t>
            </a:r>
            <a:r>
              <a:rPr lang="en-US" altLang="ko-KR" dirty="0"/>
              <a:t>V2.0, V3.0 and their difference</a:t>
            </a:r>
            <a:br>
              <a:rPr lang="en" altLang="ko-Kore-KR" dirty="0"/>
            </a:br>
            <a:r>
              <a:rPr lang="en" altLang="ko-Kore-KR" dirty="0"/>
              <a:t>As mentioned </a:t>
            </a:r>
            <a:r>
              <a:rPr lang="en-US" altLang="ko-KR" dirty="0"/>
              <a:t>before</a:t>
            </a:r>
            <a:r>
              <a:rPr lang="en" altLang="ko-Kore-KR" dirty="0"/>
              <a:t>, there</a:t>
            </a:r>
            <a:r>
              <a:rPr lang="ko-KR" altLang="en-US" dirty="0"/>
              <a:t> </a:t>
            </a:r>
            <a:r>
              <a:rPr lang="en-US" altLang="ko-KR" dirty="0"/>
              <a:t>were</a:t>
            </a:r>
            <a:r>
              <a:rPr lang="ko-KR" altLang="en-US" dirty="0"/>
              <a:t> </a:t>
            </a:r>
            <a:r>
              <a:rPr lang="en" altLang="ko-Kore-KR" dirty="0"/>
              <a:t> significant decrease in high-</a:t>
            </a:r>
            <a:r>
              <a:rPr lang="en-US" altLang="ko-KR" dirty="0"/>
              <a:t>column</a:t>
            </a:r>
            <a:r>
              <a:rPr lang="ko-KR" altLang="en-US" dirty="0"/>
              <a:t> </a:t>
            </a:r>
            <a:r>
              <a:rPr lang="en-US" altLang="ko-KR" dirty="0"/>
              <a:t>regions</a:t>
            </a:r>
            <a:r>
              <a:rPr lang="en" altLang="ko-Kore-KR" dirty="0"/>
              <a:t>, especially in winter.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over</a:t>
            </a:r>
            <a:r>
              <a:rPr lang="en" altLang="ko-Kore-KR" dirty="0"/>
              <a:t> low-</a:t>
            </a:r>
            <a:r>
              <a:rPr lang="en-US" altLang="ko-KR" dirty="0"/>
              <a:t>column</a:t>
            </a:r>
            <a:r>
              <a:rPr lang="en" altLang="ko-Kore-KR" dirty="0"/>
              <a:t> </a:t>
            </a:r>
            <a:r>
              <a:rPr lang="en-US" altLang="ko-KR" dirty="0"/>
              <a:t>regions</a:t>
            </a:r>
            <a:r>
              <a:rPr lang="en" altLang="ko-Kore-KR" dirty="0"/>
              <a:t>, negative values generally decreased and then result in increasing total NO2.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ko-Kore-KR" dirty="0"/>
              <a:t>Although the </a:t>
            </a:r>
            <a:r>
              <a:rPr lang="en-US" altLang="ko-Kore-KR" dirty="0"/>
              <a:t>retrieved products is not </a:t>
            </a:r>
            <a:r>
              <a:rPr lang="en" altLang="ko-Kore-KR" dirty="0"/>
              <a:t>sufficient, total NO2 V3.0 showed an overall reduction of approximately 40 % in December.</a:t>
            </a: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41C3-33EC-CD4C-A036-78807EF75CE7}" type="slidenum">
              <a:rPr kumimoji="1" lang="ko-Kore-KR" altLang="en-US" smtClean="0"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2552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DC5B57-8B8E-2F4E-83EF-B77C1589F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3741"/>
            <a:ext cx="9144000" cy="1659392"/>
          </a:xfrm>
        </p:spPr>
        <p:txBody>
          <a:bodyPr anchor="ctr" anchorCtr="0">
            <a:noAutofit/>
          </a:bodyPr>
          <a:lstStyle>
            <a:lvl1pPr algn="ctr">
              <a:defRPr sz="5400"/>
            </a:lvl1pPr>
          </a:lstStyle>
          <a:p>
            <a:r>
              <a:rPr kumimoji="1" lang="ko-KR" altLang="en-US" dirty="0"/>
              <a:t>마스터 제목 스타일 편집</a:t>
            </a:r>
            <a:endParaRPr kumimoji="1" lang="ko-Kore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68FE14F-13A7-5E41-8A1E-34D71B402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2514"/>
            <a:ext cx="9144000" cy="92528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dirty="0"/>
              <a:t>클릭하여 마스터 부제목 스타일 편집</a:t>
            </a:r>
            <a:endParaRPr kumimoji="1" lang="ko-Kore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0E8655-7CCA-5045-95F4-169BA012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A0235C-2AB2-FC47-8EB5-9E965C32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B15B735-B874-554E-92E6-2A165A75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7198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045463-E2DC-894E-9D8B-253B86B1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579260A-917D-4345-8010-6892B3290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755A267-50C5-704B-A70E-19A5E099B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6A67B9A-ABC0-E047-99CA-EC006BE1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6E4E4A-9D51-D046-B410-9857F2AB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9454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4F2591E-534E-814A-B1EB-C7782111E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103C1C5-7570-5B49-8F61-DAE6CCB7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B7AAD8-48AE-DF4E-863B-300B70D3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FEB414-E765-8549-A3FF-CA1189D5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6E234B8-1E02-F04A-AA54-5C9E2AB8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7769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D7FA145-6F61-A9A8-6875-B8B910D7E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677" b="29111"/>
          <a:stretch/>
        </p:blipFill>
        <p:spPr>
          <a:xfrm>
            <a:off x="-1601" y="-2137"/>
            <a:ext cx="12193200" cy="100858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5516A0D-8267-304A-977B-EE7C76B4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63995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ko-KR" altLang="en-US" dirty="0"/>
              <a:t>마스터 제목 스타일 편집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86BE9D-AC98-8B49-AD18-D2EC612A6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466"/>
            <a:ext cx="10515600" cy="4922497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  <a:endParaRPr kumimoji="1" lang="ko-Kore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B117FEA-29AE-0845-9D05-F79E3B14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B42F9A-A8A5-7A44-B23E-F9A6BA47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97903A-DDD2-4B46-964B-E0F24B18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334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626379-1D6C-F947-AD8B-337FA3DD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6D18CC4-DF14-7743-8157-6B232256D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6C21C2-0EAD-CD4E-B4E8-A4DEEF79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8C9FF5D-3BFA-D74E-950E-EF39DCEA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14D168-CBD1-9B4C-A359-53F6E123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4754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F3C8E-E0DD-E841-8B62-822D51BF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E829C7-7558-1B4E-A79E-A9C96AAAD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FA715D-90B0-4F47-977D-8975DDD5C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9A443F4-3E39-764E-8349-82B6B87A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C98D3F-10CD-3141-8E83-44DA17A9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80B8BD7-3EFD-344E-8551-DEAFA02B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177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04E731-1496-D94E-A788-0D259AB3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E8EF58-C7C4-8C4C-AF57-F2E6F4B2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9C9A014-3F49-3844-BE7E-F75B1066F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E2D6592-F7D0-A443-A554-2EF815B0F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4F1234A-F2DA-D547-9D8B-847B55972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501171A-2864-294F-8029-A886249B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81399DF-1FF7-9D46-99C6-27425B98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0484F9A-B8AB-B147-9B94-4A5AABE2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3323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3333707-5268-C333-A696-36F5F1702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677" b="29111"/>
          <a:stretch/>
        </p:blipFill>
        <p:spPr>
          <a:xfrm>
            <a:off x="-1601" y="-2137"/>
            <a:ext cx="12193200" cy="1008586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D853885-5A9A-BB4C-B008-31CA50A3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BC4D1A9-FC13-5C46-A119-4D9877A9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859D4ED-1426-D540-A028-5B9742F4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  <p:sp>
        <p:nvSpPr>
          <p:cNvPr id="6" name="제목 개체 틀 1">
            <a:extLst>
              <a:ext uri="{FF2B5EF4-FFF2-40B4-BE49-F238E27FC236}">
                <a16:creationId xmlns:a16="http://schemas.microsoft.com/office/drawing/2014/main" id="{901FA0C4-01DC-2A42-96F8-FF8760F9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472"/>
            <a:ext cx="10515600" cy="64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ko-KR" altLang="en-US" dirty="0"/>
              <a:t>마스터 제목 스타일 편집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54186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545BF9E-EF79-DB45-9D1C-DAEE1F4EE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5BABBF6-29B4-FD4D-8E8E-1B20368C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23DC8E-E760-E443-9CE2-09D97EE5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4618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AB5A5B-491B-5F4E-A8B8-D3AE4714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F1C23C6-73E2-3942-AED4-D451F4B3C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14ED5C-D3A0-1045-BD52-9D5496F80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F2D0129-0EAA-DB47-8FE0-A6F1D3B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110900E-B9E5-714C-A64A-50436106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29D6F25-BEF3-EA4D-9BE7-F503EA1D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2130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99C618-4C49-2B46-ABE8-6B20FD1E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493945F-0BC9-DB49-8C20-F6C93D65E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952EB37-B3D7-7947-A76A-A1BFF7674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AA9DDF4-DA3C-3F4E-8326-A29167633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83856F-ABB7-C745-97AE-470AA1DB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8B27D0-63A5-E04B-BA9F-6F01242C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2841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EB181C5-7AFE-7F48-B945-02601F46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dirty="0"/>
              <a:t>마스터 제목 스타일 편집</a:t>
            </a:r>
            <a:endParaRPr kumimoji="1" lang="ko-Kore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2AC730-D1BC-7E4F-9B1D-245850C8F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52282"/>
            <a:ext cx="10515600" cy="4724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  <a:endParaRPr kumimoji="1" lang="ko-Kore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9F94C0C-6FFD-BC45-9373-669F0B81F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D8097-3920-B84F-B747-2AF5030E8108}" type="datetimeFigureOut">
              <a:rPr kumimoji="1" lang="ko-Kore-KR" altLang="en-US" smtClean="0"/>
              <a:t>2024. 8. 29.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929A1D-5001-704A-B960-13C75FCA1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88EA779-254E-C142-B859-F1F186638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061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9ABDC09-F8BF-8345-F90F-E47156B09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09" y="1082565"/>
            <a:ext cx="10762593" cy="2462305"/>
          </a:xfrm>
        </p:spPr>
        <p:txBody>
          <a:bodyPr/>
          <a:lstStyle/>
          <a:p>
            <a:r>
              <a:rPr lang="en-US" altLang="ko-Kore-KR" sz="5400" b="1" spc="-1" dirty="0">
                <a:solidFill>
                  <a:srgbClr val="04206F"/>
                </a:solidFill>
                <a:latin typeface="Arial"/>
              </a:rPr>
              <a:t>Improvements of the GEMS NO</a:t>
            </a:r>
            <a:r>
              <a:rPr lang="en-US" altLang="ko-Kore-KR" sz="5400" b="1" spc="-1" baseline="-25000" dirty="0">
                <a:solidFill>
                  <a:srgbClr val="04206F"/>
                </a:solidFill>
                <a:latin typeface="Arial"/>
              </a:rPr>
              <a:t>2</a:t>
            </a:r>
            <a:r>
              <a:rPr lang="en-US" altLang="ko-Kore-KR" sz="5400" b="1" spc="-1" dirty="0">
                <a:solidFill>
                  <a:srgbClr val="04206F"/>
                </a:solidFill>
                <a:latin typeface="Arial"/>
              </a:rPr>
              <a:t> operational retrieval algorithm </a:t>
            </a:r>
            <a:endParaRPr lang="ko-Kore-KR" altLang="en-US" dirty="0"/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BD713711-4707-A09A-B86D-B19A03378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586" y="3951891"/>
            <a:ext cx="11107066" cy="2543502"/>
          </a:xfrm>
        </p:spPr>
        <p:txBody>
          <a:bodyPr/>
          <a:lstStyle/>
          <a:p>
            <a:r>
              <a:rPr lang="en-US" altLang="ko-Kore-KR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Yeonjin</a:t>
            </a:r>
            <a:r>
              <a:rPr lang="en-US" altLang="ko-Kore-K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Jung</a:t>
            </a:r>
            <a:r>
              <a:rPr lang="en-US" altLang="ko-Kore-KR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ore-KR" sz="2400" dirty="0" err="1">
                <a:latin typeface="Arial" panose="020B0604020202020204" pitchFamily="34" charset="0"/>
                <a:cs typeface="Arial" panose="020B0604020202020204" pitchFamily="34" charset="0"/>
              </a:rPr>
              <a:t>Hanlim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  <a:r>
              <a:rPr lang="en-US" altLang="ko-Kore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ore-KR" sz="2400" dirty="0" err="1">
                <a:latin typeface="Arial" panose="020B0604020202020204" pitchFamily="34" charset="0"/>
                <a:cs typeface="Arial" panose="020B0604020202020204" pitchFamily="34" charset="0"/>
              </a:rPr>
              <a:t>Junsung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 Park</a:t>
            </a:r>
            <a:r>
              <a:rPr lang="en-US" altLang="ko-Kore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ore-KR" sz="2400" dirty="0" err="1">
                <a:latin typeface="Arial" panose="020B0604020202020204" pitchFamily="34" charset="0"/>
                <a:cs typeface="Arial" panose="020B0604020202020204" pitchFamily="34" charset="0"/>
              </a:rPr>
              <a:t>Hyunkee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 Hong</a:t>
            </a:r>
            <a:r>
              <a:rPr lang="en-US" altLang="ko-Kore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ore-KR" sz="2400" dirty="0" err="1">
                <a:latin typeface="Arial" panose="020B0604020202020204" pitchFamily="34" charset="0"/>
                <a:cs typeface="Arial" panose="020B0604020202020204" pitchFamily="34" charset="0"/>
              </a:rPr>
              <a:t>Jhoon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 Kim</a:t>
            </a:r>
            <a:r>
              <a:rPr lang="en-US" altLang="ko-Kore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ko-KR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ore-KR" dirty="0" err="1">
                <a:latin typeface="Arial" panose="020B0604020202020204" pitchFamily="34" charset="0"/>
                <a:cs typeface="Arial" panose="020B0604020202020204" pitchFamily="34" charset="0"/>
              </a:rPr>
              <a:t>Rokjin</a:t>
            </a:r>
            <a:r>
              <a:rPr lang="en-US" altLang="ko-Kore-KR" dirty="0">
                <a:latin typeface="Arial" panose="020B0604020202020204" pitchFamily="34" charset="0"/>
                <a:cs typeface="Arial" panose="020B0604020202020204" pitchFamily="34" charset="0"/>
              </a:rPr>
              <a:t> Park</a:t>
            </a:r>
            <a:r>
              <a:rPr lang="en-US" altLang="ko-Kore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ko-Kore-K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ore-KR" dirty="0" err="1">
                <a:latin typeface="Arial" panose="020B0604020202020204" pitchFamily="34" charset="0"/>
                <a:cs typeface="Arial" panose="020B0604020202020204" pitchFamily="34" charset="0"/>
              </a:rPr>
              <a:t>Yoonbae</a:t>
            </a:r>
            <a:r>
              <a:rPr lang="en-US" altLang="ko-Kore-KR" dirty="0">
                <a:latin typeface="Arial" panose="020B0604020202020204" pitchFamily="34" charset="0"/>
                <a:cs typeface="Arial" panose="020B0604020202020204" pitchFamily="34" charset="0"/>
              </a:rPr>
              <a:t> Chung</a:t>
            </a:r>
            <a:r>
              <a:rPr lang="en-US" altLang="ko-Kore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ko-Kore-K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ore-KR" sz="2400" dirty="0" err="1">
                <a:latin typeface="Arial" panose="020B0604020202020204" pitchFamily="34" charset="0"/>
                <a:cs typeface="Arial" panose="020B0604020202020204" pitchFamily="34" charset="0"/>
              </a:rPr>
              <a:t>Nickolay</a:t>
            </a:r>
            <a:r>
              <a:rPr lang="en-US" altLang="ko-Kore-KR" sz="2400" dirty="0">
                <a:latin typeface="Arial" panose="020B0604020202020204" pitchFamily="34" charset="0"/>
                <a:cs typeface="Arial" panose="020B0604020202020204" pitchFamily="34" charset="0"/>
              </a:rPr>
              <a:t> A. K</a:t>
            </a:r>
            <a:r>
              <a:rPr lang="en-US" altLang="ko-Kore-KR" dirty="0">
                <a:latin typeface="Arial" panose="020B0604020202020204" pitchFamily="34" charset="0"/>
                <a:cs typeface="Arial" panose="020B0604020202020204" pitchFamily="34" charset="0"/>
              </a:rPr>
              <a:t>rotkov</a:t>
            </a:r>
            <a:r>
              <a:rPr lang="en-US" altLang="ko-Kore-K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endParaRPr lang="en-US" altLang="ko-Kore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r>
              <a:rPr lang="en-US" altLang="ko-Kore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ko-Kore-KR" sz="1600" i="1" dirty="0">
                <a:latin typeface="Arial" panose="020B0604020202020204" pitchFamily="34" charset="0"/>
                <a:cs typeface="Arial" panose="020B0604020202020204" pitchFamily="34" charset="0"/>
              </a:rPr>
              <a:t>Division of Earth Environmental System Science, Major of Spatial Information Engineering, Pukyong National University</a:t>
            </a:r>
          </a:p>
          <a:p>
            <a:pPr>
              <a:lnSpc>
                <a:spcPct val="50000"/>
              </a:lnSpc>
            </a:pPr>
            <a:r>
              <a:rPr lang="en-US" altLang="ko-Kore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ore-KR" sz="1600" i="1" dirty="0">
                <a:latin typeface="Arial" panose="020B0604020202020204" pitchFamily="34" charset="0"/>
                <a:cs typeface="Arial" panose="020B0604020202020204" pitchFamily="34" charset="0"/>
              </a:rPr>
              <a:t>Institute of Sustainable Earth and Environmental Dynamics (SEED), Pukyong National University</a:t>
            </a:r>
          </a:p>
          <a:p>
            <a:pPr>
              <a:lnSpc>
                <a:spcPct val="50000"/>
              </a:lnSpc>
            </a:pP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Harvard-Smithsonian</a:t>
            </a:r>
            <a:r>
              <a:rPr lang="ko-KR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ko-KR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ko-KR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Astrophysics, 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ko-KR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Environmental Research</a:t>
            </a:r>
          </a:p>
          <a:p>
            <a:pPr>
              <a:lnSpc>
                <a:spcPct val="50000"/>
              </a:lnSpc>
            </a:pP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Dept. of Atmospheric Sciences, Yonsei University, </a:t>
            </a:r>
          </a:p>
          <a:p>
            <a:pPr>
              <a:lnSpc>
                <a:spcPct val="50000"/>
              </a:lnSpc>
            </a:pP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School of Earth and Environmental Sciences, Seoul National University, </a:t>
            </a:r>
          </a:p>
          <a:p>
            <a:pPr>
              <a:lnSpc>
                <a:spcPct val="50000"/>
              </a:lnSpc>
            </a:pP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Atmospheric Chemistry and Dynamics Laboratory, NASA Goddard Space Flight Center</a:t>
            </a:r>
          </a:p>
          <a:p>
            <a:endParaRPr lang="en-US" altLang="ko-K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78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30">
            <a:extLst>
              <a:ext uri="{FF2B5EF4-FFF2-40B4-BE49-F238E27FC236}">
                <a16:creationId xmlns:a16="http://schemas.microsoft.com/office/drawing/2014/main" id="{5C2AA7FC-42BC-190D-D109-9D260FD2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GEMS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T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otal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 NO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2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V2.0 and V3.0  vs. TROPOMI </a:t>
            </a:r>
            <a:endParaRPr lang="ko-Kore-KR" altLang="en-US" dirty="0"/>
          </a:p>
        </p:txBody>
      </p:sp>
      <p:pic>
        <p:nvPicPr>
          <p:cNvPr id="38" name="그림 37" descr="텍스트, 지도, 스크린샷이(가) 표시된 사진&#10;&#10;자동 생성된 설명">
            <a:extLst>
              <a:ext uri="{FF2B5EF4-FFF2-40B4-BE49-F238E27FC236}">
                <a16:creationId xmlns:a16="http://schemas.microsoft.com/office/drawing/2014/main" id="{B5BB9F85-F4D1-844F-F1B3-478D922C5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4" t="8193"/>
          <a:stretch/>
        </p:blipFill>
        <p:spPr>
          <a:xfrm>
            <a:off x="2138415" y="1727555"/>
            <a:ext cx="3407484" cy="2664000"/>
          </a:xfrm>
          <a:prstGeom prst="rect">
            <a:avLst/>
          </a:prstGeom>
        </p:spPr>
      </p:pic>
      <p:pic>
        <p:nvPicPr>
          <p:cNvPr id="39" name="그림 38" descr="지도, 텍스트, 스크린샷이(가) 표시된 사진&#10;&#10;자동 생성된 설명">
            <a:extLst>
              <a:ext uri="{FF2B5EF4-FFF2-40B4-BE49-F238E27FC236}">
                <a16:creationId xmlns:a16="http://schemas.microsoft.com/office/drawing/2014/main" id="{65D17A8A-14A9-2F22-1B51-8FBA8E074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4" t="8534"/>
          <a:stretch/>
        </p:blipFill>
        <p:spPr>
          <a:xfrm>
            <a:off x="2106174" y="3922756"/>
            <a:ext cx="3457258" cy="2664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200C17-2B5D-E79B-46B1-D1DFFFBE3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/>
          <a:stretch/>
        </p:blipFill>
        <p:spPr bwMode="auto">
          <a:xfrm>
            <a:off x="4969851" y="1481998"/>
            <a:ext cx="3435192" cy="29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42BE19F-76C4-3C4A-A39C-C20A01D37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8107"/>
          <a:stretch/>
        </p:blipFill>
        <p:spPr bwMode="auto">
          <a:xfrm>
            <a:off x="7878627" y="1719064"/>
            <a:ext cx="3351600" cy="267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482328E1-AD09-492B-23CA-D15844125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t="8034"/>
          <a:stretch/>
        </p:blipFill>
        <p:spPr bwMode="auto">
          <a:xfrm>
            <a:off x="5041035" y="3960564"/>
            <a:ext cx="3351600" cy="26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3A8889DB-3EF6-1EDE-B7C5-B2923A054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8107"/>
          <a:stretch/>
        </p:blipFill>
        <p:spPr bwMode="auto">
          <a:xfrm>
            <a:off x="7889513" y="3962673"/>
            <a:ext cx="3350420" cy="26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AC45EC-7670-71B1-874B-03C14B88B9A8}"/>
              </a:ext>
            </a:extLst>
          </p:cNvPr>
          <p:cNvSpPr txBox="1"/>
          <p:nvPr/>
        </p:nvSpPr>
        <p:spPr>
          <a:xfrm>
            <a:off x="379561" y="4150538"/>
            <a:ext cx="174796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December 1-15, </a:t>
            </a:r>
          </a:p>
          <a:p>
            <a:pPr algn="ctr"/>
            <a:r>
              <a: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2023</a:t>
            </a:r>
            <a:endParaRPr lang="ko-KR" altLang="en-US" sz="2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52272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645203-05B6-0635-669A-39250CAAE376}"/>
              </a:ext>
            </a:extLst>
          </p:cNvPr>
          <p:cNvSpPr txBox="1"/>
          <p:nvPr/>
        </p:nvSpPr>
        <p:spPr>
          <a:xfrm>
            <a:off x="379561" y="2058801"/>
            <a:ext cx="174796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June 1-15,  </a:t>
            </a:r>
          </a:p>
          <a:p>
            <a:pPr algn="ctr"/>
            <a:r>
              <a: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2023</a:t>
            </a:r>
            <a:endParaRPr lang="ko-KR" altLang="en-US" sz="2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52272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4B2B71-72DE-1356-5DFD-38E095B81D37}"/>
              </a:ext>
            </a:extLst>
          </p:cNvPr>
          <p:cNvSpPr txBox="1"/>
          <p:nvPr/>
        </p:nvSpPr>
        <p:spPr>
          <a:xfrm>
            <a:off x="8055856" y="1208330"/>
            <a:ext cx="23613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(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V3.0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)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2488A5-A22A-BADC-A392-DDEF488F7937}"/>
              </a:ext>
            </a:extLst>
          </p:cNvPr>
          <p:cNvSpPr txBox="1"/>
          <p:nvPr/>
        </p:nvSpPr>
        <p:spPr>
          <a:xfrm>
            <a:off x="5255780" y="1229195"/>
            <a:ext cx="23613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(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V2.0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)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671EF-88F1-2BA4-95E6-AA3FFF58E874}"/>
              </a:ext>
            </a:extLst>
          </p:cNvPr>
          <p:cNvSpPr txBox="1"/>
          <p:nvPr/>
        </p:nvSpPr>
        <p:spPr>
          <a:xfrm>
            <a:off x="2404045" y="1226164"/>
            <a:ext cx="242316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TROPOMI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A48BD23-C2D7-97E7-14E9-D4AA62B481D5}"/>
              </a:ext>
            </a:extLst>
          </p:cNvPr>
          <p:cNvGrpSpPr/>
          <p:nvPr/>
        </p:nvGrpSpPr>
        <p:grpSpPr>
          <a:xfrm>
            <a:off x="10840861" y="2143530"/>
            <a:ext cx="650846" cy="3634067"/>
            <a:chOff x="5227159" y="2074904"/>
            <a:chExt cx="650846" cy="363406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11C6AB12-6AB4-1266-EAD3-6191A27D4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4" t="85685" r="19397"/>
            <a:stretch/>
          </p:blipFill>
          <p:spPr bwMode="auto">
            <a:xfrm rot="16200000">
              <a:off x="3744622" y="3557441"/>
              <a:ext cx="3615920" cy="650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B6BC14-0D5E-C82F-0892-56B20CDAF406}"/>
                </a:ext>
              </a:extLst>
            </p:cNvPr>
            <p:cNvSpPr/>
            <p:nvPr/>
          </p:nvSpPr>
          <p:spPr>
            <a:xfrm rot="16200000">
              <a:off x="3883649" y="3777897"/>
              <a:ext cx="3620028" cy="242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Total  NO</a:t>
              </a:r>
              <a:r>
                <a:rPr lang="en-US" altLang="ko-KR" sz="1400" b="1" baseline="-25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2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VCD [10</a:t>
              </a:r>
              <a:r>
                <a:rPr lang="en-US" altLang="ko-KR" sz="1400" b="1" baseline="30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16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</a:t>
              </a:r>
              <a:r>
                <a:rPr lang="en-US" altLang="ko-KR" sz="14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molec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/cm</a:t>
              </a:r>
              <a:r>
                <a:rPr lang="en-US" altLang="ko-KR" sz="1400" b="1" baseline="30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2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]</a:t>
              </a:r>
              <a:endPara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9735130B-425A-BD17-2451-8DA18276545B}"/>
              </a:ext>
            </a:extLst>
          </p:cNvPr>
          <p:cNvGrpSpPr/>
          <p:nvPr/>
        </p:nvGrpSpPr>
        <p:grpSpPr>
          <a:xfrm>
            <a:off x="5008712" y="1000031"/>
            <a:ext cx="6520245" cy="5630655"/>
            <a:chOff x="5008712" y="1009175"/>
            <a:chExt cx="6520245" cy="563065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EFD827-6AD2-9AE2-BB80-243977C927E7}"/>
                </a:ext>
              </a:extLst>
            </p:cNvPr>
            <p:cNvSpPr txBox="1"/>
            <p:nvPr/>
          </p:nvSpPr>
          <p:spPr>
            <a:xfrm>
              <a:off x="5040388" y="5883830"/>
              <a:ext cx="5717923" cy="75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anchor="ctr" anchorCtr="0">
              <a:noAutofit/>
            </a:bodyPr>
            <a:lstStyle/>
            <a:p>
              <a:pPr algn="ctr"/>
              <a:endParaRPr lang="ko-KR" altLang="en-US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719914-7906-84E3-905A-9154B911BBB0}"/>
                </a:ext>
              </a:extLst>
            </p:cNvPr>
            <p:cNvSpPr txBox="1"/>
            <p:nvPr/>
          </p:nvSpPr>
          <p:spPr>
            <a:xfrm>
              <a:off x="5082485" y="1009175"/>
              <a:ext cx="2692027" cy="75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anchor="ctr" anchorCtr="0">
              <a:noAutofit/>
            </a:bodyPr>
            <a:lstStyle/>
            <a:p>
              <a:pPr algn="ctr"/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Difference [%]</a:t>
              </a:r>
            </a:p>
            <a:p>
              <a:pPr algn="ctr"/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(</a:t>
              </a:r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432FF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V2.0</a:t>
              </a:r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-TROPOMI)</a:t>
              </a:r>
              <a:endParaRPr lang="ko-KR" altLang="en-US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949CF6-1AF6-D528-BA9F-81ADF6A9F0CD}"/>
                </a:ext>
              </a:extLst>
            </p:cNvPr>
            <p:cNvSpPr txBox="1"/>
            <p:nvPr/>
          </p:nvSpPr>
          <p:spPr>
            <a:xfrm>
              <a:off x="7912241" y="1018265"/>
              <a:ext cx="2692027" cy="75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anchor="ctr" anchorCtr="0">
              <a:noAutofit/>
            </a:bodyPr>
            <a:lstStyle/>
            <a:p>
              <a:pPr algn="ctr"/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Difference [%]</a:t>
              </a:r>
            </a:p>
            <a:p>
              <a:pPr algn="ctr"/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(</a:t>
              </a:r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V3.0</a:t>
              </a:r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-TROPOMI)</a:t>
              </a:r>
              <a:endParaRPr lang="ko-KR" altLang="en-US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338C5650-E64B-5223-235F-9677071DD8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6"/>
            <a:stretch/>
          </p:blipFill>
          <p:spPr bwMode="auto">
            <a:xfrm>
              <a:off x="5008712" y="1763158"/>
              <a:ext cx="3140823" cy="254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0EE4427D-8CFF-63A1-A539-5B14F4E31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8"/>
            <a:stretch/>
          </p:blipFill>
          <p:spPr bwMode="auto">
            <a:xfrm>
              <a:off x="7861771" y="1763049"/>
              <a:ext cx="3128740" cy="254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">
              <a:extLst>
                <a:ext uri="{FF2B5EF4-FFF2-40B4-BE49-F238E27FC236}">
                  <a16:creationId xmlns:a16="http://schemas.microsoft.com/office/drawing/2014/main" id="{005BAFA2-EAAD-94F2-4523-A8FE317891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6"/>
            <a:stretch/>
          </p:blipFill>
          <p:spPr bwMode="auto">
            <a:xfrm>
              <a:off x="5008712" y="3948911"/>
              <a:ext cx="3140824" cy="254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7EA950D1-7284-118A-EAEE-5C6F88B34F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6"/>
            <a:stretch/>
          </p:blipFill>
          <p:spPr bwMode="auto">
            <a:xfrm>
              <a:off x="7861771" y="3949099"/>
              <a:ext cx="3122261" cy="254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C05C3631-BB9F-1A53-CA11-0D7C6D31940D}"/>
                </a:ext>
              </a:extLst>
            </p:cNvPr>
            <p:cNvGrpSpPr/>
            <p:nvPr/>
          </p:nvGrpSpPr>
          <p:grpSpPr>
            <a:xfrm>
              <a:off x="10690974" y="1956997"/>
              <a:ext cx="837983" cy="4176000"/>
              <a:chOff x="10141796" y="1837890"/>
              <a:chExt cx="837983" cy="4176000"/>
            </a:xfrm>
          </p:grpSpPr>
          <p:pic>
            <p:nvPicPr>
              <p:cNvPr id="53" name="Picture 2">
                <a:extLst>
                  <a:ext uri="{FF2B5EF4-FFF2-40B4-BE49-F238E27FC236}">
                    <a16:creationId xmlns:a16="http://schemas.microsoft.com/office/drawing/2014/main" id="{C69C2AE0-E9C7-280E-0F3D-DE03E5DB40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3" t="83520" r="12233" b="926"/>
              <a:stretch/>
            </p:blipFill>
            <p:spPr bwMode="auto">
              <a:xfrm rot="16200000">
                <a:off x="8494420" y="3630901"/>
                <a:ext cx="3902925" cy="608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F8DEE5F0-3632-DB4A-9454-8B88E8FC4DB7}"/>
                  </a:ext>
                </a:extLst>
              </p:cNvPr>
              <p:cNvSpPr/>
              <p:nvPr/>
            </p:nvSpPr>
            <p:spPr>
              <a:xfrm rot="16200000">
                <a:off x="8657779" y="3691890"/>
                <a:ext cx="4176000" cy="46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Difference (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F0000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GEMS-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432FF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TROPOMI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) of Total  NO</a:t>
                </a:r>
                <a:r>
                  <a:rPr lang="en-US" altLang="ko-KR" sz="1400" b="1" baseline="-25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2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[10</a:t>
                </a:r>
                <a:r>
                  <a:rPr lang="en-US" altLang="ko-KR" sz="1400" b="1" baseline="30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15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molec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/cm</a:t>
                </a:r>
                <a:r>
                  <a:rPr lang="en-US" altLang="ko-KR" sz="1400" b="1" baseline="30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2</a:t>
                </a:r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]</a:t>
                </a:r>
                <a:endPara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D23A6F0-FE94-C663-390D-86CB42F68960}"/>
              </a:ext>
            </a:extLst>
          </p:cNvPr>
          <p:cNvSpPr txBox="1"/>
          <p:nvPr/>
        </p:nvSpPr>
        <p:spPr>
          <a:xfrm>
            <a:off x="10863371" y="1088839"/>
            <a:ext cx="1119956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</a:t>
            </a:r>
          </a:p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(04:45)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DA864E-56D5-314F-A862-B3C2DE20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GEMS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T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otal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 NO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2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V2.0 and V3.0  vs. TROPOMI </a:t>
            </a:r>
            <a:endParaRPr kumimoji="1" lang="ko-Kore-KR" altLang="en-US" dirty="0"/>
          </a:p>
        </p:txBody>
      </p: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id="{7312E344-521F-4EBD-391E-7CEB9E116257}"/>
              </a:ext>
            </a:extLst>
          </p:cNvPr>
          <p:cNvSpPr/>
          <p:nvPr/>
        </p:nvSpPr>
        <p:spPr>
          <a:xfrm>
            <a:off x="10267446" y="5647022"/>
            <a:ext cx="1823016" cy="714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Filtering criteria : </a:t>
            </a:r>
          </a:p>
          <a:p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SZA&lt;70º, VZA&lt;70º, CF&lt;0.3</a:t>
            </a:r>
            <a:endParaRPr lang="ko-KR" altLang="en-US" sz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3538A713-F4B6-1FC5-4BDC-BDACAF01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" y="1293184"/>
            <a:ext cx="36385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8225EFA-F531-ED94-43EE-C263D6A4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90" y="1292051"/>
            <a:ext cx="36385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163AC88-DC5E-DD38-DF07-DF770B2A227A}"/>
              </a:ext>
            </a:extLst>
          </p:cNvPr>
          <p:cNvSpPr/>
          <p:nvPr/>
        </p:nvSpPr>
        <p:spPr>
          <a:xfrm rot="16200000">
            <a:off x="-1377180" y="2578087"/>
            <a:ext cx="3517663" cy="68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Total  NO</a:t>
            </a:r>
            <a:r>
              <a:rPr lang="en-US" altLang="ko-KR" sz="20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 </a:t>
            </a:r>
          </a:p>
          <a:p>
            <a:pPr algn="ctr"/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[10</a:t>
            </a:r>
            <a:r>
              <a:rPr lang="en-US" altLang="ko-KR" sz="16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lang="en-US" altLang="ko-KR" sz="16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lang="en-US" altLang="ko-KR" sz="16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6B9D534E-B48D-E8EF-961E-7899A36A9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768094"/>
              </p:ext>
            </p:extLst>
          </p:nvPr>
        </p:nvGraphicFramePr>
        <p:xfrm>
          <a:off x="776667" y="5152197"/>
          <a:ext cx="9351929" cy="1147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85">
                  <a:extLst>
                    <a:ext uri="{9D8B030D-6E8A-4147-A177-3AD203B41FA5}">
                      <a16:colId xmlns:a16="http://schemas.microsoft.com/office/drawing/2014/main" val="3960828423"/>
                    </a:ext>
                  </a:extLst>
                </a:gridCol>
                <a:gridCol w="759016">
                  <a:extLst>
                    <a:ext uri="{9D8B030D-6E8A-4147-A177-3AD203B41FA5}">
                      <a16:colId xmlns:a16="http://schemas.microsoft.com/office/drawing/2014/main" val="1896046985"/>
                    </a:ext>
                  </a:extLst>
                </a:gridCol>
                <a:gridCol w="900091">
                  <a:extLst>
                    <a:ext uri="{9D8B030D-6E8A-4147-A177-3AD203B41FA5}">
                      <a16:colId xmlns:a16="http://schemas.microsoft.com/office/drawing/2014/main" val="3589498758"/>
                    </a:ext>
                  </a:extLst>
                </a:gridCol>
                <a:gridCol w="900091">
                  <a:extLst>
                    <a:ext uri="{9D8B030D-6E8A-4147-A177-3AD203B41FA5}">
                      <a16:colId xmlns:a16="http://schemas.microsoft.com/office/drawing/2014/main" val="2133195268"/>
                    </a:ext>
                  </a:extLst>
                </a:gridCol>
                <a:gridCol w="900091">
                  <a:extLst>
                    <a:ext uri="{9D8B030D-6E8A-4147-A177-3AD203B41FA5}">
                      <a16:colId xmlns:a16="http://schemas.microsoft.com/office/drawing/2014/main" val="491547270"/>
                    </a:ext>
                  </a:extLst>
                </a:gridCol>
                <a:gridCol w="900091">
                  <a:extLst>
                    <a:ext uri="{9D8B030D-6E8A-4147-A177-3AD203B41FA5}">
                      <a16:colId xmlns:a16="http://schemas.microsoft.com/office/drawing/2014/main" val="1271517959"/>
                    </a:ext>
                  </a:extLst>
                </a:gridCol>
                <a:gridCol w="900091">
                  <a:extLst>
                    <a:ext uri="{9D8B030D-6E8A-4147-A177-3AD203B41FA5}">
                      <a16:colId xmlns:a16="http://schemas.microsoft.com/office/drawing/2014/main" val="600674602"/>
                    </a:ext>
                  </a:extLst>
                </a:gridCol>
                <a:gridCol w="900091">
                  <a:extLst>
                    <a:ext uri="{9D8B030D-6E8A-4147-A177-3AD203B41FA5}">
                      <a16:colId xmlns:a16="http://schemas.microsoft.com/office/drawing/2014/main" val="3052070957"/>
                    </a:ext>
                  </a:extLst>
                </a:gridCol>
                <a:gridCol w="900091">
                  <a:extLst>
                    <a:ext uri="{9D8B030D-6E8A-4147-A177-3AD203B41FA5}">
                      <a16:colId xmlns:a16="http://schemas.microsoft.com/office/drawing/2014/main" val="2066308604"/>
                    </a:ext>
                  </a:extLst>
                </a:gridCol>
                <a:gridCol w="900091">
                  <a:extLst>
                    <a:ext uri="{9D8B030D-6E8A-4147-A177-3AD203B41FA5}">
                      <a16:colId xmlns:a16="http://schemas.microsoft.com/office/drawing/2014/main" val="4165535942"/>
                    </a:ext>
                  </a:extLst>
                </a:gridCol>
              </a:tblGrid>
              <a:tr h="310126">
                <a:tc rowSpan="2" gridSpan="2">
                  <a:txBody>
                    <a:bodyPr/>
                    <a:lstStyle/>
                    <a:p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/03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/06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/09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/12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346572"/>
                  </a:ext>
                </a:extLst>
              </a:tr>
              <a:tr h="310126">
                <a:tc gridSpan="2"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238015"/>
                  </a:ext>
                </a:extLst>
              </a:tr>
              <a:tr h="527214">
                <a:tc>
                  <a:txBody>
                    <a:bodyPr/>
                    <a:lstStyle/>
                    <a:p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</a:t>
                      </a:r>
                    </a:p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(0.93)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</a:p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</a:p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(0.90)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</a:p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(0.88)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</a:t>
                      </a:r>
                    </a:p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i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  <a:p>
                      <a:pPr algn="ctr"/>
                      <a:r>
                        <a:rPr lang="en-US" altLang="ko-Kore-K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</a:t>
                      </a:r>
                      <a:r>
                        <a:rPr lang="en-US" altLang="ko-K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ko-Kore-K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</a:t>
                      </a:r>
                    </a:p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(0.93)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</a:p>
                    <a:p>
                      <a:pPr algn="ctr"/>
                      <a:r>
                        <a:rPr lang="en-US" altLang="ko-Kore-K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(0.94)</a:t>
                      </a:r>
                      <a:endParaRPr lang="ko-Kore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359008"/>
                  </a:ext>
                </a:extLst>
              </a:tr>
            </a:tbl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5F95011C-9B74-50B5-DC30-81EC40116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/>
          <a:stretch/>
        </p:blipFill>
        <p:spPr bwMode="auto">
          <a:xfrm>
            <a:off x="3362824" y="1288029"/>
            <a:ext cx="3121658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2B7F510-E6BE-676D-6D49-FE4C3F2FC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/>
          <a:stretch/>
        </p:blipFill>
        <p:spPr bwMode="auto">
          <a:xfrm>
            <a:off x="9070342" y="1290793"/>
            <a:ext cx="3121658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AC9703F2-452A-A577-36F7-9DDEEAA4BA74}"/>
              </a:ext>
            </a:extLst>
          </p:cNvPr>
          <p:cNvSpPr/>
          <p:nvPr/>
        </p:nvSpPr>
        <p:spPr>
          <a:xfrm>
            <a:off x="805606" y="4568586"/>
            <a:ext cx="10866905" cy="357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TROPOMI Total  NO</a:t>
            </a:r>
            <a:r>
              <a:rPr lang="en-US" altLang="ko-KR" sz="20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 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[10</a:t>
            </a:r>
            <a:r>
              <a:rPr lang="en-US" altLang="ko-KR" sz="16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lang="en-US" altLang="ko-KR" sz="16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lang="en-US" altLang="ko-KR" sz="16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4A7-D991-8003-5930-8714D42E6A81}"/>
              </a:ext>
            </a:extLst>
          </p:cNvPr>
          <p:cNvSpPr txBox="1"/>
          <p:nvPr/>
        </p:nvSpPr>
        <p:spPr>
          <a:xfrm>
            <a:off x="4959075" y="3887850"/>
            <a:ext cx="987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V3.0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C26041-9EA5-011C-E018-9538E055BB2E}"/>
              </a:ext>
            </a:extLst>
          </p:cNvPr>
          <p:cNvSpPr txBox="1"/>
          <p:nvPr/>
        </p:nvSpPr>
        <p:spPr>
          <a:xfrm>
            <a:off x="2328906" y="3887850"/>
            <a:ext cx="987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V2.0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791905-3301-D2E6-0F64-858173E3D08B}"/>
              </a:ext>
            </a:extLst>
          </p:cNvPr>
          <p:cNvSpPr txBox="1"/>
          <p:nvPr/>
        </p:nvSpPr>
        <p:spPr>
          <a:xfrm>
            <a:off x="10685397" y="3887850"/>
            <a:ext cx="987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V3.0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1E88A3-D071-E228-3EF9-9D6662950B79}"/>
              </a:ext>
            </a:extLst>
          </p:cNvPr>
          <p:cNvSpPr txBox="1"/>
          <p:nvPr/>
        </p:nvSpPr>
        <p:spPr>
          <a:xfrm>
            <a:off x="8055228" y="3887850"/>
            <a:ext cx="987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V2.0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F4953347-011B-A342-53DF-54FCCAAD0402}"/>
              </a:ext>
            </a:extLst>
          </p:cNvPr>
          <p:cNvSpPr/>
          <p:nvPr/>
        </p:nvSpPr>
        <p:spPr>
          <a:xfrm>
            <a:off x="838201" y="1164082"/>
            <a:ext cx="5107990" cy="47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June 1-15, 2023</a:t>
            </a:r>
            <a:endParaRPr lang="ko-KR" altLang="en-US" sz="2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2E1C3EC-C765-C11F-EB79-55509DF2E6DF}"/>
              </a:ext>
            </a:extLst>
          </p:cNvPr>
          <p:cNvSpPr/>
          <p:nvPr/>
        </p:nvSpPr>
        <p:spPr>
          <a:xfrm>
            <a:off x="6524933" y="1159546"/>
            <a:ext cx="5107990" cy="47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December 1-15, 2023</a:t>
            </a:r>
            <a:endParaRPr lang="ko-KR" altLang="en-US" sz="2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64E8D-3A43-6A20-5646-A992EB5FF185}"/>
              </a:ext>
            </a:extLst>
          </p:cNvPr>
          <p:cNvSpPr txBox="1"/>
          <p:nvPr/>
        </p:nvSpPr>
        <p:spPr>
          <a:xfrm>
            <a:off x="774992" y="1673426"/>
            <a:ext cx="1181019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N=2626629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Y=1.30-0.17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R=0.90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RMSE=0.14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3B152-2B8F-E5D0-CDE2-4A9C548031A3}"/>
              </a:ext>
            </a:extLst>
          </p:cNvPr>
          <p:cNvSpPr txBox="1"/>
          <p:nvPr/>
        </p:nvSpPr>
        <p:spPr>
          <a:xfrm>
            <a:off x="3423437" y="1673426"/>
            <a:ext cx="126044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N=2716762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Y=0.78+0.01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R=0.88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RMSE=0.13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49E88-8FE9-0893-2D65-2C5CF9A693DD}"/>
              </a:ext>
            </a:extLst>
          </p:cNvPr>
          <p:cNvSpPr txBox="1"/>
          <p:nvPr/>
        </p:nvSpPr>
        <p:spPr>
          <a:xfrm>
            <a:off x="7933902" y="3110140"/>
            <a:ext cx="1115394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N=22788818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Y=1.88+1.27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R=0.93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RMSE=0.51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1CD01-EA29-EAAF-90F8-9491299EB45E}"/>
              </a:ext>
            </a:extLst>
          </p:cNvPr>
          <p:cNvSpPr txBox="1"/>
          <p:nvPr/>
        </p:nvSpPr>
        <p:spPr>
          <a:xfrm>
            <a:off x="10981562" y="3110140"/>
            <a:ext cx="1125327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N=2518470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Y=1.10X-0.08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R=0.94</a:t>
            </a:r>
          </a:p>
          <a:p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RMSE=0.18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5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DA864E-56D5-314F-A862-B3C2DE20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GEMS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Trop &amp; Strat NO</a:t>
            </a:r>
            <a:r>
              <a:rPr lang="en-US" altLang="ko-KR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2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V2.0 and V3.0  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ea typeface="나눔스퀘어 네오 Heavy" panose="00000A00000000000000" pitchFamily="2" charset="-127"/>
              </a:rPr>
              <a:t>vs. 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TROPOMI </a:t>
            </a:r>
            <a:endParaRPr kumimoji="1" lang="ko-Kore-KR" altLang="en-US" dirty="0"/>
          </a:p>
        </p:txBody>
      </p: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id="{7312E344-521F-4EBD-391E-7CEB9E116257}"/>
              </a:ext>
            </a:extLst>
          </p:cNvPr>
          <p:cNvSpPr/>
          <p:nvPr/>
        </p:nvSpPr>
        <p:spPr>
          <a:xfrm>
            <a:off x="10267446" y="5647022"/>
            <a:ext cx="1823016" cy="714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Filtering criteria : </a:t>
            </a:r>
          </a:p>
          <a:p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SZA&lt;70º, VZA&lt;70º, CF&lt;0.3</a:t>
            </a:r>
            <a:endParaRPr lang="ko-KR" altLang="en-US" sz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86D5575-0EEA-FEC0-C6D8-93CC43D6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4" y="1575111"/>
            <a:ext cx="3274695" cy="32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2D1032F8-29C7-89AD-5869-CB2282F9A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/>
          <a:stretch/>
        </p:blipFill>
        <p:spPr bwMode="auto">
          <a:xfrm>
            <a:off x="3364928" y="1572828"/>
            <a:ext cx="2803696" cy="32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EF54A7-D991-8003-5930-8714D42E6A81}"/>
              </a:ext>
            </a:extLst>
          </p:cNvPr>
          <p:cNvSpPr txBox="1"/>
          <p:nvPr/>
        </p:nvSpPr>
        <p:spPr>
          <a:xfrm>
            <a:off x="4689255" y="3842880"/>
            <a:ext cx="987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V3.0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C26041-9EA5-011C-E018-9538E055BB2E}"/>
              </a:ext>
            </a:extLst>
          </p:cNvPr>
          <p:cNvSpPr txBox="1"/>
          <p:nvPr/>
        </p:nvSpPr>
        <p:spPr>
          <a:xfrm>
            <a:off x="2388703" y="3842880"/>
            <a:ext cx="987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V2.0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F4953347-011B-A342-53DF-54FCCAAD0402}"/>
              </a:ext>
            </a:extLst>
          </p:cNvPr>
          <p:cNvSpPr/>
          <p:nvPr/>
        </p:nvSpPr>
        <p:spPr>
          <a:xfrm>
            <a:off x="1015955" y="1165704"/>
            <a:ext cx="4660415" cy="71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Tropospheric NO</a:t>
            </a:r>
            <a:r>
              <a:rPr lang="en-US" altLang="ko-KR" sz="24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endParaRPr lang="en-US" altLang="ko-KR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(December 1-15, 2023)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163AC88-DC5E-DD38-DF07-DF770B2A227A}"/>
              </a:ext>
            </a:extLst>
          </p:cNvPr>
          <p:cNvSpPr/>
          <p:nvPr/>
        </p:nvSpPr>
        <p:spPr>
          <a:xfrm rot="16200000">
            <a:off x="-1106771" y="2896363"/>
            <a:ext cx="3274696" cy="68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Total  NO</a:t>
            </a:r>
            <a:r>
              <a:rPr lang="en-US" altLang="ko-KR" sz="20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 </a:t>
            </a:r>
          </a:p>
          <a:p>
            <a:pPr algn="ctr"/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[10</a:t>
            </a:r>
            <a:r>
              <a:rPr lang="en-US" altLang="ko-KR" sz="16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lang="en-US" altLang="ko-KR" sz="16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lang="en-US" altLang="ko-KR" sz="16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5A04C5D9-0798-255B-F9C0-F711774A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15" y="1571895"/>
            <a:ext cx="3274695" cy="32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462D3AD-AE9A-2170-5184-E6D7F1041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/>
          <a:stretch/>
        </p:blipFill>
        <p:spPr bwMode="auto">
          <a:xfrm>
            <a:off x="9063504" y="1568679"/>
            <a:ext cx="2811751" cy="32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A791905-3301-D2E6-0F64-858173E3D08B}"/>
              </a:ext>
            </a:extLst>
          </p:cNvPr>
          <p:cNvSpPr txBox="1"/>
          <p:nvPr/>
        </p:nvSpPr>
        <p:spPr>
          <a:xfrm>
            <a:off x="10415577" y="3842880"/>
            <a:ext cx="987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V3.0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1E88A3-D071-E228-3EF9-9D6662950B79}"/>
              </a:ext>
            </a:extLst>
          </p:cNvPr>
          <p:cNvSpPr txBox="1"/>
          <p:nvPr/>
        </p:nvSpPr>
        <p:spPr>
          <a:xfrm>
            <a:off x="8104386" y="3842880"/>
            <a:ext cx="987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V2.0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C9703F2-452A-A577-36F7-9DDEEAA4BA74}"/>
              </a:ext>
            </a:extLst>
          </p:cNvPr>
          <p:cNvSpPr/>
          <p:nvPr/>
        </p:nvSpPr>
        <p:spPr>
          <a:xfrm>
            <a:off x="1015955" y="4520719"/>
            <a:ext cx="10386738" cy="301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TROPOMI Total  NO</a:t>
            </a:r>
            <a:r>
              <a:rPr lang="en-US" altLang="ko-KR" sz="20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 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[10</a:t>
            </a:r>
            <a:r>
              <a:rPr lang="en-US" altLang="ko-KR" sz="16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lang="en-US" altLang="ko-KR" sz="16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lang="en-US" altLang="ko-KR" sz="1600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9C19986-7ABF-DDEE-2B1A-F019DF38979C}"/>
              </a:ext>
            </a:extLst>
          </p:cNvPr>
          <p:cNvSpPr/>
          <p:nvPr/>
        </p:nvSpPr>
        <p:spPr>
          <a:xfrm>
            <a:off x="6758887" y="1168034"/>
            <a:ext cx="4660415" cy="71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Stratospheric NO</a:t>
            </a:r>
            <a:r>
              <a:rPr lang="en-US" altLang="ko-KR" sz="24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endParaRPr lang="en-US" altLang="ko-KR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(December 1-15, 2023)</a:t>
            </a: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5687DB17-5ADF-B8D4-0E34-EF424BBBC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49210"/>
              </p:ext>
            </p:extLst>
          </p:nvPr>
        </p:nvGraphicFramePr>
        <p:xfrm>
          <a:off x="1015954" y="5124521"/>
          <a:ext cx="904244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114">
                  <a:extLst>
                    <a:ext uri="{9D8B030D-6E8A-4147-A177-3AD203B41FA5}">
                      <a16:colId xmlns:a16="http://schemas.microsoft.com/office/drawing/2014/main" val="3960828423"/>
                    </a:ext>
                  </a:extLst>
                </a:gridCol>
                <a:gridCol w="733898">
                  <a:extLst>
                    <a:ext uri="{9D8B030D-6E8A-4147-A177-3AD203B41FA5}">
                      <a16:colId xmlns:a16="http://schemas.microsoft.com/office/drawing/2014/main" val="1896046985"/>
                    </a:ext>
                  </a:extLst>
                </a:gridCol>
                <a:gridCol w="870304">
                  <a:extLst>
                    <a:ext uri="{9D8B030D-6E8A-4147-A177-3AD203B41FA5}">
                      <a16:colId xmlns:a16="http://schemas.microsoft.com/office/drawing/2014/main" val="3589498758"/>
                    </a:ext>
                  </a:extLst>
                </a:gridCol>
                <a:gridCol w="870304">
                  <a:extLst>
                    <a:ext uri="{9D8B030D-6E8A-4147-A177-3AD203B41FA5}">
                      <a16:colId xmlns:a16="http://schemas.microsoft.com/office/drawing/2014/main" val="2133195268"/>
                    </a:ext>
                  </a:extLst>
                </a:gridCol>
                <a:gridCol w="870304">
                  <a:extLst>
                    <a:ext uri="{9D8B030D-6E8A-4147-A177-3AD203B41FA5}">
                      <a16:colId xmlns:a16="http://schemas.microsoft.com/office/drawing/2014/main" val="491547270"/>
                    </a:ext>
                  </a:extLst>
                </a:gridCol>
                <a:gridCol w="870304">
                  <a:extLst>
                    <a:ext uri="{9D8B030D-6E8A-4147-A177-3AD203B41FA5}">
                      <a16:colId xmlns:a16="http://schemas.microsoft.com/office/drawing/2014/main" val="1271517959"/>
                    </a:ext>
                  </a:extLst>
                </a:gridCol>
                <a:gridCol w="870304">
                  <a:extLst>
                    <a:ext uri="{9D8B030D-6E8A-4147-A177-3AD203B41FA5}">
                      <a16:colId xmlns:a16="http://schemas.microsoft.com/office/drawing/2014/main" val="600674602"/>
                    </a:ext>
                  </a:extLst>
                </a:gridCol>
                <a:gridCol w="870304">
                  <a:extLst>
                    <a:ext uri="{9D8B030D-6E8A-4147-A177-3AD203B41FA5}">
                      <a16:colId xmlns:a16="http://schemas.microsoft.com/office/drawing/2014/main" val="3052070957"/>
                    </a:ext>
                  </a:extLst>
                </a:gridCol>
                <a:gridCol w="870304">
                  <a:extLst>
                    <a:ext uri="{9D8B030D-6E8A-4147-A177-3AD203B41FA5}">
                      <a16:colId xmlns:a16="http://schemas.microsoft.com/office/drawing/2014/main" val="2066308604"/>
                    </a:ext>
                  </a:extLst>
                </a:gridCol>
                <a:gridCol w="870304">
                  <a:extLst>
                    <a:ext uri="{9D8B030D-6E8A-4147-A177-3AD203B41FA5}">
                      <a16:colId xmlns:a16="http://schemas.microsoft.com/office/drawing/2014/main" val="4165535942"/>
                    </a:ext>
                  </a:extLst>
                </a:gridCol>
              </a:tblGrid>
              <a:tr h="128452">
                <a:tc rowSpan="2" gridSpan="2">
                  <a:txBody>
                    <a:bodyPr/>
                    <a:lstStyle/>
                    <a:p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/03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/06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/09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/12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346572"/>
                  </a:ext>
                </a:extLst>
              </a:tr>
              <a:tr h="128452">
                <a:tc gridSpan="2"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238015"/>
                  </a:ext>
                </a:extLst>
              </a:tr>
              <a:tr h="214086">
                <a:tc>
                  <a:txBody>
                    <a:bodyPr/>
                    <a:lstStyle/>
                    <a:p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Troposphere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</a:t>
                      </a:r>
                    </a:p>
                    <a:p>
                      <a:pPr algn="ctr"/>
                      <a:r>
                        <a:rPr lang="en-US" altLang="ko-Kore-KR" sz="12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(0.87)</a:t>
                      </a:r>
                      <a:endParaRPr lang="ko-Kore-KR" altLang="en-US" sz="1200" b="1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altLang="ko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(0.89)</a:t>
                      </a:r>
                      <a:endParaRPr lang="ko-Kore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(0.79)</a:t>
                      </a:r>
                      <a:endParaRPr lang="ko-Kore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altLang="ko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altLang="ko-Kore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(0.71)</a:t>
                      </a:r>
                      <a:endParaRPr lang="ko-Kore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en-US" altLang="ko-Kore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(0.64)</a:t>
                      </a:r>
                      <a:endParaRPr lang="ko-Kore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(0.90)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(0.91)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31558"/>
                  </a:ext>
                </a:extLst>
              </a:tr>
              <a:tr h="214086">
                <a:tc>
                  <a:txBody>
                    <a:bodyPr/>
                    <a:lstStyle/>
                    <a:p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Stratosphere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  <a:p>
                      <a:pPr algn="ctr"/>
                      <a:r>
                        <a:rPr lang="en-US" altLang="ko-Kore-KR" sz="12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(0.88)</a:t>
                      </a:r>
                      <a:endParaRPr lang="ko-Kore-KR" altLang="en-US" sz="1200" b="1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(0.89)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(0.94)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1.42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(0.95)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(0.89)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1.63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(0.92)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(0.79)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2.01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(0.80)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45259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557E252-F480-8632-42EB-DDA4DA5F8C72}"/>
              </a:ext>
            </a:extLst>
          </p:cNvPr>
          <p:cNvSpPr txBox="1"/>
          <p:nvPr/>
        </p:nvSpPr>
        <p:spPr>
          <a:xfrm>
            <a:off x="6828131" y="1938311"/>
            <a:ext cx="102356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N=2652771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Y=0.22X+0.01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R=0.79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RMSE=0.15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27DC3-C2F3-98B5-FFCD-F7D4C65A662F}"/>
              </a:ext>
            </a:extLst>
          </p:cNvPr>
          <p:cNvSpPr txBox="1"/>
          <p:nvPr/>
        </p:nvSpPr>
        <p:spPr>
          <a:xfrm>
            <a:off x="9140809" y="1929569"/>
            <a:ext cx="88873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N=2715898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Y=2.01-0.23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R=0.80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RMSE=0.05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676E8-D6CD-C1EE-46FC-021EA4F3E015}"/>
              </a:ext>
            </a:extLst>
          </p:cNvPr>
          <p:cNvSpPr txBox="1"/>
          <p:nvPr/>
        </p:nvSpPr>
        <p:spPr>
          <a:xfrm>
            <a:off x="834137" y="1364278"/>
            <a:ext cx="98666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N=2166546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Y=1.44X+0.09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R=0.90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RMSE=0.43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024FE6-00FC-DC2A-7110-74654D2FDF72}"/>
              </a:ext>
            </a:extLst>
          </p:cNvPr>
          <p:cNvSpPr txBox="1"/>
          <p:nvPr/>
        </p:nvSpPr>
        <p:spPr>
          <a:xfrm>
            <a:off x="3433542" y="1922558"/>
            <a:ext cx="103714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N=2655970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Y=0.91X+0.02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R=0.91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RMSE=0.18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0707BA-1E8B-3D1E-8246-7E3F27A5A159}"/>
              </a:ext>
            </a:extLst>
          </p:cNvPr>
          <p:cNvSpPr txBox="1"/>
          <p:nvPr/>
        </p:nvSpPr>
        <p:spPr>
          <a:xfrm>
            <a:off x="4880510" y="4962006"/>
            <a:ext cx="699474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ko-KR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 The improvement is expected to optimization of threshold in Stratosphere-Troposphere-Separation (STS).</a:t>
            </a:r>
            <a:endParaRPr lang="ko-KR" altLang="en-US" i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1ED9DC-A753-8850-F217-CEDB1805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GEMS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T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otal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 NO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2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V2.0 and V3.0  </a:t>
            </a:r>
            <a:r>
              <a:rPr lang="en-US" altLang="ko-KR" sz="2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vs. Pandora</a:t>
            </a:r>
            <a:endParaRPr kumimoji="1" lang="ko-Kore-KR" altLang="en-US" dirty="0"/>
          </a:p>
        </p:txBody>
      </p:sp>
      <p:pic>
        <p:nvPicPr>
          <p:cNvPr id="5" name="그림 4" descr="텍스트, 라인, 스크린샷, 도표이(가) 표시된 사진&#10;&#10;자동 생성된 설명">
            <a:extLst>
              <a:ext uri="{FF2B5EF4-FFF2-40B4-BE49-F238E27FC236}">
                <a16:creationId xmlns:a16="http://schemas.microsoft.com/office/drawing/2014/main" id="{3FA27E9A-78CB-DDF3-825A-897714FE2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87" y="4067220"/>
            <a:ext cx="2340000" cy="2340000"/>
          </a:xfrm>
          <a:prstGeom prst="rect">
            <a:avLst/>
          </a:prstGeom>
        </p:spPr>
      </p:pic>
      <p:pic>
        <p:nvPicPr>
          <p:cNvPr id="6" name="그림 5" descr="텍스트, 라인, 스크린샷, 도표이(가) 표시된 사진&#10;&#10;자동 생성된 설명">
            <a:extLst>
              <a:ext uri="{FF2B5EF4-FFF2-40B4-BE49-F238E27FC236}">
                <a16:creationId xmlns:a16="http://schemas.microsoft.com/office/drawing/2014/main" id="{7F9E5FD0-E710-6FD7-C672-35F8C2856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84" y="4067220"/>
            <a:ext cx="2340000" cy="2340000"/>
          </a:xfrm>
          <a:prstGeom prst="rect">
            <a:avLst/>
          </a:prstGeom>
        </p:spPr>
      </p:pic>
      <p:pic>
        <p:nvPicPr>
          <p:cNvPr id="7" name="그림 6" descr="텍스트, 스크린샷, 라인, 그래프이(가) 표시된 사진&#10;&#10;자동 생성된 설명">
            <a:extLst>
              <a:ext uri="{FF2B5EF4-FFF2-40B4-BE49-F238E27FC236}">
                <a16:creationId xmlns:a16="http://schemas.microsoft.com/office/drawing/2014/main" id="{644D5CE3-3BE0-76F5-EC1E-4DA58B243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61" y="4067220"/>
            <a:ext cx="2340000" cy="2340000"/>
          </a:xfrm>
          <a:prstGeom prst="rect">
            <a:avLst/>
          </a:prstGeom>
        </p:spPr>
      </p:pic>
      <p:pic>
        <p:nvPicPr>
          <p:cNvPr id="8" name="그림 7" descr="텍스트, 라인, 스크린샷, 도표이(가) 표시된 사진&#10;&#10;자동 생성된 설명">
            <a:extLst>
              <a:ext uri="{FF2B5EF4-FFF2-40B4-BE49-F238E27FC236}">
                <a16:creationId xmlns:a16="http://schemas.microsoft.com/office/drawing/2014/main" id="{9E9FC7C6-888A-6D06-265E-8E6C159BC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53" y="4067220"/>
            <a:ext cx="2340000" cy="2340000"/>
          </a:xfrm>
          <a:prstGeom prst="rect">
            <a:avLst/>
          </a:prstGeom>
        </p:spPr>
      </p:pic>
      <p:pic>
        <p:nvPicPr>
          <p:cNvPr id="9" name="그림 8" descr="텍스트, 라인, 스크린샷, 도표이(가) 표시된 사진&#10;&#10;자동 생성된 설명">
            <a:extLst>
              <a:ext uri="{FF2B5EF4-FFF2-40B4-BE49-F238E27FC236}">
                <a16:creationId xmlns:a16="http://schemas.microsoft.com/office/drawing/2014/main" id="{4783BD9E-9A6D-6C19-6B96-11785E030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87" y="1942713"/>
            <a:ext cx="2340000" cy="2340000"/>
          </a:xfrm>
          <a:prstGeom prst="rect">
            <a:avLst/>
          </a:prstGeom>
        </p:spPr>
      </p:pic>
      <p:pic>
        <p:nvPicPr>
          <p:cNvPr id="10" name="그림 9" descr="텍스트, 라인, 스크린샷, 도표이(가) 표시된 사진&#10;&#10;자동 생성된 설명">
            <a:extLst>
              <a:ext uri="{FF2B5EF4-FFF2-40B4-BE49-F238E27FC236}">
                <a16:creationId xmlns:a16="http://schemas.microsoft.com/office/drawing/2014/main" id="{93128EE3-2B9F-0C58-2A7C-8BDA45009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940555"/>
            <a:ext cx="2340000" cy="2340000"/>
          </a:xfrm>
          <a:prstGeom prst="rect">
            <a:avLst/>
          </a:prstGeom>
        </p:spPr>
      </p:pic>
      <p:pic>
        <p:nvPicPr>
          <p:cNvPr id="11" name="그림 10" descr="텍스트, 라인, 스크린샷, 그래프이(가) 표시된 사진&#10;&#10;자동 생성된 설명">
            <a:extLst>
              <a:ext uri="{FF2B5EF4-FFF2-40B4-BE49-F238E27FC236}">
                <a16:creationId xmlns:a16="http://schemas.microsoft.com/office/drawing/2014/main" id="{431B2CAF-6FB9-C7F3-62F9-5C42ACF5D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61" y="1940555"/>
            <a:ext cx="2340000" cy="2340000"/>
          </a:xfrm>
          <a:prstGeom prst="rect">
            <a:avLst/>
          </a:prstGeom>
        </p:spPr>
      </p:pic>
      <p:pic>
        <p:nvPicPr>
          <p:cNvPr id="12" name="그림 11" descr="텍스트, 라인, 스크린샷, 도표이(가) 표시된 사진&#10;&#10;자동 생성된 설명">
            <a:extLst>
              <a:ext uri="{FF2B5EF4-FFF2-40B4-BE49-F238E27FC236}">
                <a16:creationId xmlns:a16="http://schemas.microsoft.com/office/drawing/2014/main" id="{42CEAA53-7A38-060F-B7BC-4AA9B6A24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53" y="1940555"/>
            <a:ext cx="2340000" cy="234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608235-2CD3-8BDF-E41D-AF2CBE4A8162}"/>
              </a:ext>
            </a:extLst>
          </p:cNvPr>
          <p:cNvSpPr txBox="1"/>
          <p:nvPr/>
        </p:nvSpPr>
        <p:spPr>
          <a:xfrm>
            <a:off x="3776134" y="1106893"/>
            <a:ext cx="46397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Jan. – Dec., 2023 </a:t>
            </a:r>
            <a:endParaRPr lang="ko-Kore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E4C079-0D47-3F4D-74B8-6A2318E3DFAC}"/>
              </a:ext>
            </a:extLst>
          </p:cNvPr>
          <p:cNvSpPr txBox="1"/>
          <p:nvPr/>
        </p:nvSpPr>
        <p:spPr>
          <a:xfrm>
            <a:off x="8498900" y="1783078"/>
            <a:ext cx="16962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Beijing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9EBC66-8431-4979-FBC4-F02505409238}"/>
              </a:ext>
            </a:extLst>
          </p:cNvPr>
          <p:cNvSpPr txBox="1"/>
          <p:nvPr/>
        </p:nvSpPr>
        <p:spPr>
          <a:xfrm>
            <a:off x="6306887" y="1778818"/>
            <a:ext cx="16962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85596-9589-7CCE-5290-205E09C9B3BA}"/>
              </a:ext>
            </a:extLst>
          </p:cNvPr>
          <p:cNvSpPr txBox="1"/>
          <p:nvPr/>
        </p:nvSpPr>
        <p:spPr>
          <a:xfrm>
            <a:off x="4070899" y="1778817"/>
            <a:ext cx="16962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Seoul-SNU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0F0C79-A7C5-9082-7A82-EE5AB7DF67B0}"/>
              </a:ext>
            </a:extLst>
          </p:cNvPr>
          <p:cNvSpPr txBox="1"/>
          <p:nvPr/>
        </p:nvSpPr>
        <p:spPr>
          <a:xfrm>
            <a:off x="1832790" y="1792631"/>
            <a:ext cx="16962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Seoul-YSU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65A103-EC1D-1679-34E3-F3BE124D3F61}"/>
              </a:ext>
            </a:extLst>
          </p:cNvPr>
          <p:cNvSpPr txBox="1"/>
          <p:nvPr/>
        </p:nvSpPr>
        <p:spPr>
          <a:xfrm>
            <a:off x="2544035" y="3494445"/>
            <a:ext cx="102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V2.0 </a:t>
            </a:r>
            <a:endParaRPr lang="ko-KR" altLang="en-US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D91331-ABA1-66D9-DF3E-61DE96D5A6EA}"/>
              </a:ext>
            </a:extLst>
          </p:cNvPr>
          <p:cNvSpPr txBox="1"/>
          <p:nvPr/>
        </p:nvSpPr>
        <p:spPr>
          <a:xfrm>
            <a:off x="2511209" y="5593105"/>
            <a:ext cx="1077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V3.0</a:t>
            </a:r>
            <a:endParaRPr lang="ko-KR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B942FA-3678-BC13-97D1-74B3E432068C}"/>
              </a:ext>
            </a:extLst>
          </p:cNvPr>
          <p:cNvSpPr txBox="1"/>
          <p:nvPr/>
        </p:nvSpPr>
        <p:spPr>
          <a:xfrm>
            <a:off x="4887879" y="3494445"/>
            <a:ext cx="102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V2.0 </a:t>
            </a:r>
            <a:endParaRPr lang="ko-KR" altLang="en-US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E34E54-3745-964B-9B50-709B2AB9ED1D}"/>
              </a:ext>
            </a:extLst>
          </p:cNvPr>
          <p:cNvSpPr txBox="1"/>
          <p:nvPr/>
        </p:nvSpPr>
        <p:spPr>
          <a:xfrm>
            <a:off x="4855053" y="5593105"/>
            <a:ext cx="1077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V3.0</a:t>
            </a:r>
            <a:endParaRPr lang="ko-KR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E4C36A-848D-ADA4-DA4F-2CAF64071C56}"/>
              </a:ext>
            </a:extLst>
          </p:cNvPr>
          <p:cNvSpPr txBox="1"/>
          <p:nvPr/>
        </p:nvSpPr>
        <p:spPr>
          <a:xfrm>
            <a:off x="7049283" y="3494445"/>
            <a:ext cx="102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V2.0 </a:t>
            </a:r>
            <a:endParaRPr lang="ko-KR" altLang="en-US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0EA0F6-C5FC-ABDB-ACD4-DF642B102443}"/>
              </a:ext>
            </a:extLst>
          </p:cNvPr>
          <p:cNvSpPr txBox="1"/>
          <p:nvPr/>
        </p:nvSpPr>
        <p:spPr>
          <a:xfrm>
            <a:off x="7016457" y="5593105"/>
            <a:ext cx="1077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V3.0</a:t>
            </a:r>
            <a:endParaRPr lang="ko-KR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0C5D7-6746-4F34-6644-5D49984A354A}"/>
              </a:ext>
            </a:extLst>
          </p:cNvPr>
          <p:cNvSpPr txBox="1"/>
          <p:nvPr/>
        </p:nvSpPr>
        <p:spPr>
          <a:xfrm>
            <a:off x="9277502" y="3494445"/>
            <a:ext cx="102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V2.0 </a:t>
            </a:r>
            <a:endParaRPr lang="ko-KR" altLang="en-US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98A477-C6C2-6EC3-E8FE-7906ACCE2951}"/>
              </a:ext>
            </a:extLst>
          </p:cNvPr>
          <p:cNvSpPr txBox="1"/>
          <p:nvPr/>
        </p:nvSpPr>
        <p:spPr>
          <a:xfrm>
            <a:off x="9244676" y="5593105"/>
            <a:ext cx="1077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V3.0</a:t>
            </a:r>
            <a:endParaRPr lang="ko-KR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12E1C2-23DA-F4D9-CBAE-DCC22848E2F4}"/>
              </a:ext>
            </a:extLst>
          </p:cNvPr>
          <p:cNvSpPr txBox="1"/>
          <p:nvPr/>
        </p:nvSpPr>
        <p:spPr>
          <a:xfrm>
            <a:off x="1880204" y="6179298"/>
            <a:ext cx="831495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Pandora  Total NO</a:t>
            </a:r>
            <a:r>
              <a:rPr kumimoji="1" lang="en-US" altLang="ko-Kore-KR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 Column [10</a:t>
            </a:r>
            <a:r>
              <a:rPr kumimoji="1" lang="en-US" altLang="ko-Kore-K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 molec/cm</a:t>
            </a:r>
            <a:r>
              <a:rPr kumimoji="1" lang="en-US" altLang="ko-Kore-K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9F6043-C56B-BDFD-2986-3B0084764E87}"/>
              </a:ext>
            </a:extLst>
          </p:cNvPr>
          <p:cNvSpPr txBox="1"/>
          <p:nvPr/>
        </p:nvSpPr>
        <p:spPr>
          <a:xfrm rot="16200000">
            <a:off x="-566530" y="3857210"/>
            <a:ext cx="414375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ko-Kore-K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ore-K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NO</a:t>
            </a:r>
            <a:r>
              <a:rPr kumimoji="1" lang="en-US" altLang="ko-Kore-KR" sz="16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 Column </a:t>
            </a:r>
          </a:p>
          <a:p>
            <a:pPr algn="ctr"/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[10</a:t>
            </a:r>
            <a:r>
              <a:rPr kumimoji="1" lang="en-US" altLang="ko-Kore-K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 molec/cm</a:t>
            </a:r>
            <a:r>
              <a:rPr kumimoji="1" lang="en-US" altLang="ko-Kore-KR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9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2896C9-7F0E-5C8E-580E-C32A2554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Summary &amp; Future Work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AD88F2-1847-B6D8-8A67-3E915C95A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 GEMS NO</a:t>
            </a:r>
            <a:r>
              <a:rPr lang="en-US" altLang="ko-KR" sz="2000" baseline="-25000" dirty="0"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2</a:t>
            </a:r>
            <a:r>
              <a:rPr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 retrieval algorithm V3.0 have </a:t>
            </a:r>
            <a:r>
              <a:rPr lang="en-US" altLang="ko-KR" sz="2000" dirty="0">
                <a:solidFill>
                  <a:srgbClr val="0070C0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improved in SCD retrievals </a:t>
            </a:r>
            <a:r>
              <a:rPr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and addressed  errors in the CTM model and </a:t>
            </a:r>
            <a:r>
              <a:rPr lang="en" altLang="ko-Kore-KR" sz="20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calculations in the troposphere/stratosphere</a:t>
            </a:r>
            <a:r>
              <a:rPr lang="en" altLang="ko-Kore-KR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ko-Kore-KR" sz="20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en" altLang="ko-Kore-KR" sz="20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the STS smoothing technique</a:t>
            </a:r>
            <a:r>
              <a:rPr lang="en" altLang="ko-Kore-KR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endParaRPr lang="en-US" altLang="ko-KR" sz="2000" dirty="0">
              <a:latin typeface="Arial" panose="020B0604020202020204" pitchFamily="34" charset="0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 In V3.0, the </a:t>
            </a:r>
            <a:r>
              <a:rPr lang="en-US" altLang="ko-KR" sz="2000" dirty="0">
                <a:solidFill>
                  <a:srgbClr val="0070C0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positive/negative biases of the tropospheric and stratospheric NO</a:t>
            </a:r>
            <a:r>
              <a:rPr lang="en-US" altLang="ko-KR" sz="2000" baseline="-25000" dirty="0">
                <a:solidFill>
                  <a:srgbClr val="0070C0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2</a:t>
            </a:r>
            <a:r>
              <a:rPr lang="en-US" altLang="ko-KR" sz="2000" dirty="0">
                <a:solidFill>
                  <a:srgbClr val="0070C0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 have been mostly reduced </a:t>
            </a:r>
            <a:r>
              <a:rPr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cs typeface="Arial" panose="020B0604020202020204" pitchFamily="34" charset="0"/>
              </a:rPr>
              <a:t>by about 40 % </a:t>
            </a:r>
            <a:r>
              <a:rPr lang="en" altLang="ko-Kore-KR" sz="200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on a seasonal average</a:t>
            </a:r>
            <a:r>
              <a:rPr lang="en-US" altLang="ko-KR" sz="200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" altLang="ko-Kore-KR" sz="200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endParaRPr kumimoji="1" lang="en" altLang="ko-Kore-KR" dirty="0">
              <a:highlight>
                <a:srgbClr val="FFFFFF"/>
              </a:highlight>
            </a:endParaRPr>
          </a:p>
          <a:p>
            <a:pPr algn="just">
              <a:buFont typeface="Wingdings" pitchFamily="2" charset="2"/>
              <a:buChar char="§"/>
            </a:pPr>
            <a:r>
              <a:rPr kumimoji="1" lang="en" altLang="ko-Kore-KR" dirty="0">
                <a:highlight>
                  <a:srgbClr val="FFFFFF"/>
                </a:highlight>
              </a:rPr>
              <a:t>In next version, we will </a:t>
            </a:r>
            <a:r>
              <a:rPr kumimoji="1" lang="en-US" altLang="ko-Kore-KR" dirty="0">
                <a:highlight>
                  <a:srgbClr val="FFFFFF"/>
                </a:highlight>
              </a:rPr>
              <a:t>focus on the improvement of </a:t>
            </a:r>
            <a:r>
              <a:rPr kumimoji="1" lang="en" altLang="ko-Kore-KR" dirty="0">
                <a:highlight>
                  <a:srgbClr val="FFFFFF"/>
                </a:highlight>
              </a:rPr>
              <a:t>the tropospheric NO</a:t>
            </a:r>
            <a:r>
              <a:rPr kumimoji="1" lang="en" altLang="ko-Kore-KR" baseline="-25000" dirty="0">
                <a:highlight>
                  <a:srgbClr val="FFFFFF"/>
                </a:highlight>
              </a:rPr>
              <a:t>2</a:t>
            </a:r>
            <a:r>
              <a:rPr kumimoji="1" lang="en" altLang="ko-Kore-KR" dirty="0">
                <a:highlight>
                  <a:srgbClr val="FFFFFF"/>
                </a:highlight>
              </a:rPr>
              <a:t> retrievals by optimizing threshold of stratospheric-tropospheric separation.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24182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1339A7-94F4-BEAD-E608-8003953E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Flowchart of GEMS NO</a:t>
            </a:r>
            <a:r>
              <a:rPr kumimoji="1" lang="en-US" altLang="ko-Kore-KR" baseline="-25000" dirty="0"/>
              <a:t>2</a:t>
            </a:r>
            <a:r>
              <a:rPr kumimoji="1" lang="en-US" altLang="ko-Kore-KR" dirty="0"/>
              <a:t> Retrieval Algorithm</a:t>
            </a:r>
            <a:endParaRPr kumimoji="1" lang="ko-Kore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26D93A9-04AC-3D15-2913-4E5D3088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527" y="1128818"/>
            <a:ext cx="8808720" cy="5486400"/>
          </a:xfrm>
          <a:prstGeom prst="rect">
            <a:avLst/>
          </a:prstGeom>
        </p:spPr>
      </p:pic>
      <p:graphicFrame>
        <p:nvGraphicFramePr>
          <p:cNvPr id="4" name="내용 개체 틀 4">
            <a:extLst>
              <a:ext uri="{FF2B5EF4-FFF2-40B4-BE49-F238E27FC236}">
                <a16:creationId xmlns:a16="http://schemas.microsoft.com/office/drawing/2014/main" id="{43C7D22D-DD3A-F459-0617-251796AA0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246429"/>
              </p:ext>
            </p:extLst>
          </p:nvPr>
        </p:nvGraphicFramePr>
        <p:xfrm>
          <a:off x="1618527" y="5232234"/>
          <a:ext cx="3654770" cy="1385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780">
                  <a:extLst>
                    <a:ext uri="{9D8B030D-6E8A-4147-A177-3AD203B41FA5}">
                      <a16:colId xmlns:a16="http://schemas.microsoft.com/office/drawing/2014/main" val="1949173084"/>
                    </a:ext>
                  </a:extLst>
                </a:gridCol>
                <a:gridCol w="658165">
                  <a:extLst>
                    <a:ext uri="{9D8B030D-6E8A-4147-A177-3AD203B41FA5}">
                      <a16:colId xmlns:a16="http://schemas.microsoft.com/office/drawing/2014/main" val="2041257472"/>
                    </a:ext>
                  </a:extLst>
                </a:gridCol>
                <a:gridCol w="1474018">
                  <a:extLst>
                    <a:ext uri="{9D8B030D-6E8A-4147-A177-3AD203B41FA5}">
                      <a16:colId xmlns:a16="http://schemas.microsoft.com/office/drawing/2014/main" val="294893733"/>
                    </a:ext>
                  </a:extLst>
                </a:gridCol>
                <a:gridCol w="745807">
                  <a:extLst>
                    <a:ext uri="{9D8B030D-6E8A-4147-A177-3AD203B41FA5}">
                      <a16:colId xmlns:a16="http://schemas.microsoft.com/office/drawing/2014/main" val="204744603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161455310"/>
                  </a:ext>
                </a:extLst>
              </a:tr>
              <a:tr h="149677">
                <a:tc gridSpan="2"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Fitting window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 – 450 nm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3247178341"/>
                  </a:ext>
                </a:extLst>
              </a:tr>
              <a:tr h="149677">
                <a:tc rowSpan="4"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Absorption</a:t>
                      </a:r>
                    </a:p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 sections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ore-KR" sz="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ore-KR" altLang="en-US" sz="8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Bogumil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(2000)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 and 293 K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3203019966"/>
                  </a:ext>
                </a:extLst>
              </a:tr>
              <a:tr h="149677">
                <a:tc vMerge="1">
                  <a:txBody>
                    <a:bodyPr/>
                    <a:lstStyle/>
                    <a:p>
                      <a:r>
                        <a:rPr lang="en-US" altLang="ko-Kore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NO2 cross section</a:t>
                      </a:r>
                      <a:endParaRPr lang="ko-Kore-KR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ko-Kore-KR" sz="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Vandaele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(1998)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K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1013729489"/>
                  </a:ext>
                </a:extLst>
              </a:tr>
              <a:tr h="149677">
                <a:tc vMerge="1">
                  <a:txBody>
                    <a:bodyPr/>
                    <a:lstStyle/>
                    <a:p>
                      <a:r>
                        <a:rPr lang="en-US" altLang="ko-Kore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O4 cross section</a:t>
                      </a:r>
                      <a:endParaRPr lang="ko-Kore-KR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ore-KR" sz="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Thalman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US" altLang="ko-Kore-KR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Volkamer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(2013)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 K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3314975131"/>
                  </a:ext>
                </a:extLst>
              </a:tr>
              <a:tr h="149677">
                <a:tc vMerge="1">
                  <a:txBody>
                    <a:bodyPr/>
                    <a:lstStyle/>
                    <a:p>
                      <a:r>
                        <a:rPr lang="en-US" altLang="ko-Kore-K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</a:t>
                      </a:r>
                      <a:endParaRPr lang="ko-Kore-KR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Chance and </a:t>
                      </a:r>
                      <a:r>
                        <a:rPr lang="en-US" altLang="ko-Kore-KR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Spurr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(1997)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889942216"/>
                  </a:ext>
                </a:extLst>
              </a:tr>
              <a:tr h="243225">
                <a:tc gridSpan="2"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fitting parameters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order polynomial</a:t>
                      </a:r>
                    </a:p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Shift: 2</a:t>
                      </a:r>
                      <a:r>
                        <a:rPr lang="en-US" altLang="ko-Kore-KR" sz="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SFP: 3</a:t>
                      </a:r>
                      <a:r>
                        <a:rPr lang="en-US" altLang="ko-Kore-KR" sz="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400.9 -500</a:t>
                      </a:r>
                      <a:r>
                        <a:rPr lang="en-US" altLang="ko-Kore-KR" sz="8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.8 nm</a:t>
                      </a:r>
                      <a:endParaRPr lang="ko-Kore-KR" altLang="en-US" sz="8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2595433021"/>
                  </a:ext>
                </a:extLst>
              </a:tr>
              <a:tr h="149677">
                <a:tc gridSpan="2"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fitting parameters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ore-KR" sz="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altLang="ko-Kore-KR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polynomials</a:t>
                      </a:r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endParaRPr lang="ko-Kore-KR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2366318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7702E4-FAAF-886B-9FB4-9228E93E9C83}"/>
              </a:ext>
            </a:extLst>
          </p:cNvPr>
          <p:cNvSpPr txBox="1"/>
          <p:nvPr/>
        </p:nvSpPr>
        <p:spPr>
          <a:xfrm>
            <a:off x="1618528" y="5005240"/>
            <a:ext cx="2129978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200" b="1" i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나눔스퀘어 네오 ExtraBold" panose="00000900000000000000" pitchFamily="2" charset="-127"/>
                <a:cs typeface="Arial" panose="020B0604020202020204" pitchFamily="34" charset="0"/>
              </a:rPr>
              <a:t>DOAS Fitting Parameters</a:t>
            </a:r>
            <a:endParaRPr lang="en-US" altLang="ko-KR" sz="1200" b="1" i="1" baseline="-2500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나눔스퀘어 네오 ExtraBold" panose="000009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C4C36-0A2E-4F9D-4ECC-228994962434}"/>
              </a:ext>
            </a:extLst>
          </p:cNvPr>
          <p:cNvSpPr txBox="1"/>
          <p:nvPr/>
        </p:nvSpPr>
        <p:spPr>
          <a:xfrm>
            <a:off x="189471" y="4540127"/>
            <a:ext cx="327866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NO</a:t>
            </a:r>
            <a:r>
              <a:rPr lang="en-US" altLang="ko-KR" sz="2000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2</a:t>
            </a:r>
            <a:r>
              <a:rPr lang="en-US" altLang="ko-KR" sz="2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 SCD Retrieval</a:t>
            </a:r>
            <a:endParaRPr lang="ko-Kore-KR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BD4BD-565F-858F-31CD-29ADB7ACC34F}"/>
              </a:ext>
            </a:extLst>
          </p:cNvPr>
          <p:cNvSpPr txBox="1"/>
          <p:nvPr/>
        </p:nvSpPr>
        <p:spPr>
          <a:xfrm>
            <a:off x="5060504" y="1188989"/>
            <a:ext cx="378059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altLang="ko-KR" sz="1400" i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나눔스퀘어 네오 ExtraBold" panose="00000900000000000000" pitchFamily="2" charset="-127"/>
                <a:cs typeface="Arial" panose="020B0604020202020204" pitchFamily="34" charset="0"/>
              </a:rPr>
              <a:t>NO</a:t>
            </a:r>
            <a:r>
              <a:rPr lang="en-US" altLang="ko-KR" sz="1400" i="1" baseline="-2500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나눔스퀘어 네오 ExtraBold" panose="000009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1400" i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나눔스퀘어 네오 ExtraBold" panose="00000900000000000000" pitchFamily="2" charset="-127"/>
                <a:cs typeface="Arial" panose="020B0604020202020204" pitchFamily="34" charset="0"/>
              </a:rPr>
              <a:t> shape factor calculated by </a:t>
            </a: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i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나눔스퀘어 네오 ExtraBold" panose="00000900000000000000" pitchFamily="2" charset="-127"/>
                <a:cs typeface="Arial" panose="020B0604020202020204" pitchFamily="34" charset="0"/>
              </a:rPr>
              <a:t>        GEOS-Chem CTM model from SNU</a:t>
            </a:r>
            <a:endParaRPr lang="en-US" altLang="ko-KR" sz="1400" i="1" baseline="-2500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나눔스퀘어 네오 ExtraBold" panose="000009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09E79-CF8A-E4A0-1D44-D38B4A679B60}"/>
              </a:ext>
            </a:extLst>
          </p:cNvPr>
          <p:cNvSpPr txBox="1"/>
          <p:nvPr/>
        </p:nvSpPr>
        <p:spPr>
          <a:xfrm>
            <a:off x="8841094" y="1217355"/>
            <a:ext cx="317128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NO</a:t>
            </a:r>
            <a:r>
              <a:rPr lang="en-US" altLang="ko-KR" sz="1800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2</a:t>
            </a:r>
            <a:r>
              <a:rPr lang="en-US" altLang="ko-KR" sz="1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  AMF </a:t>
            </a:r>
            <a:r>
              <a:rPr lang="en-US" altLang="ko-KR" sz="2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Calculation</a:t>
            </a:r>
            <a:r>
              <a:rPr lang="en-US" altLang="ko-KR" sz="1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  </a:t>
            </a:r>
            <a:endParaRPr lang="ko-Kore-KR" altLang="en-US" dirty="0">
              <a:solidFill>
                <a:srgbClr val="0432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9C43F-0FD2-8104-1EF9-8EEFBD9C026D}"/>
              </a:ext>
            </a:extLst>
          </p:cNvPr>
          <p:cNvSpPr txBox="1"/>
          <p:nvPr/>
        </p:nvSpPr>
        <p:spPr>
          <a:xfrm>
            <a:off x="7376792" y="4451242"/>
            <a:ext cx="364680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ore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Stratosphere-Troposphere Separation (STS) </a:t>
            </a:r>
            <a:endParaRPr lang="ko-Kore-KR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9532B-4BAA-C3E7-867D-110233C1FCF6}"/>
              </a:ext>
            </a:extLst>
          </p:cNvPr>
          <p:cNvSpPr txBox="1"/>
          <p:nvPr/>
        </p:nvSpPr>
        <p:spPr>
          <a:xfrm>
            <a:off x="84379" y="1046904"/>
            <a:ext cx="3577798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Updates in V3.0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Update absorption cross sections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Optimize Wavelength calibrations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Optimize Spectral fitting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Shape factors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Updates in GEMS L2 products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27A1671-715F-C397-67C0-133D0B1B49D8}"/>
              </a:ext>
            </a:extLst>
          </p:cNvPr>
          <p:cNvSpPr/>
          <p:nvPr/>
        </p:nvSpPr>
        <p:spPr>
          <a:xfrm>
            <a:off x="1756611" y="2598821"/>
            <a:ext cx="3200400" cy="1600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1FCE8C-DFBA-FDBF-BFBA-3D7C90F3F9F8}"/>
              </a:ext>
            </a:extLst>
          </p:cNvPr>
          <p:cNvSpPr/>
          <p:nvPr/>
        </p:nvSpPr>
        <p:spPr>
          <a:xfrm>
            <a:off x="5181601" y="2618701"/>
            <a:ext cx="1495925" cy="6298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D416E28-14FE-450B-9E6A-F9D10BE343B7}"/>
              </a:ext>
            </a:extLst>
          </p:cNvPr>
          <p:cNvSpPr/>
          <p:nvPr/>
        </p:nvSpPr>
        <p:spPr>
          <a:xfrm>
            <a:off x="7992980" y="2485155"/>
            <a:ext cx="2434267" cy="17138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3679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07614D-89FE-502F-4ED5-D0007668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 Issues in GEMS total NO</a:t>
            </a:r>
            <a:r>
              <a:rPr kumimoji="1" lang="en-US" altLang="ko-Kore-KR" baseline="-25000" dirty="0"/>
              <a:t>2</a:t>
            </a:r>
            <a:r>
              <a:rPr kumimoji="1" lang="en-US" altLang="ko-Kore-KR" dirty="0"/>
              <a:t> V2.0 Products</a:t>
            </a:r>
            <a:endParaRPr kumimoji="1" lang="ko-Kore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CF94B0-329C-E499-7BAC-9A256D21A225}"/>
              </a:ext>
            </a:extLst>
          </p:cNvPr>
          <p:cNvSpPr txBox="1"/>
          <p:nvPr/>
        </p:nvSpPr>
        <p:spPr>
          <a:xfrm>
            <a:off x="838200" y="1133127"/>
            <a:ext cx="2099872" cy="400110"/>
          </a:xfrm>
          <a:prstGeom prst="rect">
            <a:avLst/>
          </a:prstGeom>
          <a:solidFill>
            <a:schemeClr val="bg2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Total NO</a:t>
            </a:r>
            <a:r>
              <a:rPr lang="en-US" altLang="ko-KR" sz="20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endParaRPr lang="ko-Kore-KR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00A6BC-DFA6-C33B-B3B0-2479E8A2A95F}"/>
              </a:ext>
            </a:extLst>
          </p:cNvPr>
          <p:cNvSpPr txBox="1"/>
          <p:nvPr/>
        </p:nvSpPr>
        <p:spPr>
          <a:xfrm>
            <a:off x="890165" y="5023004"/>
            <a:ext cx="10719216" cy="1631216"/>
          </a:xfrm>
          <a:prstGeom prst="rect">
            <a:avLst/>
          </a:prstGeom>
          <a:noFill/>
          <a:ln>
            <a:solidFill>
              <a:srgbClr val="05227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" altLang="ko-Kore-KR" sz="2000" dirty="0">
                <a:effectLst/>
                <a:latin typeface="Arial" panose="020B0604020202020204" pitchFamily="34" charset="0"/>
              </a:rPr>
              <a:t>GEMS values below 4 PMC are mostly lower than TROPOMI.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" altLang="ko-Kore-KR" sz="2000" dirty="0">
                <a:effectLst/>
                <a:latin typeface="Arial" panose="020B0604020202020204" pitchFamily="34" charset="0"/>
              </a:rPr>
              <a:t>For larger columns, GEMS values are higher but do not deviate too much from TROPOMI in summe</a:t>
            </a:r>
            <a:r>
              <a:rPr lang="en" altLang="ko-Kore-KR" sz="2000" dirty="0">
                <a:latin typeface="Arial" panose="020B0604020202020204" pitchFamily="34" charset="0"/>
              </a:rPr>
              <a:t>r (slope=1.23).</a:t>
            </a:r>
            <a:endParaRPr lang="en" altLang="ko-Kore-KR" sz="2000" dirty="0"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" altLang="ko-Kore-KR" sz="2000" dirty="0">
                <a:effectLst/>
                <a:latin typeface="Arial" panose="020B0604020202020204" pitchFamily="34" charset="0"/>
              </a:rPr>
              <a:t>In winter, the deviation from TROPOMI is much larger (slope=2.45).</a:t>
            </a:r>
            <a:endParaRPr lang="en" altLang="ko-Kore-KR" sz="2000" b="1" dirty="0">
              <a:effectLst/>
              <a:latin typeface="Arial" panose="020B0604020202020204" pitchFamily="34" charset="0"/>
            </a:endParaRPr>
          </a:p>
          <a:p>
            <a:pPr algn="just" latinLnBrk="0"/>
            <a:r>
              <a:rPr lang="en" altLang="ko-Kore-KR" sz="2000" b="1" dirty="0">
                <a:solidFill>
                  <a:srgbClr val="0432FF"/>
                </a:solidFill>
                <a:effectLst/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ko-Kore-KR" sz="2000" b="1" dirty="0">
                <a:solidFill>
                  <a:srgbClr val="0432FF"/>
                </a:solidFill>
                <a:latin typeface="Arial" panose="020B0604020202020204" pitchFamily="34" charset="0"/>
                <a:sym typeface="Wingdings" pitchFamily="2" charset="2"/>
              </a:rPr>
              <a:t>We focus on improvement of GEMS total NO</a:t>
            </a:r>
            <a:r>
              <a:rPr lang="en-US" altLang="ko-Kore-KR" sz="2000" b="1" baseline="-25000" dirty="0">
                <a:solidFill>
                  <a:srgbClr val="0432FF"/>
                </a:solidFill>
                <a:latin typeface="Arial" panose="020B0604020202020204" pitchFamily="34" charset="0"/>
                <a:sym typeface="Wingdings" pitchFamily="2" charset="2"/>
              </a:rPr>
              <a:t>2</a:t>
            </a:r>
            <a:r>
              <a:rPr lang="en-US" altLang="ko-Kore-KR" sz="2000" b="1" dirty="0">
                <a:solidFill>
                  <a:srgbClr val="0432FF"/>
                </a:solidFill>
                <a:latin typeface="Arial" panose="020B0604020202020204" pitchFamily="34" charset="0"/>
                <a:sym typeface="Wingdings" pitchFamily="2" charset="2"/>
              </a:rPr>
              <a:t> by optimizing SCD retrievals</a:t>
            </a:r>
            <a:endParaRPr lang="en" altLang="ko-Kore-KR" sz="2000" b="1" dirty="0">
              <a:solidFill>
                <a:srgbClr val="0432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86158B78-DB44-6D67-CF59-3412F592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16" y="1224397"/>
            <a:ext cx="7772400" cy="37073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6D8DFC2-0391-9D71-3601-156BEE402FEF}"/>
              </a:ext>
            </a:extLst>
          </p:cNvPr>
          <p:cNvSpPr txBox="1"/>
          <p:nvPr/>
        </p:nvSpPr>
        <p:spPr>
          <a:xfrm>
            <a:off x="5429950" y="3555861"/>
            <a:ext cx="1083072" cy="54424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r>
              <a:rPr lang="en" altLang="ko-Kore-KR" sz="1400" b="1" dirty="0">
                <a:latin typeface="Arial" panose="020B0604020202020204" pitchFamily="34" charset="0"/>
              </a:rPr>
              <a:t>Slope=1.23R=0.87</a:t>
            </a:r>
            <a:endParaRPr lang="ko-Kore-KR" altLang="en-US" sz="1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E8BFEC-7974-C144-CE1C-2790E3F311A6}"/>
              </a:ext>
            </a:extLst>
          </p:cNvPr>
          <p:cNvSpPr txBox="1"/>
          <p:nvPr/>
        </p:nvSpPr>
        <p:spPr>
          <a:xfrm>
            <a:off x="8877556" y="3555861"/>
            <a:ext cx="1083072" cy="54424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r>
              <a:rPr lang="en" altLang="ko-Kore-KR" sz="1400" b="1" dirty="0">
                <a:latin typeface="Arial" panose="020B0604020202020204" pitchFamily="34" charset="0"/>
              </a:rPr>
              <a:t>Slope=2.45</a:t>
            </a:r>
          </a:p>
          <a:p>
            <a:r>
              <a:rPr lang="en" altLang="ko-Kore-KR" sz="1400" b="1" dirty="0">
                <a:latin typeface="Arial" panose="020B0604020202020204" pitchFamily="34" charset="0"/>
              </a:rPr>
              <a:t>R=0.90</a:t>
            </a:r>
            <a:endParaRPr lang="ko-Kore-KR" alt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929262-C468-FB51-DC53-079B0266802A}"/>
              </a:ext>
            </a:extLst>
          </p:cNvPr>
          <p:cNvSpPr txBox="1"/>
          <p:nvPr/>
        </p:nvSpPr>
        <p:spPr>
          <a:xfrm>
            <a:off x="494964" y="4515704"/>
            <a:ext cx="278634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Arial" panose="020B0604020202020204" pitchFamily="34" charset="0"/>
              </a:rPr>
              <a:t>PEGASOS</a:t>
            </a:r>
            <a:r>
              <a:rPr lang="ko-KR" altLang="en-US" sz="1400" dirty="0"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</a:rPr>
              <a:t>Report</a:t>
            </a:r>
            <a:r>
              <a:rPr lang="ko-KR" altLang="en-US" sz="1400" dirty="0"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</a:rPr>
              <a:t>V3.0</a:t>
            </a:r>
            <a:r>
              <a:rPr lang="ko-KR" altLang="en-US" sz="1400" dirty="0"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</a:rPr>
              <a:t>(2024)</a:t>
            </a:r>
            <a:endParaRPr lang="ko-Kore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43038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07614D-89FE-502F-4ED5-D0007668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 Issues in GEMS Trop. &amp; Strat. NO</a:t>
            </a:r>
            <a:r>
              <a:rPr kumimoji="1" lang="en-US" altLang="ko-Kore-KR" baseline="-25000" dirty="0"/>
              <a:t>2</a:t>
            </a:r>
            <a:r>
              <a:rPr kumimoji="1" lang="en-US" altLang="ko-Kore-KR" dirty="0"/>
              <a:t> V2.0 Products</a:t>
            </a:r>
            <a:endParaRPr kumimoji="1" lang="ko-Kore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6DAAB4A-2BD4-2F8E-4C0A-F9472109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595" y="2070017"/>
            <a:ext cx="2397887" cy="230759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79BBE9F-B080-2657-2A4F-F03FF98E7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29" y="2102146"/>
            <a:ext cx="2377440" cy="2265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DF927-AD0F-E1EE-9E24-DF620A1F9D75}"/>
              </a:ext>
            </a:extLst>
          </p:cNvPr>
          <p:cNvSpPr txBox="1"/>
          <p:nvPr/>
        </p:nvSpPr>
        <p:spPr>
          <a:xfrm>
            <a:off x="611428" y="1680644"/>
            <a:ext cx="4144158" cy="338554"/>
          </a:xfrm>
          <a:prstGeom prst="rect">
            <a:avLst/>
          </a:prstGeom>
          <a:noFill/>
          <a:ln>
            <a:solidFill>
              <a:srgbClr val="05227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ko-Kore-KR" sz="1600" dirty="0">
                <a:latin typeface="Arial" panose="020B0604020202020204" pitchFamily="34" charset="0"/>
              </a:rPr>
              <a:t>GEMS V2.0 vs TROPOMI (1-day)</a:t>
            </a:r>
            <a:endParaRPr lang="ko-Kore-KR" alt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C5A37-2A58-86F0-FC8B-C1D93E3C481F}"/>
              </a:ext>
            </a:extLst>
          </p:cNvPr>
          <p:cNvSpPr txBox="1"/>
          <p:nvPr/>
        </p:nvSpPr>
        <p:spPr>
          <a:xfrm>
            <a:off x="1516569" y="3780948"/>
            <a:ext cx="1300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ore-KR" sz="1600" dirty="0">
                <a:latin typeface="Arial" panose="020B0604020202020204" pitchFamily="34" charset="0"/>
              </a:rPr>
              <a:t>2022/06/21</a:t>
            </a:r>
            <a:endParaRPr lang="ko-Kore-KR" alt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87B43-4923-46F4-8387-D69F22D26F3A}"/>
              </a:ext>
            </a:extLst>
          </p:cNvPr>
          <p:cNvSpPr txBox="1"/>
          <p:nvPr/>
        </p:nvSpPr>
        <p:spPr>
          <a:xfrm>
            <a:off x="3780889" y="3780947"/>
            <a:ext cx="1300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ore-KR" sz="1600" dirty="0">
                <a:latin typeface="Arial" panose="020B0604020202020204" pitchFamily="34" charset="0"/>
              </a:rPr>
              <a:t>2022/12/21</a:t>
            </a:r>
            <a:endParaRPr lang="ko-Kore-KR" altLang="en-US" sz="1600" dirty="0"/>
          </a:p>
        </p:txBody>
      </p:sp>
      <p:pic>
        <p:nvPicPr>
          <p:cNvPr id="11" name="그림 10" descr="텍스트, 지도, 스크린샷, 도표이(가) 표시된 사진&#10;&#10;자동 생성된 설명">
            <a:extLst>
              <a:ext uri="{FF2B5EF4-FFF2-40B4-BE49-F238E27FC236}">
                <a16:creationId xmlns:a16="http://schemas.microsoft.com/office/drawing/2014/main" id="{73B6113F-C1A5-23BD-E0C4-009B2DF827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675" b="14498"/>
          <a:stretch/>
        </p:blipFill>
        <p:spPr>
          <a:xfrm>
            <a:off x="5674091" y="1914871"/>
            <a:ext cx="6396343" cy="257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DBFC2-AFC1-ADDB-467C-FBAB1A19A9BE}"/>
              </a:ext>
            </a:extLst>
          </p:cNvPr>
          <p:cNvSpPr txBox="1"/>
          <p:nvPr/>
        </p:nvSpPr>
        <p:spPr>
          <a:xfrm>
            <a:off x="830643" y="5111409"/>
            <a:ext cx="10719216" cy="1200329"/>
          </a:xfrm>
          <a:prstGeom prst="rect">
            <a:avLst/>
          </a:prstGeom>
          <a:noFill/>
          <a:ln>
            <a:solidFill>
              <a:srgbClr val="05227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" altLang="ko-Kore-KR" b="1" dirty="0">
                <a:effectLst/>
                <a:latin typeface="Arial" panose="020B0604020202020204" pitchFamily="34" charset="0"/>
              </a:rPr>
              <a:t>Largest relative difference</a:t>
            </a:r>
            <a:r>
              <a:rPr lang="en" altLang="ko-Kore-KR" b="1" dirty="0">
                <a:latin typeface="Arial" panose="020B0604020202020204" pitchFamily="34" charset="0"/>
              </a:rPr>
              <a:t> </a:t>
            </a:r>
            <a:r>
              <a:rPr lang="en" altLang="ko-Kore-KR" dirty="0">
                <a:effectLst/>
                <a:latin typeface="Arial" panose="020B0604020202020204" pitchFamily="34" charset="0"/>
              </a:rPr>
              <a:t>are detected for </a:t>
            </a:r>
            <a:r>
              <a:rPr lang="en" altLang="ko-Kore-KR" b="1" dirty="0">
                <a:effectLst/>
                <a:latin typeface="Arial" panose="020B0604020202020204" pitchFamily="34" charset="0"/>
              </a:rPr>
              <a:t>low values in summer and higher values in winter. </a:t>
            </a:r>
            <a:r>
              <a:rPr lang="en" altLang="ko-Kore-KR" dirty="0">
                <a:effectLst/>
                <a:latin typeface="Arial" panose="020B0604020202020204" pitchFamily="34" charset="0"/>
              </a:rPr>
              <a:t>(&gt;175% in both seasons, slope = 1.7). </a:t>
            </a:r>
            <a:endParaRPr lang="en" altLang="ko-Kore-KR" b="1" dirty="0">
              <a:effectLst/>
              <a:latin typeface="Arial" panose="020B0604020202020204" pitchFamily="34" charset="0"/>
            </a:endParaRPr>
          </a:p>
          <a:p>
            <a:pPr marL="285750" indent="-285750" algn="just" latinLnBrk="0">
              <a:buFont typeface="Wingdings" pitchFamily="2" charset="2"/>
              <a:buChar char="Ø"/>
            </a:pPr>
            <a:r>
              <a:rPr lang="en" altLang="ko-Kore-KR" b="1" dirty="0">
                <a:effectLst/>
                <a:latin typeface="Arial" panose="020B0604020202020204" pitchFamily="34" charset="0"/>
              </a:rPr>
              <a:t>GEMS stratospheric NO</a:t>
            </a:r>
            <a:r>
              <a:rPr lang="en" altLang="ko-Kore-KR" b="1" baseline="-25000" dirty="0">
                <a:effectLst/>
                <a:latin typeface="Arial" panose="020B0604020202020204" pitchFamily="34" charset="0"/>
              </a:rPr>
              <a:t>2</a:t>
            </a:r>
            <a:r>
              <a:rPr lang="en" altLang="ko-Kore-KR" b="1" dirty="0">
                <a:effectLst/>
                <a:latin typeface="Arial" panose="020B0604020202020204" pitchFamily="34" charset="0"/>
              </a:rPr>
              <a:t> columns show a strong low bias </a:t>
            </a:r>
            <a:r>
              <a:rPr lang="en" altLang="ko-Kore-KR" dirty="0">
                <a:effectLst/>
                <a:latin typeface="Arial" panose="020B0604020202020204" pitchFamily="34" charset="0"/>
              </a:rPr>
              <a:t>in comparison to TROPOMI (&gt;-67%). </a:t>
            </a:r>
            <a:endParaRPr lang="en" altLang="ko-Kore-KR" dirty="0">
              <a:solidFill>
                <a:srgbClr val="052272"/>
              </a:solidFill>
              <a:latin typeface="Arial" panose="020B0604020202020204" pitchFamily="34" charset="0"/>
            </a:endParaRPr>
          </a:p>
          <a:p>
            <a:pPr algn="just" latinLnBrk="0"/>
            <a:r>
              <a:rPr lang="en" altLang="ko-Kore-KR" b="1" dirty="0">
                <a:solidFill>
                  <a:srgbClr val="0432FF"/>
                </a:solidFill>
                <a:effectLst/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" altLang="ko-Kore-KR" b="1" dirty="0">
                <a:solidFill>
                  <a:srgbClr val="0432FF"/>
                </a:solidFill>
                <a:latin typeface="Arial" panose="020B0604020202020204" pitchFamily="34" charset="0"/>
              </a:rPr>
              <a:t>d</a:t>
            </a:r>
            <a:r>
              <a:rPr lang="en" altLang="ko-Kore-KR" b="1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ue to the error in the</a:t>
            </a:r>
            <a:r>
              <a:rPr lang="ko-KR" altLang="en-US" b="1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AMF</a:t>
            </a:r>
            <a:r>
              <a:rPr lang="en" altLang="ko-Kore-KR" b="1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 calculation of the tropospheric/stratospheric columns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ECA38-1D1C-9418-D9DC-99878FC2D695}"/>
              </a:ext>
            </a:extLst>
          </p:cNvPr>
          <p:cNvSpPr txBox="1"/>
          <p:nvPr/>
        </p:nvSpPr>
        <p:spPr>
          <a:xfrm>
            <a:off x="6096000" y="1150446"/>
            <a:ext cx="2520000" cy="396000"/>
          </a:xfrm>
          <a:prstGeom prst="rect">
            <a:avLst/>
          </a:prstGeom>
          <a:solidFill>
            <a:schemeClr val="bg2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Stratospheric NO</a:t>
            </a:r>
            <a:r>
              <a:rPr lang="en-US" altLang="ko-KR" sz="20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endParaRPr lang="ko-Kore-KR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D6C23-5E93-CFBA-09B9-66F677A00993}"/>
              </a:ext>
            </a:extLst>
          </p:cNvPr>
          <p:cNvSpPr txBox="1"/>
          <p:nvPr/>
        </p:nvSpPr>
        <p:spPr>
          <a:xfrm>
            <a:off x="611429" y="1150979"/>
            <a:ext cx="2520000" cy="396000"/>
          </a:xfrm>
          <a:prstGeom prst="rect">
            <a:avLst/>
          </a:prstGeom>
          <a:solidFill>
            <a:schemeClr val="bg2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Tropospheric NO</a:t>
            </a:r>
            <a:r>
              <a:rPr lang="en-US" altLang="ko-KR" sz="20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endParaRPr lang="ko-Kore-KR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AD0040-01D6-9A97-05A0-85BA314E87B7}"/>
              </a:ext>
            </a:extLst>
          </p:cNvPr>
          <p:cNvSpPr txBox="1"/>
          <p:nvPr/>
        </p:nvSpPr>
        <p:spPr>
          <a:xfrm>
            <a:off x="10147188" y="3628640"/>
            <a:ext cx="10993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ore-KR" sz="1400" dirty="0">
                <a:latin typeface="Arial" panose="020B0604020202020204" pitchFamily="34" charset="0"/>
              </a:rPr>
              <a:t>2022/06/21</a:t>
            </a:r>
            <a:endParaRPr lang="ko-Kore-KR" alt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DCD4BD-E6C6-38C6-8901-8BCC2DC9BE31}"/>
              </a:ext>
            </a:extLst>
          </p:cNvPr>
          <p:cNvSpPr txBox="1"/>
          <p:nvPr/>
        </p:nvSpPr>
        <p:spPr>
          <a:xfrm>
            <a:off x="838200" y="4303985"/>
            <a:ext cx="414415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" altLang="ko-Kore-KR" sz="1100" b="1" dirty="0">
                <a:latin typeface="Arial" panose="020B0604020202020204" pitchFamily="34" charset="0"/>
              </a:rPr>
              <a:t>TROPOMI </a:t>
            </a:r>
            <a:r>
              <a:rPr lang="en" altLang="ko-Kore-KR" sz="1100" dirty="0">
                <a:latin typeface="Arial" panose="020B0604020202020204" pitchFamily="34" charset="0"/>
              </a:rPr>
              <a:t>[PMC]</a:t>
            </a:r>
            <a:endParaRPr lang="ko-Kore-KR" altLang="en-US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E23571-EFD5-CB59-AC66-14FD94B5F215}"/>
              </a:ext>
            </a:extLst>
          </p:cNvPr>
          <p:cNvSpPr txBox="1"/>
          <p:nvPr/>
        </p:nvSpPr>
        <p:spPr>
          <a:xfrm rot="16200000">
            <a:off x="-437980" y="3133264"/>
            <a:ext cx="209881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" altLang="ko-Kore-KR" sz="1100" b="1" dirty="0">
                <a:latin typeface="Arial" panose="020B0604020202020204" pitchFamily="34" charset="0"/>
              </a:rPr>
              <a:t>GEMS V2.0</a:t>
            </a:r>
            <a:r>
              <a:rPr lang="en" altLang="ko-Kore-KR" sz="1100" dirty="0">
                <a:latin typeface="Arial" panose="020B0604020202020204" pitchFamily="34" charset="0"/>
              </a:rPr>
              <a:t> [PMC]</a:t>
            </a:r>
            <a:endParaRPr lang="ko-Kore-KR" alt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1E1435-9322-7632-0631-5AE2F4544D00}"/>
              </a:ext>
            </a:extLst>
          </p:cNvPr>
          <p:cNvSpPr txBox="1"/>
          <p:nvPr/>
        </p:nvSpPr>
        <p:spPr>
          <a:xfrm rot="16200000">
            <a:off x="8081588" y="2929393"/>
            <a:ext cx="209881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" altLang="ko-Kore-KR" sz="1100" b="1" dirty="0">
                <a:latin typeface="Arial" panose="020B0604020202020204" pitchFamily="34" charset="0"/>
              </a:rPr>
              <a:t>GEMS V2.0</a:t>
            </a:r>
            <a:r>
              <a:rPr lang="en" altLang="ko-Kore-KR" sz="1100" dirty="0">
                <a:latin typeface="Arial" panose="020B0604020202020204" pitchFamily="34" charset="0"/>
              </a:rPr>
              <a:t> [PMC]</a:t>
            </a:r>
            <a:endParaRPr lang="ko-Kore-KR" alt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14ECC4-FBEB-C05F-828D-FF43144C332D}"/>
              </a:ext>
            </a:extLst>
          </p:cNvPr>
          <p:cNvSpPr txBox="1"/>
          <p:nvPr/>
        </p:nvSpPr>
        <p:spPr>
          <a:xfrm>
            <a:off x="9612559" y="4360817"/>
            <a:ext cx="209881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" altLang="ko-Kore-KR" sz="1100" b="1" dirty="0">
                <a:latin typeface="Arial" panose="020B0604020202020204" pitchFamily="34" charset="0"/>
              </a:rPr>
              <a:t>TROPOMI </a:t>
            </a:r>
            <a:r>
              <a:rPr lang="en" altLang="ko-Kore-KR" sz="1100" dirty="0">
                <a:latin typeface="Arial" panose="020B0604020202020204" pitchFamily="34" charset="0"/>
              </a:rPr>
              <a:t>[PMC]</a:t>
            </a:r>
            <a:endParaRPr lang="ko-Kore-KR" altLang="en-US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D20FEE-C27D-C12E-BDB6-9E201788AA90}"/>
              </a:ext>
            </a:extLst>
          </p:cNvPr>
          <p:cNvSpPr txBox="1"/>
          <p:nvPr/>
        </p:nvSpPr>
        <p:spPr>
          <a:xfrm>
            <a:off x="873040" y="2278832"/>
            <a:ext cx="108000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r>
              <a:rPr lang="en" altLang="ko-Kore-KR" sz="1400" b="1" dirty="0">
                <a:latin typeface="Arial" panose="020B0604020202020204" pitchFamily="34" charset="0"/>
              </a:rPr>
              <a:t>Y=0.7x+2.6</a:t>
            </a:r>
            <a:endParaRPr lang="ko-Kore-KR" altLang="en-US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98BA1-9DD8-B6CC-3F17-D5D33FDF5654}"/>
              </a:ext>
            </a:extLst>
          </p:cNvPr>
          <p:cNvSpPr txBox="1"/>
          <p:nvPr/>
        </p:nvSpPr>
        <p:spPr>
          <a:xfrm>
            <a:off x="4027563" y="2248258"/>
            <a:ext cx="108000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r>
              <a:rPr lang="en" altLang="ko-Kore-KR" sz="1400" b="1" dirty="0">
                <a:latin typeface="Arial" panose="020B0604020202020204" pitchFamily="34" charset="0"/>
              </a:rPr>
              <a:t>Y=1.7x+3.1</a:t>
            </a:r>
            <a:endParaRPr lang="ko-Kore-KR" altLang="en-US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5DA8BD-51BE-49E6-7BA9-89FC6136FA1B}"/>
              </a:ext>
            </a:extLst>
          </p:cNvPr>
          <p:cNvSpPr txBox="1"/>
          <p:nvPr/>
        </p:nvSpPr>
        <p:spPr>
          <a:xfrm>
            <a:off x="9607188" y="2297667"/>
            <a:ext cx="1080000" cy="216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r>
              <a:rPr lang="en" altLang="ko-Kore-KR" sz="1400" b="1" dirty="0">
                <a:latin typeface="Arial" panose="020B0604020202020204" pitchFamily="34" charset="0"/>
              </a:rPr>
              <a:t>Y=0.1x+0.4</a:t>
            </a:r>
            <a:endParaRPr lang="ko-Kore-KR" altLang="en-US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F59108-4C65-12F0-73B8-26EB9CA12668}"/>
              </a:ext>
            </a:extLst>
          </p:cNvPr>
          <p:cNvSpPr txBox="1"/>
          <p:nvPr/>
        </p:nvSpPr>
        <p:spPr>
          <a:xfrm>
            <a:off x="202526" y="4574911"/>
            <a:ext cx="2786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Arial" panose="020B0604020202020204" pitchFamily="34" charset="0"/>
              </a:rPr>
              <a:t>PEGASOS</a:t>
            </a:r>
            <a:r>
              <a:rPr lang="ko-KR" altLang="en-US" sz="1400" dirty="0"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</a:rPr>
              <a:t>Report</a:t>
            </a:r>
            <a:r>
              <a:rPr lang="ko-KR" altLang="en-US" sz="1400" dirty="0"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</a:rPr>
              <a:t>V3.0</a:t>
            </a:r>
            <a:r>
              <a:rPr lang="ko-KR" altLang="en-US" sz="1400" dirty="0">
                <a:latin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</a:rPr>
              <a:t>(2024)</a:t>
            </a:r>
            <a:endParaRPr lang="ko-Kore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0829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7BF0B0-95EB-3C31-7241-E3D3C983F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Updates of GEMS NO</a:t>
            </a:r>
            <a:r>
              <a:rPr kumimoji="1" lang="en-US" altLang="ko-Kore-KR" baseline="-25000" dirty="0"/>
              <a:t>2</a:t>
            </a:r>
            <a:r>
              <a:rPr kumimoji="1" lang="en-US" altLang="ko-Kore-KR" dirty="0"/>
              <a:t> Retrievals</a:t>
            </a:r>
            <a:endParaRPr kumimoji="1" lang="ko-Kore-KR" altLang="en-US" dirty="0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8DB6C968-B2E3-6E59-FEAB-1FD606817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097482"/>
              </p:ext>
            </p:extLst>
          </p:nvPr>
        </p:nvGraphicFramePr>
        <p:xfrm>
          <a:off x="489869" y="1660923"/>
          <a:ext cx="11212262" cy="447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985">
                  <a:extLst>
                    <a:ext uri="{9D8B030D-6E8A-4147-A177-3AD203B41FA5}">
                      <a16:colId xmlns:a16="http://schemas.microsoft.com/office/drawing/2014/main" val="1509254401"/>
                    </a:ext>
                  </a:extLst>
                </a:gridCol>
                <a:gridCol w="7526215">
                  <a:extLst>
                    <a:ext uri="{9D8B030D-6E8A-4147-A177-3AD203B41FA5}">
                      <a16:colId xmlns:a16="http://schemas.microsoft.com/office/drawing/2014/main" val="3518778329"/>
                    </a:ext>
                  </a:extLst>
                </a:gridCol>
                <a:gridCol w="1987062">
                  <a:extLst>
                    <a:ext uri="{9D8B030D-6E8A-4147-A177-3AD203B41FA5}">
                      <a16:colId xmlns:a16="http://schemas.microsoft.com/office/drawing/2014/main" val="2947938764"/>
                    </a:ext>
                  </a:extLst>
                </a:gridCol>
              </a:tblGrid>
              <a:tr h="474276">
                <a:tc>
                  <a:txBody>
                    <a:bodyPr/>
                    <a:lstStyle/>
                    <a:p>
                      <a:pPr algn="ctr"/>
                      <a:endParaRPr lang="ko-Kore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Detailed description </a:t>
                      </a:r>
                      <a:endParaRPr lang="ko-Kore-KR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Availability</a:t>
                      </a:r>
                      <a:endParaRPr lang="ko-Kore-KR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9923764"/>
                  </a:ext>
                </a:extLst>
              </a:tr>
              <a:tr h="1778992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20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</a:p>
                    <a:p>
                      <a:pPr algn="ctr"/>
                      <a:r>
                        <a:rPr lang="en-US" altLang="ko-Kore-KR" sz="20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(2022)</a:t>
                      </a:r>
                      <a:endParaRPr lang="ko-Kore-KR" altLang="en-US" sz="2000" b="1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indent="-228600" rtl="0" fontAlgn="b" latinLnBrk="0"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Delete the variable of pixel quality flag from GEMS L1C</a:t>
                      </a:r>
                    </a:p>
                    <a:p>
                      <a:pPr marL="360000" indent="-228600" rtl="0" fontAlgn="b" latinLnBrk="0"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Replace CTM data of WRF-Chem and CAM-Chem to </a:t>
                      </a:r>
                      <a:r>
                        <a:rPr lang="en" altLang="ko-Kore-KR" sz="1600" b="1" i="0" dirty="0"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GEOS-Chem</a:t>
                      </a: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60000" indent="-228600" rtl="0" fontAlgn="b" latinLnBrk="0"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 </a:t>
                      </a:r>
                      <a:r>
                        <a:rPr lang="en" altLang="ko-Kore-KR" sz="1600" b="1" i="0" dirty="0"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troposphere and stratosphere NO</a:t>
                      </a:r>
                      <a:r>
                        <a:rPr lang="en" altLang="ko-Kore-KR" sz="1600" b="1" i="0" baseline="-25000" dirty="0"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" altLang="ko-Kore-KR" sz="1600" b="1" i="0" dirty="0"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column densities</a:t>
                      </a:r>
                    </a:p>
                    <a:p>
                      <a:pPr marL="360000" indent="-228600" rtl="0" fontAlgn="b" latinLnBrk="0"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Apply </a:t>
                      </a:r>
                      <a:r>
                        <a:rPr lang="en" altLang="ko-Kore-KR" sz="1600" b="1" i="0" dirty="0"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GEMS L2 BSR product </a:t>
                      </a: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calculate the NO</a:t>
                      </a:r>
                      <a:r>
                        <a:rPr lang="en" altLang="ko-Kore-KR" sz="1600" b="0" i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31400" indent="0" rtl="0" fontAlgn="b" latinLnBrk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</a:t>
                      </a:r>
                    </a:p>
                    <a:p>
                      <a:pPr marL="131400" indent="0" rtl="0" fontAlgn="b" latinLnBrk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" altLang="ko-Kore-KR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released version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290590"/>
                  </a:ext>
                </a:extLst>
              </a:tr>
              <a:tr h="2216786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</a:p>
                    <a:p>
                      <a:pPr algn="ctr"/>
                      <a:r>
                        <a:rPr lang="en-US" altLang="ko-Kore-KR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(2024, TBD)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0000" indent="-228600" rtl="0" fontAlgn="b" latinLnBrk="0"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en" altLang="ko-KR" sz="1600" b="0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Update </a:t>
                      </a:r>
                      <a:r>
                        <a:rPr lang="en-US" altLang="ko-KR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slant column density (SCD) Retrievals</a:t>
                      </a:r>
                      <a:endParaRPr lang="en" altLang="ko-KR" sz="1600" b="0" i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432FF"/>
                        </a:solidFill>
                        <a:effectLst/>
                        <a:latin typeface="Arial" panose="020B0604020202020204" pitchFamily="34" charset="0"/>
                        <a:ea typeface="나눔스퀘어 네오 Regular" panose="00000500000000000000" pitchFamily="2" charset="-127"/>
                        <a:cs typeface="Arial" panose="020B0604020202020204" pitchFamily="34" charset="0"/>
                      </a:endParaRPr>
                    </a:p>
                    <a:p>
                      <a:pPr marL="360000" indent="-228600" rtl="0" fontAlgn="b" latinLnBrk="0"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en" altLang="ko-KR" sz="1600" b="0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Update</a:t>
                      </a:r>
                      <a:r>
                        <a:rPr lang="en-US" altLang="ko-KR" sz="1600" b="0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troposphere and stratosphere AMF &amp; Columns</a:t>
                      </a:r>
                    </a:p>
                    <a:p>
                      <a:pPr marL="360000" marR="0" lvl="0" indent="-2286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" altLang="ko-KR" sz="1600" b="0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Change </a:t>
                      </a:r>
                      <a:r>
                        <a:rPr lang="en" altLang="ko-KR" sz="1600" b="0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smoothing method in </a:t>
                      </a:r>
                      <a:r>
                        <a:rPr lang="en" altLang="ko-KR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Stratosphere-Troposphere Separation</a:t>
                      </a:r>
                      <a:r>
                        <a:rPr lang="ko-KR" altLang="en-US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52272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(STS)</a:t>
                      </a:r>
                      <a:endParaRPr lang="en" altLang="ko-KR" sz="1600" b="1" i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52272"/>
                        </a:solidFill>
                        <a:effectLst/>
                        <a:latin typeface="Arial" panose="020B0604020202020204" pitchFamily="34" charset="0"/>
                        <a:ea typeface="나눔스퀘어 네오 Regular" panose="00000500000000000000" pitchFamily="2" charset="-127"/>
                        <a:cs typeface="Arial" panose="020B0604020202020204" pitchFamily="34" charset="0"/>
                      </a:endParaRPr>
                    </a:p>
                    <a:p>
                      <a:pPr marL="360000" indent="-228600" rtl="0" fontAlgn="b" latinLnBrk="0"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en" altLang="ko-KR" sz="1600" b="0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Apply </a:t>
                      </a:r>
                      <a:r>
                        <a:rPr lang="en" altLang="ko-KR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updated GEMS L2 AOD</a:t>
                      </a:r>
                      <a:r>
                        <a:rPr lang="ko-KR" altLang="en-US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(V2.1)</a:t>
                      </a:r>
                      <a:r>
                        <a:rPr lang="en" altLang="ko-KR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, O3T (V2.1), CLD (V3.0), BSR (V3.0)</a:t>
                      </a:r>
                      <a:r>
                        <a:rPr lang="en" altLang="ko-KR" sz="1600" b="1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" altLang="ko-KR" sz="1600" b="0" i="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나눔스퀘어 네오 Regular" panose="00000500000000000000" pitchFamily="2" charset="-127"/>
                          <a:cs typeface="Arial" panose="020B0604020202020204" pitchFamily="34" charset="0"/>
                        </a:rPr>
                        <a:t>products.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31400" indent="0" rtl="0" fontAlgn="b" latinLnBrk="0">
                        <a:lnSpc>
                          <a:spcPct val="150000"/>
                        </a:lnSpc>
                        <a:buFontTx/>
                        <a:buNone/>
                      </a:pPr>
                      <a:endParaRPr lang="en" altLang="ko-KR" sz="1600" b="0" i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나눔스퀘어 네오 Regular" panose="00000500000000000000" pitchFamily="2" charset="-127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677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456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>
            <a:extLst>
              <a:ext uri="{FF2B5EF4-FFF2-40B4-BE49-F238E27FC236}">
                <a16:creationId xmlns:a16="http://schemas.microsoft.com/office/drawing/2014/main" id="{6EA93DF6-B69D-B0DB-3613-176AB4E96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/>
          <a:stretch/>
        </p:blipFill>
        <p:spPr bwMode="auto">
          <a:xfrm>
            <a:off x="3625503" y="4326822"/>
            <a:ext cx="3543681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1F71070-1211-6F54-3663-360E5859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Test for GEMS NO</a:t>
            </a:r>
            <a:r>
              <a:rPr kumimoji="1" lang="en-US" altLang="ko-Kore-KR" baseline="-25000" dirty="0"/>
              <a:t>2</a:t>
            </a:r>
            <a:r>
              <a:rPr kumimoji="1" lang="en-US" altLang="ko-Kore-KR" dirty="0"/>
              <a:t> Slant Column Density Retrievals</a:t>
            </a:r>
            <a:endParaRPr kumimoji="1" lang="ko-Kore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1A93E-D8A6-42ED-94FF-574AD80C12B1}"/>
              </a:ext>
            </a:extLst>
          </p:cNvPr>
          <p:cNvSpPr txBox="1"/>
          <p:nvPr/>
        </p:nvSpPr>
        <p:spPr>
          <a:xfrm>
            <a:off x="578099" y="1067240"/>
            <a:ext cx="3055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Fitting Residuals [10</a:t>
            </a:r>
            <a:r>
              <a:rPr lang="en-US" altLang="ko-Kore-K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ko-Kore-KR" altLang="en-US" b="1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4720EA9-2343-0350-360B-21EF09D9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8" y="1445906"/>
            <a:ext cx="35337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B6324F-3756-F616-D1B6-9110DC572DE2}"/>
              </a:ext>
            </a:extLst>
          </p:cNvPr>
          <p:cNvSpPr txBox="1"/>
          <p:nvPr/>
        </p:nvSpPr>
        <p:spPr>
          <a:xfrm>
            <a:off x="672180" y="4019346"/>
            <a:ext cx="2791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SCD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error [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ko-K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ko-Kore-KR" altLang="en-US" b="1" dirty="0"/>
          </a:p>
        </p:txBody>
      </p:sp>
      <p:cxnSp>
        <p:nvCxnSpPr>
          <p:cNvPr id="23" name="직선 연결선[R] 22">
            <a:extLst>
              <a:ext uri="{FF2B5EF4-FFF2-40B4-BE49-F238E27FC236}">
                <a16:creationId xmlns:a16="http://schemas.microsoft.com/office/drawing/2014/main" id="{4ECF9C88-4572-68A4-9BDB-DB6F02F2640E}"/>
              </a:ext>
            </a:extLst>
          </p:cNvPr>
          <p:cNvCxnSpPr>
            <a:cxnSpLocks/>
          </p:cNvCxnSpPr>
          <p:nvPr/>
        </p:nvCxnSpPr>
        <p:spPr>
          <a:xfrm>
            <a:off x="710550" y="2200313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[R] 26">
            <a:extLst>
              <a:ext uri="{FF2B5EF4-FFF2-40B4-BE49-F238E27FC236}">
                <a16:creationId xmlns:a16="http://schemas.microsoft.com/office/drawing/2014/main" id="{089DE5EE-7893-F9F2-367C-56A04C039387}"/>
              </a:ext>
            </a:extLst>
          </p:cNvPr>
          <p:cNvCxnSpPr>
            <a:cxnSpLocks/>
          </p:cNvCxnSpPr>
          <p:nvPr/>
        </p:nvCxnSpPr>
        <p:spPr>
          <a:xfrm>
            <a:off x="709961" y="2780976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 descr="텍스트, 스크린샷, 다채로움, 라인이(가) 표시된 사진&#10;&#10;자동 생성된 설명">
            <a:extLst>
              <a:ext uri="{FF2B5EF4-FFF2-40B4-BE49-F238E27FC236}">
                <a16:creationId xmlns:a16="http://schemas.microsoft.com/office/drawing/2014/main" id="{2D88536D-5AA0-3F00-89A0-03280A53C5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" r="6062"/>
          <a:stretch/>
        </p:blipFill>
        <p:spPr>
          <a:xfrm>
            <a:off x="6923036" y="4330741"/>
            <a:ext cx="3310441" cy="24669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5A70B9-FD6E-2DC0-D396-93BCA698953E}"/>
              </a:ext>
            </a:extLst>
          </p:cNvPr>
          <p:cNvSpPr txBox="1"/>
          <p:nvPr/>
        </p:nvSpPr>
        <p:spPr>
          <a:xfrm>
            <a:off x="4017764" y="4022250"/>
            <a:ext cx="2791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SCD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ko-K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ko-Kore-KR" altLang="en-US" b="1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03FA8F3-604F-3816-5F4A-4E5C90270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6063"/>
          <a:stretch/>
        </p:blipFill>
        <p:spPr bwMode="auto">
          <a:xfrm>
            <a:off x="350005" y="4327657"/>
            <a:ext cx="3318139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직선 연결선[R] 31">
            <a:extLst>
              <a:ext uri="{FF2B5EF4-FFF2-40B4-BE49-F238E27FC236}">
                <a16:creationId xmlns:a16="http://schemas.microsoft.com/office/drawing/2014/main" id="{4225EC10-6EE2-9EAD-0845-6CD76FE62C51}"/>
              </a:ext>
            </a:extLst>
          </p:cNvPr>
          <p:cNvCxnSpPr>
            <a:cxnSpLocks/>
          </p:cNvCxnSpPr>
          <p:nvPr/>
        </p:nvCxnSpPr>
        <p:spPr>
          <a:xfrm>
            <a:off x="3997287" y="5083843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3F758108-853B-69C7-7BE3-5EBD2D3543FF}"/>
              </a:ext>
            </a:extLst>
          </p:cNvPr>
          <p:cNvCxnSpPr>
            <a:cxnSpLocks/>
          </p:cNvCxnSpPr>
          <p:nvPr/>
        </p:nvCxnSpPr>
        <p:spPr>
          <a:xfrm>
            <a:off x="3996698" y="5664506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[R] 33">
            <a:extLst>
              <a:ext uri="{FF2B5EF4-FFF2-40B4-BE49-F238E27FC236}">
                <a16:creationId xmlns:a16="http://schemas.microsoft.com/office/drawing/2014/main" id="{0BCDE1E0-71A8-61E7-5693-D155C13803BA}"/>
              </a:ext>
            </a:extLst>
          </p:cNvPr>
          <p:cNvCxnSpPr>
            <a:cxnSpLocks/>
          </p:cNvCxnSpPr>
          <p:nvPr/>
        </p:nvCxnSpPr>
        <p:spPr>
          <a:xfrm>
            <a:off x="710160" y="1616734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[R] 36">
            <a:extLst>
              <a:ext uri="{FF2B5EF4-FFF2-40B4-BE49-F238E27FC236}">
                <a16:creationId xmlns:a16="http://schemas.microsoft.com/office/drawing/2014/main" id="{AFEA4AE3-7D03-93B7-2861-6FC71D3942B8}"/>
              </a:ext>
            </a:extLst>
          </p:cNvPr>
          <p:cNvCxnSpPr>
            <a:cxnSpLocks/>
          </p:cNvCxnSpPr>
          <p:nvPr/>
        </p:nvCxnSpPr>
        <p:spPr>
          <a:xfrm>
            <a:off x="3999820" y="4507079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A6AA4E5-C83E-2530-8D63-DDDA8BF7D6B9}"/>
              </a:ext>
            </a:extLst>
          </p:cNvPr>
          <p:cNvSpPr txBox="1"/>
          <p:nvPr/>
        </p:nvSpPr>
        <p:spPr>
          <a:xfrm>
            <a:off x="1892809" y="3012310"/>
            <a:ext cx="16378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ore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432-450 nm</a:t>
            </a:r>
            <a:endParaRPr lang="ko-Kore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1BD9F0-CDA1-B2B6-1948-FD554382E51D}"/>
              </a:ext>
            </a:extLst>
          </p:cNvPr>
          <p:cNvSpPr txBox="1"/>
          <p:nvPr/>
        </p:nvSpPr>
        <p:spPr>
          <a:xfrm>
            <a:off x="1892809" y="2443256"/>
            <a:ext cx="16378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ore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426-456 nm</a:t>
            </a:r>
            <a:endParaRPr lang="ko-Kore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0F637E-758C-7526-EEBE-73F780074743}"/>
              </a:ext>
            </a:extLst>
          </p:cNvPr>
          <p:cNvSpPr txBox="1"/>
          <p:nvPr/>
        </p:nvSpPr>
        <p:spPr>
          <a:xfrm>
            <a:off x="1892809" y="1863019"/>
            <a:ext cx="16378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ore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406-466 nm</a:t>
            </a:r>
            <a:endParaRPr lang="ko-Kore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2CCD31-F633-B04E-FC5D-4B5132F4E90E}"/>
              </a:ext>
            </a:extLst>
          </p:cNvPr>
          <p:cNvSpPr txBox="1"/>
          <p:nvPr/>
        </p:nvSpPr>
        <p:spPr>
          <a:xfrm>
            <a:off x="7283040" y="4019346"/>
            <a:ext cx="2791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(SCD&gt;0) [%]</a:t>
            </a:r>
            <a:endParaRPr lang="ko-Kore-KR" altLang="en-US" b="1" dirty="0"/>
          </a:p>
        </p:txBody>
      </p:sp>
      <p:cxnSp>
        <p:nvCxnSpPr>
          <p:cNvPr id="30" name="직선 연결선[R] 29">
            <a:extLst>
              <a:ext uri="{FF2B5EF4-FFF2-40B4-BE49-F238E27FC236}">
                <a16:creationId xmlns:a16="http://schemas.microsoft.com/office/drawing/2014/main" id="{8D002BC2-E059-CC88-548E-F60903EE56C2}"/>
              </a:ext>
            </a:extLst>
          </p:cNvPr>
          <p:cNvCxnSpPr>
            <a:cxnSpLocks/>
          </p:cNvCxnSpPr>
          <p:nvPr/>
        </p:nvCxnSpPr>
        <p:spPr>
          <a:xfrm>
            <a:off x="714943" y="5082643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[R] 30">
            <a:extLst>
              <a:ext uri="{FF2B5EF4-FFF2-40B4-BE49-F238E27FC236}">
                <a16:creationId xmlns:a16="http://schemas.microsoft.com/office/drawing/2014/main" id="{D54B7071-00A2-6F0C-C7FE-63F67404988B}"/>
              </a:ext>
            </a:extLst>
          </p:cNvPr>
          <p:cNvCxnSpPr>
            <a:cxnSpLocks/>
          </p:cNvCxnSpPr>
          <p:nvPr/>
        </p:nvCxnSpPr>
        <p:spPr>
          <a:xfrm>
            <a:off x="714354" y="5663306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[R] 35">
            <a:extLst>
              <a:ext uri="{FF2B5EF4-FFF2-40B4-BE49-F238E27FC236}">
                <a16:creationId xmlns:a16="http://schemas.microsoft.com/office/drawing/2014/main" id="{8909F903-3CBD-00D9-8E26-9DD7E13EB871}"/>
              </a:ext>
            </a:extLst>
          </p:cNvPr>
          <p:cNvCxnSpPr>
            <a:cxnSpLocks/>
          </p:cNvCxnSpPr>
          <p:nvPr/>
        </p:nvCxnSpPr>
        <p:spPr>
          <a:xfrm>
            <a:off x="719064" y="4507079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0135FDE8-483E-3471-B4B8-4C7453AB5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/>
          <a:stretch/>
        </p:blipFill>
        <p:spPr bwMode="auto">
          <a:xfrm>
            <a:off x="3647738" y="1441436"/>
            <a:ext cx="3543681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73DD3-B36A-D92B-3E14-52000F4554E5}"/>
              </a:ext>
            </a:extLst>
          </p:cNvPr>
          <p:cNvSpPr txBox="1"/>
          <p:nvPr/>
        </p:nvSpPr>
        <p:spPr>
          <a:xfrm>
            <a:off x="4078879" y="1095639"/>
            <a:ext cx="2669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ore-KR" b="1" dirty="0" err="1">
                <a:latin typeface="Arial" panose="020B0604020202020204" pitchFamily="34" charset="0"/>
                <a:cs typeface="Arial" panose="020B0604020202020204" pitchFamily="34" charset="0"/>
              </a:rPr>
              <a:t>SCDerror</a:t>
            </a:r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/SCD [%]</a:t>
            </a:r>
            <a:endParaRPr lang="ko-Kore-KR" altLang="en-US" b="1" dirty="0"/>
          </a:p>
        </p:txBody>
      </p:sp>
      <p:cxnSp>
        <p:nvCxnSpPr>
          <p:cNvPr id="28" name="직선 연결선[R] 27">
            <a:extLst>
              <a:ext uri="{FF2B5EF4-FFF2-40B4-BE49-F238E27FC236}">
                <a16:creationId xmlns:a16="http://schemas.microsoft.com/office/drawing/2014/main" id="{CDD82369-535C-6E4D-664E-43C215504B59}"/>
              </a:ext>
            </a:extLst>
          </p:cNvPr>
          <p:cNvCxnSpPr>
            <a:cxnSpLocks/>
          </p:cNvCxnSpPr>
          <p:nvPr/>
        </p:nvCxnSpPr>
        <p:spPr>
          <a:xfrm>
            <a:off x="4010537" y="2201513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[R] 28">
            <a:extLst>
              <a:ext uri="{FF2B5EF4-FFF2-40B4-BE49-F238E27FC236}">
                <a16:creationId xmlns:a16="http://schemas.microsoft.com/office/drawing/2014/main" id="{A2E5E9EB-46DA-9CA2-551E-81DA2F3543BB}"/>
              </a:ext>
            </a:extLst>
          </p:cNvPr>
          <p:cNvCxnSpPr>
            <a:cxnSpLocks/>
          </p:cNvCxnSpPr>
          <p:nvPr/>
        </p:nvCxnSpPr>
        <p:spPr>
          <a:xfrm>
            <a:off x="4009948" y="2782176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[R] 34">
            <a:extLst>
              <a:ext uri="{FF2B5EF4-FFF2-40B4-BE49-F238E27FC236}">
                <a16:creationId xmlns:a16="http://schemas.microsoft.com/office/drawing/2014/main" id="{65182AD8-2391-C561-D8F1-6734482125E7}"/>
              </a:ext>
            </a:extLst>
          </p:cNvPr>
          <p:cNvCxnSpPr>
            <a:cxnSpLocks/>
          </p:cNvCxnSpPr>
          <p:nvPr/>
        </p:nvCxnSpPr>
        <p:spPr>
          <a:xfrm>
            <a:off x="4014622" y="1616734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27A6E4C-5E60-CE9C-1576-0365735F35B2}"/>
              </a:ext>
            </a:extLst>
          </p:cNvPr>
          <p:cNvSpPr txBox="1"/>
          <p:nvPr/>
        </p:nvSpPr>
        <p:spPr>
          <a:xfrm>
            <a:off x="7089024" y="2096088"/>
            <a:ext cx="4763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ore-K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25 : GEMS v2.0 results</a:t>
            </a:r>
            <a:r>
              <a:rPr lang="ko-KR" alt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(432-450</a:t>
            </a:r>
            <a:r>
              <a:rPr lang="ko-KR" alt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nm)</a:t>
            </a:r>
            <a:endParaRPr lang="en-US" altLang="ko-Kore-KR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39628A-EF75-C5E3-3082-6E30C5196FFA}"/>
              </a:ext>
            </a:extLst>
          </p:cNvPr>
          <p:cNvSpPr txBox="1"/>
          <p:nvPr/>
        </p:nvSpPr>
        <p:spPr>
          <a:xfrm>
            <a:off x="7090033" y="2498811"/>
            <a:ext cx="4391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720000"/>
            <a:r>
              <a:rPr lang="en-US" altLang="ko-Kore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1-24 </a:t>
            </a:r>
            <a:r>
              <a:rPr lang="en-US" altLang="ko-Kore-KR" b="1" dirty="0">
                <a:latin typeface="Arial" panose="020B0604020202020204" pitchFamily="34" charset="0"/>
                <a:cs typeface="Arial" panose="020B0604020202020204" pitchFamily="34" charset="0"/>
              </a:rPr>
              <a:t>: Test for spectral fitting window, polynomial degree (shift, SFP), Linear polynomials and offset, analysis polynomials  </a:t>
            </a:r>
          </a:p>
        </p:txBody>
      </p:sp>
      <p:cxnSp>
        <p:nvCxnSpPr>
          <p:cNvPr id="55" name="직선 연결선[R] 54">
            <a:extLst>
              <a:ext uri="{FF2B5EF4-FFF2-40B4-BE49-F238E27FC236}">
                <a16:creationId xmlns:a16="http://schemas.microsoft.com/office/drawing/2014/main" id="{3C5AF689-C601-C51B-6207-9331DC67C509}"/>
              </a:ext>
            </a:extLst>
          </p:cNvPr>
          <p:cNvCxnSpPr>
            <a:cxnSpLocks/>
          </p:cNvCxnSpPr>
          <p:nvPr/>
        </p:nvCxnSpPr>
        <p:spPr>
          <a:xfrm>
            <a:off x="7275309" y="5084156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[R] 55">
            <a:extLst>
              <a:ext uri="{FF2B5EF4-FFF2-40B4-BE49-F238E27FC236}">
                <a16:creationId xmlns:a16="http://schemas.microsoft.com/office/drawing/2014/main" id="{DEBC8412-D224-0F75-C58A-0667EC67F1F9}"/>
              </a:ext>
            </a:extLst>
          </p:cNvPr>
          <p:cNvCxnSpPr>
            <a:cxnSpLocks/>
          </p:cNvCxnSpPr>
          <p:nvPr/>
        </p:nvCxnSpPr>
        <p:spPr>
          <a:xfrm>
            <a:off x="7274720" y="5664819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1E1D65A7-E388-7012-8133-CE19B0BCC2E6}"/>
              </a:ext>
            </a:extLst>
          </p:cNvPr>
          <p:cNvCxnSpPr>
            <a:cxnSpLocks/>
          </p:cNvCxnSpPr>
          <p:nvPr/>
        </p:nvCxnSpPr>
        <p:spPr>
          <a:xfrm>
            <a:off x="7277842" y="4507392"/>
            <a:ext cx="28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698F826-151C-56D4-8718-FFFA7E31479C}"/>
              </a:ext>
            </a:extLst>
          </p:cNvPr>
          <p:cNvSpPr txBox="1"/>
          <p:nvPr/>
        </p:nvSpPr>
        <p:spPr>
          <a:xfrm>
            <a:off x="6990265" y="1193180"/>
            <a:ext cx="5222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Update absorption cross-sections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ore-KR" dirty="0">
                <a:latin typeface="Arial" panose="020B0604020202020204" pitchFamily="34" charset="0"/>
                <a:cs typeface="Arial" panose="020B0604020202020204" pitchFamily="34" charset="0"/>
              </a:rPr>
              <a:t>Optimize the calibration windows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#divisions</a:t>
            </a:r>
            <a:endParaRPr lang="en-US" altLang="ko-Kore-K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9D6EF6-9E2E-3FBE-C737-F60319A82A40}"/>
              </a:ext>
            </a:extLst>
          </p:cNvPr>
          <p:cNvSpPr txBox="1"/>
          <p:nvPr/>
        </p:nvSpPr>
        <p:spPr>
          <a:xfrm>
            <a:off x="5866677" y="4711894"/>
            <a:ext cx="634579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altLang="ko-KR" sz="2000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To increase stability and availability, spectral fitting window of 426-456 nm have changed.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B165E0ED-A583-AE63-0FA3-22AFA4DA1FEE}"/>
              </a:ext>
            </a:extLst>
          </p:cNvPr>
          <p:cNvSpPr/>
          <p:nvPr/>
        </p:nvSpPr>
        <p:spPr>
          <a:xfrm>
            <a:off x="7391382" y="4423153"/>
            <a:ext cx="342917" cy="1957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B2C9393A-4746-EE68-CF6F-BA4D1FBF8BCC}"/>
              </a:ext>
            </a:extLst>
          </p:cNvPr>
          <p:cNvSpPr/>
          <p:nvPr/>
        </p:nvSpPr>
        <p:spPr>
          <a:xfrm>
            <a:off x="4406314" y="2749828"/>
            <a:ext cx="2548819" cy="6514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6858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F71070-1211-6F54-3663-360E5859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Improved NO</a:t>
            </a:r>
            <a:r>
              <a:rPr kumimoji="1" lang="en-US" altLang="ko-Kore-KR" baseline="-25000" dirty="0"/>
              <a:t>2</a:t>
            </a:r>
            <a:r>
              <a:rPr kumimoji="1" lang="en-US" altLang="ko-Kore-KR" dirty="0"/>
              <a:t> SCD Retrievals</a:t>
            </a:r>
            <a:endParaRPr kumimoji="1" lang="ko-Kore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9BE038D4-E071-A7F3-6705-B66102EA9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468082"/>
              </p:ext>
            </p:extLst>
          </p:nvPr>
        </p:nvGraphicFramePr>
        <p:xfrm>
          <a:off x="575835" y="1614817"/>
          <a:ext cx="5690516" cy="479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183">
                  <a:extLst>
                    <a:ext uri="{9D8B030D-6E8A-4147-A177-3AD203B41FA5}">
                      <a16:colId xmlns:a16="http://schemas.microsoft.com/office/drawing/2014/main" val="3255192165"/>
                    </a:ext>
                  </a:extLst>
                </a:gridCol>
                <a:gridCol w="827125">
                  <a:extLst>
                    <a:ext uri="{9D8B030D-6E8A-4147-A177-3AD203B41FA5}">
                      <a16:colId xmlns:a16="http://schemas.microsoft.com/office/drawing/2014/main" val="3170820506"/>
                    </a:ext>
                  </a:extLst>
                </a:gridCol>
                <a:gridCol w="1679407">
                  <a:extLst>
                    <a:ext uri="{9D8B030D-6E8A-4147-A177-3AD203B41FA5}">
                      <a16:colId xmlns:a16="http://schemas.microsoft.com/office/drawing/2014/main" val="2584726270"/>
                    </a:ext>
                  </a:extLst>
                </a:gridCol>
                <a:gridCol w="2262801">
                  <a:extLst>
                    <a:ext uri="{9D8B030D-6E8A-4147-A177-3AD203B41FA5}">
                      <a16:colId xmlns:a16="http://schemas.microsoft.com/office/drawing/2014/main" val="1973176192"/>
                    </a:ext>
                  </a:extLst>
                </a:gridCol>
              </a:tblGrid>
              <a:tr h="142545">
                <a:tc gridSpan="2">
                  <a:txBody>
                    <a:bodyPr/>
                    <a:lstStyle/>
                    <a:p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  <a:endParaRPr lang="ko-Kore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467912455"/>
                  </a:ext>
                </a:extLst>
              </a:tr>
              <a:tr h="115033">
                <a:tc gridSpan="2">
                  <a:txBody>
                    <a:bodyPr/>
                    <a:lstStyle/>
                    <a:p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Fitting window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432-450 nm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426-456 nm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469863309"/>
                  </a:ext>
                </a:extLst>
              </a:tr>
              <a:tr h="115033">
                <a:tc gridSpan="2">
                  <a:txBody>
                    <a:bodyPr/>
                    <a:lstStyle/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window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400.9-500.8 nm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.9</a:t>
                      </a:r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.8</a:t>
                      </a:r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nm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283486258"/>
                  </a:ext>
                </a:extLst>
              </a:tr>
              <a:tr h="197570">
                <a:tc rowSpan="4">
                  <a:txBody>
                    <a:bodyPr/>
                    <a:lstStyle/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Absorption </a:t>
                      </a:r>
                    </a:p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Cross-sections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ko-Kore-KR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294K </a:t>
                      </a:r>
                    </a:p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ore-K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vandaele</a:t>
                      </a:r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1998)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K 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ore-K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Vandaele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1998)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588060449"/>
                  </a:ext>
                </a:extLst>
              </a:tr>
              <a:tr h="197570">
                <a:tc vMerge="1">
                  <a:txBody>
                    <a:bodyPr/>
                    <a:lstStyle/>
                    <a:p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ore-KR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ore-KR" altLang="en-US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 K and 293 K </a:t>
                      </a:r>
                    </a:p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ore-K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Bogumil</a:t>
                      </a:r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2000)</a:t>
                      </a:r>
                      <a:endParaRPr lang="ko-Kore-KR" altLang="en-US" sz="12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 K </a:t>
                      </a:r>
                    </a:p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ore-K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Serdyuchenko</a:t>
                      </a:r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2014)</a:t>
                      </a:r>
                      <a:endParaRPr lang="ko-Kore-KR" altLang="en-US" sz="12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189799539"/>
                  </a:ext>
                </a:extLst>
              </a:tr>
              <a:tr h="197570">
                <a:tc vMerge="1">
                  <a:txBody>
                    <a:bodyPr/>
                    <a:lstStyle/>
                    <a:p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ore-KR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ko-Kore-KR" altLang="en-US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 K 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ore-K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Thalman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US" altLang="ko-Kore-K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Volkmaer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2013)</a:t>
                      </a:r>
                      <a:endParaRPr lang="ko-Kore-KR" altLang="en-US" sz="1200" b="1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725479878"/>
                  </a:ext>
                </a:extLst>
              </a:tr>
              <a:tr h="115033">
                <a:tc vMerge="1">
                  <a:txBody>
                    <a:bodyPr/>
                    <a:lstStyle/>
                    <a:p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altLang="ko-Kore-KR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ko-Kore-KR" altLang="en-US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 K (Rothman et al., 2012)</a:t>
                      </a:r>
                      <a:endParaRPr lang="ko-Kore-KR" altLang="en-US" sz="1200" b="1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4943841"/>
                  </a:ext>
                </a:extLst>
              </a:tr>
              <a:tr h="127440">
                <a:tc gridSpan="2">
                  <a:txBody>
                    <a:bodyPr/>
                    <a:lstStyle/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Polynomials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 3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 4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738739299"/>
                  </a:ext>
                </a:extLst>
              </a:tr>
              <a:tr h="127440">
                <a:tc gridSpan="2">
                  <a:txBody>
                    <a:bodyPr/>
                    <a:lstStyle/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Polynomials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 2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 5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941032445"/>
                  </a:ext>
                </a:extLst>
              </a:tr>
              <a:tr h="115033">
                <a:tc gridSpan="2">
                  <a:txBody>
                    <a:bodyPr/>
                    <a:lstStyle/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 Spectrum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reference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reference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130276928"/>
                  </a:ext>
                </a:extLst>
              </a:tr>
              <a:tr h="115033">
                <a:tc gridSpan="2">
                  <a:txBody>
                    <a:bodyPr/>
                    <a:lstStyle/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priori profiles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GEOS-Chem from SNU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GEOS-Chem from SNU</a:t>
                      </a:r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533750923"/>
                  </a:ext>
                </a:extLst>
              </a:tr>
              <a:tr h="115033">
                <a:tc rowSpan="4">
                  <a:txBody>
                    <a:bodyPr/>
                    <a:lstStyle/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dataset</a:t>
                      </a:r>
                    </a:p>
                    <a:p>
                      <a:endParaRPr lang="en-US" altLang="ko-Kore-K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(GEMS L2)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BSR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698517511"/>
                  </a:ext>
                </a:extLst>
              </a:tr>
              <a:tr h="115033">
                <a:tc vMerge="1">
                  <a:txBody>
                    <a:bodyPr/>
                    <a:lstStyle/>
                    <a:p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CLD</a:t>
                      </a:r>
                      <a:endParaRPr lang="ko-Kore-KR" altLang="en-US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V3.0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00066764"/>
                  </a:ext>
                </a:extLst>
              </a:tr>
              <a:tr h="115033">
                <a:tc vMerge="1">
                  <a:txBody>
                    <a:bodyPr/>
                    <a:lstStyle/>
                    <a:p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O3T</a:t>
                      </a:r>
                      <a:endParaRPr lang="ko-Kore-KR" altLang="en-US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180114899"/>
                  </a:ext>
                </a:extLst>
              </a:tr>
              <a:tr h="115033">
                <a:tc vMerge="1">
                  <a:txBody>
                    <a:bodyPr/>
                    <a:lstStyle/>
                    <a:p>
                      <a:endParaRPr lang="ko-Kore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AERAOD</a:t>
                      </a:r>
                      <a:endParaRPr lang="ko-Kore-KR" altLang="en-US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8837020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5B52567-74CC-8A66-39C0-D175DCE57C9E}"/>
              </a:ext>
            </a:extLst>
          </p:cNvPr>
          <p:cNvSpPr txBox="1"/>
          <p:nvPr/>
        </p:nvSpPr>
        <p:spPr>
          <a:xfrm>
            <a:off x="575835" y="1188250"/>
            <a:ext cx="3858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ore-KR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DOAS Fitting Parameters</a:t>
            </a:r>
            <a:endParaRPr lang="ko-Kore-KR" alt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7EDD46DE-11D4-C06E-4070-120D7AC83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4" t="17471" r="49210" b="42197"/>
          <a:stretch/>
        </p:blipFill>
        <p:spPr>
          <a:xfrm>
            <a:off x="6844961" y="2680491"/>
            <a:ext cx="1719050" cy="133360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57F72D5-163E-DEE8-34FB-C40D0E9CB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53" t="20941" r="49803" b="39034"/>
          <a:stretch/>
        </p:blipFill>
        <p:spPr>
          <a:xfrm>
            <a:off x="6740460" y="4396088"/>
            <a:ext cx="1787622" cy="136635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EC78CBE-5F62-989F-C0DA-A5CFB19B36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88" t="18331" r="24389" b="40505"/>
          <a:stretch/>
        </p:blipFill>
        <p:spPr>
          <a:xfrm>
            <a:off x="8564011" y="2697119"/>
            <a:ext cx="3354427" cy="130329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5C08D2B-6E89-8195-846F-F3AC0AE4EF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20" t="19909" r="24817" b="41805"/>
          <a:stretch/>
        </p:blipFill>
        <p:spPr>
          <a:xfrm>
            <a:off x="8496903" y="4393575"/>
            <a:ext cx="3432929" cy="13668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EECAE9-918E-5096-A1CE-79567EBA1A6F}"/>
              </a:ext>
            </a:extLst>
          </p:cNvPr>
          <p:cNvSpPr txBox="1"/>
          <p:nvPr/>
        </p:nvSpPr>
        <p:spPr>
          <a:xfrm>
            <a:off x="6818684" y="1475050"/>
            <a:ext cx="4828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i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Fitting Results 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(2023/06/01 0445 UTC)</a:t>
            </a:r>
            <a:endParaRPr lang="ko-KR" altLang="en-US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DD8245-1A37-5C2D-E5DB-1E43C13C85A7}"/>
              </a:ext>
            </a:extLst>
          </p:cNvPr>
          <p:cNvSpPr txBox="1"/>
          <p:nvPr/>
        </p:nvSpPr>
        <p:spPr>
          <a:xfrm>
            <a:off x="7379483" y="1912099"/>
            <a:ext cx="10597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Calibration Residual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848FC6-2380-FC7C-4EFD-72C93BC9D8C7}"/>
              </a:ext>
            </a:extLst>
          </p:cNvPr>
          <p:cNvSpPr txBox="1"/>
          <p:nvPr/>
        </p:nvSpPr>
        <p:spPr>
          <a:xfrm>
            <a:off x="9001535" y="1913355"/>
            <a:ext cx="10597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Fitting </a:t>
            </a:r>
          </a:p>
          <a:p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Residual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CA2C6D-7DD9-675A-2CBD-547D3443E8C1}"/>
              </a:ext>
            </a:extLst>
          </p:cNvPr>
          <p:cNvSpPr txBox="1"/>
          <p:nvPr/>
        </p:nvSpPr>
        <p:spPr>
          <a:xfrm>
            <a:off x="10709648" y="2019820"/>
            <a:ext cx="105971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NO</a:t>
            </a:r>
            <a:r>
              <a:rPr lang="en-US" altLang="ko-KR" sz="1400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SCD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6D3516B-6573-A6FD-E06A-979929F72107}"/>
              </a:ext>
            </a:extLst>
          </p:cNvPr>
          <p:cNvSpPr/>
          <p:nvPr/>
        </p:nvSpPr>
        <p:spPr>
          <a:xfrm>
            <a:off x="6547518" y="2438459"/>
            <a:ext cx="5370920" cy="156195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kumimoji="1" lang="en-US" altLang="ko-Kore-K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V2.0</a:t>
            </a:r>
            <a:endParaRPr kumimoji="1" lang="ko-Kore-KR" altLang="en-US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2E9A10C-15F8-355B-0C9F-476AC490D71C}"/>
              </a:ext>
            </a:extLst>
          </p:cNvPr>
          <p:cNvSpPr/>
          <p:nvPr/>
        </p:nvSpPr>
        <p:spPr>
          <a:xfrm>
            <a:off x="6547518" y="4173803"/>
            <a:ext cx="5370920" cy="1618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kumimoji="1" lang="en-US" altLang="ko-Kore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V3.0</a:t>
            </a:r>
            <a:endParaRPr kumimoji="1" lang="ko-Kore-KR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8188E2-FF26-8CC6-013E-FD53B2DF6BA9}"/>
              </a:ext>
            </a:extLst>
          </p:cNvPr>
          <p:cNvSpPr txBox="1"/>
          <p:nvPr/>
        </p:nvSpPr>
        <p:spPr>
          <a:xfrm>
            <a:off x="6567064" y="5951584"/>
            <a:ext cx="537092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ko-KR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Residuals after calibration and analysis are reduced, resulting decreased NO</a:t>
            </a:r>
            <a:r>
              <a:rPr lang="en-US" altLang="ko-KR" i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SCD  </a:t>
            </a:r>
            <a:endParaRPr lang="ko-KR" altLang="en-US" i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14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CBB3FD-E89E-AB24-1218-2C7FDA1F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/>
              <a:t>GEMS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NO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2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SCD </a:t>
            </a:r>
            <a:r>
              <a:rPr kumimoji="1" lang="en-US" altLang="ko-Kore-KR" dirty="0"/>
              <a:t>V3.0 Products</a:t>
            </a:r>
            <a:endParaRPr kumimoji="1" lang="ko-Kore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78C8B-4275-F83A-C8FB-542A1ABE923D}"/>
              </a:ext>
            </a:extLst>
          </p:cNvPr>
          <p:cNvSpPr txBox="1"/>
          <p:nvPr/>
        </p:nvSpPr>
        <p:spPr>
          <a:xfrm>
            <a:off x="3834804" y="1171326"/>
            <a:ext cx="430438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ore-KR" sz="2800" b="1" dirty="0">
                <a:latin typeface="Arial" panose="020B0604020202020204" pitchFamily="34" charset="0"/>
                <a:cs typeface="Arial" panose="020B0604020202020204" pitchFamily="34" charset="0"/>
              </a:rPr>
              <a:t>June 1, 2023 (0445 UTC)</a:t>
            </a:r>
            <a:endParaRPr kumimoji="1" lang="ko-Kore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FDB6BEE0-0A4B-3C52-8350-A5228A6F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57" y="2168703"/>
            <a:ext cx="3632318" cy="24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F5F43365-A969-4969-E85C-3BE03B9CB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301" y="2181403"/>
            <a:ext cx="3632318" cy="24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01CCE426-FD2C-0C67-33CE-C5520BE9C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42" y="2187127"/>
            <a:ext cx="3632318" cy="24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AE9DAA-6101-550A-1CDF-307B57106BC1}"/>
              </a:ext>
            </a:extLst>
          </p:cNvPr>
          <p:cNvSpPr txBox="1"/>
          <p:nvPr/>
        </p:nvSpPr>
        <p:spPr>
          <a:xfrm>
            <a:off x="1184470" y="2043250"/>
            <a:ext cx="35105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Fitting Residuals 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437E8-D1B6-714C-BF18-CA27D8F62D0A}"/>
              </a:ext>
            </a:extLst>
          </p:cNvPr>
          <p:cNvSpPr txBox="1"/>
          <p:nvPr/>
        </p:nvSpPr>
        <p:spPr>
          <a:xfrm>
            <a:off x="4790906" y="2043250"/>
            <a:ext cx="35105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kumimoji="1" lang="en-US" altLang="ko-Kore-KR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 SCD 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8B7F1-7393-6B10-978B-6F9A589B65C3}"/>
              </a:ext>
            </a:extLst>
          </p:cNvPr>
          <p:cNvSpPr txBox="1"/>
          <p:nvPr/>
        </p:nvSpPr>
        <p:spPr>
          <a:xfrm>
            <a:off x="8407378" y="2043250"/>
            <a:ext cx="35105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Total NO</a:t>
            </a:r>
            <a:r>
              <a:rPr kumimoji="1" lang="en-US" altLang="ko-Kore-KR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 VCD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E481B7F-01C9-29ED-450F-72FA443E6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 b="6279"/>
          <a:stretch/>
        </p:blipFill>
        <p:spPr bwMode="auto">
          <a:xfrm>
            <a:off x="8387301" y="4245132"/>
            <a:ext cx="3632318" cy="21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DA2D8437-EE78-008E-4603-630D9272B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 b="2977"/>
          <a:stretch/>
        </p:blipFill>
        <p:spPr bwMode="auto">
          <a:xfrm>
            <a:off x="4742342" y="4245131"/>
            <a:ext cx="3632318" cy="222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DE7E3972-B010-F1BE-F06A-1A27EBEBB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1" b="2976"/>
          <a:stretch/>
        </p:blipFill>
        <p:spPr bwMode="auto">
          <a:xfrm>
            <a:off x="1103557" y="4245131"/>
            <a:ext cx="3632318" cy="222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1CC0666-FE39-BAC5-324A-1D006AD51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87514" r="18693" b="3554"/>
          <a:stretch/>
        </p:blipFill>
        <p:spPr bwMode="auto">
          <a:xfrm>
            <a:off x="1235134" y="6162283"/>
            <a:ext cx="3338623" cy="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27DE1C8-48CF-BF99-0A1F-57EF29C95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87731" r="17796" b="3770"/>
          <a:stretch/>
        </p:blipFill>
        <p:spPr bwMode="auto">
          <a:xfrm>
            <a:off x="4966261" y="6162282"/>
            <a:ext cx="3352771" cy="30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79BF778-2816-701A-A76D-9FD7F8591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87732" r="18077" b="3986"/>
          <a:stretch/>
        </p:blipFill>
        <p:spPr bwMode="auto">
          <a:xfrm>
            <a:off x="8565130" y="6162283"/>
            <a:ext cx="3352771" cy="2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BFB1AC-8391-8FFF-DA18-24EF09C52B3C}"/>
              </a:ext>
            </a:extLst>
          </p:cNvPr>
          <p:cNvSpPr txBox="1"/>
          <p:nvPr/>
        </p:nvSpPr>
        <p:spPr>
          <a:xfrm>
            <a:off x="112987" y="4762032"/>
            <a:ext cx="1070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2600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V3.0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2600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C507A9-6E63-98CE-CE30-134B8F55E25A}"/>
              </a:ext>
            </a:extLst>
          </p:cNvPr>
          <p:cNvSpPr txBox="1"/>
          <p:nvPr/>
        </p:nvSpPr>
        <p:spPr>
          <a:xfrm>
            <a:off x="135927" y="2774345"/>
            <a:ext cx="1070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V2.0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1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B5B5F9-795A-10EB-2A1D-360F8726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GEMS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T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otal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 NO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나눔스퀘어 네오 Heavy" panose="00000A00000000000000" pitchFamily="2" charset="-127"/>
              </a:rPr>
              <a:t>2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a typeface="나눔스퀘어 네오 Heavy" panose="00000A00000000000000" pitchFamily="2" charset="-127"/>
              </a:rPr>
              <a:t>V3.0 Products</a:t>
            </a:r>
            <a:endParaRPr lang="ko-KR" altLang="en-US" sz="2800" b="1" baseline="-25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a typeface="나눔스퀘어 네오 Heavy" panose="00000A00000000000000" pitchFamily="2" charset="-127"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51D3BC27-20F8-35A3-AA14-E48352807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 b="14557"/>
          <a:stretch/>
        </p:blipFill>
        <p:spPr bwMode="auto">
          <a:xfrm>
            <a:off x="2204145" y="3592835"/>
            <a:ext cx="3356320" cy="248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B0A87AA-55AE-7D90-67E9-D542E3B15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/>
          <a:stretch/>
        </p:blipFill>
        <p:spPr bwMode="auto">
          <a:xfrm>
            <a:off x="5042914" y="3588245"/>
            <a:ext cx="3355139" cy="2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34A72CF2-D64C-7F3D-D109-54CB087D8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/>
          <a:stretch/>
        </p:blipFill>
        <p:spPr bwMode="auto">
          <a:xfrm>
            <a:off x="7912549" y="3583229"/>
            <a:ext cx="3380962" cy="29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70642B-4A4B-4446-BE8E-B24F0F509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/>
        </p:blipFill>
        <p:spPr bwMode="auto">
          <a:xfrm>
            <a:off x="1403711" y="1374758"/>
            <a:ext cx="4160072" cy="24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59A3B64-CD2B-3009-61D4-4171004FD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8" b="15846"/>
          <a:stretch/>
        </p:blipFill>
        <p:spPr bwMode="auto">
          <a:xfrm>
            <a:off x="5030004" y="1374758"/>
            <a:ext cx="3380961" cy="24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id="{72BE2585-2CFB-7BC3-385B-E83CEA786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8" b="15846"/>
          <a:stretch/>
        </p:blipFill>
        <p:spPr bwMode="auto">
          <a:xfrm>
            <a:off x="7905629" y="1362551"/>
            <a:ext cx="3380962" cy="24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1D7D8-CCF6-33FE-5D51-5E3A917F4B89}"/>
              </a:ext>
            </a:extLst>
          </p:cNvPr>
          <p:cNvSpPr txBox="1"/>
          <p:nvPr/>
        </p:nvSpPr>
        <p:spPr>
          <a:xfrm>
            <a:off x="175234" y="4726703"/>
            <a:ext cx="174796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December 1-15, </a:t>
            </a:r>
          </a:p>
          <a:p>
            <a:pPr algn="ctr"/>
            <a:r>
              <a: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2023</a:t>
            </a:r>
            <a:endParaRPr lang="ko-KR" altLang="en-US" sz="2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52272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3C748-59CC-F7FC-AB78-41015627CEF9}"/>
              </a:ext>
            </a:extLst>
          </p:cNvPr>
          <p:cNvSpPr txBox="1"/>
          <p:nvPr/>
        </p:nvSpPr>
        <p:spPr>
          <a:xfrm>
            <a:off x="175234" y="2634966"/>
            <a:ext cx="174796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June 1-15,  </a:t>
            </a:r>
          </a:p>
          <a:p>
            <a:pPr algn="ctr"/>
            <a:r>
              <a: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2023</a:t>
            </a:r>
            <a:endParaRPr lang="ko-KR" altLang="en-US" sz="2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52272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1EAC6BBD-75B7-16CC-C58F-5C10742E5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8" t="-115" r="37174" b="92350"/>
          <a:stretch/>
        </p:blipFill>
        <p:spPr bwMode="auto">
          <a:xfrm>
            <a:off x="266886" y="1289676"/>
            <a:ext cx="1685383" cy="458957"/>
          </a:xfrm>
          <a:prstGeom prst="rect">
            <a:avLst/>
          </a:prstGeom>
          <a:noFill/>
          <a:ln w="28575"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37599C04-09D8-6D9F-87BF-93DB1F54B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85685" r="19397"/>
          <a:stretch/>
        </p:blipFill>
        <p:spPr bwMode="auto">
          <a:xfrm>
            <a:off x="2355224" y="6061688"/>
            <a:ext cx="5281444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D99928-AA08-E79C-61BF-A2A791306BC2}"/>
              </a:ext>
            </a:extLst>
          </p:cNvPr>
          <p:cNvSpPr txBox="1"/>
          <p:nvPr/>
        </p:nvSpPr>
        <p:spPr>
          <a:xfrm>
            <a:off x="5818517" y="1159544"/>
            <a:ext cx="12402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2600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V3.0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2600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F6EC6-3643-9599-DA1C-F746753E346D}"/>
              </a:ext>
            </a:extLst>
          </p:cNvPr>
          <p:cNvSpPr txBox="1"/>
          <p:nvPr/>
        </p:nvSpPr>
        <p:spPr>
          <a:xfrm>
            <a:off x="2958390" y="1158093"/>
            <a:ext cx="12402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V2.0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38D4E-1CB6-2D69-1732-5CEF5F4C1997}"/>
              </a:ext>
            </a:extLst>
          </p:cNvPr>
          <p:cNvSpPr txBox="1"/>
          <p:nvPr/>
        </p:nvSpPr>
        <p:spPr>
          <a:xfrm>
            <a:off x="7967410" y="841049"/>
            <a:ext cx="2692027" cy="756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anchor="ctr" anchorCtr="0">
            <a:noAutofit/>
          </a:bodyPr>
          <a:lstStyle/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Difference</a:t>
            </a:r>
          </a:p>
          <a:p>
            <a:pPr algn="ctr"/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(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2600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V3.0 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–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2600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V2.0</a:t>
            </a:r>
            <a:r>
              <a:rPr lang="en-US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)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E27AD3-0801-C95E-FEA9-CFAB71BC1173}"/>
              </a:ext>
            </a:extLst>
          </p:cNvPr>
          <p:cNvSpPr txBox="1"/>
          <p:nvPr/>
        </p:nvSpPr>
        <p:spPr>
          <a:xfrm>
            <a:off x="7912549" y="6028479"/>
            <a:ext cx="2732782" cy="5290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432FF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F488705-BDEF-ABF6-4877-6C32CC66F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2" t="84436" r="19614" b="6427"/>
          <a:stretch/>
        </p:blipFill>
        <p:spPr bwMode="auto">
          <a:xfrm>
            <a:off x="7917016" y="6069340"/>
            <a:ext cx="2808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1AD700DE-304C-449A-9E27-C5397B3DF0B8}"/>
              </a:ext>
            </a:extLst>
          </p:cNvPr>
          <p:cNvSpPr/>
          <p:nvPr/>
        </p:nvSpPr>
        <p:spPr>
          <a:xfrm>
            <a:off x="2328718" y="6463017"/>
            <a:ext cx="8290107" cy="290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Total  NO</a:t>
            </a:r>
            <a:r>
              <a:rPr lang="en-US" altLang="ko-KR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 [10</a:t>
            </a:r>
            <a:r>
              <a:rPr lang="en-US" altLang="ko-KR" b="1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lang="en-US" altLang="ko-KR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lang="en-US" altLang="ko-KR" b="1" baseline="3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DF04E-7533-FF28-1834-EA16E8DA7C4F}"/>
              </a:ext>
            </a:extLst>
          </p:cNvPr>
          <p:cNvSpPr txBox="1"/>
          <p:nvPr/>
        </p:nvSpPr>
        <p:spPr>
          <a:xfrm>
            <a:off x="66261" y="6230009"/>
            <a:ext cx="2425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Filtering criteria : </a:t>
            </a:r>
          </a:p>
          <a:p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SZA&lt;70º, VZA&lt;70º, CF&lt;0.3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30108E4-54D2-E22D-700D-67A0CDDD5299}"/>
              </a:ext>
            </a:extLst>
          </p:cNvPr>
          <p:cNvGrpSpPr/>
          <p:nvPr/>
        </p:nvGrpSpPr>
        <p:grpSpPr>
          <a:xfrm>
            <a:off x="7266604" y="2267421"/>
            <a:ext cx="4536000" cy="4212000"/>
            <a:chOff x="13255062" y="1751373"/>
            <a:chExt cx="4536000" cy="42120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73870C-4D92-0EDB-A275-481F01D844D4}"/>
                </a:ext>
              </a:extLst>
            </p:cNvPr>
            <p:cNvSpPr txBox="1"/>
            <p:nvPr/>
          </p:nvSpPr>
          <p:spPr>
            <a:xfrm>
              <a:off x="13255062" y="1751373"/>
              <a:ext cx="4536000" cy="421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432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ko-KR" altLang="en-US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2272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60C459B-586C-7B2C-0FEE-6C2659E4B1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3"/>
            <a:stretch/>
          </p:blipFill>
          <p:spPr bwMode="auto">
            <a:xfrm>
              <a:off x="13522934" y="1977593"/>
              <a:ext cx="4244975" cy="3842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18088E44-9CC4-E1AB-3C45-56113967FC05}"/>
                </a:ext>
              </a:extLst>
            </p:cNvPr>
            <p:cNvSpPr/>
            <p:nvPr/>
          </p:nvSpPr>
          <p:spPr>
            <a:xfrm>
              <a:off x="13996908" y="5384989"/>
              <a:ext cx="326530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GEMS Total NO</a:t>
              </a:r>
              <a:r>
                <a:rPr lang="en-US" altLang="ko-KR" b="1" baseline="-25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2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VCD (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432FF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V2.0)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[10</a:t>
              </a:r>
              <a:r>
                <a:rPr lang="en-US" altLang="ko-KR" sz="1400" baseline="30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16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molec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/cm</a:t>
              </a:r>
              <a:r>
                <a:rPr lang="en-US" altLang="ko-KR" sz="1400" baseline="30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2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]</a:t>
              </a:r>
              <a:endPara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1698B12-4D80-CBD2-B5F5-668CE6FFBC87}"/>
                </a:ext>
              </a:extLst>
            </p:cNvPr>
            <p:cNvSpPr/>
            <p:nvPr/>
          </p:nvSpPr>
          <p:spPr>
            <a:xfrm rot="16200000">
              <a:off x="11891655" y="3303292"/>
              <a:ext cx="3528926" cy="6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GEMS Total NO</a:t>
              </a:r>
              <a:r>
                <a:rPr lang="en-US" altLang="ko-KR" b="1" baseline="-25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2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VCD  (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V3.0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[10</a:t>
              </a:r>
              <a:r>
                <a:rPr lang="en-US" altLang="ko-KR" sz="1400" baseline="30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16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molec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/cm</a:t>
              </a:r>
              <a:r>
                <a:rPr lang="en-US" altLang="ko-KR" sz="1400" baseline="30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2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]</a:t>
              </a:r>
              <a:endPara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D92D23-E127-3522-BA51-96045EE48A67}"/>
                </a:ext>
              </a:extLst>
            </p:cNvPr>
            <p:cNvSpPr txBox="1"/>
            <p:nvPr/>
          </p:nvSpPr>
          <p:spPr>
            <a:xfrm>
              <a:off x="16001973" y="2017716"/>
              <a:ext cx="13399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432FF"/>
                  </a:solidFill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DEC</a:t>
              </a:r>
              <a:endParaRPr lang="ko-KR" altLang="en-US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432FF"/>
                </a:solidFill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047B0-C375-8F4B-EB8A-4D5CC5D36A5C}"/>
                </a:ext>
              </a:extLst>
            </p:cNvPr>
            <p:cNvSpPr txBox="1"/>
            <p:nvPr/>
          </p:nvSpPr>
          <p:spPr>
            <a:xfrm>
              <a:off x="14186905" y="2041848"/>
              <a:ext cx="166221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Y=0.59X+0.09</a:t>
              </a:r>
            </a:p>
            <a:p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R=0.98</a:t>
              </a:r>
            </a:p>
            <a:p>
              <a:r>
                <a:rPr lang="en-US" altLang="ko-KR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RMSE=0.33</a:t>
              </a:r>
              <a:endPara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9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173676</TotalTime>
  <Words>2438</Words>
  <Application>Microsoft Macintosh PowerPoint</Application>
  <PresentationFormat>와이드스크린</PresentationFormat>
  <Paragraphs>445</Paragraphs>
  <Slides>14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나눔스퀘어 네오 Heavy</vt:lpstr>
      <vt:lpstr>Arial</vt:lpstr>
      <vt:lpstr>Calibri</vt:lpstr>
      <vt:lpstr>Calibri Light</vt:lpstr>
      <vt:lpstr>Wingdings</vt:lpstr>
      <vt:lpstr>Office 테마</vt:lpstr>
      <vt:lpstr>Improvements of the GEMS NO2 operational retrieval algorithm </vt:lpstr>
      <vt:lpstr>Flowchart of GEMS NO2 Retrieval Algorithm</vt:lpstr>
      <vt:lpstr> Issues in GEMS total NO2 V2.0 Products</vt:lpstr>
      <vt:lpstr> Issues in GEMS Trop. &amp; Strat. NO2 V2.0 Products</vt:lpstr>
      <vt:lpstr>Updates of GEMS NO2 Retrievals</vt:lpstr>
      <vt:lpstr>Test for GEMS NO2 Slant Column Density Retrievals</vt:lpstr>
      <vt:lpstr>Improved NO2 SCD Retrievals</vt:lpstr>
      <vt:lpstr>GEMS NO2 SCD V3.0 Products</vt:lpstr>
      <vt:lpstr>GEMS Total NO2 V3.0 Products</vt:lpstr>
      <vt:lpstr>GEMS Total NO2 V2.0 and V3.0  vs. TROPOMI </vt:lpstr>
      <vt:lpstr>GEMS Total NO2 V2.0 and V3.0  vs. TROPOMI </vt:lpstr>
      <vt:lpstr>GEMS Trop &amp; Strat NO2 V2.0 and V3.0  vs. TROPOMI </vt:lpstr>
      <vt:lpstr>GEMS Total NO2 V2.0 and V3.0  vs. Pandora</vt:lpstr>
      <vt:lpstr>Summary &amp;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Jung Yeonjin</dc:creator>
  <cp:lastModifiedBy>Yeonjin Jung</cp:lastModifiedBy>
  <cp:revision>868</cp:revision>
  <cp:lastPrinted>2021-10-28T08:05:29Z</cp:lastPrinted>
  <dcterms:created xsi:type="dcterms:W3CDTF">2021-10-22T00:04:14Z</dcterms:created>
  <dcterms:modified xsi:type="dcterms:W3CDTF">2024-08-29T18:45:46Z</dcterms:modified>
</cp:coreProperties>
</file>