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688" r:id="rId2"/>
    <p:sldId id="843" r:id="rId3"/>
    <p:sldId id="855" r:id="rId4"/>
    <p:sldId id="848" r:id="rId5"/>
    <p:sldId id="850" r:id="rId6"/>
    <p:sldId id="841" r:id="rId7"/>
    <p:sldId id="842" r:id="rId8"/>
    <p:sldId id="854" r:id="rId9"/>
    <p:sldId id="845" r:id="rId10"/>
    <p:sldId id="853" r:id="rId11"/>
    <p:sldId id="852"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AFF"/>
    <a:srgbClr val="00653E"/>
    <a:srgbClr val="002060"/>
    <a:srgbClr val="BCC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3120" autoAdjust="0"/>
  </p:normalViewPr>
  <p:slideViewPr>
    <p:cSldViewPr snapToGrid="0" showGuides="1">
      <p:cViewPr varScale="1">
        <p:scale>
          <a:sx n="96" d="100"/>
          <a:sy n="96" d="100"/>
        </p:scale>
        <p:origin x="1068" y="72"/>
      </p:cViewPr>
      <p:guideLst>
        <p:guide orient="horz" pos="2205"/>
        <p:guide pos="3795"/>
      </p:guideLst>
    </p:cSldViewPr>
  </p:slideViewPr>
  <p:notesTextViewPr>
    <p:cViewPr>
      <p:scale>
        <a:sx n="1" d="1"/>
        <a:sy n="1" d="1"/>
      </p:scale>
      <p:origin x="0" y="0"/>
    </p:cViewPr>
  </p:notesTextViewPr>
  <p:notesViewPr>
    <p:cSldViewPr snapToGrid="0" showGuides="1">
      <p:cViewPr varScale="1">
        <p:scale>
          <a:sx n="84" d="100"/>
          <a:sy n="84" d="100"/>
        </p:scale>
        <p:origin x="24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E9921-06E9-4692-906B-5A9D60961630}" type="datetimeFigureOut">
              <a:rPr lang="ko-KR" altLang="en-US" smtClean="0"/>
              <a:t>2024-08-23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A303E-9663-4B38-89C3-148B3F94D311}" type="slidenum">
              <a:rPr lang="ko-KR" altLang="en-US" smtClean="0"/>
              <a:t>‹#›</a:t>
            </a:fld>
            <a:endParaRPr lang="ko-KR" altLang="en-US"/>
          </a:p>
        </p:txBody>
      </p:sp>
    </p:spTree>
    <p:extLst>
      <p:ext uri="{BB962C8B-B14F-4D97-AF65-F5344CB8AC3E}">
        <p14:creationId xmlns:p14="http://schemas.microsoft.com/office/powerpoint/2010/main" val="15570478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E6A303E-9663-4B38-89C3-148B3F94D311}" type="slidenum">
              <a:rPr lang="ko-KR" altLang="en-US" smtClean="0"/>
              <a:t>1</a:t>
            </a:fld>
            <a:endParaRPr lang="ko-KR" altLang="en-US"/>
          </a:p>
        </p:txBody>
      </p:sp>
    </p:spTree>
    <p:extLst>
      <p:ext uri="{BB962C8B-B14F-4D97-AF65-F5344CB8AC3E}">
        <p14:creationId xmlns:p14="http://schemas.microsoft.com/office/powerpoint/2010/main" val="6950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E6A303E-9663-4B38-89C3-148B3F94D311}" type="slidenum">
              <a:rPr lang="ko-KR" altLang="en-US" smtClean="0"/>
              <a:t>4</a:t>
            </a:fld>
            <a:endParaRPr lang="ko-KR" altLang="en-US"/>
          </a:p>
        </p:txBody>
      </p:sp>
    </p:spTree>
    <p:extLst>
      <p:ext uri="{BB962C8B-B14F-4D97-AF65-F5344CB8AC3E}">
        <p14:creationId xmlns:p14="http://schemas.microsoft.com/office/powerpoint/2010/main" val="178423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E6A303E-9663-4B38-89C3-148B3F94D311}" type="slidenum">
              <a:rPr lang="ko-KR" altLang="en-US" smtClean="0"/>
              <a:t>5</a:t>
            </a:fld>
            <a:endParaRPr lang="ko-KR" altLang="en-US"/>
          </a:p>
        </p:txBody>
      </p:sp>
    </p:spTree>
    <p:extLst>
      <p:ext uri="{BB962C8B-B14F-4D97-AF65-F5344CB8AC3E}">
        <p14:creationId xmlns:p14="http://schemas.microsoft.com/office/powerpoint/2010/main" val="273168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-Our ozone profile algorithm is based on an optimal estimation inversion which iteratively estimates the geophysical variables until the simulated spectrum closely matches the measured spectrum, within the retrieval constraints of the a priori information.</a:t>
            </a:r>
          </a:p>
          <a:p>
            <a:pPr marL="171450" marR="0" lvl="0" indent="-171450" algn="l" defTabSz="914400" rtl="0" eaLnBrk="1" fontAlgn="auto" latinLnBrk="1" hangingPunct="1">
              <a:lnSpc>
                <a:spcPct val="100000"/>
              </a:lnSpc>
              <a:spcBef>
                <a:spcPts val="0"/>
              </a:spcBef>
              <a:spcAft>
                <a:spcPts val="0"/>
              </a:spcAft>
              <a:buClrTx/>
              <a:buSzTx/>
              <a:buFontTx/>
              <a:buChar char="-"/>
              <a:tabLst/>
              <a:defRPr/>
            </a:pPr>
            <a:r>
              <a:rPr lang="en-US" altLang="ko-KR" dirty="0"/>
              <a:t>The below table show an overview of updates from version 2 to version 3, mainly focusing on the calibration process including slit function characterization, wavelength shift, and radiometric biases on both solar irradiance and earth radiance. In addition, the solar reference has been switched from SAO2010 to TSIS. The ozone cross-section from BDM and </a:t>
            </a:r>
            <a:r>
              <a:rPr lang="en-US" altLang="ko-KR" dirty="0" err="1"/>
              <a:t>Birk</a:t>
            </a:r>
            <a:r>
              <a:rPr lang="en-US" altLang="ko-KR" dirty="0"/>
              <a:t> and Wager. In particular, forward model is improved by employing PCA-VLIDORT v2.8 for speed up and LUT correction for simulation accuracy.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this presentation, we are going to introduce the </a:t>
            </a:r>
            <a:r>
              <a:rPr lang="en-US" altLang="ko-KR" i="1" u="sng" dirty="0">
                <a:solidFill>
                  <a:srgbClr val="0E1AFF"/>
                </a:solidFill>
              </a:rPr>
              <a:t>wavelength and radiometric calibrations </a:t>
            </a:r>
            <a:r>
              <a:rPr lang="en-US" altLang="ko-KR" dirty="0"/>
              <a:t>applied for improving GEMS ozone profile retrievals. </a:t>
            </a:r>
          </a:p>
          <a:p>
            <a:endParaRPr lang="ko-KR" altLang="en-US" dirty="0"/>
          </a:p>
        </p:txBody>
      </p:sp>
      <p:sp>
        <p:nvSpPr>
          <p:cNvPr id="4" name="슬라이드 번호 개체 틀 3"/>
          <p:cNvSpPr>
            <a:spLocks noGrp="1"/>
          </p:cNvSpPr>
          <p:nvPr>
            <p:ph type="sldNum" sz="quarter" idx="5"/>
          </p:nvPr>
        </p:nvSpPr>
        <p:spPr/>
        <p:txBody>
          <a:bodyPr/>
          <a:lstStyle/>
          <a:p>
            <a:fld id="{8E6A303E-9663-4B38-89C3-148B3F94D311}" type="slidenum">
              <a:rPr lang="ko-KR" altLang="en-US" smtClean="0"/>
              <a:t>6</a:t>
            </a:fld>
            <a:endParaRPr lang="ko-KR" altLang="en-US"/>
          </a:p>
        </p:txBody>
      </p:sp>
    </p:spTree>
    <p:extLst>
      <p:ext uri="{BB962C8B-B14F-4D97-AF65-F5344CB8AC3E}">
        <p14:creationId xmlns:p14="http://schemas.microsoft.com/office/powerpoint/2010/main" val="34160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1)</a:t>
            </a:r>
            <a:r>
              <a:rPr lang="en-US" altLang="ko-KR" baseline="0" dirty="0"/>
              <a:t> Irradiance wavelength</a:t>
            </a:r>
            <a:r>
              <a:rPr lang="ko-KR" altLang="en-US" baseline="0" dirty="0"/>
              <a:t>와 </a:t>
            </a:r>
            <a:r>
              <a:rPr lang="en-US" altLang="ko-KR" baseline="0" dirty="0"/>
              <a:t>irradiance radiometric uncertainties</a:t>
            </a:r>
            <a:r>
              <a:rPr lang="ko-KR" altLang="en-US" baseline="0" dirty="0"/>
              <a:t>가 변화하고 있기 때문에</a:t>
            </a:r>
            <a:r>
              <a:rPr lang="en-US" altLang="ko-KR" baseline="0" dirty="0"/>
              <a:t>,</a:t>
            </a:r>
          </a:p>
          <a:p>
            <a:r>
              <a:rPr lang="en-US" altLang="ko-KR" baseline="0" dirty="0"/>
              <a:t>   </a:t>
            </a:r>
            <a:r>
              <a:rPr lang="ko-KR" altLang="en-US" baseline="0" dirty="0"/>
              <a:t>이에 대한 보정을 위해 </a:t>
            </a:r>
            <a:r>
              <a:rPr lang="en-US" altLang="ko-KR" baseline="0" dirty="0"/>
              <a:t>TSIS-1 </a:t>
            </a:r>
            <a:r>
              <a:rPr lang="ko-KR" altLang="en-US" baseline="0" dirty="0"/>
              <a:t>태양 </a:t>
            </a:r>
            <a:r>
              <a:rPr lang="ko-KR" altLang="en-US" baseline="0" dirty="0" err="1"/>
              <a:t>기준자료를</a:t>
            </a:r>
            <a:r>
              <a:rPr lang="ko-KR" altLang="en-US" baseline="0" dirty="0"/>
              <a:t> 통해 보정함</a:t>
            </a:r>
            <a:r>
              <a:rPr lang="en-US" altLang="ko-KR" baseline="0" dirty="0"/>
              <a:t>. </a:t>
            </a:r>
          </a:p>
          <a:p>
            <a:endParaRPr lang="ko-KR" altLang="en-US" dirty="0"/>
          </a:p>
        </p:txBody>
      </p:sp>
      <p:sp>
        <p:nvSpPr>
          <p:cNvPr id="4" name="슬라이드 번호 개체 틀 3"/>
          <p:cNvSpPr>
            <a:spLocks noGrp="1"/>
          </p:cNvSpPr>
          <p:nvPr>
            <p:ph type="sldNum" sz="quarter" idx="5"/>
          </p:nvPr>
        </p:nvSpPr>
        <p:spPr/>
        <p:txBody>
          <a:bodyPr/>
          <a:lstStyle/>
          <a:p>
            <a:fld id="{8E6A303E-9663-4B38-89C3-148B3F94D311}" type="slidenum">
              <a:rPr lang="ko-KR" altLang="en-US" smtClean="0"/>
              <a:t>7</a:t>
            </a:fld>
            <a:endParaRPr lang="ko-KR" altLang="en-US"/>
          </a:p>
        </p:txBody>
      </p:sp>
    </p:spTree>
    <p:extLst>
      <p:ext uri="{BB962C8B-B14F-4D97-AF65-F5344CB8AC3E}">
        <p14:creationId xmlns:p14="http://schemas.microsoft.com/office/powerpoint/2010/main" val="37282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 Irradiance</a:t>
            </a:r>
            <a:r>
              <a:rPr lang="en-US" altLang="ko-KR" baseline="0" dirty="0"/>
              <a:t> </a:t>
            </a:r>
            <a:r>
              <a:rPr lang="ko-KR" altLang="en-US" baseline="0" dirty="0"/>
              <a:t>뿐만 아니라 </a:t>
            </a:r>
            <a:r>
              <a:rPr lang="en-US" altLang="ko-KR" baseline="0" dirty="0"/>
              <a:t>radiance</a:t>
            </a:r>
            <a:r>
              <a:rPr lang="ko-KR" altLang="en-US" baseline="0" dirty="0"/>
              <a:t>에도 파장 </a:t>
            </a:r>
            <a:r>
              <a:rPr lang="en-US" altLang="ko-KR" baseline="0" dirty="0"/>
              <a:t>shift</a:t>
            </a:r>
            <a:r>
              <a:rPr lang="ko-KR" altLang="en-US" baseline="0" dirty="0"/>
              <a:t>가 발생하고 있고</a:t>
            </a:r>
            <a:r>
              <a:rPr lang="en-US" altLang="ko-KR" baseline="0" dirty="0"/>
              <a:t>, radiance </a:t>
            </a:r>
            <a:r>
              <a:rPr lang="ko-KR" altLang="en-US" baseline="0" dirty="0" err="1"/>
              <a:t>검보정</a:t>
            </a:r>
            <a:r>
              <a:rPr lang="ko-KR" altLang="en-US" baseline="0" dirty="0"/>
              <a:t> 이슈는 </a:t>
            </a:r>
            <a:r>
              <a:rPr lang="en-US" altLang="ko-KR" baseline="0" dirty="0"/>
              <a:t>soft calibration</a:t>
            </a:r>
            <a:r>
              <a:rPr lang="ko-KR" altLang="en-US" baseline="0" dirty="0"/>
              <a:t>을 통해 해소됨</a:t>
            </a:r>
            <a:r>
              <a:rPr lang="en-US" altLang="ko-KR" baseline="0" dirty="0"/>
              <a:t>. </a:t>
            </a:r>
          </a:p>
          <a:p>
            <a:r>
              <a:rPr lang="en-US" altLang="ko-KR" baseline="0" dirty="0"/>
              <a:t>* </a:t>
            </a:r>
            <a:endParaRPr lang="ko-KR" altLang="en-US" dirty="0"/>
          </a:p>
        </p:txBody>
      </p:sp>
      <p:sp>
        <p:nvSpPr>
          <p:cNvPr id="4" name="슬라이드 번호 개체 틀 3"/>
          <p:cNvSpPr>
            <a:spLocks noGrp="1"/>
          </p:cNvSpPr>
          <p:nvPr>
            <p:ph type="sldNum" sz="quarter" idx="10"/>
          </p:nvPr>
        </p:nvSpPr>
        <p:spPr/>
        <p:txBody>
          <a:bodyPr/>
          <a:lstStyle/>
          <a:p>
            <a:fld id="{8E6A303E-9663-4B38-89C3-148B3F94D311}" type="slidenum">
              <a:rPr lang="ko-KR" altLang="en-US" smtClean="0"/>
              <a:t>8</a:t>
            </a:fld>
            <a:endParaRPr lang="ko-KR" altLang="en-US"/>
          </a:p>
        </p:txBody>
      </p:sp>
    </p:spTree>
    <p:extLst>
      <p:ext uri="{BB962C8B-B14F-4D97-AF65-F5344CB8AC3E}">
        <p14:creationId xmlns:p14="http://schemas.microsoft.com/office/powerpoint/2010/main" val="73098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E6A303E-9663-4B38-89C3-148B3F94D311}" type="slidenum">
              <a:rPr lang="ko-KR" altLang="en-US" smtClean="0"/>
              <a:t>10</a:t>
            </a:fld>
            <a:endParaRPr lang="ko-KR" altLang="en-US"/>
          </a:p>
        </p:txBody>
      </p:sp>
    </p:spTree>
    <p:extLst>
      <p:ext uri="{BB962C8B-B14F-4D97-AF65-F5344CB8AC3E}">
        <p14:creationId xmlns:p14="http://schemas.microsoft.com/office/powerpoint/2010/main" val="153298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구역머리글">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4457700"/>
            <a:ext cx="9144000" cy="814510"/>
          </a:xfrm>
        </p:spPr>
        <p:txBody>
          <a:bodyPr anchor="b">
            <a:normAutofit/>
          </a:bodyPr>
          <a:lstStyle>
            <a:lvl1pPr algn="ctr">
              <a:defRPr sz="5400" b="1">
                <a:solidFill>
                  <a:schemeClr val="bg1"/>
                </a:solidFill>
                <a:latin typeface="+mj-ea"/>
                <a:ea typeface="+mj-ea"/>
              </a:defRPr>
            </a:lvl1pPr>
          </a:lstStyle>
          <a:p>
            <a:r>
              <a:rPr lang="ko-KR" altLang="en-US" dirty="0"/>
              <a:t>마스터 제목 스타일 편집</a:t>
            </a:r>
          </a:p>
        </p:txBody>
      </p:sp>
      <p:sp>
        <p:nvSpPr>
          <p:cNvPr id="3" name="부제목 2"/>
          <p:cNvSpPr>
            <a:spLocks noGrp="1"/>
          </p:cNvSpPr>
          <p:nvPr>
            <p:ph type="subTitle" idx="1"/>
          </p:nvPr>
        </p:nvSpPr>
        <p:spPr>
          <a:xfrm>
            <a:off x="1524000" y="5439630"/>
            <a:ext cx="9144000" cy="380878"/>
          </a:xfrm>
        </p:spPr>
        <p:txBody>
          <a:bodyPr>
            <a:normAutofit/>
          </a:bodyPr>
          <a:lstStyle>
            <a:lvl1pPr marL="0" indent="0" algn="ctr">
              <a:buNone/>
              <a:defRPr sz="2000" b="1">
                <a:solidFill>
                  <a:schemeClr val="bg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p>
        </p:txBody>
      </p:sp>
      <p:pic>
        <p:nvPicPr>
          <p:cNvPr id="7" name="그림 5"/>
          <p:cNvPicPr>
            <a:picLocks noChangeAspect="1"/>
          </p:cNvPicPr>
          <p:nvPr userDrawn="1"/>
        </p:nvPicPr>
        <p:blipFill>
          <a:blip r:embed="rId2">
            <a:extLst>
              <a:ext uri="{28A0092B-C50C-407E-A947-70E740481C1C}">
                <a14:useLocalDpi xmlns:a14="http://schemas.microsoft.com/office/drawing/2010/main" val="0"/>
              </a:ext>
            </a:extLst>
          </a:blip>
          <a:srcRect l="79803" t="3477" b="87476"/>
          <a:stretch>
            <a:fillRect/>
          </a:stretch>
        </p:blipFill>
        <p:spPr bwMode="auto">
          <a:xfrm>
            <a:off x="290513" y="333375"/>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27131" y="4153755"/>
            <a:ext cx="5921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직선 연결선 9"/>
          <p:cNvCxnSpPr/>
          <p:nvPr userDrawn="1"/>
        </p:nvCxnSpPr>
        <p:spPr bwMode="auto">
          <a:xfrm>
            <a:off x="5080262" y="3452446"/>
            <a:ext cx="7111738" cy="0"/>
          </a:xfrm>
          <a:prstGeom prst="line">
            <a:avLst/>
          </a:prstGeom>
          <a:ln w="38100">
            <a:solidFill>
              <a:srgbClr val="BCC9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889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lvl1pPr algn="ctr">
              <a:defRPr sz="2800" b="1"/>
            </a:lvl1pPr>
          </a:lstStyle>
          <a:p>
            <a:r>
              <a:rPr lang="ko-KR" altLang="en-US" dirty="0"/>
              <a:t>마스터 제목 스타일 편집</a:t>
            </a:r>
          </a:p>
        </p:txBody>
      </p:sp>
      <p:sp>
        <p:nvSpPr>
          <p:cNvPr id="3" name="내용 개체 틀 2"/>
          <p:cNvSpPr>
            <a:spLocks noGrp="1"/>
          </p:cNvSpPr>
          <p:nvPr>
            <p:ph idx="1"/>
          </p:nvPr>
        </p:nvSpPr>
        <p:spPr/>
        <p:txBody>
          <a:bodyPr/>
          <a:lstStyle>
            <a:lvl1pPr latinLnBrk="0">
              <a:defRPr sz="2400" b="1"/>
            </a:lvl1pPr>
            <a:lvl2pPr marL="720000" indent="-228600" latinLnBrk="0">
              <a:buFont typeface="Wingdings" panose="05000000000000000000" pitchFamily="2" charset="2"/>
              <a:buChar char="v"/>
              <a:defRPr sz="2000" b="0"/>
            </a:lvl2pPr>
            <a:lvl3pPr marL="1152000" indent="-228600" latinLnBrk="0">
              <a:buFont typeface="Arial" panose="020B0604020202020204" pitchFamily="34" charset="0"/>
              <a:buChar char="•"/>
              <a:defRPr sz="1800" b="0"/>
            </a:lvl3pPr>
            <a:lvl4pPr marL="1657350" indent="-228600" latinLnBrk="0">
              <a:buFont typeface="Wingdings" panose="05000000000000000000" pitchFamily="2" charset="2"/>
              <a:buChar char="ü"/>
              <a:defRPr sz="1600" b="0"/>
            </a:lvl4pPr>
            <a:lvl5pPr marL="2114550" indent="-228600" latinLnBrk="0">
              <a:buFont typeface="Wingdings" panose="05000000000000000000" pitchFamily="2" charset="2"/>
              <a:buChar char="Ø"/>
              <a:defRPr sz="1400" b="0"/>
            </a:lvl5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altLang="ko-KR" dirty="0"/>
          </a:p>
          <a:p>
            <a:pPr lvl="4"/>
            <a:endParaRPr lang="en-US" altLang="ko-KR" dirty="0"/>
          </a:p>
        </p:txBody>
      </p:sp>
      <p:sp>
        <p:nvSpPr>
          <p:cNvPr id="6" name="슬라이드 번호 개체 틀 5"/>
          <p:cNvSpPr>
            <a:spLocks noGrp="1"/>
          </p:cNvSpPr>
          <p:nvPr>
            <p:ph type="sldNum" sz="quarter" idx="12"/>
          </p:nvPr>
        </p:nvSpPr>
        <p:spPr/>
        <p:txBody>
          <a:bodyPr/>
          <a:lstStyle/>
          <a:p>
            <a:fld id="{D17B7C15-439C-48EE-ABEA-AD8BBB61A1D0}" type="slidenum">
              <a:rPr lang="ko-KR" altLang="en-US" smtClean="0"/>
              <a:t>‹#›</a:t>
            </a:fld>
            <a:endParaRPr lang="ko-KR" altLang="en-US"/>
          </a:p>
        </p:txBody>
      </p:sp>
      <p:cxnSp>
        <p:nvCxnSpPr>
          <p:cNvPr id="10" name="직선 연결선 9"/>
          <p:cNvCxnSpPr/>
          <p:nvPr userDrawn="1"/>
        </p:nvCxnSpPr>
        <p:spPr bwMode="auto">
          <a:xfrm>
            <a:off x="838200" y="897229"/>
            <a:ext cx="10515600" cy="0"/>
          </a:xfrm>
          <a:prstGeom prst="line">
            <a:avLst/>
          </a:prstGeom>
          <a:ln w="38100">
            <a:solidFill>
              <a:srgbClr val="BCC9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649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lvl1pPr algn="ctr">
              <a:defRPr sz="2800" b="1"/>
            </a:lvl1pPr>
          </a:lstStyle>
          <a:p>
            <a:r>
              <a:rPr lang="ko-KR" altLang="en-US" dirty="0"/>
              <a:t>마스터 제목 스타일 편집</a:t>
            </a:r>
          </a:p>
        </p:txBody>
      </p:sp>
      <p:sp>
        <p:nvSpPr>
          <p:cNvPr id="5" name="슬라이드 번호 개체 틀 4"/>
          <p:cNvSpPr>
            <a:spLocks noGrp="1"/>
          </p:cNvSpPr>
          <p:nvPr>
            <p:ph type="sldNum" sz="quarter" idx="12"/>
          </p:nvPr>
        </p:nvSpPr>
        <p:spPr/>
        <p:txBody>
          <a:bodyPr/>
          <a:lstStyle/>
          <a:p>
            <a:fld id="{5DB0CBB1-89C4-42C9-B2EA-BCFB15D429BA}" type="slidenum">
              <a:rPr lang="ko-KR" altLang="en-US" smtClean="0"/>
              <a:t>‹#›</a:t>
            </a:fld>
            <a:endParaRPr lang="ko-KR" altLang="en-US" dirty="0"/>
          </a:p>
        </p:txBody>
      </p:sp>
      <p:cxnSp>
        <p:nvCxnSpPr>
          <p:cNvPr id="6" name="직선 연결선 5"/>
          <p:cNvCxnSpPr/>
          <p:nvPr userDrawn="1"/>
        </p:nvCxnSpPr>
        <p:spPr bwMode="auto">
          <a:xfrm>
            <a:off x="838200" y="897229"/>
            <a:ext cx="10515600" cy="0"/>
          </a:xfrm>
          <a:prstGeom prst="line">
            <a:avLst/>
          </a:prstGeom>
          <a:ln w="38100">
            <a:solidFill>
              <a:srgbClr val="BCC9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30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구역머리글">
    <p:spTree>
      <p:nvGrpSpPr>
        <p:cNvPr id="1" name=""/>
        <p:cNvGrpSpPr/>
        <p:nvPr/>
      </p:nvGrpSpPr>
      <p:grpSpPr>
        <a:xfrm>
          <a:off x="0" y="0"/>
          <a:ext cx="0" cy="0"/>
          <a:chOff x="0" y="0"/>
          <a:chExt cx="0" cy="0"/>
        </a:xfrm>
      </p:grpSpPr>
      <p:pic>
        <p:nvPicPr>
          <p:cNvPr id="7" name="그림 5"/>
          <p:cNvPicPr>
            <a:picLocks noChangeAspect="1"/>
          </p:cNvPicPr>
          <p:nvPr userDrawn="1"/>
        </p:nvPicPr>
        <p:blipFill>
          <a:blip r:embed="rId2">
            <a:extLst>
              <a:ext uri="{28A0092B-C50C-407E-A947-70E740481C1C}">
                <a14:useLocalDpi xmlns:a14="http://schemas.microsoft.com/office/drawing/2010/main" val="0"/>
              </a:ext>
            </a:extLst>
          </a:blip>
          <a:srcRect l="79803" t="3477" b="87476"/>
          <a:stretch>
            <a:fillRect/>
          </a:stretch>
        </p:blipFill>
        <p:spPr bwMode="auto">
          <a:xfrm>
            <a:off x="290514" y="333375"/>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7133" y="4153755"/>
            <a:ext cx="5921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직선 연결선 9"/>
          <p:cNvCxnSpPr/>
          <p:nvPr userDrawn="1"/>
        </p:nvCxnSpPr>
        <p:spPr bwMode="auto">
          <a:xfrm>
            <a:off x="5080261" y="3452446"/>
            <a:ext cx="7111739" cy="0"/>
          </a:xfrm>
          <a:prstGeom prst="line">
            <a:avLst/>
          </a:prstGeom>
          <a:ln w="38100">
            <a:solidFill>
              <a:srgbClr val="BCC922"/>
            </a:solidFill>
          </a:ln>
        </p:spPr>
        <p:style>
          <a:lnRef idx="1">
            <a:schemeClr val="accent1"/>
          </a:lnRef>
          <a:fillRef idx="0">
            <a:schemeClr val="accent1"/>
          </a:fillRef>
          <a:effectRef idx="0">
            <a:schemeClr val="accent1"/>
          </a:effectRef>
          <a:fontRef idx="minor">
            <a:schemeClr val="tx1"/>
          </a:fontRef>
        </p:style>
      </p:cxnSp>
      <p:sp>
        <p:nvSpPr>
          <p:cNvPr id="9" name="제목 1"/>
          <p:cNvSpPr>
            <a:spLocks noGrp="1"/>
          </p:cNvSpPr>
          <p:nvPr>
            <p:ph type="ctrTitle" idx="4294967295"/>
          </p:nvPr>
        </p:nvSpPr>
        <p:spPr>
          <a:xfrm>
            <a:off x="7422204" y="3790140"/>
            <a:ext cx="4659549" cy="846170"/>
          </a:xfrm>
        </p:spPr>
        <p:txBody>
          <a:bodyPr>
            <a:noAutofit/>
          </a:bodyPr>
          <a:lstStyle/>
          <a:p>
            <a:pPr algn="r"/>
            <a:endParaRPr lang="ko-KR" altLang="en-US" sz="1800" b="1" dirty="0">
              <a:solidFill>
                <a:schemeClr val="tx1"/>
              </a:solidFill>
            </a:endParaRPr>
          </a:p>
        </p:txBody>
      </p:sp>
      <p:sp>
        <p:nvSpPr>
          <p:cNvPr id="11" name="제목 3"/>
          <p:cNvSpPr txBox="1">
            <a:spLocks/>
          </p:cNvSpPr>
          <p:nvPr userDrawn="1"/>
        </p:nvSpPr>
        <p:spPr>
          <a:xfrm>
            <a:off x="1681318" y="1746933"/>
            <a:ext cx="9117839" cy="1457325"/>
          </a:xfrm>
          <a:prstGeom prst="rect">
            <a:avLst/>
          </a:prstGeom>
        </p:spPr>
        <p:txBody>
          <a:bodyPr vert="horz" lIns="68580" tIns="34290" rIns="68580" bIns="34290" rtlCol="0" anchor="ctr">
            <a:noAutofit/>
          </a:bodyPr>
          <a:lstStyle>
            <a:lvl1pPr algn="ctr" defTabSz="914400" rtl="0" eaLnBrk="1" latinLnBrk="1" hangingPunct="1">
              <a:lnSpc>
                <a:spcPct val="90000"/>
              </a:lnSpc>
              <a:spcBef>
                <a:spcPct val="0"/>
              </a:spcBef>
              <a:buNone/>
              <a:defRPr sz="2400" kern="1200">
                <a:solidFill>
                  <a:schemeClr val="tx1"/>
                </a:solidFill>
                <a:latin typeface="+mj-lt"/>
                <a:ea typeface="+mj-ea"/>
                <a:cs typeface="+mj-cs"/>
              </a:defRPr>
            </a:lvl1pPr>
          </a:lstStyle>
          <a:p>
            <a:pPr>
              <a:defRPr/>
            </a:pPr>
            <a:endParaRPr lang="ko-KR" altLang="en-US" sz="2700" b="1" dirty="0">
              <a:latin typeface="+mj-ea"/>
            </a:endParaRPr>
          </a:p>
        </p:txBody>
      </p:sp>
      <p:sp>
        <p:nvSpPr>
          <p:cNvPr id="12" name="제목 3"/>
          <p:cNvSpPr txBox="1">
            <a:spLocks/>
          </p:cNvSpPr>
          <p:nvPr userDrawn="1"/>
        </p:nvSpPr>
        <p:spPr>
          <a:xfrm>
            <a:off x="1884518" y="1899333"/>
            <a:ext cx="9117839" cy="1457325"/>
          </a:xfrm>
          <a:prstGeom prst="rect">
            <a:avLst/>
          </a:prstGeom>
        </p:spPr>
        <p:txBody>
          <a:bodyPr vert="horz" lIns="68580" tIns="34290" rIns="68580" bIns="34290" rtlCol="0" anchor="ctr">
            <a:noAutofit/>
          </a:bodyPr>
          <a:lstStyle>
            <a:lvl1pPr algn="ctr" defTabSz="914400" rtl="0" eaLnBrk="1" latinLnBrk="1" hangingPunct="1">
              <a:lnSpc>
                <a:spcPct val="90000"/>
              </a:lnSpc>
              <a:spcBef>
                <a:spcPct val="0"/>
              </a:spcBef>
              <a:buNone/>
              <a:defRPr sz="2400" kern="1200">
                <a:solidFill>
                  <a:schemeClr val="tx1"/>
                </a:solidFill>
                <a:latin typeface="+mj-lt"/>
                <a:ea typeface="+mj-ea"/>
                <a:cs typeface="+mj-cs"/>
              </a:defRPr>
            </a:lvl1pPr>
          </a:lstStyle>
          <a:p>
            <a:pPr>
              <a:defRPr/>
            </a:pPr>
            <a:endParaRPr lang="ko-KR" altLang="en-US" sz="2700" b="1" dirty="0">
              <a:latin typeface="+mj-ea"/>
            </a:endParaRPr>
          </a:p>
        </p:txBody>
      </p:sp>
    </p:spTree>
    <p:extLst>
      <p:ext uri="{BB962C8B-B14F-4D97-AF65-F5344CB8AC3E}">
        <p14:creationId xmlns:p14="http://schemas.microsoft.com/office/powerpoint/2010/main" val="3043247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직사각형 7"/>
          <p:cNvSpPr/>
          <p:nvPr userDrawn="1"/>
        </p:nvSpPr>
        <p:spPr>
          <a:xfrm>
            <a:off x="-7684" y="6410909"/>
            <a:ext cx="12192000" cy="515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개체 틀 1"/>
          <p:cNvSpPr>
            <a:spLocks noGrp="1"/>
          </p:cNvSpPr>
          <p:nvPr>
            <p:ph type="title"/>
          </p:nvPr>
        </p:nvSpPr>
        <p:spPr>
          <a:xfrm>
            <a:off x="838200" y="129590"/>
            <a:ext cx="10515600" cy="767639"/>
          </a:xfrm>
          <a:prstGeom prst="rect">
            <a:avLst/>
          </a:prstGeom>
        </p:spPr>
        <p:txBody>
          <a:bodyPr vert="horz" lIns="91440" tIns="45720" rIns="91440" bIns="45720" rtlCol="0" anchor="ctr">
            <a:normAutofit/>
          </a:bodyPr>
          <a:lstStyle/>
          <a:p>
            <a:r>
              <a:rPr kumimoji="0" lang="ko-KR" altLang="en-US" sz="4400" b="1" i="0" u="none" strike="noStrike" kern="1200" cap="none" spc="0" normalizeH="0" baseline="0" noProof="0" dirty="0">
                <a:ln>
                  <a:noFill/>
                </a:ln>
                <a:solidFill>
                  <a:prstClr val="black"/>
                </a:solidFill>
                <a:effectLst/>
                <a:uLnTx/>
                <a:uFillTx/>
                <a:latin typeface="+mj-lt"/>
                <a:ea typeface="+mj-ea"/>
                <a:cs typeface="+mj-cs"/>
              </a:rPr>
              <a:t>마스터 제목 스타일 편집</a:t>
            </a:r>
            <a:endParaRPr lang="ko-KR" altLang="en-US" dirty="0"/>
          </a:p>
        </p:txBody>
      </p:sp>
      <p:sp>
        <p:nvSpPr>
          <p:cNvPr id="3" name="텍스트 개체 틀 2"/>
          <p:cNvSpPr>
            <a:spLocks noGrp="1"/>
          </p:cNvSpPr>
          <p:nvPr>
            <p:ph type="body" idx="1"/>
          </p:nvPr>
        </p:nvSpPr>
        <p:spPr>
          <a:xfrm>
            <a:off x="838200" y="1086640"/>
            <a:ext cx="10515600" cy="4743948"/>
          </a:xfrm>
          <a:prstGeom prst="rect">
            <a:avLst/>
          </a:prstGeom>
        </p:spPr>
        <p:txBody>
          <a:bodyPr vert="horz" lIns="91440" tIns="45720" rIns="91440" bIns="45720" rtlCol="0">
            <a:normAutofit/>
          </a:bodyPr>
          <a:lstStyle/>
          <a:p>
            <a:pPr marL="228600" marR="0" lvl="0" indent="-228600" algn="l" defTabSz="914400" rtl="0" eaLnBrk="1" fontAlgn="auto" latinLnBrk="1" hangingPunct="1">
              <a:lnSpc>
                <a:spcPct val="90000"/>
              </a:lnSpc>
              <a:spcBef>
                <a:spcPts val="1000"/>
              </a:spcBef>
              <a:spcAft>
                <a:spcPts val="0"/>
              </a:spcAft>
              <a:buClrTx/>
              <a:buSzTx/>
              <a:buFont typeface="Wingdings" panose="05000000000000000000" pitchFamily="2" charset="2"/>
              <a:buChar char="v"/>
              <a:tabLst/>
              <a:defRPr/>
            </a:pPr>
            <a:r>
              <a:rPr kumimoji="0" lang="ko-KR" altLang="en-US" sz="2800" b="0" i="0" u="none" strike="noStrike" kern="1200" cap="none" spc="0" normalizeH="0" baseline="0" noProof="0" dirty="0">
                <a:ln>
                  <a:noFill/>
                </a:ln>
                <a:solidFill>
                  <a:prstClr val="black"/>
                </a:solidFill>
                <a:effectLst/>
                <a:uLnTx/>
                <a:uFillTx/>
                <a:latin typeface="+mn-lt"/>
                <a:ea typeface="+mn-ea"/>
                <a:cs typeface="+mn-cs"/>
              </a:rPr>
              <a:t>마스터 텍스트 스타일 편집</a:t>
            </a:r>
          </a:p>
          <a:p>
            <a:pPr marL="720000" marR="0" lvl="1" indent="-2160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ko-KR" altLang="en-US" sz="2400" b="0" i="0" u="none" strike="noStrike" kern="1200" cap="none" spc="0" normalizeH="0" baseline="0" noProof="0" dirty="0">
                <a:ln>
                  <a:noFill/>
                </a:ln>
                <a:solidFill>
                  <a:prstClr val="black"/>
                </a:solidFill>
                <a:effectLst/>
                <a:uLnTx/>
                <a:uFillTx/>
                <a:latin typeface="+mn-lt"/>
                <a:ea typeface="+mn-ea"/>
                <a:cs typeface="+mn-cs"/>
              </a:rPr>
              <a:t>둘째 수준</a:t>
            </a:r>
          </a:p>
          <a:p>
            <a:pPr marL="1152000" marR="0" lvl="2" indent="-216000" algn="l" defTabSz="914400" rtl="0" eaLnBrk="1" fontAlgn="auto" latinLnBrk="1" hangingPunct="1">
              <a:lnSpc>
                <a:spcPct val="90000"/>
              </a:lnSpc>
              <a:spcBef>
                <a:spcPts val="500"/>
              </a:spcBef>
              <a:spcAft>
                <a:spcPts val="0"/>
              </a:spcAft>
              <a:buClrTx/>
              <a:buSzTx/>
              <a:buFont typeface="Wingdings" panose="05000000000000000000" pitchFamily="2" charset="2"/>
              <a:buChar char="ü"/>
              <a:tabLst/>
              <a:defRPr/>
            </a:pPr>
            <a:r>
              <a:rPr kumimoji="0" lang="ko-KR" altLang="en-US" sz="2000" b="0" i="0" u="none" strike="noStrike" kern="1200" cap="none" spc="0" normalizeH="0" baseline="0" noProof="0" dirty="0">
                <a:ln>
                  <a:noFill/>
                </a:ln>
                <a:solidFill>
                  <a:prstClr val="black"/>
                </a:solidFill>
                <a:effectLst/>
                <a:uLnTx/>
                <a:uFillTx/>
                <a:latin typeface="+mn-lt"/>
                <a:ea typeface="+mn-ea"/>
                <a:cs typeface="+mn-cs"/>
              </a:rPr>
              <a:t>셋째 수준</a:t>
            </a:r>
          </a:p>
          <a:p>
            <a:pPr marL="1657350" marR="0" lvl="3" indent="-285750" algn="l" defTabSz="914400" rtl="0" eaLnBrk="1" fontAlgn="auto" latinLnBrk="1" hangingPunct="1">
              <a:lnSpc>
                <a:spcPct val="90000"/>
              </a:lnSpc>
              <a:spcBef>
                <a:spcPts val="500"/>
              </a:spcBef>
              <a:spcAft>
                <a:spcPts val="0"/>
              </a:spcAft>
              <a:buClrTx/>
              <a:buSzTx/>
              <a:buFont typeface="맑은 고딕" panose="020B0503020000020004" pitchFamily="50" charset="-127"/>
              <a:buChar char="–"/>
              <a:tabLst/>
              <a:defRPr/>
            </a:pPr>
            <a:r>
              <a:rPr kumimoji="0" lang="ko-KR" altLang="en-US" sz="1800" b="0" i="0" u="none" strike="noStrike" kern="1200" cap="none" spc="0" normalizeH="0" baseline="0" noProof="0" dirty="0">
                <a:ln>
                  <a:noFill/>
                </a:ln>
                <a:solidFill>
                  <a:prstClr val="black"/>
                </a:solidFill>
                <a:effectLst/>
                <a:uLnTx/>
                <a:uFillTx/>
                <a:latin typeface="+mn-lt"/>
                <a:ea typeface="+mn-ea"/>
                <a:cs typeface="+mn-cs"/>
              </a:rPr>
              <a:t>넷째 수준</a:t>
            </a:r>
          </a:p>
          <a:p>
            <a:pPr marL="2114550" marR="0" lvl="4" indent="-285750" algn="l" defTabSz="914400" rtl="0" eaLnBrk="1" fontAlgn="auto" latinLnBrk="1" hangingPunct="1">
              <a:lnSpc>
                <a:spcPct val="90000"/>
              </a:lnSpc>
              <a:spcBef>
                <a:spcPts val="500"/>
              </a:spcBef>
              <a:spcAft>
                <a:spcPts val="0"/>
              </a:spcAft>
              <a:buClrTx/>
              <a:buSzTx/>
              <a:buFont typeface="Wingdings" panose="05000000000000000000" pitchFamily="2" charset="2"/>
              <a:buChar char="§"/>
              <a:tabLst/>
              <a:defRPr/>
            </a:pPr>
            <a:r>
              <a:rPr kumimoji="0" lang="ko-KR" altLang="en-US" sz="1600" b="0" i="0" u="none" strike="noStrike" kern="1200" cap="none" spc="0" normalizeH="0" baseline="0" noProof="0" dirty="0">
                <a:ln>
                  <a:noFill/>
                </a:ln>
                <a:solidFill>
                  <a:prstClr val="black"/>
                </a:solidFill>
                <a:effectLst/>
                <a:uLnTx/>
                <a:uFillTx/>
                <a:latin typeface="+mn-lt"/>
                <a:ea typeface="+mn-ea"/>
                <a:cs typeface="+mn-cs"/>
              </a:rPr>
              <a:t>다섯째 수준</a:t>
            </a:r>
          </a:p>
        </p:txBody>
      </p:sp>
      <p:sp>
        <p:nvSpPr>
          <p:cNvPr id="6" name="슬라이드 번호 개체 틀 5"/>
          <p:cNvSpPr>
            <a:spLocks noGrp="1"/>
          </p:cNvSpPr>
          <p:nvPr>
            <p:ph type="sldNum" sz="quarter" idx="4"/>
          </p:nvPr>
        </p:nvSpPr>
        <p:spPr>
          <a:xfrm>
            <a:off x="5725886" y="6486485"/>
            <a:ext cx="5550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0CBB1-89C4-42C9-B2EA-BCFB15D429BA}" type="slidenum">
              <a:rPr lang="ko-KR" altLang="en-US" smtClean="0"/>
              <a:t>‹#›</a:t>
            </a:fld>
            <a:endParaRPr lang="ko-KR" altLang="en-US" dirty="0"/>
          </a:p>
        </p:txBody>
      </p:sp>
      <p:pic>
        <p:nvPicPr>
          <p:cNvPr id="18" name="그림 17"/>
          <p:cNvPicPr>
            <a:picLocks noChangeAspect="1"/>
          </p:cNvPicPr>
          <p:nvPr userDrawn="1"/>
        </p:nvPicPr>
        <p:blipFill rotWithShape="1">
          <a:blip r:embed="rId7" cstate="print">
            <a:extLst>
              <a:ext uri="{28A0092B-C50C-407E-A947-70E740481C1C}">
                <a14:useLocalDpi xmlns:a14="http://schemas.microsoft.com/office/drawing/2010/main" val="0"/>
              </a:ext>
            </a:extLst>
          </a:blip>
          <a:srcRect l="18897" t="3271" r="18448"/>
          <a:stretch/>
        </p:blipFill>
        <p:spPr>
          <a:xfrm>
            <a:off x="92209" y="6430365"/>
            <a:ext cx="525846" cy="414026"/>
          </a:xfrm>
          <a:prstGeom prst="rect">
            <a:avLst/>
          </a:prstGeom>
        </p:spPr>
      </p:pic>
      <p:pic>
        <p:nvPicPr>
          <p:cNvPr id="7" name="그림 6">
            <a:extLst>
              <a:ext uri="{FF2B5EF4-FFF2-40B4-BE49-F238E27FC236}">
                <a16:creationId xmlns:a16="http://schemas.microsoft.com/office/drawing/2014/main" id="{9ED9B40A-7881-0B87-24C3-C374FFB8E45E}"/>
              </a:ext>
            </a:extLst>
          </p:cNvPr>
          <p:cNvPicPr>
            <a:picLocks noChangeAspect="1"/>
          </p:cNvPicPr>
          <p:nvPr userDrawn="1"/>
        </p:nvPicPr>
        <p:blipFill rotWithShape="1">
          <a:blip r:embed="rId8"/>
          <a:srcRect r="31349" b="-1628"/>
          <a:stretch/>
        </p:blipFill>
        <p:spPr>
          <a:xfrm>
            <a:off x="9374736" y="6477969"/>
            <a:ext cx="2093720" cy="374393"/>
          </a:xfrm>
          <a:prstGeom prst="rect">
            <a:avLst/>
          </a:prstGeom>
        </p:spPr>
      </p:pic>
      <p:pic>
        <p:nvPicPr>
          <p:cNvPr id="4" name="그림 3">
            <a:extLst>
              <a:ext uri="{FF2B5EF4-FFF2-40B4-BE49-F238E27FC236}">
                <a16:creationId xmlns:a16="http://schemas.microsoft.com/office/drawing/2014/main" id="{F3FDC971-B426-504F-B31C-D7132071FFF7}"/>
              </a:ext>
            </a:extLst>
          </p:cNvPr>
          <p:cNvPicPr>
            <a:picLocks noChangeAspect="1"/>
          </p:cNvPicPr>
          <p:nvPr userDrawn="1"/>
        </p:nvPicPr>
        <p:blipFill rotWithShape="1">
          <a:blip r:embed="rId8"/>
          <a:srcRect l="79299" t="888"/>
          <a:stretch/>
        </p:blipFill>
        <p:spPr>
          <a:xfrm>
            <a:off x="11468456" y="6482604"/>
            <a:ext cx="631335" cy="365125"/>
          </a:xfrm>
          <a:prstGeom prst="rect">
            <a:avLst/>
          </a:prstGeom>
        </p:spPr>
      </p:pic>
    </p:spTree>
    <p:extLst>
      <p:ext uri="{BB962C8B-B14F-4D97-AF65-F5344CB8AC3E}">
        <p14:creationId xmlns:p14="http://schemas.microsoft.com/office/powerpoint/2010/main" val="375692712"/>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7" r:id="rId3"/>
    <p:sldLayoutId id="2147483671" r:id="rId4"/>
  </p:sldLayoutIdLst>
  <p:hf hdr="0" ftr="0" dt="0"/>
  <p:txStyles>
    <p:titleStyle>
      <a:lvl1pPr algn="ctr" defTabSz="914400" rtl="0" eaLnBrk="1" latinLnBrk="1" hangingPunct="1">
        <a:lnSpc>
          <a:spcPct val="90000"/>
        </a:lnSpc>
        <a:spcBef>
          <a:spcPct val="0"/>
        </a:spcBef>
        <a:buNone/>
        <a:defRPr sz="2800" kern="1200">
          <a:solidFill>
            <a:schemeClr val="tx1"/>
          </a:solidFill>
          <a:latin typeface="+mj-lt"/>
          <a:ea typeface="+mj-ea"/>
          <a:cs typeface="+mj-cs"/>
        </a:defRPr>
      </a:lvl1pPr>
    </p:titleStyle>
    <p:bodyStyle>
      <a:lvl1pPr marL="457200" marR="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u"/>
        <a:tabLst/>
        <a:defRPr lang="ko-KR" altLang="en-US" sz="2400" b="1" kern="1200" noProof="0" dirty="0" smtClean="0">
          <a:solidFill>
            <a:schemeClr val="tx1"/>
          </a:solidFill>
          <a:latin typeface="+mn-ea"/>
          <a:ea typeface="+mn-ea"/>
          <a:cs typeface="+mn-cs"/>
        </a:defRPr>
      </a:lvl1pPr>
      <a:lvl2pPr marL="720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u"/>
        <a:tabLst/>
        <a:defRPr lang="ko-KR" altLang="en-US" sz="2800" b="1" kern="1200" noProof="0" dirty="0" smtClean="0">
          <a:solidFill>
            <a:schemeClr val="tx1"/>
          </a:solidFill>
          <a:latin typeface="+mn-ea"/>
          <a:ea typeface="+mn-ea"/>
          <a:cs typeface="+mn-cs"/>
        </a:defRPr>
      </a:lvl2pPr>
      <a:lvl3pPr marL="1152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u"/>
        <a:tabLst/>
        <a:defRPr lang="ko-KR" altLang="en-US" sz="2800" b="1" kern="1200" noProof="0" dirty="0" smtClean="0">
          <a:solidFill>
            <a:schemeClr val="tx1"/>
          </a:solidFill>
          <a:latin typeface="+mn-ea"/>
          <a:ea typeface="+mn-ea"/>
          <a:cs typeface="+mn-cs"/>
        </a:defRPr>
      </a:lvl3pPr>
      <a:lvl4pPr marL="165735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u"/>
        <a:tabLst/>
        <a:defRPr lang="ko-KR" altLang="en-US" sz="2800" b="1" kern="1200" noProof="0" dirty="0" smtClean="0">
          <a:solidFill>
            <a:schemeClr val="tx1"/>
          </a:solidFill>
          <a:latin typeface="+mn-ea"/>
          <a:ea typeface="+mn-ea"/>
          <a:cs typeface="+mn-cs"/>
        </a:defRPr>
      </a:lvl4pPr>
      <a:lvl5pPr marL="211455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u"/>
        <a:tabLst/>
        <a:defRPr lang="ko-KR" altLang="en-US" sz="2800" b="1" kern="1200" noProof="0" dirty="0">
          <a:solidFill>
            <a:schemeClr val="tx1"/>
          </a:solidFill>
          <a:latin typeface="+mn-ea"/>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lasp.colorado.edu/lisird/data/tsis1_hsrs_binned_f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gi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7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3"/>
          <p:cNvSpPr txBox="1">
            <a:spLocks/>
          </p:cNvSpPr>
          <p:nvPr/>
        </p:nvSpPr>
        <p:spPr>
          <a:xfrm>
            <a:off x="0" y="1469800"/>
            <a:ext cx="11941521" cy="1457325"/>
          </a:xfrm>
          <a:prstGeom prst="rect">
            <a:avLst/>
          </a:prstGeom>
        </p:spPr>
        <p:txBody>
          <a:bodyPr vert="horz" lIns="68580" tIns="34290" rIns="68580" bIns="34290" rtlCol="0" anchor="ctr">
            <a:noAutofit/>
          </a:bodyPr>
          <a:lstStyle>
            <a:lvl1pPr algn="ctr" defTabSz="914400" rtl="0" eaLnBrk="1" latinLnBrk="1" hangingPunct="1">
              <a:lnSpc>
                <a:spcPct val="90000"/>
              </a:lnSpc>
              <a:spcBef>
                <a:spcPct val="0"/>
              </a:spcBef>
              <a:buNone/>
              <a:defRPr sz="2400" kern="1200">
                <a:solidFill>
                  <a:schemeClr val="tx1"/>
                </a:solidFill>
                <a:latin typeface="+mj-lt"/>
                <a:ea typeface="+mj-ea"/>
                <a:cs typeface="+mj-cs"/>
              </a:defRPr>
            </a:lvl1pPr>
          </a:lstStyle>
          <a:p>
            <a:pPr>
              <a:lnSpc>
                <a:spcPct val="100000"/>
              </a:lnSpc>
              <a:defRPr/>
            </a:pPr>
            <a:r>
              <a:rPr lang="en-US" altLang="ko-KR" sz="3600" b="1" dirty="0">
                <a:latin typeface="+mj-ea"/>
              </a:rPr>
              <a:t>Current Status of </a:t>
            </a:r>
          </a:p>
          <a:p>
            <a:pPr>
              <a:lnSpc>
                <a:spcPct val="100000"/>
              </a:lnSpc>
              <a:defRPr/>
            </a:pPr>
            <a:r>
              <a:rPr lang="en-US" altLang="ko-KR" sz="3600" b="1" dirty="0">
                <a:solidFill>
                  <a:srgbClr val="00653E"/>
                </a:solidFill>
                <a:latin typeface="+mj-ea"/>
              </a:rPr>
              <a:t>GEMS total </a:t>
            </a:r>
            <a:r>
              <a:rPr lang="en-US" altLang="ko-KR" sz="3600" b="1" dirty="0">
                <a:latin typeface="+mj-ea"/>
              </a:rPr>
              <a:t>and </a:t>
            </a:r>
            <a:r>
              <a:rPr lang="en-US" altLang="ko-KR" sz="3600" b="1" dirty="0">
                <a:solidFill>
                  <a:srgbClr val="00B050"/>
                </a:solidFill>
                <a:latin typeface="+mj-ea"/>
              </a:rPr>
              <a:t>ozone profile</a:t>
            </a:r>
            <a:r>
              <a:rPr lang="en-US" altLang="ko-KR" sz="3600" b="1" dirty="0">
                <a:latin typeface="+mj-ea"/>
              </a:rPr>
              <a:t> product</a:t>
            </a:r>
          </a:p>
        </p:txBody>
      </p:sp>
      <p:sp>
        <p:nvSpPr>
          <p:cNvPr id="2" name="TextBox 1"/>
          <p:cNvSpPr txBox="1"/>
          <p:nvPr/>
        </p:nvSpPr>
        <p:spPr>
          <a:xfrm>
            <a:off x="4566479" y="3799898"/>
            <a:ext cx="7522893" cy="1446550"/>
          </a:xfrm>
          <a:prstGeom prst="rect">
            <a:avLst/>
          </a:prstGeom>
          <a:noFill/>
        </p:spPr>
        <p:txBody>
          <a:bodyPr wrap="none" rtlCol="0">
            <a:spAutoFit/>
          </a:bodyPr>
          <a:lstStyle/>
          <a:p>
            <a:pPr algn="r"/>
            <a:r>
              <a:rPr lang="en-US" altLang="ko-KR" sz="2800" b="1" dirty="0"/>
              <a:t>Jae-Hwan </a:t>
            </a:r>
            <a:r>
              <a:rPr lang="en-US" altLang="ko-KR" sz="2800" b="1" dirty="0" smtClean="0"/>
              <a:t>Kim</a:t>
            </a:r>
          </a:p>
          <a:p>
            <a:pPr algn="r"/>
            <a:r>
              <a:rPr lang="en-US" altLang="ko-KR" sz="2000" dirty="0" err="1" smtClean="0">
                <a:latin typeface="Verdana" panose="020B0604030504040204" pitchFamily="34" charset="0"/>
                <a:ea typeface="Verdana" panose="020B0604030504040204" pitchFamily="34" charset="0"/>
              </a:rPr>
              <a:t>Jeseon</a:t>
            </a:r>
            <a:r>
              <a:rPr lang="en-US" altLang="ko-KR" sz="2000" dirty="0" smtClean="0">
                <a:latin typeface="Verdana" panose="020B0604030504040204" pitchFamily="34" charset="0"/>
                <a:ea typeface="Verdana" panose="020B0604030504040204" pitchFamily="34" charset="0"/>
              </a:rPr>
              <a:t> </a:t>
            </a:r>
            <a:r>
              <a:rPr lang="en-US" altLang="ko-KR" sz="2000" dirty="0" err="1" smtClean="0">
                <a:latin typeface="Verdana" panose="020B0604030504040204" pitchFamily="34" charset="0"/>
                <a:ea typeface="Verdana" panose="020B0604030504040204" pitchFamily="34" charset="0"/>
              </a:rPr>
              <a:t>Bak</a:t>
            </a:r>
            <a:r>
              <a:rPr lang="en-US" altLang="ko-KR" sz="2000" dirty="0" smtClean="0">
                <a:latin typeface="Verdana" panose="020B0604030504040204" pitchFamily="34" charset="0"/>
                <a:ea typeface="Verdana" panose="020B0604030504040204" pitchFamily="34" charset="0"/>
              </a:rPr>
              <a:t>, </a:t>
            </a:r>
            <a:r>
              <a:rPr lang="en-US" altLang="ko-KR" sz="2000" dirty="0" err="1" smtClean="0">
                <a:latin typeface="Verdana" panose="020B0604030504040204" pitchFamily="34" charset="0"/>
                <a:ea typeface="Verdana" panose="020B0604030504040204" pitchFamily="34" charset="0"/>
              </a:rPr>
              <a:t>Hyunjin</a:t>
            </a:r>
            <a:r>
              <a:rPr lang="en-US" altLang="ko-KR" sz="2000" dirty="0" smtClean="0">
                <a:latin typeface="Verdana" panose="020B0604030504040204" pitchFamily="34" charset="0"/>
                <a:ea typeface="Verdana" panose="020B0604030504040204" pitchFamily="34" charset="0"/>
              </a:rPr>
              <a:t> Lee, </a:t>
            </a:r>
            <a:r>
              <a:rPr lang="en-US" altLang="ko-KR" sz="2000" dirty="0" err="1" smtClean="0">
                <a:latin typeface="Verdana" panose="020B0604030504040204" pitchFamily="34" charset="0"/>
                <a:ea typeface="Verdana" panose="020B0604030504040204" pitchFamily="34" charset="0"/>
              </a:rPr>
              <a:t>Sungjae</a:t>
            </a:r>
            <a:r>
              <a:rPr lang="en-US" altLang="ko-KR" sz="2000" dirty="0" smtClean="0">
                <a:latin typeface="Verdana" panose="020B0604030504040204" pitchFamily="34" charset="0"/>
                <a:ea typeface="Verdana" panose="020B0604030504040204" pitchFamily="34" charset="0"/>
              </a:rPr>
              <a:t> Hong, </a:t>
            </a:r>
            <a:r>
              <a:rPr lang="en-US" altLang="ko-KR" sz="2000" dirty="0" err="1" smtClean="0">
                <a:latin typeface="Verdana" panose="020B0604030504040204" pitchFamily="34" charset="0"/>
                <a:ea typeface="Verdana" panose="020B0604030504040204" pitchFamily="34" charset="0"/>
              </a:rPr>
              <a:t>Kanghyun</a:t>
            </a:r>
            <a:r>
              <a:rPr lang="en-US" altLang="ko-KR" sz="2000" dirty="0" smtClean="0">
                <a:latin typeface="Verdana" panose="020B0604030504040204" pitchFamily="34" charset="0"/>
                <a:ea typeface="Verdana" panose="020B0604030504040204" pitchFamily="34" charset="0"/>
              </a:rPr>
              <a:t> </a:t>
            </a:r>
            <a:r>
              <a:rPr lang="en-US" altLang="ko-KR" sz="2000" dirty="0" err="1" smtClean="0">
                <a:latin typeface="Verdana" panose="020B0604030504040204" pitchFamily="34" charset="0"/>
                <a:ea typeface="Verdana" panose="020B0604030504040204" pitchFamily="34" charset="0"/>
              </a:rPr>
              <a:t>Baek</a:t>
            </a:r>
            <a:endParaRPr lang="en-US" altLang="ko-KR" sz="2000" dirty="0">
              <a:latin typeface="Verdana" panose="020B0604030504040204" pitchFamily="34" charset="0"/>
              <a:ea typeface="Verdana" panose="020B0604030504040204" pitchFamily="34" charset="0"/>
            </a:endParaRPr>
          </a:p>
          <a:p>
            <a:pPr algn="r"/>
            <a:endParaRPr lang="en-US" altLang="ko-KR" sz="2000" b="1" dirty="0"/>
          </a:p>
          <a:p>
            <a:pPr algn="r"/>
            <a:r>
              <a:rPr lang="en-US" altLang="ko-KR" sz="2000" b="1" dirty="0"/>
              <a:t>Pusan National University</a:t>
            </a:r>
            <a:endParaRPr lang="ko-KR" altLang="en-US" sz="2000" b="1" dirty="0"/>
          </a:p>
        </p:txBody>
      </p:sp>
      <p:sp>
        <p:nvSpPr>
          <p:cNvPr id="3" name="TextBox 2">
            <a:extLst>
              <a:ext uri="{FF2B5EF4-FFF2-40B4-BE49-F238E27FC236}">
                <a16:creationId xmlns:a16="http://schemas.microsoft.com/office/drawing/2014/main" id="{B5FE0CCF-6571-B3F3-D5C1-E44EE4247531}"/>
              </a:ext>
            </a:extLst>
          </p:cNvPr>
          <p:cNvSpPr txBox="1"/>
          <p:nvPr/>
        </p:nvSpPr>
        <p:spPr>
          <a:xfrm>
            <a:off x="4555190" y="5908068"/>
            <a:ext cx="3794629" cy="369332"/>
          </a:xfrm>
          <a:prstGeom prst="rect">
            <a:avLst/>
          </a:prstGeom>
          <a:noFill/>
        </p:spPr>
        <p:txBody>
          <a:bodyPr wrap="none" rtlCol="0">
            <a:spAutoFit/>
          </a:bodyPr>
          <a:lstStyle/>
          <a:p>
            <a:r>
              <a:rPr lang="en-US" altLang="ko-KR" b="1" i="0" dirty="0">
                <a:solidFill>
                  <a:srgbClr val="555555"/>
                </a:solidFill>
                <a:effectLst/>
                <a:latin typeface="Verdana" panose="020B0604030504040204" pitchFamily="34" charset="0"/>
              </a:rPr>
              <a:t>Session 7, August 29, 2024 </a:t>
            </a:r>
            <a:endParaRPr lang="ko-KR" altLang="en-US" dirty="0"/>
          </a:p>
        </p:txBody>
      </p:sp>
      <p:sp>
        <p:nvSpPr>
          <p:cNvPr id="10" name="TextBox 9">
            <a:extLst>
              <a:ext uri="{FF2B5EF4-FFF2-40B4-BE49-F238E27FC236}">
                <a16:creationId xmlns:a16="http://schemas.microsoft.com/office/drawing/2014/main" id="{F7C47895-E77E-5310-3A40-E99438D72F52}"/>
              </a:ext>
            </a:extLst>
          </p:cNvPr>
          <p:cNvSpPr txBox="1"/>
          <p:nvPr/>
        </p:nvSpPr>
        <p:spPr>
          <a:xfrm>
            <a:off x="3945912" y="6458046"/>
            <a:ext cx="6115878" cy="369332"/>
          </a:xfrm>
          <a:prstGeom prst="rect">
            <a:avLst/>
          </a:prstGeom>
          <a:noFill/>
        </p:spPr>
        <p:txBody>
          <a:bodyPr wrap="square">
            <a:spAutoFit/>
          </a:bodyPr>
          <a:lstStyle/>
          <a:p>
            <a:r>
              <a:rPr lang="en-US" altLang="ko-KR" b="0" i="0" dirty="0">
                <a:solidFill>
                  <a:srgbClr val="555555"/>
                </a:solidFill>
                <a:effectLst/>
                <a:latin typeface="Verdana" panose="020B0604030504040204" pitchFamily="34" charset="0"/>
              </a:rPr>
              <a:t>TEMPO/GEMS Joint Science Team Meeting</a:t>
            </a:r>
            <a:endParaRPr lang="ko-KR" altLang="en-US" dirty="0"/>
          </a:p>
        </p:txBody>
      </p:sp>
    </p:spTree>
    <p:extLst>
      <p:ext uri="{BB962C8B-B14F-4D97-AF65-F5344CB8AC3E}">
        <p14:creationId xmlns:p14="http://schemas.microsoft.com/office/powerpoint/2010/main" val="2326629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887" y="3603010"/>
            <a:ext cx="2703705" cy="2703705"/>
          </a:xfrm>
          <a:prstGeom prst="rect">
            <a:avLst/>
          </a:prstGeom>
        </p:spPr>
      </p:pic>
      <p:sp>
        <p:nvSpPr>
          <p:cNvPr id="2" name="제목 1"/>
          <p:cNvSpPr>
            <a:spLocks noGrp="1"/>
          </p:cNvSpPr>
          <p:nvPr>
            <p:ph type="title"/>
          </p:nvPr>
        </p:nvSpPr>
        <p:spPr/>
        <p:txBody>
          <a:bodyPr/>
          <a:lstStyle/>
          <a:p>
            <a:r>
              <a:rPr lang="en-US" altLang="ko-KR" dirty="0"/>
              <a:t>Consistency check between GEMS O3P and GEMS O3T</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10</a:t>
            </a:fld>
            <a:endParaRPr lang="ko-KR" altLang="en-US"/>
          </a:p>
        </p:txBody>
      </p:sp>
      <p:sp>
        <p:nvSpPr>
          <p:cNvPr id="7" name="TextBox 6">
            <a:extLst>
              <a:ext uri="{FF2B5EF4-FFF2-40B4-BE49-F238E27FC236}">
                <a16:creationId xmlns:a16="http://schemas.microsoft.com/office/drawing/2014/main" id="{7405BADC-5783-DBA6-F189-4D1EC8725B3F}"/>
              </a:ext>
            </a:extLst>
          </p:cNvPr>
          <p:cNvSpPr txBox="1"/>
          <p:nvPr/>
        </p:nvSpPr>
        <p:spPr>
          <a:xfrm>
            <a:off x="421828" y="992765"/>
            <a:ext cx="5304058" cy="343235"/>
          </a:xfrm>
          <a:prstGeom prst="rect">
            <a:avLst/>
          </a:prstGeom>
          <a:noFill/>
        </p:spPr>
        <p:txBody>
          <a:bodyPr wrap="square">
            <a:spAutoFit/>
          </a:bodyPr>
          <a:lstStyle/>
          <a:p>
            <a:pPr algn="ctr"/>
            <a:r>
              <a:rPr lang="en-US" altLang="ko-KR" sz="1600" b="1" dirty="0" smtClean="0">
                <a:solidFill>
                  <a:srgbClr val="00653E"/>
                </a:solidFill>
              </a:rPr>
              <a:t>Evaluate with Pandora (Seoul &amp; Ulsan)</a:t>
            </a:r>
            <a:endParaRPr lang="en-US" altLang="ko-KR" sz="1600" b="1" dirty="0">
              <a:solidFill>
                <a:srgbClr val="00653E"/>
              </a:solidFill>
            </a:endParaRPr>
          </a:p>
        </p:txBody>
      </p:sp>
      <p:pic>
        <p:nvPicPr>
          <p:cNvPr id="8" name="그림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569" y="3603010"/>
            <a:ext cx="2703705" cy="2703705"/>
          </a:xfrm>
          <a:prstGeom prst="rect">
            <a:avLst/>
          </a:prstGeom>
        </p:spPr>
      </p:pic>
      <p:pic>
        <p:nvPicPr>
          <p:cNvPr id="21" name="그림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6887" y="992765"/>
            <a:ext cx="2703705" cy="2703705"/>
          </a:xfrm>
          <a:prstGeom prst="rect">
            <a:avLst/>
          </a:prstGeom>
        </p:spPr>
      </p:pic>
      <p:pic>
        <p:nvPicPr>
          <p:cNvPr id="22" name="그림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5569" y="992765"/>
            <a:ext cx="2703705" cy="2703705"/>
          </a:xfrm>
          <a:prstGeom prst="rect">
            <a:avLst/>
          </a:prstGeom>
        </p:spPr>
      </p:pic>
      <p:graphicFrame>
        <p:nvGraphicFramePr>
          <p:cNvPr id="12" name="표 11"/>
          <p:cNvGraphicFramePr>
            <a:graphicFrameLocks noGrp="1"/>
          </p:cNvGraphicFramePr>
          <p:nvPr>
            <p:extLst>
              <p:ext uri="{D42A27DB-BD31-4B8C-83A1-F6EECF244321}">
                <p14:modId xmlns:p14="http://schemas.microsoft.com/office/powerpoint/2010/main" val="552713914"/>
              </p:ext>
            </p:extLst>
          </p:nvPr>
        </p:nvGraphicFramePr>
        <p:xfrm>
          <a:off x="167088" y="3940538"/>
          <a:ext cx="5928912" cy="2372360"/>
        </p:xfrm>
        <a:graphic>
          <a:graphicData uri="http://schemas.openxmlformats.org/drawingml/2006/table">
            <a:tbl>
              <a:tblPr firstRow="1" bandRow="1">
                <a:tableStyleId>{F5AB1C69-6EDB-4FF4-983F-18BD219EF322}</a:tableStyleId>
              </a:tblPr>
              <a:tblGrid>
                <a:gridCol w="658768">
                  <a:extLst>
                    <a:ext uri="{9D8B030D-6E8A-4147-A177-3AD203B41FA5}">
                      <a16:colId xmlns:a16="http://schemas.microsoft.com/office/drawing/2014/main" val="3445379923"/>
                    </a:ext>
                  </a:extLst>
                </a:gridCol>
                <a:gridCol w="658768">
                  <a:extLst>
                    <a:ext uri="{9D8B030D-6E8A-4147-A177-3AD203B41FA5}">
                      <a16:colId xmlns:a16="http://schemas.microsoft.com/office/drawing/2014/main" val="1340019818"/>
                    </a:ext>
                  </a:extLst>
                </a:gridCol>
                <a:gridCol w="658768">
                  <a:extLst>
                    <a:ext uri="{9D8B030D-6E8A-4147-A177-3AD203B41FA5}">
                      <a16:colId xmlns:a16="http://schemas.microsoft.com/office/drawing/2014/main" val="3464511903"/>
                    </a:ext>
                  </a:extLst>
                </a:gridCol>
                <a:gridCol w="658768">
                  <a:extLst>
                    <a:ext uri="{9D8B030D-6E8A-4147-A177-3AD203B41FA5}">
                      <a16:colId xmlns:a16="http://schemas.microsoft.com/office/drawing/2014/main" val="704934808"/>
                    </a:ext>
                  </a:extLst>
                </a:gridCol>
                <a:gridCol w="658768">
                  <a:extLst>
                    <a:ext uri="{9D8B030D-6E8A-4147-A177-3AD203B41FA5}">
                      <a16:colId xmlns:a16="http://schemas.microsoft.com/office/drawing/2014/main" val="1351821392"/>
                    </a:ext>
                  </a:extLst>
                </a:gridCol>
                <a:gridCol w="658768">
                  <a:extLst>
                    <a:ext uri="{9D8B030D-6E8A-4147-A177-3AD203B41FA5}">
                      <a16:colId xmlns:a16="http://schemas.microsoft.com/office/drawing/2014/main" val="3062602699"/>
                    </a:ext>
                  </a:extLst>
                </a:gridCol>
                <a:gridCol w="658768">
                  <a:extLst>
                    <a:ext uri="{9D8B030D-6E8A-4147-A177-3AD203B41FA5}">
                      <a16:colId xmlns:a16="http://schemas.microsoft.com/office/drawing/2014/main" val="1047112478"/>
                    </a:ext>
                  </a:extLst>
                </a:gridCol>
                <a:gridCol w="658768">
                  <a:extLst>
                    <a:ext uri="{9D8B030D-6E8A-4147-A177-3AD203B41FA5}">
                      <a16:colId xmlns:a16="http://schemas.microsoft.com/office/drawing/2014/main" val="1214953292"/>
                    </a:ext>
                  </a:extLst>
                </a:gridCol>
                <a:gridCol w="658768">
                  <a:extLst>
                    <a:ext uri="{9D8B030D-6E8A-4147-A177-3AD203B41FA5}">
                      <a16:colId xmlns:a16="http://schemas.microsoft.com/office/drawing/2014/main" val="773775294"/>
                    </a:ext>
                  </a:extLst>
                </a:gridCol>
              </a:tblGrid>
              <a:tr h="370840">
                <a:tc>
                  <a:txBody>
                    <a:bodyPr/>
                    <a:lstStyle/>
                    <a:p>
                      <a:pPr algn="ctr" latinLnBrk="1"/>
                      <a:endParaRPr lang="ko-KR" altLang="en-US" sz="1400" dirty="0">
                        <a:solidFill>
                          <a:schemeClr val="bg1"/>
                        </a:solidFill>
                      </a:endParaRPr>
                    </a:p>
                  </a:txBody>
                  <a:tcPr anchor="ctr"/>
                </a:tc>
                <a:tc gridSpan="2">
                  <a:txBody>
                    <a:bodyPr/>
                    <a:lstStyle/>
                    <a:p>
                      <a:pPr algn="ctr" latinLnBrk="1"/>
                      <a:r>
                        <a:rPr lang="en-US" altLang="ko-KR" sz="1400" dirty="0" smtClean="0">
                          <a:solidFill>
                            <a:schemeClr val="bg1"/>
                          </a:solidFill>
                        </a:rPr>
                        <a:t>Seoul (54)</a:t>
                      </a:r>
                      <a:endParaRPr lang="ko-KR" altLang="en-US" sz="1400" dirty="0">
                        <a:solidFill>
                          <a:schemeClr val="bg1"/>
                        </a:solidFill>
                      </a:endParaRPr>
                    </a:p>
                  </a:txBody>
                  <a:tcPr anchor="ctr"/>
                </a:tc>
                <a:tc hMerge="1">
                  <a:txBody>
                    <a:bodyPr/>
                    <a:lstStyle/>
                    <a:p>
                      <a:pPr algn="ctr" latinLnBrk="1"/>
                      <a:endParaRPr lang="ko-KR" altLang="en-US" sz="1400" dirty="0">
                        <a:solidFill>
                          <a:schemeClr val="bg1"/>
                        </a:solidFill>
                      </a:endParaRPr>
                    </a:p>
                  </a:txBody>
                  <a:tcPr anchor="ctr"/>
                </a:tc>
                <a:tc gridSpan="2">
                  <a:txBody>
                    <a:bodyPr/>
                    <a:lstStyle/>
                    <a:p>
                      <a:pPr algn="ctr" latinLnBrk="1"/>
                      <a:r>
                        <a:rPr lang="en-US" altLang="ko-KR" sz="1400" dirty="0" smtClean="0">
                          <a:solidFill>
                            <a:schemeClr val="bg1"/>
                          </a:solidFill>
                        </a:rPr>
                        <a:t>Ulsan (150)</a:t>
                      </a:r>
                      <a:endParaRPr lang="ko-KR" altLang="en-US" sz="1400" dirty="0">
                        <a:solidFill>
                          <a:schemeClr val="bg1"/>
                        </a:solidFill>
                      </a:endParaRPr>
                    </a:p>
                  </a:txBody>
                  <a:tcPr anchor="ctr"/>
                </a:tc>
                <a:tc hMerge="1">
                  <a:txBody>
                    <a:bodyPr/>
                    <a:lstStyle/>
                    <a:p>
                      <a:pPr algn="ctr" latinLnBrk="1"/>
                      <a:endParaRPr lang="ko-KR" altLang="en-US" sz="1400" dirty="0">
                        <a:solidFill>
                          <a:schemeClr val="bg1"/>
                        </a:solidFill>
                      </a:endParaRPr>
                    </a:p>
                  </a:txBody>
                  <a:tcPr anchor="ctr"/>
                </a:tc>
                <a:tc gridSpan="2">
                  <a:txBody>
                    <a:bodyPr/>
                    <a:lstStyle/>
                    <a:p>
                      <a:pPr algn="ctr" latinLnBrk="1"/>
                      <a:r>
                        <a:rPr lang="en-US" altLang="ko-KR" sz="1400" dirty="0" smtClean="0">
                          <a:solidFill>
                            <a:schemeClr val="bg1"/>
                          </a:solidFill>
                        </a:rPr>
                        <a:t>Bangkok (190)</a:t>
                      </a:r>
                      <a:endParaRPr lang="ko-KR" altLang="en-US" sz="1400" dirty="0">
                        <a:solidFill>
                          <a:schemeClr val="bg1"/>
                        </a:solidFill>
                      </a:endParaRPr>
                    </a:p>
                  </a:txBody>
                  <a:tcPr anchor="ctr"/>
                </a:tc>
                <a:tc hMerge="1">
                  <a:txBody>
                    <a:bodyPr/>
                    <a:lstStyle/>
                    <a:p>
                      <a:pPr algn="ctr" latinLnBrk="1"/>
                      <a:endParaRPr lang="ko-KR" altLang="en-US" sz="1400" dirty="0">
                        <a:solidFill>
                          <a:schemeClr val="bg1"/>
                        </a:solidFill>
                      </a:endParaRPr>
                    </a:p>
                  </a:txBody>
                  <a:tcPr anchor="ctr"/>
                </a:tc>
                <a:tc gridSpan="2">
                  <a:txBody>
                    <a:bodyPr/>
                    <a:lstStyle/>
                    <a:p>
                      <a:pPr algn="ctr" latinLnBrk="1"/>
                      <a:r>
                        <a:rPr lang="en-US" altLang="ko-KR" sz="1400" dirty="0" smtClean="0">
                          <a:solidFill>
                            <a:schemeClr val="bg1"/>
                          </a:solidFill>
                        </a:rPr>
                        <a:t>Dhaka (76)</a:t>
                      </a:r>
                      <a:endParaRPr lang="ko-KR" altLang="en-US" sz="1400" dirty="0">
                        <a:solidFill>
                          <a:schemeClr val="bg1"/>
                        </a:solidFill>
                      </a:endParaRPr>
                    </a:p>
                  </a:txBody>
                  <a:tcPr anchor="ctr"/>
                </a:tc>
                <a:tc hMerge="1">
                  <a:txBody>
                    <a:bodyPr/>
                    <a:lstStyle/>
                    <a:p>
                      <a:pPr algn="ctr" latinLnBrk="1"/>
                      <a:endParaRPr lang="ko-KR" altLang="en-US" sz="1400" dirty="0">
                        <a:solidFill>
                          <a:schemeClr val="bg1"/>
                        </a:solidFill>
                      </a:endParaRPr>
                    </a:p>
                  </a:txBody>
                  <a:tcPr anchor="ctr"/>
                </a:tc>
                <a:extLst>
                  <a:ext uri="{0D108BD9-81ED-4DB2-BD59-A6C34878D82A}">
                    <a16:rowId xmlns:a16="http://schemas.microsoft.com/office/drawing/2014/main" val="811534698"/>
                  </a:ext>
                </a:extLst>
              </a:tr>
              <a:tr h="370840">
                <a:tc>
                  <a:txBody>
                    <a:bodyPr/>
                    <a:lstStyle/>
                    <a:p>
                      <a:pPr algn="ctr" latinLnBrk="1"/>
                      <a:endParaRPr lang="ko-KR" altLang="en-US" sz="1400" dirty="0"/>
                    </a:p>
                  </a:txBody>
                  <a:tcPr anchor="ctr"/>
                </a:tc>
                <a:tc>
                  <a:txBody>
                    <a:bodyPr/>
                    <a:lstStyle/>
                    <a:p>
                      <a:pPr algn="ctr" latinLnBrk="1"/>
                      <a:r>
                        <a:rPr lang="en-US" altLang="ko-KR" sz="1400" dirty="0" smtClean="0"/>
                        <a:t>O3P</a:t>
                      </a:r>
                      <a:endParaRPr lang="ko-KR" altLang="en-US" sz="1400" dirty="0"/>
                    </a:p>
                  </a:txBody>
                  <a:tcPr anchor="ctr"/>
                </a:tc>
                <a:tc>
                  <a:txBody>
                    <a:bodyPr/>
                    <a:lstStyle/>
                    <a:p>
                      <a:pPr algn="ctr" latinLnBrk="1"/>
                      <a:r>
                        <a:rPr lang="en-US" altLang="ko-KR" sz="1400" dirty="0" smtClean="0"/>
                        <a:t>O3T</a:t>
                      </a:r>
                      <a:endParaRPr lang="ko-KR" altLang="en-US" sz="1400" dirty="0"/>
                    </a:p>
                  </a:txBody>
                  <a:tcPr anchor="ctr"/>
                </a:tc>
                <a:tc>
                  <a:txBody>
                    <a:bodyPr/>
                    <a:lstStyle/>
                    <a:p>
                      <a:pPr algn="ctr" latinLnBrk="1"/>
                      <a:r>
                        <a:rPr lang="en-US" altLang="ko-KR" sz="1400" dirty="0" smtClean="0"/>
                        <a:t>O3P</a:t>
                      </a:r>
                      <a:endParaRPr lang="ko-KR" altLang="en-US" sz="1400" dirty="0"/>
                    </a:p>
                  </a:txBody>
                  <a:tcPr anchor="ctr"/>
                </a:tc>
                <a:tc>
                  <a:txBody>
                    <a:bodyPr/>
                    <a:lstStyle/>
                    <a:p>
                      <a:pPr algn="ctr" latinLnBrk="1"/>
                      <a:r>
                        <a:rPr lang="en-US" altLang="ko-KR" sz="1400" dirty="0" smtClean="0"/>
                        <a:t>O3T</a:t>
                      </a:r>
                      <a:endParaRPr lang="ko-KR" altLang="en-US" sz="1400" dirty="0"/>
                    </a:p>
                  </a:txBody>
                  <a:tcPr anchor="ctr"/>
                </a:tc>
                <a:tc>
                  <a:txBody>
                    <a:bodyPr/>
                    <a:lstStyle/>
                    <a:p>
                      <a:pPr algn="ctr" latinLnBrk="1"/>
                      <a:r>
                        <a:rPr lang="en-US" altLang="ko-KR" sz="1400" dirty="0" smtClean="0"/>
                        <a:t>O3P</a:t>
                      </a:r>
                      <a:endParaRPr lang="ko-KR" altLang="en-US" sz="1400" dirty="0"/>
                    </a:p>
                  </a:txBody>
                  <a:tcPr anchor="ctr"/>
                </a:tc>
                <a:tc>
                  <a:txBody>
                    <a:bodyPr/>
                    <a:lstStyle/>
                    <a:p>
                      <a:pPr algn="ctr" latinLnBrk="1"/>
                      <a:r>
                        <a:rPr lang="en-US" altLang="ko-KR" sz="1400" dirty="0" smtClean="0"/>
                        <a:t>O3T</a:t>
                      </a:r>
                      <a:endParaRPr lang="ko-KR" altLang="en-US" sz="1400" dirty="0"/>
                    </a:p>
                  </a:txBody>
                  <a:tcPr anchor="ctr"/>
                </a:tc>
                <a:tc>
                  <a:txBody>
                    <a:bodyPr/>
                    <a:lstStyle/>
                    <a:p>
                      <a:pPr algn="ctr" latinLnBrk="1"/>
                      <a:r>
                        <a:rPr lang="en-US" altLang="ko-KR" sz="1400" dirty="0" smtClean="0"/>
                        <a:t>O3P</a:t>
                      </a:r>
                      <a:endParaRPr lang="ko-KR" altLang="en-US" sz="1400" dirty="0"/>
                    </a:p>
                  </a:txBody>
                  <a:tcPr anchor="ctr"/>
                </a:tc>
                <a:tc>
                  <a:txBody>
                    <a:bodyPr/>
                    <a:lstStyle/>
                    <a:p>
                      <a:pPr algn="ctr" latinLnBrk="1"/>
                      <a:r>
                        <a:rPr lang="en-US" altLang="ko-KR" sz="1400" dirty="0" smtClean="0"/>
                        <a:t>O3T</a:t>
                      </a:r>
                      <a:endParaRPr lang="ko-KR" altLang="en-US" sz="1400" dirty="0"/>
                    </a:p>
                  </a:txBody>
                  <a:tcPr anchor="ctr"/>
                </a:tc>
                <a:extLst>
                  <a:ext uri="{0D108BD9-81ED-4DB2-BD59-A6C34878D82A}">
                    <a16:rowId xmlns:a16="http://schemas.microsoft.com/office/drawing/2014/main" val="348055855"/>
                  </a:ext>
                </a:extLst>
              </a:tr>
              <a:tr h="370840">
                <a:tc>
                  <a:txBody>
                    <a:bodyPr/>
                    <a:lstStyle/>
                    <a:p>
                      <a:pPr algn="ctr" latinLnBrk="1"/>
                      <a:r>
                        <a:rPr lang="en-US" altLang="ko-KR" sz="1200" dirty="0" smtClean="0"/>
                        <a:t>Reg.</a:t>
                      </a:r>
                      <a:endParaRPr lang="ko-KR" altLang="en-US" sz="1200" dirty="0"/>
                    </a:p>
                  </a:txBody>
                  <a:tcPr anchor="ctr"/>
                </a:tc>
                <a:tc>
                  <a:txBody>
                    <a:bodyPr/>
                    <a:lstStyle/>
                    <a:p>
                      <a:pPr algn="ctr" latinLnBrk="1"/>
                      <a:r>
                        <a:rPr lang="en-US" altLang="ko-KR" sz="1400" dirty="0" smtClean="0"/>
                        <a:t>1.02</a:t>
                      </a:r>
                      <a:endParaRPr lang="ko-KR" altLang="en-US" sz="1400" dirty="0"/>
                    </a:p>
                  </a:txBody>
                  <a:tcPr anchor="ctr"/>
                </a:tc>
                <a:tc>
                  <a:txBody>
                    <a:bodyPr/>
                    <a:lstStyle/>
                    <a:p>
                      <a:pPr algn="ctr" latinLnBrk="1"/>
                      <a:r>
                        <a:rPr lang="en-US" altLang="ko-KR" sz="1400" dirty="0" smtClean="0"/>
                        <a:t>0.95</a:t>
                      </a:r>
                      <a:endParaRPr lang="ko-KR" altLang="en-US" sz="1400" dirty="0"/>
                    </a:p>
                  </a:txBody>
                  <a:tcPr anchor="ctr"/>
                </a:tc>
                <a:tc>
                  <a:txBody>
                    <a:bodyPr/>
                    <a:lstStyle/>
                    <a:p>
                      <a:pPr algn="ctr" latinLnBrk="1"/>
                      <a:r>
                        <a:rPr lang="en-US" altLang="ko-KR" sz="1400" dirty="0" smtClean="0"/>
                        <a:t>0.97</a:t>
                      </a:r>
                      <a:endParaRPr lang="ko-KR" altLang="en-US" sz="1400" dirty="0"/>
                    </a:p>
                  </a:txBody>
                  <a:tcPr anchor="ctr"/>
                </a:tc>
                <a:tc>
                  <a:txBody>
                    <a:bodyPr/>
                    <a:lstStyle/>
                    <a:p>
                      <a:pPr algn="ctr" latinLnBrk="1"/>
                      <a:r>
                        <a:rPr lang="en-US" altLang="ko-KR" sz="1400" dirty="0" smtClean="0"/>
                        <a:t>0.91</a:t>
                      </a:r>
                      <a:endParaRPr lang="ko-KR" altLang="en-US" sz="1400" dirty="0"/>
                    </a:p>
                  </a:txBody>
                  <a:tcPr anchor="ctr"/>
                </a:tc>
                <a:tc>
                  <a:txBody>
                    <a:bodyPr/>
                    <a:lstStyle/>
                    <a:p>
                      <a:pPr algn="ctr" latinLnBrk="1"/>
                      <a:r>
                        <a:rPr lang="en-US" altLang="ko-KR" sz="1400" dirty="0" smtClean="0"/>
                        <a:t>0.94</a:t>
                      </a:r>
                      <a:endParaRPr lang="ko-KR" altLang="en-US" sz="1400" dirty="0"/>
                    </a:p>
                  </a:txBody>
                  <a:tcPr anchor="ctr"/>
                </a:tc>
                <a:tc>
                  <a:txBody>
                    <a:bodyPr/>
                    <a:lstStyle/>
                    <a:p>
                      <a:pPr algn="ctr" latinLnBrk="1"/>
                      <a:r>
                        <a:rPr lang="en-US" altLang="ko-KR" sz="1400" dirty="0" smtClean="0"/>
                        <a:t>0.96</a:t>
                      </a:r>
                      <a:endParaRPr lang="ko-KR" altLang="en-US" sz="1400" dirty="0"/>
                    </a:p>
                  </a:txBody>
                  <a:tcPr anchor="ctr"/>
                </a:tc>
                <a:tc>
                  <a:txBody>
                    <a:bodyPr/>
                    <a:lstStyle/>
                    <a:p>
                      <a:pPr algn="ctr" latinLnBrk="1"/>
                      <a:r>
                        <a:rPr lang="en-US" altLang="ko-KR" sz="1400" dirty="0" smtClean="0"/>
                        <a:t>0.93</a:t>
                      </a:r>
                      <a:endParaRPr lang="ko-KR" altLang="en-US" sz="1400" dirty="0"/>
                    </a:p>
                  </a:txBody>
                  <a:tcPr anchor="ctr"/>
                </a:tc>
                <a:tc>
                  <a:txBody>
                    <a:bodyPr/>
                    <a:lstStyle/>
                    <a:p>
                      <a:pPr algn="ctr" latinLnBrk="1"/>
                      <a:r>
                        <a:rPr lang="en-US" altLang="ko-KR" sz="1400" dirty="0" smtClean="0"/>
                        <a:t>0.94</a:t>
                      </a:r>
                      <a:endParaRPr lang="ko-KR" altLang="en-US" sz="1400" dirty="0"/>
                    </a:p>
                  </a:txBody>
                  <a:tcPr anchor="ctr"/>
                </a:tc>
                <a:extLst>
                  <a:ext uri="{0D108BD9-81ED-4DB2-BD59-A6C34878D82A}">
                    <a16:rowId xmlns:a16="http://schemas.microsoft.com/office/drawing/2014/main" val="4047228791"/>
                  </a:ext>
                </a:extLst>
              </a:tr>
              <a:tr h="370840">
                <a:tc>
                  <a:txBody>
                    <a:bodyPr/>
                    <a:lstStyle/>
                    <a:p>
                      <a:pPr algn="ctr" latinLnBrk="1"/>
                      <a:r>
                        <a:rPr lang="en-US" altLang="ko-KR" sz="1200" dirty="0" smtClean="0"/>
                        <a:t>R</a:t>
                      </a:r>
                      <a:endParaRPr lang="ko-KR" altLang="en-US" sz="1200" dirty="0"/>
                    </a:p>
                  </a:txBody>
                  <a:tcPr anchor="ctr"/>
                </a:tc>
                <a:tc>
                  <a:txBody>
                    <a:bodyPr/>
                    <a:lstStyle/>
                    <a:p>
                      <a:pPr algn="ctr" latinLnBrk="1"/>
                      <a:r>
                        <a:rPr lang="en-US" altLang="ko-KR" sz="1400" dirty="0" smtClean="0"/>
                        <a:t>0.97</a:t>
                      </a:r>
                      <a:endParaRPr lang="ko-KR" altLang="en-US" sz="1400" dirty="0"/>
                    </a:p>
                  </a:txBody>
                  <a:tcPr anchor="ctr"/>
                </a:tc>
                <a:tc>
                  <a:txBody>
                    <a:bodyPr/>
                    <a:lstStyle/>
                    <a:p>
                      <a:pPr algn="ctr" latinLnBrk="1"/>
                      <a:r>
                        <a:rPr lang="en-US" altLang="ko-KR" sz="1400" dirty="0" smtClean="0"/>
                        <a:t>0.99</a:t>
                      </a:r>
                      <a:endParaRPr lang="ko-KR" altLang="en-US" sz="1400" dirty="0"/>
                    </a:p>
                  </a:txBody>
                  <a:tcPr anchor="ctr"/>
                </a:tc>
                <a:tc>
                  <a:txBody>
                    <a:bodyPr/>
                    <a:lstStyle/>
                    <a:p>
                      <a:pPr algn="ctr" latinLnBrk="1"/>
                      <a:r>
                        <a:rPr lang="en-US" altLang="ko-KR" sz="1400" dirty="0" smtClean="0"/>
                        <a:t>0.98</a:t>
                      </a:r>
                      <a:endParaRPr lang="ko-KR" altLang="en-US" sz="1400" dirty="0"/>
                    </a:p>
                  </a:txBody>
                  <a:tcPr anchor="ctr"/>
                </a:tc>
                <a:tc>
                  <a:txBody>
                    <a:bodyPr/>
                    <a:lstStyle/>
                    <a:p>
                      <a:pPr algn="ctr" latinLnBrk="1"/>
                      <a:r>
                        <a:rPr lang="en-US" altLang="ko-KR" sz="1400" dirty="0" smtClean="0"/>
                        <a:t>0.99</a:t>
                      </a:r>
                      <a:endParaRPr lang="ko-KR" altLang="en-US" sz="1400" dirty="0"/>
                    </a:p>
                  </a:txBody>
                  <a:tcPr anchor="ctr"/>
                </a:tc>
                <a:tc>
                  <a:txBody>
                    <a:bodyPr/>
                    <a:lstStyle/>
                    <a:p>
                      <a:pPr algn="ctr" latinLnBrk="1"/>
                      <a:r>
                        <a:rPr lang="en-US" altLang="ko-KR" sz="1400" dirty="0" smtClean="0"/>
                        <a:t>0.98</a:t>
                      </a:r>
                      <a:endParaRPr lang="ko-KR" altLang="en-US" sz="1400" dirty="0"/>
                    </a:p>
                  </a:txBody>
                  <a:tcPr anchor="ctr"/>
                </a:tc>
                <a:tc>
                  <a:txBody>
                    <a:bodyPr/>
                    <a:lstStyle/>
                    <a:p>
                      <a:pPr algn="ctr" latinLnBrk="1"/>
                      <a:r>
                        <a:rPr lang="en-US" altLang="ko-KR" sz="1400" dirty="0" smtClean="0"/>
                        <a:t>0.98</a:t>
                      </a:r>
                      <a:endParaRPr lang="ko-KR" altLang="en-US" sz="1400" dirty="0"/>
                    </a:p>
                  </a:txBody>
                  <a:tcPr anchor="ctr"/>
                </a:tc>
                <a:tc>
                  <a:txBody>
                    <a:bodyPr/>
                    <a:lstStyle/>
                    <a:p>
                      <a:pPr algn="ctr" latinLnBrk="1"/>
                      <a:r>
                        <a:rPr lang="en-US" altLang="ko-KR" sz="1400" dirty="0" smtClean="0"/>
                        <a:t>0.96</a:t>
                      </a:r>
                      <a:endParaRPr lang="ko-KR" altLang="en-US" sz="1400" dirty="0"/>
                    </a:p>
                  </a:txBody>
                  <a:tcPr anchor="ctr"/>
                </a:tc>
                <a:tc>
                  <a:txBody>
                    <a:bodyPr/>
                    <a:lstStyle/>
                    <a:p>
                      <a:pPr algn="ctr" latinLnBrk="1"/>
                      <a:r>
                        <a:rPr lang="en-US" altLang="ko-KR" sz="1400" dirty="0" smtClean="0"/>
                        <a:t>0.97</a:t>
                      </a:r>
                      <a:endParaRPr lang="ko-KR" altLang="en-US" sz="1400" dirty="0"/>
                    </a:p>
                  </a:txBody>
                  <a:tcPr anchor="ctr"/>
                </a:tc>
                <a:extLst>
                  <a:ext uri="{0D108BD9-81ED-4DB2-BD59-A6C34878D82A}">
                    <a16:rowId xmlns:a16="http://schemas.microsoft.com/office/drawing/2014/main" val="356242856"/>
                  </a:ext>
                </a:extLst>
              </a:tr>
              <a:tr h="370840">
                <a:tc>
                  <a:txBody>
                    <a:bodyPr/>
                    <a:lstStyle/>
                    <a:p>
                      <a:pPr algn="ctr" latinLnBrk="1"/>
                      <a:r>
                        <a:rPr lang="en-US" altLang="ko-KR" sz="1200" dirty="0" smtClean="0"/>
                        <a:t>ME(%)</a:t>
                      </a:r>
                      <a:endParaRPr lang="ko-KR" altLang="en-US" sz="1200" dirty="0"/>
                    </a:p>
                  </a:txBody>
                  <a:tcPr anchor="ctr"/>
                </a:tc>
                <a:tc>
                  <a:txBody>
                    <a:bodyPr/>
                    <a:lstStyle/>
                    <a:p>
                      <a:pPr algn="ctr" latinLnBrk="1"/>
                      <a:r>
                        <a:rPr lang="en-US" altLang="ko-KR" sz="1400" dirty="0" smtClean="0"/>
                        <a:t>0.78</a:t>
                      </a:r>
                      <a:endParaRPr lang="ko-KR" altLang="en-US" sz="1400" dirty="0"/>
                    </a:p>
                  </a:txBody>
                  <a:tcPr anchor="ctr"/>
                </a:tc>
                <a:tc>
                  <a:txBody>
                    <a:bodyPr/>
                    <a:lstStyle/>
                    <a:p>
                      <a:pPr algn="ctr" latinLnBrk="1"/>
                      <a:r>
                        <a:rPr lang="en-US" altLang="ko-KR" sz="1400" dirty="0" smtClean="0"/>
                        <a:t>-3.32</a:t>
                      </a:r>
                      <a:endParaRPr lang="ko-KR" altLang="en-US" sz="1400" dirty="0"/>
                    </a:p>
                  </a:txBody>
                  <a:tcPr anchor="ctr"/>
                </a:tc>
                <a:tc>
                  <a:txBody>
                    <a:bodyPr/>
                    <a:lstStyle/>
                    <a:p>
                      <a:pPr algn="ctr" latinLnBrk="1"/>
                      <a:r>
                        <a:rPr lang="en-US" altLang="ko-KR" sz="1400" dirty="0" smtClean="0"/>
                        <a:t>0.09</a:t>
                      </a:r>
                      <a:endParaRPr lang="ko-KR" altLang="en-US" sz="1400" dirty="0"/>
                    </a:p>
                  </a:txBody>
                  <a:tcPr anchor="ctr"/>
                </a:tc>
                <a:tc>
                  <a:txBody>
                    <a:bodyPr/>
                    <a:lstStyle/>
                    <a:p>
                      <a:pPr algn="ctr" latinLnBrk="1"/>
                      <a:r>
                        <a:rPr lang="en-US" altLang="ko-KR" sz="1400" dirty="0" smtClean="0"/>
                        <a:t>-3.53</a:t>
                      </a:r>
                      <a:endParaRPr lang="ko-KR" altLang="en-US" sz="1400" dirty="0"/>
                    </a:p>
                  </a:txBody>
                  <a:tcPr anchor="ctr"/>
                </a:tc>
                <a:tc>
                  <a:txBody>
                    <a:bodyPr/>
                    <a:lstStyle/>
                    <a:p>
                      <a:pPr algn="ctr" latinLnBrk="1"/>
                      <a:r>
                        <a:rPr lang="en-US" altLang="ko-KR" sz="1400" dirty="0" smtClean="0"/>
                        <a:t>-0.23</a:t>
                      </a:r>
                      <a:endParaRPr lang="ko-KR" altLang="en-US" sz="1400" dirty="0"/>
                    </a:p>
                  </a:txBody>
                  <a:tcPr anchor="ctr"/>
                </a:tc>
                <a:tc>
                  <a:txBody>
                    <a:bodyPr/>
                    <a:lstStyle/>
                    <a:p>
                      <a:pPr algn="ctr" latinLnBrk="1"/>
                      <a:r>
                        <a:rPr lang="en-US" altLang="ko-KR" sz="1400" dirty="0" smtClean="0"/>
                        <a:t>-3.78</a:t>
                      </a:r>
                      <a:endParaRPr lang="ko-KR" altLang="en-US" sz="1400" dirty="0"/>
                    </a:p>
                  </a:txBody>
                  <a:tcPr anchor="ctr"/>
                </a:tc>
                <a:tc>
                  <a:txBody>
                    <a:bodyPr/>
                    <a:lstStyle/>
                    <a:p>
                      <a:pPr algn="ctr" latinLnBrk="1"/>
                      <a:r>
                        <a:rPr lang="en-US" altLang="ko-KR" sz="1400" dirty="0" smtClean="0"/>
                        <a:t>1.06</a:t>
                      </a:r>
                      <a:endParaRPr lang="ko-KR" altLang="en-US" sz="1400" dirty="0"/>
                    </a:p>
                  </a:txBody>
                  <a:tcPr anchor="ctr"/>
                </a:tc>
                <a:tc>
                  <a:txBody>
                    <a:bodyPr/>
                    <a:lstStyle/>
                    <a:p>
                      <a:pPr algn="ctr" latinLnBrk="1"/>
                      <a:r>
                        <a:rPr lang="en-US" altLang="ko-KR" sz="1400" dirty="0" smtClean="0"/>
                        <a:t>-3.50</a:t>
                      </a:r>
                      <a:endParaRPr lang="ko-KR" altLang="en-US" sz="1400" dirty="0"/>
                    </a:p>
                  </a:txBody>
                  <a:tcPr anchor="ctr"/>
                </a:tc>
                <a:extLst>
                  <a:ext uri="{0D108BD9-81ED-4DB2-BD59-A6C34878D82A}">
                    <a16:rowId xmlns:a16="http://schemas.microsoft.com/office/drawing/2014/main" val="4203953823"/>
                  </a:ext>
                </a:extLst>
              </a:tr>
              <a:tr h="370840">
                <a:tc>
                  <a:txBody>
                    <a:bodyPr/>
                    <a:lstStyle/>
                    <a:p>
                      <a:pPr algn="ctr" latinLnBrk="1"/>
                      <a:r>
                        <a:rPr lang="en-US" altLang="ko-KR" sz="1200" dirty="0" smtClean="0"/>
                        <a:t>STD.(%)</a:t>
                      </a:r>
                      <a:endParaRPr lang="ko-KR" altLang="en-US" sz="1200" dirty="0"/>
                    </a:p>
                  </a:txBody>
                  <a:tcPr anchor="ctr"/>
                </a:tc>
                <a:tc>
                  <a:txBody>
                    <a:bodyPr/>
                    <a:lstStyle/>
                    <a:p>
                      <a:pPr algn="ctr" latinLnBrk="1"/>
                      <a:r>
                        <a:rPr lang="en-US" altLang="ko-KR" sz="1400" dirty="0" smtClean="0"/>
                        <a:t>2.25</a:t>
                      </a:r>
                      <a:endParaRPr lang="ko-KR" altLang="en-US" sz="1400" dirty="0"/>
                    </a:p>
                  </a:txBody>
                  <a:tcPr anchor="ctr"/>
                </a:tc>
                <a:tc>
                  <a:txBody>
                    <a:bodyPr/>
                    <a:lstStyle/>
                    <a:p>
                      <a:pPr algn="ctr" latinLnBrk="1"/>
                      <a:r>
                        <a:rPr lang="en-US" altLang="ko-KR" sz="1400" dirty="0" smtClean="0"/>
                        <a:t>1.17</a:t>
                      </a:r>
                      <a:endParaRPr lang="ko-KR" altLang="en-US" sz="1400" dirty="0"/>
                    </a:p>
                  </a:txBody>
                  <a:tcPr anchor="ctr"/>
                </a:tc>
                <a:tc>
                  <a:txBody>
                    <a:bodyPr/>
                    <a:lstStyle/>
                    <a:p>
                      <a:pPr algn="ctr" latinLnBrk="1"/>
                      <a:r>
                        <a:rPr lang="en-US" altLang="ko-KR" sz="1400" dirty="0" smtClean="0"/>
                        <a:t>1.86</a:t>
                      </a:r>
                      <a:endParaRPr lang="ko-KR" altLang="en-US" sz="1400" dirty="0"/>
                    </a:p>
                  </a:txBody>
                  <a:tcPr anchor="ctr"/>
                </a:tc>
                <a:tc>
                  <a:txBody>
                    <a:bodyPr/>
                    <a:lstStyle/>
                    <a:p>
                      <a:pPr algn="ctr" latinLnBrk="1"/>
                      <a:r>
                        <a:rPr lang="en-US" altLang="ko-KR" sz="1400" dirty="0" smtClean="0"/>
                        <a:t>1.11</a:t>
                      </a:r>
                      <a:endParaRPr lang="ko-KR" altLang="en-US" sz="1400" dirty="0"/>
                    </a:p>
                  </a:txBody>
                  <a:tcPr anchor="ctr"/>
                </a:tc>
                <a:tc>
                  <a:txBody>
                    <a:bodyPr/>
                    <a:lstStyle/>
                    <a:p>
                      <a:pPr algn="ctr" latinLnBrk="1"/>
                      <a:r>
                        <a:rPr lang="en-US" altLang="ko-KR" sz="1400" dirty="0" smtClean="0"/>
                        <a:t>1.14</a:t>
                      </a:r>
                      <a:endParaRPr lang="ko-KR" altLang="en-US" sz="1400" dirty="0"/>
                    </a:p>
                  </a:txBody>
                  <a:tcPr anchor="ctr"/>
                </a:tc>
                <a:tc>
                  <a:txBody>
                    <a:bodyPr/>
                    <a:lstStyle/>
                    <a:p>
                      <a:pPr algn="ctr" latinLnBrk="1"/>
                      <a:r>
                        <a:rPr lang="en-US" altLang="ko-KR" sz="1400" dirty="0" smtClean="0"/>
                        <a:t>1.10</a:t>
                      </a:r>
                      <a:endParaRPr lang="ko-KR" altLang="en-US" sz="1400" dirty="0"/>
                    </a:p>
                  </a:txBody>
                  <a:tcPr anchor="ctr"/>
                </a:tc>
                <a:tc>
                  <a:txBody>
                    <a:bodyPr/>
                    <a:lstStyle/>
                    <a:p>
                      <a:pPr algn="ctr" latinLnBrk="1"/>
                      <a:r>
                        <a:rPr lang="en-US" altLang="ko-KR" sz="1400" dirty="0" smtClean="0"/>
                        <a:t>1.32</a:t>
                      </a:r>
                      <a:endParaRPr lang="ko-KR" altLang="en-US" sz="1400" dirty="0"/>
                    </a:p>
                  </a:txBody>
                  <a:tcPr anchor="ctr"/>
                </a:tc>
                <a:tc>
                  <a:txBody>
                    <a:bodyPr/>
                    <a:lstStyle/>
                    <a:p>
                      <a:pPr algn="ctr" latinLnBrk="1"/>
                      <a:r>
                        <a:rPr lang="en-US" altLang="ko-KR" sz="1400" dirty="0" smtClean="0"/>
                        <a:t>1.10</a:t>
                      </a:r>
                      <a:endParaRPr lang="ko-KR" altLang="en-US" sz="1400" dirty="0"/>
                    </a:p>
                  </a:txBody>
                  <a:tcPr anchor="ctr"/>
                </a:tc>
                <a:extLst>
                  <a:ext uri="{0D108BD9-81ED-4DB2-BD59-A6C34878D82A}">
                    <a16:rowId xmlns:a16="http://schemas.microsoft.com/office/drawing/2014/main" val="3221079868"/>
                  </a:ext>
                </a:extLst>
              </a:tr>
            </a:tbl>
          </a:graphicData>
        </a:graphic>
      </p:graphicFrame>
      <p:pic>
        <p:nvPicPr>
          <p:cNvPr id="27" name="그림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829" y="1336000"/>
            <a:ext cx="3201737" cy="2604538"/>
          </a:xfrm>
          <a:prstGeom prst="rect">
            <a:avLst/>
          </a:prstGeom>
        </p:spPr>
      </p:pic>
      <p:sp>
        <p:nvSpPr>
          <p:cNvPr id="11" name="TextBox 10">
            <a:extLst>
              <a:ext uri="{FF2B5EF4-FFF2-40B4-BE49-F238E27FC236}">
                <a16:creationId xmlns:a16="http://schemas.microsoft.com/office/drawing/2014/main" id="{B60ED00A-0762-BF25-8BDC-177735979088}"/>
              </a:ext>
            </a:extLst>
          </p:cNvPr>
          <p:cNvSpPr txBox="1"/>
          <p:nvPr/>
        </p:nvSpPr>
        <p:spPr>
          <a:xfrm>
            <a:off x="3556760" y="1662712"/>
            <a:ext cx="2455588" cy="1815882"/>
          </a:xfrm>
          <a:prstGeom prst="rect">
            <a:avLst/>
          </a:prstGeom>
          <a:noFill/>
        </p:spPr>
        <p:txBody>
          <a:bodyPr wrap="square" rtlCol="0" anchor="ctr">
            <a:spAutoFit/>
          </a:bodyPr>
          <a:lstStyle/>
          <a:p>
            <a:pPr marL="285750" indent="-180000">
              <a:buFontTx/>
              <a:buChar char="-"/>
            </a:pPr>
            <a:r>
              <a:rPr lang="en-US" altLang="ko-KR" sz="1600" dirty="0" smtClean="0"/>
              <a:t>4 Pandora stations</a:t>
            </a:r>
          </a:p>
          <a:p>
            <a:pPr marL="285750" indent="-180000">
              <a:buFontTx/>
              <a:buChar char="-"/>
            </a:pPr>
            <a:r>
              <a:rPr lang="en-US" altLang="ko-KR" sz="1600" dirty="0" smtClean="0"/>
              <a:t>2023.01 ~ 2023.12 (1year)</a:t>
            </a:r>
          </a:p>
          <a:p>
            <a:pPr marL="285750" indent="-180000">
              <a:buFontTx/>
              <a:buChar char="-"/>
            </a:pPr>
            <a:r>
              <a:rPr lang="en-US" altLang="ko-KR" sz="1600" dirty="0" smtClean="0"/>
              <a:t>0445 UTC (GEMS)</a:t>
            </a:r>
          </a:p>
          <a:p>
            <a:pPr marL="285750" indent="-180000">
              <a:buFontTx/>
              <a:buChar char="-"/>
            </a:pPr>
            <a:r>
              <a:rPr lang="en-US" altLang="ko-KR" sz="1600" dirty="0" smtClean="0"/>
              <a:t>Nearest collocation</a:t>
            </a:r>
          </a:p>
          <a:p>
            <a:pPr marL="285750" indent="-180000">
              <a:buFontTx/>
              <a:buChar char="-"/>
            </a:pPr>
            <a:r>
              <a:rPr lang="en-US" altLang="ko-KR" sz="1600" dirty="0" smtClean="0"/>
              <a:t>Cloud fraction &lt; 0.6</a:t>
            </a:r>
          </a:p>
          <a:p>
            <a:pPr marL="285750" indent="-180000">
              <a:buFontTx/>
              <a:buChar char="-"/>
            </a:pPr>
            <a:r>
              <a:rPr lang="en-US" altLang="ko-KR" sz="1600" dirty="0" smtClean="0"/>
              <a:t>Quality flag = 0</a:t>
            </a:r>
          </a:p>
        </p:txBody>
      </p:sp>
    </p:spTree>
    <p:extLst>
      <p:ext uri="{BB962C8B-B14F-4D97-AF65-F5344CB8AC3E}">
        <p14:creationId xmlns:p14="http://schemas.microsoft.com/office/powerpoint/2010/main" val="226662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Summary &amp; conclusions</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11</a:t>
            </a:fld>
            <a:endParaRPr lang="ko-KR" altLang="en-US"/>
          </a:p>
        </p:txBody>
      </p:sp>
      <p:sp>
        <p:nvSpPr>
          <p:cNvPr id="5" name="직사각형 4"/>
          <p:cNvSpPr/>
          <p:nvPr/>
        </p:nvSpPr>
        <p:spPr>
          <a:xfrm>
            <a:off x="838200" y="981076"/>
            <a:ext cx="10515600" cy="26289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838200" y="3693823"/>
            <a:ext cx="10515600" cy="26289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838200" y="981076"/>
            <a:ext cx="1838325" cy="438149"/>
          </a:xfrm>
          <a:prstGeom prst="rect">
            <a:avLst/>
          </a:prstGeom>
          <a:solidFill>
            <a:srgbClr val="00653E"/>
          </a:solidFill>
          <a:ln w="19050">
            <a:solidFill>
              <a:srgbClr val="006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Total O3</a:t>
            </a:r>
            <a:endParaRPr lang="ko-KR" altLang="en-US" b="1" dirty="0">
              <a:effectLst>
                <a:outerShdw blurRad="38100" dist="38100" dir="2700000" algn="tl">
                  <a:srgbClr val="000000">
                    <a:alpha val="43137"/>
                  </a:srgbClr>
                </a:outerShdw>
              </a:effectLst>
            </a:endParaRPr>
          </a:p>
        </p:txBody>
      </p:sp>
      <p:sp>
        <p:nvSpPr>
          <p:cNvPr id="8" name="직사각형 7"/>
          <p:cNvSpPr/>
          <p:nvPr/>
        </p:nvSpPr>
        <p:spPr>
          <a:xfrm>
            <a:off x="838200" y="3693823"/>
            <a:ext cx="1838325" cy="438149"/>
          </a:xfrm>
          <a:prstGeom prst="rect">
            <a:avLst/>
          </a:prstGeom>
          <a:solidFill>
            <a:srgbClr val="00653E"/>
          </a:solidFill>
          <a:ln w="19050">
            <a:solidFill>
              <a:srgbClr val="006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O3 profile</a:t>
            </a:r>
            <a:endParaRPr lang="ko-KR" altLang="en-US" b="1" dirty="0">
              <a:effectLst>
                <a:outerShdw blurRad="38100" dist="38100" dir="2700000" algn="tl">
                  <a:srgbClr val="000000">
                    <a:alpha val="43137"/>
                  </a:srgbClr>
                </a:outerShdw>
              </a:effectLst>
            </a:endParaRPr>
          </a:p>
        </p:txBody>
      </p:sp>
      <p:sp>
        <p:nvSpPr>
          <p:cNvPr id="9" name="TextBox 8"/>
          <p:cNvSpPr txBox="1"/>
          <p:nvPr/>
        </p:nvSpPr>
        <p:spPr>
          <a:xfrm>
            <a:off x="1124991" y="4581525"/>
            <a:ext cx="9942017" cy="1084912"/>
          </a:xfrm>
          <a:prstGeom prst="rect">
            <a:avLst/>
          </a:prstGeom>
          <a:noFill/>
        </p:spPr>
        <p:txBody>
          <a:bodyPr wrap="none" rtlCol="0">
            <a:spAutoFit/>
          </a:bodyPr>
          <a:lstStyle/>
          <a:p>
            <a:pPr marL="285750" indent="-285750">
              <a:buFont typeface="Wingdings" panose="05000000000000000000" pitchFamily="2" charset="2"/>
              <a:buChar char="v"/>
            </a:pPr>
            <a:r>
              <a:rPr lang="en-US" altLang="ko-KR" dirty="0"/>
              <a:t>GEMS wavelength and radiometric calibration processes have been implemented for both</a:t>
            </a:r>
          </a:p>
          <a:p>
            <a:r>
              <a:rPr lang="en-US" altLang="ko-KR" dirty="0"/>
              <a:t>radiances and irradiances, leading to significant improvements in ozone profile retrievals.</a:t>
            </a:r>
          </a:p>
          <a:p>
            <a:endParaRPr lang="en-US" altLang="ko-KR" sz="1050" dirty="0"/>
          </a:p>
          <a:p>
            <a:pPr marL="285750" indent="-285750">
              <a:buFont typeface="Wingdings" panose="05000000000000000000" pitchFamily="2" charset="2"/>
              <a:buChar char="v"/>
            </a:pPr>
            <a:r>
              <a:rPr lang="en-US" altLang="ko-KR" dirty="0"/>
              <a:t>The enhanced GEMS v3.0 product is planned for public release later this year. </a:t>
            </a:r>
            <a:endParaRPr lang="ko-KR" altLang="en-US" dirty="0"/>
          </a:p>
        </p:txBody>
      </p:sp>
      <p:sp>
        <p:nvSpPr>
          <p:cNvPr id="10" name="TextBox 9"/>
          <p:cNvSpPr txBox="1"/>
          <p:nvPr/>
        </p:nvSpPr>
        <p:spPr>
          <a:xfrm>
            <a:off x="1116028" y="1654553"/>
            <a:ext cx="9950980" cy="1692771"/>
          </a:xfrm>
          <a:prstGeom prst="rect">
            <a:avLst/>
          </a:prstGeom>
          <a:noFill/>
        </p:spPr>
        <p:txBody>
          <a:bodyPr wrap="square" rtlCol="0">
            <a:spAutoFit/>
          </a:bodyPr>
          <a:lstStyle/>
          <a:p>
            <a:pPr marL="285750" indent="-285750">
              <a:buFont typeface="Wingdings" panose="05000000000000000000" pitchFamily="2" charset="2"/>
              <a:buChar char="v"/>
            </a:pPr>
            <a:r>
              <a:rPr lang="en-US" altLang="ko-KR" dirty="0" smtClean="0"/>
              <a:t>The Lookup tables are improved to address the inconsistency of GEMS v2.0 quality w.r.t. latitude/season. However, the V2.1 is still suffering from systematic underestimation error of 4% against OMPS/Pandora, due to the irradiance radiometric biases.</a:t>
            </a:r>
          </a:p>
          <a:p>
            <a:pPr marL="285750" indent="-285750">
              <a:buFont typeface="Wingdings" panose="05000000000000000000" pitchFamily="2" charset="2"/>
              <a:buChar char="v"/>
            </a:pPr>
            <a:endParaRPr lang="en-US" altLang="ko-KR" sz="1400" dirty="0" smtClean="0"/>
          </a:p>
          <a:p>
            <a:pPr marL="285750" indent="-285750">
              <a:buFont typeface="Wingdings" panose="05000000000000000000" pitchFamily="2" charset="2"/>
              <a:buChar char="v"/>
            </a:pPr>
            <a:r>
              <a:rPr lang="en-US" altLang="ko-KR" dirty="0" smtClean="0"/>
              <a:t>The update/improvement on v2.1 will be carried out when the BTDF-corrected GEMS irradiances are available.</a:t>
            </a:r>
            <a:endParaRPr lang="en-US" altLang="ko-KR" dirty="0"/>
          </a:p>
        </p:txBody>
      </p:sp>
    </p:spTree>
    <p:extLst>
      <p:ext uri="{BB962C8B-B14F-4D97-AF65-F5344CB8AC3E}">
        <p14:creationId xmlns:p14="http://schemas.microsoft.com/office/powerpoint/2010/main" val="395134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dirty="0"/>
              <a:t>O3T version update summary: V2.0 to </a:t>
            </a:r>
            <a:r>
              <a:rPr lang="en-US" altLang="ko-KR" dirty="0" smtClean="0"/>
              <a:t>V2.1</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2</a:t>
            </a:fld>
            <a:endParaRPr lang="ko-KR" altLang="en-US"/>
          </a:p>
        </p:txBody>
      </p:sp>
      <p:pic>
        <p:nvPicPr>
          <p:cNvPr id="5" name="그림 4" descr="텍스트, 도표, 평면도, 폰트이(가) 표시된 사진&#10;&#10;자동 생성된 설명"/>
          <p:cNvPicPr/>
          <p:nvPr/>
        </p:nvPicPr>
        <p:blipFill>
          <a:blip r:embed="rId2" cstate="print">
            <a:extLst>
              <a:ext uri="{28A0092B-C50C-407E-A947-70E740481C1C}">
                <a14:useLocalDpi xmlns:a14="http://schemas.microsoft.com/office/drawing/2010/main" val="0"/>
              </a:ext>
            </a:extLst>
          </a:blip>
          <a:stretch>
            <a:fillRect/>
          </a:stretch>
        </p:blipFill>
        <p:spPr>
          <a:xfrm>
            <a:off x="429490" y="1663945"/>
            <a:ext cx="7910945" cy="4589751"/>
          </a:xfrm>
          <a:prstGeom prst="rect">
            <a:avLst/>
          </a:prstGeom>
        </p:spPr>
      </p:pic>
      <p:sp>
        <p:nvSpPr>
          <p:cNvPr id="6" name="직사각형 5">
            <a:extLst>
              <a:ext uri="{FF2B5EF4-FFF2-40B4-BE49-F238E27FC236}">
                <a16:creationId xmlns:a16="http://schemas.microsoft.com/office/drawing/2014/main" id="{6497A19A-4500-7D14-A2DE-27BDFB952015}"/>
              </a:ext>
            </a:extLst>
          </p:cNvPr>
          <p:cNvSpPr/>
          <p:nvPr/>
        </p:nvSpPr>
        <p:spPr>
          <a:xfrm>
            <a:off x="929531" y="1084291"/>
            <a:ext cx="6547033" cy="579654"/>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GEMS O3T algorithm</a:t>
            </a:r>
            <a:endParaRPr lang="ko-KR" altLang="en-US" b="1" dirty="0">
              <a:solidFill>
                <a:schemeClr val="tx1"/>
              </a:solidFill>
            </a:endParaRPr>
          </a:p>
        </p:txBody>
      </p:sp>
      <p:sp>
        <p:nvSpPr>
          <p:cNvPr id="7" name="TextBox 6"/>
          <p:cNvSpPr txBox="1"/>
          <p:nvPr/>
        </p:nvSpPr>
        <p:spPr>
          <a:xfrm>
            <a:off x="3762582" y="5307661"/>
            <a:ext cx="1118700" cy="507831"/>
          </a:xfrm>
          <a:prstGeom prst="rect">
            <a:avLst/>
          </a:prstGeom>
          <a:solidFill>
            <a:schemeClr val="bg1"/>
          </a:solidFill>
        </p:spPr>
        <p:txBody>
          <a:bodyPr wrap="square" rtlCol="0">
            <a:spAutoFit/>
          </a:bodyPr>
          <a:lstStyle/>
          <a:p>
            <a:r>
              <a:rPr lang="en-US" altLang="ko-KR" sz="900" dirty="0">
                <a:solidFill>
                  <a:srgbClr val="FF0000"/>
                </a:solidFill>
                <a:latin typeface="Verdana" panose="020B0604030504040204" pitchFamily="34" charset="0"/>
                <a:ea typeface="Verdana" panose="020B0604030504040204" pitchFamily="34" charset="0"/>
              </a:rPr>
              <a:t>Residual &amp; Jacobian at 312, 317. 331 nm </a:t>
            </a:r>
            <a:endParaRPr lang="ko-KR" altLang="en-US" sz="900" dirty="0">
              <a:solidFill>
                <a:srgbClr val="FF0000"/>
              </a:solidFill>
              <a:latin typeface="Verdana" panose="020B0604030504040204" pitchFamily="34" charset="0"/>
            </a:endParaRPr>
          </a:p>
        </p:txBody>
      </p:sp>
      <p:sp>
        <p:nvSpPr>
          <p:cNvPr id="8" name="TextBox 7"/>
          <p:cNvSpPr txBox="1"/>
          <p:nvPr/>
        </p:nvSpPr>
        <p:spPr>
          <a:xfrm>
            <a:off x="838200" y="4927172"/>
            <a:ext cx="1795033" cy="523220"/>
          </a:xfrm>
          <a:prstGeom prst="rect">
            <a:avLst/>
          </a:prstGeom>
          <a:noFill/>
        </p:spPr>
        <p:txBody>
          <a:bodyPr wrap="square" rtlCol="0">
            <a:spAutoFit/>
          </a:bodyPr>
          <a:lstStyle/>
          <a:p>
            <a:r>
              <a:rPr lang="en-US" altLang="ko-KR" sz="1400" dirty="0">
                <a:latin typeface="Verdana" panose="020B0604030504040204" pitchFamily="34" charset="0"/>
                <a:ea typeface="Verdana" panose="020B0604030504040204" pitchFamily="34" charset="0"/>
              </a:rPr>
              <a:t>Conventional TOMS </a:t>
            </a:r>
            <a:endParaRPr lang="ko-KR" altLang="en-US" sz="1400" dirty="0">
              <a:latin typeface="Verdana" panose="020B0604030504040204" pitchFamily="34" charset="0"/>
            </a:endParaRPr>
          </a:p>
        </p:txBody>
      </p:sp>
      <p:sp>
        <p:nvSpPr>
          <p:cNvPr id="9" name="TextBox 8"/>
          <p:cNvSpPr txBox="1"/>
          <p:nvPr/>
        </p:nvSpPr>
        <p:spPr>
          <a:xfrm>
            <a:off x="7622705" y="1476883"/>
            <a:ext cx="4283469"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altLang="ko-KR" sz="1200" dirty="0">
                <a:latin typeface="Verdana" panose="020B0604030504040204" pitchFamily="34" charset="0"/>
                <a:ea typeface="Verdana" panose="020B0604030504040204" pitchFamily="34" charset="0"/>
                <a:cs typeface="Palatino Linotype" charset="0"/>
              </a:rPr>
              <a:t> </a:t>
            </a:r>
            <a:r>
              <a:rPr lang="en-US" altLang="ko-KR" sz="1400" dirty="0">
                <a:latin typeface="Verdana" panose="020B0604030504040204" pitchFamily="34" charset="0"/>
                <a:ea typeface="Verdana" panose="020B0604030504040204" pitchFamily="34" charset="0"/>
                <a:cs typeface="Palatino Linotype" charset="0"/>
              </a:rPr>
              <a:t>- </a:t>
            </a:r>
            <a:r>
              <a:rPr lang="en-US" altLang="ko-KR" sz="1400" dirty="0">
                <a:solidFill>
                  <a:srgbClr val="FF0000"/>
                </a:solidFill>
                <a:latin typeface="Verdana" panose="020B0604030504040204" pitchFamily="34" charset="0"/>
                <a:ea typeface="Verdana" panose="020B0604030504040204" pitchFamily="34" charset="0"/>
                <a:cs typeface="Palatino Linotype" charset="0"/>
              </a:rPr>
              <a:t>Based on NASA/TOMS V9 algorithm</a:t>
            </a:r>
          </a:p>
          <a:p>
            <a:pPr>
              <a:lnSpc>
                <a:spcPct val="150000"/>
              </a:lnSpc>
            </a:pPr>
            <a:r>
              <a:rPr lang="en-US" altLang="ko-KR" sz="1400" dirty="0">
                <a:latin typeface="Verdana" panose="020B0604030504040204" pitchFamily="34" charset="0"/>
                <a:ea typeface="Verdana" panose="020B0604030504040204" pitchFamily="34" charset="0"/>
                <a:cs typeface="Palatino Linotype" charset="0"/>
              </a:rPr>
              <a:t> - retrieved total ozone with (</a:t>
            </a:r>
            <a:r>
              <a:rPr lang="en-US" altLang="ko-KR" sz="1400" dirty="0">
                <a:solidFill>
                  <a:srgbClr val="FF0000"/>
                </a:solidFill>
                <a:latin typeface="Verdana" panose="020B0604030504040204" pitchFamily="34" charset="0"/>
                <a:ea typeface="Verdana" panose="020B0604030504040204" pitchFamily="34" charset="0"/>
                <a:cs typeface="Palatino Linotype" charset="0"/>
              </a:rPr>
              <a:t>312.5, </a:t>
            </a:r>
            <a:r>
              <a:rPr lang="en-US" altLang="ko-KR" sz="1400" dirty="0" smtClean="0">
                <a:solidFill>
                  <a:srgbClr val="FF0000"/>
                </a:solidFill>
                <a:latin typeface="Verdana" panose="020B0604030504040204" pitchFamily="34" charset="0"/>
                <a:ea typeface="Verdana" panose="020B0604030504040204" pitchFamily="34" charset="0"/>
                <a:cs typeface="Palatino Linotype" charset="0"/>
              </a:rPr>
              <a:t>317.5, </a:t>
            </a:r>
          </a:p>
          <a:p>
            <a:pPr>
              <a:lnSpc>
                <a:spcPct val="150000"/>
              </a:lnSpc>
            </a:pPr>
            <a:r>
              <a:rPr lang="en-US" altLang="ko-KR" sz="1400" dirty="0">
                <a:solidFill>
                  <a:srgbClr val="FF0000"/>
                </a:solidFill>
                <a:latin typeface="Verdana" panose="020B0604030504040204" pitchFamily="34" charset="0"/>
                <a:ea typeface="Verdana" panose="020B0604030504040204" pitchFamily="34" charset="0"/>
                <a:cs typeface="Palatino Linotype" charset="0"/>
              </a:rPr>
              <a:t> </a:t>
            </a:r>
            <a:r>
              <a:rPr lang="en-US" altLang="ko-KR" sz="1400" dirty="0" smtClean="0">
                <a:solidFill>
                  <a:srgbClr val="FF0000"/>
                </a:solidFill>
                <a:latin typeface="Verdana" panose="020B0604030504040204" pitchFamily="34" charset="0"/>
                <a:ea typeface="Verdana" panose="020B0604030504040204" pitchFamily="34" charset="0"/>
                <a:cs typeface="Palatino Linotype" charset="0"/>
              </a:rPr>
              <a:t>  331nm</a:t>
            </a:r>
            <a:r>
              <a:rPr lang="en-US" altLang="ko-KR" sz="1400" dirty="0">
                <a:latin typeface="Verdana" panose="020B0604030504040204" pitchFamily="34" charset="0"/>
                <a:ea typeface="Verdana" panose="020B0604030504040204" pitchFamily="34" charset="0"/>
                <a:cs typeface="Palatino Linotype" charset="0"/>
              </a:rPr>
              <a:t>) and then optimized them to get </a:t>
            </a:r>
            <a:endParaRPr lang="en-US" altLang="ko-KR" sz="1400" dirty="0" smtClean="0">
              <a:latin typeface="Verdana" panose="020B0604030504040204" pitchFamily="34" charset="0"/>
              <a:ea typeface="Verdana" panose="020B0604030504040204" pitchFamily="34" charset="0"/>
              <a:cs typeface="Palatino Linotype" charset="0"/>
            </a:endParaRPr>
          </a:p>
          <a:p>
            <a:pPr>
              <a:lnSpc>
                <a:spcPct val="150000"/>
              </a:lnSpc>
            </a:pPr>
            <a:r>
              <a:rPr lang="en-US" altLang="ko-KR" sz="1400" dirty="0">
                <a:latin typeface="Verdana" panose="020B0604030504040204" pitchFamily="34" charset="0"/>
                <a:ea typeface="Verdana" panose="020B0604030504040204" pitchFamily="34" charset="0"/>
                <a:cs typeface="Palatino Linotype" charset="0"/>
              </a:rPr>
              <a:t> </a:t>
            </a:r>
            <a:r>
              <a:rPr lang="en-US" altLang="ko-KR" sz="1400" dirty="0" smtClean="0">
                <a:latin typeface="Verdana" panose="020B0604030504040204" pitchFamily="34" charset="0"/>
                <a:ea typeface="Verdana" panose="020B0604030504040204" pitchFamily="34" charset="0"/>
                <a:cs typeface="Palatino Linotype" charset="0"/>
              </a:rPr>
              <a:t>  final </a:t>
            </a:r>
            <a:r>
              <a:rPr lang="en-US" altLang="ko-KR" sz="1400" dirty="0">
                <a:latin typeface="Verdana" panose="020B0604030504040204" pitchFamily="34" charset="0"/>
                <a:ea typeface="Verdana" panose="020B0604030504040204" pitchFamily="34" charset="0"/>
                <a:cs typeface="Palatino Linotype" charset="0"/>
              </a:rPr>
              <a:t>total ozone</a:t>
            </a:r>
          </a:p>
        </p:txBody>
      </p:sp>
      <p:graphicFrame>
        <p:nvGraphicFramePr>
          <p:cNvPr id="13" name="표 12"/>
          <p:cNvGraphicFramePr>
            <a:graphicFrameLocks noGrp="1"/>
          </p:cNvGraphicFramePr>
          <p:nvPr>
            <p:extLst>
              <p:ext uri="{D42A27DB-BD31-4B8C-83A1-F6EECF244321}">
                <p14:modId xmlns:p14="http://schemas.microsoft.com/office/powerpoint/2010/main" val="29020439"/>
              </p:ext>
            </p:extLst>
          </p:nvPr>
        </p:nvGraphicFramePr>
        <p:xfrm>
          <a:off x="8011621" y="3072292"/>
          <a:ext cx="3476649" cy="3017520"/>
        </p:xfrm>
        <a:graphic>
          <a:graphicData uri="http://schemas.openxmlformats.org/drawingml/2006/table">
            <a:tbl>
              <a:tblPr firstRow="1" bandRow="1">
                <a:tableStyleId>{C083E6E3-FA7D-4D7B-A595-EF9225AFEA82}</a:tableStyleId>
              </a:tblPr>
              <a:tblGrid>
                <a:gridCol w="1158883">
                  <a:extLst>
                    <a:ext uri="{9D8B030D-6E8A-4147-A177-3AD203B41FA5}">
                      <a16:colId xmlns:a16="http://schemas.microsoft.com/office/drawing/2014/main" val="1920352391"/>
                    </a:ext>
                  </a:extLst>
                </a:gridCol>
                <a:gridCol w="1158883">
                  <a:extLst>
                    <a:ext uri="{9D8B030D-6E8A-4147-A177-3AD203B41FA5}">
                      <a16:colId xmlns:a16="http://schemas.microsoft.com/office/drawing/2014/main" val="1992748329"/>
                    </a:ext>
                  </a:extLst>
                </a:gridCol>
                <a:gridCol w="1158883">
                  <a:extLst>
                    <a:ext uri="{9D8B030D-6E8A-4147-A177-3AD203B41FA5}">
                      <a16:colId xmlns:a16="http://schemas.microsoft.com/office/drawing/2014/main" val="2275791070"/>
                    </a:ext>
                  </a:extLst>
                </a:gridCol>
              </a:tblGrid>
              <a:tr h="374805">
                <a:tc>
                  <a:txBody>
                    <a:bodyPr/>
                    <a:lstStyle/>
                    <a:p>
                      <a:pPr algn="ctr" latinLnBrk="1"/>
                      <a:r>
                        <a:rPr lang="en-US" altLang="ko-KR" sz="1600" dirty="0" smtClean="0">
                          <a:latin typeface="Verdana" panose="020B0604030504040204" pitchFamily="34" charset="0"/>
                          <a:ea typeface="Verdana" panose="020B0604030504040204" pitchFamily="34" charset="0"/>
                        </a:rPr>
                        <a:t>V2.0</a:t>
                      </a:r>
                      <a:endParaRPr lang="en-US" altLang="ko-KR" sz="1600" dirty="0">
                        <a:latin typeface="Verdana" panose="020B0604030504040204" pitchFamily="34" charset="0"/>
                        <a:ea typeface="Verdana" panose="020B0604030504040204" pitchFamily="34" charset="0"/>
                      </a:endParaRPr>
                    </a:p>
                    <a:p>
                      <a:pPr algn="ctr" latinLnBrk="1"/>
                      <a:r>
                        <a:rPr lang="en-US" altLang="ko-KR" sz="1400" b="0" dirty="0" smtClean="0">
                          <a:latin typeface="Verdana" panose="020B0604030504040204" pitchFamily="34" charset="0"/>
                          <a:ea typeface="Verdana" panose="020B0604030504040204" pitchFamily="34" charset="0"/>
                        </a:rPr>
                        <a:t>operation</a:t>
                      </a:r>
                      <a:endParaRPr lang="en-US" altLang="ko-KR" sz="1400" b="0" dirty="0" smtClean="0">
                        <a:solidFill>
                          <a:schemeClr val="tx1"/>
                        </a:solidFill>
                        <a:latin typeface="Verdana" panose="020B0604030504040204" pitchFamily="34" charset="0"/>
                        <a:ea typeface="Verdana" panose="020B0604030504040204" pitchFamily="34" charset="0"/>
                      </a:endParaRPr>
                    </a:p>
                  </a:txBody>
                  <a:tcPr/>
                </a:tc>
                <a:tc>
                  <a:txBody>
                    <a:bodyPr/>
                    <a:lstStyle/>
                    <a:p>
                      <a:pPr algn="ctr" latinLnBrk="1"/>
                      <a:r>
                        <a:rPr lang="en-US" altLang="ko-KR" sz="1600" dirty="0" smtClean="0">
                          <a:latin typeface="Verdana" panose="020B0604030504040204" pitchFamily="34" charset="0"/>
                          <a:ea typeface="Verdana" panose="020B0604030504040204" pitchFamily="34" charset="0"/>
                        </a:rPr>
                        <a:t>V2.1 </a:t>
                      </a:r>
                      <a:r>
                        <a:rPr lang="en-US" altLang="ko-KR" sz="1600" b="0" dirty="0" smtClean="0">
                          <a:latin typeface="Verdana" panose="020B0604030504040204" pitchFamily="34" charset="0"/>
                          <a:ea typeface="Verdana" panose="020B0604030504040204" pitchFamily="34" charset="0"/>
                        </a:rPr>
                        <a:t>updated</a:t>
                      </a:r>
                      <a:r>
                        <a:rPr lang="en-US" altLang="ko-KR" sz="1600" b="0" baseline="0" dirty="0" smtClean="0">
                          <a:latin typeface="Verdana" panose="020B0604030504040204" pitchFamily="34" charset="0"/>
                          <a:ea typeface="Verdana" panose="020B0604030504040204" pitchFamily="34" charset="0"/>
                        </a:rPr>
                        <a:t> in </a:t>
                      </a:r>
                      <a:r>
                        <a:rPr lang="en-US" altLang="ko-KR" sz="1400" b="0" dirty="0" smtClean="0">
                          <a:latin typeface="Verdana" panose="020B0604030504040204" pitchFamily="34" charset="0"/>
                          <a:ea typeface="Verdana" panose="020B0604030504040204" pitchFamily="34" charset="0"/>
                        </a:rPr>
                        <a:t>2023</a:t>
                      </a:r>
                      <a:endParaRPr lang="ko-KR" altLang="en-US" sz="1400" b="0" dirty="0">
                        <a:solidFill>
                          <a:schemeClr val="tx1"/>
                        </a:solidFill>
                        <a:latin typeface="Verdana" panose="020B0604030504040204" pitchFamily="34" charset="0"/>
                      </a:endParaRPr>
                    </a:p>
                  </a:txBody>
                  <a:tcPr/>
                </a:tc>
                <a:tc>
                  <a:txBody>
                    <a:bodyPr/>
                    <a:lstStyle/>
                    <a:p>
                      <a:pPr algn="ctr" latinLnBrk="1"/>
                      <a:r>
                        <a:rPr lang="en-US" altLang="ko-KR" sz="1600" dirty="0" smtClean="0">
                          <a:latin typeface="Verdana" panose="020B0604030504040204" pitchFamily="34" charset="0"/>
                          <a:ea typeface="Verdana" panose="020B0604030504040204" pitchFamily="34" charset="0"/>
                        </a:rPr>
                        <a:t>V3.0 </a:t>
                      </a:r>
                      <a:r>
                        <a:rPr lang="en-US" altLang="ko-KR" sz="1400" b="0" dirty="0" smtClean="0">
                          <a:latin typeface="Verdana" panose="020B0604030504040204" pitchFamily="34" charset="0"/>
                          <a:ea typeface="Verdana" panose="020B0604030504040204" pitchFamily="34" charset="0"/>
                        </a:rPr>
                        <a:t>Planning</a:t>
                      </a:r>
                      <a:endParaRPr lang="ko-KR" altLang="en-US" sz="1400" b="0" dirty="0">
                        <a:solidFill>
                          <a:schemeClr val="tx1"/>
                        </a:solidFill>
                        <a:latin typeface="Verdana" panose="020B0604030504040204" pitchFamily="34" charset="0"/>
                      </a:endParaRPr>
                    </a:p>
                  </a:txBody>
                  <a:tcPr/>
                </a:tc>
                <a:extLst>
                  <a:ext uri="{0D108BD9-81ED-4DB2-BD59-A6C34878D82A}">
                    <a16:rowId xmlns:a16="http://schemas.microsoft.com/office/drawing/2014/main" val="4149939009"/>
                  </a:ext>
                </a:extLst>
              </a:tr>
              <a:tr h="414557">
                <a:tc>
                  <a:txBody>
                    <a:bodyPr/>
                    <a:lstStyle/>
                    <a:p>
                      <a:pPr algn="ctr" latinLnBrk="1"/>
                      <a:endParaRPr lang="ko-KR" altLang="en-US" sz="1400" dirty="0">
                        <a:latin typeface="Verdana" panose="020B0604030504040204" pitchFamily="34" charset="0"/>
                      </a:endParaRPr>
                    </a:p>
                  </a:txBody>
                  <a:tcPr/>
                </a:tc>
                <a:tc>
                  <a:txBody>
                    <a:bodyPr/>
                    <a:lstStyle/>
                    <a:p>
                      <a:pPr algn="ctr" latinLnBrk="1"/>
                      <a:r>
                        <a:rPr lang="en-US" altLang="ko-KR" sz="1400" dirty="0" smtClean="0">
                          <a:solidFill>
                            <a:srgbClr val="0E1AFF"/>
                          </a:solidFill>
                          <a:latin typeface="Verdana" panose="020B0604030504040204" pitchFamily="34" charset="0"/>
                          <a:ea typeface="Verdana" panose="020B0604030504040204" pitchFamily="34" charset="0"/>
                        </a:rPr>
                        <a:t>LUT updated</a:t>
                      </a:r>
                      <a:endParaRPr lang="ko-KR" altLang="en-US" sz="1400" b="0" dirty="0">
                        <a:solidFill>
                          <a:srgbClr val="0E1AFF"/>
                        </a:solidFill>
                        <a:latin typeface="Verdana" panose="020B0604030504040204" pitchFamily="34" charset="0"/>
                      </a:endParaRPr>
                    </a:p>
                  </a:txBody>
                  <a:tcPr/>
                </a:tc>
                <a:tc>
                  <a:txBody>
                    <a:bodyPr/>
                    <a:lstStyle/>
                    <a:p>
                      <a:pPr algn="ctr" latinLnBrk="1"/>
                      <a:r>
                        <a:rPr lang="en-US" altLang="ko-KR" sz="1400" dirty="0" smtClean="0">
                          <a:solidFill>
                            <a:srgbClr val="0E1AFF"/>
                          </a:solidFill>
                          <a:latin typeface="Verdana" panose="020B0604030504040204" pitchFamily="34" charset="0"/>
                          <a:ea typeface="Verdana" panose="020B0604030504040204" pitchFamily="34" charset="0"/>
                        </a:rPr>
                        <a:t>LUT updated</a:t>
                      </a:r>
                      <a:endParaRPr lang="ko-KR" altLang="en-US" sz="1400" b="0" dirty="0">
                        <a:solidFill>
                          <a:srgbClr val="0E1AFF"/>
                        </a:solidFill>
                        <a:latin typeface="Verdana" panose="020B0604030504040204" pitchFamily="34" charset="0"/>
                      </a:endParaRPr>
                    </a:p>
                  </a:txBody>
                  <a:tcPr/>
                </a:tc>
                <a:extLst>
                  <a:ext uri="{0D108BD9-81ED-4DB2-BD59-A6C34878D82A}">
                    <a16:rowId xmlns:a16="http://schemas.microsoft.com/office/drawing/2014/main" val="1477773564"/>
                  </a:ext>
                </a:extLst>
              </a:tr>
              <a:tr h="365760">
                <a:tc>
                  <a:txBody>
                    <a:bodyPr/>
                    <a:lstStyle/>
                    <a:p>
                      <a:pPr algn="ctr" latinLnBrk="1"/>
                      <a:r>
                        <a:rPr lang="en-US" altLang="ko-KR" sz="1400" dirty="0" smtClean="0">
                          <a:latin typeface="Verdana" panose="020B0604030504040204" pitchFamily="34" charset="0"/>
                          <a:ea typeface="Verdana" panose="020B0604030504040204" pitchFamily="34" charset="0"/>
                        </a:rPr>
                        <a:t>L1C irradiance</a:t>
                      </a:r>
                      <a:endParaRPr lang="ko-KR" altLang="en-US" sz="1400" dirty="0">
                        <a:latin typeface="Verdana" panose="020B0604030504040204" pitchFamily="34" charset="0"/>
                      </a:endParaRPr>
                    </a:p>
                  </a:txBody>
                  <a:tcPr/>
                </a:tc>
                <a:tc>
                  <a:txBody>
                    <a:bodyPr/>
                    <a:lstStyle/>
                    <a:p>
                      <a:pPr algn="ctr" latinLnBrk="1"/>
                      <a:r>
                        <a:rPr lang="en-US" altLang="ko-KR" sz="1400" dirty="0" smtClean="0">
                          <a:latin typeface="Verdana" panose="020B0604030504040204" pitchFamily="34" charset="0"/>
                          <a:ea typeface="Verdana" panose="020B0604030504040204" pitchFamily="34" charset="0"/>
                        </a:rPr>
                        <a:t>L1C irradiance</a:t>
                      </a:r>
                      <a:endParaRPr lang="ko-KR" altLang="en-US" sz="1400" b="0" dirty="0">
                        <a:solidFill>
                          <a:schemeClr val="tx1"/>
                        </a:solidFill>
                        <a:latin typeface="Verdana" panose="020B0604030504040204" pitchFamily="34" charset="0"/>
                      </a:endParaRPr>
                    </a:p>
                  </a:txBody>
                  <a:tcPr/>
                </a:tc>
                <a:tc>
                  <a:txBody>
                    <a:bodyPr/>
                    <a:lstStyle/>
                    <a:p>
                      <a:pPr algn="ctr" latinLnBrk="1"/>
                      <a:r>
                        <a:rPr lang="en-US" altLang="ko-KR" sz="1400" dirty="0" smtClean="0">
                          <a:solidFill>
                            <a:srgbClr val="FF0000"/>
                          </a:solidFill>
                          <a:latin typeface="Verdana" panose="020B0604030504040204" pitchFamily="34" charset="0"/>
                          <a:ea typeface="Verdana" panose="020B0604030504040204" pitchFamily="34" charset="0"/>
                        </a:rPr>
                        <a:t>L1C</a:t>
                      </a:r>
                      <a:r>
                        <a:rPr lang="en-US" altLang="ko-KR" sz="1400" baseline="0" dirty="0" smtClean="0">
                          <a:solidFill>
                            <a:srgbClr val="FF0000"/>
                          </a:solidFill>
                          <a:latin typeface="Verdana" panose="020B0604030504040204" pitchFamily="34" charset="0"/>
                          <a:ea typeface="Verdana" panose="020B0604030504040204" pitchFamily="34" charset="0"/>
                        </a:rPr>
                        <a:t> updated (irradiance + BTDF </a:t>
                      </a:r>
                      <a:r>
                        <a:rPr lang="en-US" altLang="ko-KR" sz="1400" baseline="0" dirty="0" err="1" smtClean="0">
                          <a:solidFill>
                            <a:srgbClr val="FF0000"/>
                          </a:solidFill>
                          <a:latin typeface="Verdana" panose="020B0604030504040204" pitchFamily="34" charset="0"/>
                          <a:ea typeface="Verdana" panose="020B0604030504040204" pitchFamily="34" charset="0"/>
                        </a:rPr>
                        <a:t>irr</a:t>
                      </a:r>
                      <a:r>
                        <a:rPr lang="en-US" altLang="ko-KR" sz="1400" baseline="0" dirty="0" smtClean="0">
                          <a:solidFill>
                            <a:srgbClr val="FF0000"/>
                          </a:solidFill>
                          <a:latin typeface="Verdana" panose="020B0604030504040204" pitchFamily="34" charset="0"/>
                          <a:ea typeface="Verdana" panose="020B0604030504040204" pitchFamily="34" charset="0"/>
                        </a:rPr>
                        <a:t>)</a:t>
                      </a:r>
                      <a:endParaRPr lang="ko-KR" altLang="en-US" sz="1400" b="0" dirty="0">
                        <a:solidFill>
                          <a:srgbClr val="FF0000"/>
                        </a:solidFill>
                        <a:latin typeface="Verdana" panose="020B0604030504040204" pitchFamily="34" charset="0"/>
                      </a:endParaRPr>
                    </a:p>
                  </a:txBody>
                  <a:tcPr/>
                </a:tc>
                <a:extLst>
                  <a:ext uri="{0D108BD9-81ED-4DB2-BD59-A6C34878D82A}">
                    <a16:rowId xmlns:a16="http://schemas.microsoft.com/office/drawing/2014/main" val="2519483188"/>
                  </a:ext>
                </a:extLst>
              </a:tr>
              <a:tr h="365760">
                <a:tc>
                  <a:txBody>
                    <a:bodyPr/>
                    <a:lstStyle/>
                    <a:p>
                      <a:pPr algn="ctr" latinLnBrk="1"/>
                      <a:r>
                        <a:rPr lang="en-US" altLang="ko-KR" sz="1400" dirty="0" smtClean="0">
                          <a:latin typeface="Verdana" panose="020B0604030504040204" pitchFamily="34" charset="0"/>
                          <a:ea typeface="Verdana" panose="020B0604030504040204" pitchFamily="34" charset="0"/>
                        </a:rPr>
                        <a:t>GEMS L2 CLOUD V2.0</a:t>
                      </a:r>
                      <a:endParaRPr lang="ko-KR" altLang="en-US" sz="1400" dirty="0">
                        <a:latin typeface="Verdana" panose="020B0604030504040204" pitchFamily="34" charset="0"/>
                      </a:endParaRPr>
                    </a:p>
                  </a:txBody>
                  <a:tcPr/>
                </a:tc>
                <a:tc>
                  <a:txBody>
                    <a:bodyPr/>
                    <a:lstStyle/>
                    <a:p>
                      <a:pPr algn="ctr" latinLnBrk="1"/>
                      <a:r>
                        <a:rPr lang="en-US" altLang="ko-KR" sz="1400" dirty="0" smtClean="0">
                          <a:solidFill>
                            <a:srgbClr val="0E1AFF"/>
                          </a:solidFill>
                          <a:latin typeface="Verdana" panose="020B0604030504040204" pitchFamily="34" charset="0"/>
                          <a:ea typeface="Verdana" panose="020B0604030504040204" pitchFamily="34" charset="0"/>
                        </a:rPr>
                        <a:t>GEMS L2 CLOUD V3.0</a:t>
                      </a:r>
                      <a:endParaRPr lang="ko-KR" altLang="en-US" sz="1400" b="0" dirty="0">
                        <a:solidFill>
                          <a:srgbClr val="0E1AFF"/>
                        </a:solidFill>
                        <a:latin typeface="Verdana" panose="020B0604030504040204" pitchFamily="34"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rgbClr val="0E1AFF"/>
                          </a:solidFill>
                          <a:latin typeface="Verdana" panose="020B0604030504040204" pitchFamily="34" charset="0"/>
                          <a:ea typeface="Verdana" panose="020B0604030504040204" pitchFamily="34" charset="0"/>
                        </a:rPr>
                        <a:t>GEMS L2 CLOUD V3.0</a:t>
                      </a:r>
                      <a:endParaRPr lang="ko-KR" altLang="en-US" sz="1400" b="0" dirty="0">
                        <a:solidFill>
                          <a:srgbClr val="0E1AFF"/>
                        </a:solidFill>
                        <a:latin typeface="Verdana" panose="020B0604030504040204" pitchFamily="34" charset="0"/>
                      </a:endParaRPr>
                    </a:p>
                  </a:txBody>
                  <a:tcPr/>
                </a:tc>
                <a:extLst>
                  <a:ext uri="{0D108BD9-81ED-4DB2-BD59-A6C34878D82A}">
                    <a16:rowId xmlns:a16="http://schemas.microsoft.com/office/drawing/2014/main" val="1505742265"/>
                  </a:ext>
                </a:extLst>
              </a:tr>
            </a:tbl>
          </a:graphicData>
        </a:graphic>
      </p:graphicFrame>
    </p:spTree>
    <p:extLst>
      <p:ext uri="{BB962C8B-B14F-4D97-AF65-F5344CB8AC3E}">
        <p14:creationId xmlns:p14="http://schemas.microsoft.com/office/powerpoint/2010/main" val="422654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Comparison between v2.0 and v2.1 (with OMPS)</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3</a:t>
            </a:fld>
            <a:endParaRPr lang="ko-KR" altLang="en-US"/>
          </a:p>
        </p:txBody>
      </p:sp>
      <p:sp>
        <p:nvSpPr>
          <p:cNvPr id="20" name="TextBox 19"/>
          <p:cNvSpPr txBox="1"/>
          <p:nvPr/>
        </p:nvSpPr>
        <p:spPr>
          <a:xfrm>
            <a:off x="8008016" y="1288399"/>
            <a:ext cx="3849951" cy="42934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altLang="ko-KR" sz="1100" dirty="0">
                <a:latin typeface="Verdana" panose="020B0604030504040204" pitchFamily="34" charset="0"/>
                <a:ea typeface="Verdana" panose="020B0604030504040204" pitchFamily="34" charset="0"/>
                <a:cs typeface="Palatino Linotype" charset="0"/>
              </a:rPr>
              <a:t> </a:t>
            </a:r>
            <a:r>
              <a:rPr lang="en-US" altLang="ko-KR" sz="1200" dirty="0">
                <a:latin typeface="Verdana" panose="020B0604030504040204" pitchFamily="34" charset="0"/>
                <a:ea typeface="Verdana" panose="020B0604030504040204" pitchFamily="34" charset="0"/>
                <a:cs typeface="Palatino Linotype" charset="0"/>
              </a:rPr>
              <a:t>- </a:t>
            </a:r>
            <a:r>
              <a:rPr lang="en-US" altLang="ko-KR" sz="1400" dirty="0" smtClean="0">
                <a:latin typeface="Verdana" panose="020B0604030504040204" pitchFamily="34" charset="0"/>
                <a:ea typeface="Verdana" panose="020B0604030504040204" pitchFamily="34" charset="0"/>
                <a:cs typeface="Palatino Linotype" charset="0"/>
              </a:rPr>
              <a:t>Sensitivity Test for v2.0 and v2.1</a:t>
            </a:r>
          </a:p>
          <a:p>
            <a:pPr marL="742950" lvl="1" indent="-285750">
              <a:lnSpc>
                <a:spcPct val="150000"/>
              </a:lnSpc>
              <a:buFont typeface="Wingdings" panose="05000000000000000000" pitchFamily="2" charset="2"/>
              <a:buChar char="ü"/>
            </a:pPr>
            <a:r>
              <a:rPr lang="en-US" altLang="ko-KR" sz="1400" dirty="0" smtClean="0">
                <a:latin typeface="Verdana" panose="020B0604030504040204" pitchFamily="34" charset="0"/>
                <a:ea typeface="Verdana" panose="020B0604030504040204" pitchFamily="34" charset="0"/>
                <a:cs typeface="Palatino Linotype" charset="0"/>
              </a:rPr>
              <a:t>V2.1 is stable for all variables</a:t>
            </a:r>
          </a:p>
          <a:p>
            <a:pPr marL="742950" lvl="1" indent="-285750">
              <a:lnSpc>
                <a:spcPct val="150000"/>
              </a:lnSpc>
              <a:buFont typeface="Wingdings" panose="05000000000000000000" pitchFamily="2" charset="2"/>
              <a:buChar char="ü"/>
            </a:pPr>
            <a:endParaRPr lang="en-US" altLang="ko-KR" sz="1400" dirty="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smtClean="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smtClean="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smtClean="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a:latin typeface="Verdana" panose="020B0604030504040204" pitchFamily="34" charset="0"/>
              <a:ea typeface="Verdana" panose="020B0604030504040204" pitchFamily="34" charset="0"/>
              <a:cs typeface="Palatino Linotype" charset="0"/>
            </a:endParaRPr>
          </a:p>
          <a:p>
            <a:pPr marL="742950" lvl="1" indent="-285750">
              <a:lnSpc>
                <a:spcPct val="150000"/>
              </a:lnSpc>
              <a:buFont typeface="Wingdings" panose="05000000000000000000" pitchFamily="2" charset="2"/>
              <a:buChar char="ü"/>
            </a:pPr>
            <a:endParaRPr lang="en-US" altLang="ko-KR" sz="1400" dirty="0" smtClean="0">
              <a:latin typeface="Verdana" panose="020B0604030504040204" pitchFamily="34" charset="0"/>
              <a:ea typeface="Verdana" panose="020B0604030504040204" pitchFamily="34" charset="0"/>
              <a:cs typeface="Palatino Linotype" charset="0"/>
            </a:endParaRPr>
          </a:p>
          <a:p>
            <a:pPr marL="742950" lvl="1" indent="-285750">
              <a:buFont typeface="Wingdings" panose="05000000000000000000" pitchFamily="2" charset="2"/>
              <a:buChar char="ü"/>
            </a:pPr>
            <a:r>
              <a:rPr lang="en-US" altLang="ko-KR" sz="1400" dirty="0" smtClean="0">
                <a:latin typeface="Verdana" panose="020B0604030504040204" pitchFamily="34" charset="0"/>
                <a:ea typeface="Verdana" panose="020B0604030504040204" pitchFamily="34" charset="0"/>
                <a:cs typeface="Palatino Linotype" charset="0"/>
              </a:rPr>
              <a:t>However, the negative bias of v2.1 increases compared to v2.0.  </a:t>
            </a:r>
          </a:p>
          <a:p>
            <a:pPr lvl="1">
              <a:lnSpc>
                <a:spcPct val="150000"/>
              </a:lnSpc>
            </a:pPr>
            <a:endParaRPr lang="en-US" altLang="ko-KR" sz="1400" dirty="0">
              <a:latin typeface="Verdana" panose="020B0604030504040204" pitchFamily="34" charset="0"/>
              <a:ea typeface="Verdana" panose="020B0604030504040204" pitchFamily="34" charset="0"/>
              <a:cs typeface="Palatino Linotype" charset="0"/>
            </a:endParaRPr>
          </a:p>
        </p:txBody>
      </p:sp>
      <p:graphicFrame>
        <p:nvGraphicFramePr>
          <p:cNvPr id="24" name="표 23"/>
          <p:cNvGraphicFramePr>
            <a:graphicFrameLocks noGrp="1"/>
          </p:cNvGraphicFramePr>
          <p:nvPr>
            <p:extLst/>
          </p:nvPr>
        </p:nvGraphicFramePr>
        <p:xfrm>
          <a:off x="8438903" y="2253665"/>
          <a:ext cx="3074844" cy="1920240"/>
        </p:xfrm>
        <a:graphic>
          <a:graphicData uri="http://schemas.openxmlformats.org/drawingml/2006/table">
            <a:tbl>
              <a:tblPr firstRow="1" bandRow="1">
                <a:tableStyleId>{C083E6E3-FA7D-4D7B-A595-EF9225AFEA82}</a:tableStyleId>
              </a:tblPr>
              <a:tblGrid>
                <a:gridCol w="1024948">
                  <a:extLst>
                    <a:ext uri="{9D8B030D-6E8A-4147-A177-3AD203B41FA5}">
                      <a16:colId xmlns:a16="http://schemas.microsoft.com/office/drawing/2014/main" val="498154310"/>
                    </a:ext>
                  </a:extLst>
                </a:gridCol>
                <a:gridCol w="1024948">
                  <a:extLst>
                    <a:ext uri="{9D8B030D-6E8A-4147-A177-3AD203B41FA5}">
                      <a16:colId xmlns:a16="http://schemas.microsoft.com/office/drawing/2014/main" val="5548024"/>
                    </a:ext>
                  </a:extLst>
                </a:gridCol>
                <a:gridCol w="1024948">
                  <a:extLst>
                    <a:ext uri="{9D8B030D-6E8A-4147-A177-3AD203B41FA5}">
                      <a16:colId xmlns:a16="http://schemas.microsoft.com/office/drawing/2014/main" val="336915096"/>
                    </a:ext>
                  </a:extLst>
                </a:gridCol>
              </a:tblGrid>
              <a:tr h="118899">
                <a:tc>
                  <a:txBody>
                    <a:bodyPr/>
                    <a:lstStyle/>
                    <a:p>
                      <a:pPr algn="ctr" latinLnBrk="1"/>
                      <a:endParaRPr lang="ko-KR" altLang="en-US" sz="1200" b="0" dirty="0">
                        <a:latin typeface="Verdana" panose="020B0604030504040204" pitchFamily="34" charset="0"/>
                      </a:endParaRPr>
                    </a:p>
                  </a:txBody>
                  <a:tcPr/>
                </a:tc>
                <a:tc>
                  <a:txBody>
                    <a:bodyPr/>
                    <a:lstStyle/>
                    <a:p>
                      <a:pPr algn="ctr" latinLnBrk="1"/>
                      <a:r>
                        <a:rPr lang="en-US" altLang="ko-KR" sz="1200" dirty="0" smtClean="0"/>
                        <a:t>V2.0</a:t>
                      </a:r>
                      <a:endParaRPr lang="ko-KR" altLang="en-US" sz="1200" b="0" dirty="0">
                        <a:latin typeface="Verdana" panose="020B0604030504040204" pitchFamily="34" charset="0"/>
                      </a:endParaRPr>
                    </a:p>
                  </a:txBody>
                  <a:tcPr/>
                </a:tc>
                <a:tc>
                  <a:txBody>
                    <a:bodyPr/>
                    <a:lstStyle/>
                    <a:p>
                      <a:pPr algn="ctr" latinLnBrk="1"/>
                      <a:r>
                        <a:rPr lang="en-US" altLang="ko-KR" sz="1200" dirty="0" smtClean="0"/>
                        <a:t>V2.1</a:t>
                      </a:r>
                      <a:endParaRPr lang="ko-KR" altLang="en-US" sz="1200" b="0" dirty="0">
                        <a:latin typeface="Verdana" panose="020B0604030504040204" pitchFamily="34" charset="0"/>
                      </a:endParaRPr>
                    </a:p>
                  </a:txBody>
                  <a:tcPr/>
                </a:tc>
                <a:extLst>
                  <a:ext uri="{0D108BD9-81ED-4DB2-BD59-A6C34878D82A}">
                    <a16:rowId xmlns:a16="http://schemas.microsoft.com/office/drawing/2014/main" val="1582130605"/>
                  </a:ext>
                </a:extLst>
              </a:tr>
              <a:tr h="118899">
                <a:tc>
                  <a:txBody>
                    <a:bodyPr/>
                    <a:lstStyle/>
                    <a:p>
                      <a:pPr algn="ctr" latinLnBrk="1"/>
                      <a:r>
                        <a:rPr lang="en-US" altLang="ko-KR" sz="1200" dirty="0" smtClean="0"/>
                        <a:t>SZA</a:t>
                      </a:r>
                      <a:endParaRPr lang="ko-KR" altLang="en-US" sz="1200" b="0" dirty="0">
                        <a:latin typeface="Verdana" panose="020B0604030504040204" pitchFamily="34" charset="0"/>
                      </a:endParaRPr>
                    </a:p>
                  </a:txBody>
                  <a:tcPr/>
                </a:tc>
                <a:tc>
                  <a:txBody>
                    <a:bodyPr/>
                    <a:lstStyle/>
                    <a:p>
                      <a:pPr algn="ctr" latinLnBrk="1"/>
                      <a:r>
                        <a:rPr lang="en-US" altLang="ko-KR" sz="1200" dirty="0" smtClean="0"/>
                        <a:t>7.4%</a:t>
                      </a:r>
                      <a:endParaRPr lang="ko-KR" altLang="en-US" sz="1200" b="0" dirty="0">
                        <a:latin typeface="Verdana" panose="020B0604030504040204" pitchFamily="34" charset="0"/>
                      </a:endParaRPr>
                    </a:p>
                  </a:txBody>
                  <a:tcPr/>
                </a:tc>
                <a:tc>
                  <a:txBody>
                    <a:bodyPr/>
                    <a:lstStyle/>
                    <a:p>
                      <a:pPr algn="ctr" latinLnBrk="1"/>
                      <a:r>
                        <a:rPr lang="en-US" altLang="ko-KR" sz="1200" dirty="0" smtClean="0"/>
                        <a:t>3.9%</a:t>
                      </a:r>
                      <a:endParaRPr lang="ko-KR" altLang="en-US" sz="1200" b="0" dirty="0">
                        <a:latin typeface="Verdana" panose="020B0604030504040204" pitchFamily="34" charset="0"/>
                      </a:endParaRPr>
                    </a:p>
                  </a:txBody>
                  <a:tcPr/>
                </a:tc>
                <a:extLst>
                  <a:ext uri="{0D108BD9-81ED-4DB2-BD59-A6C34878D82A}">
                    <a16:rowId xmlns:a16="http://schemas.microsoft.com/office/drawing/2014/main" val="1491757404"/>
                  </a:ext>
                </a:extLst>
              </a:tr>
              <a:tr h="160734">
                <a:tc>
                  <a:txBody>
                    <a:bodyPr/>
                    <a:lstStyle/>
                    <a:p>
                      <a:pPr algn="ctr" latinLnBrk="1"/>
                      <a:r>
                        <a:rPr lang="en-US" altLang="ko-KR" sz="1200" dirty="0" smtClean="0"/>
                        <a:t>VZA</a:t>
                      </a:r>
                      <a:endParaRPr lang="ko-KR" altLang="en-US" sz="1200" b="0" dirty="0">
                        <a:latin typeface="Verdana" panose="020B0604030504040204" pitchFamily="34" charset="0"/>
                      </a:endParaRPr>
                    </a:p>
                  </a:txBody>
                  <a:tcPr/>
                </a:tc>
                <a:tc>
                  <a:txBody>
                    <a:bodyPr/>
                    <a:lstStyle/>
                    <a:p>
                      <a:pPr algn="ctr" latinLnBrk="1"/>
                      <a:r>
                        <a:rPr lang="en-US" altLang="ko-KR" sz="1200" dirty="0" smtClean="0"/>
                        <a:t>4.0%</a:t>
                      </a:r>
                      <a:endParaRPr lang="ko-KR" altLang="en-US" sz="1200" b="0" dirty="0">
                        <a:latin typeface="Verdana" panose="020B0604030504040204" pitchFamily="34" charset="0"/>
                      </a:endParaRPr>
                    </a:p>
                  </a:txBody>
                  <a:tcPr/>
                </a:tc>
                <a:tc>
                  <a:txBody>
                    <a:bodyPr/>
                    <a:lstStyle/>
                    <a:p>
                      <a:pPr algn="ctr" latinLnBrk="1"/>
                      <a:r>
                        <a:rPr lang="en-US" altLang="ko-KR" sz="1200" dirty="0" smtClean="0"/>
                        <a:t>2.2%</a:t>
                      </a:r>
                      <a:endParaRPr lang="ko-KR" altLang="en-US" sz="1200" b="0" dirty="0">
                        <a:latin typeface="Verdana" panose="020B0604030504040204" pitchFamily="34" charset="0"/>
                      </a:endParaRPr>
                    </a:p>
                  </a:txBody>
                  <a:tcPr/>
                </a:tc>
                <a:extLst>
                  <a:ext uri="{0D108BD9-81ED-4DB2-BD59-A6C34878D82A}">
                    <a16:rowId xmlns:a16="http://schemas.microsoft.com/office/drawing/2014/main" val="3986570129"/>
                  </a:ext>
                </a:extLst>
              </a:tr>
              <a:tr h="137160">
                <a:tc>
                  <a:txBody>
                    <a:bodyPr/>
                    <a:lstStyle/>
                    <a:p>
                      <a:pPr algn="ctr" latinLnBrk="1"/>
                      <a:r>
                        <a:rPr lang="en-US" altLang="ko-KR" sz="1200" dirty="0" smtClean="0"/>
                        <a:t>R340</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7.0%</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1.8%</a:t>
                      </a:r>
                      <a:endParaRPr lang="ko-KR" altLang="en-US" sz="1200" b="0" dirty="0">
                        <a:latin typeface="Verdana" panose="020B0604030504040204" pitchFamily="34" charset="0"/>
                      </a:endParaRPr>
                    </a:p>
                  </a:txBody>
                  <a:tcPr/>
                </a:tc>
                <a:extLst>
                  <a:ext uri="{0D108BD9-81ED-4DB2-BD59-A6C34878D82A}">
                    <a16:rowId xmlns:a16="http://schemas.microsoft.com/office/drawing/2014/main" val="3196248142"/>
                  </a:ext>
                </a:extLst>
              </a:tr>
              <a:tr h="137160">
                <a:tc>
                  <a:txBody>
                    <a:bodyPr/>
                    <a:lstStyle/>
                    <a:p>
                      <a:pPr algn="ctr" latinLnBrk="1"/>
                      <a:r>
                        <a:rPr lang="en-US" altLang="ko-KR" sz="1200" b="0" dirty="0" smtClean="0">
                          <a:latin typeface="Verdana" panose="020B0604030504040204" pitchFamily="34" charset="0"/>
                        </a:rPr>
                        <a:t>R380</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3.0%</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1.1%</a:t>
                      </a:r>
                      <a:endParaRPr lang="ko-KR" altLang="en-US" sz="1200" b="0" dirty="0">
                        <a:latin typeface="Verdana" panose="020B0604030504040204" pitchFamily="34" charset="0"/>
                      </a:endParaRPr>
                    </a:p>
                  </a:txBody>
                  <a:tcPr/>
                </a:tc>
                <a:extLst>
                  <a:ext uri="{0D108BD9-81ED-4DB2-BD59-A6C34878D82A}">
                    <a16:rowId xmlns:a16="http://schemas.microsoft.com/office/drawing/2014/main" val="3070453437"/>
                  </a:ext>
                </a:extLst>
              </a:tr>
              <a:tr h="137160">
                <a:tc>
                  <a:txBody>
                    <a:bodyPr/>
                    <a:lstStyle/>
                    <a:p>
                      <a:pPr algn="ctr" latinLnBrk="1"/>
                      <a:r>
                        <a:rPr lang="en-US" altLang="ko-KR" sz="1200" dirty="0" smtClean="0"/>
                        <a:t>TCO</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4.7%</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1.8%</a:t>
                      </a:r>
                      <a:endParaRPr lang="ko-KR" altLang="en-US" sz="1200" b="0" dirty="0">
                        <a:latin typeface="Verdana" panose="020B0604030504040204" pitchFamily="34" charset="0"/>
                      </a:endParaRPr>
                    </a:p>
                  </a:txBody>
                  <a:tcPr/>
                </a:tc>
                <a:extLst>
                  <a:ext uri="{0D108BD9-81ED-4DB2-BD59-A6C34878D82A}">
                    <a16:rowId xmlns:a16="http://schemas.microsoft.com/office/drawing/2014/main" val="2470748285"/>
                  </a:ext>
                </a:extLst>
              </a:tr>
              <a:tr h="137160">
                <a:tc>
                  <a:txBody>
                    <a:bodyPr/>
                    <a:lstStyle/>
                    <a:p>
                      <a:pPr algn="ctr" latinLnBrk="1"/>
                      <a:r>
                        <a:rPr lang="en-US" altLang="ko-KR" sz="1200" b="0" dirty="0" smtClean="0">
                          <a:latin typeface="Verdana" panose="020B0604030504040204" pitchFamily="34" charset="0"/>
                        </a:rPr>
                        <a:t>Height</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1.18%</a:t>
                      </a:r>
                      <a:endParaRPr lang="ko-KR" altLang="en-US" sz="1200" b="0" dirty="0">
                        <a:latin typeface="Verdana" panose="020B0604030504040204" pitchFamily="34" charset="0"/>
                      </a:endParaRPr>
                    </a:p>
                  </a:txBody>
                  <a:tcPr/>
                </a:tc>
                <a:tc>
                  <a:txBody>
                    <a:bodyPr/>
                    <a:lstStyle/>
                    <a:p>
                      <a:pPr algn="ctr" latinLnBrk="1"/>
                      <a:r>
                        <a:rPr lang="en-US" altLang="ko-KR" sz="1200" b="0" dirty="0" smtClean="0">
                          <a:latin typeface="Verdana" panose="020B0604030504040204" pitchFamily="34" charset="0"/>
                        </a:rPr>
                        <a:t>0.6%</a:t>
                      </a:r>
                      <a:endParaRPr lang="ko-KR" altLang="en-US" sz="1200" b="0" dirty="0">
                        <a:latin typeface="Verdana" panose="020B0604030504040204" pitchFamily="34" charset="0"/>
                      </a:endParaRPr>
                    </a:p>
                  </a:txBody>
                  <a:tcPr/>
                </a:tc>
                <a:extLst>
                  <a:ext uri="{0D108BD9-81ED-4DB2-BD59-A6C34878D82A}">
                    <a16:rowId xmlns:a16="http://schemas.microsoft.com/office/drawing/2014/main" val="908810542"/>
                  </a:ext>
                </a:extLst>
              </a:tr>
            </a:tbl>
          </a:graphicData>
        </a:graphic>
      </p:graphicFrame>
      <p:sp>
        <p:nvSpPr>
          <p:cNvPr id="25" name="TextBox 24"/>
          <p:cNvSpPr txBox="1"/>
          <p:nvPr/>
        </p:nvSpPr>
        <p:spPr>
          <a:xfrm>
            <a:off x="11290210" y="3379044"/>
            <a:ext cx="838200" cy="246221"/>
          </a:xfrm>
          <a:prstGeom prst="rect">
            <a:avLst/>
          </a:prstGeom>
          <a:noFill/>
        </p:spPr>
        <p:txBody>
          <a:bodyPr wrap="square" rtlCol="0">
            <a:spAutoFit/>
          </a:bodyPr>
          <a:lstStyle/>
          <a:p>
            <a:r>
              <a:rPr lang="en-US" altLang="ko-KR" sz="1000" dirty="0" smtClean="0">
                <a:solidFill>
                  <a:srgbClr val="FF0000"/>
                </a:solidFill>
              </a:rPr>
              <a:t>not shown</a:t>
            </a:r>
            <a:endParaRPr lang="ko-KR" altLang="en-US" sz="1000" dirty="0">
              <a:solidFill>
                <a:srgbClr val="FF0000"/>
              </a:solidFill>
            </a:endParaRPr>
          </a:p>
        </p:txBody>
      </p:sp>
      <p:sp>
        <p:nvSpPr>
          <p:cNvPr id="26" name="TextBox 25"/>
          <p:cNvSpPr txBox="1"/>
          <p:nvPr/>
        </p:nvSpPr>
        <p:spPr>
          <a:xfrm>
            <a:off x="11310381" y="3915162"/>
            <a:ext cx="838200" cy="246221"/>
          </a:xfrm>
          <a:prstGeom prst="rect">
            <a:avLst/>
          </a:prstGeom>
          <a:noFill/>
        </p:spPr>
        <p:txBody>
          <a:bodyPr wrap="square" rtlCol="0">
            <a:spAutoFit/>
          </a:bodyPr>
          <a:lstStyle/>
          <a:p>
            <a:r>
              <a:rPr lang="en-US" altLang="ko-KR" sz="1000" dirty="0" smtClean="0">
                <a:solidFill>
                  <a:srgbClr val="FF0000"/>
                </a:solidFill>
              </a:rPr>
              <a:t>not shown</a:t>
            </a:r>
            <a:endParaRPr lang="ko-KR" altLang="en-US" sz="1000" dirty="0">
              <a:solidFill>
                <a:srgbClr val="FF0000"/>
              </a:solidFill>
            </a:endParaRPr>
          </a:p>
        </p:txBody>
      </p:sp>
      <p:graphicFrame>
        <p:nvGraphicFramePr>
          <p:cNvPr id="3" name="표 2"/>
          <p:cNvGraphicFramePr>
            <a:graphicFrameLocks noGrp="1"/>
          </p:cNvGraphicFramePr>
          <p:nvPr>
            <p:extLst>
              <p:ext uri="{D42A27DB-BD31-4B8C-83A1-F6EECF244321}">
                <p14:modId xmlns:p14="http://schemas.microsoft.com/office/powerpoint/2010/main" val="2143793415"/>
              </p:ext>
            </p:extLst>
          </p:nvPr>
        </p:nvGraphicFramePr>
        <p:xfrm>
          <a:off x="707448" y="1288399"/>
          <a:ext cx="7200002" cy="3733756"/>
        </p:xfrm>
        <a:graphic>
          <a:graphicData uri="http://schemas.openxmlformats.org/drawingml/2006/table">
            <a:tbl>
              <a:tblPr firstRow="1" bandRow="1">
                <a:tableStyleId>{0505E3EF-67EA-436B-97B2-0124C06EBD24}</a:tableStyleId>
              </a:tblPr>
              <a:tblGrid>
                <a:gridCol w="3600001">
                  <a:extLst>
                    <a:ext uri="{9D8B030D-6E8A-4147-A177-3AD203B41FA5}">
                      <a16:colId xmlns:a16="http://schemas.microsoft.com/office/drawing/2014/main" val="3629028759"/>
                    </a:ext>
                  </a:extLst>
                </a:gridCol>
                <a:gridCol w="3600001">
                  <a:extLst>
                    <a:ext uri="{9D8B030D-6E8A-4147-A177-3AD203B41FA5}">
                      <a16:colId xmlns:a16="http://schemas.microsoft.com/office/drawing/2014/main" val="2596460513"/>
                    </a:ext>
                  </a:extLst>
                </a:gridCol>
              </a:tblGrid>
              <a:tr h="432000">
                <a:tc>
                  <a:txBody>
                    <a:bodyPr/>
                    <a:lstStyle/>
                    <a:p>
                      <a:pPr marL="285750" marR="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v"/>
                        <a:tabLst/>
                        <a:defRPr/>
                      </a:pPr>
                      <a:r>
                        <a:rPr lang="en-US" altLang="ko-KR" sz="1400" b="1" dirty="0" smtClean="0">
                          <a:solidFill>
                            <a:schemeClr val="accent3">
                              <a:lumMod val="75000"/>
                            </a:schemeClr>
                          </a:solidFill>
                          <a:latin typeface="Verdana" panose="020B0604030504040204" pitchFamily="34" charset="0"/>
                          <a:ea typeface="Verdana" panose="020B0604030504040204" pitchFamily="34" charset="0"/>
                        </a:rPr>
                        <a:t>Solar zenith Angle</a:t>
                      </a:r>
                      <a:endParaRPr lang="ko-KR" altLang="en-US" sz="1400" dirty="0">
                        <a:latin typeface="Verdana" panose="020B0604030504040204" pitchFamily="34" charset="0"/>
                      </a:endParaRPr>
                    </a:p>
                  </a:txBody>
                  <a:tcPr anchor="ctr">
                    <a:solidFill>
                      <a:schemeClr val="bg1">
                        <a:lumMod val="95000"/>
                      </a:schemeClr>
                    </a:solidFill>
                  </a:tcPr>
                </a:tc>
                <a:tc>
                  <a:txBody>
                    <a:bodyPr/>
                    <a:lstStyle/>
                    <a:p>
                      <a:pPr marL="285750" marR="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v"/>
                        <a:tabLst/>
                        <a:defRPr/>
                      </a:pPr>
                      <a:r>
                        <a:rPr lang="en-US" altLang="ko-KR" sz="1400" b="1" dirty="0" smtClean="0">
                          <a:solidFill>
                            <a:schemeClr val="accent3">
                              <a:lumMod val="75000"/>
                            </a:schemeClr>
                          </a:solidFill>
                          <a:latin typeface="Verdana" panose="020B0604030504040204" pitchFamily="34" charset="0"/>
                          <a:ea typeface="Verdana" panose="020B0604030504040204" pitchFamily="34" charset="0"/>
                        </a:rPr>
                        <a:t>Viewing Zenith Angle</a:t>
                      </a:r>
                      <a:endParaRPr lang="ko-KR" altLang="en-US" sz="1400" dirty="0">
                        <a:latin typeface="Verdana" panose="020B0604030504040204" pitchFamily="34" charset="0"/>
                      </a:endParaRPr>
                    </a:p>
                  </a:txBody>
                  <a:tcPr anchor="ctr">
                    <a:solidFill>
                      <a:schemeClr val="bg1">
                        <a:lumMod val="95000"/>
                      </a:schemeClr>
                    </a:solidFill>
                  </a:tcPr>
                </a:tc>
                <a:extLst>
                  <a:ext uri="{0D108BD9-81ED-4DB2-BD59-A6C34878D82A}">
                    <a16:rowId xmlns:a16="http://schemas.microsoft.com/office/drawing/2014/main" val="2783575454"/>
                  </a:ext>
                </a:extLst>
              </a:tr>
              <a:tr h="1769975">
                <a:tc>
                  <a:txBody>
                    <a:bodyPr/>
                    <a:lstStyle/>
                    <a:p>
                      <a:pPr latinLnBrk="1"/>
                      <a:endParaRPr lang="ko-KR" altLang="en-US" sz="1400" dirty="0">
                        <a:latin typeface="Verdana" panose="020B0604030504040204" pitchFamily="34" charset="0"/>
                      </a:endParaRPr>
                    </a:p>
                  </a:txBody>
                  <a:tcPr>
                    <a:solidFill>
                      <a:schemeClr val="bg1">
                        <a:lumMod val="95000"/>
                      </a:schemeClr>
                    </a:solidFill>
                  </a:tcPr>
                </a:tc>
                <a:tc>
                  <a:txBody>
                    <a:bodyPr/>
                    <a:lstStyle/>
                    <a:p>
                      <a:pPr latinLnBrk="1"/>
                      <a:endParaRPr lang="ko-KR" altLang="en-US" sz="1400" dirty="0">
                        <a:latin typeface="Verdana" panose="020B0604030504040204" pitchFamily="34" charset="0"/>
                      </a:endParaRPr>
                    </a:p>
                  </a:txBody>
                  <a:tcPr>
                    <a:solidFill>
                      <a:schemeClr val="bg1">
                        <a:lumMod val="95000"/>
                      </a:schemeClr>
                    </a:solidFill>
                  </a:tcPr>
                </a:tc>
                <a:extLst>
                  <a:ext uri="{0D108BD9-81ED-4DB2-BD59-A6C34878D82A}">
                    <a16:rowId xmlns:a16="http://schemas.microsoft.com/office/drawing/2014/main" val="2196872212"/>
                  </a:ext>
                </a:extLst>
              </a:tr>
              <a:tr h="432000">
                <a:tc>
                  <a:txBody>
                    <a:bodyPr/>
                    <a:lstStyle/>
                    <a:p>
                      <a:pPr marL="285750" marR="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v"/>
                        <a:tabLst/>
                        <a:defRPr/>
                      </a:pPr>
                      <a:r>
                        <a:rPr lang="en-US" altLang="ko-KR" sz="1400" b="1" dirty="0" smtClean="0">
                          <a:solidFill>
                            <a:schemeClr val="accent3">
                              <a:lumMod val="75000"/>
                            </a:schemeClr>
                          </a:solidFill>
                          <a:latin typeface="Verdana" panose="020B0604030504040204" pitchFamily="34" charset="0"/>
                          <a:ea typeface="Verdana" panose="020B0604030504040204" pitchFamily="34" charset="0"/>
                        </a:rPr>
                        <a:t>Reflectivity of 340nm</a:t>
                      </a:r>
                      <a:endParaRPr lang="ko-KR" altLang="en-US" sz="1400" dirty="0">
                        <a:latin typeface="Verdana" panose="020B0604030504040204" pitchFamily="34" charset="0"/>
                      </a:endParaRPr>
                    </a:p>
                  </a:txBody>
                  <a:tcPr anchor="ctr">
                    <a:solidFill>
                      <a:schemeClr val="bg1">
                        <a:lumMod val="95000"/>
                      </a:schemeClr>
                    </a:solidFill>
                  </a:tcPr>
                </a:tc>
                <a:tc>
                  <a:txBody>
                    <a:bodyPr/>
                    <a:lstStyle/>
                    <a:p>
                      <a:pPr marL="285750" marR="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v"/>
                        <a:tabLst/>
                        <a:defRPr/>
                      </a:pPr>
                      <a:r>
                        <a:rPr lang="en-US" altLang="ko-KR" sz="1400" b="1" dirty="0" smtClean="0">
                          <a:solidFill>
                            <a:schemeClr val="accent3">
                              <a:lumMod val="75000"/>
                            </a:schemeClr>
                          </a:solidFill>
                          <a:latin typeface="Verdana" panose="020B0604030504040204" pitchFamily="34" charset="0"/>
                          <a:ea typeface="Verdana" panose="020B0604030504040204" pitchFamily="34" charset="0"/>
                        </a:rPr>
                        <a:t>Total Column Ozone</a:t>
                      </a:r>
                      <a:endParaRPr lang="ko-KR" altLang="en-US" sz="1400" dirty="0">
                        <a:latin typeface="Verdana" panose="020B0604030504040204" pitchFamily="34" charset="0"/>
                      </a:endParaRPr>
                    </a:p>
                  </a:txBody>
                  <a:tcPr anchor="ctr">
                    <a:solidFill>
                      <a:schemeClr val="bg1">
                        <a:lumMod val="95000"/>
                      </a:schemeClr>
                    </a:solidFill>
                  </a:tcPr>
                </a:tc>
                <a:extLst>
                  <a:ext uri="{0D108BD9-81ED-4DB2-BD59-A6C34878D82A}">
                    <a16:rowId xmlns:a16="http://schemas.microsoft.com/office/drawing/2014/main" val="4206531979"/>
                  </a:ext>
                </a:extLst>
              </a:tr>
              <a:tr h="1099781">
                <a:tc>
                  <a:txBody>
                    <a:bodyPr/>
                    <a:lstStyle/>
                    <a:p>
                      <a:pPr latinLnBrk="1"/>
                      <a:endParaRPr lang="ko-KR" altLang="en-US" sz="1400">
                        <a:latin typeface="Verdana" panose="020B0604030504040204" pitchFamily="34" charset="0"/>
                      </a:endParaRPr>
                    </a:p>
                  </a:txBody>
                  <a:tcPr>
                    <a:solidFill>
                      <a:schemeClr val="bg1">
                        <a:lumMod val="95000"/>
                      </a:schemeClr>
                    </a:solidFill>
                  </a:tcPr>
                </a:tc>
                <a:tc>
                  <a:txBody>
                    <a:bodyPr/>
                    <a:lstStyle/>
                    <a:p>
                      <a:pPr latinLnBrk="1"/>
                      <a:endParaRPr lang="ko-KR" altLang="en-US" sz="1400" dirty="0">
                        <a:latin typeface="Verdana" panose="020B0604030504040204" pitchFamily="34" charset="0"/>
                      </a:endParaRPr>
                    </a:p>
                  </a:txBody>
                  <a:tcPr>
                    <a:solidFill>
                      <a:schemeClr val="bg1">
                        <a:lumMod val="95000"/>
                      </a:schemeClr>
                    </a:solidFill>
                  </a:tcPr>
                </a:tc>
                <a:extLst>
                  <a:ext uri="{0D108BD9-81ED-4DB2-BD59-A6C34878D82A}">
                    <a16:rowId xmlns:a16="http://schemas.microsoft.com/office/drawing/2014/main" val="3979912467"/>
                  </a:ext>
                </a:extLst>
              </a:tr>
            </a:tbl>
          </a:graphicData>
        </a:graphic>
      </p:graphicFrame>
      <p:pic>
        <p:nvPicPr>
          <p:cNvPr id="21" name="그림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50" y="1706557"/>
            <a:ext cx="3600000" cy="1800000"/>
          </a:xfrm>
          <a:prstGeom prst="rect">
            <a:avLst/>
          </a:prstGeom>
          <a:ln w="12700">
            <a:solidFill>
              <a:schemeClr val="bg1">
                <a:lumMod val="75000"/>
              </a:schemeClr>
            </a:solidFill>
          </a:ln>
        </p:spPr>
      </p:pic>
      <p:pic>
        <p:nvPicPr>
          <p:cNvPr id="23" name="그림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450" y="1706557"/>
            <a:ext cx="3600000" cy="1800000"/>
          </a:xfrm>
          <a:prstGeom prst="rect">
            <a:avLst/>
          </a:prstGeom>
          <a:ln w="12700">
            <a:solidFill>
              <a:schemeClr val="bg1">
                <a:lumMod val="75000"/>
              </a:schemeClr>
            </a:solidFill>
          </a:ln>
        </p:spPr>
      </p:pic>
      <p:pic>
        <p:nvPicPr>
          <p:cNvPr id="27" name="그림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98" y="3925641"/>
            <a:ext cx="3600000" cy="1800000"/>
          </a:xfrm>
          <a:prstGeom prst="rect">
            <a:avLst/>
          </a:prstGeom>
          <a:ln w="12700">
            <a:solidFill>
              <a:schemeClr val="bg1">
                <a:lumMod val="75000"/>
              </a:schemeClr>
            </a:solidFill>
          </a:ln>
        </p:spPr>
      </p:pic>
      <p:pic>
        <p:nvPicPr>
          <p:cNvPr id="28" name="그림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450" y="3924715"/>
            <a:ext cx="3600000" cy="1800000"/>
          </a:xfrm>
          <a:prstGeom prst="rect">
            <a:avLst/>
          </a:prstGeom>
          <a:ln w="12700">
            <a:solidFill>
              <a:schemeClr val="bg1">
                <a:lumMod val="75000"/>
              </a:schemeClr>
            </a:solidFill>
          </a:ln>
        </p:spPr>
      </p:pic>
    </p:spTree>
    <p:extLst>
      <p:ext uri="{BB962C8B-B14F-4D97-AF65-F5344CB8AC3E}">
        <p14:creationId xmlns:p14="http://schemas.microsoft.com/office/powerpoint/2010/main" val="237718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 </a:t>
            </a:r>
            <a:r>
              <a:rPr lang="en-US" altLang="ko-KR" dirty="0" smtClean="0"/>
              <a:t>Validation Results with TROPOMI TCO</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4</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72" y="1508083"/>
            <a:ext cx="4320000" cy="3600000"/>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524" y="1508083"/>
            <a:ext cx="4320000" cy="3600000"/>
          </a:xfrm>
          <a:prstGeom prst="rect">
            <a:avLst/>
          </a:prstGeom>
        </p:spPr>
      </p:pic>
      <p:sp>
        <p:nvSpPr>
          <p:cNvPr id="7" name="TextBox 6"/>
          <p:cNvSpPr txBox="1"/>
          <p:nvPr/>
        </p:nvSpPr>
        <p:spPr>
          <a:xfrm>
            <a:off x="2897571" y="1053947"/>
            <a:ext cx="1421450" cy="369332"/>
          </a:xfrm>
          <a:prstGeom prst="rect">
            <a:avLst/>
          </a:prstGeom>
          <a:noFill/>
        </p:spPr>
        <p:txBody>
          <a:bodyPr wrap="square" rtlCol="0">
            <a:spAutoFit/>
          </a:bodyPr>
          <a:lstStyle/>
          <a:p>
            <a:r>
              <a:rPr lang="en-US" altLang="ko-KR" b="1" dirty="0" smtClean="0"/>
              <a:t>GEMS V2.0</a:t>
            </a:r>
            <a:endParaRPr lang="ko-KR" altLang="en-US" b="1" dirty="0"/>
          </a:p>
        </p:txBody>
      </p:sp>
      <p:sp>
        <p:nvSpPr>
          <p:cNvPr id="8" name="TextBox 7"/>
          <p:cNvSpPr txBox="1"/>
          <p:nvPr/>
        </p:nvSpPr>
        <p:spPr>
          <a:xfrm>
            <a:off x="7942509" y="1053947"/>
            <a:ext cx="1421450" cy="369332"/>
          </a:xfrm>
          <a:prstGeom prst="rect">
            <a:avLst/>
          </a:prstGeom>
          <a:noFill/>
        </p:spPr>
        <p:txBody>
          <a:bodyPr wrap="square" rtlCol="0">
            <a:spAutoFit/>
          </a:bodyPr>
          <a:lstStyle/>
          <a:p>
            <a:r>
              <a:rPr lang="en-US" altLang="ko-KR" b="1" dirty="0" smtClean="0"/>
              <a:t>GEMS V2.1</a:t>
            </a:r>
            <a:endParaRPr lang="ko-KR" altLang="en-US" b="1" dirty="0"/>
          </a:p>
        </p:txBody>
      </p:sp>
      <p:cxnSp>
        <p:nvCxnSpPr>
          <p:cNvPr id="10" name="직선 연결선 9"/>
          <p:cNvCxnSpPr/>
          <p:nvPr/>
        </p:nvCxnSpPr>
        <p:spPr>
          <a:xfrm flipV="1">
            <a:off x="2635137" y="2864223"/>
            <a:ext cx="1519518" cy="1317812"/>
          </a:xfrm>
          <a:prstGeom prst="line">
            <a:avLst/>
          </a:prstGeom>
          <a:ln w="28575">
            <a:solidFill>
              <a:srgbClr val="0E1A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69772" y="3160060"/>
            <a:ext cx="830435" cy="523220"/>
          </a:xfrm>
          <a:prstGeom prst="rect">
            <a:avLst/>
          </a:prstGeom>
          <a:noFill/>
        </p:spPr>
        <p:txBody>
          <a:bodyPr wrap="square" rtlCol="0">
            <a:spAutoFit/>
          </a:bodyPr>
          <a:lstStyle/>
          <a:p>
            <a:r>
              <a:rPr lang="en-US" altLang="ko-KR" sz="1400" dirty="0" smtClean="0">
                <a:solidFill>
                  <a:srgbClr val="0E1AFF"/>
                </a:solidFill>
                <a:latin typeface="Verdana" panose="020B0604030504040204" pitchFamily="34" charset="0"/>
                <a:ea typeface="Verdana" panose="020B0604030504040204" pitchFamily="34" charset="0"/>
              </a:rPr>
              <a:t>Winter</a:t>
            </a:r>
            <a:r>
              <a:rPr lang="en-US" altLang="ko-KR" sz="1400" dirty="0" smtClean="0">
                <a:solidFill>
                  <a:srgbClr val="FFFF00"/>
                </a:solidFill>
                <a:latin typeface="Verdana" panose="020B0604030504040204" pitchFamily="34" charset="0"/>
                <a:ea typeface="Verdana" panose="020B0604030504040204" pitchFamily="34" charset="0"/>
              </a:rPr>
              <a:t> </a:t>
            </a:r>
            <a:r>
              <a:rPr lang="en-US" altLang="ko-KR" sz="1400" dirty="0" smtClean="0">
                <a:solidFill>
                  <a:srgbClr val="0E1AFF"/>
                </a:solidFill>
                <a:latin typeface="Verdana" panose="020B0604030504040204" pitchFamily="34" charset="0"/>
                <a:ea typeface="Verdana" panose="020B0604030504040204" pitchFamily="34" charset="0"/>
              </a:rPr>
              <a:t>season</a:t>
            </a:r>
            <a:endParaRPr lang="ko-KR" altLang="en-US" sz="1400" dirty="0">
              <a:solidFill>
                <a:srgbClr val="0E1AFF"/>
              </a:solidFill>
              <a:latin typeface="Verdana" panose="020B0604030504040204" pitchFamily="34" charset="0"/>
            </a:endParaRPr>
          </a:p>
        </p:txBody>
      </p:sp>
      <p:sp>
        <p:nvSpPr>
          <p:cNvPr id="14" name="TextBox 13"/>
          <p:cNvSpPr txBox="1"/>
          <p:nvPr/>
        </p:nvSpPr>
        <p:spPr>
          <a:xfrm>
            <a:off x="1569048" y="5342765"/>
            <a:ext cx="4831752" cy="1169551"/>
          </a:xfrm>
          <a:prstGeom prst="rect">
            <a:avLst/>
          </a:prstGeom>
          <a:noFill/>
        </p:spPr>
        <p:txBody>
          <a:bodyPr wrap="square" rtlCol="0">
            <a:spAutoFit/>
          </a:bodyPr>
          <a:lstStyle/>
          <a:p>
            <a:pPr marL="285750" indent="-285750">
              <a:buFontTx/>
              <a:buChar char="-"/>
            </a:pPr>
            <a:r>
              <a:rPr lang="en-US" altLang="ko-KR" sz="1400" dirty="0" smtClean="0">
                <a:latin typeface="Verdana" panose="020B0604030504040204" pitchFamily="34" charset="0"/>
                <a:ea typeface="Verdana" panose="020B0604030504040204" pitchFamily="34" charset="0"/>
              </a:rPr>
              <a:t>In high-concentration areas(High Latitude),</a:t>
            </a:r>
          </a:p>
          <a:p>
            <a:r>
              <a:rPr lang="en-US" altLang="ko-KR" sz="1400" dirty="0">
                <a:latin typeface="Verdana" panose="020B0604030504040204" pitchFamily="34" charset="0"/>
                <a:ea typeface="Verdana" panose="020B0604030504040204" pitchFamily="34" charset="0"/>
              </a:rPr>
              <a:t> </a:t>
            </a:r>
            <a:r>
              <a:rPr lang="en-US" altLang="ko-KR" sz="1400" dirty="0" smtClean="0">
                <a:latin typeface="Verdana" panose="020B0604030504040204" pitchFamily="34" charset="0"/>
                <a:ea typeface="Verdana" panose="020B0604030504040204" pitchFamily="34" charset="0"/>
              </a:rPr>
              <a:t>    differences between GEMS and TROPOMI</a:t>
            </a:r>
            <a:r>
              <a:rPr lang="ko-KR" altLang="en-US" sz="1400" dirty="0" smtClean="0">
                <a:latin typeface="Verdana" panose="020B0604030504040204" pitchFamily="34" charset="0"/>
              </a:rPr>
              <a:t> </a:t>
            </a:r>
            <a:endParaRPr lang="en-US" altLang="ko-KR" sz="1400" dirty="0" smtClean="0">
              <a:latin typeface="Verdana" panose="020B0604030504040204" pitchFamily="34" charset="0"/>
            </a:endParaRPr>
          </a:p>
          <a:p>
            <a:r>
              <a:rPr lang="en-US" altLang="ko-KR" sz="1400" b="1" dirty="0" smtClean="0">
                <a:latin typeface="Verdana" panose="020B0604030504040204" pitchFamily="34" charset="0"/>
                <a:sym typeface="Wingdings" panose="05000000000000000000" pitchFamily="2" charset="2"/>
              </a:rPr>
              <a:t>- </a:t>
            </a:r>
            <a:r>
              <a:rPr lang="en-US" altLang="ko-KR" sz="1400" dirty="0" smtClean="0">
                <a:solidFill>
                  <a:srgbClr val="FF0000"/>
                </a:solidFill>
                <a:latin typeface="Verdana" panose="020B0604030504040204" pitchFamily="34" charset="0"/>
                <a:sym typeface="Wingdings" panose="05000000000000000000" pitchFamily="2" charset="2"/>
              </a:rPr>
              <a:t>Seasonal variation </a:t>
            </a:r>
          </a:p>
          <a:p>
            <a:r>
              <a:rPr lang="en-US" altLang="ko-KR" sz="1400" dirty="0">
                <a:latin typeface="Verdana" panose="020B0604030504040204" pitchFamily="34" charset="0"/>
                <a:sym typeface="Wingdings" panose="05000000000000000000" pitchFamily="2" charset="2"/>
              </a:rPr>
              <a:t> </a:t>
            </a:r>
            <a:r>
              <a:rPr lang="en-US" altLang="ko-KR" sz="1400" dirty="0" smtClean="0">
                <a:latin typeface="Verdana" panose="020B0604030504040204" pitchFamily="34" charset="0"/>
                <a:sym typeface="Wingdings" panose="05000000000000000000" pitchFamily="2" charset="2"/>
              </a:rPr>
              <a:t>    : bias of winter is higher than that of summer.</a:t>
            </a:r>
          </a:p>
          <a:p>
            <a:pPr marL="285750" indent="-285750">
              <a:buFont typeface="Wingdings" panose="05000000000000000000" pitchFamily="2" charset="2"/>
              <a:buChar char="§"/>
            </a:pPr>
            <a:endParaRPr lang="ko-KR" altLang="en-US" sz="1400" dirty="0">
              <a:latin typeface="Verdana" panose="020B0604030504040204" pitchFamily="34" charset="0"/>
            </a:endParaRPr>
          </a:p>
        </p:txBody>
      </p:sp>
      <p:sp>
        <p:nvSpPr>
          <p:cNvPr id="17" name="TextBox 16"/>
          <p:cNvSpPr txBox="1"/>
          <p:nvPr/>
        </p:nvSpPr>
        <p:spPr>
          <a:xfrm>
            <a:off x="6522048" y="5316934"/>
            <a:ext cx="5573874" cy="1169551"/>
          </a:xfrm>
          <a:prstGeom prst="rect">
            <a:avLst/>
          </a:prstGeom>
          <a:noFill/>
        </p:spPr>
        <p:txBody>
          <a:bodyPr wrap="square" rtlCol="0">
            <a:spAutoFit/>
          </a:bodyPr>
          <a:lstStyle/>
          <a:p>
            <a:pPr marL="285750" indent="-285750">
              <a:buFontTx/>
              <a:buChar char="-"/>
            </a:pPr>
            <a:r>
              <a:rPr lang="en-US" altLang="ko-KR" sz="1400" dirty="0" smtClean="0">
                <a:latin typeface="Verdana" panose="020B0604030504040204" pitchFamily="34" charset="0"/>
                <a:ea typeface="Verdana" panose="020B0604030504040204" pitchFamily="34" charset="0"/>
                <a:sym typeface="Wingdings" panose="05000000000000000000" pitchFamily="2" charset="2"/>
              </a:rPr>
              <a:t>The value of bias increases, but seasonal variation decrease.</a:t>
            </a:r>
          </a:p>
          <a:p>
            <a:pPr marL="285750" indent="-285750">
              <a:buFontTx/>
              <a:buChar char="-"/>
            </a:pPr>
            <a:r>
              <a:rPr lang="en-US" altLang="ko-KR" sz="1400" dirty="0" smtClean="0">
                <a:latin typeface="Verdana" panose="020B0604030504040204" pitchFamily="34" charset="0"/>
                <a:ea typeface="Verdana" panose="020B0604030504040204" pitchFamily="34" charset="0"/>
                <a:sym typeface="Wingdings" panose="05000000000000000000" pitchFamily="2" charset="2"/>
              </a:rPr>
              <a:t>MBE increase(-2.38</a:t>
            </a:r>
            <a:r>
              <a:rPr lang="en-US" altLang="ko-KR" sz="1400" dirty="0" smtClean="0">
                <a:latin typeface="맑은 고딕" panose="020B0503020000020004" pitchFamily="50" charset="-127"/>
                <a:ea typeface="맑은 고딕" panose="020B0503020000020004" pitchFamily="50" charset="-127"/>
                <a:sym typeface="Wingdings" panose="05000000000000000000" pitchFamily="2" charset="2"/>
              </a:rPr>
              <a:t>→</a:t>
            </a:r>
            <a:r>
              <a:rPr lang="en-US" altLang="ko-KR" sz="1400" dirty="0" smtClean="0">
                <a:latin typeface="Verdana" panose="020B0604030504040204" pitchFamily="34" charset="0"/>
                <a:ea typeface="Verdana" panose="020B0604030504040204" pitchFamily="34" charset="0"/>
                <a:sym typeface="Wingdings" panose="05000000000000000000" pitchFamily="2" charset="2"/>
              </a:rPr>
              <a:t>-4.91), but most of the other verification indices improve (RMSE, SAE, SE etc.)</a:t>
            </a:r>
          </a:p>
          <a:p>
            <a:pPr marL="285750" indent="-285750">
              <a:buFont typeface="Wingdings" panose="05000000000000000000" pitchFamily="2" charset="2"/>
              <a:buChar char="§"/>
            </a:pPr>
            <a:endParaRPr lang="ko-KR" altLang="en-US" sz="1400" dirty="0">
              <a:latin typeface="Verdana" panose="020B0604030504040204" pitchFamily="34" charset="0"/>
            </a:endParaRPr>
          </a:p>
        </p:txBody>
      </p:sp>
    </p:spTree>
    <p:extLst>
      <p:ext uri="{BB962C8B-B14F-4D97-AF65-F5344CB8AC3E}">
        <p14:creationId xmlns:p14="http://schemas.microsoft.com/office/powerpoint/2010/main" val="97576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개체 틀 33"/>
          <p:cNvPicPr>
            <a:picLocks noChangeAspect="1"/>
          </p:cNvPicPr>
          <p:nvPr/>
        </p:nvPicPr>
        <p:blipFill rotWithShape="1">
          <a:blip r:embed="rId3" cstate="print">
            <a:extLst>
              <a:ext uri="{28A0092B-C50C-407E-A947-70E740481C1C}">
                <a14:useLocalDpi xmlns:a14="http://schemas.microsoft.com/office/drawing/2010/main" val="0"/>
              </a:ext>
            </a:extLst>
          </a:blip>
          <a:srcRect b="4760"/>
          <a:stretch/>
        </p:blipFill>
        <p:spPr>
          <a:xfrm>
            <a:off x="8369587" y="3607200"/>
            <a:ext cx="2880000" cy="2742898"/>
          </a:xfrm>
          <a:prstGeom prst="rect">
            <a:avLst/>
          </a:prstGeom>
        </p:spPr>
      </p:pic>
      <p:pic>
        <p:nvPicPr>
          <p:cNvPr id="19" name="그림 개체 틀 8"/>
          <p:cNvPicPr>
            <a:picLocks noChangeAspect="1"/>
          </p:cNvPicPr>
          <p:nvPr/>
        </p:nvPicPr>
        <p:blipFill rotWithShape="1">
          <a:blip r:embed="rId4" cstate="print">
            <a:extLst>
              <a:ext uri="{28A0092B-C50C-407E-A947-70E740481C1C}">
                <a14:useLocalDpi xmlns:a14="http://schemas.microsoft.com/office/drawing/2010/main" val="0"/>
              </a:ext>
            </a:extLst>
          </a:blip>
          <a:srcRect b="4760"/>
          <a:stretch/>
        </p:blipFill>
        <p:spPr>
          <a:xfrm>
            <a:off x="4395256" y="3607200"/>
            <a:ext cx="2880000" cy="2742898"/>
          </a:xfrm>
          <a:prstGeom prst="rect">
            <a:avLst/>
          </a:prstGeom>
        </p:spPr>
      </p:pic>
      <p:pic>
        <p:nvPicPr>
          <p:cNvPr id="29" name="그림 28"/>
          <p:cNvPicPr>
            <a:picLocks noChangeAspect="1"/>
          </p:cNvPicPr>
          <p:nvPr/>
        </p:nvPicPr>
        <p:blipFill rotWithShape="1">
          <a:blip r:embed="rId5" cstate="print">
            <a:extLst>
              <a:ext uri="{28A0092B-C50C-407E-A947-70E740481C1C}">
                <a14:useLocalDpi xmlns:a14="http://schemas.microsoft.com/office/drawing/2010/main" val="0"/>
              </a:ext>
            </a:extLst>
          </a:blip>
          <a:srcRect b="4760"/>
          <a:stretch/>
        </p:blipFill>
        <p:spPr>
          <a:xfrm>
            <a:off x="626400" y="3608771"/>
            <a:ext cx="2880000" cy="2742898"/>
          </a:xfrm>
          <a:prstGeom prst="rect">
            <a:avLst/>
          </a:prstGeom>
        </p:spPr>
      </p:pic>
      <p:sp>
        <p:nvSpPr>
          <p:cNvPr id="2" name="제목 1"/>
          <p:cNvSpPr>
            <a:spLocks noGrp="1"/>
          </p:cNvSpPr>
          <p:nvPr>
            <p:ph type="title"/>
          </p:nvPr>
        </p:nvSpPr>
        <p:spPr/>
        <p:txBody>
          <a:bodyPr/>
          <a:lstStyle/>
          <a:p>
            <a:r>
              <a:rPr lang="en-US" altLang="ko-KR" dirty="0" smtClean="0"/>
              <a:t>GEMS O3T Result with L1C (Jan. 6 2022 0445UTC) </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5</a:t>
            </a:fld>
            <a:endParaRPr lang="ko-KR" altLang="en-US" dirty="0"/>
          </a:p>
        </p:txBody>
      </p:sp>
      <p:pic>
        <p:nvPicPr>
          <p:cNvPr id="17" name="그림 개체 틀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310609" y="934983"/>
            <a:ext cx="2880000" cy="2880000"/>
          </a:xfrm>
          <a:prstGeom prst="rect">
            <a:avLst/>
          </a:prstGeom>
        </p:spPr>
      </p:pic>
      <p:pic>
        <p:nvPicPr>
          <p:cNvPr id="18" name="그림 개체 틀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495613" y="934983"/>
            <a:ext cx="2880000" cy="2880000"/>
          </a:xfrm>
          <a:prstGeom prst="rect">
            <a:avLst/>
          </a:prstGeom>
        </p:spPr>
      </p:pic>
      <p:sp>
        <p:nvSpPr>
          <p:cNvPr id="20" name="TextBox 19"/>
          <p:cNvSpPr txBox="1"/>
          <p:nvPr/>
        </p:nvSpPr>
        <p:spPr>
          <a:xfrm>
            <a:off x="6660000" y="5416515"/>
            <a:ext cx="1254426" cy="276999"/>
          </a:xfrm>
          <a:prstGeom prst="rect">
            <a:avLst/>
          </a:prstGeom>
          <a:solidFill>
            <a:schemeClr val="bg1"/>
          </a:solidFill>
        </p:spPr>
        <p:txBody>
          <a:bodyPr wrap="square" rtlCol="0">
            <a:spAutoFit/>
          </a:bodyPr>
          <a:lstStyle/>
          <a:p>
            <a:r>
              <a:rPr lang="en-US" altLang="ko-KR" sz="1200" dirty="0" smtClean="0">
                <a:solidFill>
                  <a:srgbClr val="0E1AFF"/>
                </a:solidFill>
                <a:latin typeface="Verdana" panose="020B0604030504040204" pitchFamily="34" charset="0"/>
                <a:ea typeface="Verdana" panose="020B0604030504040204" pitchFamily="34" charset="0"/>
              </a:rPr>
              <a:t>-3.97</a:t>
            </a:r>
            <a:r>
              <a:rPr lang="en-US" altLang="ko-KR" sz="1200" dirty="0">
                <a:solidFill>
                  <a:srgbClr val="0E1AFF"/>
                </a:solidFill>
                <a:latin typeface="Verdana" panose="020B0604030504040204" pitchFamily="34" charset="0"/>
                <a:ea typeface="Verdana" panose="020B0604030504040204" pitchFamily="34" charset="0"/>
              </a:rPr>
              <a:t>±1.81%</a:t>
            </a:r>
            <a:endParaRPr lang="ko-KR" altLang="en-US" sz="1200" dirty="0">
              <a:solidFill>
                <a:srgbClr val="0E1AFF"/>
              </a:solidFill>
              <a:latin typeface="Verdana" panose="020B0604030504040204" pitchFamily="34" charset="0"/>
            </a:endParaRPr>
          </a:p>
        </p:txBody>
      </p:sp>
      <p:sp>
        <p:nvSpPr>
          <p:cNvPr id="24" name="TextBox 23"/>
          <p:cNvSpPr txBox="1"/>
          <p:nvPr/>
        </p:nvSpPr>
        <p:spPr>
          <a:xfrm>
            <a:off x="10548075" y="5408184"/>
            <a:ext cx="1202772" cy="276999"/>
          </a:xfrm>
          <a:prstGeom prst="rect">
            <a:avLst/>
          </a:prstGeom>
          <a:solidFill>
            <a:schemeClr val="bg1"/>
          </a:solidFill>
        </p:spPr>
        <p:txBody>
          <a:bodyPr wrap="square" rtlCol="0">
            <a:spAutoFit/>
          </a:bodyPr>
          <a:lstStyle/>
          <a:p>
            <a:r>
              <a:rPr lang="en-US" altLang="ko-KR" sz="1200" dirty="0" smtClean="0">
                <a:solidFill>
                  <a:srgbClr val="0E1AFF"/>
                </a:solidFill>
                <a:latin typeface="Verdana" panose="020B0604030504040204" pitchFamily="34" charset="0"/>
                <a:ea typeface="Verdana" panose="020B0604030504040204" pitchFamily="34" charset="0"/>
              </a:rPr>
              <a:t>0.94±1.85%</a:t>
            </a:r>
            <a:endParaRPr lang="ko-KR" altLang="en-US" sz="1200" dirty="0">
              <a:solidFill>
                <a:srgbClr val="0E1AFF"/>
              </a:solidFill>
              <a:latin typeface="Verdana" panose="020B0604030504040204" pitchFamily="34" charset="0"/>
            </a:endParaRPr>
          </a:p>
        </p:txBody>
      </p:sp>
      <p:pic>
        <p:nvPicPr>
          <p:cNvPr id="25" name="그림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693" y="934983"/>
            <a:ext cx="2880000" cy="2880000"/>
          </a:xfrm>
          <a:prstGeom prst="rect">
            <a:avLst/>
          </a:prstGeom>
        </p:spPr>
      </p:pic>
      <p:sp>
        <p:nvSpPr>
          <p:cNvPr id="30" name="TextBox 29"/>
          <p:cNvSpPr txBox="1"/>
          <p:nvPr/>
        </p:nvSpPr>
        <p:spPr>
          <a:xfrm>
            <a:off x="2779200" y="5416515"/>
            <a:ext cx="1248498" cy="276999"/>
          </a:xfrm>
          <a:prstGeom prst="rect">
            <a:avLst/>
          </a:prstGeom>
          <a:solidFill>
            <a:schemeClr val="bg1"/>
          </a:solidFill>
        </p:spPr>
        <p:txBody>
          <a:bodyPr wrap="square" rtlCol="0">
            <a:spAutoFit/>
          </a:bodyPr>
          <a:lstStyle/>
          <a:p>
            <a:r>
              <a:rPr lang="en-US" altLang="ko-KR" sz="1200" dirty="0" smtClean="0">
                <a:solidFill>
                  <a:srgbClr val="0E1AFF"/>
                </a:solidFill>
                <a:latin typeface="Verdana" panose="020B0604030504040204" pitchFamily="34" charset="0"/>
                <a:ea typeface="Verdana" panose="020B0604030504040204" pitchFamily="34" charset="0"/>
              </a:rPr>
              <a:t>-1.43±3.02%</a:t>
            </a:r>
            <a:endParaRPr lang="ko-KR" altLang="en-US" sz="1200" dirty="0">
              <a:solidFill>
                <a:srgbClr val="0E1AFF"/>
              </a:solidFill>
              <a:latin typeface="Verdana" panose="020B0604030504040204" pitchFamily="34" charset="0"/>
            </a:endParaRPr>
          </a:p>
        </p:txBody>
      </p:sp>
      <p:sp>
        <p:nvSpPr>
          <p:cNvPr id="31" name="TextBox 30"/>
          <p:cNvSpPr txBox="1"/>
          <p:nvPr/>
        </p:nvSpPr>
        <p:spPr>
          <a:xfrm>
            <a:off x="606605" y="1004400"/>
            <a:ext cx="2608728" cy="338554"/>
          </a:xfrm>
          <a:prstGeom prst="rect">
            <a:avLst/>
          </a:prstGeom>
          <a:solidFill>
            <a:schemeClr val="bg1"/>
          </a:solidFill>
          <a:ln>
            <a:noFill/>
          </a:ln>
        </p:spPr>
        <p:txBody>
          <a:bodyPr wrap="square" rtlCol="0">
            <a:spAutoFit/>
          </a:bodyPr>
          <a:lstStyle/>
          <a:p>
            <a:pPr algn="ctr"/>
            <a:r>
              <a:rPr lang="en-US" altLang="ko-KR" sz="1600" dirty="0" smtClean="0">
                <a:solidFill>
                  <a:schemeClr val="accent3">
                    <a:lumMod val="75000"/>
                  </a:schemeClr>
                </a:solidFill>
                <a:latin typeface="Verdana" panose="020B0604030504040204" pitchFamily="34" charset="0"/>
                <a:ea typeface="Verdana" panose="020B0604030504040204" pitchFamily="34" charset="0"/>
              </a:rPr>
              <a:t>V2.0 [IRRv2.0]</a:t>
            </a:r>
            <a:endParaRPr lang="ko-KR" altLang="en-US" sz="1600" dirty="0">
              <a:solidFill>
                <a:schemeClr val="accent3">
                  <a:lumMod val="75000"/>
                </a:schemeClr>
              </a:solidFill>
              <a:latin typeface="Verdana" panose="020B0604030504040204" pitchFamily="34" charset="0"/>
            </a:endParaRPr>
          </a:p>
        </p:txBody>
      </p:sp>
      <p:sp>
        <p:nvSpPr>
          <p:cNvPr id="32" name="TextBox 31"/>
          <p:cNvSpPr txBox="1"/>
          <p:nvPr/>
        </p:nvSpPr>
        <p:spPr>
          <a:xfrm>
            <a:off x="4639105" y="1004400"/>
            <a:ext cx="2608728" cy="338554"/>
          </a:xfrm>
          <a:prstGeom prst="rect">
            <a:avLst/>
          </a:prstGeom>
          <a:solidFill>
            <a:schemeClr val="bg1"/>
          </a:solidFill>
          <a:ln>
            <a:noFill/>
          </a:ln>
        </p:spPr>
        <p:txBody>
          <a:bodyPr wrap="square" rtlCol="0">
            <a:spAutoFit/>
          </a:bodyPr>
          <a:lstStyle/>
          <a:p>
            <a:pPr algn="ctr"/>
            <a:r>
              <a:rPr lang="en-US" altLang="ko-KR" sz="1600" dirty="0" smtClean="0">
                <a:solidFill>
                  <a:schemeClr val="accent3">
                    <a:lumMod val="75000"/>
                  </a:schemeClr>
                </a:solidFill>
                <a:latin typeface="Verdana" panose="020B0604030504040204" pitchFamily="34" charset="0"/>
                <a:ea typeface="Verdana" panose="020B0604030504040204" pitchFamily="34" charset="0"/>
              </a:rPr>
              <a:t>V2.1 [IRRv2.0]</a:t>
            </a:r>
            <a:endParaRPr lang="ko-KR" altLang="en-US" sz="1600" dirty="0">
              <a:solidFill>
                <a:schemeClr val="accent3">
                  <a:lumMod val="75000"/>
                </a:schemeClr>
              </a:solidFill>
              <a:latin typeface="Verdana" panose="020B0604030504040204" pitchFamily="34" charset="0"/>
            </a:endParaRPr>
          </a:p>
        </p:txBody>
      </p:sp>
      <p:sp>
        <p:nvSpPr>
          <p:cNvPr id="34" name="TextBox 33"/>
          <p:cNvSpPr txBox="1"/>
          <p:nvPr/>
        </p:nvSpPr>
        <p:spPr>
          <a:xfrm>
            <a:off x="8446245" y="1004400"/>
            <a:ext cx="2608728" cy="338554"/>
          </a:xfrm>
          <a:prstGeom prst="rect">
            <a:avLst/>
          </a:prstGeom>
          <a:solidFill>
            <a:schemeClr val="bg1"/>
          </a:solidFill>
          <a:ln>
            <a:noFill/>
          </a:ln>
        </p:spPr>
        <p:txBody>
          <a:bodyPr wrap="square" rtlCol="0">
            <a:spAutoFit/>
          </a:bodyPr>
          <a:lstStyle/>
          <a:p>
            <a:pPr algn="ctr"/>
            <a:r>
              <a:rPr lang="en-US" altLang="ko-KR" sz="1600" dirty="0" smtClean="0">
                <a:solidFill>
                  <a:schemeClr val="accent3">
                    <a:lumMod val="75000"/>
                  </a:schemeClr>
                </a:solidFill>
                <a:latin typeface="Verdana" panose="020B0604030504040204" pitchFamily="34" charset="0"/>
                <a:ea typeface="Verdana" panose="020B0604030504040204" pitchFamily="34" charset="0"/>
              </a:rPr>
              <a:t>V3.0 [IRRv3.0]</a:t>
            </a:r>
            <a:endParaRPr lang="ko-KR" altLang="en-US" sz="1600" dirty="0">
              <a:solidFill>
                <a:schemeClr val="accent3">
                  <a:lumMod val="75000"/>
                </a:schemeClr>
              </a:solidFill>
              <a:latin typeface="Verdana" panose="020B0604030504040204" pitchFamily="34" charset="0"/>
            </a:endParaRPr>
          </a:p>
        </p:txBody>
      </p:sp>
      <p:sp>
        <p:nvSpPr>
          <p:cNvPr id="36" name="TextBox 35"/>
          <p:cNvSpPr txBox="1"/>
          <p:nvPr/>
        </p:nvSpPr>
        <p:spPr>
          <a:xfrm>
            <a:off x="497541" y="3647661"/>
            <a:ext cx="10856259" cy="338554"/>
          </a:xfrm>
          <a:prstGeom prst="rect">
            <a:avLst/>
          </a:prstGeom>
          <a:solidFill>
            <a:schemeClr val="bg1"/>
          </a:solidFill>
          <a:ln>
            <a:solidFill>
              <a:schemeClr val="accent3">
                <a:lumMod val="40000"/>
                <a:lumOff val="60000"/>
              </a:schemeClr>
            </a:solidFill>
          </a:ln>
        </p:spPr>
        <p:txBody>
          <a:bodyPr wrap="square" rtlCol="0">
            <a:spAutoFit/>
          </a:bodyPr>
          <a:lstStyle/>
          <a:p>
            <a:pPr algn="ctr"/>
            <a:r>
              <a:rPr lang="en-US" altLang="ko-KR" sz="1600" dirty="0" smtClean="0">
                <a:solidFill>
                  <a:schemeClr val="bg2">
                    <a:lumMod val="50000"/>
                  </a:schemeClr>
                </a:solidFill>
                <a:latin typeface="Verdana" panose="020B0604030504040204" pitchFamily="34" charset="0"/>
                <a:ea typeface="Verdana" panose="020B0604030504040204" pitchFamily="34" charset="0"/>
              </a:rPr>
              <a:t>GEMS – TROPOMI [%]</a:t>
            </a:r>
            <a:endParaRPr lang="ko-KR" altLang="en-US" sz="1600" dirty="0">
              <a:solidFill>
                <a:schemeClr val="bg2">
                  <a:lumMod val="50000"/>
                </a:schemeClr>
              </a:solidFill>
              <a:latin typeface="Verdana" panose="020B0604030504040204" pitchFamily="34" charset="0"/>
            </a:endParaRPr>
          </a:p>
        </p:txBody>
      </p:sp>
      <p:sp>
        <p:nvSpPr>
          <p:cNvPr id="37" name="TextBox 36"/>
          <p:cNvSpPr txBox="1"/>
          <p:nvPr/>
        </p:nvSpPr>
        <p:spPr>
          <a:xfrm>
            <a:off x="3453800" y="6466283"/>
            <a:ext cx="2205625" cy="461665"/>
          </a:xfrm>
          <a:prstGeom prst="rect">
            <a:avLst/>
          </a:prstGeom>
          <a:noFill/>
        </p:spPr>
        <p:txBody>
          <a:bodyPr wrap="square" rtlCol="0">
            <a:spAutoFit/>
          </a:bodyPr>
          <a:lstStyle/>
          <a:p>
            <a:pPr algn="ctr"/>
            <a:r>
              <a:rPr lang="en-US" altLang="ko-KR" sz="1200" dirty="0">
                <a:solidFill>
                  <a:srgbClr val="FF0000"/>
                </a:solidFill>
                <a:latin typeface="Verdana" panose="020B0604030504040204" pitchFamily="34" charset="0"/>
                <a:ea typeface="Verdana" panose="020B0604030504040204" pitchFamily="34" charset="0"/>
              </a:rPr>
              <a:t>d</a:t>
            </a:r>
            <a:r>
              <a:rPr lang="en-US" altLang="ko-KR" sz="1200" dirty="0" smtClean="0">
                <a:solidFill>
                  <a:srgbClr val="FF0000"/>
                </a:solidFill>
                <a:latin typeface="Verdana" panose="020B0604030504040204" pitchFamily="34" charset="0"/>
                <a:ea typeface="Verdana" panose="020B0604030504040204" pitchFamily="34" charset="0"/>
              </a:rPr>
              <a:t>ecrease bias according to latitude</a:t>
            </a:r>
            <a:endParaRPr lang="ko-KR" altLang="en-US" sz="1200" dirty="0">
              <a:solidFill>
                <a:srgbClr val="FF0000"/>
              </a:solidFill>
              <a:latin typeface="Verdana" panose="020B0604030504040204" pitchFamily="34" charset="0"/>
            </a:endParaRPr>
          </a:p>
        </p:txBody>
      </p:sp>
      <p:sp>
        <p:nvSpPr>
          <p:cNvPr id="38" name="위로 구부러진 화살표 37"/>
          <p:cNvSpPr/>
          <p:nvPr/>
        </p:nvSpPr>
        <p:spPr>
          <a:xfrm>
            <a:off x="2800540" y="6170450"/>
            <a:ext cx="2161292" cy="3312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9" name="위로 구부러진 화살표 38"/>
          <p:cNvSpPr/>
          <p:nvPr/>
        </p:nvSpPr>
        <p:spPr>
          <a:xfrm>
            <a:off x="6239812" y="6155264"/>
            <a:ext cx="2944365" cy="3312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0" name="TextBox 39"/>
          <p:cNvSpPr txBox="1"/>
          <p:nvPr/>
        </p:nvSpPr>
        <p:spPr>
          <a:xfrm>
            <a:off x="6589643" y="6438214"/>
            <a:ext cx="2528073" cy="461665"/>
          </a:xfrm>
          <a:prstGeom prst="rect">
            <a:avLst/>
          </a:prstGeom>
          <a:noFill/>
        </p:spPr>
        <p:txBody>
          <a:bodyPr wrap="square" rtlCol="0">
            <a:spAutoFit/>
          </a:bodyPr>
          <a:lstStyle/>
          <a:p>
            <a:pPr algn="ctr"/>
            <a:r>
              <a:rPr lang="en-US" altLang="ko-KR" sz="1200" dirty="0" smtClean="0">
                <a:solidFill>
                  <a:srgbClr val="FF0000"/>
                </a:solidFill>
                <a:latin typeface="Verdana" panose="020B0604030504040204" pitchFamily="34" charset="0"/>
              </a:rPr>
              <a:t>Convert to positive estimation</a:t>
            </a:r>
          </a:p>
          <a:p>
            <a:pPr algn="ctr"/>
            <a:r>
              <a:rPr lang="en-US" altLang="ko-KR" sz="1200" dirty="0" smtClean="0">
                <a:solidFill>
                  <a:srgbClr val="FF0000"/>
                </a:solidFill>
                <a:latin typeface="Verdana" panose="020B0604030504040204" pitchFamily="34" charset="0"/>
              </a:rPr>
              <a:t>Reduce the bias</a:t>
            </a:r>
            <a:endParaRPr lang="ko-KR" altLang="en-US" sz="1200" dirty="0">
              <a:solidFill>
                <a:srgbClr val="FF0000"/>
              </a:solidFill>
              <a:latin typeface="Verdana" panose="020B0604030504040204" pitchFamily="34" charset="0"/>
            </a:endParaRPr>
          </a:p>
        </p:txBody>
      </p:sp>
      <p:sp>
        <p:nvSpPr>
          <p:cNvPr id="6" name="TextBox 5"/>
          <p:cNvSpPr txBox="1"/>
          <p:nvPr/>
        </p:nvSpPr>
        <p:spPr>
          <a:xfrm>
            <a:off x="2779933" y="2570400"/>
            <a:ext cx="1427244" cy="461665"/>
          </a:xfrm>
          <a:prstGeom prst="rect">
            <a:avLst/>
          </a:prstGeom>
          <a:solidFill>
            <a:schemeClr val="bg1"/>
          </a:solidFill>
          <a:ln>
            <a:solidFill>
              <a:schemeClr val="bg2">
                <a:lumMod val="75000"/>
              </a:schemeClr>
            </a:solidFill>
          </a:ln>
        </p:spPr>
        <p:txBody>
          <a:bodyPr wrap="square" rtlCol="0">
            <a:spAutoFit/>
          </a:bodyPr>
          <a:lstStyle/>
          <a:p>
            <a:r>
              <a:rPr lang="en-US" altLang="ko-KR" sz="1200" dirty="0" smtClean="0">
                <a:latin typeface="Verdana" panose="020B0604030504040204" pitchFamily="34" charset="0"/>
                <a:ea typeface="Verdana" panose="020B0604030504040204" pitchFamily="34" charset="0"/>
              </a:rPr>
              <a:t>- L1C irradiance</a:t>
            </a:r>
          </a:p>
          <a:p>
            <a:r>
              <a:rPr lang="en-US" altLang="ko-KR" sz="1200" dirty="0" smtClean="0">
                <a:latin typeface="Verdana" panose="020B0604030504040204" pitchFamily="34" charset="0"/>
                <a:ea typeface="Verdana" panose="020B0604030504040204" pitchFamily="34" charset="0"/>
              </a:rPr>
              <a:t>- L2 Cloudv2.0</a:t>
            </a:r>
            <a:endParaRPr lang="ko-KR" altLang="en-US" sz="1200" dirty="0">
              <a:latin typeface="Verdana" panose="020B0604030504040204" pitchFamily="34" charset="0"/>
            </a:endParaRPr>
          </a:p>
        </p:txBody>
      </p:sp>
      <p:sp>
        <p:nvSpPr>
          <p:cNvPr id="41" name="TextBox 40"/>
          <p:cNvSpPr txBox="1"/>
          <p:nvPr/>
        </p:nvSpPr>
        <p:spPr>
          <a:xfrm>
            <a:off x="6658492" y="2383200"/>
            <a:ext cx="1418638" cy="646331"/>
          </a:xfrm>
          <a:prstGeom prst="rect">
            <a:avLst/>
          </a:prstGeom>
          <a:solidFill>
            <a:schemeClr val="bg1"/>
          </a:solidFill>
          <a:ln>
            <a:solidFill>
              <a:schemeClr val="bg2">
                <a:lumMod val="75000"/>
              </a:schemeClr>
            </a:solidFill>
          </a:ln>
        </p:spPr>
        <p:txBody>
          <a:bodyPr wrap="square" rtlCol="0">
            <a:spAutoFit/>
          </a:bodyPr>
          <a:lstStyle/>
          <a:p>
            <a:r>
              <a:rPr lang="en-US" altLang="ko-KR" sz="1200" dirty="0" smtClean="0">
                <a:latin typeface="Verdana" panose="020B0604030504040204" pitchFamily="34" charset="0"/>
                <a:ea typeface="Verdana" panose="020B0604030504040204" pitchFamily="34" charset="0"/>
              </a:rPr>
              <a:t>- L1C irradiance</a:t>
            </a:r>
          </a:p>
          <a:p>
            <a:r>
              <a:rPr lang="en-US" altLang="ko-KR" sz="1200" dirty="0" smtClean="0">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LUT updated</a:t>
            </a:r>
          </a:p>
          <a:p>
            <a:r>
              <a:rPr lang="en-US" altLang="ko-KR" sz="1200" dirty="0" smtClean="0">
                <a:latin typeface="Verdana" panose="020B0604030504040204" pitchFamily="34" charset="0"/>
                <a:ea typeface="Verdana" panose="020B0604030504040204" pitchFamily="34" charset="0"/>
              </a:rPr>
              <a:t>-</a:t>
            </a:r>
            <a:r>
              <a:rPr lang="en-US" altLang="ko-KR" sz="1200" dirty="0" smtClean="0">
                <a:solidFill>
                  <a:srgbClr val="FF0000"/>
                </a:solidFill>
                <a:latin typeface="Verdana" panose="020B0604030504040204" pitchFamily="34" charset="0"/>
                <a:ea typeface="Verdana" panose="020B0604030504040204" pitchFamily="34" charset="0"/>
              </a:rPr>
              <a:t> L2 Cloudv3.0</a:t>
            </a:r>
            <a:endParaRPr lang="ko-KR" altLang="en-US" sz="1200" dirty="0">
              <a:solidFill>
                <a:srgbClr val="FF0000"/>
              </a:solidFill>
              <a:latin typeface="Verdana" panose="020B0604030504040204" pitchFamily="34" charset="0"/>
            </a:endParaRPr>
          </a:p>
        </p:txBody>
      </p:sp>
      <p:sp>
        <p:nvSpPr>
          <p:cNvPr id="42" name="TextBox 41"/>
          <p:cNvSpPr txBox="1"/>
          <p:nvPr/>
        </p:nvSpPr>
        <p:spPr>
          <a:xfrm>
            <a:off x="10548075" y="2201142"/>
            <a:ext cx="1418638" cy="830997"/>
          </a:xfrm>
          <a:prstGeom prst="rect">
            <a:avLst/>
          </a:prstGeom>
          <a:solidFill>
            <a:schemeClr val="bg1"/>
          </a:solidFill>
          <a:ln>
            <a:solidFill>
              <a:schemeClr val="bg2">
                <a:lumMod val="75000"/>
              </a:schemeClr>
            </a:solidFill>
          </a:ln>
        </p:spPr>
        <p:txBody>
          <a:bodyPr wrap="square" rtlCol="0">
            <a:spAutoFit/>
          </a:bodyPr>
          <a:lstStyle/>
          <a:p>
            <a:r>
              <a:rPr lang="en-US" altLang="ko-KR" sz="1200" dirty="0" smtClean="0">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L1C updated</a:t>
            </a:r>
          </a:p>
          <a:p>
            <a:r>
              <a:rPr lang="en-US" altLang="ko-KR" sz="1200" dirty="0">
                <a:solidFill>
                  <a:srgbClr val="FF0000"/>
                </a:solidFill>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   (</a:t>
            </a:r>
            <a:r>
              <a:rPr lang="en-US" altLang="ko-KR" sz="1200" dirty="0" err="1" smtClean="0">
                <a:solidFill>
                  <a:srgbClr val="FF0000"/>
                </a:solidFill>
                <a:latin typeface="Verdana" panose="020B0604030504040204" pitchFamily="34" charset="0"/>
                <a:ea typeface="Verdana" panose="020B0604030504040204" pitchFamily="34" charset="0"/>
              </a:rPr>
              <a:t>irr+BTDF</a:t>
            </a:r>
            <a:r>
              <a:rPr lang="en-US" altLang="ko-KR" sz="1200" dirty="0" smtClean="0">
                <a:solidFill>
                  <a:srgbClr val="FF0000"/>
                </a:solidFill>
                <a:latin typeface="Verdana" panose="020B0604030504040204" pitchFamily="34" charset="0"/>
                <a:ea typeface="Verdana" panose="020B0604030504040204" pitchFamily="34" charset="0"/>
              </a:rPr>
              <a:t>)</a:t>
            </a:r>
          </a:p>
          <a:p>
            <a:r>
              <a:rPr lang="en-US" altLang="ko-KR" sz="1200" dirty="0" smtClean="0">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LUT updated</a:t>
            </a:r>
          </a:p>
          <a:p>
            <a:r>
              <a:rPr lang="en-US" altLang="ko-KR" sz="1200" dirty="0" smtClean="0">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L2</a:t>
            </a:r>
            <a:r>
              <a:rPr lang="en-US" altLang="ko-KR" sz="1200" dirty="0" smtClean="0">
                <a:latin typeface="Verdana" panose="020B0604030504040204" pitchFamily="34" charset="0"/>
                <a:ea typeface="Verdana" panose="020B0604030504040204" pitchFamily="34" charset="0"/>
              </a:rPr>
              <a:t> </a:t>
            </a:r>
            <a:r>
              <a:rPr lang="en-US" altLang="ko-KR" sz="1200" dirty="0" smtClean="0">
                <a:solidFill>
                  <a:srgbClr val="FF0000"/>
                </a:solidFill>
                <a:latin typeface="Verdana" panose="020B0604030504040204" pitchFamily="34" charset="0"/>
                <a:ea typeface="Verdana" panose="020B0604030504040204" pitchFamily="34" charset="0"/>
              </a:rPr>
              <a:t>Cloudv3.0</a:t>
            </a:r>
            <a:endParaRPr lang="ko-KR" altLang="en-US" sz="1200" dirty="0">
              <a:solidFill>
                <a:srgbClr val="FF0000"/>
              </a:solidFill>
              <a:latin typeface="Verdana" panose="020B0604030504040204" pitchFamily="34" charset="0"/>
            </a:endParaRPr>
          </a:p>
        </p:txBody>
      </p:sp>
    </p:spTree>
    <p:extLst>
      <p:ext uri="{BB962C8B-B14F-4D97-AF65-F5344CB8AC3E}">
        <p14:creationId xmlns:p14="http://schemas.microsoft.com/office/powerpoint/2010/main" val="291431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BD67A6-8864-C283-AAD5-5A19289A418E}"/>
              </a:ext>
            </a:extLst>
          </p:cNvPr>
          <p:cNvSpPr>
            <a:spLocks noGrp="1"/>
          </p:cNvSpPr>
          <p:nvPr>
            <p:ph type="title"/>
          </p:nvPr>
        </p:nvSpPr>
        <p:spPr/>
        <p:txBody>
          <a:bodyPr/>
          <a:lstStyle/>
          <a:p>
            <a:pPr algn="l"/>
            <a:r>
              <a:rPr lang="en-US" altLang="ko-KR" dirty="0"/>
              <a:t>O3P version update summary: V2.0 to V3.0</a:t>
            </a:r>
            <a:endParaRPr lang="ko-KR" altLang="en-US" dirty="0"/>
          </a:p>
        </p:txBody>
      </p:sp>
      <p:graphicFrame>
        <p:nvGraphicFramePr>
          <p:cNvPr id="5" name="내용 개체 틀 4">
            <a:extLst>
              <a:ext uri="{FF2B5EF4-FFF2-40B4-BE49-F238E27FC236}">
                <a16:creationId xmlns:a16="http://schemas.microsoft.com/office/drawing/2014/main" id="{9535F2DB-D263-CD81-68DE-E6AB6173BE17}"/>
              </a:ext>
            </a:extLst>
          </p:cNvPr>
          <p:cNvGraphicFramePr>
            <a:graphicFrameLocks noGrp="1"/>
          </p:cNvGraphicFramePr>
          <p:nvPr>
            <p:ph idx="1"/>
            <p:extLst>
              <p:ext uri="{D42A27DB-BD31-4B8C-83A1-F6EECF244321}">
                <p14:modId xmlns:p14="http://schemas.microsoft.com/office/powerpoint/2010/main" val="3051352648"/>
              </p:ext>
            </p:extLst>
          </p:nvPr>
        </p:nvGraphicFramePr>
        <p:xfrm>
          <a:off x="930687" y="2088244"/>
          <a:ext cx="10330624" cy="3657600"/>
        </p:xfrm>
        <a:graphic>
          <a:graphicData uri="http://schemas.openxmlformats.org/drawingml/2006/table">
            <a:tbl>
              <a:tblPr firstRow="1" bandRow="1">
                <a:tableStyleId>{93296810-A885-4BE3-A3E7-6D5BEEA58F35}</a:tableStyleId>
              </a:tblPr>
              <a:tblGrid>
                <a:gridCol w="3257275">
                  <a:extLst>
                    <a:ext uri="{9D8B030D-6E8A-4147-A177-3AD203B41FA5}">
                      <a16:colId xmlns:a16="http://schemas.microsoft.com/office/drawing/2014/main" val="2315293960"/>
                    </a:ext>
                  </a:extLst>
                </a:gridCol>
                <a:gridCol w="2557670">
                  <a:extLst>
                    <a:ext uri="{9D8B030D-6E8A-4147-A177-3AD203B41FA5}">
                      <a16:colId xmlns:a16="http://schemas.microsoft.com/office/drawing/2014/main" val="3253669868"/>
                    </a:ext>
                  </a:extLst>
                </a:gridCol>
                <a:gridCol w="4515679">
                  <a:extLst>
                    <a:ext uri="{9D8B030D-6E8A-4147-A177-3AD203B41FA5}">
                      <a16:colId xmlns:a16="http://schemas.microsoft.com/office/drawing/2014/main" val="1499793891"/>
                    </a:ext>
                  </a:extLst>
                </a:gridCol>
              </a:tblGrid>
              <a:tr h="223746">
                <a:tc>
                  <a:txBody>
                    <a:bodyPr/>
                    <a:lstStyle/>
                    <a:p>
                      <a:pPr algn="ctr" latinLnBrk="1"/>
                      <a:r>
                        <a:rPr lang="en-US" altLang="ko-KR" sz="2000" b="0" dirty="0"/>
                        <a:t>Version</a:t>
                      </a:r>
                      <a:endParaRPr lang="ko-KR" altLang="en-US" sz="2000" b="0" dirty="0"/>
                    </a:p>
                  </a:txBody>
                  <a:tcPr/>
                </a:tc>
                <a:tc>
                  <a:txBody>
                    <a:bodyPr/>
                    <a:lstStyle/>
                    <a:p>
                      <a:pPr algn="ctr" latinLnBrk="1"/>
                      <a:r>
                        <a:rPr lang="en-US" altLang="ko-KR" sz="2000" b="0" dirty="0"/>
                        <a:t>2.0 (operational)</a:t>
                      </a:r>
                      <a:endParaRPr lang="ko-KR" altLang="en-US" sz="2000" b="0" dirty="0"/>
                    </a:p>
                  </a:txBody>
                  <a:tcPr/>
                </a:tc>
                <a:tc>
                  <a:txBody>
                    <a:bodyPr/>
                    <a:lstStyle/>
                    <a:p>
                      <a:pPr algn="ctr" latinLnBrk="1"/>
                      <a:r>
                        <a:rPr lang="en-US" altLang="ko-KR" sz="2000" b="0" dirty="0"/>
                        <a:t>3.0 (in preparation)</a:t>
                      </a:r>
                      <a:endParaRPr lang="ko-KR" altLang="en-US" sz="2000" b="0" dirty="0"/>
                    </a:p>
                  </a:txBody>
                  <a:tcPr/>
                </a:tc>
                <a:extLst>
                  <a:ext uri="{0D108BD9-81ED-4DB2-BD59-A6C34878D82A}">
                    <a16:rowId xmlns:a16="http://schemas.microsoft.com/office/drawing/2014/main" val="1738361594"/>
                  </a:ext>
                </a:extLst>
              </a:tr>
              <a:tr h="204628">
                <a:tc>
                  <a:txBody>
                    <a:bodyPr/>
                    <a:lstStyle/>
                    <a:p>
                      <a:pPr latinLnBrk="1"/>
                      <a:r>
                        <a:rPr lang="en-US" altLang="ko-KR" sz="1600" b="0" dirty="0">
                          <a:solidFill>
                            <a:srgbClr val="0E1AFF"/>
                          </a:solidFill>
                        </a:rPr>
                        <a:t>Fitting window</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310-340 nm</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310-330 nm</a:t>
                      </a:r>
                      <a:endParaRPr lang="ko-KR" altLang="en-US" sz="1600" b="0" dirty="0">
                        <a:solidFill>
                          <a:srgbClr val="0E1AFF"/>
                        </a:solidFill>
                      </a:endParaRPr>
                    </a:p>
                  </a:txBody>
                  <a:tcPr/>
                </a:tc>
                <a:extLst>
                  <a:ext uri="{0D108BD9-81ED-4DB2-BD59-A6C34878D82A}">
                    <a16:rowId xmlns:a16="http://schemas.microsoft.com/office/drawing/2014/main" val="530776732"/>
                  </a:ext>
                </a:extLst>
              </a:tr>
              <a:tr h="327013">
                <a:tc>
                  <a:txBody>
                    <a:bodyPr/>
                    <a:lstStyle/>
                    <a:p>
                      <a:pPr latinLnBrk="1"/>
                      <a:r>
                        <a:rPr lang="en-US" altLang="ko-KR" sz="1600" b="0" dirty="0">
                          <a:solidFill>
                            <a:srgbClr val="0E1AFF"/>
                          </a:solidFill>
                        </a:rPr>
                        <a:t>Slit function</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Preflight measurements</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On-orbit retrieval (super gaussian)</a:t>
                      </a:r>
                      <a:endParaRPr lang="ko-KR" altLang="en-US" sz="1600" b="0" dirty="0">
                        <a:solidFill>
                          <a:srgbClr val="0E1AFF"/>
                        </a:solidFill>
                      </a:endParaRPr>
                    </a:p>
                  </a:txBody>
                  <a:tcPr/>
                </a:tc>
                <a:extLst>
                  <a:ext uri="{0D108BD9-81ED-4DB2-BD59-A6C34878D82A}">
                    <a16:rowId xmlns:a16="http://schemas.microsoft.com/office/drawing/2014/main" val="3072033958"/>
                  </a:ext>
                </a:extLst>
              </a:tr>
              <a:tr h="189323">
                <a:tc>
                  <a:txBody>
                    <a:bodyPr/>
                    <a:lstStyle/>
                    <a:p>
                      <a:pPr latinLnBrk="1"/>
                      <a:r>
                        <a:rPr lang="en-US" altLang="ko-KR" sz="1600" b="0" dirty="0">
                          <a:solidFill>
                            <a:srgbClr val="0E1AFF"/>
                          </a:solidFill>
                        </a:rPr>
                        <a:t>Irradiance wavelength</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X</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O</a:t>
                      </a:r>
                      <a:endParaRPr lang="ko-KR" altLang="en-US" sz="1600" b="0" dirty="0">
                        <a:solidFill>
                          <a:srgbClr val="0E1AFF"/>
                        </a:solidFill>
                      </a:endParaRPr>
                    </a:p>
                  </a:txBody>
                  <a:tcPr/>
                </a:tc>
                <a:extLst>
                  <a:ext uri="{0D108BD9-81ED-4DB2-BD59-A6C34878D82A}">
                    <a16:rowId xmlns:a16="http://schemas.microsoft.com/office/drawing/2014/main" val="2033336241"/>
                  </a:ext>
                </a:extLst>
              </a:tr>
              <a:tr h="189323">
                <a:tc>
                  <a:txBody>
                    <a:bodyPr/>
                    <a:lstStyle/>
                    <a:p>
                      <a:pPr latinLnBrk="1"/>
                      <a:r>
                        <a:rPr lang="en-US" altLang="ko-KR" sz="1600" b="0" dirty="0">
                          <a:solidFill>
                            <a:srgbClr val="0E1AFF"/>
                          </a:solidFill>
                        </a:rPr>
                        <a:t>Radiance wavelength</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X</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O</a:t>
                      </a:r>
                      <a:endParaRPr lang="ko-KR" altLang="en-US" sz="1600" b="0" dirty="0">
                        <a:solidFill>
                          <a:srgbClr val="0E1AFF"/>
                        </a:solidFill>
                      </a:endParaRPr>
                    </a:p>
                  </a:txBody>
                  <a:tcPr/>
                </a:tc>
                <a:extLst>
                  <a:ext uri="{0D108BD9-81ED-4DB2-BD59-A6C34878D82A}">
                    <a16:rowId xmlns:a16="http://schemas.microsoft.com/office/drawing/2014/main" val="1331778070"/>
                  </a:ext>
                </a:extLst>
              </a:tr>
              <a:tr h="189323">
                <a:tc>
                  <a:txBody>
                    <a:bodyPr/>
                    <a:lstStyle/>
                    <a:p>
                      <a:pPr latinLnBrk="1"/>
                      <a:r>
                        <a:rPr lang="en-US" altLang="ko-KR" sz="1600" b="0" dirty="0">
                          <a:solidFill>
                            <a:srgbClr val="0E1AFF"/>
                          </a:solidFill>
                        </a:rPr>
                        <a:t>Irradiance radiometric correction</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X</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Polynomial fitting (based on solar reference)</a:t>
                      </a:r>
                      <a:endParaRPr lang="ko-KR" altLang="en-US" sz="1600" b="0" dirty="0">
                        <a:solidFill>
                          <a:srgbClr val="0E1AFF"/>
                        </a:solidFill>
                      </a:endParaRPr>
                    </a:p>
                  </a:txBody>
                  <a:tcPr/>
                </a:tc>
                <a:extLst>
                  <a:ext uri="{0D108BD9-81ED-4DB2-BD59-A6C34878D82A}">
                    <a16:rowId xmlns:a16="http://schemas.microsoft.com/office/drawing/2014/main" val="4028556650"/>
                  </a:ext>
                </a:extLst>
              </a:tr>
              <a:tr h="189323">
                <a:tc>
                  <a:txBody>
                    <a:bodyPr/>
                    <a:lstStyle/>
                    <a:p>
                      <a:pPr latinLnBrk="1"/>
                      <a:r>
                        <a:rPr lang="en-US" altLang="ko-KR" sz="1600" b="0" dirty="0">
                          <a:solidFill>
                            <a:srgbClr val="0E1AFF"/>
                          </a:solidFill>
                        </a:rPr>
                        <a:t>Radiance radiometric correction</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X</a:t>
                      </a:r>
                      <a:endParaRPr lang="ko-KR" altLang="en-US" sz="1600" b="0" dirty="0">
                        <a:solidFill>
                          <a:srgbClr val="0E1AFF"/>
                        </a:solidFill>
                      </a:endParaRPr>
                    </a:p>
                  </a:txBody>
                  <a:tcPr/>
                </a:tc>
                <a:tc>
                  <a:txBody>
                    <a:bodyPr/>
                    <a:lstStyle/>
                    <a:p>
                      <a:pPr algn="ctr" latinLnBrk="1"/>
                      <a:r>
                        <a:rPr lang="en-US" altLang="ko-KR" sz="1600" b="0" dirty="0">
                          <a:solidFill>
                            <a:srgbClr val="0E1AFF"/>
                          </a:solidFill>
                        </a:rPr>
                        <a:t>Soft calibration (based on RT simulation)</a:t>
                      </a:r>
                      <a:endParaRPr lang="ko-KR" altLang="en-US" sz="1600" b="0" dirty="0">
                        <a:solidFill>
                          <a:srgbClr val="0E1AFF"/>
                        </a:solidFill>
                      </a:endParaRPr>
                    </a:p>
                  </a:txBody>
                  <a:tcPr/>
                </a:tc>
                <a:extLst>
                  <a:ext uri="{0D108BD9-81ED-4DB2-BD59-A6C34878D82A}">
                    <a16:rowId xmlns:a16="http://schemas.microsoft.com/office/drawing/2014/main" val="3150971293"/>
                  </a:ext>
                </a:extLst>
              </a:tr>
              <a:tr h="189323">
                <a:tc>
                  <a:txBody>
                    <a:bodyPr/>
                    <a:lstStyle/>
                    <a:p>
                      <a:pPr latinLnBrk="1"/>
                      <a:r>
                        <a:rPr lang="en-US" altLang="ko-KR" sz="1600" b="0" dirty="0"/>
                        <a:t>Solar reference</a:t>
                      </a:r>
                      <a:endParaRPr lang="ko-KR" altLang="en-US" sz="1600" b="0" dirty="0"/>
                    </a:p>
                  </a:txBody>
                  <a:tcPr/>
                </a:tc>
                <a:tc>
                  <a:txBody>
                    <a:bodyPr/>
                    <a:lstStyle/>
                    <a:p>
                      <a:pPr algn="ctr" latinLnBrk="1"/>
                      <a:r>
                        <a:rPr lang="en-US" altLang="ko-KR" sz="1600" b="0" dirty="0"/>
                        <a:t>SAO2010</a:t>
                      </a:r>
                      <a:endParaRPr lang="ko-KR" altLang="en-US" sz="1600" b="0" dirty="0"/>
                    </a:p>
                  </a:txBody>
                  <a:tcPr/>
                </a:tc>
                <a:tc>
                  <a:txBody>
                    <a:bodyPr/>
                    <a:lstStyle/>
                    <a:p>
                      <a:pPr marL="0" algn="ctr" defTabSz="914400" rtl="0" eaLnBrk="1" latinLnBrk="1" hangingPunct="1"/>
                      <a:r>
                        <a:rPr lang="en-US" altLang="ko-KR" sz="1600" b="0" u="none" kern="1200" dirty="0">
                          <a:solidFill>
                            <a:schemeClr val="dk1"/>
                          </a:solidFill>
                          <a:latin typeface="+mn-lt"/>
                          <a:ea typeface="+mn-ea"/>
                          <a:cs typeface="+mn-cs"/>
                        </a:rPr>
                        <a:t>TSIS-1 Hybrid Solar Reference Spectrum (HSRS)</a:t>
                      </a:r>
                      <a:endParaRPr lang="en-US" altLang="ko-KR" sz="1600" b="0" u="none" kern="1200" dirty="0">
                        <a:solidFill>
                          <a:schemeClr val="dk1"/>
                        </a:solidFill>
                        <a:latin typeface="+mn-lt"/>
                        <a:ea typeface="+mn-ea"/>
                        <a:cs typeface="+mn-cs"/>
                        <a:hlinkClick r:id="rId3">
                          <a:extLst>
                            <a:ext uri="{A12FA001-AC4F-418D-AE19-62706E023703}">
                              <ahyp:hlinkClr xmlns:ahyp="http://schemas.microsoft.com/office/drawing/2018/hyperlinkcolor" xmlns="" val="tx"/>
                            </a:ext>
                          </a:extLst>
                        </a:hlinkClick>
                      </a:endParaRPr>
                    </a:p>
                  </a:txBody>
                  <a:tcPr/>
                </a:tc>
                <a:extLst>
                  <a:ext uri="{0D108BD9-81ED-4DB2-BD59-A6C34878D82A}">
                    <a16:rowId xmlns:a16="http://schemas.microsoft.com/office/drawing/2014/main" val="3153631373"/>
                  </a:ext>
                </a:extLst>
              </a:tr>
              <a:tr h="189323">
                <a:tc>
                  <a:txBody>
                    <a:bodyPr/>
                    <a:lstStyle/>
                    <a:p>
                      <a:pPr latinLnBrk="1"/>
                      <a:r>
                        <a:rPr lang="en-US" altLang="ko-KR" sz="1600" b="0" dirty="0"/>
                        <a:t>Ozone cross-section</a:t>
                      </a:r>
                      <a:endParaRPr lang="ko-KR" altLang="en-US" sz="1600" b="0" dirty="0"/>
                    </a:p>
                  </a:txBody>
                  <a:tcPr/>
                </a:tc>
                <a:tc>
                  <a:txBody>
                    <a:bodyPr/>
                    <a:lstStyle/>
                    <a:p>
                      <a:pPr algn="ctr" latinLnBrk="1"/>
                      <a:r>
                        <a:rPr lang="en-US" altLang="ko-KR" sz="1600" b="0" dirty="0"/>
                        <a:t>BDM(1995)</a:t>
                      </a:r>
                      <a:endParaRPr lang="ko-KR" altLang="en-US" sz="1600" b="0" dirty="0"/>
                    </a:p>
                  </a:txBody>
                  <a:tcPr/>
                </a:tc>
                <a:tc>
                  <a:txBody>
                    <a:bodyPr/>
                    <a:lstStyle/>
                    <a:p>
                      <a:pPr algn="ctr" latinLnBrk="1"/>
                      <a:r>
                        <a:rPr lang="en-US" altLang="ko-KR" sz="1600" b="0" kern="1200" dirty="0" err="1">
                          <a:solidFill>
                            <a:schemeClr val="dk1"/>
                          </a:solidFill>
                          <a:latin typeface="+mn-lt"/>
                          <a:ea typeface="+mn-ea"/>
                          <a:cs typeface="+mn-cs"/>
                        </a:rPr>
                        <a:t>Birk</a:t>
                      </a:r>
                      <a:r>
                        <a:rPr lang="en-US" altLang="ko-KR" sz="1600" b="0" kern="1200" dirty="0">
                          <a:solidFill>
                            <a:schemeClr val="dk1"/>
                          </a:solidFill>
                          <a:latin typeface="+mn-lt"/>
                          <a:ea typeface="+mn-ea"/>
                          <a:cs typeface="+mn-cs"/>
                        </a:rPr>
                        <a:t> and Wagner (2018) </a:t>
                      </a:r>
                      <a:endParaRPr lang="ko-KR" altLang="en-US" sz="1600" b="0" kern="1200" dirty="0">
                        <a:solidFill>
                          <a:schemeClr val="dk1"/>
                        </a:solidFill>
                        <a:latin typeface="+mn-lt"/>
                        <a:ea typeface="+mn-ea"/>
                        <a:cs typeface="+mn-cs"/>
                      </a:endParaRPr>
                    </a:p>
                  </a:txBody>
                  <a:tcPr/>
                </a:tc>
                <a:extLst>
                  <a:ext uri="{0D108BD9-81ED-4DB2-BD59-A6C34878D82A}">
                    <a16:rowId xmlns:a16="http://schemas.microsoft.com/office/drawing/2014/main" val="422385314"/>
                  </a:ext>
                </a:extLst>
              </a:tr>
              <a:tr h="189323">
                <a:tc>
                  <a:txBody>
                    <a:bodyPr/>
                    <a:lstStyle/>
                    <a:p>
                      <a:pPr latinLnBrk="1"/>
                      <a:r>
                        <a:rPr lang="en-US" altLang="ko-KR" sz="1600" b="0"/>
                        <a:t>Radiative transfer model</a:t>
                      </a:r>
                      <a:endParaRPr lang="ko-KR" altLang="en-US" sz="1600" b="0" dirty="0"/>
                    </a:p>
                  </a:txBody>
                  <a:tcPr/>
                </a:tc>
                <a:tc>
                  <a:txBody>
                    <a:bodyPr/>
                    <a:lstStyle/>
                    <a:p>
                      <a:pPr algn="ctr" latinLnBrk="1"/>
                      <a:r>
                        <a:rPr lang="en-US" altLang="ko-KR" sz="1600" b="0" dirty="0"/>
                        <a:t>VLIDORT 2.4</a:t>
                      </a:r>
                      <a:endParaRPr lang="ko-KR" altLang="en-US" sz="1600" b="0" dirty="0"/>
                    </a:p>
                  </a:txBody>
                  <a:tcPr/>
                </a:tc>
                <a:tc>
                  <a:txBody>
                    <a:bodyPr/>
                    <a:lstStyle/>
                    <a:p>
                      <a:pPr algn="ctr" latinLnBrk="1"/>
                      <a:r>
                        <a:rPr lang="en-US" altLang="ko-KR" sz="1600" b="0" dirty="0"/>
                        <a:t>PCA-VLIDORT 2.8 + LUT correction </a:t>
                      </a:r>
                      <a:endParaRPr lang="ko-KR" altLang="en-US" sz="1600" b="0" dirty="0"/>
                    </a:p>
                  </a:txBody>
                  <a:tcPr/>
                </a:tc>
                <a:extLst>
                  <a:ext uri="{0D108BD9-81ED-4DB2-BD59-A6C34878D82A}">
                    <a16:rowId xmlns:a16="http://schemas.microsoft.com/office/drawing/2014/main" val="3720326624"/>
                  </a:ext>
                </a:extLst>
              </a:tr>
            </a:tbl>
          </a:graphicData>
        </a:graphic>
      </p:graphicFrame>
      <p:sp>
        <p:nvSpPr>
          <p:cNvPr id="4" name="슬라이드 번호 개체 틀 3">
            <a:extLst>
              <a:ext uri="{FF2B5EF4-FFF2-40B4-BE49-F238E27FC236}">
                <a16:creationId xmlns:a16="http://schemas.microsoft.com/office/drawing/2014/main" id="{95246902-96C6-3F9B-8653-83CD898B75B0}"/>
              </a:ext>
            </a:extLst>
          </p:cNvPr>
          <p:cNvSpPr>
            <a:spLocks noGrp="1"/>
          </p:cNvSpPr>
          <p:nvPr>
            <p:ph type="sldNum" sz="quarter" idx="12"/>
          </p:nvPr>
        </p:nvSpPr>
        <p:spPr/>
        <p:txBody>
          <a:bodyPr/>
          <a:lstStyle/>
          <a:p>
            <a:fld id="{D17B7C15-439C-48EE-ABEA-AD8BBB61A1D0}" type="slidenum">
              <a:rPr lang="ko-KR" altLang="en-US" smtClean="0"/>
              <a:t>6</a:t>
            </a:fld>
            <a:endParaRPr lang="ko-KR" altLang="en-US"/>
          </a:p>
        </p:txBody>
      </p:sp>
      <p:sp>
        <p:nvSpPr>
          <p:cNvPr id="6" name="TextBox 5">
            <a:extLst>
              <a:ext uri="{FF2B5EF4-FFF2-40B4-BE49-F238E27FC236}">
                <a16:creationId xmlns:a16="http://schemas.microsoft.com/office/drawing/2014/main" id="{EC50E0B0-724F-2C23-E49C-7062961C6D42}"/>
              </a:ext>
            </a:extLst>
          </p:cNvPr>
          <p:cNvSpPr txBox="1"/>
          <p:nvPr/>
        </p:nvSpPr>
        <p:spPr>
          <a:xfrm>
            <a:off x="931871" y="1095156"/>
            <a:ext cx="10226459" cy="1200329"/>
          </a:xfrm>
          <a:prstGeom prst="rect">
            <a:avLst/>
          </a:prstGeom>
          <a:noFill/>
        </p:spPr>
        <p:txBody>
          <a:bodyPr wrap="square" rtlCol="0">
            <a:spAutoFit/>
          </a:bodyPr>
          <a:lstStyle/>
          <a:p>
            <a:r>
              <a:rPr lang="en-US" altLang="ko-KR" b="1" dirty="0"/>
              <a:t>Inverse method is an optimal estimation</a:t>
            </a:r>
            <a:r>
              <a:rPr lang="en-US" altLang="ko-KR" dirty="0"/>
              <a:t>, which iteratively estimates the geophysical variables until the simulated spectrum closely matches the measured spectrum, within the retrieval constraints of the a priori information.</a:t>
            </a:r>
          </a:p>
          <a:p>
            <a:pPr marL="285750" indent="-285750">
              <a:buFont typeface="Arial" panose="020B0604020202020204" pitchFamily="34" charset="0"/>
              <a:buChar char="•"/>
            </a:pPr>
            <a:endParaRPr lang="ko-KR" altLang="en-US" dirty="0"/>
          </a:p>
        </p:txBody>
      </p:sp>
      <p:sp>
        <p:nvSpPr>
          <p:cNvPr id="8" name="TextBox 7">
            <a:extLst>
              <a:ext uri="{FF2B5EF4-FFF2-40B4-BE49-F238E27FC236}">
                <a16:creationId xmlns:a16="http://schemas.microsoft.com/office/drawing/2014/main" id="{DCF68ACD-517A-0740-934B-5A2A73E13996}"/>
              </a:ext>
            </a:extLst>
          </p:cNvPr>
          <p:cNvSpPr txBox="1"/>
          <p:nvPr/>
        </p:nvSpPr>
        <p:spPr>
          <a:xfrm>
            <a:off x="746893" y="5745844"/>
            <a:ext cx="10698212"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This presentation will introduce the </a:t>
            </a:r>
            <a:r>
              <a:rPr lang="en-US" altLang="ko-KR" i="1" u="sng" dirty="0">
                <a:solidFill>
                  <a:srgbClr val="0E1AFF"/>
                </a:solidFill>
              </a:rPr>
              <a:t>wavelength and radiometric calibrations </a:t>
            </a:r>
            <a:r>
              <a:rPr lang="en-US" altLang="ko-KR" dirty="0"/>
              <a:t>applied for improving GEMS ozone profile retrievals. </a:t>
            </a:r>
            <a:endParaRPr lang="ko-KR" altLang="en-US" dirty="0"/>
          </a:p>
        </p:txBody>
      </p:sp>
      <p:sp>
        <p:nvSpPr>
          <p:cNvPr id="10" name="직사각형 9">
            <a:extLst>
              <a:ext uri="{FF2B5EF4-FFF2-40B4-BE49-F238E27FC236}">
                <a16:creationId xmlns:a16="http://schemas.microsoft.com/office/drawing/2014/main" id="{6497A19A-4500-7D14-A2DE-27BDFB952015}"/>
              </a:ext>
            </a:extLst>
          </p:cNvPr>
          <p:cNvSpPr/>
          <p:nvPr/>
        </p:nvSpPr>
        <p:spPr>
          <a:xfrm>
            <a:off x="929532" y="1084291"/>
            <a:ext cx="10332936" cy="917814"/>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73927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29" y="1570304"/>
            <a:ext cx="3987391" cy="2424435"/>
          </a:xfrm>
          <a:prstGeom prst="rect">
            <a:avLst/>
          </a:prstGeom>
        </p:spPr>
      </p:pic>
      <p:sp>
        <p:nvSpPr>
          <p:cNvPr id="2" name="제목 1">
            <a:extLst>
              <a:ext uri="{FF2B5EF4-FFF2-40B4-BE49-F238E27FC236}">
                <a16:creationId xmlns:a16="http://schemas.microsoft.com/office/drawing/2014/main" id="{30F4FAF5-334B-31B8-EE2B-AFA8D022BCBF}"/>
              </a:ext>
            </a:extLst>
          </p:cNvPr>
          <p:cNvSpPr>
            <a:spLocks noGrp="1"/>
          </p:cNvSpPr>
          <p:nvPr>
            <p:ph type="title"/>
          </p:nvPr>
        </p:nvSpPr>
        <p:spPr/>
        <p:txBody>
          <a:bodyPr/>
          <a:lstStyle/>
          <a:p>
            <a:pPr algn="l"/>
            <a:r>
              <a:rPr lang="en-US" altLang="ko-KR" dirty="0"/>
              <a:t>Calibration process for v2.0 irradiance spectrum</a:t>
            </a:r>
            <a:endParaRPr lang="ko-KR" altLang="en-US" dirty="0"/>
          </a:p>
        </p:txBody>
      </p:sp>
      <p:sp>
        <p:nvSpPr>
          <p:cNvPr id="4" name="슬라이드 번호 개체 틀 3">
            <a:extLst>
              <a:ext uri="{FF2B5EF4-FFF2-40B4-BE49-F238E27FC236}">
                <a16:creationId xmlns:a16="http://schemas.microsoft.com/office/drawing/2014/main" id="{3600FEFC-1761-453A-486B-D7984F8DF1CF}"/>
              </a:ext>
            </a:extLst>
          </p:cNvPr>
          <p:cNvSpPr>
            <a:spLocks noGrp="1"/>
          </p:cNvSpPr>
          <p:nvPr>
            <p:ph type="sldNum" sz="quarter" idx="12"/>
          </p:nvPr>
        </p:nvSpPr>
        <p:spPr/>
        <p:txBody>
          <a:bodyPr/>
          <a:lstStyle/>
          <a:p>
            <a:fld id="{D17B7C15-439C-48EE-ABEA-AD8BBB61A1D0}" type="slidenum">
              <a:rPr lang="ko-KR" altLang="en-US" smtClean="0"/>
              <a:t>7</a:t>
            </a:fld>
            <a:endParaRPr lang="ko-KR" altLang="en-US" dirty="0"/>
          </a:p>
        </p:txBody>
      </p:sp>
      <p:sp>
        <p:nvSpPr>
          <p:cNvPr id="11" name="TextBox 10">
            <a:extLst>
              <a:ext uri="{FF2B5EF4-FFF2-40B4-BE49-F238E27FC236}">
                <a16:creationId xmlns:a16="http://schemas.microsoft.com/office/drawing/2014/main" id="{DE954DB7-AA2A-7C8D-438D-F2B04210AADD}"/>
              </a:ext>
            </a:extLst>
          </p:cNvPr>
          <p:cNvSpPr txBox="1"/>
          <p:nvPr/>
        </p:nvSpPr>
        <p:spPr>
          <a:xfrm>
            <a:off x="348688" y="4154400"/>
            <a:ext cx="5701027" cy="1815882"/>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mn-ea"/>
              </a:rPr>
              <a:t>GEMS irradiance shift (0.05 nm) is larger by an order of magnitude compared to other missions </a:t>
            </a:r>
          </a:p>
          <a:p>
            <a:r>
              <a:rPr lang="en-US" altLang="ko-KR" sz="1600" dirty="0">
                <a:latin typeface="+mn-ea"/>
              </a:rPr>
              <a:t>   (e.g., S5P, OMI, 1.0E-3)</a:t>
            </a:r>
          </a:p>
          <a:p>
            <a:pPr marL="285750" indent="-285750">
              <a:buFont typeface="Wingdings" panose="05000000000000000000" pitchFamily="2" charset="2"/>
              <a:buChar char="§"/>
            </a:pPr>
            <a:r>
              <a:rPr lang="en-US" altLang="ko-KR" sz="1600" dirty="0">
                <a:latin typeface="+mn-ea"/>
              </a:rPr>
              <a:t>At CCD 250-300 pixels (near</a:t>
            </a:r>
            <a:r>
              <a:rPr lang="ko-KR" altLang="en-US" sz="1600" dirty="0">
                <a:latin typeface="+mn-ea"/>
              </a:rPr>
              <a:t> </a:t>
            </a:r>
            <a:r>
              <a:rPr lang="en-US" altLang="ko-KR" sz="1600" dirty="0">
                <a:latin typeface="+mn-ea"/>
              </a:rPr>
              <a:t>10-20N), wavelength</a:t>
            </a:r>
            <a:r>
              <a:rPr lang="ko-KR" altLang="en-US" sz="1600" dirty="0">
                <a:latin typeface="+mn-ea"/>
              </a:rPr>
              <a:t> </a:t>
            </a:r>
            <a:r>
              <a:rPr lang="en-US" altLang="ko-KR" sz="1600" dirty="0">
                <a:latin typeface="+mn-ea"/>
              </a:rPr>
              <a:t>shift increased from</a:t>
            </a:r>
            <a:r>
              <a:rPr lang="ko-KR" altLang="en-US" sz="1600" dirty="0">
                <a:latin typeface="+mn-ea"/>
              </a:rPr>
              <a:t> </a:t>
            </a:r>
            <a:r>
              <a:rPr lang="en-US" altLang="ko-KR" sz="1600" dirty="0">
                <a:latin typeface="+mn-ea"/>
              </a:rPr>
              <a:t>5.0 X1E-2 nm to 5.8 X1.0E-2 nm</a:t>
            </a:r>
          </a:p>
          <a:p>
            <a:pPr marL="285750" indent="-285750">
              <a:buFont typeface="Wingdings" panose="05000000000000000000" pitchFamily="2" charset="2"/>
              <a:buChar char="§"/>
            </a:pPr>
            <a:r>
              <a:rPr lang="en-US" altLang="ko-KR" sz="1600" dirty="0">
                <a:latin typeface="+mn-ea"/>
              </a:rPr>
              <a:t>Pixel-to-pixel noise became increasingly severe over the course of the mission.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05BADC-5783-DBA6-F189-4D1EC8725B3F}"/>
                  </a:ext>
                </a:extLst>
              </p:cNvPr>
              <p:cNvSpPr txBox="1"/>
              <p:nvPr/>
            </p:nvSpPr>
            <p:spPr>
              <a:xfrm>
                <a:off x="861352" y="1130102"/>
                <a:ext cx="5304058" cy="338554"/>
              </a:xfrm>
              <a:prstGeom prst="rect">
                <a:avLst/>
              </a:prstGeom>
              <a:noFill/>
            </p:spPr>
            <p:txBody>
              <a:bodyPr wrap="square">
                <a:spAutoFit/>
              </a:bodyPr>
              <a:lstStyle/>
              <a:p>
                <a14:m>
                  <m:oMath xmlns:m="http://schemas.openxmlformats.org/officeDocument/2006/math">
                    <m:r>
                      <a:rPr lang="ko-KR" altLang="en-US" sz="1600" b="1" i="1" smtClean="0">
                        <a:solidFill>
                          <a:srgbClr val="00653E"/>
                        </a:solidFill>
                        <a:latin typeface="Cambria Math" panose="02040503050406030204" pitchFamily="18" charset="0"/>
                      </a:rPr>
                      <m:t>𝝀</m:t>
                    </m:r>
                    <m:r>
                      <a:rPr lang="en-US" altLang="ko-KR" sz="1600" b="1" i="1" smtClean="0">
                        <a:solidFill>
                          <a:srgbClr val="00653E"/>
                        </a:solidFill>
                        <a:latin typeface="Cambria Math" panose="02040503050406030204" pitchFamily="18" charset="0"/>
                      </a:rPr>
                      <m:t> </m:t>
                    </m:r>
                  </m:oMath>
                </a14:m>
                <a:r>
                  <a:rPr lang="en-US" altLang="ko-KR" sz="1600" b="1" dirty="0">
                    <a:solidFill>
                      <a:srgbClr val="00653E"/>
                    </a:solidFill>
                  </a:rPr>
                  <a:t>shift relative to TSIS-1 hybrid solar reference</a:t>
                </a:r>
              </a:p>
            </p:txBody>
          </p:sp>
        </mc:Choice>
        <mc:Fallback xmlns="">
          <p:sp>
            <p:nvSpPr>
              <p:cNvPr id="14" name="TextBox 13">
                <a:extLst>
                  <a:ext uri="{FF2B5EF4-FFF2-40B4-BE49-F238E27FC236}">
                    <a16:creationId xmlns:a16="http://schemas.microsoft.com/office/drawing/2014/main" id="{7405BADC-5783-DBA6-F189-4D1EC8725B3F}"/>
                  </a:ext>
                </a:extLst>
              </p:cNvPr>
              <p:cNvSpPr txBox="1">
                <a:spLocks noRot="1" noChangeAspect="1" noMove="1" noResize="1" noEditPoints="1" noAdjustHandles="1" noChangeArrowheads="1" noChangeShapeType="1" noTextEdit="1"/>
              </p:cNvSpPr>
              <p:nvPr/>
            </p:nvSpPr>
            <p:spPr>
              <a:xfrm>
                <a:off x="861352" y="1130102"/>
                <a:ext cx="5304058" cy="338554"/>
              </a:xfrm>
              <a:prstGeom prst="rect">
                <a:avLst/>
              </a:prstGeom>
              <a:blipFill>
                <a:blip r:embed="rId4"/>
                <a:stretch>
                  <a:fillRect t="-5357" b="-21429"/>
                </a:stretch>
              </a:blipFill>
            </p:spPr>
            <p:txBody>
              <a:bodyPr/>
              <a:lstStyle/>
              <a:p>
                <a:r>
                  <a:rPr lang="ko-KR" altLang="en-US">
                    <a:noFill/>
                  </a:rPr>
                  <a:t> </a:t>
                </a:r>
              </a:p>
            </p:txBody>
          </p:sp>
        </mc:Fallback>
      </mc:AlternateContent>
      <p:cxnSp>
        <p:nvCxnSpPr>
          <p:cNvPr id="22" name="직선 화살표 연결선 21">
            <a:extLst>
              <a:ext uri="{FF2B5EF4-FFF2-40B4-BE49-F238E27FC236}">
                <a16:creationId xmlns:a16="http://schemas.microsoft.com/office/drawing/2014/main" id="{DED9758D-73F9-78FB-E748-AC4FA4C5A81C}"/>
              </a:ext>
            </a:extLst>
          </p:cNvPr>
          <p:cNvCxnSpPr>
            <a:cxnSpLocks/>
          </p:cNvCxnSpPr>
          <p:nvPr/>
        </p:nvCxnSpPr>
        <p:spPr>
          <a:xfrm>
            <a:off x="1854864" y="3261977"/>
            <a:ext cx="2647497"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F82336CA-F1C2-3B17-F4F6-D38310CE9727}"/>
              </a:ext>
            </a:extLst>
          </p:cNvPr>
          <p:cNvSpPr txBox="1"/>
          <p:nvPr/>
        </p:nvSpPr>
        <p:spPr>
          <a:xfrm>
            <a:off x="1954222" y="3249857"/>
            <a:ext cx="2554738" cy="369332"/>
          </a:xfrm>
          <a:prstGeom prst="rect">
            <a:avLst/>
          </a:prstGeom>
          <a:noFill/>
        </p:spPr>
        <p:txBody>
          <a:bodyPr wrap="none" rtlCol="0">
            <a:spAutoFit/>
          </a:bodyPr>
          <a:lstStyle/>
          <a:p>
            <a:r>
              <a:rPr lang="en-US" altLang="ko-KR" dirty="0"/>
              <a:t>North              South</a:t>
            </a:r>
            <a:endParaRPr lang="ko-KR" altLang="en-US" dirty="0"/>
          </a:p>
        </p:txBody>
      </p:sp>
      <p:cxnSp>
        <p:nvCxnSpPr>
          <p:cNvPr id="25" name="직선 화살표 연결선 24">
            <a:extLst>
              <a:ext uri="{FF2B5EF4-FFF2-40B4-BE49-F238E27FC236}">
                <a16:creationId xmlns:a16="http://schemas.microsoft.com/office/drawing/2014/main" id="{7E33E9DF-7B4B-20E1-A67E-F8FDDD551AE5}"/>
              </a:ext>
            </a:extLst>
          </p:cNvPr>
          <p:cNvCxnSpPr>
            <a:cxnSpLocks/>
          </p:cNvCxnSpPr>
          <p:nvPr/>
        </p:nvCxnSpPr>
        <p:spPr>
          <a:xfrm flipV="1">
            <a:off x="1822479" y="1889563"/>
            <a:ext cx="0" cy="1360839"/>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3A813F62-4D93-E7F0-F31F-0611B33F9D96}"/>
              </a:ext>
            </a:extLst>
          </p:cNvPr>
          <p:cNvSpPr txBox="1"/>
          <p:nvPr/>
        </p:nvSpPr>
        <p:spPr>
          <a:xfrm>
            <a:off x="1861572" y="1793849"/>
            <a:ext cx="1252266" cy="1477328"/>
          </a:xfrm>
          <a:prstGeom prst="rect">
            <a:avLst/>
          </a:prstGeom>
          <a:noFill/>
        </p:spPr>
        <p:txBody>
          <a:bodyPr wrap="none" rtlCol="0">
            <a:spAutoFit/>
          </a:bodyPr>
          <a:lstStyle/>
          <a:p>
            <a:r>
              <a:rPr lang="en-US" altLang="ko-KR" dirty="0"/>
              <a:t>December</a:t>
            </a:r>
          </a:p>
          <a:p>
            <a:endParaRPr lang="en-US" altLang="ko-KR" dirty="0"/>
          </a:p>
          <a:p>
            <a:endParaRPr lang="en-US" altLang="ko-KR" dirty="0"/>
          </a:p>
          <a:p>
            <a:endParaRPr lang="en-US" altLang="ko-KR" dirty="0"/>
          </a:p>
          <a:p>
            <a:r>
              <a:rPr lang="en-US" altLang="ko-KR" dirty="0"/>
              <a:t>January</a:t>
            </a:r>
            <a:endParaRPr lang="ko-KR" altLang="en-US" dirty="0"/>
          </a:p>
        </p:txBody>
      </p:sp>
      <p:cxnSp>
        <p:nvCxnSpPr>
          <p:cNvPr id="18" name="직선 연결선 17"/>
          <p:cNvCxnSpPr/>
          <p:nvPr/>
        </p:nvCxnSpPr>
        <p:spPr>
          <a:xfrm>
            <a:off x="6096000" y="1013423"/>
            <a:ext cx="0" cy="531344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9" name="모서리가 둥근 직사각형 18"/>
          <p:cNvSpPr/>
          <p:nvPr/>
        </p:nvSpPr>
        <p:spPr>
          <a:xfrm>
            <a:off x="737867" y="1120774"/>
            <a:ext cx="5265564" cy="338554"/>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a:extLst>
              <a:ext uri="{FF2B5EF4-FFF2-40B4-BE49-F238E27FC236}">
                <a16:creationId xmlns:a16="http://schemas.microsoft.com/office/drawing/2014/main" id="{6DD8A9B5-559D-06F6-FFA3-09D562512445}"/>
              </a:ext>
            </a:extLst>
          </p:cNvPr>
          <p:cNvSpPr txBox="1"/>
          <p:nvPr/>
        </p:nvSpPr>
        <p:spPr>
          <a:xfrm>
            <a:off x="6280977" y="4154352"/>
            <a:ext cx="5911023" cy="2062103"/>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mn-ea"/>
              </a:rPr>
              <a:t>Relative to solar reference, GEMS irradiance levels are lower by</a:t>
            </a:r>
            <a:r>
              <a:rPr lang="ko-KR" altLang="en-US" sz="1600" dirty="0">
                <a:latin typeface="+mn-ea"/>
              </a:rPr>
              <a:t> </a:t>
            </a:r>
            <a:r>
              <a:rPr lang="en-US" altLang="ko-KR" sz="1600" dirty="0">
                <a:latin typeface="+mn-ea"/>
              </a:rPr>
              <a:t>5-25 %, depending on CCD positions.</a:t>
            </a:r>
          </a:p>
          <a:p>
            <a:pPr marL="285750" indent="-285750">
              <a:buFont typeface="Wingdings" panose="05000000000000000000" pitchFamily="2" charset="2"/>
              <a:buChar char="§"/>
            </a:pPr>
            <a:r>
              <a:rPr lang="en-US" altLang="ko-KR" sz="1600" dirty="0">
                <a:latin typeface="+mn-ea"/>
              </a:rPr>
              <a:t>This offset</a:t>
            </a:r>
            <a:r>
              <a:rPr lang="ko-KR" altLang="en-US" sz="1600" dirty="0">
                <a:latin typeface="+mn-ea"/>
              </a:rPr>
              <a:t> </a:t>
            </a:r>
            <a:r>
              <a:rPr lang="en-US" altLang="ko-KR" sz="1600" dirty="0">
                <a:latin typeface="+mn-ea"/>
              </a:rPr>
              <a:t>shows seasonal variations related to angle geometry as well as yearly increasing trend</a:t>
            </a:r>
          </a:p>
          <a:p>
            <a:r>
              <a:rPr lang="en-US" altLang="ko-KR" sz="1600" dirty="0">
                <a:latin typeface="+mn-ea"/>
              </a:rPr>
              <a:t>    (10-15 % during the mission)</a:t>
            </a:r>
          </a:p>
          <a:p>
            <a:pPr marL="285750" indent="-285750">
              <a:buFont typeface="Wingdings" panose="05000000000000000000" pitchFamily="2" charset="2"/>
              <a:buChar char="§"/>
            </a:pPr>
            <a:r>
              <a:rPr lang="en-US" altLang="ko-KR" sz="1600" dirty="0">
                <a:latin typeface="+mn-ea"/>
              </a:rPr>
              <a:t>We account for the irradiance offset as follows:</a:t>
            </a:r>
          </a:p>
          <a:p>
            <a:endParaRPr lang="en-US" altLang="ko-KR" sz="1600" dirty="0">
              <a:latin typeface="+mn-ea"/>
            </a:endParaRPr>
          </a:p>
          <a:p>
            <a:r>
              <a:rPr lang="en-US" altLang="ko-KR" sz="1600" dirty="0">
                <a:latin typeface="+mn-ea"/>
              </a:rPr>
              <a:t>    </a:t>
            </a:r>
          </a:p>
        </p:txBody>
      </p:sp>
      <p:sp>
        <p:nvSpPr>
          <p:cNvPr id="30" name="모서리가 둥근 직사각형 29"/>
          <p:cNvSpPr/>
          <p:nvPr/>
        </p:nvSpPr>
        <p:spPr>
          <a:xfrm>
            <a:off x="6441981" y="1101331"/>
            <a:ext cx="5265564" cy="338554"/>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2" name="그림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2865" y="1613951"/>
            <a:ext cx="3810603" cy="2540402"/>
          </a:xfrm>
          <a:prstGeom prst="rect">
            <a:avLst/>
          </a:prstGeom>
        </p:spPr>
      </p:pic>
      <p:pic>
        <p:nvPicPr>
          <p:cNvPr id="33" name="그림 32"/>
          <p:cNvPicPr>
            <a:picLocks noChangeAspect="1"/>
          </p:cNvPicPr>
          <p:nvPr/>
        </p:nvPicPr>
        <p:blipFill rotWithShape="1">
          <a:blip r:embed="rId6">
            <a:extLst>
              <a:ext uri="{28A0092B-C50C-407E-A947-70E740481C1C}">
                <a14:useLocalDpi xmlns:a14="http://schemas.microsoft.com/office/drawing/2010/main" val="0"/>
              </a:ext>
            </a:extLst>
          </a:blip>
          <a:srcRect r="57169"/>
          <a:stretch/>
        </p:blipFill>
        <p:spPr>
          <a:xfrm>
            <a:off x="10119899" y="1643987"/>
            <a:ext cx="1587646" cy="2471153"/>
          </a:xfrm>
          <a:prstGeom prst="rect">
            <a:avLst/>
          </a:prstGeom>
        </p:spPr>
      </p:pic>
      <p:sp>
        <p:nvSpPr>
          <p:cNvPr id="20" name="TextBox 19"/>
          <p:cNvSpPr txBox="1"/>
          <p:nvPr/>
        </p:nvSpPr>
        <p:spPr>
          <a:xfrm>
            <a:off x="12192000" y="695325"/>
            <a:ext cx="184731" cy="369332"/>
          </a:xfrm>
          <a:prstGeom prst="rect">
            <a:avLst/>
          </a:prstGeom>
          <a:noFill/>
        </p:spPr>
        <p:txBody>
          <a:bodyPr wrap="none" rtlCol="0">
            <a:spAutoFit/>
          </a:bodyPr>
          <a:lstStyle/>
          <a:p>
            <a:endParaRPr lang="ko-KR" altLang="en-US" dirty="0"/>
          </a:p>
        </p:txBody>
      </p:sp>
      <p:sp>
        <p:nvSpPr>
          <p:cNvPr id="34" name="TextBox 33">
            <a:extLst>
              <a:ext uri="{FF2B5EF4-FFF2-40B4-BE49-F238E27FC236}">
                <a16:creationId xmlns:a16="http://schemas.microsoft.com/office/drawing/2014/main" id="{7405BADC-5783-DBA6-F189-4D1EC8725B3F}"/>
              </a:ext>
            </a:extLst>
          </p:cNvPr>
          <p:cNvSpPr txBox="1"/>
          <p:nvPr/>
        </p:nvSpPr>
        <p:spPr>
          <a:xfrm>
            <a:off x="6508741" y="1130102"/>
            <a:ext cx="5304058" cy="343235"/>
          </a:xfrm>
          <a:prstGeom prst="rect">
            <a:avLst/>
          </a:prstGeom>
          <a:noFill/>
        </p:spPr>
        <p:txBody>
          <a:bodyPr wrap="square">
            <a:spAutoFit/>
          </a:bodyPr>
          <a:lstStyle/>
          <a:p>
            <a:pPr algn="ctr"/>
            <a:r>
              <a:rPr lang="en-US" altLang="ko-KR" sz="1600" b="1" dirty="0">
                <a:solidFill>
                  <a:srgbClr val="00653E"/>
                </a:solidFill>
              </a:rPr>
              <a:t>Irradiance offset </a:t>
            </a:r>
          </a:p>
        </p:txBody>
      </p:sp>
      <p:sp>
        <p:nvSpPr>
          <p:cNvPr id="21" name="TextBox 20"/>
          <p:cNvSpPr txBox="1"/>
          <p:nvPr/>
        </p:nvSpPr>
        <p:spPr>
          <a:xfrm>
            <a:off x="6820872" y="1468656"/>
            <a:ext cx="2158220" cy="307777"/>
          </a:xfrm>
          <a:prstGeom prst="rect">
            <a:avLst/>
          </a:prstGeom>
          <a:solidFill>
            <a:schemeClr val="bg1"/>
          </a:solidFill>
        </p:spPr>
        <p:txBody>
          <a:bodyPr wrap="none" rtlCol="0">
            <a:spAutoFit/>
          </a:bodyPr>
          <a:lstStyle/>
          <a:p>
            <a:r>
              <a:rPr lang="en-US" altLang="ko-KR" sz="1400" b="1" dirty="0"/>
              <a:t>Monthly offset in 2022</a:t>
            </a:r>
            <a:endParaRPr lang="ko-KR" altLang="en-US" sz="1400" b="1" dirty="0"/>
          </a:p>
        </p:txBody>
      </p:sp>
      <p:sp>
        <p:nvSpPr>
          <p:cNvPr id="35" name="TextBox 34"/>
          <p:cNvSpPr txBox="1"/>
          <p:nvPr/>
        </p:nvSpPr>
        <p:spPr>
          <a:xfrm>
            <a:off x="10527906" y="1498270"/>
            <a:ext cx="1246303" cy="307777"/>
          </a:xfrm>
          <a:prstGeom prst="rect">
            <a:avLst/>
          </a:prstGeom>
          <a:solidFill>
            <a:schemeClr val="bg1"/>
          </a:solidFill>
        </p:spPr>
        <p:txBody>
          <a:bodyPr wrap="none" rtlCol="0">
            <a:spAutoFit/>
          </a:bodyPr>
          <a:lstStyle/>
          <a:p>
            <a:r>
              <a:rPr lang="en-US" altLang="ko-KR" sz="1400" b="1" dirty="0"/>
              <a:t>Yearly offset</a:t>
            </a:r>
            <a:endParaRPr lang="ko-KR" altLang="en-US" sz="1400" b="1" dirty="0"/>
          </a:p>
        </p:txBody>
      </p:sp>
      <mc:AlternateContent xmlns:mc="http://schemas.openxmlformats.org/markup-compatibility/2006" xmlns:a14="http://schemas.microsoft.com/office/drawing/2010/main">
        <mc:Choice Requires="a14">
          <p:sp>
            <p:nvSpPr>
              <p:cNvPr id="23" name="TextBox 22"/>
              <p:cNvSpPr txBox="1"/>
              <p:nvPr/>
            </p:nvSpPr>
            <p:spPr>
              <a:xfrm>
                <a:off x="6614873" y="5689854"/>
                <a:ext cx="1470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𝐹</m:t>
                          </m:r>
                        </m:e>
                        <m:sub>
                          <m:r>
                            <a:rPr lang="en-US" altLang="ko-KR" b="0" i="1" smtClean="0">
                              <a:latin typeface="Cambria Math" panose="02040503050406030204" pitchFamily="18" charset="0"/>
                            </a:rPr>
                            <m:t>𝐺</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𝐹</m:t>
                          </m:r>
                        </m:e>
                        <m:sub>
                          <m:r>
                            <a:rPr lang="en-US" altLang="ko-KR" b="0" i="1" smtClean="0">
                              <a:latin typeface="Cambria Math" panose="02040503050406030204" pitchFamily="18" charset="0"/>
                            </a:rPr>
                            <m:t>𝐺</m:t>
                          </m:r>
                        </m:sub>
                      </m:sSub>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𝐴</m:t>
                      </m:r>
                      <m:r>
                        <a:rPr lang="en-US" altLang="ko-KR" b="0" i="1" smtClean="0">
                          <a:latin typeface="Cambria Math" panose="02040503050406030204" pitchFamily="18" charset="0"/>
                          <a:ea typeface="Cambria Math" panose="02040503050406030204" pitchFamily="18" charset="0"/>
                        </a:rPr>
                        <m:t> </m:t>
                      </m:r>
                    </m:oMath>
                  </m:oMathPara>
                </a14:m>
                <a:endParaRPr lang="ko-KR"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614873" y="5689854"/>
                <a:ext cx="1470274" cy="369332"/>
              </a:xfrm>
              <a:prstGeom prst="rect">
                <a:avLst/>
              </a:prstGeom>
              <a:blipFill>
                <a:blip r:embed="rId7"/>
                <a:stretch>
                  <a:fillRect b="-16393"/>
                </a:stretch>
              </a:blipFill>
            </p:spPr>
            <p:txBody>
              <a:bodyPr/>
              <a:lstStyle/>
              <a:p>
                <a:r>
                  <a:rPr lang="ko-KR" altLang="en-US">
                    <a:noFill/>
                  </a:rPr>
                  <a:t> </a:t>
                </a:r>
              </a:p>
            </p:txBody>
          </p:sp>
        </mc:Fallback>
      </mc:AlternateContent>
      <p:pic>
        <p:nvPicPr>
          <p:cNvPr id="36" name="그림 35">
            <a:extLst>
              <a:ext uri="{FF2B5EF4-FFF2-40B4-BE49-F238E27FC236}">
                <a16:creationId xmlns:a16="http://schemas.microsoft.com/office/drawing/2014/main" id="{78E93372-46F9-1F0A-C645-68F25D0978BA}"/>
              </a:ext>
            </a:extLst>
          </p:cNvPr>
          <p:cNvPicPr>
            <a:picLocks noChangeAspect="1"/>
          </p:cNvPicPr>
          <p:nvPr/>
        </p:nvPicPr>
        <p:blipFill>
          <a:blip r:embed="rId8"/>
          <a:stretch>
            <a:fillRect/>
          </a:stretch>
        </p:blipFill>
        <p:spPr>
          <a:xfrm>
            <a:off x="6508741" y="6061286"/>
            <a:ext cx="5410200" cy="571500"/>
          </a:xfrm>
          <a:prstGeom prst="rect">
            <a:avLst/>
          </a:prstGeom>
        </p:spPr>
      </p:pic>
      <p:sp>
        <p:nvSpPr>
          <p:cNvPr id="37" name="TextBox 36"/>
          <p:cNvSpPr txBox="1"/>
          <p:nvPr/>
        </p:nvSpPr>
        <p:spPr>
          <a:xfrm>
            <a:off x="6614873" y="6519446"/>
            <a:ext cx="5531832" cy="307777"/>
          </a:xfrm>
          <a:prstGeom prst="rect">
            <a:avLst/>
          </a:prstGeom>
          <a:solidFill>
            <a:schemeClr val="bg1"/>
          </a:solidFill>
        </p:spPr>
        <p:txBody>
          <a:bodyPr wrap="square" rtlCol="0">
            <a:spAutoFit/>
          </a:bodyPr>
          <a:lstStyle/>
          <a:p>
            <a:r>
              <a:rPr lang="en-US" altLang="ko-KR" sz="1400" dirty="0"/>
              <a:t>A : represent the ratio between GEMS and reference.</a:t>
            </a:r>
            <a:endParaRPr lang="ko-KR" altLang="en-US" sz="1400" dirty="0"/>
          </a:p>
        </p:txBody>
      </p:sp>
    </p:spTree>
    <p:extLst>
      <p:ext uri="{BB962C8B-B14F-4D97-AF65-F5344CB8AC3E}">
        <p14:creationId xmlns:p14="http://schemas.microsoft.com/office/powerpoint/2010/main" val="42839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Calibration process for v1.0 radiance spectrum</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8</a:t>
            </a:fld>
            <a:endParaRPr lang="ko-KR" altLang="en-US"/>
          </a:p>
        </p:txBody>
      </p:sp>
      <p:cxnSp>
        <p:nvCxnSpPr>
          <p:cNvPr id="7" name="직선 연결선 6"/>
          <p:cNvCxnSpPr/>
          <p:nvPr/>
        </p:nvCxnSpPr>
        <p:spPr>
          <a:xfrm>
            <a:off x="6096000" y="1013423"/>
            <a:ext cx="0" cy="5313448"/>
          </a:xfrm>
          <a:prstGeom prst="line">
            <a:avLst/>
          </a:prstGeom>
          <a:ln w="28575"/>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05BADC-5783-DBA6-F189-4D1EC8725B3F}"/>
                  </a:ext>
                </a:extLst>
              </p:cNvPr>
              <p:cNvSpPr txBox="1"/>
              <p:nvPr/>
            </p:nvSpPr>
            <p:spPr>
              <a:xfrm>
                <a:off x="861352" y="1130102"/>
                <a:ext cx="5304058" cy="338554"/>
              </a:xfrm>
              <a:prstGeom prst="rect">
                <a:avLst/>
              </a:prstGeom>
              <a:noFill/>
            </p:spPr>
            <p:txBody>
              <a:bodyPr wrap="square">
                <a:spAutoFit/>
              </a:bodyPr>
              <a:lstStyle/>
              <a:p>
                <a14:m>
                  <m:oMath xmlns:m="http://schemas.openxmlformats.org/officeDocument/2006/math">
                    <m:r>
                      <a:rPr lang="ko-KR" altLang="en-US" sz="1600" b="1" i="1" smtClean="0">
                        <a:solidFill>
                          <a:srgbClr val="00653E"/>
                        </a:solidFill>
                        <a:latin typeface="Cambria Math" panose="02040503050406030204" pitchFamily="18" charset="0"/>
                      </a:rPr>
                      <m:t>𝝀</m:t>
                    </m:r>
                    <m:r>
                      <a:rPr lang="en-US" altLang="ko-KR" sz="1600" b="1" i="1" smtClean="0">
                        <a:solidFill>
                          <a:srgbClr val="00653E"/>
                        </a:solidFill>
                        <a:latin typeface="Cambria Math" panose="02040503050406030204" pitchFamily="18" charset="0"/>
                      </a:rPr>
                      <m:t> </m:t>
                    </m:r>
                  </m:oMath>
                </a14:m>
                <a:r>
                  <a:rPr lang="en-US" altLang="ko-KR" sz="1600" b="1" dirty="0">
                    <a:solidFill>
                      <a:srgbClr val="00653E"/>
                    </a:solidFill>
                  </a:rPr>
                  <a:t>shift relative to TSIS-1 hybrid solar reference</a:t>
                </a:r>
              </a:p>
            </p:txBody>
          </p:sp>
        </mc:Choice>
        <mc:Fallback xmlns="">
          <p:sp>
            <p:nvSpPr>
              <p:cNvPr id="8" name="TextBox 7">
                <a:extLst>
                  <a:ext uri="{FF2B5EF4-FFF2-40B4-BE49-F238E27FC236}">
                    <a16:creationId xmlns:a16="http://schemas.microsoft.com/office/drawing/2014/main" id="{7405BADC-5783-DBA6-F189-4D1EC8725B3F}"/>
                  </a:ext>
                </a:extLst>
              </p:cNvPr>
              <p:cNvSpPr txBox="1">
                <a:spLocks noRot="1" noChangeAspect="1" noMove="1" noResize="1" noEditPoints="1" noAdjustHandles="1" noChangeArrowheads="1" noChangeShapeType="1" noTextEdit="1"/>
              </p:cNvSpPr>
              <p:nvPr/>
            </p:nvSpPr>
            <p:spPr>
              <a:xfrm>
                <a:off x="861352" y="1130102"/>
                <a:ext cx="5304058" cy="338554"/>
              </a:xfrm>
              <a:prstGeom prst="rect">
                <a:avLst/>
              </a:prstGeom>
              <a:blipFill>
                <a:blip r:embed="rId3"/>
                <a:stretch>
                  <a:fillRect t="-5357" b="-21429"/>
                </a:stretch>
              </a:blipFill>
            </p:spPr>
            <p:txBody>
              <a:bodyPr/>
              <a:lstStyle/>
              <a:p>
                <a:r>
                  <a:rPr lang="ko-KR" altLang="en-US">
                    <a:noFill/>
                  </a:rPr>
                  <a:t> </a:t>
                </a:r>
              </a:p>
            </p:txBody>
          </p:sp>
        </mc:Fallback>
      </mc:AlternateContent>
      <p:sp>
        <p:nvSpPr>
          <p:cNvPr id="9" name="모서리가 둥근 직사각형 8"/>
          <p:cNvSpPr/>
          <p:nvPr/>
        </p:nvSpPr>
        <p:spPr>
          <a:xfrm>
            <a:off x="737867" y="1120774"/>
            <a:ext cx="5265564" cy="338554"/>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9"/>
          <p:cNvSpPr/>
          <p:nvPr/>
        </p:nvSpPr>
        <p:spPr>
          <a:xfrm>
            <a:off x="6441981" y="1101331"/>
            <a:ext cx="5265564" cy="338554"/>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7405BADC-5783-DBA6-F189-4D1EC8725B3F}"/>
              </a:ext>
            </a:extLst>
          </p:cNvPr>
          <p:cNvSpPr txBox="1"/>
          <p:nvPr/>
        </p:nvSpPr>
        <p:spPr>
          <a:xfrm>
            <a:off x="6508741" y="1130102"/>
            <a:ext cx="5304058" cy="343235"/>
          </a:xfrm>
          <a:prstGeom prst="rect">
            <a:avLst/>
          </a:prstGeom>
          <a:noFill/>
        </p:spPr>
        <p:txBody>
          <a:bodyPr wrap="square">
            <a:spAutoFit/>
          </a:bodyPr>
          <a:lstStyle/>
          <a:p>
            <a:pPr algn="ctr"/>
            <a:r>
              <a:rPr lang="en-US" altLang="ko-KR" sz="1600" b="1" dirty="0">
                <a:solidFill>
                  <a:srgbClr val="00653E"/>
                </a:solidFill>
              </a:rPr>
              <a:t>Soft calibration (Normalized radiance)</a:t>
            </a:r>
          </a:p>
        </p:txBody>
      </p:sp>
      <p:pic>
        <p:nvPicPr>
          <p:cNvPr id="12" name="그림 11">
            <a:extLst>
              <a:ext uri="{FF2B5EF4-FFF2-40B4-BE49-F238E27FC236}">
                <a16:creationId xmlns:a16="http://schemas.microsoft.com/office/drawing/2014/main" id="{364AA3A3-C8B9-6E51-D621-FF4456176848}"/>
              </a:ext>
            </a:extLst>
          </p:cNvPr>
          <p:cNvPicPr>
            <a:picLocks noChangeAspect="1"/>
          </p:cNvPicPr>
          <p:nvPr/>
        </p:nvPicPr>
        <p:blipFill rotWithShape="1">
          <a:blip r:embed="rId4">
            <a:extLst>
              <a:ext uri="{28A0092B-C50C-407E-A947-70E740481C1C}">
                <a14:useLocalDpi xmlns:a14="http://schemas.microsoft.com/office/drawing/2010/main" val="0"/>
              </a:ext>
            </a:extLst>
          </a:blip>
          <a:srcRect l="1649" t="4086" r="52241" b="9746"/>
          <a:stretch/>
        </p:blipFill>
        <p:spPr>
          <a:xfrm>
            <a:off x="7128182" y="2300229"/>
            <a:ext cx="1864097" cy="1405819"/>
          </a:xfrm>
          <a:prstGeom prst="rect">
            <a:avLst/>
          </a:prstGeom>
        </p:spPr>
      </p:pic>
      <p:pic>
        <p:nvPicPr>
          <p:cNvPr id="13" name="그림 12">
            <a:extLst>
              <a:ext uri="{FF2B5EF4-FFF2-40B4-BE49-F238E27FC236}">
                <a16:creationId xmlns:a16="http://schemas.microsoft.com/office/drawing/2014/main" id="{84EAA6EF-FCF5-B177-C19C-503457E2060D}"/>
              </a:ext>
            </a:extLst>
          </p:cNvPr>
          <p:cNvPicPr>
            <a:picLocks noChangeAspect="1"/>
          </p:cNvPicPr>
          <p:nvPr/>
        </p:nvPicPr>
        <p:blipFill rotWithShape="1">
          <a:blip r:embed="rId5">
            <a:extLst>
              <a:ext uri="{28A0092B-C50C-407E-A947-70E740481C1C}">
                <a14:useLocalDpi xmlns:a14="http://schemas.microsoft.com/office/drawing/2010/main" val="0"/>
              </a:ext>
            </a:extLst>
          </a:blip>
          <a:srcRect l="7737" t="3820" r="51569" b="9938"/>
          <a:stretch/>
        </p:blipFill>
        <p:spPr>
          <a:xfrm>
            <a:off x="8992279" y="2300229"/>
            <a:ext cx="1686130" cy="1442081"/>
          </a:xfrm>
          <a:prstGeom prst="rect">
            <a:avLst/>
          </a:prstGeom>
        </p:spPr>
      </p:pic>
      <p:pic>
        <p:nvPicPr>
          <p:cNvPr id="14" name="그림 13">
            <a:extLst>
              <a:ext uri="{FF2B5EF4-FFF2-40B4-BE49-F238E27FC236}">
                <a16:creationId xmlns:a16="http://schemas.microsoft.com/office/drawing/2014/main" id="{AB183304-E93C-29BF-ECAE-ECE3E49A4314}"/>
              </a:ext>
            </a:extLst>
          </p:cNvPr>
          <p:cNvPicPr>
            <a:picLocks noChangeAspect="1"/>
          </p:cNvPicPr>
          <p:nvPr/>
        </p:nvPicPr>
        <p:blipFill rotWithShape="1">
          <a:blip r:embed="rId6">
            <a:extLst>
              <a:ext uri="{28A0092B-C50C-407E-A947-70E740481C1C}">
                <a14:useLocalDpi xmlns:a14="http://schemas.microsoft.com/office/drawing/2010/main" val="0"/>
              </a:ext>
            </a:extLst>
          </a:blip>
          <a:srcRect l="5193" t="4341" r="51778"/>
          <a:stretch/>
        </p:blipFill>
        <p:spPr>
          <a:xfrm>
            <a:off x="8905875" y="3909953"/>
            <a:ext cx="1772534" cy="1491393"/>
          </a:xfrm>
          <a:prstGeom prst="rect">
            <a:avLst/>
          </a:prstGeom>
        </p:spPr>
      </p:pic>
      <p:pic>
        <p:nvPicPr>
          <p:cNvPr id="15" name="그림 14">
            <a:extLst>
              <a:ext uri="{FF2B5EF4-FFF2-40B4-BE49-F238E27FC236}">
                <a16:creationId xmlns:a16="http://schemas.microsoft.com/office/drawing/2014/main" id="{83809FC2-B9B3-EC1A-286A-D2761F42BE48}"/>
              </a:ext>
            </a:extLst>
          </p:cNvPr>
          <p:cNvPicPr>
            <a:picLocks noChangeAspect="1"/>
          </p:cNvPicPr>
          <p:nvPr/>
        </p:nvPicPr>
        <p:blipFill rotWithShape="1">
          <a:blip r:embed="rId7">
            <a:extLst>
              <a:ext uri="{28A0092B-C50C-407E-A947-70E740481C1C}">
                <a14:useLocalDpi xmlns:a14="http://schemas.microsoft.com/office/drawing/2010/main" val="0"/>
              </a:ext>
            </a:extLst>
          </a:blip>
          <a:srcRect l="828" t="4341" r="51980" b="-1"/>
          <a:stretch/>
        </p:blipFill>
        <p:spPr>
          <a:xfrm>
            <a:off x="7115175" y="3909954"/>
            <a:ext cx="1877104" cy="1491392"/>
          </a:xfrm>
          <a:prstGeom prst="rect">
            <a:avLst/>
          </a:prstGeom>
        </p:spPr>
      </p:pic>
      <p:pic>
        <p:nvPicPr>
          <p:cNvPr id="16" name="그림 15">
            <a:extLst>
              <a:ext uri="{FF2B5EF4-FFF2-40B4-BE49-F238E27FC236}">
                <a16:creationId xmlns:a16="http://schemas.microsoft.com/office/drawing/2014/main" id="{281A8A0E-2EF1-368E-FED1-AA9B5AE853F0}"/>
              </a:ext>
            </a:extLst>
          </p:cNvPr>
          <p:cNvPicPr>
            <a:picLocks noChangeAspect="1"/>
          </p:cNvPicPr>
          <p:nvPr/>
        </p:nvPicPr>
        <p:blipFill rotWithShape="1">
          <a:blip r:embed="rId6">
            <a:extLst>
              <a:ext uri="{28A0092B-C50C-407E-A947-70E740481C1C}">
                <a14:useLocalDpi xmlns:a14="http://schemas.microsoft.com/office/drawing/2010/main" val="0"/>
              </a:ext>
            </a:extLst>
          </a:blip>
          <a:srcRect l="92666" r="667"/>
          <a:stretch/>
        </p:blipFill>
        <p:spPr>
          <a:xfrm>
            <a:off x="10637039" y="2536193"/>
            <a:ext cx="393124" cy="2579878"/>
          </a:xfrm>
          <a:prstGeom prst="rect">
            <a:avLst/>
          </a:prstGeom>
        </p:spPr>
      </p:pic>
      <p:sp>
        <p:nvSpPr>
          <p:cNvPr id="17" name="TextBox 16"/>
          <p:cNvSpPr txBox="1"/>
          <p:nvPr/>
        </p:nvSpPr>
        <p:spPr>
          <a:xfrm>
            <a:off x="6455918" y="1473337"/>
            <a:ext cx="5204886" cy="584775"/>
          </a:xfrm>
          <a:prstGeom prst="rect">
            <a:avLst/>
          </a:prstGeom>
          <a:noFill/>
        </p:spPr>
        <p:txBody>
          <a:bodyPr wrap="none" rtlCol="0">
            <a:spAutoFit/>
          </a:bodyPr>
          <a:lstStyle/>
          <a:p>
            <a:pPr marL="285750" indent="-285750">
              <a:buFont typeface="Wingdings" panose="05000000000000000000" pitchFamily="2" charset="2"/>
              <a:buChar char="§"/>
            </a:pPr>
            <a:r>
              <a:rPr lang="en-US" altLang="ko-KR" sz="1600" dirty="0"/>
              <a:t>Soft spectra: systematic residuals of normalized </a:t>
            </a:r>
          </a:p>
          <a:p>
            <a:r>
              <a:rPr lang="en-US" altLang="ko-KR" sz="1600" dirty="0"/>
              <a:t>Radiances between GEMS and RTM simulation in July</a:t>
            </a:r>
            <a:endParaRPr lang="ko-KR" altLang="en-US" sz="1600" dirty="0"/>
          </a:p>
        </p:txBody>
      </p:sp>
      <p:sp>
        <p:nvSpPr>
          <p:cNvPr id="19" name="TextBox 18"/>
          <p:cNvSpPr txBox="1"/>
          <p:nvPr/>
        </p:nvSpPr>
        <p:spPr>
          <a:xfrm>
            <a:off x="8177791" y="2306811"/>
            <a:ext cx="763351" cy="276999"/>
          </a:xfrm>
          <a:prstGeom prst="rect">
            <a:avLst/>
          </a:prstGeom>
          <a:noFill/>
        </p:spPr>
        <p:txBody>
          <a:bodyPr wrap="none" rtlCol="0">
            <a:spAutoFit/>
          </a:bodyPr>
          <a:lstStyle/>
          <a:p>
            <a:r>
              <a:rPr lang="en-US" altLang="ko-KR" sz="1200" b="1" dirty="0"/>
              <a:t>2021.07</a:t>
            </a:r>
            <a:endParaRPr lang="ko-KR" altLang="en-US" sz="1200" b="1" dirty="0"/>
          </a:p>
        </p:txBody>
      </p:sp>
      <p:sp>
        <p:nvSpPr>
          <p:cNvPr id="20" name="TextBox 19"/>
          <p:cNvSpPr txBox="1"/>
          <p:nvPr/>
        </p:nvSpPr>
        <p:spPr>
          <a:xfrm>
            <a:off x="9835344" y="2306811"/>
            <a:ext cx="763351" cy="276999"/>
          </a:xfrm>
          <a:prstGeom prst="rect">
            <a:avLst/>
          </a:prstGeom>
          <a:noFill/>
        </p:spPr>
        <p:txBody>
          <a:bodyPr wrap="none" rtlCol="0">
            <a:spAutoFit/>
          </a:bodyPr>
          <a:lstStyle/>
          <a:p>
            <a:r>
              <a:rPr lang="en-US" altLang="ko-KR" sz="1200" b="1" dirty="0"/>
              <a:t>2023.07</a:t>
            </a:r>
            <a:endParaRPr lang="ko-KR" altLang="en-US" sz="1200" b="1" dirty="0"/>
          </a:p>
        </p:txBody>
      </p:sp>
      <p:sp>
        <p:nvSpPr>
          <p:cNvPr id="21" name="TextBox 20"/>
          <p:cNvSpPr txBox="1"/>
          <p:nvPr/>
        </p:nvSpPr>
        <p:spPr>
          <a:xfrm>
            <a:off x="8177791" y="3887930"/>
            <a:ext cx="763351" cy="276999"/>
          </a:xfrm>
          <a:prstGeom prst="rect">
            <a:avLst/>
          </a:prstGeom>
          <a:noFill/>
        </p:spPr>
        <p:txBody>
          <a:bodyPr wrap="none" rtlCol="0">
            <a:spAutoFit/>
          </a:bodyPr>
          <a:lstStyle/>
          <a:p>
            <a:r>
              <a:rPr lang="en-US" altLang="ko-KR" sz="1200" b="1" dirty="0"/>
              <a:t>2021.07</a:t>
            </a:r>
            <a:endParaRPr lang="ko-KR" altLang="en-US" sz="1200" b="1" dirty="0"/>
          </a:p>
        </p:txBody>
      </p:sp>
      <p:sp>
        <p:nvSpPr>
          <p:cNvPr id="22" name="TextBox 21"/>
          <p:cNvSpPr txBox="1"/>
          <p:nvPr/>
        </p:nvSpPr>
        <p:spPr>
          <a:xfrm>
            <a:off x="9835344" y="3887930"/>
            <a:ext cx="763351" cy="276999"/>
          </a:xfrm>
          <a:prstGeom prst="rect">
            <a:avLst/>
          </a:prstGeom>
          <a:noFill/>
        </p:spPr>
        <p:txBody>
          <a:bodyPr wrap="none" rtlCol="0">
            <a:spAutoFit/>
          </a:bodyPr>
          <a:lstStyle/>
          <a:p>
            <a:r>
              <a:rPr lang="en-US" altLang="ko-KR" sz="1200" b="1" dirty="0"/>
              <a:t>2023.07</a:t>
            </a:r>
            <a:endParaRPr lang="ko-KR" altLang="en-US" sz="1200" b="1" dirty="0"/>
          </a:p>
        </p:txBody>
      </p:sp>
      <p:sp>
        <p:nvSpPr>
          <p:cNvPr id="23" name="TextBox 22"/>
          <p:cNvSpPr txBox="1"/>
          <p:nvPr/>
        </p:nvSpPr>
        <p:spPr>
          <a:xfrm>
            <a:off x="7296382" y="2026521"/>
            <a:ext cx="2038571" cy="276999"/>
          </a:xfrm>
          <a:prstGeom prst="rect">
            <a:avLst/>
          </a:prstGeom>
          <a:noFill/>
        </p:spPr>
        <p:txBody>
          <a:bodyPr wrap="none" rtlCol="0">
            <a:spAutoFit/>
          </a:bodyPr>
          <a:lstStyle/>
          <a:p>
            <a:r>
              <a:rPr lang="en-US" altLang="ko-KR" sz="1200" b="1" dirty="0"/>
              <a:t>w/o irradiance correction</a:t>
            </a:r>
            <a:endParaRPr lang="ko-KR" altLang="en-US" sz="1200" b="1" dirty="0"/>
          </a:p>
        </p:txBody>
      </p:sp>
      <p:sp>
        <p:nvSpPr>
          <p:cNvPr id="24" name="TextBox 23"/>
          <p:cNvSpPr txBox="1"/>
          <p:nvPr/>
        </p:nvSpPr>
        <p:spPr>
          <a:xfrm>
            <a:off x="7296382" y="3685773"/>
            <a:ext cx="2070631" cy="276999"/>
          </a:xfrm>
          <a:prstGeom prst="rect">
            <a:avLst/>
          </a:prstGeom>
          <a:noFill/>
        </p:spPr>
        <p:txBody>
          <a:bodyPr wrap="none" rtlCol="0">
            <a:spAutoFit/>
          </a:bodyPr>
          <a:lstStyle/>
          <a:p>
            <a:r>
              <a:rPr lang="en-US" altLang="ko-KR" sz="1200" b="1" dirty="0">
                <a:solidFill>
                  <a:srgbClr val="0E1AFF"/>
                </a:solidFill>
              </a:rPr>
              <a:t>with irradiance correction</a:t>
            </a:r>
            <a:endParaRPr lang="ko-KR" altLang="en-US" sz="1200" b="1" dirty="0">
              <a:solidFill>
                <a:srgbClr val="0E1AFF"/>
              </a:solidFill>
            </a:endParaRPr>
          </a:p>
        </p:txBody>
      </p:sp>
      <mc:AlternateContent xmlns:mc="http://schemas.openxmlformats.org/markup-compatibility/2006" xmlns:a14="http://schemas.microsoft.com/office/drawing/2010/main">
        <mc:Choice Requires="a14">
          <p:sp>
            <p:nvSpPr>
              <p:cNvPr id="25" name="TextBox 24"/>
              <p:cNvSpPr txBox="1"/>
              <p:nvPr/>
            </p:nvSpPr>
            <p:spPr>
              <a:xfrm>
                <a:off x="6165410" y="5297953"/>
                <a:ext cx="5879623" cy="1077218"/>
              </a:xfrm>
              <a:prstGeom prst="rect">
                <a:avLst/>
              </a:prstGeom>
              <a:noFill/>
            </p:spPr>
            <p:txBody>
              <a:bodyPr wrap="none" rtlCol="0">
                <a:spAutoFit/>
              </a:bodyPr>
              <a:lstStyle/>
              <a:p>
                <a:pPr marL="285750" indent="-285750">
                  <a:buFontTx/>
                  <a:buChar char="-"/>
                </a:pPr>
                <a:r>
                  <a:rPr lang="en-US" altLang="ko-KR" sz="1600" dirty="0"/>
                  <a:t>We use </a:t>
                </a:r>
                <a:r>
                  <a:rPr lang="en-US" altLang="ko-KR" sz="1600" dirty="0">
                    <a:solidFill>
                      <a:srgbClr val="0E1AFF"/>
                    </a:solidFill>
                  </a:rPr>
                  <a:t>time-independent soft spectrum</a:t>
                </a:r>
                <a:r>
                  <a:rPr lang="en-US" altLang="ko-KR" sz="1600" dirty="0"/>
                  <a:t>, only accounting</a:t>
                </a:r>
              </a:p>
              <a:p>
                <a:r>
                  <a:rPr lang="en-US" altLang="ko-KR" sz="1600" dirty="0"/>
                  <a:t>for CCD-dependent biases (</a:t>
                </a:r>
                <a14:m>
                  <m:oMath xmlns:m="http://schemas.openxmlformats.org/officeDocument/2006/math">
                    <m:r>
                      <a:rPr lang="ko-KR" altLang="en-US" sz="1600" i="1" smtClean="0">
                        <a:latin typeface="Cambria Math" panose="02040503050406030204" pitchFamily="18" charset="0"/>
                      </a:rPr>
                      <m:t>𝜆</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𝑐𝑟𝑜𝑠𝑠</m:t>
                    </m:r>
                    <m:r>
                      <a:rPr lang="en-US" altLang="ko-KR" sz="1600" b="0" i="1" smtClean="0">
                        <a:latin typeface="Cambria Math" panose="02040503050406030204" pitchFamily="18" charset="0"/>
                      </a:rPr>
                      <m:t>). </m:t>
                    </m:r>
                  </m:oMath>
                </a14:m>
                <a:endParaRPr lang="en-US" altLang="ko-KR" sz="1600" dirty="0"/>
              </a:p>
              <a:p>
                <a:pPr marL="285750" indent="-285750">
                  <a:buFontTx/>
                  <a:buChar char="-"/>
                </a:pPr>
                <a:r>
                  <a:rPr lang="en-US" altLang="ko-KR" sz="1600" u="sng" dirty="0"/>
                  <a:t>Normalized radiances show the slow-degradation impact</a:t>
                </a:r>
              </a:p>
              <a:p>
                <a:r>
                  <a:rPr lang="en-US" altLang="ko-KR" sz="1600" u="sng" dirty="0"/>
                  <a:t>if the irradiance degradation is removed</a:t>
                </a:r>
                <a:r>
                  <a:rPr lang="en-US" altLang="ko-KR" sz="1600" dirty="0"/>
                  <a:t>. </a:t>
                </a:r>
                <a:endParaRPr lang="ko-KR" alt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65410" y="5297953"/>
                <a:ext cx="5879623" cy="1077218"/>
              </a:xfrm>
              <a:prstGeom prst="rect">
                <a:avLst/>
              </a:prstGeom>
              <a:blipFill>
                <a:blip r:embed="rId8"/>
                <a:stretch>
                  <a:fillRect l="-725" t="-3955" b="-6215"/>
                </a:stretch>
              </a:blipFill>
            </p:spPr>
            <p:txBody>
              <a:bodyPr/>
              <a:lstStyle/>
              <a:p>
                <a:r>
                  <a:rPr lang="ko-KR" altLang="en-US">
                    <a:noFill/>
                  </a:rPr>
                  <a:t> </a:t>
                </a:r>
              </a:p>
            </p:txBody>
          </p:sp>
        </mc:Fallback>
      </mc:AlternateContent>
      <p:sp>
        <p:nvSpPr>
          <p:cNvPr id="26" name="TextBox 25"/>
          <p:cNvSpPr txBox="1"/>
          <p:nvPr/>
        </p:nvSpPr>
        <p:spPr>
          <a:xfrm>
            <a:off x="388826" y="4531015"/>
            <a:ext cx="5794600" cy="1569660"/>
          </a:xfrm>
          <a:prstGeom prst="rect">
            <a:avLst/>
          </a:prstGeom>
          <a:noFill/>
        </p:spPr>
        <p:txBody>
          <a:bodyPr wrap="square" rtlCol="0">
            <a:spAutoFit/>
          </a:bodyPr>
          <a:lstStyle/>
          <a:p>
            <a:pPr marL="285750" indent="-285750">
              <a:buFontTx/>
              <a:buChar char="-"/>
            </a:pPr>
            <a:r>
              <a:rPr lang="en-US" altLang="ko-KR" sz="1600" dirty="0">
                <a:solidFill>
                  <a:srgbClr val="0E1AFF"/>
                </a:solidFill>
              </a:rPr>
              <a:t>The shift of radiance wavelength relative to solar</a:t>
            </a:r>
          </a:p>
          <a:p>
            <a:r>
              <a:rPr lang="en-US" altLang="ko-KR" sz="1600" dirty="0">
                <a:solidFill>
                  <a:srgbClr val="0E1AFF"/>
                </a:solidFill>
              </a:rPr>
              <a:t>Reference </a:t>
            </a:r>
            <a:r>
              <a:rPr lang="en-US" altLang="ko-KR" sz="1600" dirty="0"/>
              <a:t>is estimated only at the </a:t>
            </a:r>
            <a:r>
              <a:rPr lang="en-US" altLang="ko-KR" sz="1600" dirty="0">
                <a:solidFill>
                  <a:srgbClr val="FF0000"/>
                </a:solidFill>
              </a:rPr>
              <a:t>first along pixel </a:t>
            </a:r>
            <a:r>
              <a:rPr lang="en-US" altLang="ko-KR" sz="1600" dirty="0"/>
              <a:t>for </a:t>
            </a:r>
          </a:p>
          <a:p>
            <a:r>
              <a:rPr lang="en-US" altLang="ko-KR" sz="1600" dirty="0"/>
              <a:t>each cross-track and applied for </a:t>
            </a:r>
            <a:r>
              <a:rPr lang="en-US" altLang="ko-KR" sz="1600" dirty="0">
                <a:solidFill>
                  <a:srgbClr val="FF0000"/>
                </a:solidFill>
              </a:rPr>
              <a:t>all along pixels</a:t>
            </a:r>
            <a:r>
              <a:rPr lang="en-US" altLang="ko-KR" sz="1600" dirty="0"/>
              <a:t>, to reduce</a:t>
            </a:r>
          </a:p>
          <a:p>
            <a:r>
              <a:rPr lang="en-US" altLang="ko-KR" sz="1600" dirty="0"/>
              <a:t>the computational budget and computational stability.</a:t>
            </a:r>
          </a:p>
          <a:p>
            <a:pPr marL="285750" indent="-285750">
              <a:buFontTx/>
              <a:buChar char="-"/>
            </a:pPr>
            <a:r>
              <a:rPr lang="en-US" altLang="ko-KR" sz="1600" dirty="0"/>
              <a:t>The remaining shift is accounted for as a pseudo absorber in fitting shift between radiance and irradiance. </a:t>
            </a:r>
          </a:p>
        </p:txBody>
      </p:sp>
      <p:pic>
        <p:nvPicPr>
          <p:cNvPr id="30" name="그림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289" y="1616086"/>
            <a:ext cx="5852667" cy="2859272"/>
          </a:xfrm>
          <a:prstGeom prst="rect">
            <a:avLst/>
          </a:prstGeom>
        </p:spPr>
      </p:pic>
    </p:spTree>
    <p:extLst>
      <p:ext uri="{BB962C8B-B14F-4D97-AF65-F5344CB8AC3E}">
        <p14:creationId xmlns:p14="http://schemas.microsoft.com/office/powerpoint/2010/main" val="251839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l"/>
            <a:r>
              <a:rPr lang="en-US" altLang="ko-KR" dirty="0"/>
              <a:t>Comparison of O3P product with TROPOMI and </a:t>
            </a:r>
            <a:r>
              <a:rPr lang="en-US" altLang="ko-KR" dirty="0" err="1"/>
              <a:t>ozonesonde</a:t>
            </a:r>
            <a:endParaRPr lang="ko-KR" altLang="en-US" dirty="0"/>
          </a:p>
        </p:txBody>
      </p:sp>
      <p:sp>
        <p:nvSpPr>
          <p:cNvPr id="4" name="슬라이드 번호 개체 틀 3"/>
          <p:cNvSpPr>
            <a:spLocks noGrp="1"/>
          </p:cNvSpPr>
          <p:nvPr>
            <p:ph type="sldNum" sz="quarter" idx="12"/>
          </p:nvPr>
        </p:nvSpPr>
        <p:spPr/>
        <p:txBody>
          <a:bodyPr/>
          <a:lstStyle/>
          <a:p>
            <a:fld id="{D17B7C15-439C-48EE-ABEA-AD8BBB61A1D0}" type="slidenum">
              <a:rPr lang="ko-KR" altLang="en-US" smtClean="0"/>
              <a:t>9</a:t>
            </a:fld>
            <a:endParaRPr lang="ko-KR" altLang="en-US"/>
          </a:p>
        </p:txBody>
      </p:sp>
      <p:pic>
        <p:nvPicPr>
          <p:cNvPr id="5" name="그림 4">
            <a:extLst>
              <a:ext uri="{FF2B5EF4-FFF2-40B4-BE49-F238E27FC236}">
                <a16:creationId xmlns:a16="http://schemas.microsoft.com/office/drawing/2014/main" id="{0896816B-3C05-0437-BCD0-58B3B3BF7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0328" y="1532153"/>
            <a:ext cx="2683357" cy="2064121"/>
          </a:xfrm>
          <a:prstGeom prst="rect">
            <a:avLst/>
          </a:prstGeom>
        </p:spPr>
      </p:pic>
      <p:pic>
        <p:nvPicPr>
          <p:cNvPr id="6" name="그림 5"/>
          <p:cNvPicPr>
            <a:picLocks noChangeAspect="1"/>
          </p:cNvPicPr>
          <p:nvPr/>
        </p:nvPicPr>
        <p:blipFill rotWithShape="1">
          <a:blip r:embed="rId3" cstate="print">
            <a:extLst>
              <a:ext uri="{28A0092B-C50C-407E-A947-70E740481C1C}">
                <a14:useLocalDpi xmlns:a14="http://schemas.microsoft.com/office/drawing/2010/main" val="0"/>
              </a:ext>
            </a:extLst>
          </a:blip>
          <a:srcRect r="8002"/>
          <a:stretch/>
        </p:blipFill>
        <p:spPr>
          <a:xfrm>
            <a:off x="3534786" y="1532154"/>
            <a:ext cx="2468645" cy="2064121"/>
          </a:xfrm>
          <a:prstGeom prst="rect">
            <a:avLst/>
          </a:prstGeom>
        </p:spPr>
      </p:pic>
      <p:pic>
        <p:nvPicPr>
          <p:cNvPr id="8" name="그림 7"/>
          <p:cNvPicPr>
            <a:picLocks noChangeAspect="1"/>
          </p:cNvPicPr>
          <p:nvPr/>
        </p:nvPicPr>
        <p:blipFill rotWithShape="1">
          <a:blip r:embed="rId4">
            <a:extLst>
              <a:ext uri="{28A0092B-C50C-407E-A947-70E740481C1C}">
                <a14:useLocalDpi xmlns:a14="http://schemas.microsoft.com/office/drawing/2010/main" val="0"/>
              </a:ext>
            </a:extLst>
          </a:blip>
          <a:srcRect r="8957"/>
          <a:stretch/>
        </p:blipFill>
        <p:spPr>
          <a:xfrm>
            <a:off x="998443" y="1532154"/>
            <a:ext cx="2466975" cy="2064121"/>
          </a:xfrm>
          <a:prstGeom prst="rect">
            <a:avLst/>
          </a:prstGeom>
        </p:spPr>
      </p:pic>
      <p:sp>
        <p:nvSpPr>
          <p:cNvPr id="9" name="직사각형 8"/>
          <p:cNvSpPr/>
          <p:nvPr/>
        </p:nvSpPr>
        <p:spPr>
          <a:xfrm>
            <a:off x="997440" y="972101"/>
            <a:ext cx="2962275" cy="287462"/>
          </a:xfrm>
          <a:prstGeom prst="rect">
            <a:avLst/>
          </a:prstGeom>
          <a:solidFill>
            <a:srgbClr val="00653E"/>
          </a:solidFill>
          <a:ln w="19050">
            <a:solidFill>
              <a:srgbClr val="006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2022.06.15_0445</a:t>
            </a:r>
            <a:endParaRPr lang="ko-KR" altLang="en-US" b="1" dirty="0">
              <a:effectLst>
                <a:outerShdw blurRad="38100" dist="38100" dir="2700000" algn="tl">
                  <a:srgbClr val="000000">
                    <a:alpha val="43137"/>
                  </a:srgbClr>
                </a:outerShdw>
              </a:effectLst>
            </a:endParaRPr>
          </a:p>
        </p:txBody>
      </p:sp>
      <p:pic>
        <p:nvPicPr>
          <p:cNvPr id="11" name="그림 10"/>
          <p:cNvPicPr>
            <a:picLocks noChangeAspect="1"/>
          </p:cNvPicPr>
          <p:nvPr/>
        </p:nvPicPr>
        <p:blipFill>
          <a:blip r:embed="rId5"/>
          <a:stretch>
            <a:fillRect/>
          </a:stretch>
        </p:blipFill>
        <p:spPr>
          <a:xfrm>
            <a:off x="6033145" y="1571618"/>
            <a:ext cx="2828925" cy="2024656"/>
          </a:xfrm>
          <a:prstGeom prst="rect">
            <a:avLst/>
          </a:prstGeom>
        </p:spPr>
      </p:pic>
      <p:sp>
        <p:nvSpPr>
          <p:cNvPr id="12" name="TextBox 11"/>
          <p:cNvSpPr txBox="1"/>
          <p:nvPr/>
        </p:nvSpPr>
        <p:spPr>
          <a:xfrm>
            <a:off x="998443" y="1294619"/>
            <a:ext cx="1566326" cy="276999"/>
          </a:xfrm>
          <a:prstGeom prst="rect">
            <a:avLst/>
          </a:prstGeom>
          <a:solidFill>
            <a:schemeClr val="bg1"/>
          </a:solidFill>
        </p:spPr>
        <p:txBody>
          <a:bodyPr wrap="none" rtlCol="0">
            <a:spAutoFit/>
          </a:bodyPr>
          <a:lstStyle/>
          <a:p>
            <a:pPr marL="171450" indent="-171450">
              <a:buFont typeface="Wingdings" panose="05000000000000000000" pitchFamily="2" charset="2"/>
              <a:buChar char="v"/>
            </a:pPr>
            <a:r>
              <a:rPr lang="en-US" altLang="ko-KR" sz="1200" b="1" dirty="0"/>
              <a:t>TROPOMI/KNMI</a:t>
            </a:r>
            <a:endParaRPr lang="ko-KR" altLang="en-US" sz="1200" b="1" dirty="0"/>
          </a:p>
        </p:txBody>
      </p:sp>
      <p:sp>
        <p:nvSpPr>
          <p:cNvPr id="13" name="TextBox 12"/>
          <p:cNvSpPr txBox="1"/>
          <p:nvPr/>
        </p:nvSpPr>
        <p:spPr>
          <a:xfrm>
            <a:off x="3551822" y="1294619"/>
            <a:ext cx="1144865" cy="276999"/>
          </a:xfrm>
          <a:prstGeom prst="rect">
            <a:avLst/>
          </a:prstGeom>
          <a:solidFill>
            <a:schemeClr val="bg1"/>
          </a:solidFill>
        </p:spPr>
        <p:txBody>
          <a:bodyPr wrap="none" rtlCol="0">
            <a:spAutoFit/>
          </a:bodyPr>
          <a:lstStyle/>
          <a:p>
            <a:pPr marL="171450" indent="-171450">
              <a:buFont typeface="Wingdings" panose="05000000000000000000" pitchFamily="2" charset="2"/>
              <a:buChar char="v"/>
            </a:pPr>
            <a:r>
              <a:rPr lang="en-US" altLang="ko-KR" sz="1200" b="1" dirty="0"/>
              <a:t>GEMS v2.0</a:t>
            </a:r>
            <a:endParaRPr lang="ko-KR" altLang="en-US" sz="1200" b="1" dirty="0"/>
          </a:p>
        </p:txBody>
      </p:sp>
      <p:sp>
        <p:nvSpPr>
          <p:cNvPr id="14" name="TextBox 13"/>
          <p:cNvSpPr txBox="1"/>
          <p:nvPr/>
        </p:nvSpPr>
        <p:spPr>
          <a:xfrm>
            <a:off x="6033145" y="1304493"/>
            <a:ext cx="1971245" cy="276999"/>
          </a:xfrm>
          <a:prstGeom prst="rect">
            <a:avLst/>
          </a:prstGeom>
          <a:solidFill>
            <a:schemeClr val="bg1"/>
          </a:solidFill>
        </p:spPr>
        <p:txBody>
          <a:bodyPr wrap="none" rtlCol="0">
            <a:spAutoFit/>
          </a:bodyPr>
          <a:lstStyle/>
          <a:p>
            <a:pPr marL="171450" indent="-171450">
              <a:buFont typeface="Wingdings" panose="05000000000000000000" pitchFamily="2" charset="2"/>
              <a:buChar char="v"/>
            </a:pPr>
            <a:r>
              <a:rPr lang="en-US" altLang="ko-KR" sz="1200" b="1" dirty="0"/>
              <a:t>GEMS workshop 2023</a:t>
            </a:r>
            <a:endParaRPr lang="ko-KR" altLang="en-US" sz="1200" b="1" dirty="0"/>
          </a:p>
        </p:txBody>
      </p:sp>
      <p:sp>
        <p:nvSpPr>
          <p:cNvPr id="15" name="TextBox 14"/>
          <p:cNvSpPr txBox="1"/>
          <p:nvPr/>
        </p:nvSpPr>
        <p:spPr>
          <a:xfrm>
            <a:off x="8862070" y="1304493"/>
            <a:ext cx="2575577" cy="276999"/>
          </a:xfrm>
          <a:prstGeom prst="rect">
            <a:avLst/>
          </a:prstGeom>
          <a:solidFill>
            <a:schemeClr val="bg1"/>
          </a:solidFill>
        </p:spPr>
        <p:txBody>
          <a:bodyPr wrap="none" rtlCol="0">
            <a:spAutoFit/>
          </a:bodyPr>
          <a:lstStyle>
            <a:defPPr>
              <a:defRPr lang="ko-KR"/>
            </a:defPPr>
            <a:lvl1pPr>
              <a:defRPr sz="1200" b="1"/>
            </a:lvl1pPr>
          </a:lstStyle>
          <a:p>
            <a:pPr marL="171450" indent="-171450">
              <a:buFont typeface="Wingdings" panose="05000000000000000000" pitchFamily="2" charset="2"/>
              <a:buChar char="v"/>
            </a:pPr>
            <a:r>
              <a:rPr lang="en-US" altLang="ko-KR" dirty="0"/>
              <a:t>GEMS/TEMPO workshop 2024</a:t>
            </a:r>
            <a:endParaRPr lang="ko-KR" altLang="en-US" dirty="0"/>
          </a:p>
        </p:txBody>
      </p:sp>
      <p:sp>
        <p:nvSpPr>
          <p:cNvPr id="16" name="직사각형 15"/>
          <p:cNvSpPr/>
          <p:nvPr/>
        </p:nvSpPr>
        <p:spPr>
          <a:xfrm>
            <a:off x="1027787" y="3809952"/>
            <a:ext cx="2931928" cy="287462"/>
          </a:xfrm>
          <a:prstGeom prst="rect">
            <a:avLst/>
          </a:prstGeom>
          <a:solidFill>
            <a:srgbClr val="00653E"/>
          </a:solidFill>
          <a:ln w="19050">
            <a:solidFill>
              <a:srgbClr val="006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effectLst>
                  <a:outerShdw blurRad="38100" dist="38100" dir="2700000" algn="tl">
                    <a:srgbClr val="000000">
                      <a:alpha val="43137"/>
                    </a:srgbClr>
                  </a:outerShdw>
                </a:effectLst>
              </a:rPr>
              <a:t>2024 ASIA-AQ O</a:t>
            </a:r>
            <a:r>
              <a:rPr lang="en-US" altLang="ko-KR" sz="1100" b="1" dirty="0">
                <a:effectLst>
                  <a:outerShdw blurRad="38100" dist="38100" dir="2700000" algn="tl">
                    <a:srgbClr val="000000">
                      <a:alpha val="43137"/>
                    </a:srgbClr>
                  </a:outerShdw>
                </a:effectLst>
              </a:rPr>
              <a:t>3</a:t>
            </a:r>
            <a:r>
              <a:rPr lang="en-US" altLang="ko-KR" b="1" dirty="0">
                <a:effectLst>
                  <a:outerShdw blurRad="38100" dist="38100" dir="2700000" algn="tl">
                    <a:srgbClr val="000000">
                      <a:alpha val="43137"/>
                    </a:srgbClr>
                  </a:outerShdw>
                </a:effectLst>
              </a:rPr>
              <a:t>sonde</a:t>
            </a:r>
            <a:endParaRPr lang="ko-KR" altLang="en-US" b="1" dirty="0">
              <a:effectLst>
                <a:outerShdw blurRad="38100" dist="38100" dir="2700000" algn="tl">
                  <a:srgbClr val="000000">
                    <a:alpha val="43137"/>
                  </a:srgbClr>
                </a:outerShdw>
              </a:effectLst>
            </a:endParaRPr>
          </a:p>
        </p:txBody>
      </p:sp>
      <p:pic>
        <p:nvPicPr>
          <p:cNvPr id="17" name="그림 16"/>
          <p:cNvPicPr>
            <a:picLocks noChangeAspect="1"/>
          </p:cNvPicPr>
          <p:nvPr/>
        </p:nvPicPr>
        <p:blipFill rotWithShape="1">
          <a:blip r:embed="rId6">
            <a:extLst>
              <a:ext uri="{28A0092B-C50C-407E-A947-70E740481C1C}">
                <a14:useLocalDpi xmlns:a14="http://schemas.microsoft.com/office/drawing/2010/main" val="0"/>
              </a:ext>
            </a:extLst>
          </a:blip>
          <a:srcRect t="6362"/>
          <a:stretch/>
        </p:blipFill>
        <p:spPr>
          <a:xfrm>
            <a:off x="829747" y="4358213"/>
            <a:ext cx="2272857" cy="2128272"/>
          </a:xfrm>
          <a:prstGeom prst="rect">
            <a:avLst/>
          </a:prstGeom>
        </p:spPr>
      </p:pic>
      <p:sp>
        <p:nvSpPr>
          <p:cNvPr id="19" name="직사각형 18">
            <a:extLst>
              <a:ext uri="{FF2B5EF4-FFF2-40B4-BE49-F238E27FC236}">
                <a16:creationId xmlns:a16="http://schemas.microsoft.com/office/drawing/2014/main" id="{67415AF7-DADB-5E38-D7F1-310AA30A2D37}"/>
              </a:ext>
            </a:extLst>
          </p:cNvPr>
          <p:cNvSpPr/>
          <p:nvPr/>
        </p:nvSpPr>
        <p:spPr>
          <a:xfrm>
            <a:off x="1407122" y="4932022"/>
            <a:ext cx="1299344" cy="796389"/>
          </a:xfrm>
          <a:prstGeom prst="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그림 19"/>
          <p:cNvPicPr>
            <a:picLocks noChangeAspect="1"/>
          </p:cNvPicPr>
          <p:nvPr/>
        </p:nvPicPr>
        <p:blipFill rotWithShape="1">
          <a:blip r:embed="rId7">
            <a:extLst>
              <a:ext uri="{28A0092B-C50C-407E-A947-70E740481C1C}">
                <a14:useLocalDpi xmlns:a14="http://schemas.microsoft.com/office/drawing/2010/main" val="0"/>
              </a:ext>
            </a:extLst>
          </a:blip>
          <a:srcRect t="4403"/>
          <a:stretch/>
        </p:blipFill>
        <p:spPr>
          <a:xfrm>
            <a:off x="3207339" y="4325277"/>
            <a:ext cx="2220758" cy="2122965"/>
          </a:xfrm>
          <a:prstGeom prst="rect">
            <a:avLst/>
          </a:prstGeom>
        </p:spPr>
      </p:pic>
      <p:sp>
        <p:nvSpPr>
          <p:cNvPr id="22" name="직사각형 21">
            <a:extLst>
              <a:ext uri="{FF2B5EF4-FFF2-40B4-BE49-F238E27FC236}">
                <a16:creationId xmlns:a16="http://schemas.microsoft.com/office/drawing/2014/main" id="{BF301789-885A-7164-A6B8-B05A42DE2E5E}"/>
              </a:ext>
            </a:extLst>
          </p:cNvPr>
          <p:cNvSpPr/>
          <p:nvPr/>
        </p:nvSpPr>
        <p:spPr>
          <a:xfrm>
            <a:off x="3668046" y="4932022"/>
            <a:ext cx="1299344" cy="796389"/>
          </a:xfrm>
          <a:prstGeom prst="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5" name="그림 24"/>
          <p:cNvPicPr>
            <a:picLocks noChangeAspect="1"/>
          </p:cNvPicPr>
          <p:nvPr/>
        </p:nvPicPr>
        <p:blipFill rotWithShape="1">
          <a:blip r:embed="rId8">
            <a:extLst>
              <a:ext uri="{28A0092B-C50C-407E-A947-70E740481C1C}">
                <a14:useLocalDpi xmlns:a14="http://schemas.microsoft.com/office/drawing/2010/main" val="0"/>
              </a:ext>
            </a:extLst>
          </a:blip>
          <a:srcRect t="4441"/>
          <a:stretch/>
        </p:blipFill>
        <p:spPr>
          <a:xfrm>
            <a:off x="5508230" y="4325277"/>
            <a:ext cx="2140559" cy="2146487"/>
          </a:xfrm>
          <a:prstGeom prst="rect">
            <a:avLst/>
          </a:prstGeom>
        </p:spPr>
      </p:pic>
      <p:sp>
        <p:nvSpPr>
          <p:cNvPr id="28" name="직사각형 27">
            <a:extLst>
              <a:ext uri="{FF2B5EF4-FFF2-40B4-BE49-F238E27FC236}">
                <a16:creationId xmlns:a16="http://schemas.microsoft.com/office/drawing/2014/main" id="{E22EC3C2-EA97-EDEB-9B42-1483BFE2F1E9}"/>
              </a:ext>
            </a:extLst>
          </p:cNvPr>
          <p:cNvSpPr/>
          <p:nvPr/>
        </p:nvSpPr>
        <p:spPr>
          <a:xfrm>
            <a:off x="6009103" y="5000327"/>
            <a:ext cx="1299344" cy="796389"/>
          </a:xfrm>
          <a:prstGeom prst="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9" name="TextBox 28">
            <a:extLst>
              <a:ext uri="{FF2B5EF4-FFF2-40B4-BE49-F238E27FC236}">
                <a16:creationId xmlns:a16="http://schemas.microsoft.com/office/drawing/2014/main" id="{55946B09-E9B5-3ADC-110C-79211AC4A634}"/>
              </a:ext>
            </a:extLst>
          </p:cNvPr>
          <p:cNvSpPr txBox="1"/>
          <p:nvPr/>
        </p:nvSpPr>
        <p:spPr>
          <a:xfrm>
            <a:off x="1140863" y="4345542"/>
            <a:ext cx="1056700" cy="369332"/>
          </a:xfrm>
          <a:prstGeom prst="rect">
            <a:avLst/>
          </a:prstGeom>
          <a:noFill/>
        </p:spPr>
        <p:txBody>
          <a:bodyPr wrap="none" rtlCol="0">
            <a:spAutoFit/>
          </a:bodyPr>
          <a:lstStyle/>
          <a:p>
            <a:r>
              <a:rPr lang="en-US" altLang="ko-KR" dirty="0">
                <a:solidFill>
                  <a:srgbClr val="0432FF"/>
                </a:solidFill>
              </a:rPr>
              <a:t>Feb </a:t>
            </a:r>
            <a:r>
              <a:rPr lang="en-US" altLang="ko-KR" dirty="0">
                <a:solidFill>
                  <a:srgbClr val="FF0000"/>
                </a:solidFill>
              </a:rPr>
              <a:t>Mar</a:t>
            </a:r>
            <a:endParaRPr lang="ko-KR" altLang="en-US" dirty="0">
              <a:solidFill>
                <a:srgbClr val="FF0000"/>
              </a:solidFill>
            </a:endParaRPr>
          </a:p>
        </p:txBody>
      </p:sp>
      <p:sp>
        <p:nvSpPr>
          <p:cNvPr id="30" name="TextBox 29"/>
          <p:cNvSpPr txBox="1"/>
          <p:nvPr/>
        </p:nvSpPr>
        <p:spPr>
          <a:xfrm>
            <a:off x="1116087" y="4120040"/>
            <a:ext cx="1069524" cy="261610"/>
          </a:xfrm>
          <a:prstGeom prst="rect">
            <a:avLst/>
          </a:prstGeom>
          <a:noFill/>
        </p:spPr>
        <p:txBody>
          <a:bodyPr wrap="none" rtlCol="0">
            <a:spAutoFit/>
          </a:bodyPr>
          <a:lstStyle/>
          <a:p>
            <a:pPr marL="285750" indent="-285750">
              <a:buFont typeface="Wingdings" panose="05000000000000000000" pitchFamily="2" charset="2"/>
              <a:buChar char="v"/>
            </a:pPr>
            <a:r>
              <a:rPr lang="en-US" altLang="ko-KR" sz="1100" b="1" dirty="0"/>
              <a:t>O3sonde</a:t>
            </a:r>
            <a:endParaRPr lang="ko-KR" altLang="en-US" sz="1100" b="1" dirty="0"/>
          </a:p>
        </p:txBody>
      </p:sp>
      <p:sp>
        <p:nvSpPr>
          <p:cNvPr id="32" name="TextBox 31"/>
          <p:cNvSpPr txBox="1"/>
          <p:nvPr/>
        </p:nvSpPr>
        <p:spPr>
          <a:xfrm>
            <a:off x="3557513" y="4102820"/>
            <a:ext cx="1144865" cy="276999"/>
          </a:xfrm>
          <a:prstGeom prst="rect">
            <a:avLst/>
          </a:prstGeom>
          <a:solidFill>
            <a:schemeClr val="bg1"/>
          </a:solidFill>
        </p:spPr>
        <p:txBody>
          <a:bodyPr wrap="none" rtlCol="0">
            <a:spAutoFit/>
          </a:bodyPr>
          <a:lstStyle/>
          <a:p>
            <a:pPr marL="171450" indent="-171450">
              <a:buFont typeface="Wingdings" panose="05000000000000000000" pitchFamily="2" charset="2"/>
              <a:buChar char="v"/>
            </a:pPr>
            <a:r>
              <a:rPr lang="en-US" altLang="ko-KR" sz="1200" b="1" dirty="0"/>
              <a:t>GEMS v2.0</a:t>
            </a:r>
            <a:endParaRPr lang="ko-KR" altLang="en-US" sz="1200" b="1" dirty="0"/>
          </a:p>
        </p:txBody>
      </p:sp>
      <p:sp>
        <p:nvSpPr>
          <p:cNvPr id="33" name="TextBox 32"/>
          <p:cNvSpPr txBox="1"/>
          <p:nvPr/>
        </p:nvSpPr>
        <p:spPr>
          <a:xfrm>
            <a:off x="5632330" y="4102819"/>
            <a:ext cx="2575577" cy="276999"/>
          </a:xfrm>
          <a:prstGeom prst="rect">
            <a:avLst/>
          </a:prstGeom>
          <a:solidFill>
            <a:schemeClr val="bg1"/>
          </a:solidFill>
        </p:spPr>
        <p:txBody>
          <a:bodyPr wrap="none" rtlCol="0">
            <a:spAutoFit/>
          </a:bodyPr>
          <a:lstStyle>
            <a:defPPr>
              <a:defRPr lang="ko-KR"/>
            </a:defPPr>
            <a:lvl1pPr>
              <a:defRPr sz="1200" b="1"/>
            </a:lvl1pPr>
          </a:lstStyle>
          <a:p>
            <a:pPr marL="171450" indent="-171450">
              <a:buFont typeface="Wingdings" panose="05000000000000000000" pitchFamily="2" charset="2"/>
              <a:buChar char="v"/>
            </a:pPr>
            <a:r>
              <a:rPr lang="en-US" altLang="ko-KR" dirty="0"/>
              <a:t>GEMS/TEMPO workshop 2024</a:t>
            </a:r>
            <a:endParaRPr lang="ko-KR" altLang="en-US" dirty="0"/>
          </a:p>
        </p:txBody>
      </p:sp>
      <p:sp>
        <p:nvSpPr>
          <p:cNvPr id="34" name="TextBox 33"/>
          <p:cNvSpPr txBox="1"/>
          <p:nvPr/>
        </p:nvSpPr>
        <p:spPr>
          <a:xfrm>
            <a:off x="7728922" y="4493540"/>
            <a:ext cx="4246996" cy="2308324"/>
          </a:xfrm>
          <a:prstGeom prst="rect">
            <a:avLst/>
          </a:prstGeom>
          <a:noFill/>
        </p:spPr>
        <p:txBody>
          <a:bodyPr wrap="none" rtlCol="0">
            <a:spAutoFit/>
          </a:bodyPr>
          <a:lstStyle/>
          <a:p>
            <a:pPr marL="285750" indent="-285750">
              <a:buFont typeface="Wingdings" panose="05000000000000000000" pitchFamily="2" charset="2"/>
              <a:buChar char="§"/>
            </a:pPr>
            <a:r>
              <a:rPr lang="en-US" altLang="ko-KR" sz="1600" dirty="0"/>
              <a:t>GEMS v3.0 product contains </a:t>
            </a:r>
          </a:p>
          <a:p>
            <a:r>
              <a:rPr lang="en-US" altLang="ko-KR" sz="1600" dirty="0"/>
              <a:t>better tropospheric and stratospheric</a:t>
            </a:r>
          </a:p>
          <a:p>
            <a:r>
              <a:rPr lang="en-US" altLang="ko-KR" sz="1600" dirty="0"/>
              <a:t>information compared to v2.0 </a:t>
            </a:r>
          </a:p>
          <a:p>
            <a:pPr marL="285750" indent="-285750">
              <a:buFontTx/>
              <a:buChar char="-"/>
            </a:pPr>
            <a:r>
              <a:rPr lang="en-US" altLang="ko-KR" sz="1600" dirty="0"/>
              <a:t>O3P v3.0 suffers from overestimation</a:t>
            </a:r>
          </a:p>
          <a:p>
            <a:r>
              <a:rPr lang="en-US" altLang="ko-KR" sz="1600" dirty="0"/>
              <a:t>biases in tropospheric retrievals and under-</a:t>
            </a:r>
          </a:p>
          <a:p>
            <a:r>
              <a:rPr lang="en-US" altLang="ko-KR" sz="1600" dirty="0"/>
              <a:t>Estimation biases in stratospheric</a:t>
            </a:r>
          </a:p>
          <a:p>
            <a:r>
              <a:rPr lang="en-US" altLang="ko-KR" sz="1600" dirty="0"/>
              <a:t>retrievals</a:t>
            </a:r>
          </a:p>
          <a:p>
            <a:endParaRPr lang="en-US" altLang="ko-KR" sz="1600" dirty="0"/>
          </a:p>
          <a:p>
            <a:endParaRPr lang="ko-KR" altLang="en-US" sz="1600" dirty="0"/>
          </a:p>
        </p:txBody>
      </p:sp>
      <p:sp>
        <p:nvSpPr>
          <p:cNvPr id="35" name="TextBox 34"/>
          <p:cNvSpPr txBox="1"/>
          <p:nvPr/>
        </p:nvSpPr>
        <p:spPr>
          <a:xfrm>
            <a:off x="6033145" y="3610995"/>
            <a:ext cx="2653655" cy="523220"/>
          </a:xfrm>
          <a:prstGeom prst="rect">
            <a:avLst/>
          </a:prstGeom>
          <a:noFill/>
        </p:spPr>
        <p:txBody>
          <a:bodyPr wrap="square" rtlCol="0">
            <a:spAutoFit/>
          </a:bodyPr>
          <a:lstStyle/>
          <a:p>
            <a:r>
              <a:rPr lang="en-US" altLang="ko-KR" sz="1400" dirty="0"/>
              <a:t>- Irradiance offset being</a:t>
            </a:r>
          </a:p>
          <a:p>
            <a:r>
              <a:rPr lang="en-US" altLang="ko-KR" sz="1400" dirty="0"/>
              <a:t>corrected</a:t>
            </a:r>
            <a:endParaRPr lang="ko-KR" altLang="en-US" sz="1400" dirty="0"/>
          </a:p>
        </p:txBody>
      </p:sp>
      <p:sp>
        <p:nvSpPr>
          <p:cNvPr id="36" name="TextBox 35"/>
          <p:cNvSpPr txBox="1"/>
          <p:nvPr/>
        </p:nvSpPr>
        <p:spPr>
          <a:xfrm>
            <a:off x="8862070" y="3593962"/>
            <a:ext cx="2948930" cy="738664"/>
          </a:xfrm>
          <a:prstGeom prst="rect">
            <a:avLst/>
          </a:prstGeom>
          <a:noFill/>
        </p:spPr>
        <p:txBody>
          <a:bodyPr wrap="square" rtlCol="0">
            <a:spAutoFit/>
          </a:bodyPr>
          <a:lstStyle/>
          <a:p>
            <a:pPr marL="285750" indent="-285750">
              <a:buFontTx/>
              <a:buChar char="-"/>
            </a:pPr>
            <a:r>
              <a:rPr lang="en-US" altLang="ko-KR" sz="1400" dirty="0"/>
              <a:t>Irradiance offset and</a:t>
            </a:r>
          </a:p>
          <a:p>
            <a:r>
              <a:rPr lang="en-US" altLang="ko-KR" sz="1400" dirty="0"/>
              <a:t>Normalized </a:t>
            </a:r>
            <a:r>
              <a:rPr lang="en-US" altLang="ko-KR" sz="1400" dirty="0" smtClean="0"/>
              <a:t>radiance </a:t>
            </a:r>
            <a:r>
              <a:rPr lang="en-US" altLang="ko-KR" sz="1400" dirty="0"/>
              <a:t>being</a:t>
            </a:r>
          </a:p>
          <a:p>
            <a:r>
              <a:rPr lang="en-US" altLang="ko-KR" sz="1400" dirty="0"/>
              <a:t>corrected</a:t>
            </a:r>
            <a:endParaRPr lang="ko-KR" altLang="en-US" sz="1400" dirty="0"/>
          </a:p>
        </p:txBody>
      </p:sp>
    </p:spTree>
    <p:extLst>
      <p:ext uri="{BB962C8B-B14F-4D97-AF65-F5344CB8AC3E}">
        <p14:creationId xmlns:p14="http://schemas.microsoft.com/office/powerpoint/2010/main" val="3381193406"/>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46931</TotalTime>
  <Words>1264</Words>
  <Application>Microsoft Office PowerPoint</Application>
  <PresentationFormat>와이드스크린</PresentationFormat>
  <Paragraphs>285</Paragraphs>
  <Slides>11</Slides>
  <Notes>7</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11</vt:i4>
      </vt:variant>
    </vt:vector>
  </HeadingPairs>
  <TitlesOfParts>
    <vt:vector size="18" baseType="lpstr">
      <vt:lpstr>맑은 고딕</vt:lpstr>
      <vt:lpstr>Arial</vt:lpstr>
      <vt:lpstr>Cambria Math</vt:lpstr>
      <vt:lpstr>Palatino Linotype</vt:lpstr>
      <vt:lpstr>Verdana</vt:lpstr>
      <vt:lpstr>Wingdings</vt:lpstr>
      <vt:lpstr>1_Office 테마</vt:lpstr>
      <vt:lpstr>PowerPoint 프레젠테이션</vt:lpstr>
      <vt:lpstr>O3T version update summary: V2.0 to V2.1</vt:lpstr>
      <vt:lpstr>Comparison between v2.0 and v2.1 (with OMPS)</vt:lpstr>
      <vt:lpstr> Validation Results with TROPOMI TCO</vt:lpstr>
      <vt:lpstr>GEMS O3T Result with L1C (Jan. 6 2022 0445UTC) </vt:lpstr>
      <vt:lpstr>O3P version update summary: V2.0 to V3.0</vt:lpstr>
      <vt:lpstr>Calibration process for v2.0 irradiance spectrum</vt:lpstr>
      <vt:lpstr>Calibration process for v1.0 radiance spectrum</vt:lpstr>
      <vt:lpstr>Comparison of O3P product with TROPOMI and ozonesonde</vt:lpstr>
      <vt:lpstr>Consistency check between GEMS O3P and GEMS O3T</vt:lpstr>
      <vt:lpstr>Summary &amp;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강민아</dc:creator>
  <cp:lastModifiedBy>LEE HJ</cp:lastModifiedBy>
  <cp:revision>633</cp:revision>
  <dcterms:created xsi:type="dcterms:W3CDTF">2021-04-03T13:35:46Z</dcterms:created>
  <dcterms:modified xsi:type="dcterms:W3CDTF">2024-08-23T11:03:58Z</dcterms:modified>
</cp:coreProperties>
</file>