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8" r:id="rId1"/>
    <p:sldMasterId id="2147483862" r:id="rId2"/>
  </p:sldMasterIdLst>
  <p:notesMasterIdLst>
    <p:notesMasterId r:id="rId29"/>
  </p:notesMasterIdLst>
  <p:handoutMasterIdLst>
    <p:handoutMasterId r:id="rId30"/>
  </p:handoutMasterIdLst>
  <p:sldIdLst>
    <p:sldId id="330" r:id="rId3"/>
    <p:sldId id="504" r:id="rId4"/>
    <p:sldId id="614" r:id="rId5"/>
    <p:sldId id="595" r:id="rId6"/>
    <p:sldId id="596" r:id="rId7"/>
    <p:sldId id="498" r:id="rId8"/>
    <p:sldId id="603" r:id="rId9"/>
    <p:sldId id="604" r:id="rId10"/>
    <p:sldId id="608" r:id="rId11"/>
    <p:sldId id="476" r:id="rId12"/>
    <p:sldId id="505" r:id="rId13"/>
    <p:sldId id="560" r:id="rId14"/>
    <p:sldId id="482" r:id="rId15"/>
    <p:sldId id="531" r:id="rId16"/>
    <p:sldId id="610" r:id="rId17"/>
    <p:sldId id="257" r:id="rId18"/>
    <p:sldId id="579" r:id="rId19"/>
    <p:sldId id="580" r:id="rId20"/>
    <p:sldId id="566" r:id="rId21"/>
    <p:sldId id="602" r:id="rId22"/>
    <p:sldId id="594" r:id="rId23"/>
    <p:sldId id="589" r:id="rId24"/>
    <p:sldId id="592" r:id="rId25"/>
    <p:sldId id="593" r:id="rId26"/>
    <p:sldId id="519" r:id="rId27"/>
    <p:sldId id="6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3A79DA3-9AA1-944A-8250-2A656D078308}">
          <p14:sldIdLst>
            <p14:sldId id="330"/>
            <p14:sldId id="504"/>
            <p14:sldId id="614"/>
            <p14:sldId id="595"/>
            <p14:sldId id="596"/>
            <p14:sldId id="498"/>
            <p14:sldId id="603"/>
            <p14:sldId id="604"/>
          </p14:sldIdLst>
        </p14:section>
        <p14:section name="CHOCHO" id="{3DF172BD-6159-5149-8391-2B518596F238}">
          <p14:sldIdLst>
            <p14:sldId id="608"/>
            <p14:sldId id="476"/>
            <p14:sldId id="505"/>
            <p14:sldId id="560"/>
            <p14:sldId id="482"/>
            <p14:sldId id="531"/>
          </p14:sldIdLst>
        </p14:section>
        <p14:section name="A Priori Profile" id="{8E95B874-4332-A541-81AF-DD47A94FD701}">
          <p14:sldIdLst>
            <p14:sldId id="610"/>
            <p14:sldId id="257"/>
            <p14:sldId id="579"/>
            <p14:sldId id="580"/>
            <p14:sldId id="566"/>
            <p14:sldId id="602"/>
            <p14:sldId id="594"/>
            <p14:sldId id="589"/>
            <p14:sldId id="592"/>
            <p14:sldId id="593"/>
            <p14:sldId id="519"/>
            <p14:sldId id="613"/>
          </p14:sldIdLst>
        </p14:section>
        <p14:section name="Backup slides" id="{AB751745-5819-B945-A6C5-546AA1ACC8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4CEE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/>
    <p:restoredTop sz="88983" autoAdjust="0"/>
  </p:normalViewPr>
  <p:slideViewPr>
    <p:cSldViewPr snapToGrid="0">
      <p:cViewPr varScale="1">
        <p:scale>
          <a:sx n="99" d="100"/>
          <a:sy n="99" d="100"/>
        </p:scale>
        <p:origin x="106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7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97C429F-4EBF-BCF5-2513-2CBF4C32A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A658EE-FF82-9AB6-436E-02EFD55C6E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A626A-1299-F34D-96B0-08C79C052ABA}" type="datetimeFigureOut">
              <a:rPr kumimoji="1" lang="ko-Kore-KR" altLang="en-US" smtClean="0"/>
              <a:t>8/30/24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462EC2-D078-D085-8F4D-DFD833CD32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2669E2-71E2-5F2D-242E-EEE3DFFA5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3D77-A738-9F4F-ABBB-EC5F0886D83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9337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9332-078A-FD4F-BE26-F46CCD4500C4}" type="datetimeFigureOut">
              <a:rPr kumimoji="1" lang="ko-Kore-KR" altLang="en-US" smtClean="0"/>
              <a:t>8/30/24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5C9DD-3BFC-AF4C-B5AE-F1B6A53F6DC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478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3c62c7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3c62c753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Today, I will speak about the GEMS VOCs status and our future development plan.  If time allows, I will switch gear to talk about NO2 retrieval using the SNU algorithm for ASIA-AQ.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monthly variation of chocho at major cities in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Black is gems and red is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tropomi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that gems chocho is much higher than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tropomi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in wintertime.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4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we perform an empirical correction based on the no2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agreement is a lot better. </a:t>
            </a: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3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clearly shown in the statistics. For northeast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high NO2 concentration.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Nmb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djf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season show much lower values after the correction. </a:t>
            </a: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6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6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4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5C9DD-3BFC-AF4C-B5AE-F1B6A53F6DCD}" type="slidenum">
              <a:rPr kumimoji="1" lang="ko-Kore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ore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60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Ok how much time do I have? Ok.. </a:t>
            </a:r>
          </a:p>
          <a:p>
            <a:r>
              <a:rPr kumimoji="1" lang="en-US" altLang="ko-KR" dirty="0"/>
              <a:t>Let me switch gears to talk about our pet project about no2 retrieval using our </a:t>
            </a:r>
            <a:r>
              <a:rPr kumimoji="1" lang="en-US" altLang="ko-KR" dirty="0" err="1"/>
              <a:t>snu</a:t>
            </a:r>
            <a:r>
              <a:rPr kumimoji="1" lang="en-US" altLang="ko-KR" dirty="0"/>
              <a:t> algorithm, which uses slightly different configuration from the official gems no2 algorithm. </a:t>
            </a:r>
          </a:p>
          <a:p>
            <a:r>
              <a:rPr kumimoji="1" lang="en-US" altLang="ko-KR" dirty="0"/>
              <a:t>we used this to produce no2 </a:t>
            </a:r>
            <a:r>
              <a:rPr kumimoji="1" lang="en-US" altLang="ko-KR" dirty="0" err="1"/>
              <a:t>vcds</a:t>
            </a:r>
            <a:r>
              <a:rPr kumimoji="1" lang="en-US" altLang="ko-KR" dirty="0"/>
              <a:t> for </a:t>
            </a:r>
            <a:r>
              <a:rPr kumimoji="1" lang="en-US" altLang="ko-KR" dirty="0" err="1"/>
              <a:t>aisa-aq</a:t>
            </a:r>
            <a:r>
              <a:rPr kumimoji="1" lang="en-US" altLang="ko-KR" dirty="0"/>
              <a:t> campaign which occurred </a:t>
            </a:r>
            <a:r>
              <a:rPr kumimoji="1" lang="en-US" altLang="ko-KR" dirty="0" err="1"/>
              <a:t>feb</a:t>
            </a:r>
            <a:r>
              <a:rPr kumimoji="1" lang="en-US" altLang="ko-KR" dirty="0"/>
              <a:t>-march this year. 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43276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This is monthly mean no2 </a:t>
            </a:r>
            <a:r>
              <a:rPr kumimoji="1" lang="en-US" altLang="ko-KR" dirty="0" err="1"/>
              <a:t>vcds</a:t>
            </a:r>
            <a:r>
              <a:rPr kumimoji="1" lang="en-US" altLang="ko-KR" dirty="0"/>
              <a:t> for </a:t>
            </a:r>
            <a:r>
              <a:rPr kumimoji="1" lang="en-US" altLang="ko-KR" dirty="0" err="1"/>
              <a:t>feb</a:t>
            </a:r>
            <a:r>
              <a:rPr kumimoji="1" lang="en-US" altLang="ko-KR" dirty="0"/>
              <a:t> this year. As you noted that gems no2 v3 is lower than v2. </a:t>
            </a:r>
          </a:p>
          <a:p>
            <a:r>
              <a:rPr kumimoji="1" lang="en-US" altLang="ko-KR" dirty="0"/>
              <a:t>But our </a:t>
            </a:r>
            <a:r>
              <a:rPr kumimoji="1" lang="en-US" altLang="ko-KR" dirty="0" err="1"/>
              <a:t>snu</a:t>
            </a:r>
            <a:r>
              <a:rPr kumimoji="1" lang="en-US" altLang="ko-KR" dirty="0"/>
              <a:t> no2 show a bit lower values compared to both gems v2 and v3.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0250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This is clearly shown tin this scatter plot comparison against </a:t>
            </a:r>
            <a:r>
              <a:rPr kumimoji="1" lang="en-US" altLang="ko-KR" dirty="0" err="1"/>
              <a:t>tropomi</a:t>
            </a:r>
            <a:r>
              <a:rPr kumimoji="1" lang="en-US" altLang="ko-KR" dirty="0"/>
              <a:t>. Gems operation products are higher than </a:t>
            </a:r>
            <a:r>
              <a:rPr kumimoji="1" lang="en-US" altLang="ko-KR" dirty="0" err="1"/>
              <a:t>tropomi</a:t>
            </a:r>
            <a:r>
              <a:rPr kumimoji="1" lang="en-US" altLang="ko-KR" dirty="0"/>
              <a:t> but </a:t>
            </a:r>
            <a:r>
              <a:rPr kumimoji="1" lang="en-US" altLang="ko-KR" dirty="0" err="1"/>
              <a:t>snu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vcds</a:t>
            </a:r>
            <a:r>
              <a:rPr kumimoji="1" lang="en-US" altLang="ko-KR" dirty="0"/>
              <a:t> are slightly lower.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4539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We also calculated tropospheric no2 </a:t>
            </a:r>
            <a:r>
              <a:rPr kumimoji="1" lang="en-US" altLang="ko-KR" dirty="0" err="1"/>
              <a:t>vcd</a:t>
            </a:r>
            <a:r>
              <a:rPr kumimoji="1" lang="en-US" altLang="ko-KR" dirty="0"/>
              <a:t> and compared them against </a:t>
            </a:r>
            <a:r>
              <a:rPr kumimoji="1" lang="en-US" altLang="ko-KR" dirty="0" err="1"/>
              <a:t>tropomi</a:t>
            </a:r>
            <a:r>
              <a:rPr kumimoji="1" lang="en-US" altLang="ko-KR" dirty="0"/>
              <a:t>. Again our </a:t>
            </a:r>
            <a:r>
              <a:rPr kumimoji="1" lang="en-US" altLang="ko-KR" dirty="0" err="1"/>
              <a:t>snu</a:t>
            </a:r>
            <a:r>
              <a:rPr kumimoji="1" lang="en-US" altLang="ko-KR" dirty="0"/>
              <a:t> no2 </a:t>
            </a:r>
            <a:r>
              <a:rPr kumimoji="1" lang="en-US" altLang="ko-KR" dirty="0" err="1"/>
              <a:t>vcds</a:t>
            </a:r>
            <a:r>
              <a:rPr kumimoji="1" lang="en-US" altLang="ko-KR" dirty="0"/>
              <a:t> show good agreement with </a:t>
            </a:r>
            <a:r>
              <a:rPr kumimoji="1" lang="en-US" altLang="ko-KR" dirty="0" err="1"/>
              <a:t>tropomi</a:t>
            </a:r>
            <a:r>
              <a:rPr kumimoji="1" lang="en-US" altLang="ko-KR" dirty="0"/>
              <a:t>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3372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version 2 products are open to the public and will be updated to version 3 later this year so I will show how much improvement we can get in v3 compared to v2.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both HCHO and CHOCHO, the most significant change is the background correction. In v3, we use model values in the region where we calculate the radiance reference.  </a:t>
            </a: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96891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compared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agaist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pandora across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correlations are relatively high.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94625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have compared our no2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dc-8 observations. So this is an apple and orange comparison because dc-8 did not measure column amount </a:t>
            </a:r>
          </a:p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want to focus on spatial variability, and in the future, we have to compare against geo-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taso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observations. </a:t>
            </a:r>
          </a:p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Anyhow, we find that gems and dc-8 are well correlated in Korean peninsula during the campaign.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6394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is spatial variability of gems and dc-8 over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philippines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scatter is shown on the right.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87258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Taiwan.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24399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over Thailand.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46137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 this is summary slide which I am not going to read. Thanks!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18305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26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7662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Ok, this is a comparison of GEMS HCHO VCDs with TROPOMI for 2023.</a:t>
            </a:r>
          </a:p>
          <a:p>
            <a:r>
              <a:rPr kumimoji="1" lang="en-US" altLang="ko-KR" dirty="0"/>
              <a:t>Top panel shows NMBs over the filed of regard and bottom is for north east </a:t>
            </a:r>
            <a:r>
              <a:rPr kumimoji="1" lang="en-US" altLang="ko-KR" dirty="0" err="1"/>
              <a:t>asia</a:t>
            </a:r>
            <a:r>
              <a:rPr kumimoji="1" lang="en-US" altLang="ko-KR" dirty="0"/>
              <a:t> for each month.</a:t>
            </a:r>
          </a:p>
          <a:p>
            <a:r>
              <a:rPr kumimoji="1" lang="en-US" altLang="ko-KR" sz="1200" dirty="0"/>
              <a:t>Black indicates NMB of v2 and red is version 3. </a:t>
            </a:r>
          </a:p>
          <a:p>
            <a:r>
              <a:rPr kumimoji="1" lang="en-US" altLang="ko-KR" sz="1200" dirty="0"/>
              <a:t>NMB are significantly reduced in v3 compare to v2.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9073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comparison of gems with pandora. You have already seen this kind of comparison in the poster presentations. In summary, gems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hcho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a strong agreement with pandora across east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3481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is still an issue, which is raised by the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pegasos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that background correction contributes too much in gems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individual bards are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hcho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major cities in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Left is gems and right is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tropomi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black and dark grey indicate how much of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contributed from background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correctior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show say model values. As you can see gems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vcds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too much dependent on a model and this is especially true in east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getting clean radiance references is quite limited.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3663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So in order to address this issue, we plan to use irradiance in the retrieval. Left panel shows gems </a:t>
            </a:r>
            <a:r>
              <a:rPr kumimoji="1" lang="en-US" altLang="ko-KR" dirty="0" err="1"/>
              <a:t>hcho</a:t>
            </a:r>
            <a:r>
              <a:rPr kumimoji="1" lang="en-US" altLang="ko-KR" dirty="0"/>
              <a:t> using irradiance reference and the middle is version 3 based on radiance references. </a:t>
            </a:r>
          </a:p>
          <a:p>
            <a:r>
              <a:rPr kumimoji="1" lang="en-US" altLang="ko-KR" dirty="0"/>
              <a:t>Overall, we have a similar value in the field of regard.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4717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Moreover, </a:t>
            </a:r>
            <a:r>
              <a:rPr kumimoji="1" lang="en-US" altLang="ko-KR" dirty="0" err="1"/>
              <a:t>dscd</a:t>
            </a:r>
            <a:r>
              <a:rPr kumimoji="1" lang="en-US" altLang="ko-KR" dirty="0"/>
              <a:t> contribution to </a:t>
            </a:r>
            <a:r>
              <a:rPr kumimoji="1" lang="en-US" altLang="ko-KR" dirty="0" err="1"/>
              <a:t>vcd</a:t>
            </a:r>
            <a:r>
              <a:rPr kumimoji="1" lang="en-US" altLang="ko-KR" dirty="0"/>
              <a:t> becomes larger in our new product based on irradiance reference compared to the product using radiances. </a:t>
            </a:r>
          </a:p>
          <a:p>
            <a:r>
              <a:rPr kumimoji="1" lang="en-US" altLang="ko-KR" dirty="0"/>
              <a:t>This is especially true in north east </a:t>
            </a:r>
            <a:r>
              <a:rPr kumimoji="1" lang="en-US" altLang="ko-KR" dirty="0" err="1"/>
              <a:t>asia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8546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Less model dependency is also clearly shown in this comparison. So we have bigger blue bars. I think this improvement is very promising.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3372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chocho, the most significant change is empirical correction as function of NO2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scd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the way done for </a:t>
            </a:r>
            <a:r>
              <a:rPr lang="en-US" altLang="ko-Kore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tropomi</a:t>
            </a: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ore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ore-KR" altLang="ko-Kore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C9DD-3BFC-AF4C-B5AE-F1B6A53F6DCD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421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0396-687A-8941-A504-F9DB8D7F4052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727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165A5FCF-9E76-9B46-AA50-14FAD6952DE9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B3AC34-264A-D04B-AD09-91CB51230D3B}"/>
              </a:ext>
            </a:extLst>
          </p:cNvPr>
          <p:cNvSpPr/>
          <p:nvPr userDrawn="1"/>
        </p:nvSpPr>
        <p:spPr>
          <a:xfrm>
            <a:off x="0" y="0"/>
            <a:ext cx="12192000" cy="15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478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E62-BBCC-1445-8598-99608651F702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0420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08E4-B097-5747-95C6-FA0FDC870CA7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637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" type="title">
  <p:cSld name="Cover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984250" y="4047500"/>
            <a:ext cx="4185900" cy="118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457200" lvl="1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685800" lvl="2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914400" lvl="3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1143000" lvl="4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1371600" lvl="5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1600200" lvl="6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1828800" lvl="7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2057400" lvl="8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984250" y="1618075"/>
            <a:ext cx="7306350" cy="21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9500"/>
              <a:buFont typeface="Noto Sans KR"/>
              <a:buNone/>
              <a:defRPr sz="47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2"/>
          </p:nvPr>
        </p:nvSpPr>
        <p:spPr>
          <a:xfrm>
            <a:off x="984250" y="1138500"/>
            <a:ext cx="6159900" cy="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457200" lvl="1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685800" lvl="2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914400" lvl="3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1143000" lvl="4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1371600" lvl="5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1600200" lvl="6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1828800" lvl="7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2057400" lvl="8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464C990-A7B7-5D19-279F-3B81F174B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2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DB98-C4E9-1545-9711-08EEC551AD14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10818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C2D2-B897-1548-8EF6-406B78B62BD9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65A5FCF-9E76-9B46-AA50-14FAD6952DE9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8979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21CD-E219-0345-A6A5-082562AF9EBA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314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B52F-BB75-F941-8E9A-F862A3D2D3EA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9896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BB34-D627-5943-8E9A-4BC9482584FB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E77-5F05-F849-A938-6513B5CD0DB1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A1B-E264-8347-AEB5-CBFCAAF6FF67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597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150126"/>
            <a:ext cx="10515600" cy="1325562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625814"/>
            <a:ext cx="10515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AD3-9D1A-5641-81E7-4BD5575EC3E5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852" y="6389230"/>
            <a:ext cx="2743200" cy="365125"/>
          </a:xfrm>
        </p:spPr>
        <p:txBody>
          <a:bodyPr/>
          <a:lstStyle>
            <a:lvl1pPr>
              <a:defRPr sz="1200" b="1"/>
            </a:lvl1pPr>
          </a:lstStyle>
          <a:p>
            <a:fld id="{165A5FCF-9E76-9B46-AA50-14FAD6952DE9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56D469D-F6B3-1E49-B527-CD25CCA4B265}"/>
              </a:ext>
            </a:extLst>
          </p:cNvPr>
          <p:cNvGrpSpPr/>
          <p:nvPr userDrawn="1"/>
        </p:nvGrpSpPr>
        <p:grpSpPr>
          <a:xfrm>
            <a:off x="84382" y="6217972"/>
            <a:ext cx="1277041" cy="612000"/>
            <a:chOff x="8970114" y="5836596"/>
            <a:chExt cx="1635458" cy="102140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2EA96D5-A009-6142-A755-DA00D5AB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114" y="5836596"/>
              <a:ext cx="783765" cy="1021404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DA5B03F-A2E5-C543-824A-97A61B0A4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1807" y="5836596"/>
              <a:ext cx="783765" cy="1021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0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E2D9-D800-264B-963D-A59D92E8A216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9079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ACF-74C1-EF4B-9B52-FAA6B2C3B8AA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7657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D2DA-3B20-074F-B365-7440743D63AC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75304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2A9-939F-0640-BED3-B00F95E09504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7232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5C5-08DC-A64A-9C70-E435871F34EB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551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15082"/>
            <a:ext cx="10515600" cy="132556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7369-C318-E14B-BD67-47F0B8CBE078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1178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6DDD-BBA6-0944-B7FA-A54974F3690D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F5E-990B-7544-BE1B-B7E7E17F803B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82A-B5D8-824A-9285-1EFEF57446B6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289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7B87-E610-504E-A9BD-C8A3F7C384D3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0316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A36B-DEE2-D84D-8C73-9090D9551A90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126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15082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1733F4-B08F-5847-A1C5-2423AEFC5AF1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932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74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AA3556-05F5-2D47-A7E9-977B4D49580D}" type="datetime1">
              <a:rPr kumimoji="1" lang="ko-KR" altLang="en-US" smtClean="0"/>
              <a:t>2024. 8. 30.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5FCF-9E76-9B46-AA50-14FAD6952DE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626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3c62c7539_0_0"/>
          <p:cNvSpPr txBox="1">
            <a:spLocks noGrp="1"/>
          </p:cNvSpPr>
          <p:nvPr>
            <p:ph type="title"/>
          </p:nvPr>
        </p:nvSpPr>
        <p:spPr>
          <a:xfrm>
            <a:off x="951812" y="1312699"/>
            <a:ext cx="8975556" cy="1616347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pPr algn="ctr"/>
            <a:r>
              <a:rPr lang="en-US" altLang="ko-Kore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Current status of GEMS VOCs </a:t>
            </a:r>
            <a:br>
              <a:rPr lang="en-US" altLang="ko-Kore-K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ore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ko-K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ko-KR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ko-KR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ko-KR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endParaRPr lang="en-US" sz="4000" b="1" dirty="0"/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424DF3EC-AC60-CFC2-59ED-3542AF565000}"/>
              </a:ext>
            </a:extLst>
          </p:cNvPr>
          <p:cNvSpPr txBox="1">
            <a:spLocks/>
          </p:cNvSpPr>
          <p:nvPr/>
        </p:nvSpPr>
        <p:spPr>
          <a:xfrm>
            <a:off x="946095" y="3428999"/>
            <a:ext cx="10050151" cy="27569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lvl="0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457200" lvl="1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685800" lvl="2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914400" lvl="3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1143000" lvl="4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1371600" lvl="5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1600200" lvl="6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1828800" lvl="7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2057400" lvl="8" indent="-114300" algn="l" defTabSz="914400" rtl="0" eaLnBrk="1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 kern="1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kumimoji="1" lang="en" altLang="ko-KR" sz="1800" b="1" dirty="0" err="1">
                <a:solidFill>
                  <a:schemeClr val="tx1"/>
                </a:solidFill>
              </a:rPr>
              <a:t>Rokjin</a:t>
            </a:r>
            <a:r>
              <a:rPr kumimoji="1" lang="en" altLang="ko-KR" sz="1800" b="1" dirty="0">
                <a:solidFill>
                  <a:schemeClr val="tx1"/>
                </a:solidFill>
              </a:rPr>
              <a:t> J. Park</a:t>
            </a:r>
            <a:r>
              <a:rPr kumimoji="1" lang="en" altLang="ko-KR" sz="1800" b="1" baseline="30000" dirty="0">
                <a:solidFill>
                  <a:schemeClr val="tx1"/>
                </a:solidFill>
              </a:rPr>
              <a:t>1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)</a:t>
            </a:r>
            <a:r>
              <a:rPr kumimoji="1" lang="en" altLang="ko-KR" sz="1800" b="1" dirty="0">
                <a:solidFill>
                  <a:schemeClr val="tx1"/>
                </a:solidFill>
              </a:rPr>
              <a:t>, Gitaek T. Lee</a:t>
            </a:r>
            <a:r>
              <a:rPr kumimoji="1" lang="en" altLang="ko-KR" sz="1800" b="1" baseline="30000" dirty="0">
                <a:solidFill>
                  <a:schemeClr val="tx1"/>
                </a:solidFill>
              </a:rPr>
              <a:t>1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)</a:t>
            </a:r>
            <a:r>
              <a:rPr kumimoji="1" lang="en" altLang="ko-KR" sz="1800" b="1" dirty="0">
                <a:solidFill>
                  <a:schemeClr val="tx1"/>
                </a:solidFill>
              </a:rPr>
              <a:t>, </a:t>
            </a:r>
            <a:r>
              <a:rPr kumimoji="1" lang="en" altLang="ko-KR" sz="1800" b="1" dirty="0" err="1">
                <a:solidFill>
                  <a:schemeClr val="tx1"/>
                </a:solidFill>
              </a:rPr>
              <a:t>Eunjo</a:t>
            </a:r>
            <a:r>
              <a:rPr kumimoji="1" lang="ko-KR" altLang="en-US" sz="1800" b="1" dirty="0">
                <a:solidFill>
                  <a:schemeClr val="tx1"/>
                </a:solidFill>
              </a:rPr>
              <a:t> 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S.</a:t>
            </a:r>
            <a:r>
              <a:rPr kumimoji="1" lang="en" altLang="ko-KR" sz="1800" b="1" dirty="0">
                <a:solidFill>
                  <a:schemeClr val="tx1"/>
                </a:solidFill>
              </a:rPr>
              <a:t> Ha</a:t>
            </a:r>
            <a:r>
              <a:rPr kumimoji="1" lang="en" altLang="ko-KR" sz="1800" b="1" baseline="30000" dirty="0">
                <a:solidFill>
                  <a:schemeClr val="tx1"/>
                </a:solidFill>
              </a:rPr>
              <a:t>1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)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, </a:t>
            </a:r>
            <a:r>
              <a:rPr kumimoji="1" lang="en-US" altLang="ko-KR" sz="1800" b="1" dirty="0" err="1">
                <a:solidFill>
                  <a:schemeClr val="tx1"/>
                </a:solidFill>
              </a:rPr>
              <a:t>Yoonbae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 Chung</a:t>
            </a:r>
            <a:r>
              <a:rPr kumimoji="1" lang="en" altLang="ko-KR" sz="1800" b="1" dirty="0">
                <a:solidFill>
                  <a:schemeClr val="tx1"/>
                </a:solidFill>
              </a:rPr>
              <a:t> </a:t>
            </a:r>
            <a:r>
              <a:rPr kumimoji="1" lang="en" altLang="ko-KR" sz="1800" b="1" baseline="30000" dirty="0">
                <a:solidFill>
                  <a:schemeClr val="tx1"/>
                </a:solidFill>
              </a:rPr>
              <a:t>1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)</a:t>
            </a:r>
            <a:r>
              <a:rPr kumimoji="1" lang="en" altLang="ko-KR" sz="1800" b="1" dirty="0">
                <a:solidFill>
                  <a:schemeClr val="tx1"/>
                </a:solidFill>
              </a:rPr>
              <a:t>, Hyeong-</a:t>
            </a:r>
            <a:r>
              <a:rPr kumimoji="1" lang="en" altLang="ko-KR" sz="1800" b="1" dirty="0" err="1">
                <a:solidFill>
                  <a:schemeClr val="tx1"/>
                </a:solidFill>
              </a:rPr>
              <a:t>Ahn</a:t>
            </a:r>
            <a:r>
              <a:rPr kumimoji="1" lang="en" altLang="ko-KR" sz="1800" b="1" dirty="0">
                <a:solidFill>
                  <a:schemeClr val="tx1"/>
                </a:solidFill>
              </a:rPr>
              <a:t> Kwon</a:t>
            </a:r>
            <a:r>
              <a:rPr kumimoji="1" lang="en" altLang="ko-KR" sz="1800" b="1" baseline="30000" dirty="0">
                <a:solidFill>
                  <a:schemeClr val="tx1"/>
                </a:solidFill>
              </a:rPr>
              <a:t>2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)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, </a:t>
            </a:r>
            <a:r>
              <a:rPr kumimoji="1" lang="en" altLang="ko-KR" sz="1800" b="1" dirty="0">
                <a:solidFill>
                  <a:schemeClr val="tx1"/>
                </a:solidFill>
              </a:rPr>
              <a:t>Isabelle De </a:t>
            </a:r>
            <a:r>
              <a:rPr kumimoji="1" lang="en" altLang="ko-KR" sz="1800" b="1" dirty="0" err="1">
                <a:solidFill>
                  <a:schemeClr val="tx1"/>
                </a:solidFill>
              </a:rPr>
              <a:t>Smedt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3)</a:t>
            </a:r>
            <a:r>
              <a:rPr kumimoji="1" lang="en" altLang="ko-KR" sz="1800" b="1" dirty="0">
                <a:solidFill>
                  <a:schemeClr val="tx1"/>
                </a:solidFill>
              </a:rPr>
              <a:t>, Michel Van </a:t>
            </a:r>
            <a:r>
              <a:rPr kumimoji="1" lang="en" altLang="ko-KR" sz="1800" b="1" dirty="0" err="1">
                <a:solidFill>
                  <a:schemeClr val="tx1"/>
                </a:solidFill>
              </a:rPr>
              <a:t>Roozendael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3)</a:t>
            </a:r>
            <a:r>
              <a:rPr kumimoji="1" lang="en" altLang="ko-KR" sz="1800" b="1" dirty="0">
                <a:solidFill>
                  <a:schemeClr val="tx1"/>
                </a:solidFill>
              </a:rPr>
              <a:t>,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 and </a:t>
            </a:r>
            <a:r>
              <a:rPr kumimoji="1" lang="en-US" altLang="ko-KR" sz="1800" b="1" dirty="0" err="1">
                <a:solidFill>
                  <a:schemeClr val="tx1"/>
                </a:solidFill>
              </a:rPr>
              <a:t>Jhoon</a:t>
            </a:r>
            <a:r>
              <a:rPr kumimoji="1" lang="en-US" altLang="ko-KR" sz="1800" b="1" dirty="0">
                <a:solidFill>
                  <a:schemeClr val="tx1"/>
                </a:solidFill>
              </a:rPr>
              <a:t> Kim</a:t>
            </a:r>
            <a:r>
              <a:rPr kumimoji="1" lang="en-US" altLang="ko-KR" sz="1800" b="1" baseline="30000" dirty="0">
                <a:solidFill>
                  <a:schemeClr val="tx1"/>
                </a:solidFill>
              </a:rPr>
              <a:t>4)</a:t>
            </a:r>
            <a:endParaRPr kumimoji="1" lang="en" altLang="ko-KR" sz="1800" b="1" baseline="30000" dirty="0">
              <a:solidFill>
                <a:schemeClr val="tx1"/>
              </a:solidFill>
            </a:endParaRPr>
          </a:p>
          <a:p>
            <a:r>
              <a:rPr kumimoji="1" lang="en" altLang="ko-Kore-KR" sz="1400" baseline="30000" dirty="0">
                <a:solidFill>
                  <a:schemeClr val="tx1"/>
                </a:solidFill>
              </a:rPr>
              <a:t>1</a:t>
            </a:r>
            <a:r>
              <a:rPr kumimoji="1" lang="en-US" altLang="ko-KR" sz="1400" baseline="30000" dirty="0">
                <a:solidFill>
                  <a:schemeClr val="tx1"/>
                </a:solidFill>
              </a:rPr>
              <a:t>)</a:t>
            </a:r>
            <a:r>
              <a:rPr kumimoji="1" lang="en" altLang="ko-Kore-KR" sz="1400" dirty="0">
                <a:solidFill>
                  <a:schemeClr val="tx1"/>
                </a:solidFill>
              </a:rPr>
              <a:t>School of Earth and Environmental Sciences, Seoul National University, </a:t>
            </a:r>
            <a:r>
              <a:rPr kumimoji="1" lang="en-US" altLang="ko-Kore-KR" sz="1400" dirty="0">
                <a:solidFill>
                  <a:schemeClr val="tx1"/>
                </a:solidFill>
              </a:rPr>
              <a:t>Republic of </a:t>
            </a:r>
            <a:r>
              <a:rPr kumimoji="1" lang="en" altLang="ko-Kore-KR" sz="1400" dirty="0">
                <a:solidFill>
                  <a:schemeClr val="tx1"/>
                </a:solidFill>
              </a:rPr>
              <a:t>Korea</a:t>
            </a:r>
          </a:p>
          <a:p>
            <a:r>
              <a:rPr kumimoji="1" lang="en" altLang="ko-Kore-KR" sz="1400" baseline="30000" dirty="0">
                <a:solidFill>
                  <a:schemeClr val="tx1"/>
                </a:solidFill>
              </a:rPr>
              <a:t>2</a:t>
            </a:r>
            <a:r>
              <a:rPr kumimoji="1" lang="en-US" altLang="ko-KR" sz="1400" baseline="30000" dirty="0">
                <a:solidFill>
                  <a:schemeClr val="tx1"/>
                </a:solidFill>
              </a:rPr>
              <a:t>)</a:t>
            </a:r>
            <a:r>
              <a:rPr kumimoji="1" lang="en" altLang="ko-Kore-KR" sz="1400" dirty="0">
                <a:solidFill>
                  <a:schemeClr val="tx1"/>
                </a:solidFill>
              </a:rPr>
              <a:t>Department of Environmental &amp; Energy Engineering, University of Suwon, </a:t>
            </a:r>
            <a:r>
              <a:rPr kumimoji="1" lang="en-US" altLang="ko-Kore-KR" sz="1400" dirty="0">
                <a:solidFill>
                  <a:schemeClr val="tx1"/>
                </a:solidFill>
              </a:rPr>
              <a:t>Republic of </a:t>
            </a:r>
            <a:r>
              <a:rPr kumimoji="1" lang="en" altLang="ko-Kore-KR" sz="1400" dirty="0">
                <a:solidFill>
                  <a:schemeClr val="tx1"/>
                </a:solidFill>
              </a:rPr>
              <a:t>Korea  </a:t>
            </a:r>
          </a:p>
          <a:p>
            <a:r>
              <a:rPr kumimoji="1" lang="en-US" altLang="ko-KR" sz="1400" baseline="30000" dirty="0">
                <a:solidFill>
                  <a:schemeClr val="tx1"/>
                </a:solidFill>
              </a:rPr>
              <a:t>3)</a:t>
            </a:r>
            <a:r>
              <a:rPr kumimoji="1" lang="en" altLang="ko-Kore-KR" sz="1400" dirty="0">
                <a:solidFill>
                  <a:schemeClr val="tx1"/>
                </a:solidFill>
              </a:rPr>
              <a:t>Belgian Institute for Space Aeronomy, Brussels, Belgium</a:t>
            </a:r>
          </a:p>
          <a:p>
            <a:r>
              <a:rPr kumimoji="1" lang="en-US" altLang="ko-KR" sz="1400" baseline="30000" dirty="0">
                <a:solidFill>
                  <a:schemeClr val="tx1"/>
                </a:solidFill>
              </a:rPr>
              <a:t>4)</a:t>
            </a:r>
            <a:r>
              <a:rPr kumimoji="1" lang="en-US" altLang="ko-Kore-KR" sz="1400" dirty="0">
                <a:solidFill>
                  <a:schemeClr val="tx1"/>
                </a:solidFill>
              </a:rPr>
              <a:t>Department of Atmospheric Sciences, Yonsei University, Seoul, Republic of Korea</a:t>
            </a:r>
          </a:p>
          <a:p>
            <a:endParaRPr kumimoji="1" lang="en" altLang="ko-Kore-KR" sz="1400" dirty="0">
              <a:solidFill>
                <a:schemeClr val="tx1"/>
              </a:solidFill>
            </a:endParaRPr>
          </a:p>
          <a:p>
            <a:endParaRPr kumimoji="1" lang="en" altLang="ko-Kore-KR" sz="1400" dirty="0">
              <a:solidFill>
                <a:schemeClr val="tx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374FFB0-0A42-FA5E-1266-47413188AA26}"/>
              </a:ext>
            </a:extLst>
          </p:cNvPr>
          <p:cNvGrpSpPr/>
          <p:nvPr/>
        </p:nvGrpSpPr>
        <p:grpSpPr>
          <a:xfrm>
            <a:off x="127210" y="6246000"/>
            <a:ext cx="4976684" cy="612000"/>
            <a:chOff x="84382" y="6217972"/>
            <a:chExt cx="4976684" cy="6120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AEDA7E0-231B-8BD8-477A-E36B55D21106}"/>
                </a:ext>
              </a:extLst>
            </p:cNvPr>
            <p:cNvGrpSpPr/>
            <p:nvPr/>
          </p:nvGrpSpPr>
          <p:grpSpPr>
            <a:xfrm>
              <a:off x="84382" y="6217972"/>
              <a:ext cx="1277041" cy="612000"/>
              <a:chOff x="8970114" y="5836596"/>
              <a:chExt cx="1635458" cy="1021404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2E84EB2F-3868-8E09-75B8-58B09579B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0114" y="5836596"/>
                <a:ext cx="783765" cy="1021404"/>
              </a:xfrm>
              <a:prstGeom prst="ellipse">
                <a:avLst/>
              </a:prstGeom>
              <a:ln>
                <a:noFill/>
              </a:ln>
              <a:effectLst>
                <a:softEdge rad="0"/>
              </a:effectLst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A9689D31-D69C-C01A-5CDB-1214F7C950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821807" y="5836596"/>
                <a:ext cx="783765" cy="102140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50F53E-6AE6-672C-EE50-3B177FACF9BC}"/>
                </a:ext>
              </a:extLst>
            </p:cNvPr>
            <p:cNvSpPr txBox="1"/>
            <p:nvPr/>
          </p:nvSpPr>
          <p:spPr>
            <a:xfrm>
              <a:off x="1361423" y="6291652"/>
              <a:ext cx="3699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ore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Atmospheric Chemistry Modeling Group,</a:t>
              </a:r>
            </a:p>
            <a:p>
              <a:r>
                <a:rPr kumimoji="1" lang="en-US" altLang="ko-Kore-K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Seoul National University</a:t>
              </a:r>
              <a:endParaRPr kumimoji="1" lang="ko-Kore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8FAB64-0643-8E54-6EEF-713FC7589E62}"/>
              </a:ext>
            </a:extLst>
          </p:cNvPr>
          <p:cNvSpPr txBox="1"/>
          <p:nvPr/>
        </p:nvSpPr>
        <p:spPr>
          <a:xfrm>
            <a:off x="130727" y="108471"/>
            <a:ext cx="490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/>
              <a:t>2024.08.29.  TEMPO-GEMS joint science team workshop</a:t>
            </a:r>
            <a:endParaRPr kumimoji="1" lang="ko-Kore-KR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CDD03B-DF45-CB4F-B363-C924C68B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7269"/>
            <a:ext cx="12191999" cy="1325563"/>
          </a:xfrm>
        </p:spPr>
        <p:txBody>
          <a:bodyPr>
            <a:normAutofit/>
          </a:bodyPr>
          <a:lstStyle/>
          <a:p>
            <a:r>
              <a:rPr kumimoji="1" lang="en-US" altLang="ko-Kore-KR" sz="4000" b="1" dirty="0">
                <a:latin typeface="+mn-lt"/>
              </a:rPr>
              <a:t>Seasonal variation before the NO</a:t>
            </a:r>
            <a:r>
              <a:rPr kumimoji="1" lang="en-US" altLang="ko-Kore-KR" sz="4000" b="1" baseline="-25000" dirty="0">
                <a:latin typeface="+mn-lt"/>
              </a:rPr>
              <a:t>2</a:t>
            </a:r>
            <a:r>
              <a:rPr kumimoji="1" lang="en-US" altLang="ko-Kore-KR" sz="4000" b="1" dirty="0">
                <a:latin typeface="+mn-lt"/>
              </a:rPr>
              <a:t> correction</a:t>
            </a:r>
            <a:endParaRPr kumimoji="1" lang="ko-Kore-KR" altLang="en-US" sz="4000" b="1" dirty="0">
              <a:latin typeface="+mn-lt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ore-KR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98D99F-FC07-5CE2-D884-2E775EBF36A8}"/>
              </a:ext>
            </a:extLst>
          </p:cNvPr>
          <p:cNvSpPr/>
          <p:nvPr/>
        </p:nvSpPr>
        <p:spPr>
          <a:xfrm>
            <a:off x="6503542" y="6754355"/>
            <a:ext cx="287676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C6C94-1C44-663E-8035-573AA2A18779}"/>
              </a:ext>
            </a:extLst>
          </p:cNvPr>
          <p:cNvSpPr txBox="1"/>
          <p:nvPr/>
        </p:nvSpPr>
        <p:spPr>
          <a:xfrm>
            <a:off x="9253497" y="1025019"/>
            <a:ext cx="268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Period: 2020/8 ~ 202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12</a:t>
            </a:r>
            <a:endParaRPr kumimoji="1" lang="ko-Kore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C37EE-79FE-41A5-6C62-2D9821E6FBF1}"/>
              </a:ext>
            </a:extLst>
          </p:cNvPr>
          <p:cNvSpPr txBox="1"/>
          <p:nvPr/>
        </p:nvSpPr>
        <p:spPr>
          <a:xfrm>
            <a:off x="9079015" y="5124894"/>
            <a:ext cx="3196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bias in </a:t>
            </a: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Northeast Asia </a:t>
            </a: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(Korea, NCP, YRD) in </a:t>
            </a: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winter</a:t>
            </a: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(The Region and season in which NO</a:t>
            </a:r>
            <a:r>
              <a:rPr kumimoji="1" lang="en-US" altLang="ko-Kore-KR" sz="1800" b="0" i="0" u="none" strike="noStrike" kern="1200" cap="none" spc="0" normalizeH="0" baseline="-25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concentration is high).</a:t>
            </a:r>
            <a:endParaRPr kumimoji="1" lang="en-US" altLang="ko-Kore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ABA5B6-7E32-04F2-A562-64D2AC56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09685"/>
            <a:ext cx="9152585" cy="563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A0496-6976-BBC5-0935-16D5DD0FB10D}"/>
              </a:ext>
            </a:extLst>
          </p:cNvPr>
          <p:cNvSpPr txBox="1"/>
          <p:nvPr/>
        </p:nvSpPr>
        <p:spPr>
          <a:xfrm>
            <a:off x="9453899" y="4105948"/>
            <a:ext cx="2481230" cy="95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kumimoji="0" lang="en-US" altLang="ko-Kore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NCP: North China Plain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lang="en-US" altLang="ko-KR" sz="160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YRD: Yangtze River Delta</a:t>
            </a:r>
            <a:endParaRPr kumimoji="0" lang="en-US" altLang="ko-K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kumimoji="0" lang="en-US" altLang="ko-Kore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RD: Pearl River Delta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41212D-BC49-C2A8-A5D9-064538E2D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7" t="10494" r="12481" b="448"/>
          <a:stretch/>
        </p:blipFill>
        <p:spPr>
          <a:xfrm>
            <a:off x="9051022" y="1333203"/>
            <a:ext cx="3112985" cy="28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CDD03B-DF45-CB4F-B363-C924C68B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7269"/>
            <a:ext cx="12191999" cy="1325563"/>
          </a:xfrm>
        </p:spPr>
        <p:txBody>
          <a:bodyPr>
            <a:normAutofit/>
          </a:bodyPr>
          <a:lstStyle/>
          <a:p>
            <a:r>
              <a:rPr kumimoji="1" lang="en-US" altLang="en-US" sz="4000" dirty="0"/>
              <a:t>Seasonal variation after the NO</a:t>
            </a:r>
            <a:r>
              <a:rPr kumimoji="1" lang="en-US" altLang="en-US" sz="4000" baseline="-25000" dirty="0"/>
              <a:t>2</a:t>
            </a:r>
            <a:r>
              <a:rPr kumimoji="1" lang="en-US" altLang="en-US" sz="4000" dirty="0"/>
              <a:t> correction</a:t>
            </a:r>
            <a:endParaRPr kumimoji="1" lang="ko-Kore-KR" altLang="en-US" sz="4000" b="1" dirty="0">
              <a:latin typeface="+mn-lt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ore-KR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98D99F-FC07-5CE2-D884-2E775EBF36A8}"/>
              </a:ext>
            </a:extLst>
          </p:cNvPr>
          <p:cNvSpPr/>
          <p:nvPr/>
        </p:nvSpPr>
        <p:spPr>
          <a:xfrm>
            <a:off x="6503542" y="6754355"/>
            <a:ext cx="287676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C6C94-1C44-663E-8035-573AA2A18779}"/>
              </a:ext>
            </a:extLst>
          </p:cNvPr>
          <p:cNvSpPr txBox="1"/>
          <p:nvPr/>
        </p:nvSpPr>
        <p:spPr>
          <a:xfrm>
            <a:off x="9253497" y="1025019"/>
            <a:ext cx="268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Period: 2020/8 ~ 202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2</a:t>
            </a: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12</a:t>
            </a:r>
            <a:endParaRPr kumimoji="1" lang="ko-Kore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C37EE-79FE-41A5-6C62-2D9821E6FBF1}"/>
              </a:ext>
            </a:extLst>
          </p:cNvPr>
          <p:cNvSpPr txBox="1"/>
          <p:nvPr/>
        </p:nvSpPr>
        <p:spPr>
          <a:xfrm>
            <a:off x="9079015" y="5124894"/>
            <a:ext cx="319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of </a:t>
            </a:r>
            <a:r>
              <a:rPr kumimoji="1" lang="en-US" altLang="ko-Kore-KR" dirty="0">
                <a:solidFill>
                  <a:prstClr val="black"/>
                </a:solidFill>
                <a:latin typeface="Calibri"/>
              </a:rPr>
              <a:t>the </a:t>
            </a: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correlation coefficients in </a:t>
            </a:r>
            <a:r>
              <a:rPr kumimoji="1" lang="en-US" altLang="ko-Kore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Northeast Asia</a:t>
            </a:r>
            <a:r>
              <a:rPr kumimoji="1" lang="en-US" altLang="ko-Kore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ABA5B6-7E32-04F2-A562-64D2AC56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09685"/>
            <a:ext cx="9152585" cy="563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A0496-6976-BBC5-0935-16D5DD0FB10D}"/>
              </a:ext>
            </a:extLst>
          </p:cNvPr>
          <p:cNvSpPr txBox="1"/>
          <p:nvPr/>
        </p:nvSpPr>
        <p:spPr>
          <a:xfrm>
            <a:off x="9453899" y="4105948"/>
            <a:ext cx="2481230" cy="95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kumimoji="0" lang="en-US" altLang="ko-Kore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NCP: North China Plain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lang="en-US" altLang="ko-KR" sz="1600" kern="100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YRD: Yangtze River Delta</a:t>
            </a:r>
            <a:endParaRPr kumimoji="0" lang="en-US" altLang="ko-K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658"/>
              </a:buClr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kumimoji="0" lang="en-US" altLang="ko-Kore-K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RD: Pearl River Delta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D12AAE-53DF-87EA-F3EF-C498764C7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7" t="10494" r="12481" b="448"/>
          <a:stretch/>
        </p:blipFill>
        <p:spPr>
          <a:xfrm>
            <a:off x="9051022" y="1333203"/>
            <a:ext cx="3112985" cy="28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9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C30EFA-078E-1A15-F9F5-AC3F41C31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9"/>
          <a:stretch/>
        </p:blipFill>
        <p:spPr>
          <a:xfrm>
            <a:off x="357355" y="1092884"/>
            <a:ext cx="11458201" cy="564271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D54BD149-3AA2-FA01-E650-1FC37A9D1D33}"/>
              </a:ext>
            </a:extLst>
          </p:cNvPr>
          <p:cNvSpPr txBox="1">
            <a:spLocks/>
          </p:cNvSpPr>
          <p:nvPr/>
        </p:nvSpPr>
        <p:spPr>
          <a:xfrm>
            <a:off x="192573" y="-2011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3200" dirty="0">
                <a:solidFill>
                  <a:prstClr val="black"/>
                </a:solidFill>
                <a:latin typeface="Calibri"/>
              </a:rPr>
              <a:t>Comparison of GEMS and TROPOMI CHOCHO</a:t>
            </a:r>
          </a:p>
          <a:p>
            <a:pPr marL="0" marR="0" lvl="0" indent="0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3200" dirty="0">
                <a:solidFill>
                  <a:prstClr val="black"/>
                </a:solidFill>
                <a:latin typeface="Calibri"/>
              </a:rPr>
              <a:t>: statistics </a:t>
            </a:r>
            <a:r>
              <a:rPr kumimoji="1" lang="en-US" altLang="ko-KR" sz="3200" dirty="0">
                <a:solidFill>
                  <a:prstClr val="black"/>
                </a:solidFill>
                <a:latin typeface="Calibri"/>
              </a:rPr>
              <a:t>before and after the NO</a:t>
            </a:r>
            <a:r>
              <a:rPr kumimoji="1" lang="en-US" altLang="ko-K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1" lang="en-US" altLang="ko-KR" sz="3200" dirty="0">
                <a:solidFill>
                  <a:prstClr val="black"/>
                </a:solidFill>
                <a:latin typeface="Calibri"/>
              </a:rPr>
              <a:t> correction</a:t>
            </a:r>
            <a:endParaRPr kumimoji="1" lang="ko-Kore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ore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37265-9EE5-6B52-63AD-F1C825E2EB1D}"/>
              </a:ext>
            </a:extLst>
          </p:cNvPr>
          <p:cNvSpPr txBox="1"/>
          <p:nvPr/>
        </p:nvSpPr>
        <p:spPr>
          <a:xfrm>
            <a:off x="10113098" y="494137"/>
            <a:ext cx="207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/>
              <a:t>Period: 2021</a:t>
            </a:r>
            <a:r>
              <a:rPr kumimoji="1" lang="en-US" altLang="ko-Kore-K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ko-Kore-KR" sz="1800" b="1" dirty="0">
                <a:solidFill>
                  <a:prstClr val="black"/>
                </a:solidFill>
                <a:latin typeface="Calibri"/>
              </a:rPr>
              <a:t>– 2022</a:t>
            </a:r>
            <a:endParaRPr kumimoji="1" lang="ko-Kore-KR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A469C-C395-66BC-BE2C-11617F5FDC4C}"/>
              </a:ext>
            </a:extLst>
          </p:cNvPr>
          <p:cNvSpPr txBox="1"/>
          <p:nvPr/>
        </p:nvSpPr>
        <p:spPr>
          <a:xfrm>
            <a:off x="728421" y="6400369"/>
            <a:ext cx="45027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ko-KR" sz="2000" b="1" i="1" dirty="0">
                <a:solidFill>
                  <a:srgbClr val="FF0000"/>
                </a:solidFill>
              </a:rPr>
              <a:t>More consistent NMB across the seasons</a:t>
            </a:r>
            <a:endParaRPr kumimoji="1" lang="ko-KR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088D5-C8A9-E064-89A4-E296030AFDA3}"/>
              </a:ext>
            </a:extLst>
          </p:cNvPr>
          <p:cNvSpPr txBox="1"/>
          <p:nvPr/>
        </p:nvSpPr>
        <p:spPr>
          <a:xfrm>
            <a:off x="5988533" y="640036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i="1" dirty="0">
                <a:solidFill>
                  <a:srgbClr val="FF0000"/>
                </a:solidFill>
              </a:rPr>
              <a:t>Higher R</a:t>
            </a:r>
            <a:endParaRPr kumimoji="1" lang="ko-KR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EC643-63E1-313C-5B75-204875821A97}"/>
              </a:ext>
            </a:extLst>
          </p:cNvPr>
          <p:cNvSpPr txBox="1"/>
          <p:nvPr/>
        </p:nvSpPr>
        <p:spPr>
          <a:xfrm>
            <a:off x="9268650" y="6400369"/>
            <a:ext cx="1905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i="1" dirty="0">
                <a:solidFill>
                  <a:srgbClr val="FF0000"/>
                </a:solidFill>
              </a:rPr>
              <a:t>Slope closer to 1</a:t>
            </a:r>
            <a:endParaRPr kumimoji="1" lang="ko-KR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액자 3">
            <a:extLst>
              <a:ext uri="{FF2B5EF4-FFF2-40B4-BE49-F238E27FC236}">
                <a16:creationId xmlns:a16="http://schemas.microsoft.com/office/drawing/2014/main" id="{2A071D57-DB44-1198-15AD-9CA3F35B9A08}"/>
              </a:ext>
            </a:extLst>
          </p:cNvPr>
          <p:cNvSpPr/>
          <p:nvPr/>
        </p:nvSpPr>
        <p:spPr>
          <a:xfrm>
            <a:off x="3552497" y="4078015"/>
            <a:ext cx="830317" cy="1687102"/>
          </a:xfrm>
          <a:prstGeom prst="frame">
            <a:avLst>
              <a:gd name="adj1" fmla="val 54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1261AE02-3093-8090-8F61-4D3F60B33727}"/>
              </a:ext>
            </a:extLst>
          </p:cNvPr>
          <p:cNvSpPr/>
          <p:nvPr/>
        </p:nvSpPr>
        <p:spPr>
          <a:xfrm>
            <a:off x="7215352" y="1849821"/>
            <a:ext cx="830317" cy="1797269"/>
          </a:xfrm>
          <a:prstGeom prst="frame">
            <a:avLst>
              <a:gd name="adj1" fmla="val 54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9C7A6FF7-D0F1-DAFA-C746-F50754C13D84}"/>
              </a:ext>
            </a:extLst>
          </p:cNvPr>
          <p:cNvSpPr/>
          <p:nvPr/>
        </p:nvSpPr>
        <p:spPr>
          <a:xfrm>
            <a:off x="7215352" y="4056995"/>
            <a:ext cx="830317" cy="2039005"/>
          </a:xfrm>
          <a:prstGeom prst="frame">
            <a:avLst>
              <a:gd name="adj1" fmla="val 54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F89C566-22A6-48D5-5661-7F5A1F677191}"/>
              </a:ext>
            </a:extLst>
          </p:cNvPr>
          <p:cNvSpPr txBox="1"/>
          <p:nvPr/>
        </p:nvSpPr>
        <p:spPr>
          <a:xfrm>
            <a:off x="739065" y="5094822"/>
            <a:ext cx="1103848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ko-KR" dirty="0"/>
              <a:t>(A) 120-133°E: the narrow reference sector limited by the FW scan, frequently conducted after the IOT</a:t>
            </a:r>
            <a:r>
              <a:rPr kumimoji="1" lang="ko-KR" altLang="ko-KR" dirty="0"/>
              <a:t> </a:t>
            </a:r>
            <a:endParaRPr kumimoji="1" lang="en-US" altLang="ko-KR" dirty="0"/>
          </a:p>
          <a:p>
            <a:r>
              <a:rPr kumimoji="1" lang="en-US" altLang="ko-KR" dirty="0"/>
              <a:t>(B) 120-150°E: the reference sector that could be obtained by nominal scan conducted during the 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The current polluted reference spectrum could reduce the retrieved CHOCHO VCDs and inhibit the accurate representation of temporal variation.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Scan areas have shifted eastward since 2024, enabling the use of a cleaner reference spectrum.</a:t>
            </a:r>
            <a:endParaRPr kumimoji="1"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ore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68A508CA-FB54-35A2-2AE3-C23955C71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9226" r="1298" b="3566"/>
          <a:stretch/>
        </p:blipFill>
        <p:spPr>
          <a:xfrm>
            <a:off x="796940" y="1526629"/>
            <a:ext cx="10247586" cy="3447393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53D874F8-642F-ABFF-1A11-CFD891BB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01604"/>
          </a:xfrm>
        </p:spPr>
        <p:txBody>
          <a:bodyPr>
            <a:normAutofit/>
          </a:bodyPr>
          <a:lstStyle/>
          <a:p>
            <a:r>
              <a:rPr kumimoji="1" lang="en-US" altLang="en-US" sz="3600" b="1" dirty="0">
                <a:latin typeface="+mn-lt"/>
              </a:rPr>
              <a:t>Influence of the polluted radiance reference</a:t>
            </a:r>
            <a:endParaRPr kumimoji="1" lang="ko-Kore-KR" altLang="en-US" sz="36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51E68-A264-DBDF-12F9-8DF47C88F1C0}"/>
              </a:ext>
            </a:extLst>
          </p:cNvPr>
          <p:cNvSpPr txBox="1"/>
          <p:nvPr/>
        </p:nvSpPr>
        <p:spPr>
          <a:xfrm>
            <a:off x="583323" y="1006808"/>
            <a:ext cx="1102535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u"/>
            </a:pPr>
            <a:r>
              <a:rPr kumimoji="1" lang="en-US" altLang="ko-KR" sz="2000" b="1" dirty="0"/>
              <a:t>Sensitivity test for the radiance reference sector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8824-4689-373D-1230-F9096CA7F847}"/>
              </a:ext>
            </a:extLst>
          </p:cNvPr>
          <p:cNvSpPr txBox="1"/>
          <p:nvPr/>
        </p:nvSpPr>
        <p:spPr>
          <a:xfrm>
            <a:off x="8195526" y="176476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NMB=-22%</a:t>
            </a:r>
            <a:endParaRPr kumimoji="1" lang="ko-Kore-KR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28EDC-1B23-AB56-88AD-3C2B74A08722}"/>
              </a:ext>
            </a:extLst>
          </p:cNvPr>
          <p:cNvSpPr txBox="1"/>
          <p:nvPr/>
        </p:nvSpPr>
        <p:spPr>
          <a:xfrm>
            <a:off x="8827623" y="1123774"/>
            <a:ext cx="21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Period: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August, 2020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705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ore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328EDC-1B23-AB56-88AD-3C2B74A08722}"/>
              </a:ext>
            </a:extLst>
          </p:cNvPr>
          <p:cNvSpPr txBox="1"/>
          <p:nvPr/>
        </p:nvSpPr>
        <p:spPr>
          <a:xfrm>
            <a:off x="169776" y="1562516"/>
            <a:ext cx="21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Period: August, 2020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BBD59-EC9C-00D1-6CB5-7E17892B58E9}"/>
              </a:ext>
            </a:extLst>
          </p:cNvPr>
          <p:cNvSpPr txBox="1"/>
          <p:nvPr/>
        </p:nvSpPr>
        <p:spPr>
          <a:xfrm>
            <a:off x="9155048" y="5842179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NMB = 8.8%</a:t>
            </a:r>
            <a:endParaRPr kumimoji="1"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75BD8-6BA6-1051-2359-82CF88E8379A}"/>
              </a:ext>
            </a:extLst>
          </p:cNvPr>
          <p:cNvSpPr txBox="1"/>
          <p:nvPr/>
        </p:nvSpPr>
        <p:spPr>
          <a:xfrm>
            <a:off x="8688852" y="1584981"/>
            <a:ext cx="197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/>
              <a:t>xCHOCHO</a:t>
            </a:r>
            <a:r>
              <a:rPr kumimoji="1" lang="en-US" altLang="ko-KR" b="1" dirty="0"/>
              <a:t> &gt;1.2 ppt</a:t>
            </a:r>
            <a:endParaRPr kumimoji="1"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32B27-E22A-22DB-F927-6273D3A6CEFD}"/>
                  </a:ext>
                </a:extLst>
              </p:cNvPr>
              <p:cNvSpPr txBox="1"/>
              <p:nvPr/>
            </p:nvSpPr>
            <p:spPr>
              <a:xfrm>
                <a:off x="0" y="2249668"/>
                <a:ext cx="23544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b="1" dirty="0"/>
                  <a:t>Screened regions over the reference sector </a:t>
                </a:r>
                <a:r>
                  <a:rPr kumimoji="1" lang="en-US" altLang="en-US" sz="1800" b="1" dirty="0">
                    <a:latin typeface="+mn-lt"/>
                  </a:rPr>
                  <a:t>(&gt;120</a:t>
                </a:r>
                <a14:m>
                  <m:oMath xmlns:m="http://schemas.openxmlformats.org/officeDocument/2006/math">
                    <m:r>
                      <a:rPr kumimoji="1" lang="en-US" alt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1" lang="en-US" altLang="en-US" sz="1800" b="1" dirty="0">
                    <a:latin typeface="+mn-lt"/>
                  </a:rPr>
                  <a:t> E)</a:t>
                </a:r>
                <a:r>
                  <a:rPr kumimoji="1" lang="en-US" altLang="ko-KR" b="1" dirty="0"/>
                  <a:t> </a:t>
                </a:r>
                <a:endParaRPr kumimoji="1" lang="ko-KR" alt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32B27-E22A-22DB-F927-6273D3A6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9668"/>
                <a:ext cx="2354451" cy="923330"/>
              </a:xfrm>
              <a:prstGeom prst="rect">
                <a:avLst/>
              </a:prstGeom>
              <a:blipFill>
                <a:blip r:embed="rId3"/>
                <a:stretch>
                  <a:fillRect l="-538" t="-2703" r="-2688" b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05C92EB-A8F0-1A2C-C07C-54D931B82D2B}"/>
              </a:ext>
            </a:extLst>
          </p:cNvPr>
          <p:cNvSpPr txBox="1"/>
          <p:nvPr/>
        </p:nvSpPr>
        <p:spPr>
          <a:xfrm>
            <a:off x="-1" y="4013924"/>
            <a:ext cx="2069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dirty="0"/>
              <a:t>Increase of CHOCHO VCDs when screening is applied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F944A-3E2F-7133-DFAE-ABB16B57B8CF}"/>
              </a:ext>
            </a:extLst>
          </p:cNvPr>
          <p:cNvSpPr txBox="1"/>
          <p:nvPr/>
        </p:nvSpPr>
        <p:spPr>
          <a:xfrm>
            <a:off x="583323" y="1006808"/>
            <a:ext cx="11025352" cy="43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Screening with simulated glyoxal concentration (column-averaged mixing ratio)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49E57C-9B1C-3429-41B2-E08125588822}"/>
              </a:ext>
            </a:extLst>
          </p:cNvPr>
          <p:cNvSpPr txBox="1"/>
          <p:nvPr/>
        </p:nvSpPr>
        <p:spPr>
          <a:xfrm>
            <a:off x="5664105" y="1592345"/>
            <a:ext cx="197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/>
              <a:t>xCHOCHO</a:t>
            </a:r>
            <a:r>
              <a:rPr kumimoji="1" lang="en-US" altLang="ko-KR" b="1" dirty="0"/>
              <a:t> &gt;1.5 ppt</a:t>
            </a:r>
            <a:endParaRPr kumimoji="1"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A31FD-50CE-FDBA-AEFE-AF800AF799D4}"/>
              </a:ext>
            </a:extLst>
          </p:cNvPr>
          <p:cNvSpPr txBox="1"/>
          <p:nvPr/>
        </p:nvSpPr>
        <p:spPr>
          <a:xfrm>
            <a:off x="2767922" y="1587562"/>
            <a:ext cx="197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/>
              <a:t>xCHOCHO</a:t>
            </a:r>
            <a:r>
              <a:rPr kumimoji="1" lang="en-US" altLang="ko-KR" b="1" dirty="0"/>
              <a:t> &gt;1.8 ppt</a:t>
            </a:r>
            <a:endParaRPr kumimoji="1" lang="ko-KR" alt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1A5BDB-8CA6-F163-7D4F-FD6BDEAE9DF5}"/>
              </a:ext>
            </a:extLst>
          </p:cNvPr>
          <p:cNvSpPr txBox="1"/>
          <p:nvPr/>
        </p:nvSpPr>
        <p:spPr>
          <a:xfrm>
            <a:off x="6066411" y="5842179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NMB = 6.8%</a:t>
            </a:r>
            <a:endParaRPr kumimoji="1" lang="ko-KR" alt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D2C9E-152D-6241-62FA-803894FB71B5}"/>
              </a:ext>
            </a:extLst>
          </p:cNvPr>
          <p:cNvSpPr txBox="1"/>
          <p:nvPr/>
        </p:nvSpPr>
        <p:spPr>
          <a:xfrm>
            <a:off x="3105097" y="5842179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NMB = 5.4%</a:t>
            </a:r>
            <a:endParaRPr kumimoji="1" lang="ko-KR" altLang="en-US" b="1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19B43213-3C54-535B-F262-48C136A07A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0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3600" b="1" dirty="0">
                <a:latin typeface="+mn-lt"/>
              </a:rPr>
              <a:t>Effect of screening polluted regions in the reference sector</a:t>
            </a:r>
            <a:endParaRPr kumimoji="1" lang="ko-Kore-KR" altLang="en-US" sz="3600" b="1" dirty="0">
              <a:latin typeface="+mn-lt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6DDAA47-8D28-6328-DC40-A93A130868C8}"/>
              </a:ext>
            </a:extLst>
          </p:cNvPr>
          <p:cNvGrpSpPr/>
          <p:nvPr/>
        </p:nvGrpSpPr>
        <p:grpSpPr>
          <a:xfrm>
            <a:off x="2069421" y="1879804"/>
            <a:ext cx="10053129" cy="3895963"/>
            <a:chOff x="2069421" y="1879804"/>
            <a:chExt cx="10053129" cy="389596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FF43718-71ED-C0EF-1F73-DF7E14AC4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0288" y="1879804"/>
              <a:ext cx="2354450" cy="1790545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FED29F9-6914-16BD-2A91-49EB1023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4640" y="1891111"/>
              <a:ext cx="2339874" cy="176648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05C006F-3064-16CB-B503-2379AAAF7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3505" y="1895181"/>
              <a:ext cx="2335335" cy="1754407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F859BBC-4B2E-ACA1-1304-D0027FDC6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3167" r="53835" b="9355"/>
            <a:stretch/>
          </p:blipFill>
          <p:spPr>
            <a:xfrm>
              <a:off x="7918287" y="3649588"/>
              <a:ext cx="3120888" cy="212617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C43F65E-C974-AA5B-2575-257472264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63167" r="54434" b="9105"/>
            <a:stretch/>
          </p:blipFill>
          <p:spPr>
            <a:xfrm>
              <a:off x="4979065" y="3637440"/>
              <a:ext cx="3066152" cy="210567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711B487C-F06B-4122-F9C2-AB9F6606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890" t="63166" r="54429" b="9694"/>
            <a:stretch/>
          </p:blipFill>
          <p:spPr>
            <a:xfrm>
              <a:off x="2069421" y="3664310"/>
              <a:ext cx="2982927" cy="2111457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ED4E590-6EAF-224A-BC6F-1C7BE41E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02737" y="3509956"/>
              <a:ext cx="919813" cy="2264155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37D48C9-81FF-47C7-3531-416C90ED8E45}"/>
                </a:ext>
              </a:extLst>
            </p:cNvPr>
            <p:cNvSpPr/>
            <p:nvPr/>
          </p:nvSpPr>
          <p:spPr>
            <a:xfrm>
              <a:off x="5052348" y="3664310"/>
              <a:ext cx="434052" cy="197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6D15D66-EF2B-0FC0-F0CB-514E79C2FEB8}"/>
                </a:ext>
              </a:extLst>
            </p:cNvPr>
            <p:cNvSpPr/>
            <p:nvPr/>
          </p:nvSpPr>
          <p:spPr>
            <a:xfrm>
              <a:off x="8072512" y="3627807"/>
              <a:ext cx="434052" cy="197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981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A5FCF-9E76-9B46-AA50-14FAD6952DE9}" type="slidenum">
              <a:rPr kumimoji="1" lang="ko-Kore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ore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D54BD149-3AA2-FA01-E650-1FC37A9D1D33}"/>
              </a:ext>
            </a:extLst>
          </p:cNvPr>
          <p:cNvSpPr txBox="1">
            <a:spLocks/>
          </p:cNvSpPr>
          <p:nvPr/>
        </p:nvSpPr>
        <p:spPr>
          <a:xfrm>
            <a:off x="192573" y="-2011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dirty="0">
                <a:solidFill>
                  <a:prstClr val="black"/>
                </a:solidFill>
                <a:latin typeface="Calibri"/>
              </a:rPr>
              <a:t>Model Updates</a:t>
            </a:r>
            <a:endParaRPr kumimoji="1" lang="ko-Kore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84CB9-8ADB-2B38-C34F-AB1E4BFD86D9}"/>
              </a:ext>
            </a:extLst>
          </p:cNvPr>
          <p:cNvSpPr txBox="1"/>
          <p:nvPr/>
        </p:nvSpPr>
        <p:spPr>
          <a:xfrm>
            <a:off x="6096000" y="1490715"/>
            <a:ext cx="5435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NO</a:t>
            </a:r>
            <a:r>
              <a:rPr kumimoji="1" lang="en-US" altLang="ko-KR" sz="1800" baseline="-25000" dirty="0"/>
              <a:t>2</a:t>
            </a:r>
            <a:r>
              <a:rPr kumimoji="1" lang="en-US" altLang="ko-KR" sz="1800" dirty="0"/>
              <a:t> and SO</a:t>
            </a:r>
            <a:r>
              <a:rPr kumimoji="1" lang="en-US" altLang="ko-KR" sz="1800" baseline="-25000" dirty="0"/>
              <a:t>2</a:t>
            </a:r>
            <a:r>
              <a:rPr kumimoji="1" lang="en-US" altLang="ko-KR" sz="1800" dirty="0"/>
              <a:t> show a decreasing trend in East Asia. In China, NO</a:t>
            </a:r>
            <a:r>
              <a:rPr kumimoji="1" lang="en-US" altLang="ko-KR" sz="1800" baseline="-25000" dirty="0"/>
              <a:t>2</a:t>
            </a:r>
            <a:r>
              <a:rPr kumimoji="1" lang="en-US" altLang="ko-KR" sz="1800" dirty="0"/>
              <a:t> concentration has decreased from 16.9 ppb to 12.5 ppb (-25.8%) and SO</a:t>
            </a:r>
            <a:r>
              <a:rPr kumimoji="1" lang="en-US" altLang="ko-KR" sz="1800" baseline="-25000" dirty="0"/>
              <a:t>2</a:t>
            </a:r>
            <a:r>
              <a:rPr kumimoji="1" lang="en-US" altLang="ko-KR" sz="1800" dirty="0"/>
              <a:t> concentration was reduced from 10.0 ppb to 3.2 ppb (-67.8%) from 2015 to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ko-K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sz="1800" dirty="0"/>
              <a:t>For accurate satellite retrievals, it is crucial that we update our CTM to reflect recent changes. The CTM results are used as a priori information to calculate the air mass factor (AMF).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D39D4-5DAE-68FE-13AC-3D5EEE71BAFC}"/>
              </a:ext>
            </a:extLst>
          </p:cNvPr>
          <p:cNvSpPr txBox="1"/>
          <p:nvPr/>
        </p:nvSpPr>
        <p:spPr>
          <a:xfrm>
            <a:off x="8118027" y="69325"/>
            <a:ext cx="4073973" cy="7540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ore-KR" sz="1500" b="1" i="1" dirty="0"/>
              <a:t>P</a:t>
            </a:r>
            <a:r>
              <a:rPr lang="ko-Kore-KR" altLang="en-US" sz="1500" b="1" i="1" dirty="0"/>
              <a:t>oster </a:t>
            </a:r>
            <a:r>
              <a:rPr lang="ko-Kore-KR" altLang="en-US" sz="1500" b="1" i="1"/>
              <a:t>by </a:t>
            </a:r>
            <a:r>
              <a:rPr lang="en-US" altLang="ko-Kore-KR" sz="1500" b="1" i="1" dirty="0" err="1"/>
              <a:t>Yoonbae</a:t>
            </a:r>
            <a:r>
              <a:rPr lang="en-US" altLang="ko-Kore-KR" sz="1500" b="1" i="1" dirty="0"/>
              <a:t> Chung</a:t>
            </a:r>
          </a:p>
          <a:p>
            <a:r>
              <a:rPr lang="en-US" altLang="ko-Kore-KR" sz="1400" i="1" dirty="0"/>
              <a:t>Update of a priori profiles and its effect on </a:t>
            </a:r>
            <a:r>
              <a:rPr lang="en-US" altLang="ko-Kore-KR" sz="1400" i="1"/>
              <a:t>GEMS observations</a:t>
            </a:r>
            <a:endParaRPr lang="ko-Kore-KR" altLang="en-US" sz="1400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20B5B8-C2B4-C4F7-BEEB-DA2A42E7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73" y="1483855"/>
            <a:ext cx="3404393" cy="292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FB15A-092E-476A-FE4C-4A4A590CA30D}"/>
              </a:ext>
            </a:extLst>
          </p:cNvPr>
          <p:cNvSpPr txBox="1"/>
          <p:nvPr/>
        </p:nvSpPr>
        <p:spPr>
          <a:xfrm>
            <a:off x="1994230" y="1227980"/>
            <a:ext cx="35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Yearly Average Surface Mixing Ratio</a:t>
            </a:r>
            <a:endParaRPr kumimoji="1" lang="ko-KR" altLang="en-US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19E36B5F-3BFD-1F19-BE3B-A21B56F04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0242"/>
              </p:ext>
            </p:extLst>
          </p:nvPr>
        </p:nvGraphicFramePr>
        <p:xfrm>
          <a:off x="1087210" y="4630036"/>
          <a:ext cx="10017580" cy="19179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5440">
                  <a:extLst>
                    <a:ext uri="{9D8B030D-6E8A-4147-A177-3AD203B41FA5}">
                      <a16:colId xmlns:a16="http://schemas.microsoft.com/office/drawing/2014/main" val="874910834"/>
                    </a:ext>
                  </a:extLst>
                </a:gridCol>
                <a:gridCol w="3628486">
                  <a:extLst>
                    <a:ext uri="{9D8B030D-6E8A-4147-A177-3AD203B41FA5}">
                      <a16:colId xmlns:a16="http://schemas.microsoft.com/office/drawing/2014/main" val="3237655816"/>
                    </a:ext>
                  </a:extLst>
                </a:gridCol>
                <a:gridCol w="3313654">
                  <a:extLst>
                    <a:ext uri="{9D8B030D-6E8A-4147-A177-3AD203B41FA5}">
                      <a16:colId xmlns:a16="http://schemas.microsoft.com/office/drawing/2014/main" val="1513203266"/>
                    </a:ext>
                  </a:extLst>
                </a:gridCol>
              </a:tblGrid>
              <a:tr h="268904">
                <a:tc>
                  <a:txBody>
                    <a:bodyPr/>
                    <a:lstStyle/>
                    <a:p>
                      <a:pPr fontAlgn="t" latinLnBrk="0"/>
                      <a:endParaRPr lang="ko-Kore-KR" alt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GEOS-Chem (Prior)</a:t>
                      </a:r>
                      <a:endParaRPr lang="en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</a:t>
                      </a:r>
                      <a:r>
                        <a:rPr lang="en-US" altLang="ko-K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(Update)</a:t>
                      </a:r>
                    </a:p>
                  </a:txBody>
                  <a:tcPr marL="76200" marR="76200" marT="47625" marB="476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248052"/>
                  </a:ext>
                </a:extLst>
              </a:tr>
              <a:tr h="387093"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</a:p>
                  </a:txBody>
                  <a:tcPr marL="76200" marR="76200" marT="47625" marB="476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t" latinLnBrk="0"/>
                      <a:r>
                        <a:rPr lang="en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r>
                        <a:rPr lang="ko-KR" alt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ko-KR" alt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0.3125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r>
                        <a:rPr lang="en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47 layers</a:t>
                      </a:r>
                    </a:p>
                  </a:txBody>
                  <a:tcPr marL="76200" marR="76200" marT="47625" marB="476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0" marR="76200" marT="47625" marB="476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5798288"/>
                  </a:ext>
                </a:extLst>
              </a:tr>
              <a:tr h="387093"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Meteorological data</a:t>
                      </a:r>
                    </a:p>
                  </a:txBody>
                  <a:tcPr marL="76200" marR="76200" marT="47625" marB="47625" anchor="ctr"/>
                </a:tc>
                <a:tc gridSpan="2">
                  <a:txBody>
                    <a:bodyPr/>
                    <a:lstStyle/>
                    <a:p>
                      <a:pPr algn="ctr" fontAlgn="t" latinLnBrk="0"/>
                      <a:r>
                        <a:rPr lang="en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GEOSFP</a:t>
                      </a:r>
                      <a:r>
                        <a:rPr lang="ko-KR" alt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0.25º</a:t>
                      </a:r>
                      <a:r>
                        <a:rPr lang="ko-KR" alt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ko-KR" alt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0.3125º</a:t>
                      </a:r>
                    </a:p>
                  </a:txBody>
                  <a:tcPr marL="76200" marR="76200" marT="47625" marB="47625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0" marR="76200" marT="47625" marB="47625" anchor="ctr"/>
                </a:tc>
                <a:extLst>
                  <a:ext uri="{0D108BD9-81ED-4DB2-BD59-A6C34878D82A}">
                    <a16:rowId xmlns:a16="http://schemas.microsoft.com/office/drawing/2014/main" val="2978998583"/>
                  </a:ext>
                </a:extLst>
              </a:tr>
              <a:tr h="387093"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period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2020.08 ~ 2021.07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ore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2023.02</a:t>
                      </a:r>
                    </a:p>
                  </a:txBody>
                  <a:tcPr marL="76200" marR="76200" marT="47625" marB="47625" anchor="ctr"/>
                </a:tc>
                <a:extLst>
                  <a:ext uri="{0D108BD9-81ED-4DB2-BD59-A6C34878D82A}">
                    <a16:rowId xmlns:a16="http://schemas.microsoft.com/office/drawing/2014/main" val="1397178096"/>
                  </a:ext>
                </a:extLst>
              </a:tr>
              <a:tr h="387093"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Anthropogenic emission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KORUSv5 (201</a:t>
                      </a:r>
                      <a:r>
                        <a:rPr lang="en-US" altLang="ko-KR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AQNEAv3 </a:t>
                      </a:r>
                      <a:r>
                        <a:rPr lang="en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(2019)</a:t>
                      </a:r>
                    </a:p>
                  </a:txBody>
                  <a:tcPr marL="76200" marR="76200" marT="47625" marB="47625" anchor="ctr"/>
                </a:tc>
                <a:extLst>
                  <a:ext uri="{0D108BD9-81ED-4DB2-BD59-A6C34878D82A}">
                    <a16:rowId xmlns:a16="http://schemas.microsoft.com/office/drawing/2014/main" val="2399179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6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33FAB-D673-0190-F9AF-5A53E86E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47"/>
            <a:ext cx="10515600" cy="826571"/>
          </a:xfrm>
        </p:spPr>
        <p:txBody>
          <a:bodyPr>
            <a:normAutofit/>
          </a:bodyPr>
          <a:lstStyle/>
          <a:p>
            <a:r>
              <a:rPr kumimoji="1" lang="en-US" altLang="ko-Kore-KR" sz="3600" b="1" dirty="0">
                <a:latin typeface="+mn-lt"/>
              </a:rPr>
              <a:t>Configuration of GEMS (SNU) NO</a:t>
            </a:r>
            <a:r>
              <a:rPr kumimoji="1" lang="en-US" altLang="ko-Kore-KR" sz="3600" b="1" baseline="-25000" dirty="0">
                <a:latin typeface="+mn-lt"/>
              </a:rPr>
              <a:t>2</a:t>
            </a:r>
            <a:r>
              <a:rPr kumimoji="1" lang="en-US" altLang="ko-Kore-KR" sz="3600" b="1" dirty="0">
                <a:latin typeface="+mn-lt"/>
              </a:rPr>
              <a:t> retrieval algorithm </a:t>
            </a:r>
            <a:endParaRPr kumimoji="1" lang="ko-Kore-KR" altLang="en-US" sz="3600" b="1" dirty="0"/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CF30A1AD-6FE1-4D95-CFA5-7F59B1D425C9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5D289AC-078A-A49D-E7EE-421AABAA15AD}"/>
              </a:ext>
            </a:extLst>
          </p:cNvPr>
          <p:cNvGraphicFramePr>
            <a:graphicFrameLocks noGrp="1"/>
          </p:cNvGraphicFramePr>
          <p:nvPr/>
        </p:nvGraphicFramePr>
        <p:xfrm>
          <a:off x="138048" y="1159197"/>
          <a:ext cx="11915904" cy="4866640"/>
        </p:xfrm>
        <a:graphic>
          <a:graphicData uri="http://schemas.openxmlformats.org/drawingml/2006/table">
            <a:tbl>
              <a:tblPr/>
              <a:tblGrid>
                <a:gridCol w="2246186">
                  <a:extLst>
                    <a:ext uri="{9D8B030D-6E8A-4147-A177-3AD203B41FA5}">
                      <a16:colId xmlns:a16="http://schemas.microsoft.com/office/drawing/2014/main" val="1146121874"/>
                    </a:ext>
                  </a:extLst>
                </a:gridCol>
                <a:gridCol w="4591050">
                  <a:extLst>
                    <a:ext uri="{9D8B030D-6E8A-4147-A177-3AD203B41FA5}">
                      <a16:colId xmlns:a16="http://schemas.microsoft.com/office/drawing/2014/main" val="4128046566"/>
                    </a:ext>
                  </a:extLst>
                </a:gridCol>
                <a:gridCol w="5078668">
                  <a:extLst>
                    <a:ext uri="{9D8B030D-6E8A-4147-A177-3AD203B41FA5}">
                      <a16:colId xmlns:a16="http://schemas.microsoft.com/office/drawing/2014/main" val="1155687293"/>
                    </a:ext>
                  </a:extLst>
                </a:gridCol>
              </a:tblGrid>
              <a:tr h="344372">
                <a:tc>
                  <a:txBody>
                    <a:bodyPr/>
                    <a:lstStyle/>
                    <a:p>
                      <a:pPr algn="just"/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GEMS official NO</a:t>
                      </a:r>
                      <a:r>
                        <a:rPr lang="en-US" sz="2000" b="1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GEMS (SNU) NO</a:t>
                      </a:r>
                      <a:r>
                        <a:rPr lang="en-US" sz="2000" b="1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87747"/>
                  </a:ext>
                </a:extLst>
              </a:tr>
              <a:tr h="368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Version</a:t>
                      </a:r>
                      <a:endParaRPr lang="ko-KR" sz="2000" b="1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v2 (operational) </a:t>
                      </a:r>
                      <a:r>
                        <a:rPr lang="en-US" altLang="ko-KR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  <a:sym typeface="Wingdings" pitchFamily="2" charset="2"/>
                        </a:rPr>
                        <a:t> v3 (Preliminary)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51686"/>
                  </a:ext>
                </a:extLst>
              </a:tr>
              <a:tr h="350101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Fitting window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432.0-450.0 nm</a:t>
                      </a: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405.0-465.0 nm</a:t>
                      </a:r>
                      <a:endParaRPr lang="ko-KR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41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Reference spectrum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Irradiance</a:t>
                      </a: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sz="1600" kern="100" dirty="0"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Irradiance</a:t>
                      </a:r>
                      <a:endParaRPr lang="ko-KR" sz="1600" kern="100" dirty="0"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404252"/>
                  </a:ext>
                </a:extLst>
              </a:tr>
              <a:tr h="189230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Absorption 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cross-sections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at 220K (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Vandaele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et al., 1998)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at 243 K and 293 K (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Bogumil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et al., 2000)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Thalman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and 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Volkamer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, 2013)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O (HITRAN 2012 data)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at 220 K (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Vandaele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et al., 1998)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ko-KR" sz="2000" kern="1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ko-KR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at 243 and 293 K (</a:t>
                      </a:r>
                      <a:r>
                        <a:rPr lang="en-US" altLang="ko-KR" sz="200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Serdyunchenko</a:t>
                      </a:r>
                      <a:r>
                        <a:rPr lang="en-US" altLang="ko-KR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et al., 2014)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at 293 K (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Thalman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and 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Volkamer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, 2013)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O (HITRAN 2012 data)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Polarization sensitivity</a:t>
                      </a:r>
                      <a:endParaRPr lang="ko-KR" altLang="ko-KR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78870"/>
                  </a:ext>
                </a:extLst>
              </a:tr>
              <a:tr h="357842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Ring </a:t>
                      </a:r>
                      <a:r>
                        <a:rPr lang="en-US" sz="2000" b="1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efffect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Chance and </a:t>
                      </a:r>
                      <a:r>
                        <a:rPr lang="en-US" sz="2000" kern="100" dirty="0" err="1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Spurr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 (1997)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03005"/>
                  </a:ext>
                </a:extLst>
              </a:tr>
              <a:tr h="344995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Polynomial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kern="100" baseline="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order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kern="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 order</a:t>
                      </a:r>
                      <a:endParaRPr lang="ko-KR" sz="20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03361"/>
                  </a:ext>
                </a:extLst>
              </a:tr>
              <a:tr h="627571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000" b="1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A priori profile</a:t>
                      </a:r>
                      <a:endParaRPr lang="ko-KR" sz="2000" b="1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GEOS-Chem 0.25</a:t>
                      </a:r>
                      <a:r>
                        <a:rPr lang="en-US" altLang="ko-KR" sz="2000" kern="100" baseline="30000" dirty="0">
                          <a:effectLst/>
                          <a:latin typeface="+mn-lt"/>
                          <a:ea typeface="+mn-ea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en-US" altLang="ko-KR" sz="20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x 0.3125</a:t>
                      </a:r>
                      <a:r>
                        <a:rPr lang="en-US" altLang="ko-KR" sz="2000" kern="100" baseline="30000" dirty="0">
                          <a:effectLst/>
                          <a:latin typeface="+mn-lt"/>
                          <a:ea typeface="+mn-ea"/>
                          <a:cs typeface="Cambria Math" panose="02040503050406030204" pitchFamily="18" charset="0"/>
                        </a:rPr>
                        <a:t>∘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Monthly mean hourly NO</a:t>
                      </a:r>
                      <a:r>
                        <a:rPr lang="en-US" altLang="ko-KR" sz="2000" kern="100" baseline="-250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20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for 2021</a:t>
                      </a:r>
                    </a:p>
                  </a:txBody>
                  <a:tcPr marL="60325" marR="60325" marT="37465" marB="374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GEOS-Chem 0.25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ea typeface="맑은 고딕" panose="020B0503020000020004" pitchFamily="34" charset="-127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x 0.3125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ea typeface="맑은 고딕" panose="020B0503020000020004" pitchFamily="34" charset="-127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en-US" sz="2000" kern="100" baseline="30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algn="just" latinLnBrk="1"/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Monthly mean hourly NO</a:t>
                      </a:r>
                      <a:r>
                        <a:rPr lang="en-US" sz="2000" kern="100" baseline="-250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+mn-lt"/>
                          <a:ea typeface="맑은 고딕" panose="020B0503020000020004" pitchFamily="34" charset="-127"/>
                          <a:cs typeface="Times New Roman" panose="02020603050405020304" pitchFamily="18" charset="0"/>
                        </a:rPr>
                        <a:t> for 2021</a:t>
                      </a:r>
                      <a:endParaRPr lang="ko-KR" sz="2000" kern="100" dirty="0">
                        <a:effectLst/>
                        <a:latin typeface="+mn-lt"/>
                        <a:ea typeface="맑은 고딕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325" marR="60325" marT="37465" marB="374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0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2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5372B287-3568-3AA8-995E-16185A0D812B}"/>
              </a:ext>
            </a:extLst>
          </p:cNvPr>
          <p:cNvSpPr txBox="1">
            <a:spLocks/>
          </p:cNvSpPr>
          <p:nvPr/>
        </p:nvSpPr>
        <p:spPr>
          <a:xfrm>
            <a:off x="0" y="-36947"/>
            <a:ext cx="12009748" cy="82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3600" b="1" dirty="0">
                <a:latin typeface="+mn-lt"/>
              </a:rPr>
              <a:t>NO</a:t>
            </a:r>
            <a:r>
              <a:rPr kumimoji="1" lang="en-US" altLang="en-US" sz="3600" b="1" baseline="-25000" dirty="0">
                <a:latin typeface="+mn-lt"/>
              </a:rPr>
              <a:t>2</a:t>
            </a:r>
            <a:r>
              <a:rPr kumimoji="1" lang="en-US" altLang="en-US" sz="3600" b="1" dirty="0">
                <a:latin typeface="+mn-lt"/>
              </a:rPr>
              <a:t> VCD comparison: GEMS (SNU) vs. GEMS (NIER)</a:t>
            </a:r>
            <a:endParaRPr kumimoji="1" lang="ko-Kore-KR" altLang="en-US" sz="3600" b="1" dirty="0">
              <a:latin typeface="+mn-lt"/>
            </a:endParaRPr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D8577C79-19F5-0378-39E9-9CDFDCB0FAE5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스크린샷, 지도, 그래픽 디자인이(가) 표시된 사진&#10;&#10;자동 생성된 설명">
            <a:extLst>
              <a:ext uri="{FF2B5EF4-FFF2-40B4-BE49-F238E27FC236}">
                <a16:creationId xmlns:a16="http://schemas.microsoft.com/office/drawing/2014/main" id="{16AC004C-2C3A-2F8E-BED8-3A5DAD290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8" t="42834" r="52307" b="48719"/>
          <a:stretch/>
        </p:blipFill>
        <p:spPr>
          <a:xfrm>
            <a:off x="3800668" y="5572630"/>
            <a:ext cx="4590664" cy="899621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C2B4FF03-B90C-52CF-9D7F-2540D7902613}"/>
              </a:ext>
            </a:extLst>
          </p:cNvPr>
          <p:cNvGrpSpPr/>
          <p:nvPr/>
        </p:nvGrpSpPr>
        <p:grpSpPr>
          <a:xfrm>
            <a:off x="0" y="981072"/>
            <a:ext cx="12192000" cy="4545856"/>
            <a:chOff x="0" y="981072"/>
            <a:chExt cx="12192000" cy="4545856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F892F63-1B1F-56F7-C413-3D53466FBA16}"/>
                </a:ext>
              </a:extLst>
            </p:cNvPr>
            <p:cNvGrpSpPr/>
            <p:nvPr/>
          </p:nvGrpSpPr>
          <p:grpSpPr>
            <a:xfrm>
              <a:off x="0" y="981072"/>
              <a:ext cx="12192000" cy="4545856"/>
              <a:chOff x="0" y="1453718"/>
              <a:chExt cx="12192000" cy="407320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B9C8A4-4F30-741E-C9B5-DB81D6A37271}"/>
                  </a:ext>
                </a:extLst>
              </p:cNvPr>
              <p:cNvSpPr txBox="1"/>
              <p:nvPr/>
            </p:nvSpPr>
            <p:spPr>
              <a:xfrm>
                <a:off x="111760" y="1577949"/>
                <a:ext cx="1950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b="1" dirty="0"/>
                  <a:t>*NO</a:t>
                </a:r>
                <a:r>
                  <a:rPr kumimoji="1" lang="en-US" altLang="ko-KR" b="1" baseline="-25000" dirty="0"/>
                  <a:t>2</a:t>
                </a:r>
                <a:r>
                  <a:rPr kumimoji="1" lang="en-US" altLang="ko-KR" b="1" dirty="0"/>
                  <a:t> total column</a:t>
                </a:r>
                <a:endParaRPr kumimoji="1" lang="ko-KR" altLang="en-US" b="1" dirty="0"/>
              </a:p>
            </p:txBody>
          </p: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3A3A8C0E-04EC-5115-D7F1-38D05C61992D}"/>
                  </a:ext>
                </a:extLst>
              </p:cNvPr>
              <p:cNvGrpSpPr/>
              <p:nvPr/>
            </p:nvGrpSpPr>
            <p:grpSpPr>
              <a:xfrm>
                <a:off x="0" y="1453718"/>
                <a:ext cx="12192000" cy="4073209"/>
                <a:chOff x="0" y="1453718"/>
                <a:chExt cx="10873667" cy="4073209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D574209-7FBF-19B2-82B9-01CB27BEED7F}"/>
                    </a:ext>
                  </a:extLst>
                </p:cNvPr>
                <p:cNvSpPr txBox="1"/>
                <p:nvPr/>
              </p:nvSpPr>
              <p:spPr>
                <a:xfrm>
                  <a:off x="4138300" y="1453718"/>
                  <a:ext cx="3881062" cy="48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ko-Kore-KR" sz="2400" b="1" dirty="0"/>
                    <a:t>Feb. 2024, 11:45 ~ 15:45 KST</a:t>
                  </a:r>
                </a:p>
              </p:txBody>
            </p:sp>
            <p:pic>
              <p:nvPicPr>
                <p:cNvPr id="22" name="그림 21" descr="텍스트, 스크린샷, 그래픽 디자인, 지도이(가) 표시된 사진&#10;&#10;자동 생성된 설명">
                  <a:extLst>
                    <a:ext uri="{FF2B5EF4-FFF2-40B4-BE49-F238E27FC236}">
                      <a16:creationId xmlns:a16="http://schemas.microsoft.com/office/drawing/2014/main" id="{6C25A4F9-538C-6327-E1F1-9E73D0764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2990" t="12531" r="51870" b="59294"/>
                <a:stretch/>
              </p:blipFill>
              <p:spPr>
                <a:xfrm>
                  <a:off x="3009874" y="2290898"/>
                  <a:ext cx="2607116" cy="3034002"/>
                </a:xfrm>
                <a:prstGeom prst="rect">
                  <a:avLst/>
                </a:prstGeom>
              </p:spPr>
            </p:pic>
            <p:pic>
              <p:nvPicPr>
                <p:cNvPr id="20" name="그림 19" descr="텍스트, 스크린샷, 지도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6CE50812-C6A9-4852-B573-BF817EE730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198" t="12532" r="52307" b="59293"/>
                <a:stretch/>
              </p:blipFill>
              <p:spPr>
                <a:xfrm>
                  <a:off x="0" y="2290898"/>
                  <a:ext cx="3004350" cy="3034002"/>
                </a:xfrm>
                <a:prstGeom prst="rect">
                  <a:avLst/>
                </a:prstGeom>
              </p:spPr>
            </p:pic>
            <p:pic>
              <p:nvPicPr>
                <p:cNvPr id="27" name="그림 26" descr="텍스트, 만화 영화, 지도이(가) 표시된 사진&#10;&#10;자동 생성된 설명">
                  <a:extLst>
                    <a:ext uri="{FF2B5EF4-FFF2-40B4-BE49-F238E27FC236}">
                      <a16:creationId xmlns:a16="http://schemas.microsoft.com/office/drawing/2014/main" id="{7AE755DF-E16B-227E-5FF5-255E0A03C1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5152" t="12652" r="8888" b="59443"/>
                <a:stretch/>
              </p:blipFill>
              <p:spPr>
                <a:xfrm>
                  <a:off x="8205875" y="2290898"/>
                  <a:ext cx="2667792" cy="3005021"/>
                </a:xfrm>
                <a:prstGeom prst="rect">
                  <a:avLst/>
                </a:prstGeom>
              </p:spPr>
            </p:pic>
            <p:pic>
              <p:nvPicPr>
                <p:cNvPr id="8" name="그림 7" descr="텍스트, 만화 영화, 지도이(가) 표시된 사진&#10;&#10;자동 생성된 설명">
                  <a:extLst>
                    <a:ext uri="{FF2B5EF4-FFF2-40B4-BE49-F238E27FC236}">
                      <a16:creationId xmlns:a16="http://schemas.microsoft.com/office/drawing/2014/main" id="{B8E83181-70D2-D49F-437A-16AB6A199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2703" t="12755" r="51859" b="59601"/>
                <a:stretch/>
              </p:blipFill>
              <p:spPr>
                <a:xfrm>
                  <a:off x="5554871" y="2325574"/>
                  <a:ext cx="2667792" cy="2970345"/>
                </a:xfrm>
                <a:prstGeom prst="rect">
                  <a:avLst/>
                </a:prstGeom>
              </p:spPr>
            </p:pic>
            <p:pic>
              <p:nvPicPr>
                <p:cNvPr id="6" name="그림 5" descr="텍스트, 스크린샷, 지도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1DF1F6F9-418B-BFAD-A374-8A76981BF9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311" t="40434" r="52244" b="57421"/>
                <a:stretch/>
              </p:blipFill>
              <p:spPr>
                <a:xfrm>
                  <a:off x="3033628" y="5295920"/>
                  <a:ext cx="2515718" cy="231007"/>
                </a:xfrm>
                <a:prstGeom prst="rect">
                  <a:avLst/>
                </a:prstGeom>
              </p:spPr>
            </p:pic>
            <p:pic>
              <p:nvPicPr>
                <p:cNvPr id="7" name="그림 6" descr="텍스트, 스크린샷, 지도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CC3A2BDA-CD28-A637-3AD5-C594536366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311" t="40434" r="52244" b="57421"/>
                <a:stretch/>
              </p:blipFill>
              <p:spPr>
                <a:xfrm>
                  <a:off x="438742" y="5295919"/>
                  <a:ext cx="2515718" cy="231007"/>
                </a:xfrm>
                <a:prstGeom prst="rect">
                  <a:avLst/>
                </a:prstGeom>
              </p:spPr>
            </p:pic>
            <p:pic>
              <p:nvPicPr>
                <p:cNvPr id="11" name="그림 10" descr="텍스트, 스크린샷, 지도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7C3FEB82-57CD-BEB1-D066-18E011EC0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311" t="40434" r="52244" b="57421"/>
                <a:stretch/>
              </p:blipFill>
              <p:spPr>
                <a:xfrm>
                  <a:off x="5609438" y="5295918"/>
                  <a:ext cx="2515718" cy="231007"/>
                </a:xfrm>
                <a:prstGeom prst="rect">
                  <a:avLst/>
                </a:prstGeom>
              </p:spPr>
            </p:pic>
            <p:pic>
              <p:nvPicPr>
                <p:cNvPr id="12" name="그림 11" descr="텍스트, 스크린샷, 지도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4C0DC228-93CD-E8E6-3EE7-A220178CAB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311" t="40434" r="52244" b="57421"/>
                <a:stretch/>
              </p:blipFill>
              <p:spPr>
                <a:xfrm>
                  <a:off x="8214658" y="5295917"/>
                  <a:ext cx="2515718" cy="231007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3B6C0A-5ACD-C984-8548-5377A85A9400}"/>
                </a:ext>
              </a:extLst>
            </p:cNvPr>
            <p:cNvSpPr txBox="1"/>
            <p:nvPr/>
          </p:nvSpPr>
          <p:spPr>
            <a:xfrm>
              <a:off x="6708349" y="1584764"/>
              <a:ext cx="17988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b="1" i="1" dirty="0"/>
                <a:t>GEMS (SNU) NO</a:t>
              </a:r>
              <a:r>
                <a:rPr kumimoji="1" lang="en-US" altLang="ko-KR" b="1" i="1" baseline="-25000" dirty="0"/>
                <a:t>2</a:t>
              </a:r>
              <a:endParaRPr kumimoji="1" lang="ko-KR" altLang="en-US" b="1" i="1" baseline="-25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5C9887-EB3C-B862-9EAE-D8969D155FD8}"/>
                </a:ext>
              </a:extLst>
            </p:cNvPr>
            <p:cNvSpPr txBox="1"/>
            <p:nvPr/>
          </p:nvSpPr>
          <p:spPr>
            <a:xfrm>
              <a:off x="3935874" y="1584764"/>
              <a:ext cx="1677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ko-KR" b="1" i="1" dirty="0"/>
                <a:t>GEMS NO</a:t>
              </a:r>
              <a:r>
                <a:rPr kumimoji="1" lang="en-US" altLang="ko-KR" b="1" i="1" baseline="-25000" dirty="0"/>
                <a:t>2 </a:t>
              </a:r>
              <a:r>
                <a:rPr kumimoji="1" lang="en-US" altLang="ko-KR" b="1" i="1" dirty="0"/>
                <a:t>v3</a:t>
              </a:r>
              <a:endParaRPr kumimoji="1" lang="ko-KR" altLang="en-US" b="1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4B2A5-EAED-220C-FA7F-1777332A469E}"/>
                </a:ext>
              </a:extLst>
            </p:cNvPr>
            <p:cNvSpPr txBox="1"/>
            <p:nvPr/>
          </p:nvSpPr>
          <p:spPr>
            <a:xfrm>
              <a:off x="1124899" y="1584764"/>
              <a:ext cx="1677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ko-KR" b="1" i="1" dirty="0"/>
                <a:t>GEMS NO</a:t>
              </a:r>
              <a:r>
                <a:rPr kumimoji="1" lang="en-US" altLang="ko-KR" b="1" i="1" baseline="-25000" dirty="0"/>
                <a:t>2 </a:t>
              </a:r>
              <a:r>
                <a:rPr kumimoji="1" lang="en-US" altLang="ko-KR" b="1" i="1" dirty="0"/>
                <a:t>v2</a:t>
              </a:r>
              <a:endParaRPr kumimoji="1" lang="ko-KR" altLang="en-US" b="1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A9A4C5-244A-5C4E-7DDE-822519E58B3E}"/>
                </a:ext>
              </a:extLst>
            </p:cNvPr>
            <p:cNvSpPr txBox="1"/>
            <p:nvPr/>
          </p:nvSpPr>
          <p:spPr>
            <a:xfrm>
              <a:off x="9817269" y="1565315"/>
              <a:ext cx="16074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i="1" dirty="0"/>
                <a:t>TROPOMI</a:t>
              </a:r>
              <a:endParaRPr kumimoji="1" lang="ko-KR" alt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0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5372B287-3568-3AA8-995E-16185A0D812B}"/>
              </a:ext>
            </a:extLst>
          </p:cNvPr>
          <p:cNvSpPr txBox="1">
            <a:spLocks/>
          </p:cNvSpPr>
          <p:nvPr/>
        </p:nvSpPr>
        <p:spPr>
          <a:xfrm>
            <a:off x="0" y="-36947"/>
            <a:ext cx="12009748" cy="82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3600" b="1" dirty="0">
                <a:latin typeface="+mn-lt"/>
              </a:rPr>
              <a:t>NO</a:t>
            </a:r>
            <a:r>
              <a:rPr kumimoji="1" lang="en-US" altLang="en-US" sz="3600" b="1" baseline="-25000" dirty="0">
                <a:latin typeface="+mn-lt"/>
              </a:rPr>
              <a:t>2</a:t>
            </a:r>
            <a:r>
              <a:rPr kumimoji="1" lang="en-US" altLang="en-US" sz="3600" b="1" dirty="0">
                <a:latin typeface="+mn-lt"/>
              </a:rPr>
              <a:t> VCD comparison: GEMS (SNU) vs. GEMS (NIER)</a:t>
            </a:r>
            <a:endParaRPr kumimoji="1" lang="ko-Kore-KR" altLang="en-US" sz="3600" b="1" dirty="0">
              <a:latin typeface="+mn-lt"/>
            </a:endParaRPr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D8577C79-19F5-0378-39E9-9CDFDCB0FAE5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441D51B-92C4-024C-0022-8D2164F8B602}"/>
              </a:ext>
            </a:extLst>
          </p:cNvPr>
          <p:cNvGrpSpPr/>
          <p:nvPr/>
        </p:nvGrpSpPr>
        <p:grpSpPr>
          <a:xfrm>
            <a:off x="870184" y="1456454"/>
            <a:ext cx="10487387" cy="404477"/>
            <a:chOff x="985781" y="1340764"/>
            <a:chExt cx="10487387" cy="404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BBF154-EF30-E74E-DCC1-C58810045A1E}"/>
                </a:ext>
              </a:extLst>
            </p:cNvPr>
            <p:cNvSpPr txBox="1"/>
            <p:nvPr/>
          </p:nvSpPr>
          <p:spPr>
            <a:xfrm>
              <a:off x="985781" y="1340869"/>
              <a:ext cx="1964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b="1" dirty="0"/>
                <a:t>vs. GEMS NO</a:t>
              </a:r>
              <a:r>
                <a:rPr kumimoji="1" lang="en-US" altLang="ko-KR" sz="2000" b="1" baseline="-25000" dirty="0"/>
                <a:t>2</a:t>
              </a:r>
              <a:r>
                <a:rPr kumimoji="1" lang="en-US" altLang="ko-KR" sz="2000" b="1" dirty="0"/>
                <a:t> v2</a:t>
              </a:r>
              <a:endParaRPr kumimoji="1" lang="ko-KR" altLang="en-US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93E7B5-A5B7-7B36-0A3F-6B724B7326FB}"/>
                </a:ext>
              </a:extLst>
            </p:cNvPr>
            <p:cNvSpPr txBox="1"/>
            <p:nvPr/>
          </p:nvSpPr>
          <p:spPr>
            <a:xfrm>
              <a:off x="5001049" y="1340764"/>
              <a:ext cx="1964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b="1" dirty="0"/>
                <a:t>vs. GEMS NO</a:t>
              </a:r>
              <a:r>
                <a:rPr kumimoji="1" lang="en-US" altLang="ko-KR" sz="2000" b="1" baseline="-25000" dirty="0"/>
                <a:t>2</a:t>
              </a:r>
              <a:r>
                <a:rPr kumimoji="1" lang="en-US" altLang="ko-KR" sz="2000" b="1" dirty="0"/>
                <a:t> v3</a:t>
              </a:r>
              <a:endParaRPr kumimoji="1" lang="ko-KR" altLang="en-US" sz="2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78C438-D01B-DB1C-CC9D-B1AFFE5D34F9}"/>
                </a:ext>
              </a:extLst>
            </p:cNvPr>
            <p:cNvSpPr txBox="1"/>
            <p:nvPr/>
          </p:nvSpPr>
          <p:spPr>
            <a:xfrm>
              <a:off x="9085142" y="1345131"/>
              <a:ext cx="2388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b="1" dirty="0"/>
                <a:t>vs. GEMS (SNU) NO</a:t>
              </a:r>
              <a:r>
                <a:rPr kumimoji="1" lang="en-US" altLang="ko-KR" sz="2000" b="1" baseline="-25000" dirty="0"/>
                <a:t>2</a:t>
              </a:r>
              <a:endParaRPr kumimoji="1" lang="ko-KR" altLang="en-US" sz="20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E2485FE-7D22-B64D-FBF0-7E3215C6EACF}"/>
              </a:ext>
            </a:extLst>
          </p:cNvPr>
          <p:cNvSpPr txBox="1"/>
          <p:nvPr/>
        </p:nvSpPr>
        <p:spPr>
          <a:xfrm>
            <a:off x="4155469" y="1033427"/>
            <a:ext cx="440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/>
              <a:t>February 2024, 11:45 ~ 15:45 KST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9007C-6501-E05B-B998-5D4366F82EAA}"/>
              </a:ext>
            </a:extLst>
          </p:cNvPr>
          <p:cNvSpPr txBox="1"/>
          <p:nvPr/>
        </p:nvSpPr>
        <p:spPr>
          <a:xfrm>
            <a:off x="111760" y="1119718"/>
            <a:ext cx="1950342" cy="41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*NO</a:t>
            </a:r>
            <a:r>
              <a:rPr kumimoji="1" lang="en-US" altLang="ko-KR" b="1" baseline="-25000" dirty="0"/>
              <a:t>2</a:t>
            </a:r>
            <a:r>
              <a:rPr kumimoji="1" lang="en-US" altLang="ko-KR" b="1" dirty="0"/>
              <a:t> total column</a:t>
            </a:r>
            <a:endParaRPr kumimoji="1" lang="ko-KR" altLang="en-US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8DE9821-BFAD-3F08-7933-772A92FD725C}"/>
              </a:ext>
            </a:extLst>
          </p:cNvPr>
          <p:cNvGrpSpPr/>
          <p:nvPr/>
        </p:nvGrpSpPr>
        <p:grpSpPr>
          <a:xfrm>
            <a:off x="162852" y="1854583"/>
            <a:ext cx="11936377" cy="4943693"/>
            <a:chOff x="162852" y="1854583"/>
            <a:chExt cx="11936377" cy="494369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6A2C391-315B-26F0-203A-6B315CA49137}"/>
                </a:ext>
              </a:extLst>
            </p:cNvPr>
            <p:cNvGrpSpPr/>
            <p:nvPr/>
          </p:nvGrpSpPr>
          <p:grpSpPr>
            <a:xfrm>
              <a:off x="747627" y="1854583"/>
              <a:ext cx="11351602" cy="4943693"/>
              <a:chOff x="747627" y="1854583"/>
              <a:chExt cx="11351602" cy="4943693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7B16F719-8FEA-3911-414F-E5CD07D14917}"/>
                  </a:ext>
                </a:extLst>
              </p:cNvPr>
              <p:cNvGrpSpPr/>
              <p:nvPr/>
            </p:nvGrpSpPr>
            <p:grpSpPr>
              <a:xfrm>
                <a:off x="747627" y="1854583"/>
                <a:ext cx="11351602" cy="4943693"/>
                <a:chOff x="-5872204" y="1287684"/>
                <a:chExt cx="16398162" cy="5123615"/>
              </a:xfrm>
            </p:grpSpPr>
            <p:pic>
              <p:nvPicPr>
                <p:cNvPr id="18" name="그림 17" descr="텍스트, 스크린샷, 다채로움, 도표이(가) 표시된 사진&#10;&#10;자동 생성된 설명">
                  <a:extLst>
                    <a:ext uri="{FF2B5EF4-FFF2-40B4-BE49-F238E27FC236}">
                      <a16:creationId xmlns:a16="http://schemas.microsoft.com/office/drawing/2014/main" id="{3E656259-D8B5-C7A5-EAEA-48E62DB32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500" b="9870"/>
                <a:stretch/>
              </p:blipFill>
              <p:spPr>
                <a:xfrm>
                  <a:off x="4125158" y="1287684"/>
                  <a:ext cx="6400800" cy="5123615"/>
                </a:xfrm>
                <a:prstGeom prst="rect">
                  <a:avLst/>
                </a:prstGeom>
              </p:spPr>
            </p:pic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260D5B44-86A6-F667-3383-890A375A782D}"/>
                    </a:ext>
                  </a:extLst>
                </p:cNvPr>
                <p:cNvGrpSpPr/>
                <p:nvPr/>
              </p:nvGrpSpPr>
              <p:grpSpPr>
                <a:xfrm>
                  <a:off x="-5872204" y="1287684"/>
                  <a:ext cx="10163412" cy="5063415"/>
                  <a:chOff x="-5872204" y="1287684"/>
                  <a:chExt cx="10163412" cy="5063415"/>
                </a:xfrm>
              </p:grpSpPr>
              <p:pic>
                <p:nvPicPr>
                  <p:cNvPr id="26" name="그림 25" descr="텍스트, 스크린샷, 도표, 다채로움이(가) 표시된 사진&#10;&#10;자동 생성된 설명">
                    <a:extLst>
                      <a:ext uri="{FF2B5EF4-FFF2-40B4-BE49-F238E27FC236}">
                        <a16:creationId xmlns:a16="http://schemas.microsoft.com/office/drawing/2014/main" id="{90223192-2A1C-6C1D-DDDE-F09BF68500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0741" t="11534" r="14459" b="9869"/>
                  <a:stretch/>
                </p:blipFill>
                <p:spPr>
                  <a:xfrm>
                    <a:off x="-5872204" y="1320260"/>
                    <a:ext cx="4787829" cy="5030839"/>
                  </a:xfrm>
                  <a:prstGeom prst="rect">
                    <a:avLst/>
                  </a:prstGeom>
                </p:spPr>
              </p:pic>
              <p:pic>
                <p:nvPicPr>
                  <p:cNvPr id="27" name="그림 26" descr="텍스트, 스크린샷, 도표, 그래프이(가) 표시된 사진&#10;&#10;자동 생성된 설명">
                    <a:extLst>
                      <a:ext uri="{FF2B5EF4-FFF2-40B4-BE49-F238E27FC236}">
                        <a16:creationId xmlns:a16="http://schemas.microsoft.com/office/drawing/2014/main" id="{3CC3CACA-05D8-7B63-C069-EA7F2992CC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0395" t="11534" r="14963" b="9488"/>
                  <a:stretch/>
                </p:blipFill>
                <p:spPr>
                  <a:xfrm>
                    <a:off x="-486474" y="1287684"/>
                    <a:ext cx="4777682" cy="505526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F01BAB-920D-4128-360D-62A928FECCF6}"/>
                  </a:ext>
                </a:extLst>
              </p:cNvPr>
              <p:cNvSpPr txBox="1"/>
              <p:nvPr/>
            </p:nvSpPr>
            <p:spPr>
              <a:xfrm rot="16200000">
                <a:off x="6039033" y="3745410"/>
                <a:ext cx="393673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600" b="1" i="1" dirty="0"/>
                  <a:t>GEMS (SNU) NO</a:t>
                </a:r>
                <a:r>
                  <a:rPr kumimoji="1" lang="en-US" altLang="ko-KR" sz="1600" b="1" i="1" baseline="-25000" dirty="0"/>
                  <a:t>2</a:t>
                </a:r>
              </a:p>
              <a:p>
                <a:pPr algn="ctr"/>
                <a:r>
                  <a:rPr kumimoji="1" lang="en-US" altLang="ko-KR" sz="1600" b="1" i="1" dirty="0"/>
                  <a:t>NO</a:t>
                </a:r>
                <a:r>
                  <a:rPr kumimoji="1" lang="en-US" altLang="ko-KR" sz="1600" b="1" i="1" baseline="-25000" dirty="0"/>
                  <a:t>2</a:t>
                </a:r>
                <a:r>
                  <a:rPr kumimoji="1" lang="en-US" altLang="ko-KR" sz="1600" b="1" i="1" dirty="0"/>
                  <a:t> VCDs [</a:t>
                </a:r>
                <a:r>
                  <a:rPr kumimoji="1" lang="en-US" altLang="ko-KR" sz="1600" b="1" i="1" dirty="0" err="1"/>
                  <a:t>molec</a:t>
                </a:r>
                <a:r>
                  <a:rPr kumimoji="1" lang="en-US" altLang="ko-KR" sz="1600" b="1" i="1" dirty="0"/>
                  <a:t>. cm</a:t>
                </a:r>
                <a:r>
                  <a:rPr kumimoji="1" lang="en-US" altLang="ko-KR" sz="1600" b="1" i="1" baseline="30000" dirty="0"/>
                  <a:t>-2</a:t>
                </a:r>
                <a:r>
                  <a:rPr kumimoji="1" lang="en-US" altLang="ko-KR" sz="1600" b="1" i="1" dirty="0"/>
                  <a:t>]</a:t>
                </a:r>
                <a:endParaRPr kumimoji="1" lang="ko-KR" altLang="en-US" sz="1600" b="1" i="1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1DF434-8F87-5D51-8723-0D9051F95705}"/>
                  </a:ext>
                </a:extLst>
              </p:cNvPr>
              <p:cNvSpPr txBox="1"/>
              <p:nvPr/>
            </p:nvSpPr>
            <p:spPr>
              <a:xfrm rot="16200000">
                <a:off x="2239590" y="3745408"/>
                <a:ext cx="393673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1600" b="1" i="1" dirty="0"/>
                  <a:t>GEMS NO</a:t>
                </a:r>
                <a:r>
                  <a:rPr kumimoji="1" lang="en-US" altLang="ko-KR" sz="1600" b="1" i="1" baseline="-25000" dirty="0"/>
                  <a:t>2 </a:t>
                </a:r>
                <a:r>
                  <a:rPr kumimoji="1" lang="en-US" altLang="ko-KR" sz="1600" b="1" i="1" dirty="0"/>
                  <a:t>v3</a:t>
                </a:r>
                <a:endParaRPr kumimoji="1" lang="en-US" altLang="ko-KR" sz="1600" b="1" i="1" baseline="-25000" dirty="0"/>
              </a:p>
              <a:p>
                <a:pPr algn="ctr"/>
                <a:r>
                  <a:rPr kumimoji="1" lang="en-US" altLang="ko-KR" sz="1600" b="1" i="1" dirty="0"/>
                  <a:t>NO</a:t>
                </a:r>
                <a:r>
                  <a:rPr kumimoji="1" lang="en-US" altLang="ko-KR" sz="1600" b="1" i="1" baseline="-25000" dirty="0"/>
                  <a:t>2</a:t>
                </a:r>
                <a:r>
                  <a:rPr kumimoji="1" lang="en-US" altLang="ko-KR" sz="1600" b="1" i="1" dirty="0"/>
                  <a:t> VCDs [</a:t>
                </a:r>
                <a:r>
                  <a:rPr kumimoji="1" lang="en-US" altLang="ko-KR" sz="1600" b="1" i="1" dirty="0" err="1"/>
                  <a:t>molec</a:t>
                </a:r>
                <a:r>
                  <a:rPr kumimoji="1" lang="en-US" altLang="ko-KR" sz="1600" b="1" i="1" dirty="0"/>
                  <a:t>. cm</a:t>
                </a:r>
                <a:r>
                  <a:rPr kumimoji="1" lang="en-US" altLang="ko-KR" sz="1600" b="1" i="1" baseline="30000" dirty="0"/>
                  <a:t>-2</a:t>
                </a:r>
                <a:r>
                  <a:rPr kumimoji="1" lang="en-US" altLang="ko-KR" sz="1600" b="1" i="1" dirty="0"/>
                  <a:t>]</a:t>
                </a:r>
                <a:endParaRPr kumimoji="1" lang="ko-KR" altLang="en-US" sz="1600" b="1" i="1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EAF24D-C99E-8DEC-D87D-CDF0B857C5A8}"/>
                </a:ext>
              </a:extLst>
            </p:cNvPr>
            <p:cNvSpPr txBox="1"/>
            <p:nvPr/>
          </p:nvSpPr>
          <p:spPr>
            <a:xfrm rot="16200000">
              <a:off x="-1513126" y="3745409"/>
              <a:ext cx="393673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1600" b="1" i="1" dirty="0"/>
                <a:t>GEMS NO</a:t>
              </a:r>
              <a:r>
                <a:rPr kumimoji="1" lang="en-US" altLang="ko-KR" sz="1600" b="1" i="1" baseline="-25000" dirty="0"/>
                <a:t>2 </a:t>
              </a:r>
              <a:r>
                <a:rPr kumimoji="1" lang="en-US" altLang="ko-KR" sz="1600" b="1" i="1" dirty="0"/>
                <a:t>v2</a:t>
              </a:r>
              <a:endParaRPr kumimoji="1" lang="en-US" altLang="ko-KR" sz="1600" b="1" i="1" baseline="-25000" dirty="0"/>
            </a:p>
            <a:p>
              <a:pPr algn="ctr"/>
              <a:r>
                <a:rPr kumimoji="1" lang="en-US" altLang="ko-KR" sz="1600" b="1" i="1" dirty="0"/>
                <a:t>NO</a:t>
              </a:r>
              <a:r>
                <a:rPr kumimoji="1" lang="en-US" altLang="ko-KR" sz="1600" b="1" i="1" baseline="-25000" dirty="0"/>
                <a:t>2</a:t>
              </a:r>
              <a:r>
                <a:rPr kumimoji="1" lang="en-US" altLang="ko-KR" sz="1600" b="1" i="1" dirty="0"/>
                <a:t> VCDs [</a:t>
              </a:r>
              <a:r>
                <a:rPr kumimoji="1" lang="en-US" altLang="ko-KR" sz="1600" b="1" i="1" dirty="0" err="1"/>
                <a:t>molec</a:t>
              </a:r>
              <a:r>
                <a:rPr kumimoji="1" lang="en-US" altLang="ko-KR" sz="1600" b="1" i="1" dirty="0"/>
                <a:t>. cm</a:t>
              </a:r>
              <a:r>
                <a:rPr kumimoji="1" lang="en-US" altLang="ko-KR" sz="1600" b="1" i="1" baseline="30000" dirty="0"/>
                <a:t>-2</a:t>
              </a:r>
              <a:r>
                <a:rPr kumimoji="1" lang="en-US" altLang="ko-KR" sz="1600" b="1" i="1" dirty="0"/>
                <a:t>]</a:t>
              </a:r>
              <a:endParaRPr kumimoji="1" lang="ko-KR" alt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914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261E9E-8EB9-2A71-1B81-BD4096E9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1" y="909473"/>
            <a:ext cx="11790218" cy="443115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GEMS (SNU) shows good consistency in tropospheric NO</a:t>
            </a:r>
            <a:r>
              <a:rPr kumimoji="1" lang="en-US" altLang="ko-Kore-KR" sz="2400" baseline="-25000" dirty="0"/>
              <a:t>2</a:t>
            </a:r>
            <a:r>
              <a:rPr kumimoji="1" lang="en-US" altLang="ko-Kore-KR" sz="2400" dirty="0"/>
              <a:t> VCD with TROPOMI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372B287-3568-3AA8-995E-16185A0D812B}"/>
              </a:ext>
            </a:extLst>
          </p:cNvPr>
          <p:cNvSpPr txBox="1">
            <a:spLocks/>
          </p:cNvSpPr>
          <p:nvPr/>
        </p:nvSpPr>
        <p:spPr>
          <a:xfrm>
            <a:off x="0" y="-36947"/>
            <a:ext cx="12192000" cy="82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3600" b="1" dirty="0">
                <a:latin typeface="+mn-lt"/>
              </a:rPr>
              <a:t>Tropospheric NO</a:t>
            </a:r>
            <a:r>
              <a:rPr kumimoji="1" lang="en-US" altLang="en-US" sz="3600" b="1" baseline="-25000" dirty="0">
                <a:latin typeface="+mn-lt"/>
              </a:rPr>
              <a:t>2</a:t>
            </a:r>
            <a:r>
              <a:rPr kumimoji="1" lang="en-US" altLang="en-US" sz="3600" b="1" dirty="0">
                <a:latin typeface="+mn-lt"/>
              </a:rPr>
              <a:t> VCD comparison: GEMS (SNU) vs. TROPOMI</a:t>
            </a:r>
            <a:endParaRPr kumimoji="1" lang="ko-Kore-KR" altLang="en-US" sz="3600" b="1" dirty="0">
              <a:latin typeface="+mn-lt"/>
            </a:endParaRPr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D8577C79-19F5-0378-39E9-9CDFDCB0FAE5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2FECC8A-B614-6077-E0A5-C9C4792495AA}"/>
              </a:ext>
            </a:extLst>
          </p:cNvPr>
          <p:cNvGrpSpPr/>
          <p:nvPr/>
        </p:nvGrpSpPr>
        <p:grpSpPr>
          <a:xfrm>
            <a:off x="12439" y="1392389"/>
            <a:ext cx="9352941" cy="4902659"/>
            <a:chOff x="0" y="1600148"/>
            <a:chExt cx="8514456" cy="461381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8A5D192-E2EC-73BF-126E-6771D7010768}"/>
                </a:ext>
              </a:extLst>
            </p:cNvPr>
            <p:cNvGrpSpPr/>
            <p:nvPr/>
          </p:nvGrpSpPr>
          <p:grpSpPr>
            <a:xfrm>
              <a:off x="0" y="2326282"/>
              <a:ext cx="6960637" cy="3887680"/>
              <a:chOff x="57799" y="1816434"/>
              <a:chExt cx="7048977" cy="2296616"/>
            </a:xfrm>
          </p:grpSpPr>
          <p:pic>
            <p:nvPicPr>
              <p:cNvPr id="4" name="그림 3" descr="텍스트, 스크린샷, 그래픽 디자인이(가) 표시된 사진&#10;&#10;자동 생성된 설명">
                <a:extLst>
                  <a:ext uri="{FF2B5EF4-FFF2-40B4-BE49-F238E27FC236}">
                    <a16:creationId xmlns:a16="http://schemas.microsoft.com/office/drawing/2014/main" id="{DAB50D02-FBAB-4BA1-2A40-9D6A231098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515" t="42676" r="52878" b="48896"/>
              <a:stretch/>
            </p:blipFill>
            <p:spPr>
              <a:xfrm>
                <a:off x="1040497" y="3621637"/>
                <a:ext cx="3264894" cy="491413"/>
              </a:xfrm>
              <a:prstGeom prst="rect">
                <a:avLst/>
              </a:prstGeom>
            </p:spPr>
          </p:pic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A95752BE-058C-56DE-B142-4B7F5B75C7BF}"/>
                  </a:ext>
                </a:extLst>
              </p:cNvPr>
              <p:cNvGrpSpPr/>
              <p:nvPr/>
            </p:nvGrpSpPr>
            <p:grpSpPr>
              <a:xfrm>
                <a:off x="57799" y="1816434"/>
                <a:ext cx="7048977" cy="1778397"/>
                <a:chOff x="57799" y="1679585"/>
                <a:chExt cx="7048977" cy="1778397"/>
              </a:xfrm>
            </p:grpSpPr>
            <p:pic>
              <p:nvPicPr>
                <p:cNvPr id="2" name="그림 1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8641BFDA-44E6-4B16-BECB-D25F8D64C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5096" t="57014" r="11029" b="15358"/>
                <a:stretch/>
              </p:blipFill>
              <p:spPr>
                <a:xfrm>
                  <a:off x="4853476" y="1679585"/>
                  <a:ext cx="2197170" cy="1610913"/>
                </a:xfrm>
                <a:prstGeom prst="rect">
                  <a:avLst/>
                </a:prstGeom>
              </p:spPr>
            </p:pic>
            <p:pic>
              <p:nvPicPr>
                <p:cNvPr id="5" name="그림 4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9E293216-B0F8-0449-6677-D2A76033A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194" t="12817" r="52878" b="59555"/>
                <a:stretch/>
              </p:blipFill>
              <p:spPr>
                <a:xfrm>
                  <a:off x="57799" y="1679587"/>
                  <a:ext cx="2589817" cy="1610912"/>
                </a:xfrm>
                <a:prstGeom prst="rect">
                  <a:avLst/>
                </a:prstGeom>
              </p:spPr>
            </p:pic>
            <p:pic>
              <p:nvPicPr>
                <p:cNvPr id="6" name="그림 5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C68ED2D7-10D2-1576-19D9-9FA4AC01DD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5189" t="12817" r="10671" b="59555"/>
                <a:stretch/>
              </p:blipFill>
              <p:spPr>
                <a:xfrm>
                  <a:off x="2647616" y="1679587"/>
                  <a:ext cx="2214445" cy="1610912"/>
                </a:xfrm>
                <a:prstGeom prst="rect">
                  <a:avLst/>
                </a:prstGeom>
              </p:spPr>
            </p:pic>
            <p:pic>
              <p:nvPicPr>
                <p:cNvPr id="8" name="그림 7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A2E912F3-C354-55CC-7C59-9985DF932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849" t="40334" r="52878" b="57253"/>
                <a:stretch/>
              </p:blipFill>
              <p:spPr>
                <a:xfrm>
                  <a:off x="372631" y="3317305"/>
                  <a:ext cx="2244715" cy="140677"/>
                </a:xfrm>
                <a:prstGeom prst="rect">
                  <a:avLst/>
                </a:prstGeom>
              </p:spPr>
            </p:pic>
            <p:pic>
              <p:nvPicPr>
                <p:cNvPr id="11" name="그림 10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8D3BCD82-0CFA-21CA-0FB6-0A916B995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849" t="40334" r="52878" b="57253"/>
                <a:stretch/>
              </p:blipFill>
              <p:spPr>
                <a:xfrm>
                  <a:off x="2617346" y="3317305"/>
                  <a:ext cx="2244715" cy="140677"/>
                </a:xfrm>
                <a:prstGeom prst="rect">
                  <a:avLst/>
                </a:prstGeom>
              </p:spPr>
            </p:pic>
            <p:pic>
              <p:nvPicPr>
                <p:cNvPr id="12" name="그림 11" descr="텍스트, 스크린샷, 그래픽 디자인이(가) 표시된 사진&#10;&#10;자동 생성된 설명">
                  <a:extLst>
                    <a:ext uri="{FF2B5EF4-FFF2-40B4-BE49-F238E27FC236}">
                      <a16:creationId xmlns:a16="http://schemas.microsoft.com/office/drawing/2014/main" id="{A828134B-D9B9-5A27-F627-E4EC1B19A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849" t="40334" r="52878" b="57253"/>
                <a:stretch/>
              </p:blipFill>
              <p:spPr>
                <a:xfrm>
                  <a:off x="4862061" y="3317305"/>
                  <a:ext cx="2244715" cy="140677"/>
                </a:xfrm>
                <a:prstGeom prst="rect">
                  <a:avLst/>
                </a:prstGeom>
              </p:spPr>
            </p:pic>
          </p:grpSp>
          <p:pic>
            <p:nvPicPr>
              <p:cNvPr id="15" name="그림 14" descr="텍스트, 스크린샷, 그래픽 디자인이(가) 표시된 사진&#10;&#10;자동 생성된 설명">
                <a:extLst>
                  <a:ext uri="{FF2B5EF4-FFF2-40B4-BE49-F238E27FC236}">
                    <a16:creationId xmlns:a16="http://schemas.microsoft.com/office/drawing/2014/main" id="{78B28C1A-10B1-10C7-68A4-C2F505590C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610" t="86908" r="10783" b="7813"/>
              <a:stretch/>
            </p:blipFill>
            <p:spPr>
              <a:xfrm>
                <a:off x="4835439" y="3608059"/>
                <a:ext cx="2244715" cy="307813"/>
              </a:xfrm>
              <a:prstGeom prst="rect">
                <a:avLst/>
              </a:prstGeom>
            </p:spPr>
          </p:pic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D2AD535-0707-C01C-B94C-687C311C1F43}"/>
                </a:ext>
              </a:extLst>
            </p:cNvPr>
            <p:cNvGrpSpPr/>
            <p:nvPr/>
          </p:nvGrpSpPr>
          <p:grpSpPr>
            <a:xfrm>
              <a:off x="479842" y="1600148"/>
              <a:ext cx="8034614" cy="784195"/>
              <a:chOff x="479842" y="1600148"/>
              <a:chExt cx="8034614" cy="78419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0099BE-5A10-AF6E-60AC-B22F4B183826}"/>
                  </a:ext>
                </a:extLst>
              </p:cNvPr>
              <p:cNvSpPr txBox="1"/>
              <p:nvPr/>
            </p:nvSpPr>
            <p:spPr>
              <a:xfrm>
                <a:off x="479842" y="2004989"/>
                <a:ext cx="1980555" cy="34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b="1" dirty="0"/>
                  <a:t>(a) GEMS (SNU) NO</a:t>
                </a:r>
                <a:r>
                  <a:rPr kumimoji="1" lang="en-US" altLang="ko-KR" b="1" baseline="-25000" dirty="0"/>
                  <a:t>2</a:t>
                </a:r>
                <a:endParaRPr kumimoji="1" lang="ko-KR" altLang="en-US" b="1" baseline="-25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3EC50B-6EF4-5007-58A6-2EB7EE914748}"/>
                  </a:ext>
                </a:extLst>
              </p:cNvPr>
              <p:cNvSpPr txBox="1"/>
              <p:nvPr/>
            </p:nvSpPr>
            <p:spPr>
              <a:xfrm>
                <a:off x="2737421" y="2015011"/>
                <a:ext cx="1883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b="1" dirty="0"/>
                  <a:t>(b) TROPOMI NO</a:t>
                </a:r>
                <a:r>
                  <a:rPr kumimoji="1" lang="en-US" altLang="ko-KR" b="1" baseline="-25000" dirty="0"/>
                  <a:t>2</a:t>
                </a:r>
                <a:endParaRPr kumimoji="1" lang="ko-KR" altLang="en-US" b="1" baseline="-25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48412-969D-70B8-6525-3010066DFD72}"/>
                  </a:ext>
                </a:extLst>
              </p:cNvPr>
              <p:cNvSpPr txBox="1"/>
              <p:nvPr/>
            </p:nvSpPr>
            <p:spPr>
              <a:xfrm>
                <a:off x="5310721" y="2004989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b="1" dirty="0"/>
                  <a:t>(a - b)/b</a:t>
                </a:r>
                <a:endParaRPr kumimoji="1" lang="ko-KR" altLang="en-US" b="1" baseline="-25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C59476-6447-07DD-1128-A20D73144E98}"/>
                  </a:ext>
                </a:extLst>
              </p:cNvPr>
              <p:cNvSpPr txBox="1"/>
              <p:nvPr/>
            </p:nvSpPr>
            <p:spPr>
              <a:xfrm>
                <a:off x="4268755" y="1600148"/>
                <a:ext cx="4245701" cy="357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b="1" baseline="-25000" dirty="0"/>
                  <a:t>February 2024, 11:45 ~ 15:45 KST</a:t>
                </a:r>
                <a:endParaRPr kumimoji="1" lang="ko-KR" altLang="en-US" sz="2800" b="1" baseline="-25000" dirty="0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C9BC0A0-CB1E-6785-A88D-7402E6094128}"/>
              </a:ext>
            </a:extLst>
          </p:cNvPr>
          <p:cNvGrpSpPr/>
          <p:nvPr/>
        </p:nvGrpSpPr>
        <p:grpSpPr>
          <a:xfrm>
            <a:off x="7629667" y="1893020"/>
            <a:ext cx="4552659" cy="4204800"/>
            <a:chOff x="7629667" y="1893020"/>
            <a:chExt cx="4552659" cy="4204800"/>
          </a:xfrm>
        </p:grpSpPr>
        <p:pic>
          <p:nvPicPr>
            <p:cNvPr id="7" name="그림 6" descr="텍스트, 스크린샷, 라인, 도표이(가) 표시된 사진&#10;&#10;자동 생성된 설명">
              <a:extLst>
                <a:ext uri="{FF2B5EF4-FFF2-40B4-BE49-F238E27FC236}">
                  <a16:creationId xmlns:a16="http://schemas.microsoft.com/office/drawing/2014/main" id="{958C382F-4A58-5BA5-8A8E-7FA3EDF83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516" t="12218" b="10338"/>
            <a:stretch/>
          </p:blipFill>
          <p:spPr>
            <a:xfrm>
              <a:off x="8204615" y="1893020"/>
              <a:ext cx="3977711" cy="4204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6335E1-AF18-88E6-362F-4134706C1C8E}"/>
                </a:ext>
              </a:extLst>
            </p:cNvPr>
            <p:cNvSpPr txBox="1"/>
            <p:nvPr/>
          </p:nvSpPr>
          <p:spPr>
            <a:xfrm rot="16200000">
              <a:off x="6842336" y="3467529"/>
              <a:ext cx="215943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600" b="1" i="1" dirty="0"/>
                <a:t>GEMS (SNU) NO</a:t>
              </a:r>
              <a:r>
                <a:rPr kumimoji="1" lang="en-US" altLang="ko-KR" sz="1600" b="1" i="1" baseline="-25000" dirty="0"/>
                <a:t>2</a:t>
              </a:r>
            </a:p>
            <a:p>
              <a:pPr algn="ctr"/>
              <a:r>
                <a:rPr kumimoji="1" lang="en-US" altLang="ko-KR" sz="1600" b="1" i="1" dirty="0"/>
                <a:t>NO</a:t>
              </a:r>
              <a:r>
                <a:rPr kumimoji="1" lang="en-US" altLang="ko-KR" sz="1600" b="1" i="1" baseline="-25000" dirty="0"/>
                <a:t>2</a:t>
              </a:r>
              <a:r>
                <a:rPr kumimoji="1" lang="en-US" altLang="ko-KR" sz="1600" b="1" i="1" dirty="0"/>
                <a:t> VCDs [</a:t>
              </a:r>
              <a:r>
                <a:rPr kumimoji="1" lang="en-US" altLang="ko-KR" sz="1600" b="1" i="1" dirty="0" err="1"/>
                <a:t>molec</a:t>
              </a:r>
              <a:r>
                <a:rPr kumimoji="1" lang="en-US" altLang="ko-KR" sz="1600" b="1" i="1" dirty="0"/>
                <a:t>. cm</a:t>
              </a:r>
              <a:r>
                <a:rPr kumimoji="1" lang="en-US" altLang="ko-KR" sz="1600" b="1" i="1" baseline="30000" dirty="0"/>
                <a:t>-2</a:t>
              </a:r>
              <a:r>
                <a:rPr kumimoji="1" lang="en-US" altLang="ko-KR" sz="1600" b="1" i="1" dirty="0"/>
                <a:t>]</a:t>
              </a:r>
              <a:endParaRPr kumimoji="1" lang="ko-KR" alt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259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CDD03B-DF45-CB4F-B363-C924C68B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661"/>
            <a:ext cx="12192000" cy="1151055"/>
          </a:xfrm>
        </p:spPr>
        <p:txBody>
          <a:bodyPr>
            <a:normAutofit/>
          </a:bodyPr>
          <a:lstStyle/>
          <a:p>
            <a:r>
              <a:rPr kumimoji="1" lang="en-US" altLang="ko-Kore-KR" sz="4000" b="1" dirty="0">
                <a:latin typeface="+mn-lt"/>
              </a:rPr>
              <a:t>GEMS VOCs retrieval algorithm</a:t>
            </a:r>
            <a:endParaRPr kumimoji="1" lang="ko-Kore-KR" altLang="en-US" sz="4000" b="1" dirty="0">
              <a:latin typeface="+mn-lt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2</a:t>
            </a:fld>
            <a:endParaRPr kumimoji="1" lang="ko-Kore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504B3E-0970-5566-F088-A42980460096}"/>
              </a:ext>
            </a:extLst>
          </p:cNvPr>
          <p:cNvSpPr txBox="1"/>
          <p:nvPr/>
        </p:nvSpPr>
        <p:spPr>
          <a:xfrm>
            <a:off x="18334" y="1055345"/>
            <a:ext cx="380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000" b="1" dirty="0"/>
              <a:t>[Configurations of GEMS VOCs v3]</a:t>
            </a:r>
            <a:endParaRPr kumimoji="1" lang="ko-Kore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B0F4D-6ED3-6B57-F8AD-CC09C1395535}"/>
              </a:ext>
            </a:extLst>
          </p:cNvPr>
          <p:cNvSpPr txBox="1"/>
          <p:nvPr/>
        </p:nvSpPr>
        <p:spPr>
          <a:xfrm>
            <a:off x="4641832" y="983626"/>
            <a:ext cx="753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[GEMS VOCs version history]</a:t>
            </a:r>
          </a:p>
          <a:p>
            <a:r>
              <a:rPr kumimoji="1" lang="en-US" altLang="ko-Kore-KR" b="1" dirty="0"/>
              <a:t>v1 (initial) </a:t>
            </a:r>
            <a:r>
              <a:rPr kumimoji="1" lang="en-US" altLang="ko-Kore-KR" b="1" dirty="0">
                <a:sym typeface="Wingdings" pitchFamily="2" charset="2"/>
              </a:rPr>
              <a:t> </a:t>
            </a:r>
            <a:r>
              <a:rPr kumimoji="1" lang="en-US" altLang="ko-Kore-KR" b="1" dirty="0">
                <a:solidFill>
                  <a:srgbClr val="FF0000"/>
                </a:solidFill>
                <a:sym typeface="Wingdings" pitchFamily="2" charset="2"/>
              </a:rPr>
              <a:t>v2 (operational)  </a:t>
            </a:r>
            <a:r>
              <a:rPr kumimoji="1" lang="en-US" altLang="ko-Kore-KR" sz="1800" b="1" dirty="0">
                <a:solidFill>
                  <a:srgbClr val="FF0000"/>
                </a:solidFill>
                <a:sym typeface="Wingdings" pitchFamily="2" charset="2"/>
              </a:rPr>
              <a:t>v3</a:t>
            </a:r>
            <a:r>
              <a:rPr kumimoji="1" lang="ko-KR" altLang="en-US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ko-Kore-KR" sz="1800" b="1" dirty="0">
                <a:solidFill>
                  <a:srgbClr val="FF0000"/>
                </a:solidFill>
                <a:sym typeface="Wingdings" pitchFamily="2" charset="2"/>
              </a:rPr>
              <a:t>(scheduled to be reproduced soon)</a:t>
            </a:r>
            <a:endParaRPr kumimoji="1" lang="en-US" altLang="ko-Kore-KR" b="1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8A3A00E-E23D-2D27-1222-083AAD0FED83}"/>
              </a:ext>
            </a:extLst>
          </p:cNvPr>
          <p:cNvGrpSpPr/>
          <p:nvPr/>
        </p:nvGrpSpPr>
        <p:grpSpPr>
          <a:xfrm>
            <a:off x="6828470" y="2567828"/>
            <a:ext cx="5179355" cy="4113931"/>
            <a:chOff x="6854149" y="1643747"/>
            <a:chExt cx="5441462" cy="4238731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0E8A3B8-5E65-DA9B-2C02-36340EFD4687}"/>
                </a:ext>
              </a:extLst>
            </p:cNvPr>
            <p:cNvGrpSpPr/>
            <p:nvPr/>
          </p:nvGrpSpPr>
          <p:grpSpPr>
            <a:xfrm>
              <a:off x="6854149" y="1643747"/>
              <a:ext cx="5441462" cy="4238731"/>
              <a:chOff x="219162" y="1305844"/>
              <a:chExt cx="6934200" cy="4774699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61938B63-56ED-B322-2ED8-A39DC85CC5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162" y="1608744"/>
                <a:ext cx="6934200" cy="447179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C860EF-6A24-80D2-6A63-6CA4B19C4A92}"/>
                  </a:ext>
                </a:extLst>
              </p:cNvPr>
              <p:cNvSpPr txBox="1"/>
              <p:nvPr/>
            </p:nvSpPr>
            <p:spPr>
              <a:xfrm>
                <a:off x="632178" y="1305844"/>
                <a:ext cx="4540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ore-KR" b="1" dirty="0"/>
                  <a:t>Modified GEMS scan schedule (2020.10.01. ~)</a:t>
                </a:r>
                <a:endParaRPr kumimoji="1" lang="ko-Kore-KR" altLang="en-US" b="1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AF995C-0E1D-B23E-E2BC-BBC16BB28125}"/>
                </a:ext>
              </a:extLst>
            </p:cNvPr>
            <p:cNvSpPr txBox="1"/>
            <p:nvPr/>
          </p:nvSpPr>
          <p:spPr>
            <a:xfrm>
              <a:off x="10184880" y="2053007"/>
              <a:ext cx="17805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ore-KR" sz="1400" dirty="0">
                  <a:solidFill>
                    <a:schemeClr val="bg2">
                      <a:lumMod val="50000"/>
                    </a:schemeClr>
                  </a:solidFill>
                </a:rPr>
                <a:t>[Lee </a:t>
              </a:r>
              <a:r>
                <a:rPr kumimoji="1" lang="en-US" altLang="ko-Kore-KR" sz="1400" i="1" dirty="0">
                  <a:solidFill>
                    <a:schemeClr val="bg2">
                      <a:lumMod val="50000"/>
                    </a:schemeClr>
                  </a:solidFill>
                </a:rPr>
                <a:t>et al.,</a:t>
              </a:r>
              <a:r>
                <a:rPr kumimoji="1" lang="en-US" altLang="ko-Kore-KR" sz="1400" dirty="0">
                  <a:solidFill>
                    <a:schemeClr val="bg2">
                      <a:lumMod val="50000"/>
                    </a:schemeClr>
                  </a:solidFill>
                </a:rPr>
                <a:t> 2023, ACP]</a:t>
              </a:r>
              <a:endParaRPr kumimoji="1" lang="ko-Kore-KR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15">
                <a:extLst>
                  <a:ext uri="{FF2B5EF4-FFF2-40B4-BE49-F238E27FC236}">
                    <a16:creationId xmlns:a16="http://schemas.microsoft.com/office/drawing/2014/main" id="{6622363C-0BE3-5FBE-6CC4-75BF4F2BBD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840727"/>
                  </p:ext>
                </p:extLst>
              </p:nvPr>
            </p:nvGraphicFramePr>
            <p:xfrm>
              <a:off x="184175" y="1711974"/>
              <a:ext cx="6549853" cy="472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6844">
                      <a:extLst>
                        <a:ext uri="{9D8B030D-6E8A-4147-A177-3AD203B41FA5}">
                          <a16:colId xmlns:a16="http://schemas.microsoft.com/office/drawing/2014/main" val="425191833"/>
                        </a:ext>
                      </a:extLst>
                    </a:gridCol>
                    <a:gridCol w="2272891">
                      <a:extLst>
                        <a:ext uri="{9D8B030D-6E8A-4147-A177-3AD203B41FA5}">
                          <a16:colId xmlns:a16="http://schemas.microsoft.com/office/drawing/2014/main" val="1462295669"/>
                        </a:ext>
                      </a:extLst>
                    </a:gridCol>
                    <a:gridCol w="2350118">
                      <a:extLst>
                        <a:ext uri="{9D8B030D-6E8A-4147-A177-3AD203B41FA5}">
                          <a16:colId xmlns:a16="http://schemas.microsoft.com/office/drawing/2014/main" val="1348634679"/>
                        </a:ext>
                      </a:extLst>
                    </a:gridCol>
                  </a:tblGrid>
                  <a:tr h="201417">
                    <a:tc>
                      <a:txBody>
                        <a:bodyPr/>
                        <a:lstStyle/>
                        <a:p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600" b="1" dirty="0"/>
                            <a:t>HCHO</a:t>
                          </a:r>
                          <a:endParaRPr lang="ko-Kore-KR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600" b="1" dirty="0"/>
                            <a:t>CHOCHO</a:t>
                          </a:r>
                          <a:endParaRPr lang="ko-Kore-KR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801862"/>
                      </a:ext>
                    </a:extLst>
                  </a:tr>
                  <a:tr h="347902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Fitting window</a:t>
                          </a:r>
                        </a:p>
                        <a:p>
                          <a:r>
                            <a:rPr lang="en-US" altLang="ko-Kore-KR" sz="1600" dirty="0"/>
                            <a:t>(calibration window)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329.3-358.6 nm </a:t>
                          </a:r>
                        </a:p>
                        <a:p>
                          <a:r>
                            <a:rPr lang="en-US" altLang="ko-Kore-KR" sz="1600" dirty="0"/>
                            <a:t>(326.3-361.0 nm)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433-461.5 nm </a:t>
                          </a:r>
                        </a:p>
                        <a:p>
                          <a:r>
                            <a:rPr lang="en-US" altLang="ko-Kore-KR" sz="1600" dirty="0"/>
                            <a:t>(431-463.5 nm)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933571"/>
                      </a:ext>
                    </a:extLst>
                  </a:tr>
                  <a:tr h="201417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Fitting method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Direct fitting [</a:t>
                          </a:r>
                          <a:r>
                            <a:rPr lang="en-US" altLang="ko-Kore-KR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González Abad </a:t>
                          </a:r>
                          <a:r>
                            <a:rPr lang="en-US" altLang="ko-Kore-KR" sz="16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et al.,</a:t>
                          </a:r>
                          <a:r>
                            <a:rPr lang="en-US" altLang="ko-Kore-KR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2015</a:t>
                          </a:r>
                          <a:r>
                            <a:rPr lang="en-US" altLang="ko-Kore-KR" sz="1600" dirty="0">
                              <a:effectLst/>
                            </a:rPr>
                            <a:t>]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206905"/>
                      </a:ext>
                    </a:extLst>
                  </a:tr>
                  <a:tr h="640873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Absorption </a:t>
                          </a:r>
                        </a:p>
                        <a:p>
                          <a:r>
                            <a:rPr lang="en-US" altLang="ko-Kore-KR" sz="1600" dirty="0"/>
                            <a:t>cross-sections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HCHO,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ore-KR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, Br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ore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, Ring</a:t>
                          </a:r>
                          <a:r>
                            <a:rPr lang="en-US" altLang="ko-Kore-KR" sz="1600" baseline="0" dirty="0">
                              <a:solidFill>
                                <a:schemeClr val="tx1"/>
                              </a:solidFill>
                            </a:rPr>
                            <a:t> effect, polarization sensitivity</a:t>
                          </a:r>
                          <a:endParaRPr lang="ko-Kore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CHOCHO,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ore-KR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ore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 (vapor),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ore-K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ko-Kore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ore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altLang="ko-Kore-KR" sz="1600" dirty="0">
                              <a:solidFill>
                                <a:schemeClr val="tx1"/>
                              </a:solidFill>
                            </a:rPr>
                            <a:t> (liquid), Ring</a:t>
                          </a:r>
                          <a:r>
                            <a:rPr lang="en-US" altLang="ko-Kore-KR" sz="1600" baseline="0" dirty="0">
                              <a:solidFill>
                                <a:schemeClr val="tx1"/>
                              </a:solidFill>
                            </a:rPr>
                            <a:t> effect, polarization sensitivity</a:t>
                          </a:r>
                          <a:endParaRPr lang="ko-Kore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5223260"/>
                      </a:ext>
                    </a:extLst>
                  </a:tr>
                  <a:tr h="201417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Polynomials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Third order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altLang="ko-Kore-KR" sz="1800" dirty="0"/>
                            <a:t>Third order</a:t>
                          </a:r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05097"/>
                      </a:ext>
                    </a:extLst>
                  </a:tr>
                  <a:tr h="289113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Reference spectrum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120-150</a:t>
                          </a:r>
                          <a:r>
                            <a:rPr lang="en" altLang="ko-Kore-KR" sz="1600" baseline="30000" dirty="0"/>
                            <a:t>∘</a:t>
                          </a:r>
                          <a:r>
                            <a:rPr lang="en-US" altLang="ko-Kore-KR" sz="1600" dirty="0"/>
                            <a:t>E</a:t>
                          </a:r>
                          <a:r>
                            <a:rPr lang="ko-KR" altLang="en-US" sz="1600" dirty="0"/>
                            <a:t> </a:t>
                          </a:r>
                          <a:r>
                            <a:rPr lang="en-US" altLang="ko-KR" sz="1600" dirty="0"/>
                            <a:t>three-day running mean </a:t>
                          </a:r>
                          <a:r>
                            <a:rPr lang="en-US" altLang="ko-Kore-KR" sz="1600" dirty="0"/>
                            <a:t>zonal mean radiances (cloud fraction &lt; 0.4)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ko-Kore-K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028053"/>
                      </a:ext>
                    </a:extLst>
                  </a:tr>
                  <a:tr h="289113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A priori profile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dirty="0"/>
                            <a:t>GEOS-Chem 0.25</a:t>
                          </a:r>
                          <a:r>
                            <a:rPr lang="en" altLang="ko-Kore-KR" sz="1600" baseline="30000" dirty="0"/>
                            <a:t>∘</a:t>
                          </a:r>
                          <a:r>
                            <a:rPr lang="en-US" altLang="ko-Kore-KR" sz="1600" dirty="0"/>
                            <a:t> x 0.3125</a:t>
                          </a:r>
                          <a:r>
                            <a:rPr lang="en" altLang="ko-Kore-KR" sz="1600" baseline="30000" dirty="0"/>
                            <a:t>∘ </a:t>
                          </a:r>
                        </a:p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" altLang="ko-Kore-KR" sz="1600" baseline="0" dirty="0"/>
                            <a:t>Monthly mean hourly HCHO/CHOCHO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altLang="ko-Kore-KR" sz="1800" dirty="0"/>
                            <a:t>A priori profile</a:t>
                          </a:r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847943"/>
                      </a:ext>
                    </a:extLst>
                  </a:tr>
                  <a:tr h="289113">
                    <a:tc>
                      <a:txBody>
                        <a:bodyPr/>
                        <a:lstStyle/>
                        <a:p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</a:rPr>
                            <a:t>Background </a:t>
                          </a:r>
                        </a:p>
                        <a:p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</a:rPr>
                            <a:t>correction</a:t>
                          </a:r>
                          <a:endParaRPr lang="ko-Kore-KR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b="1" baseline="0" dirty="0">
                              <a:solidFill>
                                <a:srgbClr val="FF0000"/>
                              </a:solidFill>
                            </a:rPr>
                            <a:t>Variable background concentrations </a:t>
                          </a:r>
                        </a:p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b="1" baseline="0" dirty="0">
                              <a:solidFill>
                                <a:srgbClr val="FF0000"/>
                              </a:solidFill>
                            </a:rPr>
                            <a:t>in the radiance reference sector</a:t>
                          </a:r>
                          <a:endParaRPr lang="en" altLang="ko-Kore-KR" sz="16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957304"/>
                      </a:ext>
                    </a:extLst>
                  </a:tr>
                  <a:tr h="289113">
                    <a:tc>
                      <a:txBody>
                        <a:bodyPr/>
                        <a:lstStyle/>
                        <a:p>
                          <a:r>
                            <a:rPr lang="en-US" altLang="en-US" sz="1600" dirty="0">
                              <a:solidFill>
                                <a:srgbClr val="FF0000"/>
                              </a:solidFill>
                            </a:rPr>
                            <a:t>Surface reflectance</a:t>
                          </a:r>
                          <a:endParaRPr lang="ko-Kore-KR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" altLang="ko-Kore-KR" sz="1600" baseline="0" dirty="0">
                              <a:solidFill>
                                <a:srgbClr val="FF0000"/>
                              </a:solidFill>
                            </a:rPr>
                            <a:t>GEMS L2 BSR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0269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15">
                <a:extLst>
                  <a:ext uri="{FF2B5EF4-FFF2-40B4-BE49-F238E27FC236}">
                    <a16:creationId xmlns:a16="http://schemas.microsoft.com/office/drawing/2014/main" id="{6622363C-0BE3-5FBE-6CC4-75BF4F2BBD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840727"/>
                  </p:ext>
                </p:extLst>
              </p:nvPr>
            </p:nvGraphicFramePr>
            <p:xfrm>
              <a:off x="184175" y="1711974"/>
              <a:ext cx="6549853" cy="472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6844">
                      <a:extLst>
                        <a:ext uri="{9D8B030D-6E8A-4147-A177-3AD203B41FA5}">
                          <a16:colId xmlns:a16="http://schemas.microsoft.com/office/drawing/2014/main" val="425191833"/>
                        </a:ext>
                      </a:extLst>
                    </a:gridCol>
                    <a:gridCol w="2272891">
                      <a:extLst>
                        <a:ext uri="{9D8B030D-6E8A-4147-A177-3AD203B41FA5}">
                          <a16:colId xmlns:a16="http://schemas.microsoft.com/office/drawing/2014/main" val="1462295669"/>
                        </a:ext>
                      </a:extLst>
                    </a:gridCol>
                    <a:gridCol w="2350118">
                      <a:extLst>
                        <a:ext uri="{9D8B030D-6E8A-4147-A177-3AD203B41FA5}">
                          <a16:colId xmlns:a16="http://schemas.microsoft.com/office/drawing/2014/main" val="134863467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600" b="1" dirty="0"/>
                            <a:t>HCHO</a:t>
                          </a:r>
                          <a:endParaRPr lang="ko-Kore-KR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600" b="1" dirty="0"/>
                            <a:t>CHOCHO</a:t>
                          </a:r>
                          <a:endParaRPr lang="ko-Kore-KR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8018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Fitting window</a:t>
                          </a:r>
                        </a:p>
                        <a:p>
                          <a:r>
                            <a:rPr lang="en-US" altLang="ko-Kore-KR" sz="1600" dirty="0"/>
                            <a:t>(calibration window)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329.3-358.6 nm </a:t>
                          </a:r>
                        </a:p>
                        <a:p>
                          <a:r>
                            <a:rPr lang="en-US" altLang="ko-Kore-KR" sz="1600" dirty="0"/>
                            <a:t>(326.3-361.0 nm)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433-461.5 nm </a:t>
                          </a:r>
                        </a:p>
                        <a:p>
                          <a:r>
                            <a:rPr lang="en-US" altLang="ko-Kore-KR" sz="1600" dirty="0"/>
                            <a:t>(431-463.5 nm)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93357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Fitting method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Direct fitting [</a:t>
                          </a:r>
                          <a:r>
                            <a:rPr lang="en-US" altLang="ko-Kore-KR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González Abad </a:t>
                          </a:r>
                          <a:r>
                            <a:rPr lang="en-US" altLang="ko-Kore-KR" sz="16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et al.,</a:t>
                          </a:r>
                          <a:r>
                            <a:rPr lang="en-US" altLang="ko-Kore-KR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2015</a:t>
                          </a:r>
                          <a:r>
                            <a:rPr lang="en-US" altLang="ko-Kore-KR" sz="1600" dirty="0">
                              <a:effectLst/>
                            </a:rPr>
                            <a:t>]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20690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Absorption </a:t>
                          </a:r>
                        </a:p>
                        <a:p>
                          <a:r>
                            <a:rPr lang="en-US" altLang="ko-Kore-KR" sz="1600" dirty="0"/>
                            <a:t>cross-sections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5475" t="-119048" r="-104469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8495" t="-119048" r="-53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522326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Polynomials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Third order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altLang="ko-Kore-KR" sz="1800" dirty="0"/>
                            <a:t>Third order</a:t>
                          </a:r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0509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Reference spectrum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120-150</a:t>
                          </a:r>
                          <a:r>
                            <a:rPr lang="en" altLang="ko-Kore-KR" sz="1600" baseline="30000" dirty="0"/>
                            <a:t>∘</a:t>
                          </a:r>
                          <a:r>
                            <a:rPr lang="en-US" altLang="ko-Kore-KR" sz="1600" dirty="0"/>
                            <a:t>E</a:t>
                          </a:r>
                          <a:r>
                            <a:rPr lang="ko-KR" altLang="en-US" sz="1600" dirty="0"/>
                            <a:t> </a:t>
                          </a:r>
                          <a:r>
                            <a:rPr lang="en-US" altLang="ko-KR" sz="1600" dirty="0"/>
                            <a:t>three-day running mean </a:t>
                          </a:r>
                          <a:r>
                            <a:rPr lang="en-US" altLang="ko-Kore-KR" sz="1600" dirty="0"/>
                            <a:t>zonal mean radiances (cloud fraction &lt; 0.4)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ko-Kore-KR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02805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ko-Kore-KR" sz="1600" dirty="0"/>
                            <a:t>A priori profile</a:t>
                          </a:r>
                          <a:endParaRPr lang="ko-Kore-KR" alt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dirty="0"/>
                            <a:t>GEOS-Chem 0.25</a:t>
                          </a:r>
                          <a:r>
                            <a:rPr lang="en" altLang="ko-Kore-KR" sz="1600" baseline="30000" dirty="0"/>
                            <a:t>∘</a:t>
                          </a:r>
                          <a:r>
                            <a:rPr lang="en-US" altLang="ko-Kore-KR" sz="1600" dirty="0"/>
                            <a:t> x 0.3125</a:t>
                          </a:r>
                          <a:r>
                            <a:rPr lang="en" altLang="ko-Kore-KR" sz="1600" baseline="30000" dirty="0"/>
                            <a:t>∘ </a:t>
                          </a:r>
                        </a:p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" altLang="ko-Kore-KR" sz="1600" baseline="0" dirty="0"/>
                            <a:t>Monthly mean hourly HCHO/CHOCHO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altLang="ko-Kore-KR" sz="1800" dirty="0"/>
                            <a:t>A priori profile</a:t>
                          </a:r>
                          <a:endParaRPr lang="ko-Kore-KR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884794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</a:rPr>
                            <a:t>Background </a:t>
                          </a:r>
                        </a:p>
                        <a:p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</a:rPr>
                            <a:t>correction</a:t>
                          </a:r>
                          <a:endParaRPr lang="ko-Kore-KR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b="1" baseline="0" dirty="0">
                              <a:solidFill>
                                <a:srgbClr val="FF0000"/>
                              </a:solidFill>
                            </a:rPr>
                            <a:t>Variable background concentrations </a:t>
                          </a:r>
                        </a:p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altLang="ko-Kore-KR" sz="1600" b="1" baseline="0" dirty="0">
                              <a:solidFill>
                                <a:srgbClr val="FF0000"/>
                              </a:solidFill>
                            </a:rPr>
                            <a:t>in the radiance reference sector</a:t>
                          </a:r>
                          <a:endParaRPr lang="en" altLang="ko-Kore-KR" sz="16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9573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en-US" sz="1600" dirty="0">
                              <a:solidFill>
                                <a:srgbClr val="FF0000"/>
                              </a:solidFill>
                            </a:rPr>
                            <a:t>Surface reflectance</a:t>
                          </a:r>
                          <a:endParaRPr lang="ko-Kore-KR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" altLang="ko-Kore-KR" sz="1600" baseline="0" dirty="0">
                              <a:solidFill>
                                <a:srgbClr val="FF0000"/>
                              </a:solidFill>
                            </a:rPr>
                            <a:t>GEMS L2 BSR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02691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23E5379-D537-5A20-44DA-19FFA38A1FAB}"/>
              </a:ext>
            </a:extLst>
          </p:cNvPr>
          <p:cNvSpPr txBox="1"/>
          <p:nvPr/>
        </p:nvSpPr>
        <p:spPr>
          <a:xfrm>
            <a:off x="18334" y="1378638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i="1" dirty="0">
                <a:solidFill>
                  <a:srgbClr val="FF0000"/>
                </a:solidFill>
              </a:rPr>
              <a:t>*Red: Changes in v3 </a:t>
            </a:r>
            <a:endParaRPr kumimoji="1" lang="ko-KR" altLang="en-US" i="1" dirty="0">
              <a:solidFill>
                <a:srgbClr val="FF0000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37E5B72-307B-40D0-5614-32492440C0D6}"/>
              </a:ext>
            </a:extLst>
          </p:cNvPr>
          <p:cNvGrpSpPr/>
          <p:nvPr/>
        </p:nvGrpSpPr>
        <p:grpSpPr>
          <a:xfrm>
            <a:off x="6816324" y="1593381"/>
            <a:ext cx="5357342" cy="974447"/>
            <a:chOff x="6816324" y="1593381"/>
            <a:chExt cx="5357342" cy="9744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854E59-13CF-4312-1B05-7F254C3A99D2}"/>
                </a:ext>
              </a:extLst>
            </p:cNvPr>
            <p:cNvSpPr txBox="1"/>
            <p:nvPr/>
          </p:nvSpPr>
          <p:spPr>
            <a:xfrm>
              <a:off x="6816324" y="1598332"/>
              <a:ext cx="2744049" cy="969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ore-KR" sz="1500" b="1" i="1" dirty="0"/>
                <a:t>P</a:t>
              </a:r>
              <a:r>
                <a:rPr lang="ko-Kore-KR" altLang="en-US" sz="1500" b="1" i="1" dirty="0"/>
                <a:t>oster by </a:t>
              </a:r>
              <a:r>
                <a:rPr lang="en-US" altLang="ko-Kore-KR" sz="1500" b="1" i="1" dirty="0"/>
                <a:t>Gitaek Lee</a:t>
              </a:r>
            </a:p>
            <a:p>
              <a:r>
                <a:rPr lang="en-US" altLang="ko-Kore-KR" sz="1400" i="1" dirty="0"/>
                <a:t>Evaluation of GEMS formaldehyde vertical column densities during ASIA-AQ</a:t>
              </a:r>
              <a:endParaRPr lang="ko-Kore-KR" altLang="en-US" sz="14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DDA0A7-DC62-1982-5647-093879BF5D23}"/>
                </a:ext>
              </a:extLst>
            </p:cNvPr>
            <p:cNvSpPr txBox="1"/>
            <p:nvPr/>
          </p:nvSpPr>
          <p:spPr>
            <a:xfrm>
              <a:off x="9462991" y="1593381"/>
              <a:ext cx="2710675" cy="969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ore-KR" sz="1500" b="1" i="1" dirty="0"/>
                <a:t>P</a:t>
              </a:r>
              <a:r>
                <a:rPr lang="ko-Kore-KR" altLang="en-US" sz="1500" b="1" i="1" dirty="0"/>
                <a:t>oster </a:t>
              </a:r>
              <a:r>
                <a:rPr lang="ko-Kore-KR" altLang="en-US" sz="1500" b="1" i="1"/>
                <a:t>by </a:t>
              </a:r>
              <a:r>
                <a:rPr lang="en-US" altLang="ko-Kore-KR" sz="1500" b="1" i="1" dirty="0" err="1"/>
                <a:t>Eunjo</a:t>
              </a:r>
              <a:r>
                <a:rPr lang="en-US" altLang="ko-Kore-KR" sz="1500" b="1" i="1" dirty="0"/>
                <a:t> Ha</a:t>
              </a:r>
            </a:p>
            <a:p>
              <a:r>
                <a:rPr lang="en-US" altLang="ko-Kore-KR" sz="1400" i="1" dirty="0"/>
                <a:t>Analysis of drought effects on VOC emissions in Asia using GEMS products</a:t>
              </a:r>
              <a:endParaRPr lang="ko-Kore-KR" alt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74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8107" y="6574538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924"/>
            <a:ext cx="12050830" cy="774235"/>
          </a:xfrm>
        </p:spPr>
        <p:txBody>
          <a:bodyPr>
            <a:normAutofit fontScale="90000"/>
          </a:bodyPr>
          <a:lstStyle/>
          <a:p>
            <a:r>
              <a:rPr kumimoji="1" lang="en-US" altLang="ko-Kore-KR" sz="4000" b="1" dirty="0">
                <a:latin typeface="+mn-lt"/>
              </a:rPr>
              <a:t>Tropospheric NO</a:t>
            </a:r>
            <a:r>
              <a:rPr kumimoji="1" lang="en-US" altLang="ko-Kore-KR" sz="4000" b="1" baseline="-25000" dirty="0">
                <a:latin typeface="+mn-lt"/>
              </a:rPr>
              <a:t>2</a:t>
            </a:r>
            <a:r>
              <a:rPr kumimoji="1" lang="en-US" altLang="ko-Kore-KR" sz="4000" b="1" dirty="0">
                <a:latin typeface="+mn-lt"/>
              </a:rPr>
              <a:t> validation results: GEMS (SNU) vs. Pandora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9307" y="7376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18C68C-1B0E-3695-EB47-88B692CD526D}"/>
              </a:ext>
            </a:extLst>
          </p:cNvPr>
          <p:cNvSpPr txBox="1"/>
          <p:nvPr/>
        </p:nvSpPr>
        <p:spPr>
          <a:xfrm>
            <a:off x="727224" y="786864"/>
            <a:ext cx="10461469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R" sz="2400" b="1" i="1" dirty="0">
                <a:solidFill>
                  <a:srgbClr val="FF0000"/>
                </a:solidFill>
              </a:rPr>
              <a:t>GEMS (SNU) tropospheric NO</a:t>
            </a:r>
            <a:r>
              <a:rPr kumimoji="1" lang="en-US" altLang="ko-KR" sz="2400" b="1" i="1" baseline="-25000" dirty="0">
                <a:solidFill>
                  <a:srgbClr val="FF0000"/>
                </a:solidFill>
              </a:rPr>
              <a:t>2</a:t>
            </a:r>
            <a:r>
              <a:rPr kumimoji="1" lang="en-US" altLang="ko-KR" sz="2400" b="1" i="1" dirty="0">
                <a:solidFill>
                  <a:srgbClr val="FF0000"/>
                </a:solidFill>
              </a:rPr>
              <a:t> shows strong agreement (r ~ 0.93) across East Asia.</a:t>
            </a:r>
            <a:endParaRPr kumimoji="1" lang="ko-KR" alt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383A479-D5F9-9E02-881F-2CCB5CC64BC5}"/>
              </a:ext>
            </a:extLst>
          </p:cNvPr>
          <p:cNvGrpSpPr/>
          <p:nvPr/>
        </p:nvGrpSpPr>
        <p:grpSpPr>
          <a:xfrm>
            <a:off x="-21681" y="1093263"/>
            <a:ext cx="12140944" cy="5591772"/>
            <a:chOff x="-21681" y="1093263"/>
            <a:chExt cx="12140944" cy="559177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2A6E0B1-CF05-185C-6160-F5406C2F649F}"/>
                </a:ext>
              </a:extLst>
            </p:cNvPr>
            <p:cNvGrpSpPr/>
            <p:nvPr/>
          </p:nvGrpSpPr>
          <p:grpSpPr>
            <a:xfrm>
              <a:off x="-21681" y="1473346"/>
              <a:ext cx="12140944" cy="5211689"/>
              <a:chOff x="-11290" y="1525301"/>
              <a:chExt cx="12140944" cy="5211689"/>
            </a:xfrm>
          </p:grpSpPr>
          <p:pic>
            <p:nvPicPr>
              <p:cNvPr id="13" name="그림 12" descr="라인, 도표, 텍스트, 폰트이(가) 표시된 사진&#10;&#10;자동 생성된 설명">
                <a:extLst>
                  <a:ext uri="{FF2B5EF4-FFF2-40B4-BE49-F238E27FC236}">
                    <a16:creationId xmlns:a16="http://schemas.microsoft.com/office/drawing/2014/main" id="{DED64AB6-E7DD-BDB0-B935-240822F18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85" t="4622" r="865" b="4194"/>
              <a:stretch/>
            </p:blipFill>
            <p:spPr>
              <a:xfrm>
                <a:off x="376954" y="1525301"/>
                <a:ext cx="11752700" cy="521168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7A4302-3857-1FF2-630E-7EC0AB0076F7}"/>
                  </a:ext>
                </a:extLst>
              </p:cNvPr>
              <p:cNvSpPr txBox="1"/>
              <p:nvPr/>
            </p:nvSpPr>
            <p:spPr>
              <a:xfrm rot="16200000">
                <a:off x="-291174" y="3635633"/>
                <a:ext cx="1021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1200" b="1" dirty="0"/>
                  <a:t>NO</a:t>
                </a:r>
                <a:r>
                  <a:rPr kumimoji="1" lang="en-US" altLang="ko-KR" sz="1200" b="1" baseline="-25000" dirty="0"/>
                  <a:t>2</a:t>
                </a:r>
                <a:r>
                  <a:rPr kumimoji="1" lang="en-US" altLang="ko-KR" sz="1200" b="1" dirty="0"/>
                  <a:t> VCDs</a:t>
                </a:r>
              </a:p>
              <a:p>
                <a:pPr algn="ctr"/>
                <a:r>
                  <a:rPr kumimoji="1" lang="en-US" altLang="ko-KR" sz="1200" b="1" dirty="0"/>
                  <a:t>[</a:t>
                </a:r>
                <a:r>
                  <a:rPr kumimoji="1" lang="en-US" altLang="ko-KR" sz="1200" b="1" dirty="0" err="1"/>
                  <a:t>molec</a:t>
                </a:r>
                <a:r>
                  <a:rPr kumimoji="1" lang="en-US" altLang="ko-KR" sz="1200" b="1" dirty="0"/>
                  <a:t>. cm</a:t>
                </a:r>
                <a:r>
                  <a:rPr kumimoji="1" lang="en-US" altLang="ko-KR" sz="1200" b="1" baseline="30000" dirty="0"/>
                  <a:t>-2</a:t>
                </a:r>
                <a:r>
                  <a:rPr kumimoji="1" lang="en-US" altLang="ko-KR" sz="1200" b="1" dirty="0"/>
                  <a:t>]</a:t>
                </a:r>
                <a:endParaRPr kumimoji="1" lang="ko-KR" altLang="en-US" sz="1200" b="1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7BFCCD-7B6C-96B0-2F85-1D10B87D16F6}"/>
                </a:ext>
              </a:extLst>
            </p:cNvPr>
            <p:cNvSpPr txBox="1"/>
            <p:nvPr/>
          </p:nvSpPr>
          <p:spPr>
            <a:xfrm>
              <a:off x="5294194" y="1093263"/>
              <a:ext cx="1944004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3200" b="1" baseline="-25000" dirty="0"/>
                <a:t>February 2024</a:t>
              </a:r>
              <a:endParaRPr kumimoji="1" lang="ko-KR" altLang="en-US" sz="32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49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528" y="6391658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" y="11245"/>
            <a:ext cx="12031392" cy="693316"/>
          </a:xfrm>
        </p:spPr>
        <p:txBody>
          <a:bodyPr>
            <a:noAutofit/>
          </a:bodyPr>
          <a:lstStyle/>
          <a:p>
            <a:r>
              <a:rPr kumimoji="1" lang="en-US" altLang="ko-Kore-KR" sz="2400" b="1" dirty="0">
                <a:latin typeface="+mn-lt"/>
              </a:rPr>
              <a:t>Tropospheric NO</a:t>
            </a:r>
            <a:r>
              <a:rPr kumimoji="1" lang="en-US" altLang="ko-Kore-KR" sz="2400" b="1" baseline="-25000" dirty="0">
                <a:latin typeface="+mn-lt"/>
              </a:rPr>
              <a:t>2</a:t>
            </a:r>
            <a:r>
              <a:rPr kumimoji="1" lang="en-US" altLang="ko-Kore-KR" sz="2400" b="1" dirty="0">
                <a:latin typeface="+mn-lt"/>
              </a:rPr>
              <a:t> validation results: </a:t>
            </a:r>
            <a:br>
              <a:rPr kumimoji="1" lang="en-US" altLang="ko-Kore-KR" sz="2400" b="1" dirty="0">
                <a:latin typeface="+mn-lt"/>
              </a:rPr>
            </a:br>
            <a:r>
              <a:rPr kumimoji="1" lang="en-US" altLang="ko-Kore-KR" sz="2400" b="1" dirty="0">
                <a:latin typeface="+mn-lt"/>
              </a:rPr>
              <a:t>GEMS (SNU) vs. DC-8 during ASIA-AQ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9307" y="7045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2C6E76-7648-968F-0DC7-729CFF2C39D4}"/>
              </a:ext>
            </a:extLst>
          </p:cNvPr>
          <p:cNvSpPr txBox="1"/>
          <p:nvPr/>
        </p:nvSpPr>
        <p:spPr>
          <a:xfrm>
            <a:off x="47640" y="858629"/>
            <a:ext cx="900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kumimoji="1" lang="en-US" altLang="ko-Kore-KR" sz="2000" b="1" dirty="0"/>
              <a:t>GEMS (SNU) NO</a:t>
            </a:r>
            <a:r>
              <a:rPr kumimoji="1" lang="en-US" altLang="ko-Kore-KR" sz="2000" b="1" baseline="-25000" dirty="0"/>
              <a:t>2</a:t>
            </a:r>
            <a:r>
              <a:rPr kumimoji="1" lang="en-US" altLang="ko-Kore-KR" sz="2000" b="1" dirty="0"/>
              <a:t> shows good agreement with DC-8 observations during ASIA-AQ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ko-Kore-KR" sz="2000" b="1" dirty="0"/>
              <a:t>DC-8 observations are 30~40% higher than GEMS over SMA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B0C50-D447-EDAA-BA4A-2F63D58F96E8}"/>
              </a:ext>
            </a:extLst>
          </p:cNvPr>
          <p:cNvSpPr txBox="1"/>
          <p:nvPr/>
        </p:nvSpPr>
        <p:spPr>
          <a:xfrm>
            <a:off x="8225778" y="1191465"/>
            <a:ext cx="398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600" i="1" dirty="0"/>
              <a:t>GEMS: tropospheric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</a:t>
            </a:r>
          </a:p>
          <a:p>
            <a:pPr algn="r"/>
            <a:r>
              <a:rPr kumimoji="1" lang="en-US" altLang="ko-KR" sz="1600" i="1" dirty="0"/>
              <a:t>DC-8: 10 minutes mean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 below 2km</a:t>
            </a:r>
            <a:endParaRPr kumimoji="1" lang="ko-KR" altLang="en-US" sz="1600" i="1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C2B34C6-43CA-B5DA-FA7A-EA1C40546FDD}"/>
              </a:ext>
            </a:extLst>
          </p:cNvPr>
          <p:cNvGrpSpPr/>
          <p:nvPr/>
        </p:nvGrpSpPr>
        <p:grpSpPr>
          <a:xfrm>
            <a:off x="47640" y="1566515"/>
            <a:ext cx="8295754" cy="5064630"/>
            <a:chOff x="85973" y="1795043"/>
            <a:chExt cx="8295754" cy="439368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7C05482-B3E2-3124-214E-63DEDD5EE014}"/>
                </a:ext>
              </a:extLst>
            </p:cNvPr>
            <p:cNvGrpSpPr/>
            <p:nvPr/>
          </p:nvGrpSpPr>
          <p:grpSpPr>
            <a:xfrm>
              <a:off x="85973" y="2183302"/>
              <a:ext cx="8295754" cy="4005421"/>
              <a:chOff x="95280" y="2012481"/>
              <a:chExt cx="8295754" cy="4005421"/>
            </a:xfrm>
          </p:grpSpPr>
          <p:pic>
            <p:nvPicPr>
              <p:cNvPr id="15" name="그림 14" descr="도표, 라인, 텍스트, 그래프이(가) 표시된 사진&#10;&#10;자동 생성된 설명">
                <a:extLst>
                  <a:ext uri="{FF2B5EF4-FFF2-40B4-BE49-F238E27FC236}">
                    <a16:creationId xmlns:a16="http://schemas.microsoft.com/office/drawing/2014/main" id="{39CD8AA9-B9FA-7450-9A22-68FBC117C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6689"/>
              <a:stretch/>
            </p:blipFill>
            <p:spPr>
              <a:xfrm>
                <a:off x="95280" y="5433127"/>
                <a:ext cx="8207505" cy="584775"/>
              </a:xfrm>
              <a:prstGeom prst="rect">
                <a:avLst/>
              </a:prstGeom>
            </p:spPr>
          </p:pic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CD0097BE-3BED-5882-BCC7-53B31EE237FE}"/>
                  </a:ext>
                </a:extLst>
              </p:cNvPr>
              <p:cNvGrpSpPr/>
              <p:nvPr/>
            </p:nvGrpSpPr>
            <p:grpSpPr>
              <a:xfrm>
                <a:off x="110664" y="2012481"/>
                <a:ext cx="8280370" cy="3348851"/>
                <a:chOff x="92040" y="1732700"/>
                <a:chExt cx="8280370" cy="3348851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:a16="http://schemas.microsoft.com/office/drawing/2014/main" id="{10578F72-0588-C490-007A-507B6E799F9C}"/>
                    </a:ext>
                  </a:extLst>
                </p:cNvPr>
                <p:cNvGrpSpPr/>
                <p:nvPr/>
              </p:nvGrpSpPr>
              <p:grpSpPr>
                <a:xfrm>
                  <a:off x="92040" y="1732700"/>
                  <a:ext cx="8125676" cy="3127110"/>
                  <a:chOff x="213410" y="629381"/>
                  <a:chExt cx="7249306" cy="3127110"/>
                </a:xfrm>
              </p:grpSpPr>
              <p:pic>
                <p:nvPicPr>
                  <p:cNvPr id="5" name="그림 4" descr="도표, 라인, 텍스트, 그래프이(가) 표시된 사진&#10;&#10;자동 생성된 설명">
                    <a:extLst>
                      <a:ext uri="{FF2B5EF4-FFF2-40B4-BE49-F238E27FC236}">
                        <a16:creationId xmlns:a16="http://schemas.microsoft.com/office/drawing/2014/main" id="{F86DDBCF-7745-7FC1-F22D-773DA99028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715" t="9007" r="67733" b="19811"/>
                  <a:stretch/>
                </p:blipFill>
                <p:spPr>
                  <a:xfrm>
                    <a:off x="213410" y="629381"/>
                    <a:ext cx="2589638" cy="3127110"/>
                  </a:xfrm>
                  <a:prstGeom prst="rect">
                    <a:avLst/>
                  </a:prstGeom>
                </p:spPr>
              </p:pic>
              <p:pic>
                <p:nvPicPr>
                  <p:cNvPr id="6" name="그림 5" descr="도표, 라인, 텍스트, 그래프이(가) 표시된 사진&#10;&#10;자동 생성된 설명">
                    <a:extLst>
                      <a:ext uri="{FF2B5EF4-FFF2-40B4-BE49-F238E27FC236}">
                        <a16:creationId xmlns:a16="http://schemas.microsoft.com/office/drawing/2014/main" id="{CB84A737-8F91-2D8C-1C0B-F30B8072D5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6809" t="9007" r="34804" b="19811"/>
                  <a:stretch/>
                </p:blipFill>
                <p:spPr>
                  <a:xfrm>
                    <a:off x="2803048" y="629381"/>
                    <a:ext cx="2329834" cy="3127110"/>
                  </a:xfrm>
                  <a:prstGeom prst="rect">
                    <a:avLst/>
                  </a:prstGeom>
                </p:spPr>
              </p:pic>
              <p:pic>
                <p:nvPicPr>
                  <p:cNvPr id="7" name="그림 6" descr="도표, 라인, 텍스트, 그래프이(가) 표시된 사진&#10;&#10;자동 생성된 설명">
                    <a:extLst>
                      <a:ext uri="{FF2B5EF4-FFF2-40B4-BE49-F238E27FC236}">
                        <a16:creationId xmlns:a16="http://schemas.microsoft.com/office/drawing/2014/main" id="{A4460FE5-4042-6153-C97B-1CB65585E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9888" t="9007" r="1725" b="19811"/>
                  <a:stretch/>
                </p:blipFill>
                <p:spPr>
                  <a:xfrm>
                    <a:off x="5132882" y="629381"/>
                    <a:ext cx="2329834" cy="31271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그림 12" descr="도표, 라인, 텍스트, 그래프이(가) 표시된 사진&#10;&#10;자동 생성된 설명">
                  <a:extLst>
                    <a:ext uri="{FF2B5EF4-FFF2-40B4-BE49-F238E27FC236}">
                      <a16:creationId xmlns:a16="http://schemas.microsoft.com/office/drawing/2014/main" id="{318DD6CB-DB63-2BDB-D09C-77FFE9DDC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89" t="80348" r="65992" b="15998"/>
                <a:stretch/>
              </p:blipFill>
              <p:spPr>
                <a:xfrm>
                  <a:off x="342027" y="4908280"/>
                  <a:ext cx="2738917" cy="173271"/>
                </a:xfrm>
                <a:prstGeom prst="rect">
                  <a:avLst/>
                </a:prstGeom>
              </p:spPr>
            </p:pic>
            <p:pic>
              <p:nvPicPr>
                <p:cNvPr id="16" name="그림 15" descr="도표, 라인, 텍스트, 그래프이(가) 표시된 사진&#10;&#10;자동 생성된 설명">
                  <a:extLst>
                    <a:ext uri="{FF2B5EF4-FFF2-40B4-BE49-F238E27FC236}">
                      <a16:creationId xmlns:a16="http://schemas.microsoft.com/office/drawing/2014/main" id="{03AC41F0-1E76-F8D6-34A9-B9D50D8B2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89" t="80348" r="65992" b="15998"/>
                <a:stretch/>
              </p:blipFill>
              <p:spPr>
                <a:xfrm>
                  <a:off x="2994740" y="4908280"/>
                  <a:ext cx="2738917" cy="173271"/>
                </a:xfrm>
                <a:prstGeom prst="rect">
                  <a:avLst/>
                </a:prstGeom>
              </p:spPr>
            </p:pic>
            <p:pic>
              <p:nvPicPr>
                <p:cNvPr id="18" name="그림 17" descr="도표, 라인, 텍스트, 그래프이(가) 표시된 사진&#10;&#10;자동 생성된 설명">
                  <a:extLst>
                    <a:ext uri="{FF2B5EF4-FFF2-40B4-BE49-F238E27FC236}">
                      <a16:creationId xmlns:a16="http://schemas.microsoft.com/office/drawing/2014/main" id="{CD7FB5AD-1CAE-1E11-98FD-7C03CC1F21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89" t="80348" r="65992" b="15998"/>
                <a:stretch/>
              </p:blipFill>
              <p:spPr>
                <a:xfrm>
                  <a:off x="5633493" y="4908280"/>
                  <a:ext cx="2738917" cy="173271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1EE4CF-244C-D9F0-CEF5-F81E589907CD}"/>
                </a:ext>
              </a:extLst>
            </p:cNvPr>
            <p:cNvSpPr txBox="1"/>
            <p:nvPr/>
          </p:nvSpPr>
          <p:spPr>
            <a:xfrm>
              <a:off x="2636196" y="1795043"/>
              <a:ext cx="3156891" cy="347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000" b="1" dirty="0"/>
                <a:t>GEMS (SNU) vs. DC-8: Korea</a:t>
              </a:r>
              <a:endParaRPr kumimoji="1" lang="ko-KR" altLang="en-US" sz="20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B36FBA-D7BD-38DC-4279-2A867F446831}"/>
              </a:ext>
            </a:extLst>
          </p:cNvPr>
          <p:cNvSpPr txBox="1"/>
          <p:nvPr/>
        </p:nvSpPr>
        <p:spPr>
          <a:xfrm>
            <a:off x="8353331" y="139961"/>
            <a:ext cx="384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400" i="1" dirty="0"/>
              <a:t>DC-8 NO</a:t>
            </a:r>
            <a:r>
              <a:rPr kumimoji="1" lang="en-US" altLang="ko-KR" sz="1400" i="1" baseline="-25000" dirty="0"/>
              <a:t>2</a:t>
            </a:r>
            <a:r>
              <a:rPr kumimoji="1" lang="en-US" altLang="ko-KR" sz="1400" i="1" dirty="0"/>
              <a:t>: Courtesy of Alessandro </a:t>
            </a:r>
            <a:r>
              <a:rPr kumimoji="1" lang="en-US" altLang="ko-KR" sz="1400" i="1" dirty="0" err="1"/>
              <a:t>Franchin</a:t>
            </a:r>
            <a:r>
              <a:rPr kumimoji="1" lang="en-US" altLang="ko-KR" sz="1400" i="1" dirty="0"/>
              <a:t> (NCAR)</a:t>
            </a:r>
          </a:p>
          <a:p>
            <a:pPr algn="r"/>
            <a:r>
              <a:rPr kumimoji="1" lang="en-US" altLang="ko-KR" sz="1400" i="1" dirty="0"/>
              <a:t>franchin@ucar.edu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A851DBC-63C8-D00A-F816-793F1970FB60}"/>
              </a:ext>
            </a:extLst>
          </p:cNvPr>
          <p:cNvGrpSpPr/>
          <p:nvPr/>
        </p:nvGrpSpPr>
        <p:grpSpPr>
          <a:xfrm>
            <a:off x="8217716" y="1829398"/>
            <a:ext cx="3983591" cy="4562260"/>
            <a:chOff x="8217716" y="1829398"/>
            <a:chExt cx="3983591" cy="4562260"/>
          </a:xfrm>
        </p:grpSpPr>
        <p:pic>
          <p:nvPicPr>
            <p:cNvPr id="11" name="그림 10" descr="텍스트, 스크린샷, 라인, 도표이(가) 표시된 사진&#10;&#10;자동 생성된 설명">
              <a:extLst>
                <a:ext uri="{FF2B5EF4-FFF2-40B4-BE49-F238E27FC236}">
                  <a16:creationId xmlns:a16="http://schemas.microsoft.com/office/drawing/2014/main" id="{01B8C7F1-F8CB-2212-0C8D-9B5EA28E0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26" r="9444" b="2771"/>
            <a:stretch/>
          </p:blipFill>
          <p:spPr>
            <a:xfrm>
              <a:off x="8217716" y="1858999"/>
              <a:ext cx="3983591" cy="45326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7BA82B-0BD7-8125-B7A4-A85FD64FBB52}"/>
                </a:ext>
              </a:extLst>
            </p:cNvPr>
            <p:cNvSpPr txBox="1"/>
            <p:nvPr/>
          </p:nvSpPr>
          <p:spPr>
            <a:xfrm>
              <a:off x="9784791" y="1829398"/>
              <a:ext cx="2186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/>
                <a:t>DC-8 vs. GEMS (SNU)</a:t>
              </a:r>
              <a:endParaRPr kumimoji="1"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469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528" y="6391658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" y="11245"/>
            <a:ext cx="12031392" cy="693316"/>
          </a:xfrm>
        </p:spPr>
        <p:txBody>
          <a:bodyPr>
            <a:noAutofit/>
          </a:bodyPr>
          <a:lstStyle/>
          <a:p>
            <a:r>
              <a:rPr kumimoji="1" lang="en-US" altLang="ko-Kore-KR" sz="2400" b="1" dirty="0">
                <a:latin typeface="+mn-lt"/>
              </a:rPr>
              <a:t>Tropospheric NO</a:t>
            </a:r>
            <a:r>
              <a:rPr kumimoji="1" lang="en-US" altLang="ko-Kore-KR" sz="2400" b="1" baseline="-25000" dirty="0">
                <a:latin typeface="+mn-lt"/>
              </a:rPr>
              <a:t>2</a:t>
            </a:r>
            <a:r>
              <a:rPr kumimoji="1" lang="en-US" altLang="ko-Kore-KR" sz="2400" b="1" dirty="0">
                <a:latin typeface="+mn-lt"/>
              </a:rPr>
              <a:t> validation results: </a:t>
            </a:r>
            <a:br>
              <a:rPr kumimoji="1" lang="en-US" altLang="ko-Kore-KR" sz="2400" b="1" dirty="0">
                <a:latin typeface="+mn-lt"/>
              </a:rPr>
            </a:br>
            <a:r>
              <a:rPr kumimoji="1" lang="en-US" altLang="ko-Kore-KR" sz="2400" b="1" dirty="0">
                <a:latin typeface="+mn-lt"/>
              </a:rPr>
              <a:t>GEMS (SNU) vs. DC-8 during ASIA-AQ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9307" y="7045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8363915-C982-E0D5-18FD-5F11F7BDF4F8}"/>
              </a:ext>
            </a:extLst>
          </p:cNvPr>
          <p:cNvSpPr txBox="1"/>
          <p:nvPr/>
        </p:nvSpPr>
        <p:spPr>
          <a:xfrm>
            <a:off x="8225778" y="803981"/>
            <a:ext cx="398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600" i="1" dirty="0"/>
              <a:t>GEMS: tropospheric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</a:t>
            </a:r>
          </a:p>
          <a:p>
            <a:pPr algn="r"/>
            <a:r>
              <a:rPr kumimoji="1" lang="en-US" altLang="ko-KR" sz="1600" i="1" dirty="0"/>
              <a:t>DC-8: 10 minutes mean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 below 2km</a:t>
            </a:r>
            <a:endParaRPr kumimoji="1" lang="ko-KR" altLang="en-US" sz="16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66AC8-4B63-9B26-912E-8334301203B1}"/>
              </a:ext>
            </a:extLst>
          </p:cNvPr>
          <p:cNvSpPr txBox="1"/>
          <p:nvPr/>
        </p:nvSpPr>
        <p:spPr>
          <a:xfrm>
            <a:off x="2343580" y="1054884"/>
            <a:ext cx="370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/>
              <a:t>GEMS (SNU) vs. DC-8: Philippines</a:t>
            </a:r>
            <a:endParaRPr kumimoji="1" lang="ko-KR" altLang="en-US" sz="2000" b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0A0BAF4-0E3D-3115-6D9A-24BFF67083A9}"/>
              </a:ext>
            </a:extLst>
          </p:cNvPr>
          <p:cNvGrpSpPr/>
          <p:nvPr/>
        </p:nvGrpSpPr>
        <p:grpSpPr>
          <a:xfrm>
            <a:off x="-24763" y="1395148"/>
            <a:ext cx="12234132" cy="5131285"/>
            <a:chOff x="-24763" y="1395148"/>
            <a:chExt cx="12234132" cy="5131285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EA836A72-74D0-6D32-D4E2-01172590A5A7}"/>
                </a:ext>
              </a:extLst>
            </p:cNvPr>
            <p:cNvGrpSpPr/>
            <p:nvPr/>
          </p:nvGrpSpPr>
          <p:grpSpPr>
            <a:xfrm>
              <a:off x="-24763" y="1395148"/>
              <a:ext cx="12234132" cy="5131285"/>
              <a:chOff x="-24763" y="1485889"/>
              <a:chExt cx="12234132" cy="4981198"/>
            </a:xfrm>
          </p:grpSpPr>
          <p:pic>
            <p:nvPicPr>
              <p:cNvPr id="9" name="그림 8" descr="텍스트, 스크린샷, 라인, 도표이(가) 표시된 사진&#10;&#10;자동 생성된 설명">
                <a:extLst>
                  <a:ext uri="{FF2B5EF4-FFF2-40B4-BE49-F238E27FC236}">
                    <a16:creationId xmlns:a16="http://schemas.microsoft.com/office/drawing/2014/main" id="{3C53E799-4EAA-4E14-3580-D9A427204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8807"/>
              <a:stretch/>
            </p:blipFill>
            <p:spPr>
              <a:xfrm>
                <a:off x="8040041" y="1485889"/>
                <a:ext cx="4169328" cy="4905766"/>
              </a:xfrm>
              <a:prstGeom prst="rect">
                <a:avLst/>
              </a:prstGeom>
            </p:spPr>
          </p:pic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6B629ED4-1CEA-CCAE-5B63-8F9225B0C052}"/>
                  </a:ext>
                </a:extLst>
              </p:cNvPr>
              <p:cNvGrpSpPr/>
              <p:nvPr/>
            </p:nvGrpSpPr>
            <p:grpSpPr>
              <a:xfrm>
                <a:off x="-24763" y="1520327"/>
                <a:ext cx="8250541" cy="4946760"/>
                <a:chOff x="0" y="1800661"/>
                <a:chExt cx="8250541" cy="4590997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00371010-7498-1EC0-6286-23D6C8ED06DB}"/>
                    </a:ext>
                  </a:extLst>
                </p:cNvPr>
                <p:cNvGrpSpPr/>
                <p:nvPr/>
              </p:nvGrpSpPr>
              <p:grpSpPr>
                <a:xfrm>
                  <a:off x="9307" y="1800661"/>
                  <a:ext cx="8241234" cy="3916075"/>
                  <a:chOff x="-453455" y="1238835"/>
                  <a:chExt cx="6923382" cy="3160751"/>
                </a:xfrm>
              </p:grpSpPr>
              <p:grpSp>
                <p:nvGrpSpPr>
                  <p:cNvPr id="18" name="그룹 17">
                    <a:extLst>
                      <a:ext uri="{FF2B5EF4-FFF2-40B4-BE49-F238E27FC236}">
                        <a16:creationId xmlns:a16="http://schemas.microsoft.com/office/drawing/2014/main" id="{366A3894-DDA5-4C1A-F2CF-065179D7F8DE}"/>
                      </a:ext>
                    </a:extLst>
                  </p:cNvPr>
                  <p:cNvGrpSpPr/>
                  <p:nvPr/>
                </p:nvGrpSpPr>
                <p:grpSpPr>
                  <a:xfrm>
                    <a:off x="-453455" y="1238835"/>
                    <a:ext cx="6863596" cy="3029054"/>
                    <a:chOff x="-516276" y="1989339"/>
                    <a:chExt cx="6863596" cy="3029054"/>
                  </a:xfrm>
                </p:grpSpPr>
                <p:pic>
                  <p:nvPicPr>
                    <p:cNvPr id="13" name="그림 12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E8DEA5B1-8B97-E1B1-543D-4C2DA65B2D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7832" t="9574" r="33825" b="19194"/>
                    <a:stretch/>
                  </p:blipFill>
                  <p:spPr>
                    <a:xfrm>
                      <a:off x="2027481" y="2011519"/>
                      <a:ext cx="2317412" cy="300687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그림 14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35EE4004-BCF4-78AE-7A3E-B412011EE1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t="9106" r="68727" b="19295"/>
                    <a:stretch/>
                  </p:blipFill>
                  <p:spPr>
                    <a:xfrm>
                      <a:off x="-516276" y="1989339"/>
                      <a:ext cx="2557063" cy="30224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그림 15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4E4C86CB-AA2A-0C8A-49AC-A5E2810786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70870" t="9077" r="2493" b="19323"/>
                    <a:stretch/>
                  </p:blipFill>
                  <p:spPr>
                    <a:xfrm>
                      <a:off x="4169329" y="1989339"/>
                      <a:ext cx="2177991" cy="302240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" name="그룹 24">
                    <a:extLst>
                      <a:ext uri="{FF2B5EF4-FFF2-40B4-BE49-F238E27FC236}">
                        <a16:creationId xmlns:a16="http://schemas.microsoft.com/office/drawing/2014/main" id="{F582DF11-8311-9C9D-4B30-B47C90536DE6}"/>
                      </a:ext>
                    </a:extLst>
                  </p:cNvPr>
                  <p:cNvGrpSpPr/>
                  <p:nvPr/>
                </p:nvGrpSpPr>
                <p:grpSpPr>
                  <a:xfrm>
                    <a:off x="-87689" y="4261240"/>
                    <a:ext cx="6557616" cy="138346"/>
                    <a:chOff x="-87689" y="4261240"/>
                    <a:chExt cx="6557616" cy="138346"/>
                  </a:xfrm>
                </p:grpSpPr>
                <p:pic>
                  <p:nvPicPr>
                    <p:cNvPr id="19" name="그림 18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76B4D1F6-B033-6947-67FC-D0D9C8B093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761" t="80646" r="66275" b="15667"/>
                    <a:stretch/>
                  </p:blipFill>
                  <p:spPr>
                    <a:xfrm>
                      <a:off x="-87689" y="4261240"/>
                      <a:ext cx="2177991" cy="1383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그림 22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38F13FFF-4F13-F4FC-78BD-D2C2590702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761" t="80646" r="66275" b="15667"/>
                    <a:stretch/>
                  </p:blipFill>
                  <p:spPr>
                    <a:xfrm>
                      <a:off x="2141000" y="4261240"/>
                      <a:ext cx="2177991" cy="1383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그림 23" descr="라인, 그래프, 도표, 폰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FF05A543-FD15-9388-041F-445DA1EAD57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761" t="80646" r="66275" b="15667"/>
                    <a:stretch/>
                  </p:blipFill>
                  <p:spPr>
                    <a:xfrm>
                      <a:off x="4291936" y="4261240"/>
                      <a:ext cx="2177991" cy="13834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7" name="그림 26" descr="라인, 그래프, 도표, 폰트이(가) 표시된 사진&#10;&#10;자동 생성된 설명">
                  <a:extLst>
                    <a:ext uri="{FF2B5EF4-FFF2-40B4-BE49-F238E27FC236}">
                      <a16:creationId xmlns:a16="http://schemas.microsoft.com/office/drawing/2014/main" id="{814DDF2E-B363-1D29-18CD-AB278C10B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86147"/>
                <a:stretch/>
              </p:blipFill>
              <p:spPr>
                <a:xfrm>
                  <a:off x="0" y="5806883"/>
                  <a:ext cx="8176591" cy="584775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8DA71B-8F98-FE34-95C3-52885F3ED840}"/>
                </a:ext>
              </a:extLst>
            </p:cNvPr>
            <p:cNvSpPr txBox="1"/>
            <p:nvPr/>
          </p:nvSpPr>
          <p:spPr>
            <a:xfrm>
              <a:off x="9705512" y="1395148"/>
              <a:ext cx="2186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/>
                <a:t>DC-8 vs. GEMS (SNU)</a:t>
              </a:r>
              <a:endParaRPr kumimoji="1"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77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528" y="6391658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" y="11245"/>
            <a:ext cx="12031392" cy="693316"/>
          </a:xfrm>
        </p:spPr>
        <p:txBody>
          <a:bodyPr>
            <a:noAutofit/>
          </a:bodyPr>
          <a:lstStyle/>
          <a:p>
            <a:r>
              <a:rPr kumimoji="1" lang="en-US" altLang="ko-Kore-KR" sz="2400" b="1" dirty="0">
                <a:latin typeface="+mn-lt"/>
              </a:rPr>
              <a:t>Tropospheric NO</a:t>
            </a:r>
            <a:r>
              <a:rPr kumimoji="1" lang="en-US" altLang="ko-Kore-KR" sz="2400" b="1" baseline="-25000" dirty="0">
                <a:latin typeface="+mn-lt"/>
              </a:rPr>
              <a:t>2</a:t>
            </a:r>
            <a:r>
              <a:rPr kumimoji="1" lang="en-US" altLang="ko-Kore-KR" sz="2400" b="1" dirty="0">
                <a:latin typeface="+mn-lt"/>
              </a:rPr>
              <a:t> validation results: </a:t>
            </a:r>
            <a:br>
              <a:rPr kumimoji="1" lang="en-US" altLang="ko-Kore-KR" sz="2400" b="1" dirty="0">
                <a:latin typeface="+mn-lt"/>
              </a:rPr>
            </a:br>
            <a:r>
              <a:rPr kumimoji="1" lang="en-US" altLang="ko-Kore-KR" sz="2400" b="1" dirty="0">
                <a:latin typeface="+mn-lt"/>
              </a:rPr>
              <a:t>GEMS (SNU) vs. DC-8 during ASIA-AQ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9307" y="7045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4D7F3BF-0473-FC97-CBDD-2B78B74D2C2B}"/>
              </a:ext>
            </a:extLst>
          </p:cNvPr>
          <p:cNvSpPr txBox="1"/>
          <p:nvPr/>
        </p:nvSpPr>
        <p:spPr>
          <a:xfrm>
            <a:off x="8225778" y="803981"/>
            <a:ext cx="398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600" i="1" dirty="0"/>
              <a:t>GEMS: tropospheric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</a:t>
            </a:r>
          </a:p>
          <a:p>
            <a:pPr algn="r"/>
            <a:r>
              <a:rPr kumimoji="1" lang="en-US" altLang="ko-KR" sz="1600" i="1" dirty="0"/>
              <a:t>DC-8: 10 minutes mean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 below 2km</a:t>
            </a:r>
            <a:endParaRPr kumimoji="1" lang="ko-KR" altLang="en-US" sz="16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4EFAD-922D-940D-F2DF-269CE316F173}"/>
              </a:ext>
            </a:extLst>
          </p:cNvPr>
          <p:cNvSpPr txBox="1"/>
          <p:nvPr/>
        </p:nvSpPr>
        <p:spPr>
          <a:xfrm>
            <a:off x="2554246" y="1062700"/>
            <a:ext cx="32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/>
              <a:t>GEMS (SNU) vs. DC-8: Taiwan</a:t>
            </a:r>
            <a:endParaRPr kumimoji="1" lang="ko-KR" altLang="en-US" sz="2000" b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FBD4466-8BAA-3C22-3DC1-CA10090A4CB4}"/>
              </a:ext>
            </a:extLst>
          </p:cNvPr>
          <p:cNvGrpSpPr/>
          <p:nvPr/>
        </p:nvGrpSpPr>
        <p:grpSpPr>
          <a:xfrm>
            <a:off x="35363" y="1366273"/>
            <a:ext cx="12150314" cy="5147481"/>
            <a:chOff x="35363" y="1366273"/>
            <a:chExt cx="12150314" cy="514748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FC485AE-5F89-1A18-663F-0785FC5C948F}"/>
                </a:ext>
              </a:extLst>
            </p:cNvPr>
            <p:cNvGrpSpPr/>
            <p:nvPr/>
          </p:nvGrpSpPr>
          <p:grpSpPr>
            <a:xfrm>
              <a:off x="35363" y="1388756"/>
              <a:ext cx="12150314" cy="5124998"/>
              <a:chOff x="39308" y="1333218"/>
              <a:chExt cx="12150314" cy="5124998"/>
            </a:xfrm>
          </p:grpSpPr>
          <p:pic>
            <p:nvPicPr>
              <p:cNvPr id="15" name="그림 14" descr="텍스트, 스크린샷, 라인, 도표이(가) 표시된 사진&#10;&#10;자동 생성된 설명">
                <a:extLst>
                  <a:ext uri="{FF2B5EF4-FFF2-40B4-BE49-F238E27FC236}">
                    <a16:creationId xmlns:a16="http://schemas.microsoft.com/office/drawing/2014/main" id="{AB1DF1C7-53BA-24B4-7401-EB68FDCD85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8841"/>
              <a:stretch/>
            </p:blipFill>
            <p:spPr>
              <a:xfrm>
                <a:off x="8021813" y="1333218"/>
                <a:ext cx="4167809" cy="4803736"/>
              </a:xfrm>
              <a:prstGeom prst="rect">
                <a:avLst/>
              </a:prstGeom>
            </p:spPr>
          </p:pic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A690D755-0358-3204-27D9-6CC8EF35718C}"/>
                  </a:ext>
                </a:extLst>
              </p:cNvPr>
              <p:cNvGrpSpPr/>
              <p:nvPr/>
            </p:nvGrpSpPr>
            <p:grpSpPr>
              <a:xfrm>
                <a:off x="39308" y="1397876"/>
                <a:ext cx="8186470" cy="5060340"/>
                <a:chOff x="47640" y="1431259"/>
                <a:chExt cx="8186470" cy="4894334"/>
              </a:xfrm>
            </p:grpSpPr>
            <p:pic>
              <p:nvPicPr>
                <p:cNvPr id="21" name="그림 20" descr="그래프, 라인, 도표, 텍스트이(가) 표시된 사진&#10;&#10;자동 생성된 설명">
                  <a:extLst>
                    <a:ext uri="{FF2B5EF4-FFF2-40B4-BE49-F238E27FC236}">
                      <a16:creationId xmlns:a16="http://schemas.microsoft.com/office/drawing/2014/main" id="{33F45930-EF30-9B33-3B20-200E84FEC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86169"/>
                <a:stretch/>
              </p:blipFill>
              <p:spPr>
                <a:xfrm>
                  <a:off x="47640" y="5608814"/>
                  <a:ext cx="8186470" cy="716779"/>
                </a:xfrm>
                <a:prstGeom prst="rect">
                  <a:avLst/>
                </a:prstGeom>
              </p:spPr>
            </p:pic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5EEADCD8-0E68-2080-4096-40B4D38E6315}"/>
                    </a:ext>
                  </a:extLst>
                </p:cNvPr>
                <p:cNvGrpSpPr/>
                <p:nvPr/>
              </p:nvGrpSpPr>
              <p:grpSpPr>
                <a:xfrm>
                  <a:off x="47640" y="1431259"/>
                  <a:ext cx="8084238" cy="4114799"/>
                  <a:chOff x="47640" y="1855506"/>
                  <a:chExt cx="7763638" cy="3323730"/>
                </a:xfrm>
              </p:grpSpPr>
              <p:grpSp>
                <p:nvGrpSpPr>
                  <p:cNvPr id="20" name="그룹 19">
                    <a:extLst>
                      <a:ext uri="{FF2B5EF4-FFF2-40B4-BE49-F238E27FC236}">
                        <a16:creationId xmlns:a16="http://schemas.microsoft.com/office/drawing/2014/main" id="{9535DB04-49FA-2AFE-708F-FB06F6D7620C}"/>
                      </a:ext>
                    </a:extLst>
                  </p:cNvPr>
                  <p:cNvGrpSpPr/>
                  <p:nvPr/>
                </p:nvGrpSpPr>
                <p:grpSpPr>
                  <a:xfrm>
                    <a:off x="47640" y="1855506"/>
                    <a:ext cx="7763151" cy="3146987"/>
                    <a:chOff x="881767" y="2144250"/>
                    <a:chExt cx="6698679" cy="3146987"/>
                  </a:xfrm>
                </p:grpSpPr>
                <p:pic>
                  <p:nvPicPr>
                    <p:cNvPr id="16" name="그림 15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24BAFF6F-31C3-7155-0EB4-213CA227E8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70881" t="9770" r="2910" b="18961"/>
                    <a:stretch/>
                  </p:blipFill>
                  <p:spPr>
                    <a:xfrm>
                      <a:off x="5486400" y="2158025"/>
                      <a:ext cx="2094046" cy="31332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그림 17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1E8E7EBB-218F-1904-D6FA-0AB9B478C2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8049" t="9664" r="35743" b="19067"/>
                    <a:stretch/>
                  </p:blipFill>
                  <p:spPr>
                    <a:xfrm>
                      <a:off x="3392354" y="2151049"/>
                      <a:ext cx="2094046" cy="313321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그림 18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A58E4EBE-306A-72C8-3E9B-8BC5D994B9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t="9664" r="68578" b="19067"/>
                    <a:stretch/>
                  </p:blipFill>
                  <p:spPr>
                    <a:xfrm>
                      <a:off x="881767" y="2144250"/>
                      <a:ext cx="2510586" cy="313321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그룹 23">
                    <a:extLst>
                      <a:ext uri="{FF2B5EF4-FFF2-40B4-BE49-F238E27FC236}">
                        <a16:creationId xmlns:a16="http://schemas.microsoft.com/office/drawing/2014/main" id="{23AA8021-A9EE-A919-8542-611FC3B6E1A1}"/>
                      </a:ext>
                    </a:extLst>
                  </p:cNvPr>
                  <p:cNvGrpSpPr/>
                  <p:nvPr/>
                </p:nvGrpSpPr>
                <p:grpSpPr>
                  <a:xfrm>
                    <a:off x="565810" y="5009469"/>
                    <a:ext cx="7245468" cy="169767"/>
                    <a:chOff x="565810" y="5009469"/>
                    <a:chExt cx="7245468" cy="169767"/>
                  </a:xfrm>
                </p:grpSpPr>
                <p:pic>
                  <p:nvPicPr>
                    <p:cNvPr id="13" name="그림 12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8697F515-DEE3-9B63-642B-4712901B2C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654" t="81144" r="66422" b="15157"/>
                    <a:stretch/>
                  </p:blipFill>
                  <p:spPr>
                    <a:xfrm>
                      <a:off x="565810" y="5009590"/>
                      <a:ext cx="2391368" cy="1626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그림 21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6FBC5B4C-EFE0-1124-A239-548E132CC7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654" t="81144" r="66422" b="15157"/>
                    <a:stretch/>
                  </p:blipFill>
                  <p:spPr>
                    <a:xfrm>
                      <a:off x="2992860" y="5016567"/>
                      <a:ext cx="2391368" cy="1626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그림 22" descr="그래프, 라인, 도표, 텍스트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319308C3-8FAB-EA2D-532C-5B8E1C7EAA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3654" t="81144" r="66422" b="15157"/>
                    <a:stretch/>
                  </p:blipFill>
                  <p:spPr>
                    <a:xfrm>
                      <a:off x="5419910" y="5009469"/>
                      <a:ext cx="2391368" cy="162669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1BF542-DAFB-61B4-31BD-0D7C2AE15AFF}"/>
                </a:ext>
              </a:extLst>
            </p:cNvPr>
            <p:cNvSpPr txBox="1"/>
            <p:nvPr/>
          </p:nvSpPr>
          <p:spPr>
            <a:xfrm>
              <a:off x="9705512" y="1366273"/>
              <a:ext cx="2186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/>
                <a:t>DC-8 vs. GEMS (SNU)</a:t>
              </a:r>
              <a:endParaRPr kumimoji="1"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180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528" y="6391658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24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" y="11245"/>
            <a:ext cx="12031392" cy="693316"/>
          </a:xfrm>
        </p:spPr>
        <p:txBody>
          <a:bodyPr>
            <a:noAutofit/>
          </a:bodyPr>
          <a:lstStyle/>
          <a:p>
            <a:r>
              <a:rPr kumimoji="1" lang="en-US" altLang="ko-Kore-KR" sz="2400" b="1" dirty="0">
                <a:latin typeface="+mn-lt"/>
              </a:rPr>
              <a:t>Tropospheric NO</a:t>
            </a:r>
            <a:r>
              <a:rPr kumimoji="1" lang="en-US" altLang="ko-Kore-KR" sz="2400" b="1" baseline="-25000" dirty="0">
                <a:latin typeface="+mn-lt"/>
              </a:rPr>
              <a:t>2</a:t>
            </a:r>
            <a:r>
              <a:rPr kumimoji="1" lang="en-US" altLang="ko-Kore-KR" sz="2400" b="1" dirty="0">
                <a:latin typeface="+mn-lt"/>
              </a:rPr>
              <a:t> validation results: </a:t>
            </a:r>
            <a:br>
              <a:rPr kumimoji="1" lang="en-US" altLang="ko-Kore-KR" sz="2400" b="1" dirty="0">
                <a:latin typeface="+mn-lt"/>
              </a:rPr>
            </a:br>
            <a:r>
              <a:rPr kumimoji="1" lang="en-US" altLang="ko-Kore-KR" sz="2400" b="1" dirty="0">
                <a:latin typeface="+mn-lt"/>
              </a:rPr>
              <a:t>GEMS (SNU) vs. DC-8 during ASIA-AQ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9307" y="7045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17153C4-B9EF-9472-49A3-19CE35806009}"/>
              </a:ext>
            </a:extLst>
          </p:cNvPr>
          <p:cNvGrpSpPr/>
          <p:nvPr/>
        </p:nvGrpSpPr>
        <p:grpSpPr>
          <a:xfrm>
            <a:off x="18857" y="1397875"/>
            <a:ext cx="8114917" cy="5037278"/>
            <a:chOff x="18857" y="1397875"/>
            <a:chExt cx="8114917" cy="5037278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65F0FE9-EEA5-182C-50F7-FE8DB3DE448E}"/>
                </a:ext>
              </a:extLst>
            </p:cNvPr>
            <p:cNvGrpSpPr/>
            <p:nvPr/>
          </p:nvGrpSpPr>
          <p:grpSpPr>
            <a:xfrm>
              <a:off x="18857" y="1397875"/>
              <a:ext cx="8114917" cy="4283901"/>
              <a:chOff x="449750" y="2198747"/>
              <a:chExt cx="7051998" cy="3303655"/>
            </a:xfrm>
          </p:grpSpPr>
          <p:pic>
            <p:nvPicPr>
              <p:cNvPr id="7" name="그림 6" descr="그래프, 라인, 텍스트, 도표이(가) 표시된 사진&#10;&#10;자동 생성된 설명">
                <a:extLst>
                  <a:ext uri="{FF2B5EF4-FFF2-40B4-BE49-F238E27FC236}">
                    <a16:creationId xmlns:a16="http://schemas.microsoft.com/office/drawing/2014/main" id="{35EB74E2-E2F8-B16A-8B41-C507BEC65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9756" t="9984" r="1769" b="19355"/>
              <a:stretch/>
            </p:blipFill>
            <p:spPr>
              <a:xfrm>
                <a:off x="5221155" y="2233495"/>
                <a:ext cx="2253034" cy="3085223"/>
              </a:xfrm>
              <a:prstGeom prst="rect">
                <a:avLst/>
              </a:prstGeom>
            </p:spPr>
          </p:pic>
          <p:pic>
            <p:nvPicPr>
              <p:cNvPr id="6" name="그림 5" descr="그래프, 라인, 텍스트, 도표이(가) 표시된 사진&#10;&#10;자동 생성된 설명">
                <a:extLst>
                  <a:ext uri="{FF2B5EF4-FFF2-40B4-BE49-F238E27FC236}">
                    <a16:creationId xmlns:a16="http://schemas.microsoft.com/office/drawing/2014/main" id="{83317F4C-69D0-8018-EC4D-52409EA3F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999" t="9852" r="34948" b="19486"/>
              <a:stretch/>
            </p:blipFill>
            <p:spPr>
              <a:xfrm>
                <a:off x="3001466" y="2233495"/>
                <a:ext cx="2219689" cy="3085223"/>
              </a:xfrm>
              <a:prstGeom prst="rect">
                <a:avLst/>
              </a:prstGeom>
            </p:spPr>
          </p:pic>
          <p:pic>
            <p:nvPicPr>
              <p:cNvPr id="8" name="그림 7" descr="그래프, 라인, 텍스트, 도표이(가) 표시된 사진&#10;&#10;자동 생성된 설명">
                <a:extLst>
                  <a:ext uri="{FF2B5EF4-FFF2-40B4-BE49-F238E27FC236}">
                    <a16:creationId xmlns:a16="http://schemas.microsoft.com/office/drawing/2014/main" id="{305D66CB-3724-7A69-329B-8F094E055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919" r="67750" b="18828"/>
              <a:stretch/>
            </p:blipFill>
            <p:spPr>
              <a:xfrm>
                <a:off x="449750" y="2198747"/>
                <a:ext cx="2551716" cy="3154721"/>
              </a:xfrm>
              <a:prstGeom prst="rect">
                <a:avLst/>
              </a:prstGeom>
            </p:spPr>
          </p:pic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AA76601E-8673-639B-B45B-E3F14CB55782}"/>
                  </a:ext>
                </a:extLst>
              </p:cNvPr>
              <p:cNvGrpSpPr/>
              <p:nvPr/>
            </p:nvGrpSpPr>
            <p:grpSpPr>
              <a:xfrm>
                <a:off x="810787" y="5353466"/>
                <a:ext cx="6690961" cy="148936"/>
                <a:chOff x="810787" y="5353466"/>
                <a:chExt cx="6690961" cy="148936"/>
              </a:xfrm>
            </p:grpSpPr>
            <p:pic>
              <p:nvPicPr>
                <p:cNvPr id="9" name="그림 8" descr="그래프, 라인, 텍스트, 도표이(가) 표시된 사진&#10;&#10;자동 생성된 설명">
                  <a:extLst>
                    <a:ext uri="{FF2B5EF4-FFF2-40B4-BE49-F238E27FC236}">
                      <a16:creationId xmlns:a16="http://schemas.microsoft.com/office/drawing/2014/main" id="{30F10050-B037-AC2D-FE1B-978EE95AE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95" t="80900" r="66782" b="15689"/>
                <a:stretch/>
              </p:blipFill>
              <p:spPr>
                <a:xfrm>
                  <a:off x="810787" y="5353466"/>
                  <a:ext cx="2190679" cy="148936"/>
                </a:xfrm>
                <a:prstGeom prst="rect">
                  <a:avLst/>
                </a:prstGeom>
              </p:spPr>
            </p:pic>
            <p:pic>
              <p:nvPicPr>
                <p:cNvPr id="12" name="그림 11" descr="그래프, 라인, 텍스트, 도표이(가) 표시된 사진&#10;&#10;자동 생성된 설명">
                  <a:extLst>
                    <a:ext uri="{FF2B5EF4-FFF2-40B4-BE49-F238E27FC236}">
                      <a16:creationId xmlns:a16="http://schemas.microsoft.com/office/drawing/2014/main" id="{211872A1-6EDB-9FA9-C48C-71F4B279C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95" t="80900" r="66782" b="15689"/>
                <a:stretch/>
              </p:blipFill>
              <p:spPr>
                <a:xfrm>
                  <a:off x="3060928" y="5353466"/>
                  <a:ext cx="2190679" cy="148936"/>
                </a:xfrm>
                <a:prstGeom prst="rect">
                  <a:avLst/>
                </a:prstGeom>
              </p:spPr>
            </p:pic>
            <p:pic>
              <p:nvPicPr>
                <p:cNvPr id="13" name="그림 12" descr="그래프, 라인, 텍스트, 도표이(가) 표시된 사진&#10;&#10;자동 생성된 설명">
                  <a:extLst>
                    <a:ext uri="{FF2B5EF4-FFF2-40B4-BE49-F238E27FC236}">
                      <a16:creationId xmlns:a16="http://schemas.microsoft.com/office/drawing/2014/main" id="{13F4C13D-F1F2-86D2-2AF2-73230F30A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95" t="80900" r="66782" b="15689"/>
                <a:stretch/>
              </p:blipFill>
              <p:spPr>
                <a:xfrm>
                  <a:off x="5311069" y="5353466"/>
                  <a:ext cx="2190679" cy="14893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" name="그림 15" descr="그래프, 라인, 텍스트, 도표이(가) 표시된 사진&#10;&#10;자동 생성된 설명">
              <a:extLst>
                <a:ext uri="{FF2B5EF4-FFF2-40B4-BE49-F238E27FC236}">
                  <a16:creationId xmlns:a16="http://schemas.microsoft.com/office/drawing/2014/main" id="{15D0FEE0-1880-2766-7224-78BC9DA51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27" t="84895" r="1040" b="985"/>
            <a:stretch/>
          </p:blipFill>
          <p:spPr>
            <a:xfrm>
              <a:off x="788624" y="5699786"/>
              <a:ext cx="7313437" cy="73536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6ADB7B-037C-502A-C4F0-B6C112ECBC6E}"/>
              </a:ext>
            </a:extLst>
          </p:cNvPr>
          <p:cNvSpPr txBox="1"/>
          <p:nvPr/>
        </p:nvSpPr>
        <p:spPr>
          <a:xfrm>
            <a:off x="2469415" y="1054884"/>
            <a:ext cx="3455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/>
              <a:t>GEMS (SNU) vs. DC-8: Thailand</a:t>
            </a:r>
            <a:endParaRPr kumimoji="1"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6A5D7-76F4-6D14-4414-15B2B9131A41}"/>
              </a:ext>
            </a:extLst>
          </p:cNvPr>
          <p:cNvSpPr txBox="1"/>
          <p:nvPr/>
        </p:nvSpPr>
        <p:spPr>
          <a:xfrm>
            <a:off x="8225778" y="803981"/>
            <a:ext cx="398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600" i="1" dirty="0"/>
              <a:t>GEMS: tropospheric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</a:t>
            </a:r>
          </a:p>
          <a:p>
            <a:pPr algn="r"/>
            <a:r>
              <a:rPr kumimoji="1" lang="en-US" altLang="ko-KR" sz="1600" i="1" dirty="0"/>
              <a:t>DC-8: 10 minutes mean NO</a:t>
            </a:r>
            <a:r>
              <a:rPr kumimoji="1" lang="en-US" altLang="ko-KR" sz="1600" i="1" baseline="-25000" dirty="0"/>
              <a:t>2</a:t>
            </a:r>
            <a:r>
              <a:rPr kumimoji="1" lang="en-US" altLang="ko-KR" sz="1600" i="1" dirty="0"/>
              <a:t> VCDs below 2km</a:t>
            </a:r>
            <a:endParaRPr kumimoji="1" lang="ko-KR" altLang="en-US" sz="1600" i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75766DF-F800-0CB9-E52F-C28361E740F7}"/>
              </a:ext>
            </a:extLst>
          </p:cNvPr>
          <p:cNvGrpSpPr/>
          <p:nvPr/>
        </p:nvGrpSpPr>
        <p:grpSpPr>
          <a:xfrm>
            <a:off x="8133774" y="1366273"/>
            <a:ext cx="3983591" cy="4823514"/>
            <a:chOff x="8064668" y="1366273"/>
            <a:chExt cx="4052697" cy="4823514"/>
          </a:xfrm>
        </p:grpSpPr>
        <p:pic>
          <p:nvPicPr>
            <p:cNvPr id="11" name="그림 10" descr="텍스트, 라인, 스크린샷, 도표이(가) 표시된 사진&#10;&#10;자동 생성된 설명">
              <a:extLst>
                <a:ext uri="{FF2B5EF4-FFF2-40B4-BE49-F238E27FC236}">
                  <a16:creationId xmlns:a16="http://schemas.microsoft.com/office/drawing/2014/main" id="{2189BB3D-CCCA-62E6-EDC7-B1FAB3B2E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23" r="8136"/>
            <a:stretch/>
          </p:blipFill>
          <p:spPr>
            <a:xfrm>
              <a:off x="8064668" y="1388756"/>
              <a:ext cx="4052697" cy="480103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6894AE-352A-2B75-4C64-2EF223ABE7D5}"/>
                </a:ext>
              </a:extLst>
            </p:cNvPr>
            <p:cNvSpPr txBox="1"/>
            <p:nvPr/>
          </p:nvSpPr>
          <p:spPr>
            <a:xfrm>
              <a:off x="9636969" y="1366273"/>
              <a:ext cx="21861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/>
                <a:t>DC-8 vs. GEMS (SNU)</a:t>
              </a:r>
              <a:endParaRPr kumimoji="1"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2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4">
            <a:extLst>
              <a:ext uri="{FF2B5EF4-FFF2-40B4-BE49-F238E27FC236}">
                <a16:creationId xmlns:a16="http://schemas.microsoft.com/office/drawing/2014/main" id="{51031977-340F-854F-882B-3B76D46B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716" y="6419962"/>
            <a:ext cx="385106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25</a:t>
            </a:fld>
            <a:endParaRPr kumimoji="1" lang="ko-Kore-KR" altLang="en-US" dirty="0"/>
          </a:p>
        </p:txBody>
      </p:sp>
      <p:cxnSp>
        <p:nvCxnSpPr>
          <p:cNvPr id="28" name="직선 연결선 6">
            <a:extLst>
              <a:ext uri="{FF2B5EF4-FFF2-40B4-BE49-F238E27FC236}">
                <a16:creationId xmlns:a16="http://schemas.microsoft.com/office/drawing/2014/main" id="{E3FA21D2-669F-73F5-9BC4-2C2E152665E9}"/>
              </a:ext>
            </a:extLst>
          </p:cNvPr>
          <p:cNvCxnSpPr>
            <a:cxnSpLocks/>
          </p:cNvCxnSpPr>
          <p:nvPr/>
        </p:nvCxnSpPr>
        <p:spPr>
          <a:xfrm>
            <a:off x="0" y="68295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8C9177-4549-7BB5-245E-771D224238C1}"/>
                  </a:ext>
                </a:extLst>
              </p:cNvPr>
              <p:cNvSpPr txBox="1"/>
              <p:nvPr/>
            </p:nvSpPr>
            <p:spPr>
              <a:xfrm>
                <a:off x="18288" y="727814"/>
                <a:ext cx="1217371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kumimoji="1" lang="en-US" altLang="ko-Kore-KR" sz="2400" b="1" dirty="0"/>
                  <a:t>HCHO</a:t>
                </a:r>
              </a:p>
              <a:p>
                <a:pPr marL="5400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0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GEMS HCHO strongly correlates with TROPOMI and Pandora but shows high contribution of model background HCHO in the eastern scan domain.</a:t>
                </a:r>
              </a:p>
              <a:p>
                <a:pPr marL="5400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ko-Kore-KR" sz="2000" dirty="0"/>
                  <a:t>Irradiance references partially reduce model contributions, but further improvements are needed to address fitting residuals and advanced de-striping algorithm.</a:t>
                </a:r>
              </a:p>
              <a:p>
                <a:pPr marL="5400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ko-Kore-KR" sz="2000" dirty="0"/>
                  <a:t>GEMS (SNU) NO</a:t>
                </a:r>
                <a:r>
                  <a:rPr kumimoji="1" lang="en-US" altLang="ko-Kore-KR" sz="2000" baseline="-25000" dirty="0"/>
                  <a:t>2</a:t>
                </a:r>
                <a:r>
                  <a:rPr kumimoji="1" lang="en-US" altLang="ko-Kore-KR" sz="2000" dirty="0"/>
                  <a:t> align closely with TROPOMI and DC-8 observation during ASIA-AQ</a:t>
                </a: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kumimoji="1" lang="en-US" altLang="ko-KR" sz="2400" b="1" dirty="0"/>
                  <a:t>CHOCHO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The seasonal variations of GEMS and TROPOMI measurements become more consistent after applying the NO</a:t>
                </a:r>
                <a:r>
                  <a:rPr lang="en-US" altLang="ko-Kore-KR" sz="2000" baseline="-25000" dirty="0">
                    <a:solidFill>
                      <a:srgbClr val="000000"/>
                    </a:solidFill>
                    <a:latin typeface="-webkit-standard"/>
                  </a:rPr>
                  <a:t>2</a:t>
                </a:r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 correction.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CHOCHO VCDs decrease when the radiance reference is polluted, particularly in latitudes above 28</a:t>
                </a:r>
                <a14:m>
                  <m:oMath xmlns:m="http://schemas.openxmlformats.org/officeDocument/2006/math">
                    <m:r>
                      <a:rPr lang="en-US" altLang="ko-Kore-K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 N. This issue can be partly</a:t>
                </a:r>
                <a:r>
                  <a:rPr lang="ko-KR" altLang="en-US" sz="2000" dirty="0">
                    <a:solidFill>
                      <a:srgbClr val="000000"/>
                    </a:solidFill>
                    <a:latin typeface="-webkit-standard"/>
                  </a:rPr>
                  <a:t>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-webkit-standard"/>
                  </a:rPr>
                  <a:t>resolved</a:t>
                </a:r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 by screening polluted regions in the reference sector using simulated glyoxal concentrations.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ore-KR" sz="2000" dirty="0">
                    <a:solidFill>
                      <a:srgbClr val="000000"/>
                    </a:solidFill>
                    <a:latin typeface="-webkit-standard"/>
                  </a:rPr>
                  <a:t>DC-8 and GEMS observed similar spatial distributions of CHOCHO concentrations during the ASIA-AQ campaign, with elevated concentrations in SMA and Daegu.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8C9177-4549-7BB5-245E-771D22423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" y="727814"/>
                <a:ext cx="12173712" cy="4524315"/>
              </a:xfrm>
              <a:prstGeom prst="rect">
                <a:avLst/>
              </a:prstGeom>
              <a:blipFill>
                <a:blip r:embed="rId3"/>
                <a:stretch>
                  <a:fillRect l="-729" t="-1120" r="-625" b="-1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제목 1">
            <a:extLst>
              <a:ext uri="{FF2B5EF4-FFF2-40B4-BE49-F238E27FC236}">
                <a16:creationId xmlns:a16="http://schemas.microsoft.com/office/drawing/2014/main" id="{0B39DA4E-A20D-C76C-A946-C58F7F0FFAA6}"/>
              </a:ext>
            </a:extLst>
          </p:cNvPr>
          <p:cNvSpPr txBox="1">
            <a:spLocks/>
          </p:cNvSpPr>
          <p:nvPr/>
        </p:nvSpPr>
        <p:spPr>
          <a:xfrm>
            <a:off x="-1" y="50483"/>
            <a:ext cx="12192002" cy="61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kumimoji="1" lang="en-US" altLang="ko-KR" sz="3600" dirty="0"/>
              <a:t>Summary</a:t>
            </a:r>
            <a:endParaRPr kumimoji="1" lang="ko-Kore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07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2"/>
    </mc:Choice>
    <mc:Fallback xmlns="">
      <p:transition spd="slow" advTm="317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4">
            <a:extLst>
              <a:ext uri="{FF2B5EF4-FFF2-40B4-BE49-F238E27FC236}">
                <a16:creationId xmlns:a16="http://schemas.microsoft.com/office/drawing/2014/main" id="{51031977-340F-854F-882B-3B76D46B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716" y="6419962"/>
            <a:ext cx="385106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26</a:t>
            </a:fld>
            <a:endParaRPr kumimoji="1" lang="ko-Kore-KR" altLang="en-US" dirty="0"/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0B39DA4E-A20D-C76C-A946-C58F7F0FFAA6}"/>
              </a:ext>
            </a:extLst>
          </p:cNvPr>
          <p:cNvSpPr txBox="1">
            <a:spLocks/>
          </p:cNvSpPr>
          <p:nvPr/>
        </p:nvSpPr>
        <p:spPr>
          <a:xfrm>
            <a:off x="-67180" y="1622322"/>
            <a:ext cx="12192002" cy="340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kumimoji="1" lang="en-US" altLang="en-US" sz="8800" dirty="0"/>
              <a:t>Thank you</a:t>
            </a:r>
            <a:endParaRPr kumimoji="1" lang="ko-Kore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19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2"/>
    </mc:Choice>
    <mc:Fallback xmlns="">
      <p:transition spd="slow" advTm="31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261E9E-8EB9-2A71-1B81-BD4096E9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3" y="770479"/>
            <a:ext cx="11808823" cy="826567"/>
          </a:xfrm>
        </p:spPr>
        <p:txBody>
          <a:bodyPr>
            <a:normAutofit/>
          </a:bodyPr>
          <a:lstStyle/>
          <a:p>
            <a:r>
              <a:rPr kumimoji="1" lang="en-US" altLang="ko-Kore-KR" sz="2000" dirty="0"/>
              <a:t>GEMS HCHO v3 reduced negative NMBs with TROPOMI, compared to v2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372B287-3568-3AA8-995E-16185A0D812B}"/>
              </a:ext>
            </a:extLst>
          </p:cNvPr>
          <p:cNvSpPr txBox="1">
            <a:spLocks/>
          </p:cNvSpPr>
          <p:nvPr/>
        </p:nvSpPr>
        <p:spPr>
          <a:xfrm>
            <a:off x="-1163" y="291620"/>
            <a:ext cx="10515600" cy="60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2800" b="1" dirty="0">
                <a:latin typeface="+mn-lt"/>
              </a:rPr>
              <a:t>HCHO VCDs comparison: GEMS v3 vs. TROPOMI</a:t>
            </a:r>
          </a:p>
          <a:p>
            <a:endParaRPr kumimoji="1" lang="en-US" altLang="en-US" sz="2800" b="1" dirty="0">
              <a:latin typeface="+mn-lt"/>
            </a:endParaRPr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D8577C79-19F5-0378-39E9-9CDFDCB0FAE5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14">
            <a:extLst>
              <a:ext uri="{FF2B5EF4-FFF2-40B4-BE49-F238E27FC236}">
                <a16:creationId xmlns:a16="http://schemas.microsoft.com/office/drawing/2014/main" id="{9FA9ADD2-D173-D1BC-BFF3-F791C38A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211" y="6402644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3</a:t>
            </a:fld>
            <a:endParaRPr kumimoji="1" lang="ko-Kore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3DD5CBF-E600-ADED-9BC0-346019090A34}"/>
              </a:ext>
            </a:extLst>
          </p:cNvPr>
          <p:cNvGrpSpPr/>
          <p:nvPr/>
        </p:nvGrpSpPr>
        <p:grpSpPr>
          <a:xfrm>
            <a:off x="8214957" y="2426860"/>
            <a:ext cx="3997008" cy="1412808"/>
            <a:chOff x="8214957" y="2426860"/>
            <a:chExt cx="3997008" cy="1412808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9EF93B20-7015-F1B1-6504-0B4728E5A17D}"/>
                </a:ext>
              </a:extLst>
            </p:cNvPr>
            <p:cNvGrpSpPr/>
            <p:nvPr/>
          </p:nvGrpSpPr>
          <p:grpSpPr>
            <a:xfrm>
              <a:off x="8214957" y="3078054"/>
              <a:ext cx="3997008" cy="761614"/>
              <a:chOff x="7728845" y="6014395"/>
              <a:chExt cx="4130818" cy="7616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2958A-0651-CBE3-6CC9-A29DAE0A286B}"/>
                  </a:ext>
                </a:extLst>
              </p:cNvPr>
              <p:cNvSpPr txBox="1"/>
              <p:nvPr/>
            </p:nvSpPr>
            <p:spPr>
              <a:xfrm>
                <a:off x="7728845" y="6014395"/>
                <a:ext cx="30548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ore-KR" sz="1400" i="1" dirty="0"/>
                  <a:t>[GEMS]</a:t>
                </a:r>
              </a:p>
              <a:p>
                <a:r>
                  <a:rPr kumimoji="1" lang="en-US" altLang="ko-Kore-KR" sz="1400" i="1" dirty="0"/>
                  <a:t>Final algorithm flags: “Good” </a:t>
                </a:r>
              </a:p>
              <a:p>
                <a:r>
                  <a:rPr kumimoji="1" lang="en-US" altLang="ko-Kore-KR" sz="1400" i="1" dirty="0"/>
                  <a:t>Cloud fraction &lt; 0.4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78551F-8E70-DF1E-8A3D-7456E27E8271}"/>
                  </a:ext>
                </a:extLst>
              </p:cNvPr>
              <p:cNvSpPr txBox="1"/>
              <p:nvPr/>
            </p:nvSpPr>
            <p:spPr>
              <a:xfrm>
                <a:off x="10058910" y="6037345"/>
                <a:ext cx="180075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ko-Kore-KR" sz="1400" i="1" dirty="0"/>
                  <a:t>[TROPOMI]</a:t>
                </a:r>
              </a:p>
              <a:p>
                <a:r>
                  <a:rPr kumimoji="1" lang="en-US" altLang="ko-Kore-KR" sz="1400" i="1" dirty="0"/>
                  <a:t>QA value &lt; 0.5</a:t>
                </a:r>
              </a:p>
              <a:p>
                <a:r>
                  <a:rPr kumimoji="1" lang="en-US" altLang="ko-Kore-KR" sz="1400" i="1" dirty="0"/>
                  <a:t>Cloud fraction &lt; 0.4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4EB85E-517B-C064-244C-87B68CE4BDD0}"/>
                </a:ext>
              </a:extLst>
            </p:cNvPr>
            <p:cNvSpPr txBox="1"/>
            <p:nvPr/>
          </p:nvSpPr>
          <p:spPr>
            <a:xfrm>
              <a:off x="8214957" y="2426860"/>
              <a:ext cx="365268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i="1" dirty="0"/>
                <a:t>Monthly mean field for </a:t>
              </a:r>
            </a:p>
            <a:p>
              <a:r>
                <a:rPr lang="en-US" altLang="ko-KR" sz="1600" i="1" dirty="0"/>
                <a:t>TROPOMI overpass time (13:30 LT)</a:t>
              </a:r>
            </a:p>
          </p:txBody>
        </p:sp>
      </p:grpSp>
      <p:graphicFrame>
        <p:nvGraphicFramePr>
          <p:cNvPr id="22" name="표 17">
            <a:extLst>
              <a:ext uri="{FF2B5EF4-FFF2-40B4-BE49-F238E27FC236}">
                <a16:creationId xmlns:a16="http://schemas.microsoft.com/office/drawing/2014/main" id="{52F52A5D-8E12-F69B-38D1-AD1725298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95453"/>
              </p:ext>
            </p:extLst>
          </p:nvPr>
        </p:nvGraphicFramePr>
        <p:xfrm>
          <a:off x="8334175" y="4230619"/>
          <a:ext cx="3761051" cy="1674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625">
                  <a:extLst>
                    <a:ext uri="{9D8B030D-6E8A-4147-A177-3AD203B41FA5}">
                      <a16:colId xmlns:a16="http://schemas.microsoft.com/office/drawing/2014/main" val="4105774360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3259221344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295675631"/>
                    </a:ext>
                  </a:extLst>
                </a:gridCol>
              </a:tblGrid>
              <a:tr h="478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Average of correlation coefficients(R)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FOR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Northeast Asia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00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v2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519037"/>
                  </a:ext>
                </a:extLst>
              </a:tr>
              <a:tr h="389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v3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0.68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313122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01BCAE61-E410-4EDA-0C55-4B052EEFA216}"/>
              </a:ext>
            </a:extLst>
          </p:cNvPr>
          <p:cNvGrpSpPr/>
          <p:nvPr/>
        </p:nvGrpSpPr>
        <p:grpSpPr>
          <a:xfrm>
            <a:off x="86855" y="1089838"/>
            <a:ext cx="8146390" cy="5556059"/>
            <a:chOff x="86855" y="1089838"/>
            <a:chExt cx="8146390" cy="5556059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5A8DCA-7C00-6C62-C45D-99C278A50EFA}"/>
                </a:ext>
              </a:extLst>
            </p:cNvPr>
            <p:cNvGrpSpPr/>
            <p:nvPr/>
          </p:nvGrpSpPr>
          <p:grpSpPr>
            <a:xfrm>
              <a:off x="86855" y="1089838"/>
              <a:ext cx="8146390" cy="5556059"/>
              <a:chOff x="487359" y="1806631"/>
              <a:chExt cx="7313679" cy="4533900"/>
            </a:xfrm>
          </p:grpSpPr>
          <p:pic>
            <p:nvPicPr>
              <p:cNvPr id="5" name="그림 4" descr="텍스트, 폰트, 도표, 스크린샷이(가) 표시된 사진&#10;&#10;자동 생성된 설명">
                <a:extLst>
                  <a:ext uri="{FF2B5EF4-FFF2-40B4-BE49-F238E27FC236}">
                    <a16:creationId xmlns:a16="http://schemas.microsoft.com/office/drawing/2014/main" id="{2144125E-8653-D153-A7FC-2C959B3DA3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869" r="4259"/>
              <a:stretch/>
            </p:blipFill>
            <p:spPr>
              <a:xfrm>
                <a:off x="815777" y="1806631"/>
                <a:ext cx="6985261" cy="45339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26AD70-25A0-0B80-ABD0-2A13D22618B1}"/>
                  </a:ext>
                </a:extLst>
              </p:cNvPr>
              <p:cNvSpPr txBox="1"/>
              <p:nvPr/>
            </p:nvSpPr>
            <p:spPr>
              <a:xfrm rot="16200000">
                <a:off x="171193" y="3931885"/>
                <a:ext cx="1040670" cy="408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b="1" dirty="0"/>
                  <a:t>NMB [%]</a:t>
                </a:r>
                <a:endParaRPr kumimoji="1" lang="ko-KR" altLang="en-US" b="1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038851-1C8D-5BD5-5F85-D7EB86A7590E}"/>
                </a:ext>
              </a:extLst>
            </p:cNvPr>
            <p:cNvSpPr txBox="1"/>
            <p:nvPr/>
          </p:nvSpPr>
          <p:spPr>
            <a:xfrm>
              <a:off x="2865859" y="3839668"/>
              <a:ext cx="305346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ko-KR" sz="1500" b="1" dirty="0"/>
                <a:t>Northeast Asia (110-130</a:t>
              </a:r>
              <a:r>
                <a:rPr lang="en-US" altLang="ko-KR" sz="1500" b="1" kern="100" baseline="30000" dirty="0">
                  <a:effectLst/>
                  <a:latin typeface="+mn-lt"/>
                  <a:ea typeface="+mn-ea"/>
                  <a:cs typeface="Cambria Math" panose="02040503050406030204" pitchFamily="18" charset="0"/>
                </a:rPr>
                <a:t>∘</a:t>
              </a:r>
              <a:r>
                <a:rPr kumimoji="1" lang="en-US" altLang="ko-KR" sz="1500" b="1" dirty="0"/>
                <a:t>E, 20-45</a:t>
              </a:r>
              <a:r>
                <a:rPr lang="en-US" altLang="ko-KR" sz="1500" b="1" kern="100" baseline="30000" dirty="0">
                  <a:effectLst/>
                  <a:latin typeface="+mn-lt"/>
                  <a:ea typeface="+mn-ea"/>
                  <a:cs typeface="Cambria Math" panose="02040503050406030204" pitchFamily="18" charset="0"/>
                </a:rPr>
                <a:t>∘</a:t>
              </a:r>
              <a:r>
                <a:rPr kumimoji="1" lang="en-US" altLang="ko-KR" sz="1500" b="1" dirty="0"/>
                <a:t>N)</a:t>
              </a:r>
              <a:endParaRPr kumimoji="1" lang="ko-KR" alt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70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940E1AE9-9D79-BF44-B26B-B3449FE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968" y="6492875"/>
            <a:ext cx="2743200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183B66F-F2BB-9A43-8856-11A49B7B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25"/>
            <a:ext cx="10515600" cy="604470"/>
          </a:xfrm>
        </p:spPr>
        <p:txBody>
          <a:bodyPr>
            <a:normAutofit fontScale="90000"/>
          </a:bodyPr>
          <a:lstStyle/>
          <a:p>
            <a:r>
              <a:rPr kumimoji="1" lang="en-US" altLang="ko-Kore-KR" sz="4000" b="1" dirty="0">
                <a:latin typeface="+mn-lt"/>
              </a:rPr>
              <a:t>HCHO validation results: GEMS v3 vs. Pandora</a:t>
            </a:r>
          </a:p>
        </p:txBody>
      </p:sp>
      <p:cxnSp>
        <p:nvCxnSpPr>
          <p:cNvPr id="3" name="직선 연결선 6">
            <a:extLst>
              <a:ext uri="{FF2B5EF4-FFF2-40B4-BE49-F238E27FC236}">
                <a16:creationId xmlns:a16="http://schemas.microsoft.com/office/drawing/2014/main" id="{F5A028BB-9557-7BB5-51F8-A839C814B2A3}"/>
              </a:ext>
            </a:extLst>
          </p:cNvPr>
          <p:cNvCxnSpPr>
            <a:cxnSpLocks/>
          </p:cNvCxnSpPr>
          <p:nvPr/>
        </p:nvCxnSpPr>
        <p:spPr>
          <a:xfrm>
            <a:off x="0" y="636395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E28610-A33D-1E26-31E3-2CEEFF7F19F4}"/>
              </a:ext>
            </a:extLst>
          </p:cNvPr>
          <p:cNvSpPr txBox="1"/>
          <p:nvPr/>
        </p:nvSpPr>
        <p:spPr>
          <a:xfrm>
            <a:off x="1255681" y="671844"/>
            <a:ext cx="9871515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R" sz="2800" b="1" i="1" dirty="0">
                <a:solidFill>
                  <a:srgbClr val="FF0000"/>
                </a:solidFill>
              </a:rPr>
              <a:t>GEMS HCHO shows strong agreement (r ~ 0.76) across East Asia.</a:t>
            </a:r>
            <a:endParaRPr kumimoji="1" lang="ko-KR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B6024-9FDD-1558-D662-392B42DB42A0}"/>
              </a:ext>
            </a:extLst>
          </p:cNvPr>
          <p:cNvSpPr txBox="1"/>
          <p:nvPr/>
        </p:nvSpPr>
        <p:spPr>
          <a:xfrm>
            <a:off x="9708579" y="1214145"/>
            <a:ext cx="2455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/>
              <a:t>*statistics: daily mean data</a:t>
            </a:r>
            <a:endParaRPr kumimoji="1" lang="ko-KR" altLang="en-US" sz="1600" i="1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A74815D-36E5-818D-7D1D-85A5DD039F7E}"/>
              </a:ext>
            </a:extLst>
          </p:cNvPr>
          <p:cNvGrpSpPr/>
          <p:nvPr/>
        </p:nvGrpSpPr>
        <p:grpSpPr>
          <a:xfrm>
            <a:off x="0" y="1067048"/>
            <a:ext cx="12153292" cy="5626359"/>
            <a:chOff x="0" y="1131056"/>
            <a:chExt cx="12153292" cy="5626359"/>
          </a:xfrm>
        </p:grpSpPr>
        <p:pic>
          <p:nvPicPr>
            <p:cNvPr id="13" name="그림 12" descr="라인, 폰트, 도표, 텍스트이(가) 표시된 사진&#10;&#10;자동 생성된 설명">
              <a:extLst>
                <a:ext uri="{FF2B5EF4-FFF2-40B4-BE49-F238E27FC236}">
                  <a16:creationId xmlns:a16="http://schemas.microsoft.com/office/drawing/2014/main" id="{A41D98EA-B5AF-2853-7E03-89A23DAC8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89" t="5221" r="538" b="3770"/>
            <a:stretch/>
          </p:blipFill>
          <p:spPr>
            <a:xfrm>
              <a:off x="507034" y="1531874"/>
              <a:ext cx="11646258" cy="52255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E0386A-1EF9-C490-6CED-9357811E5E83}"/>
                </a:ext>
              </a:extLst>
            </p:cNvPr>
            <p:cNvSpPr txBox="1"/>
            <p:nvPr/>
          </p:nvSpPr>
          <p:spPr>
            <a:xfrm>
              <a:off x="4354690" y="1131056"/>
              <a:ext cx="34826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 dirty="0"/>
                <a:t> January 2022 ~ May 2024</a:t>
              </a:r>
              <a:endParaRPr kumimoji="1" lang="ko-KR" altLang="en-US" sz="2400" b="1" dirty="0"/>
            </a:p>
          </p:txBody>
        </p:sp>
        <p:pic>
          <p:nvPicPr>
            <p:cNvPr id="15" name="그림 14" descr="라인, 폰트, 도표, 텍스트이(가) 표시된 사진&#10;&#10;자동 생성된 설명">
              <a:extLst>
                <a:ext uri="{FF2B5EF4-FFF2-40B4-BE49-F238E27FC236}">
                  <a16:creationId xmlns:a16="http://schemas.microsoft.com/office/drawing/2014/main" id="{F8528853-40C4-8D39-9DDE-45B8D05A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34493" r="95857" b="41460"/>
            <a:stretch/>
          </p:blipFill>
          <p:spPr>
            <a:xfrm>
              <a:off x="0" y="3429000"/>
              <a:ext cx="507034" cy="1380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84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4">
            <a:extLst>
              <a:ext uri="{FF2B5EF4-FFF2-40B4-BE49-F238E27FC236}">
                <a16:creationId xmlns:a16="http://schemas.microsoft.com/office/drawing/2014/main" id="{51031977-340F-854F-882B-3B76D46B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9716" y="6419962"/>
            <a:ext cx="385106" cy="365125"/>
          </a:xfrm>
        </p:spPr>
        <p:txBody>
          <a:bodyPr/>
          <a:lstStyle/>
          <a:p>
            <a:fld id="{165A5FCF-9E76-9B46-AA50-14FAD6952DE9}" type="slidenum">
              <a:rPr kumimoji="1" lang="ko-Kore-KR" altLang="en-US" smtClean="0"/>
              <a:t>5</a:t>
            </a:fld>
            <a:endParaRPr kumimoji="1" lang="ko-Kore-KR" altLang="en-US" dirty="0"/>
          </a:p>
        </p:txBody>
      </p:sp>
      <p:cxnSp>
        <p:nvCxnSpPr>
          <p:cNvPr id="28" name="직선 연결선 6">
            <a:extLst>
              <a:ext uri="{FF2B5EF4-FFF2-40B4-BE49-F238E27FC236}">
                <a16:creationId xmlns:a16="http://schemas.microsoft.com/office/drawing/2014/main" id="{E3FA21D2-669F-73F5-9BC4-2C2E152665E9}"/>
              </a:ext>
            </a:extLst>
          </p:cNvPr>
          <p:cNvCxnSpPr>
            <a:cxnSpLocks/>
          </p:cNvCxnSpPr>
          <p:nvPr/>
        </p:nvCxnSpPr>
        <p:spPr>
          <a:xfrm>
            <a:off x="0" y="722565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>
            <a:extLst>
              <a:ext uri="{FF2B5EF4-FFF2-40B4-BE49-F238E27FC236}">
                <a16:creationId xmlns:a16="http://schemas.microsoft.com/office/drawing/2014/main" id="{0B39DA4E-A20D-C76C-A946-C58F7F0FFAA6}"/>
              </a:ext>
            </a:extLst>
          </p:cNvPr>
          <p:cNvSpPr txBox="1">
            <a:spLocks/>
          </p:cNvSpPr>
          <p:nvPr/>
        </p:nvSpPr>
        <p:spPr>
          <a:xfrm>
            <a:off x="-1" y="-49260"/>
            <a:ext cx="12192001" cy="901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kumimoji="1" lang="en-US" altLang="ko-KR" sz="4000" dirty="0"/>
              <a:t>Underlying issue for GEMS</a:t>
            </a:r>
            <a:r>
              <a:rPr kumimoji="1" lang="en-US" altLang="ko-Kore-KR" sz="4000" b="1" dirty="0">
                <a:latin typeface="+mn-lt"/>
              </a:rPr>
              <a:t> </a:t>
            </a:r>
            <a:r>
              <a:rPr kumimoji="1" lang="en-US" altLang="ko-KR" sz="4000" dirty="0"/>
              <a:t>HCHO (PEGASOS report)</a:t>
            </a:r>
            <a:endParaRPr kumimoji="1" lang="ko-Kore-KR" alt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F3DD2-4DC8-D119-DD58-99969783D28F}"/>
              </a:ext>
            </a:extLst>
          </p:cNvPr>
          <p:cNvSpPr txBox="1"/>
          <p:nvPr/>
        </p:nvSpPr>
        <p:spPr>
          <a:xfrm>
            <a:off x="106453" y="764271"/>
            <a:ext cx="1163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kumimoji="1" lang="en-US" altLang="ko-Kore-KR" sz="2200" b="1" dirty="0"/>
              <a:t>Background correction contributes ~70% of total VCDs for the eastern part of the scan domain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ko-Kore-KR" sz="2000" dirty="0"/>
              <a:t>Radiance reference sector partially includes some of East China, Korean Peninsula, and Japan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ko-Kore-KR" sz="2000" dirty="0"/>
              <a:t>Model-dependent value should </a:t>
            </a:r>
            <a:r>
              <a:rPr kumimoji="1" lang="en-US" altLang="ko-Kore-KR" sz="2000"/>
              <a:t>be reduced</a:t>
            </a:r>
            <a:endParaRPr kumimoji="1" lang="en-US" altLang="ko-Kore-KR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551BB1-6C44-DE27-F57B-EEA7AE381C20}"/>
              </a:ext>
            </a:extLst>
          </p:cNvPr>
          <p:cNvSpPr txBox="1"/>
          <p:nvPr/>
        </p:nvSpPr>
        <p:spPr>
          <a:xfrm>
            <a:off x="10106480" y="4802121"/>
            <a:ext cx="197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i="1" dirty="0"/>
              <a:t>SE: Southeast Asia</a:t>
            </a:r>
          </a:p>
          <a:p>
            <a:r>
              <a:rPr kumimoji="1" lang="en-US" altLang="ko-KR" i="1" dirty="0"/>
              <a:t>NE: Northeast Asia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968ED-F5EA-1931-8715-B162C40AB9C4}"/>
              </a:ext>
            </a:extLst>
          </p:cNvPr>
          <p:cNvSpPr txBox="1"/>
          <p:nvPr/>
        </p:nvSpPr>
        <p:spPr>
          <a:xfrm>
            <a:off x="10085149" y="2731274"/>
            <a:ext cx="188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i="1" dirty="0"/>
              <a:t>VCD</a:t>
            </a:r>
            <a:r>
              <a:rPr kumimoji="1" lang="en-US" altLang="ko-Kore-KR" i="1" baseline="-25000" dirty="0"/>
              <a:t>0</a:t>
            </a:r>
            <a:r>
              <a:rPr kumimoji="1" lang="en-US" altLang="ko-Kore-KR" i="1" dirty="0"/>
              <a:t> = </a:t>
            </a:r>
            <a:r>
              <a:rPr kumimoji="1" lang="en-US" altLang="ko-Kore-KR" i="1" dirty="0" err="1"/>
              <a:t>dSCD</a:t>
            </a:r>
            <a:r>
              <a:rPr kumimoji="1" lang="en-US" altLang="ko-Kore-KR" i="1" dirty="0"/>
              <a:t>/AMF</a:t>
            </a:r>
            <a:endParaRPr kumimoji="1" lang="ko-Kore-KR" altLang="en-US" i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6BBD8C-2DE1-25E1-E5C1-70B30DB32F92}"/>
              </a:ext>
            </a:extLst>
          </p:cNvPr>
          <p:cNvGrpSpPr/>
          <p:nvPr/>
        </p:nvGrpSpPr>
        <p:grpSpPr>
          <a:xfrm>
            <a:off x="106453" y="1772453"/>
            <a:ext cx="10204838" cy="5011807"/>
            <a:chOff x="106453" y="1666394"/>
            <a:chExt cx="10204838" cy="5011807"/>
          </a:xfrm>
        </p:grpSpPr>
        <p:pic>
          <p:nvPicPr>
            <p:cNvPr id="32" name="그림 31" descr="텍스트, 스크린샷, 폰트, 라인이(가) 표시된 사진&#10;&#10;자동 생성된 설명">
              <a:extLst>
                <a:ext uri="{FF2B5EF4-FFF2-40B4-BE49-F238E27FC236}">
                  <a16:creationId xmlns:a16="http://schemas.microsoft.com/office/drawing/2014/main" id="{B13CC3B4-DBA6-783E-72B5-E536AF409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00" b="3525"/>
            <a:stretch/>
          </p:blipFill>
          <p:spPr>
            <a:xfrm>
              <a:off x="106453" y="2098306"/>
              <a:ext cx="9978696" cy="457989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EC01A6-32E0-2AB7-250F-FD936D3E8B55}"/>
                </a:ext>
              </a:extLst>
            </p:cNvPr>
            <p:cNvSpPr txBox="1"/>
            <p:nvPr/>
          </p:nvSpPr>
          <p:spPr>
            <a:xfrm>
              <a:off x="861075" y="1666394"/>
              <a:ext cx="9450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Relative contributions of </a:t>
              </a:r>
              <a:r>
                <a:rPr lang="en-US" altLang="ko-KR" sz="2400" b="1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dSCD</a:t>
              </a:r>
              <a:r>
                <a:rPr lang="en-US" altLang="ko-KR" sz="2400" b="1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to VCD in GEMS v3 and TROPOMI for 2023</a:t>
              </a:r>
              <a:endParaRPr kumimoji="1" lang="ko-KR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2"/>
    </mc:Choice>
    <mc:Fallback xmlns="">
      <p:transition spd="slow" advTm="31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261E9E-8EB9-2A71-1B81-BD4096E9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62" y="6003854"/>
            <a:ext cx="10824475" cy="4737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r>
              <a:rPr kumimoji="1" lang="en-US" altLang="ko-Kore-KR" sz="2000" b="1" dirty="0" err="1"/>
              <a:t>dSCDs</a:t>
            </a:r>
            <a:r>
              <a:rPr kumimoji="1" lang="en-US" altLang="ko-Kore-KR" sz="2000" b="1" dirty="0"/>
              <a:t> retrieved using irradiance references are by ~70 % higher than those using radiance references.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372B287-3568-3AA8-995E-16185A0D812B}"/>
              </a:ext>
            </a:extLst>
          </p:cNvPr>
          <p:cNvSpPr txBox="1">
            <a:spLocks/>
          </p:cNvSpPr>
          <p:nvPr/>
        </p:nvSpPr>
        <p:spPr>
          <a:xfrm>
            <a:off x="0" y="-36947"/>
            <a:ext cx="10515600" cy="82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en-US" sz="3600" b="1" dirty="0" err="1">
                <a:latin typeface="+mn-lt"/>
              </a:rPr>
              <a:t>dSCDs</a:t>
            </a:r>
            <a:r>
              <a:rPr kumimoji="1" lang="en-US" altLang="en-US" sz="3600" b="1" dirty="0">
                <a:latin typeface="+mn-lt"/>
              </a:rPr>
              <a:t> comparison: irradiance vs. radiance reference</a:t>
            </a:r>
            <a:endParaRPr kumimoji="1" lang="ko-Kore-KR" altLang="en-US" sz="3600" b="1" dirty="0">
              <a:latin typeface="+mn-lt"/>
            </a:endParaRPr>
          </a:p>
        </p:txBody>
      </p:sp>
      <p:cxnSp>
        <p:nvCxnSpPr>
          <p:cNvPr id="10" name="직선 연결선 6">
            <a:extLst>
              <a:ext uri="{FF2B5EF4-FFF2-40B4-BE49-F238E27FC236}">
                <a16:creationId xmlns:a16="http://schemas.microsoft.com/office/drawing/2014/main" id="{D8577C79-19F5-0378-39E9-9CDFDCB0FAE5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2646FD-BEE1-6E71-CB88-CC3B20EC59C0}"/>
              </a:ext>
            </a:extLst>
          </p:cNvPr>
          <p:cNvSpPr txBox="1"/>
          <p:nvPr/>
        </p:nvSpPr>
        <p:spPr>
          <a:xfrm>
            <a:off x="4122" y="7199274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dSCD</a:t>
            </a:r>
            <a:r>
              <a:rPr kumimoji="1" lang="ko-KR" altLang="en-US" dirty="0"/>
              <a:t>가 더 크다 </a:t>
            </a:r>
            <a:r>
              <a:rPr kumimoji="1" lang="en-US" altLang="ko-KR" dirty="0"/>
              <a:t>=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dSCD</a:t>
            </a:r>
            <a:r>
              <a:rPr kumimoji="1" lang="ko-KR" altLang="en-US" dirty="0"/>
              <a:t> 기여율이 커진다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346BBE-67F0-B162-851B-10A6DE2D3D83}"/>
              </a:ext>
            </a:extLst>
          </p:cNvPr>
          <p:cNvSpPr txBox="1"/>
          <p:nvPr/>
        </p:nvSpPr>
        <p:spPr>
          <a:xfrm>
            <a:off x="8908707" y="808424"/>
            <a:ext cx="28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err="1"/>
              <a:t>dSCD</a:t>
            </a:r>
            <a:r>
              <a:rPr kumimoji="1" lang="ko-KR" altLang="en-US" dirty="0"/>
              <a:t> ↑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background VCD ↓</a:t>
            </a:r>
            <a:endParaRPr kumimoji="1"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24781-7F78-E1FC-0D70-2DE79C027314}"/>
              </a:ext>
            </a:extLst>
          </p:cNvPr>
          <p:cNvSpPr txBox="1"/>
          <p:nvPr/>
        </p:nvSpPr>
        <p:spPr>
          <a:xfrm>
            <a:off x="11168773" y="1771367"/>
            <a:ext cx="833883" cy="41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R=0.94</a:t>
            </a:r>
            <a:endParaRPr kumimoji="1"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0492DE2-B9F7-3AAC-6E63-ACDDAA595352}"/>
              </a:ext>
            </a:extLst>
          </p:cNvPr>
          <p:cNvGrpSpPr/>
          <p:nvPr/>
        </p:nvGrpSpPr>
        <p:grpSpPr>
          <a:xfrm>
            <a:off x="0" y="701311"/>
            <a:ext cx="12192000" cy="5124623"/>
            <a:chOff x="0" y="761890"/>
            <a:chExt cx="12192000" cy="512462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47EF600F-A500-C620-89DC-CD4E222C026D}"/>
                </a:ext>
              </a:extLst>
            </p:cNvPr>
            <p:cNvGrpSpPr/>
            <p:nvPr/>
          </p:nvGrpSpPr>
          <p:grpSpPr>
            <a:xfrm>
              <a:off x="1139811" y="4752873"/>
              <a:ext cx="8927557" cy="240632"/>
              <a:chOff x="1139811" y="4752873"/>
              <a:chExt cx="8927557" cy="240632"/>
            </a:xfrm>
          </p:grpSpPr>
          <p:pic>
            <p:nvPicPr>
              <p:cNvPr id="20" name="그림 19" descr="텍스트, 만화 영화, 그래픽 디자인, 스크린샷이(가) 표시된 사진&#10;&#10;자동 생성된 설명">
                <a:extLst>
                  <a:ext uri="{FF2B5EF4-FFF2-40B4-BE49-F238E27FC236}">
                    <a16:creationId xmlns:a16="http://schemas.microsoft.com/office/drawing/2014/main" id="{0CCEB931-40E2-3768-DB3B-44DA7AB07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100" t="85083" r="51184" b="12936"/>
              <a:stretch/>
            </p:blipFill>
            <p:spPr>
              <a:xfrm>
                <a:off x="7091516" y="4769000"/>
                <a:ext cx="2975852" cy="212965"/>
              </a:xfrm>
              <a:prstGeom prst="rect">
                <a:avLst/>
              </a:prstGeom>
            </p:spPr>
          </p:pic>
          <p:pic>
            <p:nvPicPr>
              <p:cNvPr id="5" name="그림 4" descr="텍스트, 만화 영화, 그래픽 디자인, 스크린샷이(가) 표시된 사진&#10;&#10;자동 생성된 설명">
                <a:extLst>
                  <a:ext uri="{FF2B5EF4-FFF2-40B4-BE49-F238E27FC236}">
                    <a16:creationId xmlns:a16="http://schemas.microsoft.com/office/drawing/2014/main" id="{992A5325-0763-0F3E-34EE-349636E28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327" t="42959" r="52923" b="54803"/>
              <a:stretch/>
            </p:blipFill>
            <p:spPr>
              <a:xfrm>
                <a:off x="1139811" y="4752873"/>
                <a:ext cx="2879330" cy="240632"/>
              </a:xfrm>
              <a:prstGeom prst="rect">
                <a:avLst/>
              </a:prstGeom>
            </p:spPr>
          </p:pic>
          <p:pic>
            <p:nvPicPr>
              <p:cNvPr id="31" name="그림 30" descr="텍스트, 만화 영화, 그래픽 디자인, 스크린샷이(가) 표시된 사진&#10;&#10;자동 생성된 설명">
                <a:extLst>
                  <a:ext uri="{FF2B5EF4-FFF2-40B4-BE49-F238E27FC236}">
                    <a16:creationId xmlns:a16="http://schemas.microsoft.com/office/drawing/2014/main" id="{6E77266F-CBA3-5F04-A875-9E96DB6B6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327" t="42959" r="52923" b="54803"/>
              <a:stretch/>
            </p:blipFill>
            <p:spPr>
              <a:xfrm>
                <a:off x="4115664" y="4752873"/>
                <a:ext cx="2879330" cy="240632"/>
              </a:xfrm>
              <a:prstGeom prst="rect">
                <a:avLst/>
              </a:prstGeom>
            </p:spPr>
          </p:pic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00505CC0-1066-BAEC-C46B-51B63872A5F4}"/>
                </a:ext>
              </a:extLst>
            </p:cNvPr>
            <p:cNvGrpSpPr/>
            <p:nvPr/>
          </p:nvGrpSpPr>
          <p:grpSpPr>
            <a:xfrm>
              <a:off x="0" y="761890"/>
              <a:ext cx="12192000" cy="5124623"/>
              <a:chOff x="0" y="761890"/>
              <a:chExt cx="12192000" cy="512462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97C62A-BE06-67B6-63C0-FF76C9D44597}"/>
                  </a:ext>
                </a:extLst>
              </p:cNvPr>
              <p:cNvSpPr txBox="1"/>
              <p:nvPr/>
            </p:nvSpPr>
            <p:spPr>
              <a:xfrm>
                <a:off x="4612116" y="761890"/>
                <a:ext cx="3809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000" b="1" dirty="0"/>
                  <a:t>March 2021, 09:45 ~ 15:45 KST</a:t>
                </a:r>
                <a:endParaRPr kumimoji="1" lang="ko-KR" altLang="en-US" sz="2000" b="1" dirty="0"/>
              </a:p>
            </p:txBody>
          </p: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F0829BAA-ABCD-8221-4235-DA9DF5DBFE1D}"/>
                  </a:ext>
                </a:extLst>
              </p:cNvPr>
              <p:cNvGrpSpPr/>
              <p:nvPr/>
            </p:nvGrpSpPr>
            <p:grpSpPr>
              <a:xfrm>
                <a:off x="0" y="1108513"/>
                <a:ext cx="12192000" cy="4778000"/>
                <a:chOff x="0" y="1108513"/>
                <a:chExt cx="12192000" cy="4778000"/>
              </a:xfrm>
            </p:grpSpPr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32C1398A-9091-13C8-32FA-D5FFC17EA1F5}"/>
                    </a:ext>
                  </a:extLst>
                </p:cNvPr>
                <p:cNvGrpSpPr/>
                <p:nvPr/>
              </p:nvGrpSpPr>
              <p:grpSpPr>
                <a:xfrm>
                  <a:off x="0" y="1649483"/>
                  <a:ext cx="12192000" cy="4237030"/>
                  <a:chOff x="0" y="1649483"/>
                  <a:chExt cx="12192000" cy="4237030"/>
                </a:xfrm>
              </p:grpSpPr>
              <p:grpSp>
                <p:nvGrpSpPr>
                  <p:cNvPr id="38" name="그룹 37">
                    <a:extLst>
                      <a:ext uri="{FF2B5EF4-FFF2-40B4-BE49-F238E27FC236}">
                        <a16:creationId xmlns:a16="http://schemas.microsoft.com/office/drawing/2014/main" id="{FA67CBE3-9FAD-3011-9A71-3C129F0F32F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649483"/>
                    <a:ext cx="12192000" cy="3115165"/>
                    <a:chOff x="513006" y="1907164"/>
                    <a:chExt cx="9460259" cy="2850296"/>
                  </a:xfrm>
                </p:grpSpPr>
                <p:grpSp>
                  <p:nvGrpSpPr>
                    <p:cNvPr id="30" name="그룹 29">
                      <a:extLst>
                        <a:ext uri="{FF2B5EF4-FFF2-40B4-BE49-F238E27FC236}">
                          <a16:creationId xmlns:a16="http://schemas.microsoft.com/office/drawing/2014/main" id="{F4827BB7-164F-4C0F-750A-D748A1640F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3006" y="1920845"/>
                      <a:ext cx="6481988" cy="2832028"/>
                      <a:chOff x="568561" y="2036751"/>
                      <a:chExt cx="6481988" cy="2832028"/>
                    </a:xfrm>
                  </p:grpSpPr>
                  <p:pic>
                    <p:nvPicPr>
                      <p:cNvPr id="28" name="그림 27" descr="텍스트, 만화 영화, 그래픽 디자인, 스크린샷이(가) 표시된 사진&#10;&#10;자동 생성된 설명">
                        <a:extLst>
                          <a:ext uri="{FF2B5EF4-FFF2-40B4-BE49-F238E27FC236}">
                            <a16:creationId xmlns:a16="http://schemas.microsoft.com/office/drawing/2014/main" id="{0A782618-3497-8CC9-3A8D-3B798A084B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7567" t="16614" r="53985" b="57041"/>
                      <a:stretch/>
                    </p:blipFill>
                    <p:spPr>
                      <a:xfrm>
                        <a:off x="568561" y="2036751"/>
                        <a:ext cx="3506135" cy="283202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" name="그림 28" descr="텍스트, 만화 영화, 그래픽 디자인, 스크린샷이(가) 표시된 사진&#10;&#10;자동 생성된 설명">
                        <a:extLst>
                          <a:ext uri="{FF2B5EF4-FFF2-40B4-BE49-F238E27FC236}">
                            <a16:creationId xmlns:a16="http://schemas.microsoft.com/office/drawing/2014/main" id="{E206AF19-6CB4-3D75-3C9F-64F97E3611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55740" t="16614" r="11627" b="57041"/>
                      <a:stretch/>
                    </p:blipFill>
                    <p:spPr>
                      <a:xfrm>
                        <a:off x="4074697" y="2036751"/>
                        <a:ext cx="2975852" cy="2832028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4" name="그림 33" descr="텍스트, 만화 영화, 그래픽 디자인, 스크린샷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D3CB4A91-49F5-2A1F-7CF4-BCC4B8810D4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13749" t="58503" r="53618" b="14982"/>
                    <a:stretch/>
                  </p:blipFill>
                  <p:spPr>
                    <a:xfrm>
                      <a:off x="6997413" y="1907164"/>
                      <a:ext cx="2975852" cy="285029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그룹 35">
                    <a:extLst>
                      <a:ext uri="{FF2B5EF4-FFF2-40B4-BE49-F238E27FC236}">
                        <a16:creationId xmlns:a16="http://schemas.microsoft.com/office/drawing/2014/main" id="{23C35FED-97FC-6B1C-28C6-4AEC8BD4A3AD}"/>
                      </a:ext>
                    </a:extLst>
                  </p:cNvPr>
                  <p:cNvGrpSpPr/>
                  <p:nvPr/>
                </p:nvGrpSpPr>
                <p:grpSpPr>
                  <a:xfrm>
                    <a:off x="2102614" y="5046905"/>
                    <a:ext cx="10089386" cy="839608"/>
                    <a:chOff x="2332181" y="4997142"/>
                    <a:chExt cx="9027463" cy="839608"/>
                  </a:xfrm>
                </p:grpSpPr>
                <p:pic>
                  <p:nvPicPr>
                    <p:cNvPr id="32" name="그림 31" descr="텍스트, 만화 영화, 그래픽 디자인, 스크린샷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DAE1883C-DF5F-B238-574C-4EA20BD88BB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12327" t="45315" r="52923" b="49946"/>
                    <a:stretch/>
                  </p:blipFill>
                  <p:spPr>
                    <a:xfrm>
                      <a:off x="2332181" y="5018535"/>
                      <a:ext cx="4323339" cy="509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그림 34" descr="텍스트, 만화 영화, 그래픽 디자인, 스크린샷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19FB5E2F-CD13-969E-3CBE-35DFB10177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7567" t="87371" r="51184" b="5065"/>
                    <a:stretch/>
                  </p:blipFill>
                  <p:spPr>
                    <a:xfrm>
                      <a:off x="7598050" y="4997142"/>
                      <a:ext cx="3761594" cy="8131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그림 41" descr="텍스트, 만화 영화, 그래픽 디자인, 스크린샷이(가) 표시된 사진&#10;&#10;자동 생성된 설명">
                      <a:extLst>
                        <a:ext uri="{FF2B5EF4-FFF2-40B4-BE49-F238E27FC236}">
                          <a16:creationId xmlns:a16="http://schemas.microsoft.com/office/drawing/2014/main" id="{8FAE08E0-E1A1-0DB4-C37A-9E1D255FC7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12327" t="50232" r="52923" b="46998"/>
                    <a:stretch/>
                  </p:blipFill>
                  <p:spPr>
                    <a:xfrm>
                      <a:off x="2992965" y="5538968"/>
                      <a:ext cx="3662555" cy="297782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40" name="그룹 39">
                  <a:extLst>
                    <a:ext uri="{FF2B5EF4-FFF2-40B4-BE49-F238E27FC236}">
                      <a16:creationId xmlns:a16="http://schemas.microsoft.com/office/drawing/2014/main" id="{DCD7FF07-67AE-28ED-D9A6-FFC70E3B70F2}"/>
                    </a:ext>
                  </a:extLst>
                </p:cNvPr>
                <p:cNvGrpSpPr/>
                <p:nvPr/>
              </p:nvGrpSpPr>
              <p:grpSpPr>
                <a:xfrm>
                  <a:off x="1262778" y="1108513"/>
                  <a:ext cx="10054050" cy="646331"/>
                  <a:chOff x="1286841" y="1335186"/>
                  <a:chExt cx="10054050" cy="646331"/>
                </a:xfrm>
              </p:grpSpPr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FB37A8B-21CF-705B-7F73-1FF3B9AFA6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6841" y="1335186"/>
                    <a:ext cx="283807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ko-KR" b="1" dirty="0"/>
                      <a:t>(a) GEMS HCHO v3</a:t>
                    </a:r>
                  </a:p>
                  <a:p>
                    <a:pPr algn="ctr"/>
                    <a:r>
                      <a:rPr kumimoji="1" lang="en-US" altLang="ko-KR" b="1" dirty="0"/>
                      <a:t>(irradiance reference)</a:t>
                    </a:r>
                    <a:endParaRPr kumimoji="1" lang="ko-KR" altLang="en-US" b="1" dirty="0"/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B5B9DB3-2B30-D5B7-7439-18BE7015543D}"/>
                      </a:ext>
                    </a:extLst>
                  </p:cNvPr>
                  <p:cNvSpPr txBox="1"/>
                  <p:nvPr/>
                </p:nvSpPr>
                <p:spPr>
                  <a:xfrm>
                    <a:off x="5367182" y="1506824"/>
                    <a:ext cx="21329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ko-KR" b="1" dirty="0"/>
                      <a:t>(b) GEMS HCHO v3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26AD9F9-EB07-B309-FB45-2AE2E41BA4A0}"/>
                      </a:ext>
                    </a:extLst>
                  </p:cNvPr>
                  <p:cNvSpPr txBox="1"/>
                  <p:nvPr/>
                </p:nvSpPr>
                <p:spPr>
                  <a:xfrm>
                    <a:off x="9207950" y="1517437"/>
                    <a:ext cx="21329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ko-KR" b="1" dirty="0"/>
                      <a:t>a - b</a:t>
                    </a:r>
                  </a:p>
                </p:txBody>
              </p:sp>
            </p:grp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73EE78-0E01-F62C-F857-4ED9D1D95A74}"/>
              </a:ext>
            </a:extLst>
          </p:cNvPr>
          <p:cNvSpPr txBox="1"/>
          <p:nvPr/>
        </p:nvSpPr>
        <p:spPr>
          <a:xfrm>
            <a:off x="0" y="6908402"/>
            <a:ext cx="916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*Background corrections are performed using minimum background concentrations (143~150E)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0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54583551-47DF-BCFD-7EB9-3BD06164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47"/>
            <a:ext cx="10515600" cy="826571"/>
          </a:xfrm>
        </p:spPr>
        <p:txBody>
          <a:bodyPr>
            <a:normAutofit/>
          </a:bodyPr>
          <a:lstStyle/>
          <a:p>
            <a:r>
              <a:rPr kumimoji="1" lang="en-US" altLang="en-US" sz="3600" b="1" dirty="0">
                <a:latin typeface="+mn-lt"/>
              </a:rPr>
              <a:t>Relative contributions of </a:t>
            </a:r>
            <a:r>
              <a:rPr kumimoji="1" lang="en-US" altLang="en-US" sz="3600" b="1" dirty="0" err="1">
                <a:latin typeface="+mn-lt"/>
              </a:rPr>
              <a:t>dSCDs</a:t>
            </a:r>
            <a:r>
              <a:rPr kumimoji="1" lang="en-US" altLang="en-US" sz="3600" b="1" dirty="0">
                <a:latin typeface="+mn-lt"/>
              </a:rPr>
              <a:t> in VCD calculation</a:t>
            </a:r>
            <a:endParaRPr kumimoji="1" lang="ko-Kore-KR" altLang="en-US" sz="3600" b="1" dirty="0">
              <a:latin typeface="+mn-lt"/>
            </a:endParaRPr>
          </a:p>
        </p:txBody>
      </p:sp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F3F69DA9-BEAC-DC94-4C26-4128138AE5D3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BF311175-454A-CD92-80E3-56E2124D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46" y="5765554"/>
            <a:ext cx="11547453" cy="8643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0" indent="-342900" algn="just" latinLnBrk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ko-KR" sz="2000" kern="100" dirty="0">
                <a:ea typeface="맑은 고딕" panose="020B0503020000020004" pitchFamily="34" charset="-127"/>
                <a:cs typeface="Times New Roman" panose="02020603050405020304" pitchFamily="18" charset="0"/>
              </a:rPr>
              <a:t>GEMS HCHO VCDs using irradiance references show about 2~6 times higher </a:t>
            </a:r>
            <a:r>
              <a:rPr lang="en-US" altLang="ko-KR" sz="2000" kern="1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dSCD</a:t>
            </a:r>
            <a:r>
              <a:rPr lang="en-US" altLang="ko-KR" sz="2000" kern="100" dirty="0">
                <a:ea typeface="맑은 고딕" panose="020B0503020000020004" pitchFamily="34" charset="-127"/>
                <a:cs typeface="Times New Roman" panose="02020603050405020304" pitchFamily="18" charset="0"/>
              </a:rPr>
              <a:t> contributions.</a:t>
            </a:r>
          </a:p>
          <a:p>
            <a:pPr marL="342900" lvl="0" indent="-342900" algn="just" latinLnBrk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ko-KR" sz="2000" kern="1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dSCD</a:t>
            </a:r>
            <a:r>
              <a:rPr lang="en-US" altLang="ko-KR" sz="2000" kern="100" dirty="0">
                <a:ea typeface="맑은 고딕" panose="020B0503020000020004" pitchFamily="34" charset="-127"/>
                <a:cs typeface="Times New Roman" panose="02020603050405020304" pitchFamily="18" charset="0"/>
              </a:rPr>
              <a:t> contributions of GEMS over India are consistently lower than those of TROPOMI.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3AC033-8E87-174E-0CEF-673D1A25CB2F}"/>
              </a:ext>
            </a:extLst>
          </p:cNvPr>
          <p:cNvSpPr txBox="1"/>
          <p:nvPr/>
        </p:nvSpPr>
        <p:spPr>
          <a:xfrm>
            <a:off x="7342109" y="716184"/>
            <a:ext cx="492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/>
              <a:t>*VCD</a:t>
            </a:r>
            <a:r>
              <a:rPr kumimoji="1" lang="en-US" altLang="ko-KR" sz="1600" i="1" baseline="-25000" dirty="0"/>
              <a:t>0</a:t>
            </a:r>
            <a:r>
              <a:rPr kumimoji="1" lang="en-US" altLang="ko-KR" sz="1600" i="1" dirty="0"/>
              <a:t> (VCD without background correction)= </a:t>
            </a:r>
            <a:r>
              <a:rPr kumimoji="1" lang="en-US" altLang="ko-KR" sz="1600" i="1" dirty="0" err="1"/>
              <a:t>dSCD</a:t>
            </a:r>
            <a:r>
              <a:rPr kumimoji="1" lang="en-US" altLang="ko-KR" sz="1600" i="1" dirty="0"/>
              <a:t>/AMF </a:t>
            </a:r>
            <a:endParaRPr kumimoji="1" lang="ko-KR" altLang="en-US" sz="1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8A2D5-1B7D-241A-294B-070D019007D4}"/>
              </a:ext>
            </a:extLst>
          </p:cNvPr>
          <p:cNvSpPr txBox="1"/>
          <p:nvPr/>
        </p:nvSpPr>
        <p:spPr>
          <a:xfrm>
            <a:off x="614989" y="704413"/>
            <a:ext cx="161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/>
              <a:t>[March 2021]</a:t>
            </a:r>
            <a:endParaRPr kumimoji="1" lang="ko-KR" altLang="en-US" sz="20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C2BEF1A-E4C4-DE5C-B379-7E30D6174433}"/>
              </a:ext>
            </a:extLst>
          </p:cNvPr>
          <p:cNvGrpSpPr/>
          <p:nvPr/>
        </p:nvGrpSpPr>
        <p:grpSpPr>
          <a:xfrm>
            <a:off x="60199" y="867921"/>
            <a:ext cx="12114592" cy="4981770"/>
            <a:chOff x="60199" y="853633"/>
            <a:chExt cx="12114592" cy="4981770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4E0CAB6-C169-A93E-512C-2DBD30CE3375}"/>
                </a:ext>
              </a:extLst>
            </p:cNvPr>
            <p:cNvGrpSpPr/>
            <p:nvPr/>
          </p:nvGrpSpPr>
          <p:grpSpPr>
            <a:xfrm>
              <a:off x="60199" y="853633"/>
              <a:ext cx="12077700" cy="4981770"/>
              <a:chOff x="60199" y="972903"/>
              <a:chExt cx="12077700" cy="4981770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57F861C-731E-4EB0-7294-8C40D9F9753D}"/>
                  </a:ext>
                </a:extLst>
              </p:cNvPr>
              <p:cNvGrpSpPr/>
              <p:nvPr/>
            </p:nvGrpSpPr>
            <p:grpSpPr>
              <a:xfrm>
                <a:off x="60199" y="972903"/>
                <a:ext cx="12077700" cy="3937930"/>
                <a:chOff x="0" y="969761"/>
                <a:chExt cx="12077700" cy="4290571"/>
              </a:xfrm>
            </p:grpSpPr>
            <p:grpSp>
              <p:nvGrpSpPr>
                <p:cNvPr id="22" name="그룹 21">
                  <a:extLst>
                    <a:ext uri="{FF2B5EF4-FFF2-40B4-BE49-F238E27FC236}">
                      <a16:creationId xmlns:a16="http://schemas.microsoft.com/office/drawing/2014/main" id="{2B96D01E-C6DB-6A56-1C10-480BEA9C1BE5}"/>
                    </a:ext>
                  </a:extLst>
                </p:cNvPr>
                <p:cNvGrpSpPr/>
                <p:nvPr/>
              </p:nvGrpSpPr>
              <p:grpSpPr>
                <a:xfrm>
                  <a:off x="1564492" y="969761"/>
                  <a:ext cx="9046403" cy="704210"/>
                  <a:chOff x="1770647" y="1630858"/>
                  <a:chExt cx="8744953" cy="660556"/>
                </a:xfrm>
              </p:grpSpPr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8D11C6E-AF61-102B-9B97-8EFE2D62D31C}"/>
                      </a:ext>
                    </a:extLst>
                  </p:cNvPr>
                  <p:cNvSpPr txBox="1"/>
                  <p:nvPr/>
                </p:nvSpPr>
                <p:spPr>
                  <a:xfrm>
                    <a:off x="1770647" y="1831427"/>
                    <a:ext cx="999793" cy="3774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ko-KR" b="1" dirty="0"/>
                      <a:t>GEMS v3</a:t>
                    </a:r>
                    <a:endParaRPr kumimoji="1" lang="ko-KR" altLang="en-US" b="1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3B9F1D9-3F73-E4AF-5516-4BCCE0BE1F4E}"/>
                      </a:ext>
                    </a:extLst>
                  </p:cNvPr>
                  <p:cNvSpPr txBox="1"/>
                  <p:nvPr/>
                </p:nvSpPr>
                <p:spPr>
                  <a:xfrm>
                    <a:off x="5249461" y="1630858"/>
                    <a:ext cx="2171406" cy="660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ko-KR" b="1" dirty="0"/>
                      <a:t>GEMS </a:t>
                    </a:r>
                    <a:r>
                      <a:rPr kumimoji="1" lang="en-US" altLang="ko-Kore-KR" sz="1800" b="1" dirty="0">
                        <a:latin typeface="+mn-lt"/>
                      </a:rPr>
                      <a:t>v3</a:t>
                    </a:r>
                    <a:r>
                      <a:rPr kumimoji="1" lang="en-US" altLang="ko-KR" b="1" dirty="0"/>
                      <a:t> </a:t>
                    </a:r>
                  </a:p>
                  <a:p>
                    <a:pPr algn="ctr"/>
                    <a:r>
                      <a:rPr kumimoji="1" lang="en-US" altLang="ko-KR" b="1" dirty="0"/>
                      <a:t>(irradiance reference)</a:t>
                    </a:r>
                    <a:endParaRPr kumimoji="1" lang="ko-KR" altLang="en-US" b="1" dirty="0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D03D358-A525-37EF-3E33-06C2CDF4CB4A}"/>
                      </a:ext>
                    </a:extLst>
                  </p:cNvPr>
                  <p:cNvSpPr txBox="1"/>
                  <p:nvPr/>
                </p:nvSpPr>
                <p:spPr>
                  <a:xfrm>
                    <a:off x="9392216" y="1892864"/>
                    <a:ext cx="11233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ko-KR" b="1" dirty="0"/>
                      <a:t>TROPOMI</a:t>
                    </a:r>
                    <a:endParaRPr kumimoji="1" lang="ko-KR" altLang="en-US" b="1" dirty="0"/>
                  </a:p>
                </p:txBody>
              </p:sp>
            </p:grpSp>
            <p:grpSp>
              <p:nvGrpSpPr>
                <p:cNvPr id="9" name="그룹 8">
                  <a:extLst>
                    <a:ext uri="{FF2B5EF4-FFF2-40B4-BE49-F238E27FC236}">
                      <a16:creationId xmlns:a16="http://schemas.microsoft.com/office/drawing/2014/main" id="{0C0251CA-50C7-2135-2148-5128E20919C5}"/>
                    </a:ext>
                  </a:extLst>
                </p:cNvPr>
                <p:cNvGrpSpPr/>
                <p:nvPr/>
              </p:nvGrpSpPr>
              <p:grpSpPr>
                <a:xfrm>
                  <a:off x="0" y="1582382"/>
                  <a:ext cx="12077700" cy="3677950"/>
                  <a:chOff x="470627" y="1806865"/>
                  <a:chExt cx="9765684" cy="2814656"/>
                </a:xfrm>
              </p:grpSpPr>
              <p:pic>
                <p:nvPicPr>
                  <p:cNvPr id="3" name="그림 2" descr="텍스트, 만화 영화, 그래픽 디자인, 스크린샷이(가) 표시된 사진&#10;&#10;자동 생성된 설명">
                    <a:extLst>
                      <a:ext uri="{FF2B5EF4-FFF2-40B4-BE49-F238E27FC236}">
                        <a16:creationId xmlns:a16="http://schemas.microsoft.com/office/drawing/2014/main" id="{911ED222-7AE9-F0AB-C237-50EC336EFD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4026" t="16481" r="52627" b="57569"/>
                  <a:stretch/>
                </p:blipFill>
                <p:spPr>
                  <a:xfrm>
                    <a:off x="4100449" y="1806865"/>
                    <a:ext cx="3166430" cy="2596574"/>
                  </a:xfrm>
                  <a:prstGeom prst="rect">
                    <a:avLst/>
                  </a:prstGeom>
                </p:spPr>
              </p:pic>
              <p:pic>
                <p:nvPicPr>
                  <p:cNvPr id="25" name="그림 24" descr="텍스트, 만화 영화, 스크린샷, 그래픽 디자인이(가) 표시된 사진&#10;&#10;자동 생성된 설명">
                    <a:extLst>
                      <a:ext uri="{FF2B5EF4-FFF2-40B4-BE49-F238E27FC236}">
                        <a16:creationId xmlns:a16="http://schemas.microsoft.com/office/drawing/2014/main" id="{2AE40C42-B67D-C239-58DB-F75A9E657E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377" t="12667" r="51422" b="58265"/>
                  <a:stretch/>
                </p:blipFill>
                <p:spPr>
                  <a:xfrm>
                    <a:off x="470627" y="1817916"/>
                    <a:ext cx="3651698" cy="2630868"/>
                  </a:xfrm>
                  <a:prstGeom prst="rect">
                    <a:avLst/>
                  </a:prstGeom>
                </p:spPr>
              </p:pic>
              <p:pic>
                <p:nvPicPr>
                  <p:cNvPr id="10" name="그림 9" descr="텍스트, 만화 영화, 스크린샷, 그래픽 디자인이(가) 표시된 사진&#10;&#10;자동 생성된 설명">
                    <a:extLst>
                      <a:ext uri="{FF2B5EF4-FFF2-40B4-BE49-F238E27FC236}">
                        <a16:creationId xmlns:a16="http://schemas.microsoft.com/office/drawing/2014/main" id="{2997BC10-1EDE-7B88-B52D-7EDF9AA24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0349" t="41713" r="51422" b="55839"/>
                  <a:stretch/>
                </p:blipFill>
                <p:spPr>
                  <a:xfrm>
                    <a:off x="4122325" y="4423246"/>
                    <a:ext cx="3032935" cy="190746"/>
                  </a:xfrm>
                  <a:prstGeom prst="rect">
                    <a:avLst/>
                  </a:prstGeom>
                </p:spPr>
              </p:pic>
              <p:pic>
                <p:nvPicPr>
                  <p:cNvPr id="11" name="그림 10" descr="텍스트, 만화 영화, 스크린샷, 그래픽 디자인이(가) 표시된 사진&#10;&#10;자동 생성된 설명">
                    <a:extLst>
                      <a:ext uri="{FF2B5EF4-FFF2-40B4-BE49-F238E27FC236}">
                        <a16:creationId xmlns:a16="http://schemas.microsoft.com/office/drawing/2014/main" id="{5E2C8D90-E402-2541-1324-359F64B445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0349" t="41713" r="51422" b="55839"/>
                  <a:stretch/>
                </p:blipFill>
                <p:spPr>
                  <a:xfrm>
                    <a:off x="7203376" y="4414489"/>
                    <a:ext cx="3032935" cy="190746"/>
                  </a:xfrm>
                  <a:prstGeom prst="rect">
                    <a:avLst/>
                  </a:prstGeom>
                </p:spPr>
              </p:pic>
              <p:pic>
                <p:nvPicPr>
                  <p:cNvPr id="12" name="그림 11" descr="텍스트, 만화 영화, 스크린샷, 그래픽 디자인이(가) 표시된 사진&#10;&#10;자동 생성된 설명">
                    <a:extLst>
                      <a:ext uri="{FF2B5EF4-FFF2-40B4-BE49-F238E27FC236}">
                        <a16:creationId xmlns:a16="http://schemas.microsoft.com/office/drawing/2014/main" id="{D623FCF7-3265-5820-552E-080CD8A5EE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0349" t="41713" r="51422" b="55839"/>
                  <a:stretch/>
                </p:blipFill>
                <p:spPr>
                  <a:xfrm>
                    <a:off x="991789" y="4430775"/>
                    <a:ext cx="3032935" cy="19074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914CB168-BDAA-36D7-3F3C-D5D01AA70221}"/>
                  </a:ext>
                </a:extLst>
              </p:cNvPr>
              <p:cNvGrpSpPr/>
              <p:nvPr/>
            </p:nvGrpSpPr>
            <p:grpSpPr>
              <a:xfrm>
                <a:off x="3870686" y="4884103"/>
                <a:ext cx="4516234" cy="1070570"/>
                <a:chOff x="3870686" y="4884103"/>
                <a:chExt cx="4516234" cy="1070570"/>
              </a:xfrm>
            </p:grpSpPr>
            <p:pic>
              <p:nvPicPr>
                <p:cNvPr id="6" name="그림 5" descr="텍스트, 만화 영화, 그래픽 디자인, 스크린샷이(가) 표시된 사진&#10;&#10;자동 생성된 설명">
                  <a:extLst>
                    <a:ext uri="{FF2B5EF4-FFF2-40B4-BE49-F238E27FC236}">
                      <a16:creationId xmlns:a16="http://schemas.microsoft.com/office/drawing/2014/main" id="{FCE8F334-9772-DD12-7E36-5C17E90D2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003" t="45127" r="52627" b="49508"/>
                <a:stretch/>
              </p:blipFill>
              <p:spPr>
                <a:xfrm>
                  <a:off x="3870686" y="4884103"/>
                  <a:ext cx="4516234" cy="524024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119295-1B1A-CC4A-F51D-758514786E0E}"/>
                    </a:ext>
                  </a:extLst>
                </p:cNvPr>
                <p:cNvSpPr txBox="1"/>
                <p:nvPr/>
              </p:nvSpPr>
              <p:spPr>
                <a:xfrm>
                  <a:off x="4879248" y="5308342"/>
                  <a:ext cx="31453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ko-KR" b="1" dirty="0"/>
                    <a:t>Contribution of </a:t>
                  </a:r>
                  <a:r>
                    <a:rPr kumimoji="1" lang="en-US" altLang="ko-KR" b="1" dirty="0" err="1"/>
                    <a:t>dSCDs</a:t>
                  </a:r>
                  <a:r>
                    <a:rPr kumimoji="1" lang="en-US" altLang="ko-KR" b="1" dirty="0"/>
                    <a:t> to VCDs </a:t>
                  </a:r>
                </a:p>
                <a:p>
                  <a:pPr algn="ctr"/>
                  <a:r>
                    <a:rPr kumimoji="1" lang="en-US" altLang="ko-KR" b="1" dirty="0"/>
                    <a:t>[VCD</a:t>
                  </a:r>
                  <a:r>
                    <a:rPr kumimoji="1" lang="en-US" altLang="ko-KR" b="1" baseline="-25000" dirty="0"/>
                    <a:t>0</a:t>
                  </a:r>
                  <a:r>
                    <a:rPr kumimoji="1" lang="en-US" altLang="ko-KR" b="1" dirty="0"/>
                    <a:t>/VCD]</a:t>
                  </a:r>
                  <a:endParaRPr kumimoji="1" lang="ko-KR" altLang="en-US" b="1" dirty="0"/>
                </a:p>
              </p:txBody>
            </p:sp>
          </p:grpSp>
        </p:grpSp>
        <p:pic>
          <p:nvPicPr>
            <p:cNvPr id="5" name="그림 4" descr="텍스트, 만화 영화, 그래픽 디자인, 스크린샷이(가) 표시된 사진&#10;&#10;자동 생성된 설명">
              <a:extLst>
                <a:ext uri="{FF2B5EF4-FFF2-40B4-BE49-F238E27FC236}">
                  <a16:creationId xmlns:a16="http://schemas.microsoft.com/office/drawing/2014/main" id="{1935E1CB-2417-3617-BC1C-AAB86AA34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394" t="16480" r="11561" b="57203"/>
            <a:stretch/>
          </p:blipFill>
          <p:spPr>
            <a:xfrm>
              <a:off x="8437225" y="1406475"/>
              <a:ext cx="3737566" cy="315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2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54583551-47DF-BCFD-7EB9-3BD06164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947"/>
            <a:ext cx="11867949" cy="826571"/>
          </a:xfrm>
        </p:spPr>
        <p:txBody>
          <a:bodyPr>
            <a:noAutofit/>
          </a:bodyPr>
          <a:lstStyle/>
          <a:p>
            <a:r>
              <a:rPr kumimoji="1" lang="en-US" altLang="en-US" sz="3200" b="1" dirty="0">
                <a:latin typeface="+mn-lt"/>
              </a:rPr>
              <a:t>Impact </a:t>
            </a:r>
            <a:r>
              <a:rPr kumimoji="1" lang="en-US" altLang="en-US" sz="3200" dirty="0"/>
              <a:t>of irradiance reference retrieval on background contributions</a:t>
            </a:r>
            <a:endParaRPr kumimoji="1" lang="ko-Kore-KR" altLang="en-US" sz="3200" b="1" dirty="0">
              <a:latin typeface="+mn-lt"/>
            </a:endParaRPr>
          </a:p>
        </p:txBody>
      </p:sp>
      <p:cxnSp>
        <p:nvCxnSpPr>
          <p:cNvPr id="15" name="직선 연결선 6">
            <a:extLst>
              <a:ext uri="{FF2B5EF4-FFF2-40B4-BE49-F238E27FC236}">
                <a16:creationId xmlns:a16="http://schemas.microsoft.com/office/drawing/2014/main" id="{F3F69DA9-BEAC-DC94-4C26-4128138AE5D3}"/>
              </a:ext>
            </a:extLst>
          </p:cNvPr>
          <p:cNvCxnSpPr>
            <a:cxnSpLocks/>
          </p:cNvCxnSpPr>
          <p:nvPr/>
        </p:nvCxnSpPr>
        <p:spPr>
          <a:xfrm>
            <a:off x="0" y="70131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3AC033-8E87-174E-0CEF-673D1A25CB2F}"/>
              </a:ext>
            </a:extLst>
          </p:cNvPr>
          <p:cNvSpPr txBox="1"/>
          <p:nvPr/>
        </p:nvSpPr>
        <p:spPr>
          <a:xfrm>
            <a:off x="7342109" y="716184"/>
            <a:ext cx="492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dirty="0"/>
              <a:t>*VCD</a:t>
            </a:r>
            <a:r>
              <a:rPr kumimoji="1" lang="en-US" altLang="ko-KR" sz="1600" i="1" baseline="-25000" dirty="0"/>
              <a:t>0</a:t>
            </a:r>
            <a:r>
              <a:rPr kumimoji="1" lang="en-US" altLang="ko-KR" sz="1600" i="1" dirty="0"/>
              <a:t> (VCD without background correction)= </a:t>
            </a:r>
            <a:r>
              <a:rPr kumimoji="1" lang="en-US" altLang="ko-KR" sz="1600" i="1" dirty="0" err="1"/>
              <a:t>dSCD</a:t>
            </a:r>
            <a:r>
              <a:rPr kumimoji="1" lang="en-US" altLang="ko-KR" sz="1600" i="1" dirty="0"/>
              <a:t>/AMF </a:t>
            </a:r>
            <a:endParaRPr kumimoji="1" lang="ko-KR" altLang="en-US" sz="1600" i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76C9A75-E281-44A1-DE3D-51F1C100BB67}"/>
              </a:ext>
            </a:extLst>
          </p:cNvPr>
          <p:cNvGrpSpPr/>
          <p:nvPr/>
        </p:nvGrpSpPr>
        <p:grpSpPr>
          <a:xfrm>
            <a:off x="242805" y="1037012"/>
            <a:ext cx="11334206" cy="5480262"/>
            <a:chOff x="242805" y="1120141"/>
            <a:chExt cx="11334206" cy="5480262"/>
          </a:xfrm>
        </p:grpSpPr>
        <p:pic>
          <p:nvPicPr>
            <p:cNvPr id="8" name="그림 7" descr="텍스트, 스크린샷, 도표, 라인이(가) 표시된 사진&#10;&#10;자동 생성된 설명">
              <a:extLst>
                <a:ext uri="{FF2B5EF4-FFF2-40B4-BE49-F238E27FC236}">
                  <a16:creationId xmlns:a16="http://schemas.microsoft.com/office/drawing/2014/main" id="{2A78CB1A-7485-26DF-2BB5-B958054EF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094" b="4386"/>
            <a:stretch/>
          </p:blipFill>
          <p:spPr>
            <a:xfrm>
              <a:off x="242805" y="1581806"/>
              <a:ext cx="11334206" cy="50185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A7077E-A4A1-F4E0-ED20-5FE927D1D986}"/>
                </a:ext>
              </a:extLst>
            </p:cNvPr>
            <p:cNvSpPr txBox="1"/>
            <p:nvPr/>
          </p:nvSpPr>
          <p:spPr>
            <a:xfrm>
              <a:off x="1460443" y="1120141"/>
              <a:ext cx="10116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Relative contributions of </a:t>
              </a:r>
              <a:r>
                <a:rPr lang="en-US" altLang="ko-KR" sz="2400" b="1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dSCD</a:t>
              </a:r>
              <a:r>
                <a:rPr lang="en-US" altLang="ko-KR" sz="2400" b="1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to VCD in GEMS v3 and TROPOMI  (March 2021)</a:t>
              </a:r>
              <a:endParaRPr kumimoji="1" lang="ko-KR" altLang="en-US" sz="2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4585A4-66A4-0020-2A06-4FEDD110CC35}"/>
              </a:ext>
            </a:extLst>
          </p:cNvPr>
          <p:cNvSpPr txBox="1"/>
          <p:nvPr/>
        </p:nvSpPr>
        <p:spPr>
          <a:xfrm>
            <a:off x="10157122" y="6011188"/>
            <a:ext cx="2011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i="1" dirty="0"/>
              <a:t>SE: Southeast Asia</a:t>
            </a:r>
          </a:p>
          <a:p>
            <a:r>
              <a:rPr kumimoji="1" lang="en-US" altLang="ko-KR" i="1" dirty="0"/>
              <a:t>NE: Northeast Asia</a:t>
            </a:r>
            <a:endParaRPr kumimoji="1"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405548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CDD03B-DF45-CB4F-B363-C924C68B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661"/>
            <a:ext cx="12192000" cy="1159471"/>
          </a:xfrm>
        </p:spPr>
        <p:txBody>
          <a:bodyPr>
            <a:normAutofit/>
          </a:bodyPr>
          <a:lstStyle/>
          <a:p>
            <a:r>
              <a:rPr kumimoji="1" lang="en-US" altLang="en-US" sz="4000" b="1" dirty="0">
                <a:latin typeface="+mn-lt"/>
              </a:rPr>
              <a:t>Improvement in GEMS CHOCHO</a:t>
            </a:r>
            <a:endParaRPr kumimoji="1" lang="ko-Kore-KR" altLang="en-US" sz="4000" b="1" dirty="0">
              <a:latin typeface="+mn-lt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016DBB9-5BB4-9D47-983B-894D8B4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5FCF-9E76-9B46-AA50-14FAD6952DE9}" type="slidenum">
              <a:rPr kumimoji="1" lang="ko-Kore-KR" altLang="en-US" smtClean="0"/>
              <a:t>9</a:t>
            </a:fld>
            <a:endParaRPr kumimoji="1" lang="ko-Kore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9EA6D3-7798-3F09-37F6-7F1604770FD7}"/>
              </a:ext>
            </a:extLst>
          </p:cNvPr>
          <p:cNvCxnSpPr>
            <a:cxnSpLocks/>
          </p:cNvCxnSpPr>
          <p:nvPr/>
        </p:nvCxnSpPr>
        <p:spPr>
          <a:xfrm>
            <a:off x="0" y="90160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6EE19A80-392E-0E19-41CA-88B580AFE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473975" y="3626340"/>
            <a:ext cx="4258847" cy="2692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5CC76-EFAA-B1C6-992D-296EEFA6EC1C}"/>
              </a:ext>
            </a:extLst>
          </p:cNvPr>
          <p:cNvSpPr txBox="1"/>
          <p:nvPr/>
        </p:nvSpPr>
        <p:spPr>
          <a:xfrm>
            <a:off x="7699803" y="3204458"/>
            <a:ext cx="191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chemeClr val="bg2">
                    <a:lumMod val="50000"/>
                  </a:schemeClr>
                </a:solidFill>
              </a:rPr>
              <a:t>[Lerot et al., 2021]</a:t>
            </a:r>
            <a:endParaRPr kumimoji="1"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BA976-D01A-924D-CF73-D999F50D8228}"/>
              </a:ext>
            </a:extLst>
          </p:cNvPr>
          <p:cNvSpPr txBox="1"/>
          <p:nvPr/>
        </p:nvSpPr>
        <p:spPr>
          <a:xfrm>
            <a:off x="3500933" y="3024981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/>
              <a:t>Period: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December, 2022</a:t>
            </a:r>
            <a:endParaRPr kumimoji="1" lang="ko-KR" altLang="en-US" b="1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F0D3B4B-6314-2592-DE96-7A91F667280E}"/>
              </a:ext>
            </a:extLst>
          </p:cNvPr>
          <p:cNvGrpSpPr/>
          <p:nvPr/>
        </p:nvGrpSpPr>
        <p:grpSpPr>
          <a:xfrm>
            <a:off x="1098294" y="3328936"/>
            <a:ext cx="6428616" cy="3305739"/>
            <a:chOff x="1098294" y="3265875"/>
            <a:chExt cx="6428616" cy="3305739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849D975-CED8-57A1-A884-EEDE51ADD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627"/>
            <a:stretch/>
          </p:blipFill>
          <p:spPr>
            <a:xfrm>
              <a:off x="1340776" y="5759823"/>
              <a:ext cx="2874438" cy="81179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1B617E-9C40-8FE8-82DC-606BAF937189}"/>
                </a:ext>
              </a:extLst>
            </p:cNvPr>
            <p:cNvSpPr txBox="1"/>
            <p:nvPr/>
          </p:nvSpPr>
          <p:spPr>
            <a:xfrm>
              <a:off x="1278505" y="3276385"/>
              <a:ext cx="30933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ko-KR" sz="1600" b="1" dirty="0"/>
                <a:t>CHOCHO VCDs (GEMS- TROPOMI)</a:t>
              </a:r>
              <a:endParaRPr kumimoji="1" lang="ko-KR" altLang="en-US" sz="16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8431E1-2EE6-9842-9DAC-EEA2DC22A9E4}"/>
                </a:ext>
              </a:extLst>
            </p:cNvPr>
            <p:cNvSpPr txBox="1"/>
            <p:nvPr/>
          </p:nvSpPr>
          <p:spPr>
            <a:xfrm>
              <a:off x="5126492" y="3265875"/>
              <a:ext cx="159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1600" b="1" dirty="0"/>
                <a:t>GEMS NO</a:t>
              </a:r>
              <a:r>
                <a:rPr kumimoji="1" lang="en-US" altLang="ko-KR" sz="1600" b="1" baseline="-25000" dirty="0"/>
                <a:t>2</a:t>
              </a:r>
              <a:r>
                <a:rPr kumimoji="1" lang="en-US" altLang="ko-KR" sz="1600" b="1" dirty="0"/>
                <a:t> VCDs</a:t>
              </a:r>
              <a:endParaRPr kumimoji="1" lang="ko-KR" altLang="en-US" sz="1600" b="1" dirty="0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9870FC8-896C-F911-B156-A018C9827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77" t="59119" r="52452" b="8852"/>
            <a:stretch/>
          </p:blipFill>
          <p:spPr>
            <a:xfrm>
              <a:off x="1098294" y="3614939"/>
              <a:ext cx="2974428" cy="2196544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CD44D627-48E8-F634-5E86-01BF4B24B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419" t="2221" r="8922" b="30586"/>
            <a:stretch/>
          </p:blipFill>
          <p:spPr>
            <a:xfrm>
              <a:off x="4643610" y="3573788"/>
              <a:ext cx="2583114" cy="210179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2D319D7-048E-0266-BBA5-5FA3E0870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771" t="78916"/>
            <a:stretch/>
          </p:blipFill>
          <p:spPr>
            <a:xfrm>
              <a:off x="4492408" y="5788844"/>
              <a:ext cx="3034502" cy="6562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63EF4E-8D7C-1AC4-B061-26C75CD80BDA}"/>
                  </a:ext>
                </a:extLst>
              </p:cNvPr>
              <p:cNvSpPr txBox="1"/>
              <p:nvPr/>
            </p:nvSpPr>
            <p:spPr>
              <a:xfrm>
                <a:off x="583323" y="1058810"/>
                <a:ext cx="11025352" cy="191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kumimoji="1" lang="en-US" altLang="ko-KR" sz="2000" b="1" dirty="0"/>
                  <a:t>Empirical correction as a function of NO</a:t>
                </a:r>
                <a:r>
                  <a:rPr kumimoji="1" lang="en-US" altLang="ko-KR" sz="2000" b="1" baseline="-25000" dirty="0"/>
                  <a:t>2</a:t>
                </a:r>
                <a:r>
                  <a:rPr kumimoji="1" lang="en-US" altLang="ko-KR" sz="2000" b="1" dirty="0"/>
                  <a:t> SCDs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kumimoji="1" lang="en-US" altLang="ko-KR" sz="2000" dirty="0"/>
                  <a:t>CHOCHO retrieval is significantly affected by the strong absorption of NO</a:t>
                </a:r>
                <a:r>
                  <a:rPr kumimoji="1" lang="en-US" altLang="ko-KR" sz="2000" baseline="-25000" dirty="0"/>
                  <a:t>2</a:t>
                </a:r>
                <a:r>
                  <a:rPr kumimoji="1" lang="en-US" altLang="ko-KR" sz="2000" dirty="0"/>
                  <a:t>.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kumimoji="1" lang="en-US" altLang="ko-KR" sz="2000" dirty="0"/>
                  <a:t>GEMS CHOCHO SCDs are empirically corrected using the regression line used to correct TROPOMI CHOCHO SCDs.</a:t>
                </a:r>
              </a:p>
              <a:p>
                <a:pPr marL="1200150" lvl="2" indent="-285750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kumimoji="1" lang="en-US" altLang="ko-KR" sz="2000" dirty="0"/>
                  <a:t>Regression line: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−8.75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−7.01×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𝑆𝐶𝐷</m:t>
                    </m:r>
                  </m:oMath>
                </a14:m>
                <a:endParaRPr kumimoji="1" lang="en-US" altLang="ko-KR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63EF4E-8D7C-1AC4-B061-26C75CD80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3" y="1058810"/>
                <a:ext cx="11025352" cy="1912255"/>
              </a:xfrm>
              <a:prstGeom prst="rect">
                <a:avLst/>
              </a:prstGeom>
              <a:blipFill>
                <a:blip r:embed="rId7"/>
                <a:stretch>
                  <a:fillRect l="-576" r="-691" b="-52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27947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16770</TotalTime>
  <Words>2769</Words>
  <Application>Microsoft Macintosh PowerPoint</Application>
  <PresentationFormat>와이드스크린</PresentationFormat>
  <Paragraphs>347</Paragraphs>
  <Slides>26</Slides>
  <Notes>26</Notes>
  <HiddenSlides>3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40" baseType="lpstr">
      <vt:lpstr>-webkit-standard</vt:lpstr>
      <vt:lpstr>맑은 고딕</vt:lpstr>
      <vt:lpstr>Noto Sans KR</vt:lpstr>
      <vt:lpstr>Arial</vt:lpstr>
      <vt:lpstr>Calibri</vt:lpstr>
      <vt:lpstr>Calibri Light</vt:lpstr>
      <vt:lpstr>Cambria Math</vt:lpstr>
      <vt:lpstr>Courier New</vt:lpstr>
      <vt:lpstr>Helvetica Neue</vt:lpstr>
      <vt:lpstr>Times New Roman</vt:lpstr>
      <vt:lpstr>Wingdings</vt:lpstr>
      <vt:lpstr>Wingdings 2</vt:lpstr>
      <vt:lpstr>HDOfficeLightV0</vt:lpstr>
      <vt:lpstr>1_HDOfficeLightV0</vt:lpstr>
      <vt:lpstr>Current status of GEMS VOCs  and their future development plan</vt:lpstr>
      <vt:lpstr>GEMS VOCs retrieval algorithm</vt:lpstr>
      <vt:lpstr>PowerPoint 프레젠테이션</vt:lpstr>
      <vt:lpstr>HCHO validation results: GEMS v3 vs. Pandora</vt:lpstr>
      <vt:lpstr>PowerPoint 프레젠테이션</vt:lpstr>
      <vt:lpstr>PowerPoint 프레젠테이션</vt:lpstr>
      <vt:lpstr>Relative contributions of dSCDs in VCD calculation</vt:lpstr>
      <vt:lpstr>Impact of irradiance reference retrieval on background contributions</vt:lpstr>
      <vt:lpstr>Improvement in GEMS CHOCHO</vt:lpstr>
      <vt:lpstr>Seasonal variation before the NO2 correction</vt:lpstr>
      <vt:lpstr>Seasonal variation after the NO2 correction</vt:lpstr>
      <vt:lpstr>PowerPoint 프레젠테이션</vt:lpstr>
      <vt:lpstr>Influence of the polluted radiance reference</vt:lpstr>
      <vt:lpstr>PowerPoint 프레젠테이션</vt:lpstr>
      <vt:lpstr>PowerPoint 프레젠테이션</vt:lpstr>
      <vt:lpstr>Configuration of GEMS (SNU) NO2 retrieval algorithm </vt:lpstr>
      <vt:lpstr>PowerPoint 프레젠테이션</vt:lpstr>
      <vt:lpstr>PowerPoint 프레젠테이션</vt:lpstr>
      <vt:lpstr>PowerPoint 프레젠테이션</vt:lpstr>
      <vt:lpstr>Tropospheric NO2 validation results: GEMS (SNU) vs. Pandora</vt:lpstr>
      <vt:lpstr>Tropospheric NO2 validation results:  GEMS (SNU) vs. DC-8 during ASIA-AQ</vt:lpstr>
      <vt:lpstr>Tropospheric NO2 validation results:  GEMS (SNU) vs. DC-8 during ASIA-AQ</vt:lpstr>
      <vt:lpstr>Tropospheric NO2 validation results:  GEMS (SNU) vs. DC-8 during ASIA-AQ</vt:lpstr>
      <vt:lpstr>Tropospheric NO2 validation results:  GEMS (SNU) vs. DC-8 during ASIA-AQ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Validations of GEMS formaldehyde (HCHO)  retrieval algorithm </dc:title>
  <dc:creator>이기택</dc:creator>
  <cp:lastModifiedBy>Rokjin Park</cp:lastModifiedBy>
  <cp:revision>1330</cp:revision>
  <cp:lastPrinted>2023-08-30T12:52:36Z</cp:lastPrinted>
  <dcterms:created xsi:type="dcterms:W3CDTF">2021-08-30T05:42:42Z</dcterms:created>
  <dcterms:modified xsi:type="dcterms:W3CDTF">2024-08-29T18:11:40Z</dcterms:modified>
</cp:coreProperties>
</file>