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7" r:id="rId2"/>
    <p:sldId id="655" r:id="rId3"/>
    <p:sldId id="658" r:id="rId4"/>
    <p:sldId id="656" r:id="rId5"/>
    <p:sldId id="657" r:id="rId6"/>
    <p:sldId id="678" r:id="rId7"/>
    <p:sldId id="672" r:id="rId8"/>
    <p:sldId id="674" r:id="rId9"/>
    <p:sldId id="677" r:id="rId10"/>
    <p:sldId id="298" r:id="rId11"/>
    <p:sldId id="680" r:id="rId12"/>
    <p:sldId id="681" r:id="rId13"/>
    <p:sldId id="682" r:id="rId14"/>
    <p:sldId id="6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09"/>
    <p:restoredTop sz="96341"/>
  </p:normalViewPr>
  <p:slideViewPr>
    <p:cSldViewPr snapToGrid="0">
      <p:cViewPr>
        <p:scale>
          <a:sx n="110" d="100"/>
          <a:sy n="110" d="100"/>
        </p:scale>
        <p:origin x="904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8996C-9351-9F45-8BEA-CA1FB57EB0B8}" type="datetimeFigureOut">
              <a:rPr lang="en-US" smtClean="0"/>
              <a:t>8/22/24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72A1CD-31D8-4C47-9C74-8EBDBF802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66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985756-67A9-974C-A124-F98AB87C36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52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34B1B-1DA0-B84D-993B-97E7DF5AF9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577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34B1B-1DA0-B84D-993B-97E7DF5AF9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52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34B1B-1DA0-B84D-993B-97E7DF5AF9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72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A97BE-67F2-CD03-F908-D9E4CA7CA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AC12F3-B409-E9E5-4E70-D4F2C3C1EC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408CFA-105C-FA8C-CE3F-29B52BA62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6822C-541D-4741-9EB6-046455454EE9}" type="datetimeFigureOut">
              <a:rPr lang="en-US" smtClean="0"/>
              <a:t>8/22/24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6A348-FDB8-853C-AAF8-A79ECE093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1EBF2-EDFC-7F70-CDB2-08D03C6C5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AF04-9E2C-5F4E-B737-651FBA21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694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22FAB-7DE9-ACAE-F585-878CFDFF1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3989D4-F20D-1FCB-AFEB-CF3671416F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5435C-C224-62B9-CE42-9B4E6A078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6822C-541D-4741-9EB6-046455454EE9}" type="datetimeFigureOut">
              <a:rPr lang="en-US" smtClean="0"/>
              <a:t>8/22/24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7CE34-8BFF-D146-D7F9-05B234376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5CB46-843B-24B8-DC20-5DCC5BF55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AF04-9E2C-5F4E-B737-651FBA21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57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DCE76C-2EE0-16E8-A4F6-64A4DC710C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16A783-90AA-2510-1207-342A599862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028DB-93AC-24AF-3670-AE936DBA5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6822C-541D-4741-9EB6-046455454EE9}" type="datetimeFigureOut">
              <a:rPr lang="en-US" smtClean="0"/>
              <a:t>8/22/24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2690A-FC5E-9DA3-FD8E-85FA926F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6315C-BFC0-8928-494B-93C779011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AF04-9E2C-5F4E-B737-651FBA21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E2F4E0-92D5-62DF-4481-22C5152B7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5663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A0B4C-959D-5933-9B08-EB5293D73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AB871-3663-DBF9-12AB-AE50474FC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0A202-64D7-9D41-C517-E4A76871E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6822C-541D-4741-9EB6-046455454EE9}" type="datetimeFigureOut">
              <a:rPr lang="en-US" smtClean="0"/>
              <a:t>8/22/24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EE7A6-9826-9EF4-4281-31BF063E7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2861F-59C8-0830-7F73-51A8FB823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AF04-9E2C-5F4E-B737-651FBA21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B5298-62F0-22B0-EFC7-019128F60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9D150-4AB0-1FBD-3B1E-C19D5AF79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0B7607-2A2D-614F-D58D-70B928BD0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6822C-541D-4741-9EB6-046455454EE9}" type="datetimeFigureOut">
              <a:rPr lang="en-US" smtClean="0"/>
              <a:t>8/22/24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5F39D-9552-DD91-75D1-B5DC759C4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EFBFB-CBBF-0CC3-EA0A-0231CB83F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AF04-9E2C-5F4E-B737-651FBA21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35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31BF6-5EAD-94E7-6659-C6BD5E499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F683B-29DE-8BAD-8B2B-E52D0B33FF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50F390-169F-FE37-C3D8-95C5C8C91C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FDA1F8-3B74-36AF-E603-91814E509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6822C-541D-4741-9EB6-046455454EE9}" type="datetimeFigureOut">
              <a:rPr lang="en-US" smtClean="0"/>
              <a:t>8/22/24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79628E-01E1-EB51-6BE2-992018FF2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46A2FC-32FD-7F87-47C3-5537F16A3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AF04-9E2C-5F4E-B737-651FBA21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06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1F7B1-7915-7376-6BFB-3B6730905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CFEEDE-8D1F-0BF1-E539-57DA563CD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0EDA10-072F-2459-5519-B4D8F14CD1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159892-3713-D9CE-DC48-96FB5B9084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2B6F4F-F1D2-EB8A-6B5A-B135CCE78D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F6F0A9-4D9F-41AE-409D-6F579F907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6822C-541D-4741-9EB6-046455454EE9}" type="datetimeFigureOut">
              <a:rPr lang="en-US" smtClean="0"/>
              <a:t>8/22/24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7354C4-22C4-72D5-BB47-5A53D11BA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191ED6-D6E9-3784-EF5F-6B9AF6134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AF04-9E2C-5F4E-B737-651FBA21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81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F000F-44CE-60FF-07B6-8ADF1CF21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CBF533-6E58-9024-AE75-EC48797E2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6822C-541D-4741-9EB6-046455454EE9}" type="datetimeFigureOut">
              <a:rPr lang="en-US" smtClean="0"/>
              <a:t>8/22/24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357E02-133B-A423-042C-176EC4320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301AE4-DDF9-0E87-4C9F-524177C58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AF04-9E2C-5F4E-B737-651FBA21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263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CC2229-314D-8260-A5CD-AABCA2978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6822C-541D-4741-9EB6-046455454EE9}" type="datetimeFigureOut">
              <a:rPr lang="en-US" smtClean="0"/>
              <a:t>8/22/24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BC8E8B-8F85-F486-194B-28212FF87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23E96E-1711-4172-427A-134EBEA66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AF04-9E2C-5F4E-B737-651FBA21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23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FB7E3-E149-C788-C1F1-1976BDAFD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74441-BF2D-98F6-8443-E98390F53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D2644A-5B8B-B662-B845-1497499235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6CC681-AE02-B578-6670-59B8C6A3C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6822C-541D-4741-9EB6-046455454EE9}" type="datetimeFigureOut">
              <a:rPr lang="en-US" smtClean="0"/>
              <a:t>8/22/24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DB882C-0595-1BFC-86B9-A7D819674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39545-A91B-EAD8-D1C0-0E95B46E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AF04-9E2C-5F4E-B737-651FBA21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85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3BA33-4C18-B02D-6EBA-E458ACC13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EA5D08-51A5-8FA4-1D02-97513821C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C0C689-C2BE-859A-4516-2D8FE834AA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F91E47-E68B-4BE8-4894-D0A8F576F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6822C-541D-4741-9EB6-046455454EE9}" type="datetimeFigureOut">
              <a:rPr lang="en-US" smtClean="0"/>
              <a:t>8/22/24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39B15A-BDBA-099A-2E59-DAAE61CAE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F87CA-5E6D-2781-3285-866F3D7D2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AF04-9E2C-5F4E-B737-651FBA21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46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5F51D3-C07D-1AEE-738E-3CFC233B8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B02E56-86B4-F83B-6712-F94589FEA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518DA-1610-2C13-4C54-052A2FB23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6822C-541D-4741-9EB6-046455454EE9}" type="datetimeFigureOut">
              <a:rPr lang="en-US" smtClean="0"/>
              <a:t>8/22/24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2C875-EC32-5B86-BE82-6F2F52078C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BB716-F0BE-5024-F9EF-868909CF8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1AF04-9E2C-5F4E-B737-651FBA21A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87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csl.noaa.gov/projects/aeromma/data.html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hyperlink" Target="https://svs.gsfc.nasa.gov/5142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-air.larc.nasa.gov/cgi-bin/ArcView/staqs?SEAREY=1" TargetMode="External"/><Relationship Id="rId5" Type="http://schemas.openxmlformats.org/officeDocument/2006/relationships/hyperlink" Target="https://www-air.larc.nasa.gov/cgi-bin/ArcView/staqs?JSC-GV=1" TargetMode="External"/><Relationship Id="rId4" Type="http://schemas.openxmlformats.org/officeDocument/2006/relationships/hyperlink" Target="https://csl.noaa.gov/projects/aeromma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7DC2A83-EC26-754D-A299-825EC9303080}"/>
              </a:ext>
            </a:extLst>
          </p:cNvPr>
          <p:cNvSpPr txBox="1"/>
          <p:nvPr/>
        </p:nvSpPr>
        <p:spPr>
          <a:xfrm>
            <a:off x="4877157" y="4524412"/>
            <a:ext cx="4150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Book" panose="02000503020000020003" pitchFamily="2" charset="0"/>
              </a:rPr>
              <a:t>2. Improvement in air quality has slowed down in recent years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C01ADB-45C6-D94F-BF37-A873FDB30B04}"/>
              </a:ext>
            </a:extLst>
          </p:cNvPr>
          <p:cNvSpPr txBox="1"/>
          <p:nvPr/>
        </p:nvSpPr>
        <p:spPr>
          <a:xfrm>
            <a:off x="4877157" y="3326772"/>
            <a:ext cx="4462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Book" panose="02000503020000020003" pitchFamily="2" charset="0"/>
              </a:rPr>
              <a:t>1. New paradigms in emissions and the future of urban air quality (volatile chemical products?)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515245-193C-1B42-A5B0-15EB55A397DF}"/>
              </a:ext>
            </a:extLst>
          </p:cNvPr>
          <p:cNvSpPr txBox="1"/>
          <p:nvPr/>
        </p:nvSpPr>
        <p:spPr>
          <a:xfrm>
            <a:off x="20501" y="4157240"/>
            <a:ext cx="4597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venir Book" panose="02000503020000020003" pitchFamily="2" charset="0"/>
              </a:rPr>
              <a:t>AEROMMA 2023 DC-8 aircraft mission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DF679C-B1AC-0E40-865A-916116124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542" y="5210826"/>
            <a:ext cx="2230647" cy="11089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2CEF1A-4FC5-7A4F-B749-A4B6C47B1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808" y="5050820"/>
            <a:ext cx="1983980" cy="15419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E894283-D258-3B43-96F1-F8FB2880D675}"/>
              </a:ext>
            </a:extLst>
          </p:cNvPr>
          <p:cNvSpPr txBox="1"/>
          <p:nvPr/>
        </p:nvSpPr>
        <p:spPr>
          <a:xfrm>
            <a:off x="4877157" y="5448164"/>
            <a:ext cx="4462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Book" panose="02000503020000020003" pitchFamily="2" charset="0"/>
              </a:rPr>
              <a:t>3. Geostationary remote sensing of atmospheric composition – validation and new scientific capability (TEMPO)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21B7EC-1B58-A34D-9E02-F0855C422DF3}"/>
              </a:ext>
            </a:extLst>
          </p:cNvPr>
          <p:cNvSpPr txBox="1"/>
          <p:nvPr/>
        </p:nvSpPr>
        <p:spPr>
          <a:xfrm>
            <a:off x="10419347" y="372979"/>
            <a:ext cx="1101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Avenir Book" panose="02000503020000020003" pitchFamily="2" charset="0"/>
              </a:rPr>
              <a:t>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F89C39-781A-C5FB-1A8F-C511D36FC1F0}"/>
              </a:ext>
            </a:extLst>
          </p:cNvPr>
          <p:cNvPicPr/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304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12610F-8D3E-7B11-8ACD-BF95DB73B1E0}"/>
              </a:ext>
            </a:extLst>
          </p:cNvPr>
          <p:cNvSpPr txBox="1"/>
          <p:nvPr/>
        </p:nvSpPr>
        <p:spPr>
          <a:xfrm>
            <a:off x="154005" y="2020988"/>
            <a:ext cx="472315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venir Book" panose="02000503020000020003" pitchFamily="2" charset="0"/>
                <a:cs typeface="Times New Roman" panose="02020603050405020304" pitchFamily="18" charset="0"/>
              </a:rPr>
              <a:t>https://</a:t>
            </a:r>
            <a:r>
              <a:rPr lang="en-US" sz="2000" dirty="0" err="1">
                <a:latin typeface="Avenir Book" panose="02000503020000020003" pitchFamily="2" charset="0"/>
                <a:cs typeface="Times New Roman" panose="02020603050405020304" pitchFamily="18" charset="0"/>
              </a:rPr>
              <a:t>csl.noaa.gov</a:t>
            </a:r>
            <a:r>
              <a:rPr lang="en-US" sz="2000" dirty="0">
                <a:latin typeface="Avenir Book" panose="02000503020000020003" pitchFamily="2" charset="0"/>
                <a:cs typeface="Times New Roman" panose="02020603050405020304" pitchFamily="18" charset="0"/>
              </a:rPr>
              <a:t>/projects/</a:t>
            </a:r>
            <a:r>
              <a:rPr lang="en-US" sz="2000" dirty="0" err="1">
                <a:latin typeface="Avenir Book" panose="02000503020000020003" pitchFamily="2" charset="0"/>
                <a:cs typeface="Times New Roman" panose="02020603050405020304" pitchFamily="18" charset="0"/>
              </a:rPr>
              <a:t>aeromma</a:t>
            </a:r>
            <a:r>
              <a:rPr lang="en-US" sz="2000" dirty="0">
                <a:latin typeface="Avenir Book" panose="02000503020000020003" pitchFamily="2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E390AA-240E-7020-1CD6-1A2029E761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7311" y="2450475"/>
            <a:ext cx="2494376" cy="24604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0FE4F5-10CD-CFFB-7138-C48E998431E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2311" y="5057428"/>
            <a:ext cx="2224376" cy="16153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F482B4-683A-38A2-358D-BAE8D04A512A}"/>
              </a:ext>
            </a:extLst>
          </p:cNvPr>
          <p:cNvSpPr txBox="1"/>
          <p:nvPr/>
        </p:nvSpPr>
        <p:spPr>
          <a:xfrm>
            <a:off x="170664" y="3141412"/>
            <a:ext cx="45970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Carsten </a:t>
            </a:r>
            <a:r>
              <a:rPr lang="en-US" sz="3200" dirty="0" err="1"/>
              <a:t>Warneke</a:t>
            </a:r>
            <a:endParaRPr lang="en-US" sz="3200" dirty="0"/>
          </a:p>
          <a:p>
            <a:pPr algn="ctr"/>
            <a:r>
              <a:rPr lang="en-US" sz="1800" dirty="0">
                <a:latin typeface="Avenir Book" panose="02000503020000020003" pitchFamily="2" charset="0"/>
              </a:rPr>
              <a:t>NOAA Chemical Sciences Laboratory (CSL)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104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AEA9270-36FA-5F67-D1DF-D3BFACF5B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127" y="706139"/>
            <a:ext cx="4069080" cy="27355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06B359-31F5-2C6B-8DAE-08A5988C0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128" y="3540124"/>
            <a:ext cx="4088932" cy="24216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ADA99E-8F3D-A10D-6AE8-323F88DE7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662782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>
                <a:solidFill>
                  <a:srgbClr val="002060"/>
                </a:solidFill>
                <a:latin typeface="Avenir Next Demi Bold" panose="020B0503020202020204" pitchFamily="34" charset="0"/>
                <a:ea typeface="+mn-ea"/>
                <a:cs typeface="Arial" panose="020B0604020202020204" pitchFamily="34" charset="0"/>
              </a:rPr>
              <a:t>Comparison of Aircraft In-situ Profiles with TEMPO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093F65-208D-D068-1338-EA4567B2B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27" y="3057003"/>
            <a:ext cx="3820564" cy="27696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C7574A-F33C-2788-B1C1-5AD80F88277F}"/>
              </a:ext>
            </a:extLst>
          </p:cNvPr>
          <p:cNvSpPr txBox="1"/>
          <p:nvPr/>
        </p:nvSpPr>
        <p:spPr>
          <a:xfrm>
            <a:off x="357488" y="3191694"/>
            <a:ext cx="2985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Redlands/San Bernadino 8/23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B79244-D44A-7F4E-C59B-2DB39FA28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126" y="961728"/>
            <a:ext cx="3820563" cy="20825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99575E-075A-A7E2-3184-9529BBC97B5A}"/>
              </a:ext>
            </a:extLst>
          </p:cNvPr>
          <p:cNvSpPr txBox="1"/>
          <p:nvPr/>
        </p:nvSpPr>
        <p:spPr>
          <a:xfrm>
            <a:off x="1407378" y="976158"/>
            <a:ext cx="2308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Lake Michigan on 8/02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53A89D-405D-A068-3ACA-E0D9183CCCB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7937"/>
          <a:stretch/>
        </p:blipFill>
        <p:spPr>
          <a:xfrm>
            <a:off x="4078617" y="952948"/>
            <a:ext cx="2916250" cy="51223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E53340-6E12-5944-E09F-0FC5AAA905DB}"/>
              </a:ext>
            </a:extLst>
          </p:cNvPr>
          <p:cNvSpPr txBox="1"/>
          <p:nvPr/>
        </p:nvSpPr>
        <p:spPr>
          <a:xfrm>
            <a:off x="0" y="6005948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  Spirals and TEMPO pixels	           Interpolate altitude profile		   VCD comparison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783779-202A-00ED-3867-65FFBA032C63}"/>
              </a:ext>
            </a:extLst>
          </p:cNvPr>
          <p:cNvSpPr txBox="1"/>
          <p:nvPr/>
        </p:nvSpPr>
        <p:spPr>
          <a:xfrm>
            <a:off x="10700004" y="2146550"/>
            <a:ext cx="1070237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</a:t>
            </a:r>
            <a:r>
              <a:rPr lang="en-US" sz="2400" baseline="-25000" dirty="0"/>
              <a:t>2</a:t>
            </a:r>
            <a:endParaRPr lang="en-US" sz="2400" dirty="0"/>
          </a:p>
          <a:p>
            <a:pPr algn="ctr"/>
            <a:r>
              <a:rPr lang="en-US" sz="1600" dirty="0"/>
              <a:t>Slope 0.97</a:t>
            </a:r>
          </a:p>
          <a:p>
            <a:pPr algn="ctr"/>
            <a:r>
              <a:rPr lang="en-US" sz="1600" dirty="0"/>
              <a:t>R</a:t>
            </a:r>
            <a:r>
              <a:rPr lang="en-US" sz="1600" baseline="30000" dirty="0"/>
              <a:t>2</a:t>
            </a:r>
            <a:r>
              <a:rPr lang="en-US" sz="1600" dirty="0"/>
              <a:t> 0.93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6075A3-9DD4-C5E2-9D82-7835131B9B55}"/>
              </a:ext>
            </a:extLst>
          </p:cNvPr>
          <p:cNvSpPr txBox="1"/>
          <p:nvPr/>
        </p:nvSpPr>
        <p:spPr>
          <a:xfrm>
            <a:off x="10808208" y="4710779"/>
            <a:ext cx="105499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HCHO</a:t>
            </a:r>
          </a:p>
          <a:p>
            <a:pPr algn="ctr"/>
            <a:r>
              <a:rPr lang="en-US" sz="1600" dirty="0"/>
              <a:t>Slope 0.70</a:t>
            </a:r>
          </a:p>
          <a:p>
            <a:pPr algn="ctr"/>
            <a:r>
              <a:rPr lang="en-US" sz="1600" dirty="0"/>
              <a:t>R</a:t>
            </a:r>
            <a:r>
              <a:rPr lang="en-US" sz="1600" baseline="30000" dirty="0"/>
              <a:t>2</a:t>
            </a:r>
            <a:r>
              <a:rPr lang="en-US" sz="1600" dirty="0"/>
              <a:t> 0.64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448EF3-36FB-2D69-3449-643CF5B36595}"/>
              </a:ext>
            </a:extLst>
          </p:cNvPr>
          <p:cNvSpPr txBox="1"/>
          <p:nvPr/>
        </p:nvSpPr>
        <p:spPr>
          <a:xfrm>
            <a:off x="9322690" y="6416090"/>
            <a:ext cx="2869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Waxman et al talk</a:t>
            </a:r>
          </a:p>
        </p:txBody>
      </p:sp>
      <p:sp>
        <p:nvSpPr>
          <p:cNvPr id="17" name="AutoShape 2">
            <a:extLst>
              <a:ext uri="{FF2B5EF4-FFF2-40B4-BE49-F238E27FC236}">
                <a16:creationId xmlns:a16="http://schemas.microsoft.com/office/drawing/2014/main" id="{88B6928B-AB58-6A12-4357-F725874F62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549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2EF871C4-59B7-9EEF-C0FE-D4AED700A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99" y="1747015"/>
            <a:ext cx="4563187" cy="44606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ADA99E-8F3D-A10D-6AE8-323F88DE7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999" y="324090"/>
            <a:ext cx="4488010" cy="1046321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>
                <a:solidFill>
                  <a:srgbClr val="002060"/>
                </a:solidFill>
                <a:latin typeface="Avenir Next Demi Bold" panose="020B0503020202020204" pitchFamily="34" charset="0"/>
                <a:ea typeface="+mn-ea"/>
                <a:cs typeface="Arial" panose="020B0604020202020204" pitchFamily="34" charset="0"/>
              </a:rPr>
              <a:t>CUPiDS</a:t>
            </a:r>
            <a:r>
              <a:rPr lang="en-US" sz="3600" b="1" i="1" dirty="0">
                <a:solidFill>
                  <a:srgbClr val="002060"/>
                </a:solidFill>
                <a:latin typeface="Avenir Next Demi Bold" panose="020B0503020202020204" pitchFamily="34" charset="0"/>
                <a:ea typeface="+mn-ea"/>
                <a:cs typeface="Arial" panose="020B0604020202020204" pitchFamily="34" charset="0"/>
              </a:rPr>
              <a:t>:</a:t>
            </a:r>
            <a:br>
              <a:rPr lang="en-US" sz="3600" b="1" i="1" dirty="0">
                <a:solidFill>
                  <a:srgbClr val="002060"/>
                </a:solidFill>
                <a:latin typeface="Avenir Next Demi Bold" panose="020B0503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3600" b="1" i="1" dirty="0">
                <a:solidFill>
                  <a:srgbClr val="002060"/>
                </a:solidFill>
                <a:latin typeface="Avenir Next Demi Bold" panose="020B0503020202020204" pitchFamily="34" charset="0"/>
                <a:ea typeface="+mn-ea"/>
                <a:cs typeface="Arial" panose="020B0604020202020204" pitchFamily="34" charset="0"/>
              </a:rPr>
              <a:t>MAX-DOAS vs TEMPO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448EF3-36FB-2D69-3449-643CF5B36595}"/>
              </a:ext>
            </a:extLst>
          </p:cNvPr>
          <p:cNvSpPr txBox="1"/>
          <p:nvPr/>
        </p:nvSpPr>
        <p:spPr>
          <a:xfrm>
            <a:off x="1188735" y="6308961"/>
            <a:ext cx="3827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Sunil </a:t>
            </a:r>
            <a:r>
              <a:rPr lang="en-US" sz="2400" dirty="0" err="1"/>
              <a:t>Baidar</a:t>
            </a:r>
            <a:r>
              <a:rPr lang="en-US" sz="2400" dirty="0"/>
              <a:t>, Rainer </a:t>
            </a:r>
            <a:r>
              <a:rPr lang="en-US" sz="2400" dirty="0" err="1"/>
              <a:t>Volkamer</a:t>
            </a:r>
            <a:endParaRPr lang="en-US" sz="24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308A4BD-1D17-E81D-BF87-3FE74649A7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20" r="5328"/>
          <a:stretch/>
        </p:blipFill>
        <p:spPr>
          <a:xfrm>
            <a:off x="5955861" y="65030"/>
            <a:ext cx="6058659" cy="336397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CEB16C2-8630-66F0-76D9-38687A2722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86" r="6018"/>
          <a:stretch/>
        </p:blipFill>
        <p:spPr>
          <a:xfrm>
            <a:off x="5955861" y="3408278"/>
            <a:ext cx="6058659" cy="336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68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7308A4BD-1D17-E81D-BF87-3FE74649A7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20" r="5328"/>
          <a:stretch/>
        </p:blipFill>
        <p:spPr>
          <a:xfrm>
            <a:off x="5955861" y="65030"/>
            <a:ext cx="6058659" cy="336397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CEB16C2-8630-66F0-76D9-38687A2722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86" r="6018"/>
          <a:stretch/>
        </p:blipFill>
        <p:spPr>
          <a:xfrm>
            <a:off x="5955861" y="3408278"/>
            <a:ext cx="6058659" cy="3362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D93DFF-54F5-4246-4F15-E0655F8B01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14" t="4423" r="2817"/>
          <a:stretch/>
        </p:blipFill>
        <p:spPr>
          <a:xfrm>
            <a:off x="302314" y="65030"/>
            <a:ext cx="5653547" cy="29601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19AECD-F0B6-CC76-51E7-6119E86AFB8C}"/>
              </a:ext>
            </a:extLst>
          </p:cNvPr>
          <p:cNvSpPr txBox="1"/>
          <p:nvPr/>
        </p:nvSpPr>
        <p:spPr>
          <a:xfrm>
            <a:off x="996536" y="211541"/>
            <a:ext cx="2290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VCD along flight track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F4EE20-B5CB-36B8-B4DC-50F9121A170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7151"/>
          <a:stretch/>
        </p:blipFill>
        <p:spPr>
          <a:xfrm>
            <a:off x="1216454" y="3025215"/>
            <a:ext cx="3790802" cy="387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8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" r="8561" b="7633"/>
          <a:stretch/>
        </p:blipFill>
        <p:spPr>
          <a:xfrm>
            <a:off x="3982731" y="1114257"/>
            <a:ext cx="8179591" cy="44415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000"/>
                    </a14:imgEffect>
                    <a14:imgEffect>
                      <a14:saturation sat="121000"/>
                    </a14:imgEffect>
                    <a14:imgEffect>
                      <a14:brightnessContrast bright="36000" contrast="6000"/>
                    </a14:imgEffect>
                  </a14:imgLayer>
                </a14:imgProps>
              </a:ext>
            </a:extLst>
          </a:blip>
          <a:srcRect l="25876" t="4199" r="55948" b="52717"/>
          <a:stretch/>
        </p:blipFill>
        <p:spPr>
          <a:xfrm>
            <a:off x="29678" y="1121389"/>
            <a:ext cx="3953053" cy="41022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3539" y="5340566"/>
            <a:ext cx="117687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Avenir Book" panose="02000503020000020003" pitchFamily="2" charset="0"/>
              </a:rPr>
              <a:t>Example: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HSRL2 on G-V detected multiple BB aerosol layers with extinction peaking at ~1.5km.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TEMPO AOCH shows discontinuity between land and water pixels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Land pixels show very good agreement while water pixels drastically overestimates AOCH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Book" panose="02000503020000020003" pitchFamily="2" charset="0"/>
              </a:rPr>
              <a:t>First cut comparisons </a:t>
            </a:r>
            <a:r>
              <a:rPr lang="en-US" dirty="0">
                <a:latin typeface="Avenir Book" panose="02000503020000020003" pitchFamily="2" charset="0"/>
              </a:rPr>
              <a:t>and will be redone with reprocessed data that ingests L1B data with updated calibration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54782"/>
            <a:ext cx="1219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Siyuan Wang (CIRES/CU Boulder, NOAA/CSL), Hai Zhang &amp; </a:t>
            </a:r>
            <a:r>
              <a:rPr lang="en-US" sz="2200" dirty="0" err="1"/>
              <a:t>Shobha</a:t>
            </a:r>
            <a:r>
              <a:rPr lang="en-US" sz="2200" dirty="0"/>
              <a:t> </a:t>
            </a:r>
            <a:r>
              <a:rPr lang="en-US" sz="2200" dirty="0" err="1"/>
              <a:t>Kondragunta</a:t>
            </a:r>
            <a:r>
              <a:rPr lang="en-US" sz="2200" dirty="0"/>
              <a:t> (NOAA/NESDIS)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E7B1A3-61B5-69F1-6BDE-E4871B2E1E0B}"/>
              </a:ext>
            </a:extLst>
          </p:cNvPr>
          <p:cNvSpPr txBox="1"/>
          <p:nvPr/>
        </p:nvSpPr>
        <p:spPr>
          <a:xfrm>
            <a:off x="0" y="32024"/>
            <a:ext cx="121920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buNone/>
              <a:defRPr sz="3600" b="1" i="1">
                <a:solidFill>
                  <a:srgbClr val="002060"/>
                </a:solidFill>
                <a:latin typeface="Avenir Next Demi Bold" panose="020B0503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TEMPO Aerosol Optical Centroid Height Evaluation</a:t>
            </a:r>
          </a:p>
        </p:txBody>
      </p:sp>
    </p:spTree>
    <p:extLst>
      <p:ext uri="{BB962C8B-B14F-4D97-AF65-F5344CB8AC3E}">
        <p14:creationId xmlns:p14="http://schemas.microsoft.com/office/powerpoint/2010/main" val="1555886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86586-5305-69A1-0C9C-1A8ADCF6831C}"/>
              </a:ext>
            </a:extLst>
          </p:cNvPr>
          <p:cNvSpPr txBox="1">
            <a:spLocks/>
          </p:cNvSpPr>
          <p:nvPr/>
        </p:nvSpPr>
        <p:spPr>
          <a:xfrm>
            <a:off x="557726" y="129484"/>
            <a:ext cx="4110399" cy="646331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kumimoji="0" sz="3600" b="1" i="1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Demi Bold" panose="020B0503020202020204" pitchFamily="34" charset="0"/>
                <a:ea typeface="ＭＳ Ｐゴシック" charset="0"/>
              </a:defRPr>
            </a:lvl1pPr>
          </a:lstStyle>
          <a:p>
            <a:r>
              <a:rPr lang="en-US" dirty="0"/>
              <a:t>Next @AEROMMA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840848-5432-7C04-FD01-CD6892C5B8F6}"/>
              </a:ext>
            </a:extLst>
          </p:cNvPr>
          <p:cNvSpPr txBox="1"/>
          <p:nvPr/>
        </p:nvSpPr>
        <p:spPr>
          <a:xfrm>
            <a:off x="865146" y="775815"/>
            <a:ext cx="3657601" cy="10156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dirty="0">
                <a:solidFill>
                  <a:srgbClr val="666666"/>
                </a:solidFill>
                <a:effectLst/>
                <a:latin typeface="Avenir Book" panose="02000503020000020003" pitchFamily="2" charset="0"/>
              </a:rPr>
              <a:t>2024 AGES+ Seminars </a:t>
            </a:r>
          </a:p>
          <a:p>
            <a:pPr algn="ctr"/>
            <a:endParaRPr lang="en-US" dirty="0">
              <a:latin typeface="Avenir Book" panose="02000503020000020003" pitchFamily="2" charset="0"/>
            </a:endParaRPr>
          </a:p>
          <a:p>
            <a:pPr algn="ctr"/>
            <a:r>
              <a:rPr lang="en-US" dirty="0">
                <a:latin typeface="Avenir Book" panose="02000503020000020003" pitchFamily="2" charset="0"/>
              </a:rPr>
              <a:t>Date: every 4</a:t>
            </a:r>
            <a:r>
              <a:rPr lang="en-US" baseline="30000" dirty="0">
                <a:latin typeface="Avenir Book" panose="02000503020000020003" pitchFamily="2" charset="0"/>
              </a:rPr>
              <a:t>th</a:t>
            </a:r>
            <a:r>
              <a:rPr lang="en-US" dirty="0">
                <a:latin typeface="Avenir Book" panose="02000503020000020003" pitchFamily="2" charset="0"/>
              </a:rPr>
              <a:t> Tuesday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370017-3B11-E1E0-F4D3-8687C1EB83C7}"/>
              </a:ext>
            </a:extLst>
          </p:cNvPr>
          <p:cNvSpPr txBox="1"/>
          <p:nvPr/>
        </p:nvSpPr>
        <p:spPr>
          <a:xfrm>
            <a:off x="372992" y="3399833"/>
            <a:ext cx="4479864" cy="3416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venir Book" panose="02000503020000020003" pitchFamily="2" charset="0"/>
              </a:rPr>
              <a:t>Data: </a:t>
            </a:r>
            <a:r>
              <a:rPr lang="en-US" sz="1300" dirty="0">
                <a:latin typeface="Avenir Book" panose="02000503020000020003" pitchFamily="2" charset="0"/>
                <a:hlinkClick r:id="rId2"/>
              </a:rPr>
              <a:t>https://csl.noaa.gov/projects/aeromma/data.html</a:t>
            </a:r>
            <a:endParaRPr lang="en-US" dirty="0">
              <a:latin typeface="Avenir Book" panose="02000503020000020003" pitchFamily="2" charset="0"/>
            </a:endParaRPr>
          </a:p>
          <a:p>
            <a:pPr algn="ctr"/>
            <a:endParaRPr lang="en-US" dirty="0">
              <a:latin typeface="Avenir Book" panose="02000503020000020003" pitchFamily="2" charset="0"/>
            </a:endParaRPr>
          </a:p>
          <a:p>
            <a:pPr algn="ctr"/>
            <a:endParaRPr lang="en-US" dirty="0">
              <a:latin typeface="Avenir Book" panose="02000503020000020003" pitchFamily="2" charset="0"/>
            </a:endParaRPr>
          </a:p>
          <a:p>
            <a:pPr algn="ctr"/>
            <a:endParaRPr lang="en-US" dirty="0">
              <a:latin typeface="Avenir Book" panose="02000503020000020003" pitchFamily="2" charset="0"/>
            </a:endParaRPr>
          </a:p>
          <a:p>
            <a:pPr algn="ctr"/>
            <a:endParaRPr lang="en-US" dirty="0">
              <a:latin typeface="Avenir Book" panose="02000503020000020003" pitchFamily="2" charset="0"/>
            </a:endParaRPr>
          </a:p>
          <a:p>
            <a:pPr algn="ctr"/>
            <a:endParaRPr lang="en-US" dirty="0">
              <a:latin typeface="Avenir Book" panose="02000503020000020003" pitchFamily="2" charset="0"/>
            </a:endParaRPr>
          </a:p>
          <a:p>
            <a:pPr algn="ctr"/>
            <a:endParaRPr lang="en-US" dirty="0">
              <a:latin typeface="Avenir Book" panose="02000503020000020003" pitchFamily="2" charset="0"/>
            </a:endParaRPr>
          </a:p>
          <a:p>
            <a:pPr algn="ctr"/>
            <a:endParaRPr lang="en-US" dirty="0">
              <a:latin typeface="Avenir Book" panose="02000503020000020003" pitchFamily="2" charset="0"/>
            </a:endParaRPr>
          </a:p>
          <a:p>
            <a:pPr algn="ctr"/>
            <a:endParaRPr lang="en-US" dirty="0">
              <a:latin typeface="Avenir Book" panose="02000503020000020003" pitchFamily="2" charset="0"/>
            </a:endParaRPr>
          </a:p>
          <a:p>
            <a:pPr algn="ctr"/>
            <a:r>
              <a:rPr lang="en-US" dirty="0">
                <a:latin typeface="Avenir Book" panose="02000503020000020003" pitchFamily="2" charset="0"/>
              </a:rPr>
              <a:t>Data are final</a:t>
            </a:r>
          </a:p>
          <a:p>
            <a:pPr algn="ctr"/>
            <a:r>
              <a:rPr lang="en-US" dirty="0">
                <a:latin typeface="Avenir Book" panose="02000503020000020003" pitchFamily="2" charset="0"/>
              </a:rPr>
              <a:t>Password protected until Oct.</a:t>
            </a:r>
          </a:p>
          <a:p>
            <a:pPr algn="ctr"/>
            <a:r>
              <a:rPr lang="en-US" dirty="0">
                <a:latin typeface="Avenir Book" panose="02000503020000020003" pitchFamily="2" charset="0"/>
              </a:rPr>
              <a:t>(happy to share </a:t>
            </a:r>
            <a:r>
              <a:rPr lang="en-US" dirty="0" err="1">
                <a:latin typeface="Avenir Book" panose="02000503020000020003" pitchFamily="2" charset="0"/>
              </a:rPr>
              <a:t>pwd</a:t>
            </a:r>
            <a:r>
              <a:rPr lang="en-US" dirty="0">
                <a:latin typeface="Avenir Book" panose="02000503020000020003" pitchFamily="2" charset="0"/>
              </a:rPr>
              <a:t>)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4B74CFD-4FE1-0631-A7F6-A0312406E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687" y="4019312"/>
            <a:ext cx="1784443" cy="16812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FFBDBA-1114-B152-22C6-37938CE928A0}"/>
              </a:ext>
            </a:extLst>
          </p:cNvPr>
          <p:cNvSpPr txBox="1"/>
          <p:nvPr/>
        </p:nvSpPr>
        <p:spPr>
          <a:xfrm>
            <a:off x="6010791" y="131646"/>
            <a:ext cx="6099858" cy="132343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venir Book" panose="02000503020000020003" pitchFamily="2" charset="0"/>
                <a:cs typeface="Arial" panose="020B0604020202020204" pitchFamily="34" charset="0"/>
              </a:rPr>
              <a:t>AiRMAPS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venir Book" panose="02000503020000020003" pitchFamily="2" charset="0"/>
                <a:cs typeface="Arial" panose="020B0604020202020204" pitchFamily="34" charset="0"/>
              </a:rPr>
              <a:t> 2024-27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venir Book" panose="02000503020000020003" pitchFamily="2" charset="0"/>
                <a:cs typeface="Arial" panose="020B0604020202020204" pitchFamily="34" charset="0"/>
              </a:rPr>
              <a:t>Airborne and Remote Sensing Methane and Air Pollutant Surveys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4A79D377-A12F-631B-D781-28ADFD132A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332"/>
          <a:stretch/>
        </p:blipFill>
        <p:spPr bwMode="auto">
          <a:xfrm>
            <a:off x="6302433" y="1809724"/>
            <a:ext cx="5516575" cy="451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8A69A1-84E6-F18D-0BB9-BB99499BCF8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660" b="11095"/>
          <a:stretch/>
        </p:blipFill>
        <p:spPr>
          <a:xfrm>
            <a:off x="1336290" y="1896949"/>
            <a:ext cx="2715311" cy="139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90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D52AA1-2010-AB5E-0FE7-3C3496584DC3}"/>
              </a:ext>
            </a:extLst>
          </p:cNvPr>
          <p:cNvSpPr/>
          <p:nvPr/>
        </p:nvSpPr>
        <p:spPr>
          <a:xfrm>
            <a:off x="0" y="34724"/>
            <a:ext cx="6772760" cy="9499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i="1" dirty="0">
                <a:solidFill>
                  <a:srgbClr val="002060"/>
                </a:solidFill>
                <a:latin typeface="Avenir Next Demi Bold" panose="020B0503020202020204" pitchFamily="34" charset="0"/>
                <a:cs typeface="Arial" panose="020B0604020202020204" pitchFamily="34" charset="0"/>
              </a:rPr>
              <a:t>TEMPO and AEROMMA/AGES+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C128F7-B54D-9544-8C8F-400183566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86392"/>
            <a:ext cx="9283486" cy="41716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D94799-B228-CA41-094B-3E306B405D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9328" y="-11017"/>
            <a:ext cx="5432672" cy="33320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2B4CE2-F4D3-B96D-350C-33F80A2A20F8}"/>
              </a:ext>
            </a:extLst>
          </p:cNvPr>
          <p:cNvSpPr txBox="1"/>
          <p:nvPr/>
        </p:nvSpPr>
        <p:spPr>
          <a:xfrm>
            <a:off x="9404835" y="3724192"/>
            <a:ext cx="275474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Data sources:</a:t>
            </a:r>
          </a:p>
          <a:p>
            <a:endParaRPr lang="en-US" sz="1200" dirty="0"/>
          </a:p>
          <a:p>
            <a:r>
              <a:rPr lang="en-US" sz="1200" dirty="0"/>
              <a:t>AEROMMA: </a:t>
            </a:r>
            <a:r>
              <a:rPr lang="en-US" sz="1200" dirty="0">
                <a:hlinkClick r:id="rId4"/>
              </a:rPr>
              <a:t>https://csl.noaa.gov/projects/aeromma/</a:t>
            </a:r>
            <a:endParaRPr lang="en-US" sz="1200" dirty="0"/>
          </a:p>
          <a:p>
            <a:endParaRPr lang="en-US" sz="1200" u="sng" dirty="0"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200" dirty="0"/>
              <a:t>STAQS: </a:t>
            </a:r>
          </a:p>
          <a:p>
            <a:r>
              <a:rPr lang="en-US" sz="1200" dirty="0">
                <a:hlinkClick r:id="rId5"/>
              </a:rPr>
              <a:t>https://www-air.larc.nasa.gov/cgi-bin/ArcView/staqs?JSC-GV=1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 err="1"/>
              <a:t>Searey</a:t>
            </a:r>
            <a:r>
              <a:rPr lang="en-US" sz="1200" dirty="0"/>
              <a:t>:</a:t>
            </a:r>
          </a:p>
          <a:p>
            <a:r>
              <a:rPr lang="en-US" sz="1200" dirty="0">
                <a:hlinkClick r:id="rId6"/>
              </a:rPr>
              <a:t>https://www-air.larc.nasa.gov/cgi-bin/ArcView/staqs?SEAREY=1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TEMPO:</a:t>
            </a:r>
          </a:p>
          <a:p>
            <a:r>
              <a:rPr lang="en-US" sz="1200" dirty="0">
                <a:hlinkClick r:id="rId7"/>
              </a:rPr>
              <a:t>https://svs.gsfc.nasa.gov/5142</a:t>
            </a:r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B009A7-59FD-EB41-35FD-0D4F4DBEA0BD}"/>
              </a:ext>
            </a:extLst>
          </p:cNvPr>
          <p:cNvSpPr txBox="1"/>
          <p:nvPr/>
        </p:nvSpPr>
        <p:spPr>
          <a:xfrm>
            <a:off x="552068" y="807993"/>
            <a:ext cx="566862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Avenir Book" panose="02000503020000020003" pitchFamily="2" charset="0"/>
              </a:rPr>
              <a:t>AEROMMA DC-8:	emissions &amp; chemistry</a:t>
            </a:r>
          </a:p>
          <a:p>
            <a:r>
              <a:rPr lang="en-US" sz="1600" dirty="0">
                <a:latin typeface="Avenir Book" panose="02000503020000020003" pitchFamily="2" charset="0"/>
              </a:rPr>
              <a:t>STAQS G3&amp;V: 	remote sensing AQ &amp; GHG</a:t>
            </a:r>
          </a:p>
          <a:p>
            <a:r>
              <a:rPr lang="en-US" sz="1600" dirty="0" err="1">
                <a:effectLst/>
                <a:latin typeface="Avenir Book" panose="02000503020000020003" pitchFamily="2" charset="0"/>
              </a:rPr>
              <a:t>CU</a:t>
            </a:r>
            <a:r>
              <a:rPr lang="en-US" sz="1600" dirty="0" err="1">
                <a:latin typeface="Avenir Book" panose="02000503020000020003" pitchFamily="2" charset="0"/>
              </a:rPr>
              <a:t>PiDS</a:t>
            </a:r>
            <a:r>
              <a:rPr lang="en-US" sz="1600" dirty="0">
                <a:latin typeface="Avenir Book" panose="02000503020000020003" pitchFamily="2" charset="0"/>
              </a:rPr>
              <a:t> TO: 	coastal dynamics, AQ</a:t>
            </a:r>
          </a:p>
          <a:p>
            <a:r>
              <a:rPr lang="en-US" sz="1600" dirty="0" err="1">
                <a:latin typeface="Avenir Book" panose="02000503020000020003" pitchFamily="2" charset="0"/>
              </a:rPr>
              <a:t>LMBreeze</a:t>
            </a:r>
            <a:r>
              <a:rPr lang="en-US" sz="1600" dirty="0">
                <a:latin typeface="Avenir Book" panose="02000503020000020003" pitchFamily="2" charset="0"/>
              </a:rPr>
              <a:t> </a:t>
            </a:r>
            <a:r>
              <a:rPr lang="en-US" sz="1600" dirty="0" err="1">
                <a:latin typeface="Avenir Book" panose="02000503020000020003" pitchFamily="2" charset="0"/>
              </a:rPr>
              <a:t>Searey</a:t>
            </a:r>
            <a:r>
              <a:rPr lang="en-US" sz="1600" dirty="0">
                <a:latin typeface="Avenir Book" panose="02000503020000020003" pitchFamily="2" charset="0"/>
              </a:rPr>
              <a:t>:	low altitude over lake</a:t>
            </a:r>
          </a:p>
          <a:p>
            <a:r>
              <a:rPr lang="en-US" sz="1600" dirty="0">
                <a:effectLst/>
                <a:latin typeface="Avenir Book" panose="02000503020000020003" pitchFamily="2" charset="0"/>
              </a:rPr>
              <a:t>Ground sites:	- Pandora, </a:t>
            </a:r>
            <a:r>
              <a:rPr lang="en-US" sz="1600" dirty="0" err="1">
                <a:effectLst/>
                <a:latin typeface="Avenir Book" panose="02000503020000020003" pitchFamily="2" charset="0"/>
              </a:rPr>
              <a:t>TOLNet</a:t>
            </a:r>
            <a:endParaRPr lang="en-US" sz="1600" dirty="0">
              <a:effectLst/>
              <a:latin typeface="Avenir Book" panose="02000503020000020003" pitchFamily="2" charset="0"/>
            </a:endParaRPr>
          </a:p>
          <a:p>
            <a:r>
              <a:rPr lang="en-US" sz="1600" dirty="0">
                <a:latin typeface="Avenir Book" panose="02000503020000020003" pitchFamily="2" charset="0"/>
              </a:rPr>
              <a:t>		- downtown, downwind, fluxes</a:t>
            </a:r>
          </a:p>
          <a:p>
            <a:r>
              <a:rPr lang="en-US" sz="1600" dirty="0">
                <a:effectLst/>
                <a:latin typeface="Avenir Book" panose="02000503020000020003" pitchFamily="2" charset="0"/>
              </a:rPr>
              <a:t>		- long term monitoring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C04E0B-23B1-4880-0D90-47561F6A9672}"/>
              </a:ext>
            </a:extLst>
          </p:cNvPr>
          <p:cNvSpPr txBox="1"/>
          <p:nvPr/>
        </p:nvSpPr>
        <p:spPr>
          <a:xfrm>
            <a:off x="395082" y="4995458"/>
            <a:ext cx="28210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  <a:latin typeface="Avenir Book" panose="02000503020000020003" pitchFamily="2" charset="0"/>
              </a:rPr>
              <a:t>TEMPO (other satellites): hourly AQ data</a:t>
            </a:r>
            <a:endParaRPr lang="en-US" sz="1800" dirty="0">
              <a:solidFill>
                <a:srgbClr val="FFFF00"/>
              </a:solidFill>
              <a:effectLst/>
              <a:latin typeface="Avenir Book" panose="02000503020000020003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91A3C6-8BB1-FE9B-B2D9-CC3870138F9B}"/>
              </a:ext>
            </a:extLst>
          </p:cNvPr>
          <p:cNvSpPr/>
          <p:nvPr/>
        </p:nvSpPr>
        <p:spPr>
          <a:xfrm>
            <a:off x="7644808" y="1467293"/>
            <a:ext cx="1371601" cy="79744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37D748-DFE2-F4EF-CE29-F4268BB26BD9}"/>
              </a:ext>
            </a:extLst>
          </p:cNvPr>
          <p:cNvSpPr/>
          <p:nvPr/>
        </p:nvSpPr>
        <p:spPr>
          <a:xfrm>
            <a:off x="11291777" y="1626780"/>
            <a:ext cx="867799" cy="596257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D8A47E-D3A0-F305-8B4A-BA91421803D7}"/>
              </a:ext>
            </a:extLst>
          </p:cNvPr>
          <p:cNvSpPr/>
          <p:nvPr/>
        </p:nvSpPr>
        <p:spPr>
          <a:xfrm>
            <a:off x="9016409" y="829339"/>
            <a:ext cx="1184231" cy="79744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47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234DBAB-6F4B-E010-1168-0083DAF09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906" y="3428251"/>
            <a:ext cx="6937094" cy="34297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D52AA1-2010-AB5E-0FE7-3C3496584DC3}"/>
              </a:ext>
            </a:extLst>
          </p:cNvPr>
          <p:cNvSpPr/>
          <p:nvPr/>
        </p:nvSpPr>
        <p:spPr>
          <a:xfrm>
            <a:off x="0" y="9610"/>
            <a:ext cx="12192000" cy="728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Demi Bold" panose="020B0503020202020204" pitchFamily="34" charset="0"/>
                <a:cs typeface="Arial" panose="020B0604020202020204" pitchFamily="34" charset="0"/>
              </a:rPr>
              <a:t>AEROMMA DC-8 Flight Statistics (Jun-Aug 2023)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A1AD7D8-2D7C-CB08-F5B1-FFCD40FEE4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702496"/>
              </p:ext>
            </p:extLst>
          </p:nvPr>
        </p:nvGraphicFramePr>
        <p:xfrm>
          <a:off x="225623" y="737624"/>
          <a:ext cx="3485140" cy="3764485"/>
        </p:xfrm>
        <a:graphic>
          <a:graphicData uri="http://schemas.openxmlformats.org/drawingml/2006/table">
            <a:tbl>
              <a:tblPr/>
              <a:tblGrid>
                <a:gridCol w="1877945">
                  <a:extLst>
                    <a:ext uri="{9D8B030D-6E8A-4147-A177-3AD203B41FA5}">
                      <a16:colId xmlns:a16="http://schemas.microsoft.com/office/drawing/2014/main" val="683077302"/>
                    </a:ext>
                  </a:extLst>
                </a:gridCol>
                <a:gridCol w="1607195">
                  <a:extLst>
                    <a:ext uri="{9D8B030D-6E8A-4147-A177-3AD203B41FA5}">
                      <a16:colId xmlns:a16="http://schemas.microsoft.com/office/drawing/2014/main" val="3047246055"/>
                    </a:ext>
                  </a:extLst>
                </a:gridCol>
              </a:tblGrid>
              <a:tr h="410630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Book" panose="02000503020000020003" pitchFamily="2" charset="0"/>
                        </a:rPr>
                        <a:t>City</a:t>
                      </a:r>
                      <a:endParaRPr lang="en-US" sz="1800" dirty="0"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25400" marR="25400" marT="12700" marB="12700" anchor="ctr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venir Book" panose="02000503020000020003" pitchFamily="2" charset="0"/>
                        </a:rPr>
                        <a:t># of flights</a:t>
                      </a:r>
                      <a:endParaRPr lang="en-US" sz="1800" dirty="0"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25400" marR="25400" marT="12700" marB="12700" anchor="ctr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7135550"/>
                  </a:ext>
                </a:extLst>
              </a:tr>
              <a:tr h="602780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 panose="02000503020000020003" pitchFamily="2" charset="0"/>
                        </a:rPr>
                        <a:t>Los Angeles</a:t>
                      </a:r>
                      <a:endParaRPr lang="en-US" sz="1800" dirty="0"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25400" marR="25400" marT="12700" marB="12700" anchor="ctr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 panose="02000503020000020003" pitchFamily="2" charset="0"/>
                        </a:rPr>
                        <a:t>3 + </a:t>
                      </a: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 panose="02000503020000020003" pitchFamily="2" charset="0"/>
                        </a:rPr>
                        <a:t>SARP (4)</a:t>
                      </a:r>
                      <a:endParaRPr lang="en-US" sz="1800" dirty="0"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25400" marR="25400" marT="12700" marB="12700" anchor="ctr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101806"/>
                  </a:ext>
                </a:extLst>
              </a:tr>
              <a:tr h="415629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 panose="02000503020000020003" pitchFamily="2" charset="0"/>
                        </a:rPr>
                        <a:t>New York</a:t>
                      </a:r>
                      <a:endParaRPr lang="en-US" sz="1800" b="0" dirty="0"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25400" marR="25400" marT="12700" marB="12700" anchor="ctr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 panose="02000503020000020003" pitchFamily="2" charset="0"/>
                        </a:rPr>
                        <a:t>4</a:t>
                      </a:r>
                      <a:endParaRPr lang="en-US" sz="1800" b="0" dirty="0"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25400" marR="25400" marT="12700" marB="12700" anchor="ctr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173716"/>
                  </a:ext>
                </a:extLst>
              </a:tr>
              <a:tr h="415629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 panose="02000503020000020003" pitchFamily="2" charset="0"/>
                        </a:rPr>
                        <a:t>Chicago</a:t>
                      </a:r>
                      <a:endParaRPr lang="en-US" sz="1800" dirty="0"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25400" marR="25400" marT="12700" marB="12700" anchor="ctr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 panose="02000503020000020003" pitchFamily="2" charset="0"/>
                        </a:rPr>
                        <a:t>5</a:t>
                      </a:r>
                      <a:endParaRPr lang="en-US" sz="1800" dirty="0"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25400" marR="25400" marT="12700" marB="12700" anchor="ctr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9467130"/>
                  </a:ext>
                </a:extLst>
              </a:tr>
              <a:tr h="415629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 panose="02000503020000020003" pitchFamily="2" charset="0"/>
                        </a:rPr>
                        <a:t>Toronto + Detroit</a:t>
                      </a:r>
                      <a:endParaRPr lang="en-US" sz="1800" dirty="0"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25400" marR="25400" marT="12700" marB="12700" anchor="ctr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 panose="02000503020000020003" pitchFamily="2" charset="0"/>
                        </a:rPr>
                        <a:t>2</a:t>
                      </a:r>
                      <a:endParaRPr lang="en-US" sz="1800" dirty="0"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25400" marR="25400" marT="12700" marB="12700" anchor="ctr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821231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 panose="02000503020000020003" pitchFamily="2" charset="0"/>
                        </a:rPr>
                        <a:t>Central Valley</a:t>
                      </a:r>
                      <a:endParaRPr lang="en-US" sz="1800" dirty="0"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25400" marR="25400" marT="12700" marB="12700" anchor="ctr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Book" panose="02000503020000020003" pitchFamily="2" charset="0"/>
                        </a:rPr>
                        <a:t>1 + SARP (1)</a:t>
                      </a:r>
                      <a:endParaRPr lang="en-US" sz="1800" dirty="0">
                        <a:effectLst/>
                        <a:latin typeface="Avenir Book" panose="02000503020000020003" pitchFamily="2" charset="0"/>
                      </a:endParaRPr>
                    </a:p>
                  </a:txBody>
                  <a:tcPr marL="25400" marR="25400" marT="12700" marB="12700" anchor="ctr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195760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venir Book" panose="02000503020000020003" pitchFamily="2" charset="0"/>
                        </a:rPr>
                        <a:t>Indianapolis </a:t>
                      </a:r>
                    </a:p>
                  </a:txBody>
                  <a:tcPr marL="25400" marR="25400" marT="12700" marB="12700" anchor="ctr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venir Book" panose="02000503020000020003" pitchFamily="2" charset="0"/>
                        </a:rPr>
                        <a:t>1</a:t>
                      </a:r>
                    </a:p>
                  </a:txBody>
                  <a:tcPr marL="25400" marR="25400" marT="12700" marB="12700" anchor="ctr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562625"/>
                  </a:ext>
                </a:extLst>
              </a:tr>
              <a:tr h="501396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venir Book" panose="02000503020000020003" pitchFamily="2" charset="0"/>
                        </a:rPr>
                        <a:t>Salt Lake City</a:t>
                      </a:r>
                    </a:p>
                  </a:txBody>
                  <a:tcPr marL="25400" marR="25400" marT="12700" marB="12700" anchor="ctr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venir Book" panose="02000503020000020003" pitchFamily="2" charset="0"/>
                        </a:rPr>
                        <a:t>1</a:t>
                      </a:r>
                    </a:p>
                  </a:txBody>
                  <a:tcPr marL="25400" marR="25400" marT="12700" marB="12700" anchor="ctr">
                    <a:lnL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54877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78238C2-C3F1-2748-BC6B-43E4ECF64429}"/>
              </a:ext>
            </a:extLst>
          </p:cNvPr>
          <p:cNvSpPr txBox="1"/>
          <p:nvPr/>
        </p:nvSpPr>
        <p:spPr>
          <a:xfrm>
            <a:off x="71507" y="4651963"/>
            <a:ext cx="5285687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u="sng" dirty="0">
                <a:latin typeface="Avenir Book" panose="02000503020000020003" pitchFamily="2" charset="0"/>
              </a:rPr>
              <a:t>Flights under TEMPO: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Avenir Book" panose="02000503020000020003" pitchFamily="2" charset="0"/>
              </a:rPr>
              <a:t>New York, </a:t>
            </a:r>
            <a:r>
              <a:rPr lang="en-US" sz="2000" b="1" dirty="0" err="1">
                <a:latin typeface="Avenir Book" panose="02000503020000020003" pitchFamily="2" charset="0"/>
              </a:rPr>
              <a:t>Toronto+Detroit</a:t>
            </a:r>
            <a:r>
              <a:rPr lang="en-US" sz="2000" b="1" dirty="0">
                <a:latin typeface="Avenir Book" panose="02000503020000020003" pitchFamily="2" charset="0"/>
              </a:rPr>
              <a:t> </a:t>
            </a:r>
            <a:r>
              <a:rPr lang="en-US" sz="2000" dirty="0">
                <a:latin typeface="Avenir Book" panose="02000503020000020003" pitchFamily="2" charset="0"/>
              </a:rPr>
              <a:t>with 3 aircraft (DC8, NASA G3&amp;GV), Chicago with 4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Avenir Book" panose="02000503020000020003" pitchFamily="2" charset="0"/>
              </a:rPr>
              <a:t>Los Angeles </a:t>
            </a:r>
            <a:r>
              <a:rPr lang="en-US" sz="2000" dirty="0">
                <a:latin typeface="Avenir Book" panose="02000503020000020003" pitchFamily="2" charset="0"/>
              </a:rPr>
              <a:t>with two aircraft (DC8, G3)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12 flights under TEMPO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6-12 altitude profiles per flight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02BCFB-7363-5C68-8966-94A8EFE53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737625"/>
            <a:ext cx="7772400" cy="26559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8A2DEC-1021-FB20-6DC8-96D11444D734}"/>
              </a:ext>
            </a:extLst>
          </p:cNvPr>
          <p:cNvSpPr txBox="1"/>
          <p:nvPr/>
        </p:nvSpPr>
        <p:spPr>
          <a:xfrm>
            <a:off x="8495818" y="761346"/>
            <a:ext cx="369618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Avenir Next Demi Bold" panose="020B0503020202020204" pitchFamily="34" charset="0"/>
              </a:rPr>
              <a:t>All TEMPO parameters included</a:t>
            </a:r>
          </a:p>
        </p:txBody>
      </p:sp>
    </p:spTree>
    <p:extLst>
      <p:ext uri="{BB962C8B-B14F-4D97-AF65-F5344CB8AC3E}">
        <p14:creationId xmlns:p14="http://schemas.microsoft.com/office/powerpoint/2010/main" val="2146358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D52AA1-2010-AB5E-0FE7-3C3496584DC3}"/>
              </a:ext>
            </a:extLst>
          </p:cNvPr>
          <p:cNvSpPr/>
          <p:nvPr/>
        </p:nvSpPr>
        <p:spPr>
          <a:xfrm>
            <a:off x="0" y="7603"/>
            <a:ext cx="12192000" cy="660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Demi Bold" panose="020B0503020202020204" pitchFamily="34" charset="0"/>
                <a:cs typeface="Arial" panose="020B0604020202020204" pitchFamily="34" charset="0"/>
              </a:rPr>
              <a:t>AEROMMA/AGES+ coordination for TEMPO </a:t>
            </a:r>
            <a:r>
              <a:rPr lang="en-US" sz="3600" b="1" i="1" dirty="0">
                <a:solidFill>
                  <a:srgbClr val="002060"/>
                </a:solidFill>
                <a:latin typeface="Avenir Next Demi Bold" panose="020B0503020202020204" pitchFamily="34" charset="0"/>
                <a:cs typeface="Arial" panose="020B0604020202020204" pitchFamily="34" charset="0"/>
              </a:rPr>
              <a:t>F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Demi Bold" panose="020B0503020202020204" pitchFamily="34" charset="0"/>
                <a:cs typeface="Arial" panose="020B0604020202020204" pitchFamily="34" charset="0"/>
              </a:rPr>
              <a:t>irst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Demi Bold" panose="020B0503020202020204" pitchFamily="34" charset="0"/>
                <a:cs typeface="Arial" panose="020B0604020202020204" pitchFamily="34" charset="0"/>
              </a:rPr>
              <a:t> Light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8205F1-978E-052C-AC53-35ED9B3CCE09}"/>
              </a:ext>
            </a:extLst>
          </p:cNvPr>
          <p:cNvSpPr txBox="1"/>
          <p:nvPr/>
        </p:nvSpPr>
        <p:spPr>
          <a:xfrm>
            <a:off x="-940" y="61889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          morning			        early afternoon		 	       late afternoon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13E750-B3C1-F97E-C062-C1BB22F7D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914400"/>
            <a:ext cx="11645900" cy="49872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4A56D1-F42B-9276-82F9-801884BDDAEB}"/>
              </a:ext>
            </a:extLst>
          </p:cNvPr>
          <p:cNvSpPr txBox="1"/>
          <p:nvPr/>
        </p:nvSpPr>
        <p:spPr>
          <a:xfrm>
            <a:off x="798653" y="4856569"/>
            <a:ext cx="1527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Aug 02, 2023</a:t>
            </a:r>
          </a:p>
        </p:txBody>
      </p:sp>
    </p:spTree>
    <p:extLst>
      <p:ext uri="{BB962C8B-B14F-4D97-AF65-F5344CB8AC3E}">
        <p14:creationId xmlns:p14="http://schemas.microsoft.com/office/powerpoint/2010/main" val="2234214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E5FC8A5-A048-092E-E293-610AA84C654A}"/>
              </a:ext>
            </a:extLst>
          </p:cNvPr>
          <p:cNvSpPr txBox="1"/>
          <p:nvPr/>
        </p:nvSpPr>
        <p:spPr>
          <a:xfrm>
            <a:off x="-940" y="581451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     TEMPO data	          	     AGES+ measurements		   AGES+ data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D52AA1-2010-AB5E-0FE7-3C3496584DC3}"/>
              </a:ext>
            </a:extLst>
          </p:cNvPr>
          <p:cNvSpPr/>
          <p:nvPr/>
        </p:nvSpPr>
        <p:spPr>
          <a:xfrm>
            <a:off x="0" y="7603"/>
            <a:ext cx="12192000" cy="660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Demi Bold" panose="020B0503020202020204" pitchFamily="34" charset="0"/>
                <a:cs typeface="Arial" panose="020B0604020202020204" pitchFamily="34" charset="0"/>
              </a:rPr>
              <a:t>AEROMMA/AGES+ coordination for TEMPO </a:t>
            </a:r>
            <a:r>
              <a:rPr lang="en-US" sz="3600" b="1" i="1" dirty="0">
                <a:solidFill>
                  <a:srgbClr val="002060"/>
                </a:solidFill>
                <a:latin typeface="Avenir Next Demi Bold" panose="020B0503020202020204" pitchFamily="34" charset="0"/>
                <a:cs typeface="Arial" panose="020B0604020202020204" pitchFamily="34" charset="0"/>
              </a:rPr>
              <a:t>F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Demi Bold" panose="020B0503020202020204" pitchFamily="34" charset="0"/>
                <a:cs typeface="Arial" panose="020B0604020202020204" pitchFamily="34" charset="0"/>
              </a:rPr>
              <a:t>irst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Demi Bold" panose="020B0503020202020204" pitchFamily="34" charset="0"/>
                <a:cs typeface="Arial" panose="020B0604020202020204" pitchFamily="34" charset="0"/>
              </a:rPr>
              <a:t> Light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227D65-AB8F-C004-ABF6-C9C44EBCE0F4}"/>
              </a:ext>
            </a:extLst>
          </p:cNvPr>
          <p:cNvSpPr txBox="1"/>
          <p:nvPr/>
        </p:nvSpPr>
        <p:spPr>
          <a:xfrm>
            <a:off x="-940" y="61889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          morning			        early afternoon		 	       late afternoon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3DDC37-BF0A-23A6-32FD-3870FF528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914400"/>
            <a:ext cx="11645900" cy="49872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6E4254-6920-8630-467C-707610CD83E9}"/>
              </a:ext>
            </a:extLst>
          </p:cNvPr>
          <p:cNvSpPr txBox="1"/>
          <p:nvPr/>
        </p:nvSpPr>
        <p:spPr>
          <a:xfrm>
            <a:off x="8701096" y="5186177"/>
            <a:ext cx="29497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GV data courtesy of L. Judd NASA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875802-219F-3B27-9CAF-6EEBAD517FC0}"/>
              </a:ext>
            </a:extLst>
          </p:cNvPr>
          <p:cNvSpPr txBox="1"/>
          <p:nvPr/>
        </p:nvSpPr>
        <p:spPr>
          <a:xfrm>
            <a:off x="798653" y="4856569"/>
            <a:ext cx="1527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Aug 02, 2023</a:t>
            </a:r>
          </a:p>
        </p:txBody>
      </p:sp>
    </p:spTree>
    <p:extLst>
      <p:ext uri="{BB962C8B-B14F-4D97-AF65-F5344CB8AC3E}">
        <p14:creationId xmlns:p14="http://schemas.microsoft.com/office/powerpoint/2010/main" val="1579783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D52AA1-2010-AB5E-0FE7-3C3496584DC3}"/>
              </a:ext>
            </a:extLst>
          </p:cNvPr>
          <p:cNvSpPr/>
          <p:nvPr/>
        </p:nvSpPr>
        <p:spPr>
          <a:xfrm>
            <a:off x="0" y="7603"/>
            <a:ext cx="12192000" cy="660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Demi Bold" panose="020B0503020202020204" pitchFamily="34" charset="0"/>
                <a:cs typeface="Arial" panose="020B0604020202020204" pitchFamily="34" charset="0"/>
              </a:rPr>
              <a:t>AEROMMA/AGES+ coordination for TEMPO </a:t>
            </a:r>
            <a:r>
              <a:rPr lang="en-US" sz="3600" b="1" i="1" dirty="0">
                <a:solidFill>
                  <a:srgbClr val="002060"/>
                </a:solidFill>
                <a:latin typeface="Avenir Next Demi Bold" panose="020B0503020202020204" pitchFamily="34" charset="0"/>
                <a:cs typeface="Arial" panose="020B0604020202020204" pitchFamily="34" charset="0"/>
              </a:rPr>
              <a:t>F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Demi Bold" panose="020B0503020202020204" pitchFamily="34" charset="0"/>
                <a:cs typeface="Arial" panose="020B0604020202020204" pitchFamily="34" charset="0"/>
              </a:rPr>
              <a:t>irst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Demi Bold" panose="020B0503020202020204" pitchFamily="34" charset="0"/>
                <a:cs typeface="Arial" panose="020B0604020202020204" pitchFamily="34" charset="0"/>
              </a:rPr>
              <a:t> Light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2F5F8E-5E9D-FA42-46AC-7D027074ABDE}"/>
              </a:ext>
            </a:extLst>
          </p:cNvPr>
          <p:cNvSpPr txBox="1"/>
          <p:nvPr/>
        </p:nvSpPr>
        <p:spPr>
          <a:xfrm>
            <a:off x="-940" y="61889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          morning			        early afternoon		 	       late afternoon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84F1F7-F561-6CAB-060D-D699F527C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914400"/>
            <a:ext cx="11645900" cy="49872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50A5EE-24D5-06AB-DCDE-AEFB2CB2134B}"/>
              </a:ext>
            </a:extLst>
          </p:cNvPr>
          <p:cNvSpPr txBox="1"/>
          <p:nvPr/>
        </p:nvSpPr>
        <p:spPr>
          <a:xfrm>
            <a:off x="798653" y="4856569"/>
            <a:ext cx="1527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Aug 02, 2023</a:t>
            </a:r>
          </a:p>
        </p:txBody>
      </p:sp>
    </p:spTree>
    <p:extLst>
      <p:ext uri="{BB962C8B-B14F-4D97-AF65-F5344CB8AC3E}">
        <p14:creationId xmlns:p14="http://schemas.microsoft.com/office/powerpoint/2010/main" val="2774146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F4D928B-5850-B4BD-4B85-279525EFA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48" y="851998"/>
            <a:ext cx="9213253" cy="56258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8D7DC0-6A32-2A3F-A8F5-AF1ED7AAC1A0}"/>
              </a:ext>
            </a:extLst>
          </p:cNvPr>
          <p:cNvSpPr txBox="1"/>
          <p:nvPr/>
        </p:nvSpPr>
        <p:spPr>
          <a:xfrm>
            <a:off x="9359501" y="2218388"/>
            <a:ext cx="2832499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- High ozone over the lake: chemistry and transport</a:t>
            </a:r>
          </a:p>
          <a:p>
            <a:endParaRPr lang="en-US" sz="600" dirty="0">
              <a:latin typeface="Avenir Book" panose="02000503020000020003" pitchFamily="2" charset="0"/>
            </a:endParaRPr>
          </a:p>
          <a:p>
            <a:r>
              <a:rPr lang="en-US" dirty="0">
                <a:latin typeface="Avenir Book" panose="02000503020000020003" pitchFamily="2" charset="0"/>
              </a:rPr>
              <a:t>- NO</a:t>
            </a:r>
            <a:r>
              <a:rPr lang="en-US" baseline="-25000" dirty="0">
                <a:latin typeface="Avenir Book" panose="02000503020000020003" pitchFamily="2" charset="0"/>
              </a:rPr>
              <a:t>2</a:t>
            </a:r>
            <a:r>
              <a:rPr lang="en-US" dirty="0">
                <a:latin typeface="Avenir Book" panose="02000503020000020003" pitchFamily="2" charset="0"/>
              </a:rPr>
              <a:t> only high over the city in the afternoon</a:t>
            </a:r>
            <a:endParaRPr lang="en-US" sz="1800" dirty="0">
              <a:solidFill>
                <a:srgbClr val="000000"/>
              </a:solidFill>
              <a:latin typeface="Helvetica" pitchFamily="2" charset="0"/>
            </a:endParaRPr>
          </a:p>
          <a:p>
            <a:endParaRPr lang="en-US" sz="600" dirty="0">
              <a:latin typeface="Avenir Book" panose="02000503020000020003" pitchFamily="2" charset="0"/>
            </a:endParaRPr>
          </a:p>
          <a:p>
            <a:r>
              <a:rPr lang="en-US" sz="1800" dirty="0">
                <a:latin typeface="Avenir Book" panose="02000503020000020003" pitchFamily="2" charset="0"/>
              </a:rPr>
              <a:t>- Fresh emissions from downtown and Gary, IN</a:t>
            </a:r>
            <a:endParaRPr lang="en-US" sz="800" dirty="0">
              <a:latin typeface="Avenir Book" panose="02000503020000020003" pitchFamily="2" charset="0"/>
            </a:endParaRPr>
          </a:p>
          <a:p>
            <a:endParaRPr lang="en-US" sz="800" dirty="0">
              <a:latin typeface="Avenir Book" panose="02000503020000020003" pitchFamily="2" charset="0"/>
            </a:endParaRPr>
          </a:p>
          <a:p>
            <a:r>
              <a:rPr lang="en-US" dirty="0">
                <a:effectLst/>
                <a:latin typeface="Avenir Book" panose="02000503020000020003" pitchFamily="2" charset="0"/>
              </a:rPr>
              <a:t>- </a:t>
            </a:r>
            <a:r>
              <a:rPr lang="en-US" dirty="0">
                <a:latin typeface="Avenir Book" panose="02000503020000020003" pitchFamily="2" charset="0"/>
              </a:rPr>
              <a:t>S</a:t>
            </a:r>
            <a:r>
              <a:rPr lang="en-US" dirty="0">
                <a:effectLst/>
                <a:latin typeface="Avenir Book" panose="02000503020000020003" pitchFamily="2" charset="0"/>
              </a:rPr>
              <a:t>everal spirals for altitude profiles</a:t>
            </a:r>
            <a:endParaRPr lang="en-US" sz="1800" dirty="0">
              <a:effectLst/>
              <a:latin typeface="Avenir Book" panose="02000503020000020003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2DA02B-ED75-805F-46B8-77A70C6CD8AF}"/>
              </a:ext>
            </a:extLst>
          </p:cNvPr>
          <p:cNvSpPr/>
          <p:nvPr/>
        </p:nvSpPr>
        <p:spPr>
          <a:xfrm>
            <a:off x="0" y="7603"/>
            <a:ext cx="12192000" cy="660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Demi Bold" panose="020B0503020202020204" pitchFamily="34" charset="0"/>
                <a:cs typeface="Arial" panose="020B0604020202020204" pitchFamily="34" charset="0"/>
              </a:rPr>
              <a:t>AEROMMA Chicago Aug 02, 2023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664AB1E-EEAE-065A-63DF-79CCA00FD481}"/>
              </a:ext>
            </a:extLst>
          </p:cNvPr>
          <p:cNvCxnSpPr/>
          <p:nvPr/>
        </p:nvCxnSpPr>
        <p:spPr>
          <a:xfrm flipH="1">
            <a:off x="7030065" y="4640826"/>
            <a:ext cx="2255531" cy="193663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B9D3AE2-A675-A98C-0A85-5403762DC9A4}"/>
              </a:ext>
            </a:extLst>
          </p:cNvPr>
          <p:cNvCxnSpPr>
            <a:cxnSpLocks/>
          </p:cNvCxnSpPr>
          <p:nvPr/>
        </p:nvCxnSpPr>
        <p:spPr>
          <a:xfrm flipH="1" flipV="1">
            <a:off x="7747819" y="4316361"/>
            <a:ext cx="1537777" cy="324465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BEAEFA2-750A-3B2B-0BD3-0F18017ACFB3}"/>
              </a:ext>
            </a:extLst>
          </p:cNvPr>
          <p:cNvCxnSpPr>
            <a:cxnSpLocks/>
          </p:cNvCxnSpPr>
          <p:nvPr/>
        </p:nvCxnSpPr>
        <p:spPr>
          <a:xfrm flipH="1" flipV="1">
            <a:off x="7118314" y="3015522"/>
            <a:ext cx="2167282" cy="1625304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466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5970243-4FE4-D13C-F32D-7614E46DBCEB}"/>
              </a:ext>
            </a:extLst>
          </p:cNvPr>
          <p:cNvSpPr txBox="1"/>
          <p:nvPr/>
        </p:nvSpPr>
        <p:spPr>
          <a:xfrm>
            <a:off x="7737987" y="2214996"/>
            <a:ext cx="413128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latin typeface="Avenir Book" panose="02000503020000020003" pitchFamily="2" charset="0"/>
              </a:rPr>
              <a:t>Spirals as altitude profiles for TEMPO validation:</a:t>
            </a:r>
          </a:p>
          <a:p>
            <a:endParaRPr lang="en-US" dirty="0">
              <a:latin typeface="Avenir Book" panose="02000503020000020003" pitchFamily="2" charset="0"/>
            </a:endParaRPr>
          </a:p>
          <a:p>
            <a:r>
              <a:rPr lang="en-US" dirty="0">
                <a:effectLst/>
                <a:latin typeface="Avenir Book" panose="02000503020000020003" pitchFamily="2" charset="0"/>
              </a:rPr>
              <a:t>- Biomass Burning (BB) layers aloft</a:t>
            </a:r>
          </a:p>
          <a:p>
            <a:r>
              <a:rPr lang="en-US" dirty="0">
                <a:latin typeface="Avenir Book" panose="02000503020000020003" pitchFamily="2" charset="0"/>
              </a:rPr>
              <a:t>- Some NO</a:t>
            </a:r>
            <a:r>
              <a:rPr lang="en-US" baseline="-25000" dirty="0">
                <a:latin typeface="Avenir Book" panose="02000503020000020003" pitchFamily="2" charset="0"/>
              </a:rPr>
              <a:t>2</a:t>
            </a:r>
            <a:r>
              <a:rPr lang="en-US" dirty="0">
                <a:latin typeface="Avenir Book" panose="02000503020000020003" pitchFamily="2" charset="0"/>
              </a:rPr>
              <a:t> in the free troposphere not from BB</a:t>
            </a:r>
          </a:p>
          <a:p>
            <a:endParaRPr lang="en-US" dirty="0">
              <a:latin typeface="Avenir Book" panose="02000503020000020003" pitchFamily="2" charset="0"/>
            </a:endParaRPr>
          </a:p>
          <a:p>
            <a:r>
              <a:rPr lang="en-US" dirty="0">
                <a:latin typeface="Avenir Book" panose="02000503020000020003" pitchFamily="2" charset="0"/>
              </a:rPr>
              <a:t>- Layers aloft important due to larger scattering weights for TEMPO NO</a:t>
            </a:r>
            <a:r>
              <a:rPr lang="en-US" baseline="-25000" dirty="0">
                <a:latin typeface="Avenir Book" panose="02000503020000020003" pitchFamily="2" charset="0"/>
              </a:rPr>
              <a:t>2</a:t>
            </a:r>
            <a:r>
              <a:rPr lang="en-US" dirty="0">
                <a:latin typeface="Avenir Book" panose="02000503020000020003" pitchFamily="2" charset="0"/>
              </a:rPr>
              <a:t> at higher altitudes</a:t>
            </a:r>
            <a:endParaRPr lang="en-US" baseline="-25000" dirty="0">
              <a:latin typeface="Avenir Book" panose="02000503020000020003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E5053F-7DFE-1401-CE72-222C4D79E19D}"/>
              </a:ext>
            </a:extLst>
          </p:cNvPr>
          <p:cNvSpPr/>
          <p:nvPr/>
        </p:nvSpPr>
        <p:spPr>
          <a:xfrm>
            <a:off x="0" y="7603"/>
            <a:ext cx="12192000" cy="660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nir Next Demi Bold" panose="020B0503020202020204" pitchFamily="34" charset="0"/>
                <a:cs typeface="Arial" panose="020B0604020202020204" pitchFamily="34" charset="0"/>
              </a:rPr>
              <a:t>AEROMMA Chicago Aug 02, 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ADD820-EF33-E0B7-0E67-CF605F83D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68" y="808723"/>
            <a:ext cx="6751119" cy="59359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B0361D-6AA0-8282-40BC-FB010BBBA4C8}"/>
              </a:ext>
            </a:extLst>
          </p:cNvPr>
          <p:cNvSpPr txBox="1"/>
          <p:nvPr/>
        </p:nvSpPr>
        <p:spPr>
          <a:xfrm>
            <a:off x="0" y="6479563"/>
            <a:ext cx="2059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Brown et al poster</a:t>
            </a:r>
          </a:p>
        </p:txBody>
      </p:sp>
    </p:spTree>
    <p:extLst>
      <p:ext uri="{BB962C8B-B14F-4D97-AF65-F5344CB8AC3E}">
        <p14:creationId xmlns:p14="http://schemas.microsoft.com/office/powerpoint/2010/main" val="1081198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DA99E-8F3D-A10D-6AE8-323F88DE7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662782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>
                <a:solidFill>
                  <a:srgbClr val="002060"/>
                </a:solidFill>
                <a:latin typeface="Avenir Next Demi Bold" panose="020B0503020202020204" pitchFamily="34" charset="0"/>
                <a:cs typeface="Arial" panose="020B0604020202020204" pitchFamily="34" charset="0"/>
              </a:rPr>
              <a:t>Planned/Ongoing AEROMMA </a:t>
            </a:r>
            <a:r>
              <a:rPr lang="en-US" sz="3600" b="1" i="1" dirty="0">
                <a:solidFill>
                  <a:srgbClr val="002060"/>
                </a:solidFill>
                <a:latin typeface="Avenir Next Demi Bold" panose="020B0503020202020204" pitchFamily="34" charset="0"/>
                <a:ea typeface="+mn-ea"/>
                <a:cs typeface="Arial" panose="020B0604020202020204" pitchFamily="34" charset="0"/>
              </a:rPr>
              <a:t>TEMPO </a:t>
            </a:r>
            <a:r>
              <a:rPr lang="en-US" sz="3600" b="1" i="1" dirty="0">
                <a:solidFill>
                  <a:srgbClr val="002060"/>
                </a:solidFill>
                <a:latin typeface="Avenir Next Demi Bold" panose="020B0503020202020204" pitchFamily="34" charset="0"/>
                <a:cs typeface="Arial" panose="020B0604020202020204" pitchFamily="34" charset="0"/>
              </a:rPr>
              <a:t>Science</a:t>
            </a:r>
            <a:endParaRPr lang="en-US" sz="3600" b="1" i="1" dirty="0">
              <a:solidFill>
                <a:srgbClr val="002060"/>
              </a:solidFill>
              <a:latin typeface="Avenir Next Demi Bold" panose="020B0503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63A4B7-DA5A-51E7-E5EA-E9EC6EBA2AB6}"/>
              </a:ext>
            </a:extLst>
          </p:cNvPr>
          <p:cNvSpPr txBox="1"/>
          <p:nvPr/>
        </p:nvSpPr>
        <p:spPr>
          <a:xfrm>
            <a:off x="208344" y="1132451"/>
            <a:ext cx="1177531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venir Book" panose="02000503020000020003" pitchFamily="2" charset="0"/>
              </a:rPr>
              <a:t>Direct comparisons in-situ with TEMPO data (with AEROMMA and </a:t>
            </a:r>
            <a:r>
              <a:rPr lang="en-US" sz="2000" b="1" dirty="0" err="1">
                <a:latin typeface="Avenir Book" panose="02000503020000020003" pitchFamily="2" charset="0"/>
              </a:rPr>
              <a:t>CUPiDS</a:t>
            </a:r>
            <a:r>
              <a:rPr lang="en-US" sz="2000" b="1" dirty="0">
                <a:latin typeface="Avenir Book" panose="02000503020000020003" pitchFamily="2" charset="0"/>
              </a:rPr>
              <a:t>):</a:t>
            </a:r>
          </a:p>
          <a:p>
            <a:r>
              <a:rPr lang="en-US" sz="2000" dirty="0">
                <a:latin typeface="Avenir Book" panose="02000503020000020003" pitchFamily="2" charset="0"/>
              </a:rPr>
              <a:t>	</a:t>
            </a:r>
            <a:r>
              <a:rPr lang="en-US" sz="2000" dirty="0">
                <a:solidFill>
                  <a:srgbClr val="0070C0"/>
                </a:solidFill>
                <a:latin typeface="Avenir Book" panose="02000503020000020003" pitchFamily="2" charset="0"/>
              </a:rPr>
              <a:t>- NO</a:t>
            </a:r>
            <a:r>
              <a:rPr lang="en-US" sz="2000" baseline="-25000" dirty="0">
                <a:solidFill>
                  <a:srgbClr val="0070C0"/>
                </a:solidFill>
                <a:latin typeface="Avenir Book" panose="02000503020000020003" pitchFamily="2" charset="0"/>
              </a:rPr>
              <a:t>2</a:t>
            </a:r>
          </a:p>
          <a:p>
            <a:r>
              <a:rPr lang="en-US" sz="2000" baseline="-25000" dirty="0">
                <a:solidFill>
                  <a:srgbClr val="0070C0"/>
                </a:solidFill>
                <a:latin typeface="Avenir Book" panose="02000503020000020003" pitchFamily="2" charset="0"/>
              </a:rPr>
              <a:t>	</a:t>
            </a:r>
            <a:r>
              <a:rPr lang="en-US" sz="2000" dirty="0">
                <a:solidFill>
                  <a:srgbClr val="0070C0"/>
                </a:solidFill>
                <a:latin typeface="Avenir Book" panose="02000503020000020003" pitchFamily="2" charset="0"/>
              </a:rPr>
              <a:t>- HCHO</a:t>
            </a:r>
          </a:p>
          <a:p>
            <a:endParaRPr lang="en-US" sz="2000" dirty="0">
              <a:latin typeface="Avenir Book" panose="02000503020000020003" pitchFamily="2" charset="0"/>
            </a:endParaRPr>
          </a:p>
          <a:p>
            <a:r>
              <a:rPr lang="en-US" sz="2000" b="1" dirty="0">
                <a:latin typeface="Avenir Book" panose="02000503020000020003" pitchFamily="2" charset="0"/>
              </a:rPr>
              <a:t>Direct comparisons with future/potential TEMPO data (with AEROMMA, </a:t>
            </a:r>
            <a:r>
              <a:rPr lang="en-US" sz="2000" b="1" dirty="0" err="1">
                <a:latin typeface="Avenir Book" panose="02000503020000020003" pitchFamily="2" charset="0"/>
              </a:rPr>
              <a:t>CUPiDS</a:t>
            </a:r>
            <a:r>
              <a:rPr lang="en-US" sz="2000" b="1" dirty="0">
                <a:latin typeface="Avenir Book" panose="02000503020000020003" pitchFamily="2" charset="0"/>
              </a:rPr>
              <a:t>, and STAQS):</a:t>
            </a:r>
          </a:p>
          <a:p>
            <a:r>
              <a:rPr lang="en-US" sz="2000" dirty="0">
                <a:latin typeface="Avenir Book" panose="02000503020000020003" pitchFamily="2" charset="0"/>
              </a:rPr>
              <a:t>	</a:t>
            </a:r>
            <a:r>
              <a:rPr lang="en-US" sz="2000" dirty="0">
                <a:solidFill>
                  <a:srgbClr val="0070C0"/>
                </a:solidFill>
                <a:latin typeface="Avenir Book" panose="02000503020000020003" pitchFamily="2" charset="0"/>
              </a:rPr>
              <a:t>- Aerosol Optical Centroid Height (AOCH) or ALH</a:t>
            </a:r>
          </a:p>
          <a:p>
            <a:r>
              <a:rPr lang="en-US" sz="2000" dirty="0">
                <a:latin typeface="Avenir Book" panose="02000503020000020003" pitchFamily="2" charset="0"/>
              </a:rPr>
              <a:t>	- AOD forthcoming (Adam Ahern, Dan </a:t>
            </a:r>
            <a:r>
              <a:rPr lang="en-US" sz="2000" dirty="0" err="1">
                <a:latin typeface="Avenir Book" panose="02000503020000020003" pitchFamily="2" charset="0"/>
              </a:rPr>
              <a:t>Cziczo</a:t>
            </a:r>
            <a:r>
              <a:rPr lang="en-US" sz="2000" dirty="0">
                <a:latin typeface="Avenir Book" panose="02000503020000020003" pitchFamily="2" charset="0"/>
              </a:rPr>
              <a:t>)</a:t>
            </a:r>
          </a:p>
          <a:p>
            <a:r>
              <a:rPr lang="en-US" sz="2000" dirty="0">
                <a:latin typeface="Avenir Book" panose="02000503020000020003" pitchFamily="2" charset="0"/>
              </a:rPr>
              <a:t>	- ozone (Steve Brown poster)</a:t>
            </a:r>
          </a:p>
          <a:p>
            <a:r>
              <a:rPr lang="en-US" sz="2000" dirty="0">
                <a:latin typeface="Avenir Book" panose="02000503020000020003" pitchFamily="2" charset="0"/>
              </a:rPr>
              <a:t>	- glyoxal (Carrie Womack)</a:t>
            </a:r>
          </a:p>
          <a:p>
            <a:r>
              <a:rPr lang="en-US" sz="2000" dirty="0">
                <a:latin typeface="Avenir Book" panose="02000503020000020003" pitchFamily="2" charset="0"/>
              </a:rPr>
              <a:t>	- SO</a:t>
            </a:r>
            <a:r>
              <a:rPr lang="en-US" sz="2000" baseline="-25000" dirty="0">
                <a:latin typeface="Avenir Book" panose="02000503020000020003" pitchFamily="2" charset="0"/>
              </a:rPr>
              <a:t>2</a:t>
            </a:r>
            <a:r>
              <a:rPr lang="en-US" sz="2000" dirty="0">
                <a:latin typeface="Avenir Book" panose="02000503020000020003" pitchFamily="2" charset="0"/>
              </a:rPr>
              <a:t> (Drew Rollins)</a:t>
            </a:r>
            <a:endParaRPr lang="en-US" sz="2000" baseline="-25000" dirty="0">
              <a:latin typeface="Avenir Book" panose="02000503020000020003" pitchFamily="2" charset="0"/>
            </a:endParaRPr>
          </a:p>
          <a:p>
            <a:endParaRPr lang="en-US" sz="2000" dirty="0">
              <a:latin typeface="Avenir Book" panose="02000503020000020003" pitchFamily="2" charset="0"/>
            </a:endParaRPr>
          </a:p>
          <a:p>
            <a:r>
              <a:rPr lang="en-US" sz="2000" b="1" dirty="0">
                <a:latin typeface="Avenir Book" panose="02000503020000020003" pitchFamily="2" charset="0"/>
              </a:rPr>
              <a:t>Other topics:</a:t>
            </a:r>
          </a:p>
          <a:p>
            <a:r>
              <a:rPr lang="en-US" sz="2000" dirty="0">
                <a:latin typeface="Avenir Book" panose="02000503020000020003" pitchFamily="2" charset="0"/>
              </a:rPr>
              <a:t>	- Can we relate column to BL NO</a:t>
            </a:r>
            <a:r>
              <a:rPr lang="en-US" sz="2000" baseline="-25000" dirty="0">
                <a:latin typeface="Avenir Book" panose="02000503020000020003" pitchFamily="2" charset="0"/>
              </a:rPr>
              <a:t>2</a:t>
            </a:r>
            <a:r>
              <a:rPr lang="en-US" sz="2000" dirty="0">
                <a:latin typeface="Avenir Book" panose="02000503020000020003" pitchFamily="2" charset="0"/>
              </a:rPr>
              <a:t> around urban areas and in the Central Valley</a:t>
            </a:r>
          </a:p>
          <a:p>
            <a:r>
              <a:rPr lang="en-US" sz="2000" dirty="0">
                <a:latin typeface="Avenir Book" panose="02000503020000020003" pitchFamily="2" charset="0"/>
              </a:rPr>
              <a:t>	- What other tracers do we need to understand VCDs of NO</a:t>
            </a:r>
            <a:r>
              <a:rPr lang="en-US" sz="2000" baseline="-25000" dirty="0">
                <a:latin typeface="Avenir Book" panose="02000503020000020003" pitchFamily="2" charset="0"/>
              </a:rPr>
              <a:t>2</a:t>
            </a:r>
            <a:r>
              <a:rPr lang="en-US" sz="2000" dirty="0">
                <a:latin typeface="Avenir Book" panose="02000503020000020003" pitchFamily="2" charset="0"/>
              </a:rPr>
              <a:t>, O</a:t>
            </a:r>
            <a:r>
              <a:rPr lang="en-US" sz="2000" baseline="-25000" dirty="0">
                <a:latin typeface="Avenir Book" panose="02000503020000020003" pitchFamily="2" charset="0"/>
              </a:rPr>
              <a:t>3</a:t>
            </a:r>
            <a:r>
              <a:rPr lang="en-US" sz="2000" dirty="0">
                <a:latin typeface="Avenir Book" panose="02000503020000020003" pitchFamily="2" charset="0"/>
              </a:rPr>
              <a:t>, HCHO and AOD</a:t>
            </a:r>
          </a:p>
          <a:p>
            <a:r>
              <a:rPr lang="en-US" sz="2000" dirty="0">
                <a:latin typeface="Avenir Book" panose="02000503020000020003" pitchFamily="2" charset="0"/>
              </a:rPr>
              <a:t>	- Relationship between HCHO/NO</a:t>
            </a:r>
            <a:r>
              <a:rPr lang="en-US" sz="2000" baseline="-25000" dirty="0">
                <a:latin typeface="Avenir Book" panose="02000503020000020003" pitchFamily="2" charset="0"/>
              </a:rPr>
              <a:t>2</a:t>
            </a:r>
            <a:r>
              <a:rPr lang="en-US" sz="2000" dirty="0">
                <a:latin typeface="Avenir Book" panose="02000503020000020003" pitchFamily="2" charset="0"/>
              </a:rPr>
              <a:t> ratios and ozone NOx-sensitivities</a:t>
            </a:r>
          </a:p>
          <a:p>
            <a:r>
              <a:rPr lang="en-US" sz="2000" dirty="0">
                <a:latin typeface="Avenir Book" panose="02000503020000020003" pitchFamily="2" charset="0"/>
              </a:rPr>
              <a:t>	- Effect of aerosol and trace gas profiles on TEMPO retrievals</a:t>
            </a:r>
          </a:p>
        </p:txBody>
      </p:sp>
    </p:spTree>
    <p:extLst>
      <p:ext uri="{BB962C8B-B14F-4D97-AF65-F5344CB8AC3E}">
        <p14:creationId xmlns:p14="http://schemas.microsoft.com/office/powerpoint/2010/main" val="11464877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30898</TotalTime>
  <Words>858</Words>
  <Application>Microsoft Macintosh PowerPoint</Application>
  <PresentationFormat>Widescreen</PresentationFormat>
  <Paragraphs>140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Avenir Book</vt:lpstr>
      <vt:lpstr>Avenir Next Demi Bold</vt:lpstr>
      <vt:lpstr>Calibri</vt:lpstr>
      <vt:lpstr>Calibri Light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Planned/Ongoing AEROMMA TEMPO Science</vt:lpstr>
      <vt:lpstr>Comparison of Aircraft In-situ Profiles with TEMPO </vt:lpstr>
      <vt:lpstr>CUPiDS: MAX-DOAS vs TEMPO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Becky Schwantes</dc:creator>
  <cp:lastModifiedBy>Microsoft Office User</cp:lastModifiedBy>
  <cp:revision>160</cp:revision>
  <dcterms:created xsi:type="dcterms:W3CDTF">2023-09-13T21:33:13Z</dcterms:created>
  <dcterms:modified xsi:type="dcterms:W3CDTF">2024-08-26T06:18:20Z</dcterms:modified>
</cp:coreProperties>
</file>