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2"/>
  </p:notesMasterIdLst>
  <p:sldIdLst>
    <p:sldId id="276" r:id="rId2"/>
    <p:sldId id="258" r:id="rId3"/>
    <p:sldId id="269" r:id="rId4"/>
    <p:sldId id="270" r:id="rId5"/>
    <p:sldId id="274" r:id="rId6"/>
    <p:sldId id="259" r:id="rId7"/>
    <p:sldId id="275" r:id="rId8"/>
    <p:sldId id="271" r:id="rId9"/>
    <p:sldId id="273" r:id="rId10"/>
    <p:sldId id="267"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
      <p:font typeface="Roboto Condensed" panose="020F0502020204030204" pitchFamily="34" charset="0"/>
      <p:regular r:id="rId17"/>
      <p:bold r:id="rId18"/>
      <p:italic r:id="rId19"/>
      <p:boldItalic r:id="rId20"/>
    </p:embeddedFont>
    <p:embeddedFont>
      <p:font typeface="Roboto Light" panose="020F0302020204030204" pitchFamily="34" charset="0"/>
      <p:regular r:id="rId21"/>
      <p:bold r:id="rId22"/>
      <p:italic r:id="rId23"/>
      <p:boldItalic r:id="rId24"/>
    </p:embeddedFont>
    <p:embeddedFont>
      <p:font typeface="Roboto Medium"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18A"/>
    <a:srgbClr val="1C5370"/>
    <a:srgbClr val="6D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250AED-ECC7-4C18-8DF9-452AE754A1BF}">
  <a:tblStyle styleId="{50250AED-ECC7-4C18-8DF9-452AE754A1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p:restoredTop sz="94593"/>
  </p:normalViewPr>
  <p:slideViewPr>
    <p:cSldViewPr snapToGrid="0">
      <p:cViewPr varScale="1">
        <p:scale>
          <a:sx n="156" d="100"/>
          <a:sy n="156" d="100"/>
        </p:scale>
        <p:origin x="5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8:01:24.20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0,'31'0,"-3"0,-13 0,0 0,0 0,4 0,-3 0,9 0,-9 0,9 0,-4 0,0 0,3 0,-3 0,0 0,4 0,-9 0,4 0,-6 0,1 0,-4 0,3 0,-3 0,0 0,3 0,-7 0,7 0,-4 0,4 0,-4 0,0 0,3 0,-5 0,8 0,-5 0,0 0,3 0,-3 0,0 0,3 0,-7 0,6 0,-4 0,1 0,3 0,-6 0,6 0,-2 0,-2 0,4 0,-4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8:01:26.45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0,'29'0,"0"0,-18 0,4 0,0 0,-5 0,4 0,-3 0,4 0,0 0,0 0,-1 0,1 0,0 0,0 0,0 0,4 0,-3 0,4 0,0 0,-4 0,4 0,-6 0,1 0,0 0,0 0,0 0,-4 0,2 0,-2 0,0 0,3 0,-7 0,7 0,-4 0,5 0,-6 3,2-2,0 4,-3-4,6 2,-4-1,-1-1,4 2,-4-3,2 0,-5 13,-4-5,-2 6,0-9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8:01:29.14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1 187,'31'0,"0"0,-20 0,0 0,3 0,3 0,-4 0,7 0,-13 0,7 0,0 0,1 0,-1 0,0 0,-3 0,4 0,-1 0,1 0,5 0,-4 0,4 0,-9 0,2 0,-5 0,5 0,-3 0,1 0,1 0,-3 0,0-8,-27-1,8 0,-19-1,8 9,9-5,-6 5,8-2,0-1,0 1,-1-1,-1-2,1 6,1-3,-3 0,6 2,-4-2,1 1,1 1,-3-5,3 3,0-3,0-2,0 1,5-2,-7 3,7-3,-4 3,-1-3,0 6,-3 0,3-2,3-4,23 0,-9 1,15 5,-14 3,-3 0,8 0,-4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20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736fe642c_4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0736fe642c_4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736fe642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736fe642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736fe642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736fe642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84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fbcfc5f6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fbcfc5f6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45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fbcfc5f6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fbcfc5f6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23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fbcfc5f6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0fbcfc5f6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about TEMPO now being green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0fbcfc5f6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0fbcfc5f6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53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0fbcfc5f6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0fbcfc5f6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69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0fbcfc5f6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0fbcfc5f6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25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7125" y="0"/>
            <a:ext cx="8972951" cy="4420201"/>
          </a:xfrm>
          <a:prstGeom prst="rect">
            <a:avLst/>
          </a:prstGeom>
          <a:noFill/>
          <a:ln>
            <a:noFill/>
          </a:ln>
        </p:spPr>
      </p:pic>
      <p:sp>
        <p:nvSpPr>
          <p:cNvPr id="10" name="Google Shape;10;p2"/>
          <p:cNvSpPr/>
          <p:nvPr/>
        </p:nvSpPr>
        <p:spPr>
          <a:xfrm>
            <a:off x="6583675" y="0"/>
            <a:ext cx="2606400" cy="442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414075"/>
            <a:ext cx="9190200" cy="792600"/>
          </a:xfrm>
          <a:prstGeom prst="rect">
            <a:avLst/>
          </a:prstGeom>
          <a:gradFill>
            <a:gsLst>
              <a:gs pos="0">
                <a:srgbClr val="2F8BBD"/>
              </a:gs>
              <a:gs pos="100000">
                <a:srgbClr val="8FBDD6"/>
              </a:gs>
              <a:gs pos="100000">
                <a:schemeClr val="l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41375" y="768200"/>
            <a:ext cx="5601000" cy="1360800"/>
          </a:xfrm>
          <a:prstGeom prst="rect">
            <a:avLst/>
          </a:prstGeom>
        </p:spPr>
        <p:txBody>
          <a:bodyPr spcFirstLastPara="1" wrap="square" lIns="91425" tIns="91425" rIns="91425" bIns="91425" anchor="b" anchorCtr="0">
            <a:normAutofit/>
          </a:bodyPr>
          <a:lstStyle>
            <a:lvl1pPr lvl="0">
              <a:spcBef>
                <a:spcPts val="0"/>
              </a:spcBef>
              <a:spcAft>
                <a:spcPts val="0"/>
              </a:spcAft>
              <a:buClr>
                <a:srgbClr val="1F5573"/>
              </a:buClr>
              <a:buSzPts val="4000"/>
              <a:buFont typeface="Roboto Medium"/>
              <a:buNone/>
              <a:defRPr sz="4000">
                <a:solidFill>
                  <a:srgbClr val="1F5573"/>
                </a:solidFill>
                <a:latin typeface="Roboto Medium"/>
                <a:ea typeface="Roboto Medium"/>
                <a:cs typeface="Roboto Medium"/>
                <a:sym typeface="Roboto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641375" y="2240100"/>
            <a:ext cx="59829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1C5370"/>
              </a:buClr>
              <a:buSzPts val="2800"/>
              <a:buFont typeface="Roboto Light"/>
              <a:buNone/>
              <a:defRPr sz="2800">
                <a:solidFill>
                  <a:srgbClr val="1C5370"/>
                </a:solidFill>
                <a:latin typeface="Roboto Light"/>
                <a:ea typeface="Roboto Light"/>
                <a:cs typeface="Roboto Light"/>
                <a:sym typeface="Roboto Light"/>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pic>
        <p:nvPicPr>
          <p:cNvPr id="14" name="Google Shape;14;p2"/>
          <p:cNvPicPr preferRelativeResize="0"/>
          <p:nvPr/>
        </p:nvPicPr>
        <p:blipFill>
          <a:blip r:embed="rId3">
            <a:alphaModFix/>
          </a:blip>
          <a:stretch>
            <a:fillRect/>
          </a:stretch>
        </p:blipFill>
        <p:spPr>
          <a:xfrm>
            <a:off x="7092925" y="4499288"/>
            <a:ext cx="1176752" cy="622176"/>
          </a:xfrm>
          <a:prstGeom prst="rect">
            <a:avLst/>
          </a:prstGeom>
          <a:noFill/>
          <a:ln>
            <a:noFill/>
          </a:ln>
        </p:spPr>
      </p:pic>
      <p:pic>
        <p:nvPicPr>
          <p:cNvPr id="15" name="Google Shape;15;p2"/>
          <p:cNvPicPr preferRelativeResize="0"/>
          <p:nvPr/>
        </p:nvPicPr>
        <p:blipFill rotWithShape="1">
          <a:blip r:embed="rId4">
            <a:alphaModFix/>
          </a:blip>
          <a:srcRect/>
          <a:stretch/>
        </p:blipFill>
        <p:spPr>
          <a:xfrm>
            <a:off x="8373417" y="4499275"/>
            <a:ext cx="726183" cy="602750"/>
          </a:xfrm>
          <a:prstGeom prst="rect">
            <a:avLst/>
          </a:prstGeom>
          <a:noFill/>
          <a:ln>
            <a:noFill/>
          </a:ln>
          <a:effectLst>
            <a:outerShdw blurRad="50800" dist="38100" dir="5400000" algn="t" rotWithShape="0">
              <a:srgbClr val="000000">
                <a:alpha val="40000"/>
              </a:srgbClr>
            </a:outerShdw>
          </a:effectLst>
        </p:spPr>
      </p:pic>
      <p:sp>
        <p:nvSpPr>
          <p:cNvPr id="16" name="Google Shape;16;p2"/>
          <p:cNvSpPr txBox="1">
            <a:spLocks noGrp="1"/>
          </p:cNvSpPr>
          <p:nvPr>
            <p:ph type="subTitle" idx="2"/>
          </p:nvPr>
        </p:nvSpPr>
        <p:spPr>
          <a:xfrm>
            <a:off x="682825" y="2894625"/>
            <a:ext cx="2566200" cy="324900"/>
          </a:xfrm>
          <a:prstGeom prst="rect">
            <a:avLst/>
          </a:prstGeom>
        </p:spPr>
        <p:txBody>
          <a:bodyPr spcFirstLastPara="1" wrap="square" lIns="91425" tIns="91425" rIns="91425" bIns="91425" anchor="t" anchorCtr="0">
            <a:normAutofit/>
          </a:bodyPr>
          <a:lstStyle>
            <a:lvl1pPr lvl="0">
              <a:spcBef>
                <a:spcPts val="0"/>
              </a:spcBef>
              <a:spcAft>
                <a:spcPts val="0"/>
              </a:spcAft>
              <a:buClr>
                <a:srgbClr val="1C5370"/>
              </a:buClr>
              <a:buSzPts val="1300"/>
              <a:buFont typeface="Roboto Light"/>
              <a:buNone/>
              <a:defRPr sz="1300">
                <a:solidFill>
                  <a:srgbClr val="1C5370"/>
                </a:solidFill>
                <a:latin typeface="Roboto Light"/>
                <a:ea typeface="Roboto Light"/>
                <a:cs typeface="Roboto Light"/>
                <a:sym typeface="Roboto Light"/>
              </a:defRPr>
            </a:lvl1pPr>
            <a:lvl2pPr lvl="1">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2pPr>
            <a:lvl3pPr lvl="2">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3pPr>
            <a:lvl4pPr lvl="3">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4pPr>
            <a:lvl5pPr lvl="4">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5pPr>
            <a:lvl6pPr lvl="5">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6pPr>
            <a:lvl7pPr lvl="6">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7pPr>
            <a:lvl8pPr lvl="7">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8pPr>
            <a:lvl9pPr lvl="8">
              <a:spcBef>
                <a:spcPts val="0"/>
              </a:spcBef>
              <a:spcAft>
                <a:spcPts val="0"/>
              </a:spcAft>
              <a:buClr>
                <a:schemeClr val="lt1"/>
              </a:buClr>
              <a:buSzPts val="900"/>
              <a:buFont typeface="Roboto"/>
              <a:buNone/>
              <a:defRPr sz="900">
                <a:solidFill>
                  <a:schemeClr val="lt1"/>
                </a:solidFill>
                <a:latin typeface="Roboto"/>
                <a:ea typeface="Roboto"/>
                <a:cs typeface="Roboto"/>
                <a:sym typeface="Roboto"/>
              </a:defRPr>
            </a:lvl9pPr>
          </a:lstStyle>
          <a:p>
            <a:endParaRPr/>
          </a:p>
        </p:txBody>
      </p:sp>
      <p:cxnSp>
        <p:nvCxnSpPr>
          <p:cNvPr id="17" name="Google Shape;17;p2"/>
          <p:cNvCxnSpPr/>
          <p:nvPr/>
        </p:nvCxnSpPr>
        <p:spPr>
          <a:xfrm>
            <a:off x="441775" y="57475"/>
            <a:ext cx="8560500" cy="10500"/>
          </a:xfrm>
          <a:prstGeom prst="straightConnector1">
            <a:avLst/>
          </a:prstGeom>
          <a:noFill/>
          <a:ln w="19050" cap="flat" cmpd="sng">
            <a:solidFill>
              <a:srgbClr val="1F5573"/>
            </a:solidFill>
            <a:prstDash val="solid"/>
            <a:round/>
            <a:headEnd type="none" w="med" len="med"/>
            <a:tailEnd type="none" w="med" len="med"/>
          </a:ln>
        </p:spPr>
      </p:cxnSp>
      <p:sp>
        <p:nvSpPr>
          <p:cNvPr id="18" name="Google Shape;18;p2"/>
          <p:cNvSpPr/>
          <p:nvPr/>
        </p:nvSpPr>
        <p:spPr>
          <a:xfrm rot="10800000" flipH="1">
            <a:off x="-13625" y="-7450"/>
            <a:ext cx="277800" cy="5217000"/>
          </a:xfrm>
          <a:prstGeom prst="round1Rect">
            <a:avLst>
              <a:gd name="adj" fmla="val 50000"/>
            </a:avLst>
          </a:prstGeom>
          <a:solidFill>
            <a:srgbClr val="1F5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ingle Column" type="tx">
  <p:cSld name="TITLE_AND_BODY">
    <p:spTree>
      <p:nvGrpSpPr>
        <p:cNvPr id="1" name="Shape 19"/>
        <p:cNvGrpSpPr/>
        <p:nvPr/>
      </p:nvGrpSpPr>
      <p:grpSpPr>
        <a:xfrm>
          <a:off x="0" y="0"/>
          <a:ext cx="0" cy="0"/>
          <a:chOff x="0" y="0"/>
          <a:chExt cx="0" cy="0"/>
        </a:xfrm>
      </p:grpSpPr>
      <p:sp>
        <p:nvSpPr>
          <p:cNvPr id="20" name="Google Shape;20;p3"/>
          <p:cNvSpPr/>
          <p:nvPr/>
        </p:nvSpPr>
        <p:spPr>
          <a:xfrm>
            <a:off x="0" y="4771425"/>
            <a:ext cx="9183600" cy="405300"/>
          </a:xfrm>
          <a:prstGeom prst="rect">
            <a:avLst/>
          </a:prstGeom>
          <a:gradFill>
            <a:gsLst>
              <a:gs pos="0">
                <a:srgbClr val="2F8BBD"/>
              </a:gs>
              <a:gs pos="100000">
                <a:srgbClr val="8FBDD6"/>
              </a:gs>
              <a:gs pos="100000">
                <a:schemeClr val="l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1C5370"/>
              </a:buClr>
              <a:buSzPts val="2800"/>
              <a:buFont typeface="Roboto Medium"/>
              <a:buNone/>
              <a:defRPr>
                <a:solidFill>
                  <a:srgbClr val="1C5370"/>
                </a:solidFill>
                <a:latin typeface="Roboto Medium"/>
                <a:ea typeface="Roboto Medium"/>
                <a:cs typeface="Roboto Medium"/>
                <a:sym typeface="Roboto Medium"/>
              </a:defRPr>
            </a:lvl1pPr>
            <a:lvl2pPr lvl="1">
              <a:spcBef>
                <a:spcPts val="0"/>
              </a:spcBef>
              <a:spcAft>
                <a:spcPts val="0"/>
              </a:spcAft>
              <a:buSzPts val="2800"/>
              <a:buFont typeface="Roboto Medium"/>
              <a:buNone/>
              <a:defRPr>
                <a:latin typeface="Roboto Medium"/>
                <a:ea typeface="Roboto Medium"/>
                <a:cs typeface="Roboto Medium"/>
                <a:sym typeface="Roboto Medium"/>
              </a:defRPr>
            </a:lvl2pPr>
            <a:lvl3pPr lvl="2">
              <a:spcBef>
                <a:spcPts val="0"/>
              </a:spcBef>
              <a:spcAft>
                <a:spcPts val="0"/>
              </a:spcAft>
              <a:buSzPts val="2800"/>
              <a:buFont typeface="Roboto Medium"/>
              <a:buNone/>
              <a:defRPr>
                <a:latin typeface="Roboto Medium"/>
                <a:ea typeface="Roboto Medium"/>
                <a:cs typeface="Roboto Medium"/>
                <a:sym typeface="Roboto Medium"/>
              </a:defRPr>
            </a:lvl3pPr>
            <a:lvl4pPr lvl="3">
              <a:spcBef>
                <a:spcPts val="0"/>
              </a:spcBef>
              <a:spcAft>
                <a:spcPts val="0"/>
              </a:spcAft>
              <a:buSzPts val="2800"/>
              <a:buFont typeface="Roboto Medium"/>
              <a:buNone/>
              <a:defRPr>
                <a:latin typeface="Roboto Medium"/>
                <a:ea typeface="Roboto Medium"/>
                <a:cs typeface="Roboto Medium"/>
                <a:sym typeface="Roboto Medium"/>
              </a:defRPr>
            </a:lvl4pPr>
            <a:lvl5pPr lvl="4">
              <a:spcBef>
                <a:spcPts val="0"/>
              </a:spcBef>
              <a:spcAft>
                <a:spcPts val="0"/>
              </a:spcAft>
              <a:buSzPts val="2800"/>
              <a:buFont typeface="Roboto Medium"/>
              <a:buNone/>
              <a:defRPr>
                <a:latin typeface="Roboto Medium"/>
                <a:ea typeface="Roboto Medium"/>
                <a:cs typeface="Roboto Medium"/>
                <a:sym typeface="Roboto Medium"/>
              </a:defRPr>
            </a:lvl5pPr>
            <a:lvl6pPr lvl="5">
              <a:spcBef>
                <a:spcPts val="0"/>
              </a:spcBef>
              <a:spcAft>
                <a:spcPts val="0"/>
              </a:spcAft>
              <a:buSzPts val="2800"/>
              <a:buFont typeface="Roboto Medium"/>
              <a:buNone/>
              <a:defRPr>
                <a:latin typeface="Roboto Medium"/>
                <a:ea typeface="Roboto Medium"/>
                <a:cs typeface="Roboto Medium"/>
                <a:sym typeface="Roboto Medium"/>
              </a:defRPr>
            </a:lvl6pPr>
            <a:lvl7pPr lvl="6">
              <a:spcBef>
                <a:spcPts val="0"/>
              </a:spcBef>
              <a:spcAft>
                <a:spcPts val="0"/>
              </a:spcAft>
              <a:buSzPts val="2800"/>
              <a:buFont typeface="Roboto Medium"/>
              <a:buNone/>
              <a:defRPr>
                <a:latin typeface="Roboto Medium"/>
                <a:ea typeface="Roboto Medium"/>
                <a:cs typeface="Roboto Medium"/>
                <a:sym typeface="Roboto Medium"/>
              </a:defRPr>
            </a:lvl7pPr>
            <a:lvl8pPr lvl="7">
              <a:spcBef>
                <a:spcPts val="0"/>
              </a:spcBef>
              <a:spcAft>
                <a:spcPts val="0"/>
              </a:spcAft>
              <a:buSzPts val="2800"/>
              <a:buFont typeface="Roboto Medium"/>
              <a:buNone/>
              <a:defRPr>
                <a:latin typeface="Roboto Medium"/>
                <a:ea typeface="Roboto Medium"/>
                <a:cs typeface="Roboto Medium"/>
                <a:sym typeface="Roboto Medium"/>
              </a:defRPr>
            </a:lvl8pPr>
            <a:lvl9pPr lvl="8">
              <a:spcBef>
                <a:spcPts val="0"/>
              </a:spcBef>
              <a:spcAft>
                <a:spcPts val="0"/>
              </a:spcAft>
              <a:buSzPts val="2800"/>
              <a:buFont typeface="Roboto Medium"/>
              <a:buNone/>
              <a:defRPr>
                <a:latin typeface="Roboto Medium"/>
                <a:ea typeface="Roboto Medium"/>
                <a:cs typeface="Roboto Medium"/>
                <a:sym typeface="Roboto Medium"/>
              </a:defRPr>
            </a:lvl9pPr>
          </a:lstStyle>
          <a:p>
            <a:endParaRPr/>
          </a:p>
        </p:txBody>
      </p:sp>
      <p:sp>
        <p:nvSpPr>
          <p:cNvPr id="22" name="Google Shape;22;p3"/>
          <p:cNvSpPr txBox="1">
            <a:spLocks noGrp="1"/>
          </p:cNvSpPr>
          <p:nvPr>
            <p:ph type="body" idx="1"/>
          </p:nvPr>
        </p:nvSpPr>
        <p:spPr>
          <a:xfrm>
            <a:off x="897900" y="1152475"/>
            <a:ext cx="7934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2pPr>
            <a:lvl3pPr marL="1371600" lvl="2"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3pPr>
            <a:lvl4pPr marL="1828800" lvl="3"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4pPr>
            <a:lvl5pPr marL="2286000" lvl="4"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5pPr>
            <a:lvl6pPr marL="2743200" lvl="5"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6pPr>
            <a:lvl7pPr marL="3200400" lvl="6"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7pPr>
            <a:lvl8pPr marL="3657600" lvl="7"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8pPr>
            <a:lvl9pPr marL="4114800" lvl="8" indent="-317500">
              <a:spcBef>
                <a:spcPts val="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9pPr>
          </a:lstStyle>
          <a:p>
            <a:endParaRPr/>
          </a:p>
        </p:txBody>
      </p:sp>
      <p:pic>
        <p:nvPicPr>
          <p:cNvPr id="23" name="Google Shape;23;p3"/>
          <p:cNvPicPr preferRelativeResize="0"/>
          <p:nvPr/>
        </p:nvPicPr>
        <p:blipFill>
          <a:blip r:embed="rId2">
            <a:alphaModFix/>
          </a:blip>
          <a:stretch>
            <a:fillRect/>
          </a:stretch>
        </p:blipFill>
        <p:spPr>
          <a:xfrm>
            <a:off x="8061825" y="195650"/>
            <a:ext cx="981576" cy="518976"/>
          </a:xfrm>
          <a:prstGeom prst="rect">
            <a:avLst/>
          </a:prstGeom>
          <a:noFill/>
          <a:ln>
            <a:noFill/>
          </a:ln>
        </p:spPr>
      </p:pic>
      <p:cxnSp>
        <p:nvCxnSpPr>
          <p:cNvPr id="24" name="Google Shape;24;p3"/>
          <p:cNvCxnSpPr/>
          <p:nvPr/>
        </p:nvCxnSpPr>
        <p:spPr>
          <a:xfrm>
            <a:off x="441775" y="57475"/>
            <a:ext cx="8560500" cy="10500"/>
          </a:xfrm>
          <a:prstGeom prst="straightConnector1">
            <a:avLst/>
          </a:prstGeom>
          <a:noFill/>
          <a:ln w="19050" cap="flat" cmpd="sng">
            <a:solidFill>
              <a:srgbClr val="1F5573"/>
            </a:solidFill>
            <a:prstDash val="solid"/>
            <a:round/>
            <a:headEnd type="none" w="med" len="med"/>
            <a:tailEnd type="none" w="med" len="med"/>
          </a:ln>
        </p:spPr>
      </p:cxnSp>
      <p:sp>
        <p:nvSpPr>
          <p:cNvPr id="25" name="Google Shape;25;p3"/>
          <p:cNvSpPr/>
          <p:nvPr/>
        </p:nvSpPr>
        <p:spPr>
          <a:xfrm rot="10800000" flipH="1">
            <a:off x="-13625" y="-7450"/>
            <a:ext cx="277800" cy="5184300"/>
          </a:xfrm>
          <a:prstGeom prst="round1Rect">
            <a:avLst>
              <a:gd name="adj" fmla="val 50000"/>
            </a:avLst>
          </a:prstGeom>
          <a:solidFill>
            <a:srgbClr val="1F5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wo Columns" type="twoColTx">
  <p:cSld name="TITLE_AND_TWO_COLUMNS">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891187" y="1152475"/>
            <a:ext cx="34203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dk1"/>
              </a:buClr>
              <a:buSzPts val="1400"/>
              <a:buFont typeface="Roboto"/>
              <a:buChar char="●"/>
              <a:defRPr sz="1400">
                <a:solidFill>
                  <a:schemeClr val="dk1"/>
                </a:solidFill>
                <a:latin typeface="Roboto"/>
                <a:ea typeface="Roboto"/>
                <a:cs typeface="Roboto"/>
                <a:sym typeface="Roboto"/>
              </a:defRPr>
            </a:lvl1pPr>
            <a:lvl2pPr marL="914400" lvl="1"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2pPr>
            <a:lvl3pPr marL="1371600" lvl="2"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3pPr>
            <a:lvl4pPr marL="1828800" lvl="3"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4pPr>
            <a:lvl5pPr marL="2286000" lvl="4"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5pPr>
            <a:lvl6pPr marL="2743200" lvl="5"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6pPr>
            <a:lvl7pPr marL="3200400" lvl="6"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7pPr>
            <a:lvl8pPr marL="3657600" lvl="7"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8pPr>
            <a:lvl9pPr marL="4114800" lvl="8" indent="-30480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9pPr>
          </a:lstStyle>
          <a:p>
            <a:endParaRPr/>
          </a:p>
        </p:txBody>
      </p:sp>
      <p:sp>
        <p:nvSpPr>
          <p:cNvPr id="28" name="Google Shape;28;p4"/>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5370"/>
              </a:buClr>
              <a:buSzPts val="2800"/>
              <a:buFont typeface="Roboto Medium"/>
              <a:buNone/>
              <a:defRPr>
                <a:solidFill>
                  <a:srgbClr val="1C5370"/>
                </a:solidFill>
                <a:latin typeface="Roboto Medium"/>
                <a:ea typeface="Roboto Medium"/>
                <a:cs typeface="Roboto Medium"/>
                <a:sym typeface="Roboto Medium"/>
              </a:defRPr>
            </a:lvl1pPr>
            <a:lvl2pPr lvl="1" rtl="0">
              <a:spcBef>
                <a:spcPts val="0"/>
              </a:spcBef>
              <a:spcAft>
                <a:spcPts val="0"/>
              </a:spcAft>
              <a:buSzPts val="2800"/>
              <a:buFont typeface="Roboto Medium"/>
              <a:buNone/>
              <a:defRPr>
                <a:latin typeface="Roboto Medium"/>
                <a:ea typeface="Roboto Medium"/>
                <a:cs typeface="Roboto Medium"/>
                <a:sym typeface="Roboto Medium"/>
              </a:defRPr>
            </a:lvl2pPr>
            <a:lvl3pPr lvl="2" rtl="0">
              <a:spcBef>
                <a:spcPts val="0"/>
              </a:spcBef>
              <a:spcAft>
                <a:spcPts val="0"/>
              </a:spcAft>
              <a:buSzPts val="2800"/>
              <a:buFont typeface="Roboto Medium"/>
              <a:buNone/>
              <a:defRPr>
                <a:latin typeface="Roboto Medium"/>
                <a:ea typeface="Roboto Medium"/>
                <a:cs typeface="Roboto Medium"/>
                <a:sym typeface="Roboto Medium"/>
              </a:defRPr>
            </a:lvl3pPr>
            <a:lvl4pPr lvl="3" rtl="0">
              <a:spcBef>
                <a:spcPts val="0"/>
              </a:spcBef>
              <a:spcAft>
                <a:spcPts val="0"/>
              </a:spcAft>
              <a:buSzPts val="2800"/>
              <a:buFont typeface="Roboto Medium"/>
              <a:buNone/>
              <a:defRPr>
                <a:latin typeface="Roboto Medium"/>
                <a:ea typeface="Roboto Medium"/>
                <a:cs typeface="Roboto Medium"/>
                <a:sym typeface="Roboto Medium"/>
              </a:defRPr>
            </a:lvl4pPr>
            <a:lvl5pPr lvl="4" rtl="0">
              <a:spcBef>
                <a:spcPts val="0"/>
              </a:spcBef>
              <a:spcAft>
                <a:spcPts val="0"/>
              </a:spcAft>
              <a:buSzPts val="2800"/>
              <a:buFont typeface="Roboto Medium"/>
              <a:buNone/>
              <a:defRPr>
                <a:latin typeface="Roboto Medium"/>
                <a:ea typeface="Roboto Medium"/>
                <a:cs typeface="Roboto Medium"/>
                <a:sym typeface="Roboto Medium"/>
              </a:defRPr>
            </a:lvl5pPr>
            <a:lvl6pPr lvl="5" rtl="0">
              <a:spcBef>
                <a:spcPts val="0"/>
              </a:spcBef>
              <a:spcAft>
                <a:spcPts val="0"/>
              </a:spcAft>
              <a:buSzPts val="2800"/>
              <a:buFont typeface="Roboto Medium"/>
              <a:buNone/>
              <a:defRPr>
                <a:latin typeface="Roboto Medium"/>
                <a:ea typeface="Roboto Medium"/>
                <a:cs typeface="Roboto Medium"/>
                <a:sym typeface="Roboto Medium"/>
              </a:defRPr>
            </a:lvl6pPr>
            <a:lvl7pPr lvl="6" rtl="0">
              <a:spcBef>
                <a:spcPts val="0"/>
              </a:spcBef>
              <a:spcAft>
                <a:spcPts val="0"/>
              </a:spcAft>
              <a:buSzPts val="2800"/>
              <a:buFont typeface="Roboto Medium"/>
              <a:buNone/>
              <a:defRPr>
                <a:latin typeface="Roboto Medium"/>
                <a:ea typeface="Roboto Medium"/>
                <a:cs typeface="Roboto Medium"/>
                <a:sym typeface="Roboto Medium"/>
              </a:defRPr>
            </a:lvl7pPr>
            <a:lvl8pPr lvl="7" rtl="0">
              <a:spcBef>
                <a:spcPts val="0"/>
              </a:spcBef>
              <a:spcAft>
                <a:spcPts val="0"/>
              </a:spcAft>
              <a:buSzPts val="2800"/>
              <a:buFont typeface="Roboto Medium"/>
              <a:buNone/>
              <a:defRPr>
                <a:latin typeface="Roboto Medium"/>
                <a:ea typeface="Roboto Medium"/>
                <a:cs typeface="Roboto Medium"/>
                <a:sym typeface="Roboto Medium"/>
              </a:defRPr>
            </a:lvl8pPr>
            <a:lvl9pPr lvl="8" rtl="0">
              <a:spcBef>
                <a:spcPts val="0"/>
              </a:spcBef>
              <a:spcAft>
                <a:spcPts val="0"/>
              </a:spcAft>
              <a:buSzPts val="2800"/>
              <a:buFont typeface="Roboto Medium"/>
              <a:buNone/>
              <a:defRPr>
                <a:latin typeface="Roboto Medium"/>
                <a:ea typeface="Roboto Medium"/>
                <a:cs typeface="Roboto Medium"/>
                <a:sym typeface="Roboto Medium"/>
              </a:defRPr>
            </a:lvl9pPr>
          </a:lstStyle>
          <a:p>
            <a:endParaRPr/>
          </a:p>
        </p:txBody>
      </p:sp>
      <p:sp>
        <p:nvSpPr>
          <p:cNvPr id="29" name="Google Shape;29;p4"/>
          <p:cNvSpPr txBox="1">
            <a:spLocks noGrp="1"/>
          </p:cNvSpPr>
          <p:nvPr>
            <p:ph type="body" idx="2"/>
          </p:nvPr>
        </p:nvSpPr>
        <p:spPr>
          <a:xfrm>
            <a:off x="4967087" y="1152463"/>
            <a:ext cx="34203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Font typeface="Roboto"/>
              <a:buChar char="●"/>
              <a:defRPr sz="1400">
                <a:solidFill>
                  <a:schemeClr val="dk1"/>
                </a:solidFill>
                <a:latin typeface="Roboto"/>
                <a:ea typeface="Roboto"/>
                <a:cs typeface="Roboto"/>
                <a:sym typeface="Roboto"/>
              </a:defRPr>
            </a:lvl1pPr>
            <a:lvl2pPr marL="914400" lvl="1"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2pPr>
            <a:lvl3pPr marL="1371600" lvl="2"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3pPr>
            <a:lvl4pPr marL="1828800" lvl="3"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4pPr>
            <a:lvl5pPr marL="2286000" lvl="4"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5pPr>
            <a:lvl6pPr marL="2743200" lvl="5"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6pPr>
            <a:lvl7pPr marL="3200400" lvl="6"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7pPr>
            <a:lvl8pPr marL="3657600" lvl="7"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8pPr>
            <a:lvl9pPr marL="4114800" lvl="8" indent="-304800" rtl="0">
              <a:spcBef>
                <a:spcPts val="0"/>
              </a:spcBef>
              <a:spcAft>
                <a:spcPts val="0"/>
              </a:spcAft>
              <a:buClr>
                <a:schemeClr val="dk1"/>
              </a:buClr>
              <a:buSzPts val="1200"/>
              <a:buFont typeface="Roboto Light"/>
              <a:buChar char="■"/>
              <a:defRPr sz="1200">
                <a:solidFill>
                  <a:schemeClr val="dk1"/>
                </a:solidFill>
                <a:latin typeface="Roboto Light"/>
                <a:ea typeface="Roboto Light"/>
                <a:cs typeface="Roboto Light"/>
                <a:sym typeface="Roboto Light"/>
              </a:defRPr>
            </a:lvl9pPr>
          </a:lstStyle>
          <a:p>
            <a:endParaRPr/>
          </a:p>
        </p:txBody>
      </p:sp>
      <p:pic>
        <p:nvPicPr>
          <p:cNvPr id="30" name="Google Shape;30;p4"/>
          <p:cNvPicPr preferRelativeResize="0"/>
          <p:nvPr/>
        </p:nvPicPr>
        <p:blipFill>
          <a:blip r:embed="rId2">
            <a:alphaModFix/>
          </a:blip>
          <a:stretch>
            <a:fillRect/>
          </a:stretch>
        </p:blipFill>
        <p:spPr>
          <a:xfrm>
            <a:off x="8061825" y="195650"/>
            <a:ext cx="981576" cy="518976"/>
          </a:xfrm>
          <a:prstGeom prst="rect">
            <a:avLst/>
          </a:prstGeom>
          <a:noFill/>
          <a:ln>
            <a:noFill/>
          </a:ln>
        </p:spPr>
      </p:pic>
      <p:cxnSp>
        <p:nvCxnSpPr>
          <p:cNvPr id="31" name="Google Shape;31;p4"/>
          <p:cNvCxnSpPr/>
          <p:nvPr/>
        </p:nvCxnSpPr>
        <p:spPr>
          <a:xfrm>
            <a:off x="441775" y="57475"/>
            <a:ext cx="8560500" cy="10500"/>
          </a:xfrm>
          <a:prstGeom prst="straightConnector1">
            <a:avLst/>
          </a:prstGeom>
          <a:noFill/>
          <a:ln w="19050" cap="flat" cmpd="sng">
            <a:solidFill>
              <a:srgbClr val="1F5573"/>
            </a:solidFill>
            <a:prstDash val="solid"/>
            <a:round/>
            <a:headEnd type="none" w="med" len="med"/>
            <a:tailEnd type="none" w="med" len="med"/>
          </a:ln>
        </p:spPr>
      </p:cxnSp>
      <p:sp>
        <p:nvSpPr>
          <p:cNvPr id="32" name="Google Shape;32;p4"/>
          <p:cNvSpPr/>
          <p:nvPr/>
        </p:nvSpPr>
        <p:spPr>
          <a:xfrm>
            <a:off x="0" y="4771425"/>
            <a:ext cx="9183600" cy="405300"/>
          </a:xfrm>
          <a:prstGeom prst="rect">
            <a:avLst/>
          </a:prstGeom>
          <a:gradFill>
            <a:gsLst>
              <a:gs pos="0">
                <a:srgbClr val="2F8BBD"/>
              </a:gs>
              <a:gs pos="100000">
                <a:srgbClr val="8FBDD6"/>
              </a:gs>
              <a:gs pos="100000">
                <a:schemeClr val="l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flipH="1">
            <a:off x="-13625" y="-7500"/>
            <a:ext cx="277800" cy="5189100"/>
          </a:xfrm>
          <a:prstGeom prst="round1Rect">
            <a:avLst>
              <a:gd name="adj" fmla="val 50000"/>
            </a:avLst>
          </a:prstGeom>
          <a:solidFill>
            <a:srgbClr val="1F5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cSld name="CUSTOM">
    <p:spTree>
      <p:nvGrpSpPr>
        <p:cNvPr id="1"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264175" y="0"/>
            <a:ext cx="8879827" cy="4714200"/>
          </a:xfrm>
          <a:prstGeom prst="rect">
            <a:avLst/>
          </a:prstGeom>
          <a:noFill/>
          <a:ln>
            <a:noFill/>
          </a:ln>
        </p:spPr>
      </p:pic>
      <p:sp>
        <p:nvSpPr>
          <p:cNvPr id="41" name="Google Shape;41;p6"/>
          <p:cNvSpPr txBox="1">
            <a:spLocks noGrp="1"/>
          </p:cNvSpPr>
          <p:nvPr>
            <p:ph type="title"/>
          </p:nvPr>
        </p:nvSpPr>
        <p:spPr>
          <a:xfrm>
            <a:off x="957950" y="1674250"/>
            <a:ext cx="6636600" cy="1260000"/>
          </a:xfrm>
          <a:prstGeom prst="rect">
            <a:avLst/>
          </a:prstGeom>
        </p:spPr>
        <p:txBody>
          <a:bodyPr spcFirstLastPara="1" wrap="square" lIns="91425" tIns="91425" rIns="91425" bIns="91425" anchor="t" anchorCtr="0">
            <a:normAutofit/>
          </a:bodyPr>
          <a:lstStyle>
            <a:lvl1pPr lvl="0">
              <a:spcBef>
                <a:spcPts val="0"/>
              </a:spcBef>
              <a:spcAft>
                <a:spcPts val="0"/>
              </a:spcAft>
              <a:buClr>
                <a:srgbClr val="1C5370"/>
              </a:buClr>
              <a:buSzPts val="4000"/>
              <a:buFont typeface="Roboto Medium"/>
              <a:buNone/>
              <a:defRPr sz="4000" i="1">
                <a:solidFill>
                  <a:srgbClr val="1C5370"/>
                </a:solidFill>
                <a:latin typeface="Roboto Medium"/>
                <a:ea typeface="Roboto Medium"/>
                <a:cs typeface="Roboto Medium"/>
                <a:sym typeface="Roboto Medium"/>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2" name="Google Shape;42;p6"/>
          <p:cNvSpPr txBox="1">
            <a:spLocks noGrp="1"/>
          </p:cNvSpPr>
          <p:nvPr>
            <p:ph type="subTitle" idx="1"/>
          </p:nvPr>
        </p:nvSpPr>
        <p:spPr>
          <a:xfrm>
            <a:off x="992475" y="2537250"/>
            <a:ext cx="3952500" cy="690300"/>
          </a:xfrm>
          <a:prstGeom prst="rect">
            <a:avLst/>
          </a:prstGeom>
        </p:spPr>
        <p:txBody>
          <a:bodyPr spcFirstLastPara="1" wrap="square" lIns="91425" tIns="91425" rIns="91425" bIns="91425" anchor="t" anchorCtr="0">
            <a:normAutofit/>
          </a:bodyPr>
          <a:lstStyle>
            <a:lvl1pPr lvl="0">
              <a:spcBef>
                <a:spcPts val="0"/>
              </a:spcBef>
              <a:spcAft>
                <a:spcPts val="0"/>
              </a:spcAft>
              <a:buClr>
                <a:srgbClr val="1C5370"/>
              </a:buClr>
              <a:buSzPts val="1800"/>
              <a:buFont typeface="Roboto Light"/>
              <a:buNone/>
              <a:defRPr>
                <a:solidFill>
                  <a:srgbClr val="1C5370"/>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6"/>
          <p:cNvPicPr preferRelativeResize="0"/>
          <p:nvPr/>
        </p:nvPicPr>
        <p:blipFill>
          <a:blip r:embed="rId3">
            <a:alphaModFix/>
          </a:blip>
          <a:stretch>
            <a:fillRect/>
          </a:stretch>
        </p:blipFill>
        <p:spPr>
          <a:xfrm>
            <a:off x="8061825" y="195650"/>
            <a:ext cx="981576" cy="518976"/>
          </a:xfrm>
          <a:prstGeom prst="rect">
            <a:avLst/>
          </a:prstGeom>
          <a:noFill/>
          <a:ln>
            <a:noFill/>
          </a:ln>
        </p:spPr>
      </p:pic>
      <p:cxnSp>
        <p:nvCxnSpPr>
          <p:cNvPr id="44" name="Google Shape;44;p6"/>
          <p:cNvCxnSpPr/>
          <p:nvPr/>
        </p:nvCxnSpPr>
        <p:spPr>
          <a:xfrm>
            <a:off x="441775" y="57475"/>
            <a:ext cx="8560500" cy="10500"/>
          </a:xfrm>
          <a:prstGeom prst="straightConnector1">
            <a:avLst/>
          </a:prstGeom>
          <a:noFill/>
          <a:ln w="19050" cap="flat" cmpd="sng">
            <a:solidFill>
              <a:srgbClr val="1F5573"/>
            </a:solidFill>
            <a:prstDash val="solid"/>
            <a:round/>
            <a:headEnd type="none" w="med" len="med"/>
            <a:tailEnd type="none" w="med" len="med"/>
          </a:ln>
        </p:spPr>
      </p:cxnSp>
      <p:sp>
        <p:nvSpPr>
          <p:cNvPr id="45" name="Google Shape;45;p6"/>
          <p:cNvSpPr/>
          <p:nvPr/>
        </p:nvSpPr>
        <p:spPr>
          <a:xfrm>
            <a:off x="0" y="4414075"/>
            <a:ext cx="9172500" cy="792600"/>
          </a:xfrm>
          <a:prstGeom prst="rect">
            <a:avLst/>
          </a:prstGeom>
          <a:gradFill>
            <a:gsLst>
              <a:gs pos="0">
                <a:srgbClr val="2F8BBD"/>
              </a:gs>
              <a:gs pos="100000">
                <a:srgbClr val="8FBDD6"/>
              </a:gs>
              <a:gs pos="100000">
                <a:schemeClr val="l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10800000" flipH="1">
            <a:off x="-13625" y="-7450"/>
            <a:ext cx="277800" cy="5217000"/>
          </a:xfrm>
          <a:prstGeom prst="round1Rect">
            <a:avLst>
              <a:gd name="adj" fmla="val 50000"/>
            </a:avLst>
          </a:prstGeom>
          <a:solidFill>
            <a:srgbClr val="1F5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7"/>
          <p:cNvSpPr txBox="1">
            <a:spLocks noGrp="1"/>
          </p:cNvSpPr>
          <p:nvPr>
            <p:ph type="ctrTitle"/>
          </p:nvPr>
        </p:nvSpPr>
        <p:spPr>
          <a:xfrm>
            <a:off x="243533" y="431595"/>
            <a:ext cx="4432414" cy="136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Satellite Needs Working Group:</a:t>
            </a:r>
            <a:endParaRPr dirty="0"/>
          </a:p>
        </p:txBody>
      </p:sp>
      <p:sp>
        <p:nvSpPr>
          <p:cNvPr id="52" name="Google Shape;52;p7"/>
          <p:cNvSpPr txBox="1">
            <a:spLocks noGrp="1"/>
          </p:cNvSpPr>
          <p:nvPr>
            <p:ph type="subTitle" idx="1"/>
          </p:nvPr>
        </p:nvSpPr>
        <p:spPr>
          <a:xfrm>
            <a:off x="244474" y="1756687"/>
            <a:ext cx="4799669" cy="792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US" sz="2400" dirty="0"/>
              <a:t>Solutions for TEMPO and Air Quality</a:t>
            </a:r>
            <a:endParaRPr sz="2400" dirty="0"/>
          </a:p>
        </p:txBody>
      </p:sp>
      <p:sp>
        <p:nvSpPr>
          <p:cNvPr id="53" name="Google Shape;53;p7"/>
          <p:cNvSpPr txBox="1">
            <a:spLocks noGrp="1"/>
          </p:cNvSpPr>
          <p:nvPr>
            <p:ph type="subTitle" idx="2"/>
          </p:nvPr>
        </p:nvSpPr>
        <p:spPr>
          <a:xfrm>
            <a:off x="209741" y="2351912"/>
            <a:ext cx="3652310" cy="32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770"/>
              <a:buNone/>
            </a:pPr>
            <a:r>
              <a:rPr lang="en-US" sz="1242" dirty="0"/>
              <a:t>Kelley Murphy,    Pontus </a:t>
            </a:r>
            <a:r>
              <a:rPr lang="en-US" sz="1242" dirty="0" err="1"/>
              <a:t>Olofsson</a:t>
            </a:r>
            <a:r>
              <a:rPr lang="en-US" sz="1242" dirty="0"/>
              <a:t>,    Katrina </a:t>
            </a:r>
            <a:r>
              <a:rPr lang="en-US" sz="1242" dirty="0" err="1"/>
              <a:t>Virts</a:t>
            </a:r>
            <a:r>
              <a:rPr lang="en-US" sz="1242" dirty="0"/>
              <a:t>, Anita Leroy,      Ryan Wade,     Kevin </a:t>
            </a:r>
            <a:r>
              <a:rPr lang="en-US" sz="1242" dirty="0" err="1"/>
              <a:t>Fuell</a:t>
            </a:r>
            <a:endParaRPr sz="1242" dirty="0"/>
          </a:p>
        </p:txBody>
      </p:sp>
      <p:sp>
        <p:nvSpPr>
          <p:cNvPr id="54" name="Google Shape;54;p7"/>
          <p:cNvSpPr txBox="1"/>
          <p:nvPr/>
        </p:nvSpPr>
        <p:spPr>
          <a:xfrm>
            <a:off x="6720725" y="1740400"/>
            <a:ext cx="2361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i="1" dirty="0">
                <a:latin typeface="Roboto"/>
                <a:ea typeface="Roboto"/>
                <a:cs typeface="Roboto"/>
                <a:sym typeface="Roboto"/>
              </a:rPr>
              <a:t>**Insert project-specific image here**</a:t>
            </a:r>
            <a:r>
              <a:rPr lang="en" sz="1300" dirty="0">
                <a:latin typeface="Roboto"/>
                <a:ea typeface="Roboto"/>
                <a:cs typeface="Roboto"/>
                <a:sym typeface="Roboto"/>
              </a:rPr>
              <a:t> </a:t>
            </a:r>
            <a:endParaRPr sz="1300" dirty="0">
              <a:latin typeface="Roboto"/>
              <a:ea typeface="Roboto"/>
              <a:cs typeface="Roboto"/>
              <a:sym typeface="Roboto"/>
            </a:endParaRPr>
          </a:p>
        </p:txBody>
      </p:sp>
      <p:sp>
        <p:nvSpPr>
          <p:cNvPr id="55" name="Google Shape;55;p7"/>
          <p:cNvSpPr txBox="1">
            <a:spLocks noGrp="1"/>
          </p:cNvSpPr>
          <p:nvPr>
            <p:ph type="subTitle" idx="2"/>
          </p:nvPr>
        </p:nvSpPr>
        <p:spPr>
          <a:xfrm>
            <a:off x="434651" y="4763900"/>
            <a:ext cx="2566200" cy="32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770"/>
              <a:buNone/>
            </a:pPr>
            <a:r>
              <a:rPr lang="en" sz="1210" dirty="0">
                <a:solidFill>
                  <a:schemeClr val="lt1"/>
                </a:solidFill>
              </a:rPr>
              <a:t>August </a:t>
            </a:r>
            <a:r>
              <a:rPr lang="en" sz="1200" dirty="0">
                <a:solidFill>
                  <a:schemeClr val="lt1"/>
                </a:solidFill>
              </a:rPr>
              <a:t>27</a:t>
            </a:r>
            <a:r>
              <a:rPr lang="en" sz="1200" baseline="30000" dirty="0">
                <a:solidFill>
                  <a:schemeClr val="lt1"/>
                </a:solidFill>
              </a:rPr>
              <a:t>th</a:t>
            </a:r>
            <a:r>
              <a:rPr lang="en" sz="1210" dirty="0">
                <a:solidFill>
                  <a:schemeClr val="lt1"/>
                </a:solidFill>
              </a:rPr>
              <a:t>, 2024</a:t>
            </a:r>
            <a:endParaRPr sz="1210" dirty="0">
              <a:solidFill>
                <a:schemeClr val="lt1"/>
              </a:solidFill>
            </a:endParaRPr>
          </a:p>
        </p:txBody>
      </p:sp>
      <p:sp>
        <p:nvSpPr>
          <p:cNvPr id="56" name="Google Shape;56;p7"/>
          <p:cNvSpPr txBox="1">
            <a:spLocks noGrp="1"/>
          </p:cNvSpPr>
          <p:nvPr>
            <p:ph type="subTitle" idx="2"/>
          </p:nvPr>
        </p:nvSpPr>
        <p:spPr>
          <a:xfrm>
            <a:off x="434651" y="4482203"/>
            <a:ext cx="3389936" cy="32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770"/>
              <a:buNone/>
            </a:pPr>
            <a:r>
              <a:rPr lang="en" sz="1200" b="1" dirty="0">
                <a:solidFill>
                  <a:schemeClr val="lt1"/>
                </a:solidFill>
              </a:rPr>
              <a:t>TEMPO/GEMS Joint Science Team Workshop</a:t>
            </a:r>
            <a:endParaRPr sz="1200" b="1" dirty="0">
              <a:solidFill>
                <a:schemeClr val="lt1"/>
              </a:solidFill>
            </a:endParaRPr>
          </a:p>
        </p:txBody>
      </p:sp>
      <p:pic>
        <p:nvPicPr>
          <p:cNvPr id="2" name="Picture 12">
            <a:extLst>
              <a:ext uri="{FF2B5EF4-FFF2-40B4-BE49-F238E27FC236}">
                <a16:creationId xmlns:a16="http://schemas.microsoft.com/office/drawing/2014/main" id="{FD95D355-1954-4133-6543-C29D94AA24AB}"/>
              </a:ext>
            </a:extLst>
          </p:cNvPr>
          <p:cNvPicPr>
            <a:picLocks noChangeAspect="1"/>
          </p:cNvPicPr>
          <p:nvPr/>
        </p:nvPicPr>
        <p:blipFill>
          <a:blip r:embed="rId3"/>
          <a:stretch>
            <a:fillRect/>
          </a:stretch>
        </p:blipFill>
        <p:spPr>
          <a:xfrm>
            <a:off x="5956161" y="4714043"/>
            <a:ext cx="1024227" cy="209113"/>
          </a:xfrm>
          <a:prstGeom prst="rect">
            <a:avLst/>
          </a:prstGeom>
        </p:spPr>
      </p:pic>
      <p:pic>
        <p:nvPicPr>
          <p:cNvPr id="1026" name="Picture 2">
            <a:extLst>
              <a:ext uri="{FF2B5EF4-FFF2-40B4-BE49-F238E27FC236}">
                <a16:creationId xmlns:a16="http://schemas.microsoft.com/office/drawing/2014/main" id="{BEE205ED-0817-A93F-DD06-76787F049F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07536" y="546440"/>
            <a:ext cx="4336464" cy="3469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D77353-4164-B308-513A-E15ED17BF273}"/>
              </a:ext>
            </a:extLst>
          </p:cNvPr>
          <p:cNvSpPr txBox="1"/>
          <p:nvPr/>
        </p:nvSpPr>
        <p:spPr>
          <a:xfrm>
            <a:off x="289599" y="3015300"/>
            <a:ext cx="4587201" cy="1448795"/>
          </a:xfrm>
          <a:prstGeom prst="rect">
            <a:avLst/>
          </a:prstGeom>
          <a:noFill/>
        </p:spPr>
        <p:txBody>
          <a:bodyPr wrap="square" rtlCol="0">
            <a:spAutoFit/>
          </a:bodyPr>
          <a:lstStyle/>
          <a:p>
            <a:pPr>
              <a:lnSpc>
                <a:spcPct val="150000"/>
              </a:lnSpc>
            </a:pPr>
            <a:r>
              <a:rPr lang="en-US" sz="1000" dirty="0">
                <a:solidFill>
                  <a:srgbClr val="1C5370"/>
                </a:solidFill>
              </a:rPr>
              <a:t>University of Alabama in Huntsville, Huntsville, AL</a:t>
            </a:r>
          </a:p>
          <a:p>
            <a:pPr>
              <a:lnSpc>
                <a:spcPct val="150000"/>
              </a:lnSpc>
            </a:pPr>
            <a:r>
              <a:rPr lang="en-US" sz="1000" dirty="0">
                <a:solidFill>
                  <a:srgbClr val="1C5370"/>
                </a:solidFill>
              </a:rPr>
              <a:t>Marshall Space Flight Center, Huntsville, AL</a:t>
            </a:r>
          </a:p>
          <a:p>
            <a:pPr>
              <a:lnSpc>
                <a:spcPct val="150000"/>
              </a:lnSpc>
            </a:pPr>
            <a:r>
              <a:rPr lang="en-US" sz="1000" dirty="0">
                <a:solidFill>
                  <a:srgbClr val="1C5370"/>
                </a:solidFill>
              </a:rPr>
              <a:t>NASA Short-term Prediction Research and Transition Center (</a:t>
            </a:r>
            <a:r>
              <a:rPr lang="en-US" sz="1000" dirty="0" err="1">
                <a:solidFill>
                  <a:srgbClr val="1C5370"/>
                </a:solidFill>
              </a:rPr>
              <a:t>SPoRT</a:t>
            </a:r>
            <a:r>
              <a:rPr lang="en-US" sz="1000" dirty="0">
                <a:solidFill>
                  <a:srgbClr val="1C5370"/>
                </a:solidFill>
              </a:rPr>
              <a:t>), Huntsville, AL</a:t>
            </a:r>
          </a:p>
          <a:p>
            <a:pPr>
              <a:lnSpc>
                <a:spcPct val="150000"/>
              </a:lnSpc>
            </a:pPr>
            <a:r>
              <a:rPr lang="en-US" sz="1000" dirty="0">
                <a:solidFill>
                  <a:srgbClr val="1C5370"/>
                </a:solidFill>
              </a:rPr>
              <a:t>NASA Interagency Implementation and Advanced Concepts Team (IMPACT), Huntsville, AL</a:t>
            </a:r>
          </a:p>
        </p:txBody>
      </p:sp>
      <p:sp>
        <p:nvSpPr>
          <p:cNvPr id="6" name="TextBox 5">
            <a:extLst>
              <a:ext uri="{FF2B5EF4-FFF2-40B4-BE49-F238E27FC236}">
                <a16:creationId xmlns:a16="http://schemas.microsoft.com/office/drawing/2014/main" id="{2ACAE19F-28DC-88A4-C4CB-DE76C0D669EC}"/>
              </a:ext>
            </a:extLst>
          </p:cNvPr>
          <p:cNvSpPr txBox="1"/>
          <p:nvPr/>
        </p:nvSpPr>
        <p:spPr>
          <a:xfrm>
            <a:off x="1175203" y="2398946"/>
            <a:ext cx="335015" cy="192360"/>
          </a:xfrm>
          <a:prstGeom prst="rect">
            <a:avLst/>
          </a:prstGeom>
          <a:noFill/>
        </p:spPr>
        <p:txBody>
          <a:bodyPr wrap="square" rtlCol="0">
            <a:spAutoFit/>
          </a:bodyPr>
          <a:lstStyle/>
          <a:p>
            <a:pPr algn="ctr"/>
            <a:r>
              <a:rPr lang="en-US" sz="650" b="1" dirty="0">
                <a:solidFill>
                  <a:srgbClr val="1C5370"/>
                </a:solidFill>
              </a:rPr>
              <a:t>1,3</a:t>
            </a:r>
          </a:p>
        </p:txBody>
      </p:sp>
      <p:sp>
        <p:nvSpPr>
          <p:cNvPr id="7" name="TextBox 6">
            <a:extLst>
              <a:ext uri="{FF2B5EF4-FFF2-40B4-BE49-F238E27FC236}">
                <a16:creationId xmlns:a16="http://schemas.microsoft.com/office/drawing/2014/main" id="{4EDE7DFF-E1C1-11E9-3DC8-FA6638EDE258}"/>
              </a:ext>
            </a:extLst>
          </p:cNvPr>
          <p:cNvSpPr txBox="1"/>
          <p:nvPr/>
        </p:nvSpPr>
        <p:spPr>
          <a:xfrm>
            <a:off x="244552" y="3018927"/>
            <a:ext cx="157044" cy="215444"/>
          </a:xfrm>
          <a:prstGeom prst="rect">
            <a:avLst/>
          </a:prstGeom>
          <a:noFill/>
        </p:spPr>
        <p:txBody>
          <a:bodyPr wrap="square" rtlCol="0">
            <a:spAutoFit/>
          </a:bodyPr>
          <a:lstStyle/>
          <a:p>
            <a:pPr algn="ctr"/>
            <a:r>
              <a:rPr lang="en-US" sz="800" b="1" dirty="0">
                <a:solidFill>
                  <a:srgbClr val="1C5370"/>
                </a:solidFill>
              </a:rPr>
              <a:t>1</a:t>
            </a:r>
          </a:p>
        </p:txBody>
      </p:sp>
      <p:sp>
        <p:nvSpPr>
          <p:cNvPr id="8" name="TextBox 7">
            <a:extLst>
              <a:ext uri="{FF2B5EF4-FFF2-40B4-BE49-F238E27FC236}">
                <a16:creationId xmlns:a16="http://schemas.microsoft.com/office/drawing/2014/main" id="{4C50B1F6-28C9-2D3E-161D-0F7867010DBE}"/>
              </a:ext>
            </a:extLst>
          </p:cNvPr>
          <p:cNvSpPr txBox="1"/>
          <p:nvPr/>
        </p:nvSpPr>
        <p:spPr>
          <a:xfrm>
            <a:off x="241942" y="3256267"/>
            <a:ext cx="157044" cy="215444"/>
          </a:xfrm>
          <a:prstGeom prst="rect">
            <a:avLst/>
          </a:prstGeom>
          <a:noFill/>
        </p:spPr>
        <p:txBody>
          <a:bodyPr wrap="square" rtlCol="0">
            <a:spAutoFit/>
          </a:bodyPr>
          <a:lstStyle/>
          <a:p>
            <a:pPr algn="ctr"/>
            <a:r>
              <a:rPr lang="en-US" sz="800" b="1" dirty="0">
                <a:solidFill>
                  <a:srgbClr val="1C5370"/>
                </a:solidFill>
              </a:rPr>
              <a:t>2</a:t>
            </a:r>
          </a:p>
        </p:txBody>
      </p:sp>
      <p:sp>
        <p:nvSpPr>
          <p:cNvPr id="9" name="TextBox 8">
            <a:extLst>
              <a:ext uri="{FF2B5EF4-FFF2-40B4-BE49-F238E27FC236}">
                <a16:creationId xmlns:a16="http://schemas.microsoft.com/office/drawing/2014/main" id="{B0F1887B-FE58-BFEE-A265-E12F319CAB0D}"/>
              </a:ext>
            </a:extLst>
          </p:cNvPr>
          <p:cNvSpPr txBox="1"/>
          <p:nvPr/>
        </p:nvSpPr>
        <p:spPr>
          <a:xfrm>
            <a:off x="240958" y="3491360"/>
            <a:ext cx="157044" cy="215444"/>
          </a:xfrm>
          <a:prstGeom prst="rect">
            <a:avLst/>
          </a:prstGeom>
          <a:noFill/>
        </p:spPr>
        <p:txBody>
          <a:bodyPr wrap="square" rtlCol="0">
            <a:spAutoFit/>
          </a:bodyPr>
          <a:lstStyle/>
          <a:p>
            <a:pPr algn="ctr"/>
            <a:r>
              <a:rPr lang="en-US" sz="800" b="1" dirty="0">
                <a:solidFill>
                  <a:srgbClr val="1C5370"/>
                </a:solidFill>
              </a:rPr>
              <a:t>3</a:t>
            </a:r>
          </a:p>
        </p:txBody>
      </p:sp>
      <p:sp>
        <p:nvSpPr>
          <p:cNvPr id="10" name="TextBox 9">
            <a:extLst>
              <a:ext uri="{FF2B5EF4-FFF2-40B4-BE49-F238E27FC236}">
                <a16:creationId xmlns:a16="http://schemas.microsoft.com/office/drawing/2014/main" id="{119036EF-4222-E842-1ED8-1BA5A4D5E168}"/>
              </a:ext>
            </a:extLst>
          </p:cNvPr>
          <p:cNvSpPr txBox="1"/>
          <p:nvPr/>
        </p:nvSpPr>
        <p:spPr>
          <a:xfrm>
            <a:off x="958534" y="2618909"/>
            <a:ext cx="416347" cy="192360"/>
          </a:xfrm>
          <a:prstGeom prst="rect">
            <a:avLst/>
          </a:prstGeom>
          <a:noFill/>
        </p:spPr>
        <p:txBody>
          <a:bodyPr wrap="square" rtlCol="0">
            <a:spAutoFit/>
          </a:bodyPr>
          <a:lstStyle/>
          <a:p>
            <a:pPr algn="ctr"/>
            <a:r>
              <a:rPr lang="en-US" sz="650" b="1" dirty="0">
                <a:solidFill>
                  <a:srgbClr val="1C5370"/>
                </a:solidFill>
              </a:rPr>
              <a:t>1,3,4</a:t>
            </a:r>
          </a:p>
        </p:txBody>
      </p:sp>
      <p:sp>
        <p:nvSpPr>
          <p:cNvPr id="11" name="TextBox 10">
            <a:extLst>
              <a:ext uri="{FF2B5EF4-FFF2-40B4-BE49-F238E27FC236}">
                <a16:creationId xmlns:a16="http://schemas.microsoft.com/office/drawing/2014/main" id="{3E763432-8838-C969-1F5B-D6B8E5C7EF05}"/>
              </a:ext>
            </a:extLst>
          </p:cNvPr>
          <p:cNvSpPr txBox="1"/>
          <p:nvPr/>
        </p:nvSpPr>
        <p:spPr>
          <a:xfrm>
            <a:off x="2018823" y="2618049"/>
            <a:ext cx="355328" cy="192360"/>
          </a:xfrm>
          <a:prstGeom prst="rect">
            <a:avLst/>
          </a:prstGeom>
          <a:noFill/>
        </p:spPr>
        <p:txBody>
          <a:bodyPr wrap="square" rtlCol="0">
            <a:spAutoFit/>
          </a:bodyPr>
          <a:lstStyle/>
          <a:p>
            <a:pPr algn="ctr"/>
            <a:r>
              <a:rPr lang="en-US" sz="650" b="1" dirty="0">
                <a:solidFill>
                  <a:srgbClr val="1C5370"/>
                </a:solidFill>
              </a:rPr>
              <a:t>1,3</a:t>
            </a:r>
          </a:p>
        </p:txBody>
      </p:sp>
      <p:sp>
        <p:nvSpPr>
          <p:cNvPr id="12" name="TextBox 11">
            <a:extLst>
              <a:ext uri="{FF2B5EF4-FFF2-40B4-BE49-F238E27FC236}">
                <a16:creationId xmlns:a16="http://schemas.microsoft.com/office/drawing/2014/main" id="{7550544E-55AA-4404-D2A5-60C616951892}"/>
              </a:ext>
            </a:extLst>
          </p:cNvPr>
          <p:cNvSpPr txBox="1"/>
          <p:nvPr/>
        </p:nvSpPr>
        <p:spPr>
          <a:xfrm>
            <a:off x="2988328" y="2624849"/>
            <a:ext cx="355329" cy="192360"/>
          </a:xfrm>
          <a:prstGeom prst="rect">
            <a:avLst/>
          </a:prstGeom>
          <a:noFill/>
        </p:spPr>
        <p:txBody>
          <a:bodyPr wrap="square" rtlCol="0">
            <a:spAutoFit/>
          </a:bodyPr>
          <a:lstStyle/>
          <a:p>
            <a:pPr algn="ctr"/>
            <a:r>
              <a:rPr lang="en-US" sz="650" b="1" dirty="0">
                <a:solidFill>
                  <a:srgbClr val="1C5370"/>
                </a:solidFill>
              </a:rPr>
              <a:t>1,3</a:t>
            </a:r>
          </a:p>
        </p:txBody>
      </p:sp>
      <p:sp>
        <p:nvSpPr>
          <p:cNvPr id="13" name="TextBox 12">
            <a:extLst>
              <a:ext uri="{FF2B5EF4-FFF2-40B4-BE49-F238E27FC236}">
                <a16:creationId xmlns:a16="http://schemas.microsoft.com/office/drawing/2014/main" id="{CF4380D4-192A-E122-937C-B08B1F9CD65B}"/>
              </a:ext>
            </a:extLst>
          </p:cNvPr>
          <p:cNvSpPr txBox="1"/>
          <p:nvPr/>
        </p:nvSpPr>
        <p:spPr>
          <a:xfrm>
            <a:off x="3519996" y="2411402"/>
            <a:ext cx="355330" cy="192360"/>
          </a:xfrm>
          <a:prstGeom prst="rect">
            <a:avLst/>
          </a:prstGeom>
          <a:noFill/>
        </p:spPr>
        <p:txBody>
          <a:bodyPr wrap="square" rtlCol="0">
            <a:spAutoFit/>
          </a:bodyPr>
          <a:lstStyle/>
          <a:p>
            <a:pPr algn="ctr"/>
            <a:r>
              <a:rPr lang="en-US" sz="650" b="1" dirty="0">
                <a:solidFill>
                  <a:srgbClr val="1C5370"/>
                </a:solidFill>
              </a:rPr>
              <a:t>1,4</a:t>
            </a:r>
          </a:p>
        </p:txBody>
      </p:sp>
      <p:sp>
        <p:nvSpPr>
          <p:cNvPr id="14" name="TextBox 13">
            <a:extLst>
              <a:ext uri="{FF2B5EF4-FFF2-40B4-BE49-F238E27FC236}">
                <a16:creationId xmlns:a16="http://schemas.microsoft.com/office/drawing/2014/main" id="{728EE440-CDC6-55DF-007E-179E51685EFE}"/>
              </a:ext>
            </a:extLst>
          </p:cNvPr>
          <p:cNvSpPr txBox="1"/>
          <p:nvPr/>
        </p:nvSpPr>
        <p:spPr>
          <a:xfrm>
            <a:off x="248554" y="3953641"/>
            <a:ext cx="157044" cy="215444"/>
          </a:xfrm>
          <a:prstGeom prst="rect">
            <a:avLst/>
          </a:prstGeom>
          <a:noFill/>
        </p:spPr>
        <p:txBody>
          <a:bodyPr wrap="square" rtlCol="0">
            <a:spAutoFit/>
          </a:bodyPr>
          <a:lstStyle/>
          <a:p>
            <a:pPr algn="ctr"/>
            <a:r>
              <a:rPr lang="en-US" sz="800" b="1" dirty="0">
                <a:solidFill>
                  <a:srgbClr val="1C5370"/>
                </a:solidFill>
              </a:rPr>
              <a:t>4</a:t>
            </a:r>
          </a:p>
        </p:txBody>
      </p:sp>
      <p:sp>
        <p:nvSpPr>
          <p:cNvPr id="15" name="TextBox 14">
            <a:extLst>
              <a:ext uri="{FF2B5EF4-FFF2-40B4-BE49-F238E27FC236}">
                <a16:creationId xmlns:a16="http://schemas.microsoft.com/office/drawing/2014/main" id="{532CA718-E680-6D25-4900-90013E9CCDBB}"/>
              </a:ext>
            </a:extLst>
          </p:cNvPr>
          <p:cNvSpPr txBox="1"/>
          <p:nvPr/>
        </p:nvSpPr>
        <p:spPr>
          <a:xfrm>
            <a:off x="2479844" y="2403273"/>
            <a:ext cx="355330" cy="192360"/>
          </a:xfrm>
          <a:prstGeom prst="rect">
            <a:avLst/>
          </a:prstGeom>
          <a:noFill/>
        </p:spPr>
        <p:txBody>
          <a:bodyPr wrap="square" rtlCol="0">
            <a:spAutoFit/>
          </a:bodyPr>
          <a:lstStyle/>
          <a:p>
            <a:pPr algn="ctr"/>
            <a:r>
              <a:rPr lang="en-US" sz="650" b="1" dirty="0">
                <a:solidFill>
                  <a:srgbClr val="1C5370"/>
                </a:solidFill>
              </a:rPr>
              <a:t>2</a:t>
            </a:r>
          </a:p>
        </p:txBody>
      </p:sp>
    </p:spTree>
    <p:extLst>
      <p:ext uri="{BB962C8B-B14F-4D97-AF65-F5344CB8AC3E}">
        <p14:creationId xmlns:p14="http://schemas.microsoft.com/office/powerpoint/2010/main" val="319060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xfrm>
            <a:off x="1253700" y="694379"/>
            <a:ext cx="6636600" cy="1260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Let us know if you’d like to get involved with SNWG Solutions!</a:t>
            </a:r>
            <a:endParaRPr sz="2800" dirty="0"/>
          </a:p>
        </p:txBody>
      </p:sp>
      <p:sp>
        <p:nvSpPr>
          <p:cNvPr id="202" name="Google Shape;202;p18"/>
          <p:cNvSpPr txBox="1">
            <a:spLocks noGrp="1"/>
          </p:cNvSpPr>
          <p:nvPr>
            <p:ph type="subTitle" idx="1"/>
          </p:nvPr>
        </p:nvSpPr>
        <p:spPr>
          <a:xfrm>
            <a:off x="540660" y="1874550"/>
            <a:ext cx="8062680" cy="2494249"/>
          </a:xfrm>
          <a:prstGeom prst="rect">
            <a:avLst/>
          </a:prstGeom>
        </p:spPr>
        <p:txBody>
          <a:bodyPr spcFirstLastPara="1" wrap="square" lIns="91425" tIns="91425" rIns="91425" bIns="91425" anchor="t" anchorCtr="0">
            <a:normAutofit fontScale="70000" lnSpcReduction="20000"/>
          </a:bodyPr>
          <a:lstStyle/>
          <a:p>
            <a:pPr rtl="0">
              <a:spcBef>
                <a:spcPts val="0"/>
              </a:spcBef>
              <a:spcAft>
                <a:spcPts val="0"/>
              </a:spcAft>
            </a:pPr>
            <a:r>
              <a:rPr lang="en-US" sz="2300" b="1" i="1" u="none" strike="noStrike" dirty="0">
                <a:solidFill>
                  <a:srgbClr val="00599D"/>
                </a:solidFill>
                <a:effectLst/>
                <a:latin typeface="Roboto" panose="02000000000000000000" pitchFamily="2" charset="0"/>
                <a:ea typeface="Roboto" panose="02000000000000000000" pitchFamily="2" charset="0"/>
                <a:cs typeface="Roboto" panose="02000000000000000000" pitchFamily="2" charset="0"/>
              </a:rPr>
              <a:t>Please let us know</a:t>
            </a:r>
            <a:endParaRPr lang="en-US" sz="2300" b="0" dirty="0">
              <a:effectLst/>
              <a:latin typeface="Roboto" panose="02000000000000000000" pitchFamily="2" charset="0"/>
              <a:ea typeface="Roboto" panose="02000000000000000000" pitchFamily="2" charset="0"/>
              <a:cs typeface="Roboto" panose="02000000000000000000" pitchFamily="2" charset="0"/>
            </a:endParaRPr>
          </a:p>
          <a:p>
            <a:pPr rtl="0" fontAlgn="base">
              <a:spcBef>
                <a:spcPts val="1600"/>
              </a:spcBef>
              <a:spcAft>
                <a:spcPts val="0"/>
              </a:spcAft>
              <a:buFont typeface="Arial" panose="020B0604020202020204" pitchFamily="34" charset="0"/>
              <a:buChar char="•"/>
            </a:pPr>
            <a:r>
              <a:rPr lang="en-US" sz="23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require changes to any SNWG solutions in order to </a:t>
            </a:r>
            <a:r>
              <a:rPr lang="en-US" sz="23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use them</a:t>
            </a:r>
            <a:endParaRPr lang="en-US" sz="23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rtl="0" fontAlgn="base">
              <a:spcBef>
                <a:spcPts val="1600"/>
              </a:spcBef>
              <a:spcAft>
                <a:spcPts val="0"/>
              </a:spcAft>
              <a:buFont typeface="Arial" panose="020B0604020202020204" pitchFamily="34" charset="0"/>
              <a:buChar char="•"/>
            </a:pPr>
            <a:r>
              <a:rPr lang="en-US" sz="23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require any form of training or support in order to use a SNWG solution</a:t>
            </a:r>
          </a:p>
          <a:p>
            <a:pPr rtl="0" fontAlgn="base">
              <a:spcBef>
                <a:spcPts val="1600"/>
              </a:spcBef>
              <a:spcAft>
                <a:spcPts val="0"/>
              </a:spcAft>
              <a:buFont typeface="Arial" panose="020B0604020202020204" pitchFamily="34" charset="0"/>
              <a:buChar char="•"/>
            </a:pPr>
            <a:r>
              <a:rPr lang="en-US" sz="23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are interested in co-designing new solutions </a:t>
            </a:r>
          </a:p>
          <a:p>
            <a:pPr rtl="0" fontAlgn="base">
              <a:spcBef>
                <a:spcPts val="1600"/>
              </a:spcBef>
              <a:spcAft>
                <a:spcPts val="0"/>
              </a:spcAft>
              <a:buFont typeface="Arial" panose="020B0604020202020204" pitchFamily="34" charset="0"/>
              <a:buChar char="•"/>
            </a:pPr>
            <a:r>
              <a:rPr lang="en-US" sz="23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want to help raise awareness of solutions and their applications to your agency</a:t>
            </a:r>
          </a:p>
          <a:p>
            <a:pPr marL="0" lvl="0" indent="0" algn="l" rtl="0">
              <a:spcBef>
                <a:spcPts val="0"/>
              </a:spcBef>
              <a:spcAft>
                <a:spcPts val="1200"/>
              </a:spcAft>
              <a:buNone/>
            </a:pPr>
            <a:endParaRPr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5D429553-3826-6357-3576-9C512D15DE43}"/>
              </a:ext>
            </a:extLst>
          </p:cNvPr>
          <p:cNvSpPr txBox="1"/>
          <p:nvPr/>
        </p:nvSpPr>
        <p:spPr>
          <a:xfrm>
            <a:off x="907143" y="4528457"/>
            <a:ext cx="7206343" cy="523220"/>
          </a:xfrm>
          <a:prstGeom prst="rect">
            <a:avLst/>
          </a:prstGeom>
          <a:solidFill>
            <a:schemeClr val="bg1"/>
          </a:solidFill>
        </p:spPr>
        <p:txBody>
          <a:bodyPr wrap="square" rtlCol="0">
            <a:spAutoFit/>
          </a:bodyPr>
          <a:lstStyle/>
          <a:p>
            <a:r>
              <a:rPr lang="en-US" dirty="0">
                <a:solidFill>
                  <a:schemeClr val="tx1"/>
                </a:solidFill>
              </a:rPr>
              <a:t>Pontus </a:t>
            </a:r>
            <a:r>
              <a:rPr lang="en-US" dirty="0" err="1">
                <a:solidFill>
                  <a:schemeClr val="tx1"/>
                </a:solidFill>
              </a:rPr>
              <a:t>Olofsson</a:t>
            </a:r>
            <a:r>
              <a:rPr lang="en-US" dirty="0">
                <a:solidFill>
                  <a:schemeClr val="tx1"/>
                </a:solidFill>
              </a:rPr>
              <a:t>: SNWG MO Project Scientist, contact: Pontus.olofsson@nasa.gov</a:t>
            </a:r>
          </a:p>
          <a:p>
            <a:r>
              <a:rPr lang="en-US" dirty="0">
                <a:solidFill>
                  <a:schemeClr val="tx1"/>
                </a:solidFill>
              </a:rPr>
              <a:t>Natasha </a:t>
            </a:r>
            <a:r>
              <a:rPr lang="en-US" dirty="0" err="1">
                <a:solidFill>
                  <a:schemeClr val="tx1"/>
                </a:solidFill>
              </a:rPr>
              <a:t>Sadoff</a:t>
            </a:r>
            <a:r>
              <a:rPr lang="en-US" dirty="0">
                <a:solidFill>
                  <a:schemeClr val="tx1"/>
                </a:solidFill>
              </a:rPr>
              <a:t>: Satellite Needs Program Manager, contact: natasha.sadoff@nasa.gov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What is Satellite Needs Working Group (SNWG)?</a:t>
            </a:r>
            <a:endParaRPr dirty="0"/>
          </a:p>
        </p:txBody>
      </p:sp>
      <p:sp>
        <p:nvSpPr>
          <p:cNvPr id="85" name="Google Shape;85;p9"/>
          <p:cNvSpPr txBox="1">
            <a:spLocks noGrp="1"/>
          </p:cNvSpPr>
          <p:nvPr>
            <p:ph type="body" idx="1"/>
          </p:nvPr>
        </p:nvSpPr>
        <p:spPr>
          <a:xfrm>
            <a:off x="1575109" y="1068856"/>
            <a:ext cx="6177023" cy="1419275"/>
          </a:xfrm>
          <a:prstGeom prst="rect">
            <a:avLst/>
          </a:prstGeom>
        </p:spPr>
        <p:txBody>
          <a:bodyPr spcFirstLastPara="1" wrap="square" lIns="91425" tIns="91425" rIns="91425" bIns="91425" anchor="t" anchorCtr="0">
            <a:normAutofit lnSpcReduction="10000"/>
          </a:bodyPr>
          <a:lstStyle/>
          <a:p>
            <a:pPr marL="114300" indent="0" rtl="0">
              <a:spcBef>
                <a:spcPts val="0"/>
              </a:spcBef>
              <a:spcAft>
                <a:spcPts val="0"/>
              </a:spcAft>
              <a:buNone/>
            </a:pPr>
            <a:r>
              <a:rPr lang="en-US" sz="1800" i="1" u="none" strike="noStrike" dirty="0">
                <a:solidFill>
                  <a:srgbClr val="1C5370"/>
                </a:solidFill>
                <a:effectLst/>
                <a:latin typeface="Roboto" panose="02000000000000000000" pitchFamily="2" charset="0"/>
                <a:ea typeface="Roboto" panose="02000000000000000000" pitchFamily="2" charset="0"/>
                <a:cs typeface="Roboto" panose="02000000000000000000" pitchFamily="2" charset="0"/>
              </a:rPr>
              <a:t>“A coordinated approach to identify and communicate Federal satellite Earth observation needs… </a:t>
            </a:r>
            <a:endParaRPr lang="en-US" sz="1600" dirty="0">
              <a:solidFill>
                <a:srgbClr val="1C5370"/>
              </a:solidFill>
              <a:effectLst/>
              <a:latin typeface="Roboto" panose="02000000000000000000" pitchFamily="2" charset="0"/>
              <a:ea typeface="Roboto" panose="02000000000000000000" pitchFamily="2" charset="0"/>
              <a:cs typeface="Roboto" panose="02000000000000000000" pitchFamily="2" charset="0"/>
            </a:endParaRPr>
          </a:p>
          <a:p>
            <a:pPr marL="114300" indent="0" rtl="0">
              <a:spcBef>
                <a:spcPts val="0"/>
              </a:spcBef>
              <a:spcAft>
                <a:spcPts val="0"/>
              </a:spcAft>
              <a:buNone/>
            </a:pPr>
            <a:r>
              <a:rPr lang="en-US" sz="1800" i="1" u="none" strike="noStrike" dirty="0">
                <a:solidFill>
                  <a:schemeClr val="accent1">
                    <a:lumMod val="60000"/>
                    <a:lumOff val="40000"/>
                  </a:schemeClr>
                </a:solidFill>
                <a:effectLst/>
                <a:latin typeface="Roboto" panose="02000000000000000000" pitchFamily="2" charset="0"/>
                <a:ea typeface="Roboto" panose="02000000000000000000" pitchFamily="2" charset="0"/>
                <a:cs typeface="Roboto" panose="02000000000000000000" pitchFamily="2" charset="0"/>
              </a:rPr>
              <a:t>…and develop solutions to help federal agencies use Earth-observing satellite data products in their decision-making.”</a:t>
            </a:r>
            <a:endParaRPr lang="en-US" sz="1600" dirty="0">
              <a:solidFill>
                <a:schemeClr val="accent1">
                  <a:lumMod val="60000"/>
                  <a:lumOff val="40000"/>
                </a:schemeClr>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Google Shape;85;p9">
            <a:extLst>
              <a:ext uri="{FF2B5EF4-FFF2-40B4-BE49-F238E27FC236}">
                <a16:creationId xmlns:a16="http://schemas.microsoft.com/office/drawing/2014/main" id="{E5E3F8D8-0D47-AD94-7008-AD7AE3E7A503}"/>
              </a:ext>
            </a:extLst>
          </p:cNvPr>
          <p:cNvSpPr txBox="1">
            <a:spLocks/>
          </p:cNvSpPr>
          <p:nvPr/>
        </p:nvSpPr>
        <p:spPr>
          <a:xfrm>
            <a:off x="496775" y="2571750"/>
            <a:ext cx="8234270" cy="2126725"/>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Mandated </a:t>
            </a:r>
            <a:r>
              <a:rPr lang="en-US" sz="1600" dirty="0">
                <a:solidFill>
                  <a:schemeClr val="tx1"/>
                </a:solidFill>
                <a:highlight>
                  <a:srgbClr val="FFFFFF"/>
                </a:highlight>
                <a:latin typeface="Roboto" panose="02000000000000000000" pitchFamily="2" charset="0"/>
                <a:ea typeface="Roboto" panose="02000000000000000000" pitchFamily="2" charset="0"/>
                <a:cs typeface="Roboto" panose="02000000000000000000" pitchFamily="2" charset="0"/>
              </a:rPr>
              <a:t>t</a:t>
            </a:r>
            <a:r>
              <a:rPr lang="en-US" sz="1600" b="0" i="0" dirty="0">
                <a:solidFill>
                  <a:schemeClr val="tx1"/>
                </a:solidFill>
                <a:effectLst/>
                <a:highlight>
                  <a:srgbClr val="FFFFFF"/>
                </a:highlight>
                <a:latin typeface="Roboto" panose="02000000000000000000" pitchFamily="2" charset="0"/>
                <a:ea typeface="Roboto" panose="02000000000000000000" pitchFamily="2" charset="0"/>
                <a:cs typeface="Roboto" panose="02000000000000000000" pitchFamily="2" charset="0"/>
              </a:rPr>
              <a:t>hrough the White House National Science and Technology Council’s U.S. Group on Earth Observations (USGEO)</a:t>
            </a:r>
          </a:p>
          <a:p>
            <a:pPr marL="114300" indent="0">
              <a:buNone/>
            </a:pPr>
            <a:endParaRPr lang="en-US" sz="1600" b="0" i="0" dirty="0">
              <a:solidFill>
                <a:schemeClr val="tx1"/>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SNWG surveys federal agencies every 2 years to determine what Earth Observation data they need to fulfill their mission</a:t>
            </a:r>
          </a:p>
          <a:p>
            <a:pPr lvl="1"/>
            <a:r>
              <a:rPr lang="en-US" sz="1200" dirty="0">
                <a:solidFill>
                  <a:schemeClr val="tx1"/>
                </a:solidFill>
                <a:highlight>
                  <a:srgbClr val="FFFFFF"/>
                </a:highlight>
                <a:latin typeface="Roboto" panose="02000000000000000000" pitchFamily="2" charset="0"/>
                <a:ea typeface="Roboto" panose="02000000000000000000" pitchFamily="2" charset="0"/>
                <a:cs typeface="Roboto" panose="02000000000000000000" pitchFamily="2" charset="0"/>
              </a:rPr>
              <a:t>NASA, NOAA, and USGS review responses and complete an assessment of agency needs (Do existing or upcoming missions help meet needs? Do organizations overlap in desired information? Can new products be made from existing data?)</a:t>
            </a:r>
          </a:p>
          <a:p>
            <a:pPr marL="596900" lvl="1" indent="0">
              <a:buNone/>
            </a:pPr>
            <a:endParaRPr lang="en-US" sz="1200" dirty="0">
              <a:solidFill>
                <a:schemeClr val="tx1"/>
              </a:solidFill>
              <a:highlight>
                <a:srgbClr val="FFFFFF"/>
              </a:highlight>
              <a:latin typeface="Roboto" panose="02000000000000000000" pitchFamily="2" charset="0"/>
              <a:ea typeface="Roboto" panose="02000000000000000000" pitchFamily="2" charset="0"/>
              <a:cs typeface="Roboto" panose="02000000000000000000" pitchFamily="2" charset="0"/>
            </a:endParaRPr>
          </a:p>
          <a:p>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NASA is funded to develop solutions, engage with stakeholders, provide training, and ensure impact</a:t>
            </a:r>
          </a:p>
        </p:txBody>
      </p:sp>
      <p:sp>
        <p:nvSpPr>
          <p:cNvPr id="6" name="Google Shape;56;p7">
            <a:extLst>
              <a:ext uri="{FF2B5EF4-FFF2-40B4-BE49-F238E27FC236}">
                <a16:creationId xmlns:a16="http://schemas.microsoft.com/office/drawing/2014/main" id="{97C6AD87-4495-3228-F209-72903C5804AA}"/>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7" name="Google Shape;56;p7">
            <a:extLst>
              <a:ext uri="{FF2B5EF4-FFF2-40B4-BE49-F238E27FC236}">
                <a16:creationId xmlns:a16="http://schemas.microsoft.com/office/drawing/2014/main" id="{FC3C2728-D37E-21B9-38B8-1ABEBEA8D257}"/>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Co-designing Actionable Solutions</a:t>
            </a:r>
            <a:endParaRPr dirty="0"/>
          </a:p>
        </p:txBody>
      </p:sp>
      <p:sp>
        <p:nvSpPr>
          <p:cNvPr id="85" name="Google Shape;85;p9"/>
          <p:cNvSpPr txBox="1">
            <a:spLocks noGrp="1"/>
          </p:cNvSpPr>
          <p:nvPr>
            <p:ph type="body" idx="1"/>
          </p:nvPr>
        </p:nvSpPr>
        <p:spPr>
          <a:xfrm>
            <a:off x="1548170" y="1017725"/>
            <a:ext cx="6496060" cy="1395559"/>
          </a:xfrm>
          <a:prstGeom prst="rect">
            <a:avLst/>
          </a:prstGeom>
        </p:spPr>
        <p:txBody>
          <a:bodyPr spcFirstLastPara="1" wrap="square" lIns="91425" tIns="91425" rIns="91425" bIns="91425" anchor="t" anchorCtr="0">
            <a:normAutofit/>
          </a:bodyPr>
          <a:lstStyle/>
          <a:p>
            <a:pPr marL="114300" indent="0" rtl="0">
              <a:spcBef>
                <a:spcPts val="0"/>
              </a:spcBef>
              <a:spcAft>
                <a:spcPts val="0"/>
              </a:spcAft>
              <a:buNone/>
            </a:pPr>
            <a:r>
              <a:rPr lang="en-US" i="1"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Incorporating co-design into the SNWG assessment and solution formulation process, so that solutions are useable, accessible, and actionable upon completion.</a:t>
            </a:r>
            <a:endParaRPr lang="en-US"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Google Shape;85;p9">
            <a:extLst>
              <a:ext uri="{FF2B5EF4-FFF2-40B4-BE49-F238E27FC236}">
                <a16:creationId xmlns:a16="http://schemas.microsoft.com/office/drawing/2014/main" id="{BEB37052-72F1-F41F-E337-804822B898EA}"/>
              </a:ext>
            </a:extLst>
          </p:cNvPr>
          <p:cNvSpPr txBox="1">
            <a:spLocks/>
          </p:cNvSpPr>
          <p:nvPr/>
        </p:nvSpPr>
        <p:spPr>
          <a:xfrm>
            <a:off x="870232" y="2265269"/>
            <a:ext cx="7851935" cy="28782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Understanding</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US government agency partners, how they work, what decisions they make, how they use Earth observations</a:t>
            </a:r>
            <a:endParaRPr lang="en-US" sz="1400" dirty="0">
              <a:solidFill>
                <a:srgbClr val="1C5370"/>
              </a:solidFill>
              <a:latin typeface="Roboto" panose="02000000000000000000" pitchFamily="2" charset="0"/>
              <a:ea typeface="Roboto" panose="02000000000000000000" pitchFamily="2" charset="0"/>
              <a:cs typeface="Roboto" panose="02000000000000000000" pitchFamily="2" charset="0"/>
            </a:endParaRPr>
          </a:p>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Defining</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who our agency champions may be, engaging and building relationships</a:t>
            </a:r>
            <a:endParaRPr lang="en-US" sz="1400" dirty="0">
              <a:solidFill>
                <a:srgbClr val="1C5370"/>
              </a:solidFill>
              <a:latin typeface="Roboto" panose="02000000000000000000" pitchFamily="2" charset="0"/>
              <a:ea typeface="Roboto" panose="02000000000000000000" pitchFamily="2" charset="0"/>
              <a:cs typeface="Roboto" panose="02000000000000000000" pitchFamily="2" charset="0"/>
            </a:endParaRPr>
          </a:p>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Ideating</a:t>
            </a:r>
            <a:r>
              <a:rPr lang="en-US" sz="1400" dirty="0">
                <a:solidFill>
                  <a:srgbClr val="7030A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with them to co-develop and </a:t>
            </a:r>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prototype</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ideas</a:t>
            </a:r>
          </a:p>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Testing</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and iterating on solutions as they are developed; sharing feedback early and often</a:t>
            </a:r>
          </a:p>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Evaluating</a:t>
            </a:r>
            <a:r>
              <a:rPr lang="en-US" sz="1400" b="1"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solutions together with end-users and incorporating necessary changes</a:t>
            </a:r>
          </a:p>
          <a:p>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Raising awareness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and offering </a:t>
            </a:r>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training</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to build our user community within agencies</a:t>
            </a:r>
          </a:p>
          <a:p>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Laying groundwork to sustainably</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b="1" dirty="0">
                <a:solidFill>
                  <a:srgbClr val="7030A0"/>
                </a:solidFill>
                <a:latin typeface="Roboto" panose="02000000000000000000" pitchFamily="2" charset="0"/>
                <a:ea typeface="Roboto" panose="02000000000000000000" pitchFamily="2" charset="0"/>
                <a:cs typeface="Roboto" panose="02000000000000000000" pitchFamily="2" charset="0"/>
              </a:rPr>
              <a:t>transition</a:t>
            </a:r>
            <a:r>
              <a:rPr lang="en-US" sz="1400" dirty="0">
                <a:solidFill>
                  <a:srgbClr val="1C537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solutions into users’ hands and workflow</a:t>
            </a:r>
          </a:p>
        </p:txBody>
      </p:sp>
      <p:sp>
        <p:nvSpPr>
          <p:cNvPr id="7" name="Google Shape;56;p7">
            <a:extLst>
              <a:ext uri="{FF2B5EF4-FFF2-40B4-BE49-F238E27FC236}">
                <a16:creationId xmlns:a16="http://schemas.microsoft.com/office/drawing/2014/main" id="{433DB3DF-0571-6F22-84F9-5C6C034579DF}"/>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8" name="Google Shape;56;p7">
            <a:extLst>
              <a:ext uri="{FF2B5EF4-FFF2-40B4-BE49-F238E27FC236}">
                <a16:creationId xmlns:a16="http://schemas.microsoft.com/office/drawing/2014/main" id="{D3465722-8D44-43F1-FFBB-1A8DF04ED9C4}"/>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grpSp>
        <p:nvGrpSpPr>
          <p:cNvPr id="27" name="Group 26">
            <a:extLst>
              <a:ext uri="{FF2B5EF4-FFF2-40B4-BE49-F238E27FC236}">
                <a16:creationId xmlns:a16="http://schemas.microsoft.com/office/drawing/2014/main" id="{B3663D14-A5C0-5A46-DA92-DDB0D874D0A7}"/>
              </a:ext>
            </a:extLst>
          </p:cNvPr>
          <p:cNvGrpSpPr/>
          <p:nvPr/>
        </p:nvGrpSpPr>
        <p:grpSpPr>
          <a:xfrm>
            <a:off x="3028139" y="841659"/>
            <a:ext cx="3087722" cy="3143250"/>
            <a:chOff x="2897995" y="731375"/>
            <a:chExt cx="3087722" cy="3143250"/>
          </a:xfrm>
        </p:grpSpPr>
        <p:grpSp>
          <p:nvGrpSpPr>
            <p:cNvPr id="16" name="Group 15">
              <a:extLst>
                <a:ext uri="{FF2B5EF4-FFF2-40B4-BE49-F238E27FC236}">
                  <a16:creationId xmlns:a16="http://schemas.microsoft.com/office/drawing/2014/main" id="{3EF681BB-A89F-56B6-04DD-C3F6BC898E0F}"/>
                </a:ext>
              </a:extLst>
            </p:cNvPr>
            <p:cNvGrpSpPr/>
            <p:nvPr/>
          </p:nvGrpSpPr>
          <p:grpSpPr>
            <a:xfrm>
              <a:off x="2897995" y="731375"/>
              <a:ext cx="3036531" cy="3143250"/>
              <a:chOff x="3061281" y="731375"/>
              <a:chExt cx="3036531" cy="3143250"/>
            </a:xfrm>
          </p:grpSpPr>
          <p:sp>
            <p:nvSpPr>
              <p:cNvPr id="14" name="Rectangle 13">
                <a:extLst>
                  <a:ext uri="{FF2B5EF4-FFF2-40B4-BE49-F238E27FC236}">
                    <a16:creationId xmlns:a16="http://schemas.microsoft.com/office/drawing/2014/main" id="{9D77477C-A585-A47F-9D76-C41EB0E55CEE}"/>
                  </a:ext>
                </a:extLst>
              </p:cNvPr>
              <p:cNvSpPr/>
              <p:nvPr/>
            </p:nvSpPr>
            <p:spPr>
              <a:xfrm>
                <a:off x="3061281" y="731375"/>
                <a:ext cx="3036531" cy="31432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EE1A99-9B9C-446F-B8CC-0CFD714FFF1D}"/>
                  </a:ext>
                </a:extLst>
              </p:cNvPr>
              <p:cNvGrpSpPr/>
              <p:nvPr/>
            </p:nvGrpSpPr>
            <p:grpSpPr>
              <a:xfrm>
                <a:off x="3120990" y="843869"/>
                <a:ext cx="2917111" cy="2918261"/>
                <a:chOff x="4678719" y="955221"/>
                <a:chExt cx="2917111" cy="2918261"/>
              </a:xfrm>
            </p:grpSpPr>
            <p:grpSp>
              <p:nvGrpSpPr>
                <p:cNvPr id="13" name="Group 12">
                  <a:extLst>
                    <a:ext uri="{FF2B5EF4-FFF2-40B4-BE49-F238E27FC236}">
                      <a16:creationId xmlns:a16="http://schemas.microsoft.com/office/drawing/2014/main" id="{942FDDB3-4302-49D6-D3A9-B753EBBFECA4}"/>
                    </a:ext>
                  </a:extLst>
                </p:cNvPr>
                <p:cNvGrpSpPr/>
                <p:nvPr/>
              </p:nvGrpSpPr>
              <p:grpSpPr>
                <a:xfrm>
                  <a:off x="4681720" y="955221"/>
                  <a:ext cx="2914110" cy="2918261"/>
                  <a:chOff x="4681720" y="955221"/>
                  <a:chExt cx="2914110" cy="2918261"/>
                </a:xfrm>
              </p:grpSpPr>
              <p:sp>
                <p:nvSpPr>
                  <p:cNvPr id="2" name="Oval 1">
                    <a:extLst>
                      <a:ext uri="{FF2B5EF4-FFF2-40B4-BE49-F238E27FC236}">
                        <a16:creationId xmlns:a16="http://schemas.microsoft.com/office/drawing/2014/main" id="{2E0004DB-F556-AF13-3E19-89EB888EE9ED}"/>
                      </a:ext>
                    </a:extLst>
                  </p:cNvPr>
                  <p:cNvSpPr/>
                  <p:nvPr/>
                </p:nvSpPr>
                <p:spPr>
                  <a:xfrm>
                    <a:off x="5265964" y="955221"/>
                    <a:ext cx="1730829" cy="1774996"/>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6" name="Oval 5">
                    <a:extLst>
                      <a:ext uri="{FF2B5EF4-FFF2-40B4-BE49-F238E27FC236}">
                        <a16:creationId xmlns:a16="http://schemas.microsoft.com/office/drawing/2014/main" id="{E231BAA5-3CD4-5CAD-45EC-64085AAE2B86}"/>
                      </a:ext>
                    </a:extLst>
                  </p:cNvPr>
                  <p:cNvSpPr/>
                  <p:nvPr/>
                </p:nvSpPr>
                <p:spPr>
                  <a:xfrm>
                    <a:off x="4681720" y="2098486"/>
                    <a:ext cx="1730829" cy="1774996"/>
                  </a:xfrm>
                  <a:prstGeom prst="ellipse">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CCA7B4-2DA6-DCFA-5CFB-17E2A9517041}"/>
                      </a:ext>
                    </a:extLst>
                  </p:cNvPr>
                  <p:cNvSpPr/>
                  <p:nvPr/>
                </p:nvSpPr>
                <p:spPr>
                  <a:xfrm>
                    <a:off x="5865001" y="2098486"/>
                    <a:ext cx="1730829" cy="1774996"/>
                  </a:xfrm>
                  <a:prstGeom prst="ellipse">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7D62C705-C5AC-D007-53CC-5831DA4CF6C4}"/>
                    </a:ext>
                  </a:extLst>
                </p:cNvPr>
                <p:cNvSpPr txBox="1"/>
                <p:nvPr/>
              </p:nvSpPr>
              <p:spPr>
                <a:xfrm>
                  <a:off x="5368108" y="1534942"/>
                  <a:ext cx="1526540" cy="307777"/>
                </a:xfrm>
                <a:prstGeom prst="rect">
                  <a:avLst/>
                </a:prstGeom>
                <a:noFill/>
              </p:spPr>
              <p:txBody>
                <a:bodyPr wrap="square" rtlCol="0">
                  <a:spAutoFit/>
                </a:bodyPr>
                <a:lstStyle/>
                <a:p>
                  <a:pPr algn="ctr"/>
                  <a:r>
                    <a:rPr lang="en-US" dirty="0">
                      <a:solidFill>
                        <a:schemeClr val="accent5">
                          <a:lumMod val="75000"/>
                        </a:schemeClr>
                      </a:solidFill>
                    </a:rPr>
                    <a:t>Desirable</a:t>
                  </a:r>
                </a:p>
              </p:txBody>
            </p:sp>
            <p:sp>
              <p:nvSpPr>
                <p:cNvPr id="11" name="TextBox 10">
                  <a:extLst>
                    <a:ext uri="{FF2B5EF4-FFF2-40B4-BE49-F238E27FC236}">
                      <a16:creationId xmlns:a16="http://schemas.microsoft.com/office/drawing/2014/main" id="{B6333901-7DB4-B87B-5DD1-1FA2ADBFD1A5}"/>
                    </a:ext>
                  </a:extLst>
                </p:cNvPr>
                <p:cNvSpPr txBox="1"/>
                <p:nvPr/>
              </p:nvSpPr>
              <p:spPr>
                <a:xfrm>
                  <a:off x="4678719" y="2843920"/>
                  <a:ext cx="1526540" cy="307777"/>
                </a:xfrm>
                <a:prstGeom prst="rect">
                  <a:avLst/>
                </a:prstGeom>
                <a:noFill/>
              </p:spPr>
              <p:txBody>
                <a:bodyPr wrap="square" rtlCol="0">
                  <a:spAutoFit/>
                </a:bodyPr>
                <a:lstStyle/>
                <a:p>
                  <a:pPr algn="ctr"/>
                  <a:r>
                    <a:rPr lang="en-US" dirty="0">
                      <a:solidFill>
                        <a:srgbClr val="7030A0"/>
                      </a:solidFill>
                    </a:rPr>
                    <a:t>Feasible</a:t>
                  </a:r>
                </a:p>
              </p:txBody>
            </p:sp>
            <p:sp>
              <p:nvSpPr>
                <p:cNvPr id="12" name="TextBox 11">
                  <a:extLst>
                    <a:ext uri="{FF2B5EF4-FFF2-40B4-BE49-F238E27FC236}">
                      <a16:creationId xmlns:a16="http://schemas.microsoft.com/office/drawing/2014/main" id="{E73D7C36-9B85-B74D-E4C6-CDDBE86B2B9A}"/>
                    </a:ext>
                  </a:extLst>
                </p:cNvPr>
                <p:cNvSpPr txBox="1"/>
                <p:nvPr/>
              </p:nvSpPr>
              <p:spPr>
                <a:xfrm>
                  <a:off x="6041026" y="2832095"/>
                  <a:ext cx="1526540" cy="307777"/>
                </a:xfrm>
                <a:prstGeom prst="rect">
                  <a:avLst/>
                </a:prstGeom>
                <a:noFill/>
              </p:spPr>
              <p:txBody>
                <a:bodyPr wrap="square" rtlCol="0">
                  <a:spAutoFit/>
                </a:bodyPr>
                <a:lstStyle/>
                <a:p>
                  <a:pPr algn="ctr"/>
                  <a:r>
                    <a:rPr lang="en-US" dirty="0">
                      <a:solidFill>
                        <a:schemeClr val="accent4">
                          <a:lumMod val="75000"/>
                        </a:schemeClr>
                      </a:solidFill>
                    </a:rPr>
                    <a:t>Viable</a:t>
                  </a:r>
                </a:p>
              </p:txBody>
            </p:sp>
          </p:grpSp>
        </p:grpSp>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B7326159-4860-F699-B6A2-FA5942DA16F9}"/>
                    </a:ext>
                  </a:extLst>
                </p14:cNvPr>
                <p14:cNvContentPartPr/>
                <p14:nvPr/>
              </p14:nvContentPartPr>
              <p14:xfrm>
                <a:off x="4275540" y="2530350"/>
                <a:ext cx="275040" cy="360"/>
              </p14:xfrm>
            </p:contentPart>
          </mc:Choice>
          <mc:Fallback>
            <p:pic>
              <p:nvPicPr>
                <p:cNvPr id="20" name="Ink 19">
                  <a:extLst>
                    <a:ext uri="{FF2B5EF4-FFF2-40B4-BE49-F238E27FC236}">
                      <a16:creationId xmlns:a16="http://schemas.microsoft.com/office/drawing/2014/main" id="{B7326159-4860-F699-B6A2-FA5942DA16F9}"/>
                    </a:ext>
                  </a:extLst>
                </p:cNvPr>
                <p:cNvPicPr/>
                <p:nvPr/>
              </p:nvPicPr>
              <p:blipFill>
                <a:blip r:embed="rId4"/>
                <a:stretch>
                  <a:fillRect/>
                </a:stretch>
              </p:blipFill>
              <p:spPr>
                <a:xfrm>
                  <a:off x="4239900" y="2458350"/>
                  <a:ext cx="346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Ink 20">
                  <a:extLst>
                    <a:ext uri="{FF2B5EF4-FFF2-40B4-BE49-F238E27FC236}">
                      <a16:creationId xmlns:a16="http://schemas.microsoft.com/office/drawing/2014/main" id="{7399A7A5-EE26-2ECB-CBE4-96E218419C57}"/>
                    </a:ext>
                  </a:extLst>
                </p14:cNvPr>
                <p14:cNvContentPartPr/>
                <p14:nvPr/>
              </p14:nvContentPartPr>
              <p14:xfrm>
                <a:off x="4286340" y="2438550"/>
                <a:ext cx="237240" cy="21600"/>
              </p14:xfrm>
            </p:contentPart>
          </mc:Choice>
          <mc:Fallback>
            <p:pic>
              <p:nvPicPr>
                <p:cNvPr id="21" name="Ink 20">
                  <a:extLst>
                    <a:ext uri="{FF2B5EF4-FFF2-40B4-BE49-F238E27FC236}">
                      <a16:creationId xmlns:a16="http://schemas.microsoft.com/office/drawing/2014/main" id="{7399A7A5-EE26-2ECB-CBE4-96E218419C57}"/>
                    </a:ext>
                  </a:extLst>
                </p:cNvPr>
                <p:cNvPicPr/>
                <p:nvPr/>
              </p:nvPicPr>
              <p:blipFill>
                <a:blip r:embed="rId6"/>
                <a:stretch>
                  <a:fillRect/>
                </a:stretch>
              </p:blipFill>
              <p:spPr>
                <a:xfrm>
                  <a:off x="4250700" y="2366550"/>
                  <a:ext cx="308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Ink 21">
                  <a:extLst>
                    <a:ext uri="{FF2B5EF4-FFF2-40B4-BE49-F238E27FC236}">
                      <a16:creationId xmlns:a16="http://schemas.microsoft.com/office/drawing/2014/main" id="{126CE8F2-BF9C-EC86-F792-64596D51B3E6}"/>
                    </a:ext>
                  </a:extLst>
                </p14:cNvPr>
                <p14:cNvContentPartPr/>
                <p14:nvPr/>
              </p14:nvContentPartPr>
              <p14:xfrm>
                <a:off x="4356900" y="2338830"/>
                <a:ext cx="156240" cy="67320"/>
              </p14:xfrm>
            </p:contentPart>
          </mc:Choice>
          <mc:Fallback>
            <p:pic>
              <p:nvPicPr>
                <p:cNvPr id="22" name="Ink 21">
                  <a:extLst>
                    <a:ext uri="{FF2B5EF4-FFF2-40B4-BE49-F238E27FC236}">
                      <a16:creationId xmlns:a16="http://schemas.microsoft.com/office/drawing/2014/main" id="{126CE8F2-BF9C-EC86-F792-64596D51B3E6}"/>
                    </a:ext>
                  </a:extLst>
                </p:cNvPr>
                <p:cNvPicPr/>
                <p:nvPr/>
              </p:nvPicPr>
              <p:blipFill>
                <a:blip r:embed="rId8"/>
                <a:stretch>
                  <a:fillRect/>
                </a:stretch>
              </p:blipFill>
              <p:spPr>
                <a:xfrm>
                  <a:off x="4321260" y="2267190"/>
                  <a:ext cx="227880" cy="210960"/>
                </a:xfrm>
                <a:prstGeom prst="rect">
                  <a:avLst/>
                </a:prstGeom>
              </p:spPr>
            </p:pic>
          </mc:Fallback>
        </mc:AlternateContent>
        <p:sp>
          <p:nvSpPr>
            <p:cNvPr id="23" name="Right Arrow 22">
              <a:extLst>
                <a:ext uri="{FF2B5EF4-FFF2-40B4-BE49-F238E27FC236}">
                  <a16:creationId xmlns:a16="http://schemas.microsoft.com/office/drawing/2014/main" id="{2DE197BE-8D1C-2AD7-13C4-B4B7E28D63FF}"/>
                </a:ext>
              </a:extLst>
            </p:cNvPr>
            <p:cNvSpPr/>
            <p:nvPr/>
          </p:nvSpPr>
          <p:spPr>
            <a:xfrm rot="7336037">
              <a:off x="4114297" y="1664882"/>
              <a:ext cx="1549100" cy="213407"/>
            </a:xfrm>
            <a:prstGeom prst="rightArrow">
              <a:avLst>
                <a:gd name="adj1" fmla="val 37505"/>
                <a:gd name="adj2" fmla="val 83896"/>
              </a:avLst>
            </a:prstGeom>
            <a:solidFill>
              <a:schemeClr val="tx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C5C967-4475-3553-4565-28AC33EB64BF}"/>
                </a:ext>
              </a:extLst>
            </p:cNvPr>
            <p:cNvSpPr txBox="1"/>
            <p:nvPr/>
          </p:nvSpPr>
          <p:spPr>
            <a:xfrm>
              <a:off x="5224588" y="766106"/>
              <a:ext cx="761129" cy="523220"/>
            </a:xfrm>
            <a:prstGeom prst="rect">
              <a:avLst/>
            </a:prstGeom>
            <a:noFill/>
          </p:spPr>
          <p:txBody>
            <a:bodyPr wrap="square" rtlCol="0">
              <a:spAutoFit/>
            </a:bodyPr>
            <a:lstStyle/>
            <a:p>
              <a:pPr algn="ctr"/>
              <a:r>
                <a:rPr lang="en-US" dirty="0"/>
                <a:t>Sweet spot!</a:t>
              </a:r>
            </a:p>
          </p:txBody>
        </p:sp>
      </p:grpSp>
    </p:spTree>
    <p:extLst>
      <p:ext uri="{BB962C8B-B14F-4D97-AF65-F5344CB8AC3E}">
        <p14:creationId xmlns:p14="http://schemas.microsoft.com/office/powerpoint/2010/main" val="17095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Stakeholder Engagement Program (SEP)</a:t>
            </a:r>
            <a:endParaRPr dirty="0"/>
          </a:p>
        </p:txBody>
      </p:sp>
      <p:pic>
        <p:nvPicPr>
          <p:cNvPr id="2" name="Picture 12">
            <a:extLst>
              <a:ext uri="{FF2B5EF4-FFF2-40B4-BE49-F238E27FC236}">
                <a16:creationId xmlns:a16="http://schemas.microsoft.com/office/drawing/2014/main" id="{F7F549D0-FB56-5342-98C9-5776DA5623D9}"/>
              </a:ext>
            </a:extLst>
          </p:cNvPr>
          <p:cNvPicPr>
            <a:picLocks noChangeAspect="1"/>
          </p:cNvPicPr>
          <p:nvPr/>
        </p:nvPicPr>
        <p:blipFill>
          <a:blip r:embed="rId3"/>
          <a:stretch>
            <a:fillRect/>
          </a:stretch>
        </p:blipFill>
        <p:spPr>
          <a:xfrm>
            <a:off x="8056749" y="808612"/>
            <a:ext cx="1024227" cy="209113"/>
          </a:xfrm>
          <a:prstGeom prst="rect">
            <a:avLst/>
          </a:prstGeom>
        </p:spPr>
      </p:pic>
      <p:sp>
        <p:nvSpPr>
          <p:cNvPr id="6" name="Google Shape;85;p9">
            <a:extLst>
              <a:ext uri="{FF2B5EF4-FFF2-40B4-BE49-F238E27FC236}">
                <a16:creationId xmlns:a16="http://schemas.microsoft.com/office/drawing/2014/main" id="{65AD8862-146B-4B25-4AC4-5F5916737FBD}"/>
              </a:ext>
            </a:extLst>
          </p:cNvPr>
          <p:cNvSpPr txBox="1">
            <a:spLocks/>
          </p:cNvSpPr>
          <p:nvPr/>
        </p:nvSpPr>
        <p:spPr>
          <a:xfrm>
            <a:off x="870232" y="932006"/>
            <a:ext cx="7851935" cy="3248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pPr marL="114300" indent="0">
              <a:buNone/>
            </a:pPr>
            <a:r>
              <a:rPr lang="en-US" sz="140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Within the SNWG Management Office at NASA IMPACT</a:t>
            </a:r>
          </a:p>
          <a:p>
            <a:pPr marL="114300" indent="0">
              <a:buNone/>
            </a:pPr>
            <a:endPar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114300" indent="0">
              <a:buNone/>
            </a:pP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Goals:</a:t>
            </a:r>
            <a:endPar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Fostering greater visibility</a:t>
            </a:r>
            <a:r>
              <a:rPr lang="en-US" sz="14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 of SNWG survey importance and beneficial outcomes to NASA, NOAA, USGS, and partnering federal agencies</a:t>
            </a:r>
            <a:r>
              <a:rPr lang="en-US" sz="14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p>
          <a:p>
            <a:r>
              <a:rPr lang="en-US" sz="1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Co-design </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solutions with agencies to ensure that the solution is ultimately actionable, accessible, and usable upon completion.</a:t>
            </a: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Ensuring thoughtful inclusion and funded support to training, coordinating, and outreach efforts </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supporting integration of SNWG solutions into agency decision making.</a:t>
            </a:r>
          </a:p>
          <a:p>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Enhancing coordination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among solution implementation teams, NASA’s Distributed Active Archive Centers (DAACs), SNWG stakeholders, and end user communities.</a:t>
            </a:r>
          </a:p>
        </p:txBody>
      </p:sp>
      <p:sp>
        <p:nvSpPr>
          <p:cNvPr id="10" name="Google Shape;56;p7">
            <a:extLst>
              <a:ext uri="{FF2B5EF4-FFF2-40B4-BE49-F238E27FC236}">
                <a16:creationId xmlns:a16="http://schemas.microsoft.com/office/drawing/2014/main" id="{2827DBE8-D264-9BD3-7105-92FCC23A6AB1}"/>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11" name="Google Shape;56;p7">
            <a:extLst>
              <a:ext uri="{FF2B5EF4-FFF2-40B4-BE49-F238E27FC236}">
                <a16:creationId xmlns:a16="http://schemas.microsoft.com/office/drawing/2014/main" id="{6BEE2649-B4E5-EB2C-48A5-5A27FB56B6EC}"/>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spTree>
    <p:extLst>
      <p:ext uri="{BB962C8B-B14F-4D97-AF65-F5344CB8AC3E}">
        <p14:creationId xmlns:p14="http://schemas.microsoft.com/office/powerpoint/2010/main" val="312373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Stakeholder Engagement Program (SEP)</a:t>
            </a:r>
            <a:endParaRPr dirty="0"/>
          </a:p>
        </p:txBody>
      </p:sp>
      <p:pic>
        <p:nvPicPr>
          <p:cNvPr id="2" name="Picture 12">
            <a:extLst>
              <a:ext uri="{FF2B5EF4-FFF2-40B4-BE49-F238E27FC236}">
                <a16:creationId xmlns:a16="http://schemas.microsoft.com/office/drawing/2014/main" id="{F7F549D0-FB56-5342-98C9-5776DA5623D9}"/>
              </a:ext>
            </a:extLst>
          </p:cNvPr>
          <p:cNvPicPr>
            <a:picLocks noChangeAspect="1"/>
          </p:cNvPicPr>
          <p:nvPr/>
        </p:nvPicPr>
        <p:blipFill>
          <a:blip r:embed="rId3"/>
          <a:stretch>
            <a:fillRect/>
          </a:stretch>
        </p:blipFill>
        <p:spPr>
          <a:xfrm>
            <a:off x="8056749" y="808612"/>
            <a:ext cx="1024227" cy="209113"/>
          </a:xfrm>
          <a:prstGeom prst="rect">
            <a:avLst/>
          </a:prstGeom>
        </p:spPr>
      </p:pic>
      <p:sp>
        <p:nvSpPr>
          <p:cNvPr id="6" name="Google Shape;85;p9">
            <a:extLst>
              <a:ext uri="{FF2B5EF4-FFF2-40B4-BE49-F238E27FC236}">
                <a16:creationId xmlns:a16="http://schemas.microsoft.com/office/drawing/2014/main" id="{65AD8862-146B-4B25-4AC4-5F5916737FBD}"/>
              </a:ext>
            </a:extLst>
          </p:cNvPr>
          <p:cNvSpPr txBox="1">
            <a:spLocks/>
          </p:cNvSpPr>
          <p:nvPr/>
        </p:nvSpPr>
        <p:spPr>
          <a:xfrm>
            <a:off x="870232" y="932006"/>
            <a:ext cx="7851935" cy="3248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pPr marL="114300" indent="0">
              <a:buNone/>
            </a:pPr>
            <a:r>
              <a:rPr lang="en-US" sz="140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Within the SNWG Management Office at NASA IMPACT</a:t>
            </a:r>
          </a:p>
          <a:p>
            <a:pPr marL="114300" indent="0">
              <a:buNone/>
            </a:pPr>
            <a:endPar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114300" indent="0">
              <a:buNone/>
            </a:pP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Goals:</a:t>
            </a:r>
            <a:endPar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lang="en-US" sz="1400" b="1"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Fostering greater visibility</a:t>
            </a:r>
            <a:r>
              <a:rPr lang="en-US" sz="14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 of SNWG survey importance and beneficial outcomes to NASA, NOAA, USGS, and partnering federal agencies</a:t>
            </a:r>
            <a:r>
              <a:rPr lang="en-US" sz="14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p>
          <a:p>
            <a:r>
              <a:rPr lang="en-US" sz="1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Co-design </a:t>
            </a:r>
            <a:r>
              <a:rPr lang="en-US"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solutions with agencies to ensure that the solution is ultimately actionable, accessible, and usable upon completion.</a:t>
            </a: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Ensuring thoughtful inclusion and funded support to training, coordinating, and outreach efforts </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supporting integration of SNWG solutions into agency decision making.</a:t>
            </a:r>
          </a:p>
          <a:p>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Enhancing coordination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among solution implementation teams, NASA’s Distributed Active Archive Centers (DAACs), SNWG stakeholders, and end user communities.</a:t>
            </a:r>
          </a:p>
        </p:txBody>
      </p:sp>
      <p:sp>
        <p:nvSpPr>
          <p:cNvPr id="7" name="TextBox 6">
            <a:extLst>
              <a:ext uri="{FF2B5EF4-FFF2-40B4-BE49-F238E27FC236}">
                <a16:creationId xmlns:a16="http://schemas.microsoft.com/office/drawing/2014/main" id="{045254EF-0376-E8EC-D6DC-9C00D8B72C7D}"/>
              </a:ext>
            </a:extLst>
          </p:cNvPr>
          <p:cNvSpPr txBox="1"/>
          <p:nvPr/>
        </p:nvSpPr>
        <p:spPr>
          <a:xfrm>
            <a:off x="6198507" y="4003549"/>
            <a:ext cx="2577054" cy="261610"/>
          </a:xfrm>
          <a:prstGeom prst="rect">
            <a:avLst/>
          </a:prstGeom>
          <a:noFill/>
        </p:spPr>
        <p:txBody>
          <a:bodyPr wrap="square" rtlCol="0">
            <a:spAutoFit/>
          </a:bodyPr>
          <a:lstStyle/>
          <a:p>
            <a:r>
              <a:rPr lang="en-US" sz="1100" b="1" dirty="0">
                <a:solidFill>
                  <a:srgbClr val="C00000"/>
                </a:solidFill>
              </a:rPr>
              <a:t>Contact</a:t>
            </a:r>
            <a:r>
              <a:rPr lang="en-US" sz="1100" dirty="0">
                <a:solidFill>
                  <a:srgbClr val="C00000"/>
                </a:solidFill>
              </a:rPr>
              <a:t>:</a:t>
            </a:r>
            <a:r>
              <a:rPr lang="en-US" sz="1100" dirty="0"/>
              <a:t> </a:t>
            </a:r>
            <a:r>
              <a:rPr lang="en-US" sz="1100" dirty="0" err="1"/>
              <a:t>kelley.m.murphy@nasa.gov</a:t>
            </a:r>
            <a:endParaRPr lang="en-US" sz="1100" dirty="0"/>
          </a:p>
        </p:txBody>
      </p:sp>
      <p:sp>
        <p:nvSpPr>
          <p:cNvPr id="8" name="TextBox 7">
            <a:extLst>
              <a:ext uri="{FF2B5EF4-FFF2-40B4-BE49-F238E27FC236}">
                <a16:creationId xmlns:a16="http://schemas.microsoft.com/office/drawing/2014/main" id="{1F18EF7E-C616-F9B8-8F1E-AA935234F27C}"/>
              </a:ext>
            </a:extLst>
          </p:cNvPr>
          <p:cNvSpPr txBox="1"/>
          <p:nvPr/>
        </p:nvSpPr>
        <p:spPr>
          <a:xfrm>
            <a:off x="6198507" y="4233713"/>
            <a:ext cx="2577054" cy="261610"/>
          </a:xfrm>
          <a:prstGeom prst="rect">
            <a:avLst/>
          </a:prstGeom>
          <a:noFill/>
        </p:spPr>
        <p:txBody>
          <a:bodyPr wrap="square" rtlCol="0">
            <a:spAutoFit/>
          </a:bodyPr>
          <a:lstStyle/>
          <a:p>
            <a:r>
              <a:rPr lang="en-US" sz="1100" b="1" dirty="0">
                <a:solidFill>
                  <a:srgbClr val="C00000"/>
                </a:solidFill>
              </a:rPr>
              <a:t>Contact</a:t>
            </a:r>
            <a:r>
              <a:rPr lang="en-US" sz="1100" dirty="0"/>
              <a:t>: </a:t>
            </a:r>
            <a:r>
              <a:rPr lang="en-US" sz="1100" dirty="0" err="1"/>
              <a:t>kevin.fuell@nasa.gov</a:t>
            </a:r>
            <a:endParaRPr lang="en-US" sz="1100" dirty="0"/>
          </a:p>
        </p:txBody>
      </p:sp>
      <p:sp>
        <p:nvSpPr>
          <p:cNvPr id="9" name="TextBox 8">
            <a:extLst>
              <a:ext uri="{FF2B5EF4-FFF2-40B4-BE49-F238E27FC236}">
                <a16:creationId xmlns:a16="http://schemas.microsoft.com/office/drawing/2014/main" id="{ED588DF8-DEB8-5D8C-8CEF-187370565B14}"/>
              </a:ext>
            </a:extLst>
          </p:cNvPr>
          <p:cNvSpPr txBox="1"/>
          <p:nvPr/>
        </p:nvSpPr>
        <p:spPr>
          <a:xfrm>
            <a:off x="6198507" y="4481847"/>
            <a:ext cx="2577054" cy="261610"/>
          </a:xfrm>
          <a:prstGeom prst="rect">
            <a:avLst/>
          </a:prstGeom>
          <a:noFill/>
        </p:spPr>
        <p:txBody>
          <a:bodyPr wrap="square" rtlCol="0">
            <a:spAutoFit/>
          </a:bodyPr>
          <a:lstStyle/>
          <a:p>
            <a:r>
              <a:rPr lang="en-US" sz="1100" b="1" dirty="0">
                <a:solidFill>
                  <a:srgbClr val="C00000"/>
                </a:solidFill>
              </a:rPr>
              <a:t>Contact</a:t>
            </a:r>
            <a:r>
              <a:rPr lang="en-US" sz="1100" dirty="0"/>
              <a:t>: </a:t>
            </a:r>
            <a:r>
              <a:rPr lang="en-US" sz="1100" dirty="0" err="1"/>
              <a:t>ryan.a.wade@nasa.gov</a:t>
            </a:r>
            <a:endParaRPr lang="en-US" sz="1100" dirty="0"/>
          </a:p>
        </p:txBody>
      </p:sp>
      <p:sp>
        <p:nvSpPr>
          <p:cNvPr id="3" name="Google Shape;56;p7">
            <a:extLst>
              <a:ext uri="{FF2B5EF4-FFF2-40B4-BE49-F238E27FC236}">
                <a16:creationId xmlns:a16="http://schemas.microsoft.com/office/drawing/2014/main" id="{F1DF5427-3AF2-95CE-AB62-9D5BB668A3A3}"/>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4" name="Google Shape;56;p7">
            <a:extLst>
              <a:ext uri="{FF2B5EF4-FFF2-40B4-BE49-F238E27FC236}">
                <a16:creationId xmlns:a16="http://schemas.microsoft.com/office/drawing/2014/main" id="{93708BF4-0B13-D127-FB35-4337DE071B45}"/>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sp>
        <p:nvSpPr>
          <p:cNvPr id="10" name="TextBox 9">
            <a:extLst>
              <a:ext uri="{FF2B5EF4-FFF2-40B4-BE49-F238E27FC236}">
                <a16:creationId xmlns:a16="http://schemas.microsoft.com/office/drawing/2014/main" id="{2A130CEE-1CBD-ED7F-6993-181BE05208B8}"/>
              </a:ext>
            </a:extLst>
          </p:cNvPr>
          <p:cNvSpPr txBox="1"/>
          <p:nvPr/>
        </p:nvSpPr>
        <p:spPr>
          <a:xfrm>
            <a:off x="482967" y="3783114"/>
            <a:ext cx="7512577" cy="954107"/>
          </a:xfrm>
          <a:prstGeom prst="rect">
            <a:avLst/>
          </a:prstGeom>
          <a:noFill/>
        </p:spPr>
        <p:txBody>
          <a:bodyPr wrap="square">
            <a:spAutoFit/>
          </a:bodyPr>
          <a:lstStyle/>
          <a:p>
            <a:pPr marL="114300" indent="0">
              <a:buNone/>
            </a:pPr>
            <a:r>
              <a:rPr lang="en-US" sz="1400" b="1" dirty="0">
                <a:solidFill>
                  <a:srgbClr val="C00000"/>
                </a:solidFill>
                <a:latin typeface="Roboto" panose="02000000000000000000" pitchFamily="2" charset="0"/>
                <a:ea typeface="Roboto" panose="02000000000000000000" pitchFamily="2" charset="0"/>
                <a:cs typeface="Roboto" panose="02000000000000000000" pitchFamily="2" charset="0"/>
              </a:rPr>
              <a:t>NASA </a:t>
            </a:r>
            <a:r>
              <a:rPr lang="en-US" sz="1400" b="1" dirty="0" err="1">
                <a:solidFill>
                  <a:srgbClr val="C00000"/>
                </a:solidFill>
                <a:latin typeface="Roboto" panose="02000000000000000000" pitchFamily="2" charset="0"/>
                <a:ea typeface="Roboto" panose="02000000000000000000" pitchFamily="2" charset="0"/>
                <a:cs typeface="Roboto" panose="02000000000000000000" pitchFamily="2" charset="0"/>
              </a:rPr>
              <a:t>SPoRT</a:t>
            </a:r>
            <a:r>
              <a:rPr lang="en-US" sz="1400"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is leading SEP activities for 3 2020 Solutions, </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two</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of them air-quality related:</a:t>
            </a:r>
          </a:p>
          <a:p>
            <a:pPr marL="114300" indent="0">
              <a:buNone/>
            </a:pP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Air Quality Forecasts and Distributed Pandora Sensors</a:t>
            </a:r>
          </a:p>
          <a:p>
            <a:pPr marL="114300" indent="0">
              <a:buNone/>
            </a:pP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 TEMPO/GOES Near Real-Time Products</a:t>
            </a:r>
          </a:p>
          <a:p>
            <a:pPr marL="114300" indent="0">
              <a:buNone/>
            </a:pP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Merged Planetary Boundary Layer (PBL) Product</a:t>
            </a:r>
            <a:endParaRPr lang="en-US" dirty="0"/>
          </a:p>
        </p:txBody>
      </p:sp>
    </p:spTree>
    <p:extLst>
      <p:ext uri="{BB962C8B-B14F-4D97-AF65-F5344CB8AC3E}">
        <p14:creationId xmlns:p14="http://schemas.microsoft.com/office/powerpoint/2010/main" val="292039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0" name="Rectangle 19">
            <a:extLst>
              <a:ext uri="{FF2B5EF4-FFF2-40B4-BE49-F238E27FC236}">
                <a16:creationId xmlns:a16="http://schemas.microsoft.com/office/drawing/2014/main" id="{A61F5EA9-2E03-7B7E-C9C3-EF75A6DA7416}"/>
              </a:ext>
            </a:extLst>
          </p:cNvPr>
          <p:cNvSpPr/>
          <p:nvPr/>
        </p:nvSpPr>
        <p:spPr>
          <a:xfrm>
            <a:off x="7481925" y="4366630"/>
            <a:ext cx="1347618" cy="254080"/>
          </a:xfrm>
          <a:prstGeom prst="rect">
            <a:avLst/>
          </a:prstGeom>
          <a:solidFill>
            <a:srgbClr val="6DA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64F536-66CE-EF4F-1425-9FC2D11DF953}"/>
              </a:ext>
            </a:extLst>
          </p:cNvPr>
          <p:cNvSpPr/>
          <p:nvPr/>
        </p:nvSpPr>
        <p:spPr>
          <a:xfrm>
            <a:off x="6134307" y="4362667"/>
            <a:ext cx="1347618" cy="254080"/>
          </a:xfrm>
          <a:prstGeom prst="rect">
            <a:avLst/>
          </a:prstGeom>
          <a:solidFill>
            <a:srgbClr val="4BC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E4FF71-E248-77D5-C241-E6CDF485644D}"/>
              </a:ext>
            </a:extLst>
          </p:cNvPr>
          <p:cNvSpPr/>
          <p:nvPr/>
        </p:nvSpPr>
        <p:spPr>
          <a:xfrm>
            <a:off x="3084414" y="1212122"/>
            <a:ext cx="1462050" cy="2798308"/>
          </a:xfrm>
          <a:prstGeom prst="rect">
            <a:avLst/>
          </a:prstGeom>
          <a:solidFill>
            <a:srgbClr val="4BC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F5612A-4BA9-B915-6C17-9E89262AF7F9}"/>
              </a:ext>
            </a:extLst>
          </p:cNvPr>
          <p:cNvSpPr/>
          <p:nvPr/>
        </p:nvSpPr>
        <p:spPr>
          <a:xfrm>
            <a:off x="4540888" y="1212122"/>
            <a:ext cx="1462050" cy="2798308"/>
          </a:xfrm>
          <a:prstGeom prst="rect">
            <a:avLst/>
          </a:prstGeom>
          <a:solidFill>
            <a:srgbClr val="6DA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077AC51-CB8C-B79E-C1EE-E57321B56249}"/>
              </a:ext>
            </a:extLst>
          </p:cNvPr>
          <p:cNvGraphicFramePr>
            <a:graphicFrameLocks noGrp="1"/>
          </p:cNvGraphicFramePr>
          <p:nvPr>
            <p:extLst>
              <p:ext uri="{D42A27DB-BD31-4B8C-83A1-F6EECF244321}">
                <p14:modId xmlns:p14="http://schemas.microsoft.com/office/powerpoint/2010/main" val="3255214048"/>
              </p:ext>
            </p:extLst>
          </p:nvPr>
        </p:nvGraphicFramePr>
        <p:xfrm>
          <a:off x="325201" y="1212121"/>
          <a:ext cx="2695575" cy="1684020"/>
        </p:xfrm>
        <a:graphic>
          <a:graphicData uri="http://schemas.openxmlformats.org/drawingml/2006/table">
            <a:tbl>
              <a:tblPr/>
              <a:tblGrid>
                <a:gridCol w="2695575">
                  <a:extLst>
                    <a:ext uri="{9D8B030D-6E8A-4147-A177-3AD203B41FA5}">
                      <a16:colId xmlns:a16="http://schemas.microsoft.com/office/drawing/2014/main" val="3984974495"/>
                    </a:ext>
                  </a:extLst>
                </a:gridCol>
              </a:tblGrid>
              <a:tr h="180975">
                <a:tc>
                  <a:txBody>
                    <a:bodyPr/>
                    <a:lstStyle/>
                    <a:p>
                      <a:pPr algn="ctr" rtl="0" fontAlgn="t">
                        <a:spcBef>
                          <a:spcPts val="0"/>
                        </a:spcBef>
                        <a:spcAft>
                          <a:spcPts val="0"/>
                        </a:spcAft>
                      </a:pPr>
                      <a:r>
                        <a:rPr lang="en-US" sz="1300" b="0" i="0" u="none" strike="noStrike" dirty="0">
                          <a:solidFill>
                            <a:srgbClr val="000000"/>
                          </a:solidFill>
                          <a:effectLst/>
                          <a:highlight>
                            <a:srgbClr val="EFEFEF"/>
                          </a:highlight>
                          <a:latin typeface="Roboto Condensed" panose="02000000000000000000" pitchFamily="2" charset="0"/>
                        </a:rPr>
                        <a:t>SNWG-2016 Activities</a:t>
                      </a:r>
                      <a:endParaRPr lang="en-US" dirty="0">
                        <a:effectLst/>
                        <a:highlight>
                          <a:srgbClr val="EFEFEF"/>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752421028"/>
                  </a:ext>
                </a:extLst>
              </a:tr>
              <a:tr h="180975">
                <a:tc>
                  <a:txBody>
                    <a:bodyPr/>
                    <a:lstStyle/>
                    <a:p>
                      <a:pPr rtl="0" fontAlgn="t">
                        <a:spcBef>
                          <a:spcPts val="0"/>
                        </a:spcBef>
                        <a:spcAft>
                          <a:spcPts val="0"/>
                        </a:spcAft>
                      </a:pPr>
                      <a:r>
                        <a:rPr lang="en-US" sz="1200" b="0" i="0" u="none" strike="noStrike">
                          <a:solidFill>
                            <a:srgbClr val="FFFFFF"/>
                          </a:solidFill>
                          <a:effectLst/>
                          <a:highlight>
                            <a:srgbClr val="6DAC46"/>
                          </a:highlight>
                          <a:latin typeface="Roboto Condensed" panose="02000000000000000000" pitchFamily="2" charset="0"/>
                        </a:rPr>
                        <a:t>Historical airborne data products</a:t>
                      </a:r>
                      <a:endParaRPr lang="en-US">
                        <a:effectLst/>
                        <a:highlight>
                          <a:srgbClr val="6DAC46"/>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1758925145"/>
                  </a:ext>
                </a:extLst>
              </a:tr>
              <a:tr h="180975">
                <a:tc>
                  <a:txBody>
                    <a:bodyPr/>
                    <a:lstStyle/>
                    <a:p>
                      <a:pPr rtl="0" fontAlgn="t">
                        <a:spcBef>
                          <a:spcPts val="0"/>
                        </a:spcBef>
                        <a:spcAft>
                          <a:spcPts val="0"/>
                        </a:spcAft>
                      </a:pPr>
                      <a:r>
                        <a:rPr lang="en-US" sz="1200" b="0" i="0" u="none" strike="noStrike">
                          <a:solidFill>
                            <a:srgbClr val="FFFFFF"/>
                          </a:solidFill>
                          <a:effectLst/>
                          <a:highlight>
                            <a:srgbClr val="6DAC46"/>
                          </a:highlight>
                          <a:latin typeface="Roboto Condensed" panose="02000000000000000000" pitchFamily="2" charset="0"/>
                        </a:rPr>
                        <a:t>Harmonized Landsat Sentinel-2 product</a:t>
                      </a:r>
                      <a:endParaRPr lang="en-US">
                        <a:effectLst/>
                        <a:highlight>
                          <a:srgbClr val="6DAC46"/>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3596181947"/>
                  </a:ext>
                </a:extLst>
              </a:tr>
              <a:tr h="180975">
                <a:tc>
                  <a:txBody>
                    <a:bodyPr/>
                    <a:lstStyle/>
                    <a:p>
                      <a:pPr rtl="0" fontAlgn="t">
                        <a:spcBef>
                          <a:spcPts val="0"/>
                        </a:spcBef>
                        <a:spcAft>
                          <a:spcPts val="0"/>
                        </a:spcAft>
                      </a:pPr>
                      <a:r>
                        <a:rPr lang="en-US" sz="1200" b="0" i="0" u="none" strike="noStrike">
                          <a:solidFill>
                            <a:srgbClr val="FFFFFF"/>
                          </a:solidFill>
                          <a:effectLst/>
                          <a:highlight>
                            <a:srgbClr val="6DAC46"/>
                          </a:highlight>
                          <a:latin typeface="Roboto Condensed" panose="02000000000000000000" pitchFamily="2" charset="0"/>
                        </a:rPr>
                        <a:t>Support for Maxar products</a:t>
                      </a:r>
                      <a:endParaRPr lang="en-US">
                        <a:effectLst/>
                        <a:highlight>
                          <a:srgbClr val="6DAC46"/>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2061624034"/>
                  </a:ext>
                </a:extLst>
              </a:tr>
              <a:tr h="180975">
                <a:tc>
                  <a:txBody>
                    <a:bodyPr/>
                    <a:lstStyle/>
                    <a:p>
                      <a:pPr rtl="0" fontAlgn="t">
                        <a:spcBef>
                          <a:spcPts val="0"/>
                        </a:spcBef>
                        <a:spcAft>
                          <a:spcPts val="0"/>
                        </a:spcAft>
                      </a:pPr>
                      <a:r>
                        <a:rPr lang="en-US" sz="1200" b="0" i="0" u="none" strike="noStrike" dirty="0">
                          <a:solidFill>
                            <a:srgbClr val="FFFFFF"/>
                          </a:solidFill>
                          <a:effectLst/>
                          <a:highlight>
                            <a:srgbClr val="4DC58D"/>
                          </a:highlight>
                          <a:latin typeface="Roboto Condensed" panose="02000000000000000000" pitchFamily="2" charset="0"/>
                        </a:rPr>
                        <a:t>NISAR high-resolution North America</a:t>
                      </a:r>
                      <a:endParaRPr lang="en-US" dirty="0">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2203731282"/>
                  </a:ext>
                </a:extLst>
              </a:tr>
              <a:tr h="180975">
                <a:tc>
                  <a:txBody>
                    <a:bodyPr/>
                    <a:lstStyle/>
                    <a:p>
                      <a:pPr rtl="0" fontAlgn="t">
                        <a:spcBef>
                          <a:spcPts val="0"/>
                        </a:spcBef>
                        <a:spcAft>
                          <a:spcPts val="0"/>
                        </a:spcAft>
                      </a:pPr>
                      <a:r>
                        <a:rPr lang="en-US" sz="1200" b="0" i="0" u="none" strike="noStrike" dirty="0">
                          <a:solidFill>
                            <a:srgbClr val="FFFFFF"/>
                          </a:solidFill>
                          <a:effectLst/>
                          <a:highlight>
                            <a:srgbClr val="6DAC46"/>
                          </a:highlight>
                          <a:latin typeface="Roboto Condensed" panose="02000000000000000000" pitchFamily="2" charset="0"/>
                        </a:rPr>
                        <a:t>Support for agency data discovery</a:t>
                      </a:r>
                      <a:endParaRPr lang="en-US" dirty="0">
                        <a:effectLst/>
                        <a:highlight>
                          <a:srgbClr val="6DAC46"/>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4066375731"/>
                  </a:ext>
                </a:extLst>
              </a:tr>
            </a:tbl>
          </a:graphicData>
        </a:graphic>
      </p:graphicFrame>
      <p:graphicFrame>
        <p:nvGraphicFramePr>
          <p:cNvPr id="8" name="Table 7">
            <a:extLst>
              <a:ext uri="{FF2B5EF4-FFF2-40B4-BE49-F238E27FC236}">
                <a16:creationId xmlns:a16="http://schemas.microsoft.com/office/drawing/2014/main" id="{96DFA6CF-61D2-6F7A-70C1-80A537A1164D}"/>
              </a:ext>
            </a:extLst>
          </p:cNvPr>
          <p:cNvGraphicFramePr>
            <a:graphicFrameLocks noGrp="1"/>
          </p:cNvGraphicFramePr>
          <p:nvPr>
            <p:extLst>
              <p:ext uri="{D42A27DB-BD31-4B8C-83A1-F6EECF244321}">
                <p14:modId xmlns:p14="http://schemas.microsoft.com/office/powerpoint/2010/main" val="2133355610"/>
              </p:ext>
            </p:extLst>
          </p:nvPr>
        </p:nvGraphicFramePr>
        <p:xfrm>
          <a:off x="3080144" y="1212121"/>
          <a:ext cx="2933700" cy="2796540"/>
        </p:xfrm>
        <a:graphic>
          <a:graphicData uri="http://schemas.openxmlformats.org/drawingml/2006/table">
            <a:tbl>
              <a:tblPr/>
              <a:tblGrid>
                <a:gridCol w="2933700">
                  <a:extLst>
                    <a:ext uri="{9D8B030D-6E8A-4147-A177-3AD203B41FA5}">
                      <a16:colId xmlns:a16="http://schemas.microsoft.com/office/drawing/2014/main" val="3874007535"/>
                    </a:ext>
                  </a:extLst>
                </a:gridCol>
              </a:tblGrid>
              <a:tr h="180975">
                <a:tc>
                  <a:txBody>
                    <a:bodyPr/>
                    <a:lstStyle/>
                    <a:p>
                      <a:pPr algn="ctr" rtl="0" fontAlgn="t">
                        <a:spcBef>
                          <a:spcPts val="0"/>
                        </a:spcBef>
                        <a:spcAft>
                          <a:spcPts val="0"/>
                        </a:spcAft>
                      </a:pPr>
                      <a:r>
                        <a:rPr lang="en-US" sz="1300" b="0" i="0" u="none" strike="noStrike" dirty="0">
                          <a:solidFill>
                            <a:srgbClr val="000000"/>
                          </a:solidFill>
                          <a:effectLst/>
                          <a:highlight>
                            <a:srgbClr val="EFEFEF"/>
                          </a:highlight>
                          <a:latin typeface="Roboto Condensed" panose="02000000000000000000" pitchFamily="2" charset="0"/>
                        </a:rPr>
                        <a:t>SNWG-2018 Activities</a:t>
                      </a:r>
                      <a:endParaRPr lang="en-US" dirty="0">
                        <a:effectLst/>
                        <a:highlight>
                          <a:srgbClr val="EFEFEF"/>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109299634"/>
                  </a:ext>
                </a:extLst>
              </a:tr>
              <a:tr h="180975">
                <a:tc>
                  <a:txBody>
                    <a:bodyPr/>
                    <a:lstStyle/>
                    <a:p>
                      <a:pPr rtl="0" fontAlgn="t">
                        <a:spcBef>
                          <a:spcPts val="0"/>
                        </a:spcBef>
                        <a:spcAft>
                          <a:spcPts val="0"/>
                        </a:spcAft>
                      </a:pPr>
                      <a:r>
                        <a:rPr lang="en-US" sz="1200" b="0" i="0" u="none" strike="noStrike">
                          <a:solidFill>
                            <a:srgbClr val="FFFFFF"/>
                          </a:solidFill>
                          <a:effectLst/>
                          <a:highlight>
                            <a:srgbClr val="4DC58D"/>
                          </a:highlight>
                          <a:latin typeface="Roboto Condensed" panose="02000000000000000000" pitchFamily="2" charset="0"/>
                        </a:rPr>
                        <a:t>Global NISAR soil moisture product</a:t>
                      </a:r>
                      <a:endParaRPr lang="en-US">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1441001587"/>
                  </a:ext>
                </a:extLst>
              </a:tr>
              <a:tr h="180975">
                <a:tc>
                  <a:txBody>
                    <a:bodyPr/>
                    <a:lstStyle/>
                    <a:p>
                      <a:pPr rtl="0" fontAlgn="t">
                        <a:spcBef>
                          <a:spcPts val="0"/>
                        </a:spcBef>
                        <a:spcAft>
                          <a:spcPts val="0"/>
                        </a:spcAft>
                      </a:pPr>
                      <a:r>
                        <a:rPr lang="en-US" sz="1200" b="0" i="0" u="none" strike="noStrike">
                          <a:solidFill>
                            <a:srgbClr val="FFFFFF"/>
                          </a:solidFill>
                          <a:effectLst/>
                          <a:highlight>
                            <a:srgbClr val="6DAC46"/>
                          </a:highlight>
                          <a:latin typeface="Roboto Condensed" panose="02000000000000000000" pitchFamily="2" charset="0"/>
                        </a:rPr>
                        <a:t>Water quality products</a:t>
                      </a:r>
                      <a:endParaRPr lang="en-US">
                        <a:effectLst/>
                        <a:highlight>
                          <a:srgbClr val="6DAC46"/>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3985543179"/>
                  </a:ext>
                </a:extLst>
              </a:tr>
              <a:tr h="180975">
                <a:tc>
                  <a:txBody>
                    <a:bodyPr/>
                    <a:lstStyle/>
                    <a:p>
                      <a:pPr rtl="0" fontAlgn="t">
                        <a:spcBef>
                          <a:spcPts val="0"/>
                        </a:spcBef>
                        <a:spcAft>
                          <a:spcPts val="0"/>
                        </a:spcAft>
                      </a:pPr>
                      <a:r>
                        <a:rPr lang="en-US" sz="1200" b="0" i="0" u="none" strike="noStrike" dirty="0">
                          <a:solidFill>
                            <a:srgbClr val="FFFFFF"/>
                          </a:solidFill>
                          <a:effectLst/>
                          <a:latin typeface="Roboto Condensed" panose="02000000000000000000" pitchFamily="2" charset="0"/>
                        </a:rPr>
                        <a:t>OPERA Global surface water extent </a:t>
                      </a:r>
                      <a:endParaRPr lang="en-US" dirty="0">
                        <a:effectLs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240034"/>
                  </a:ext>
                </a:extLst>
              </a:tr>
              <a:tr h="180975">
                <a:tc>
                  <a:txBody>
                    <a:bodyPr/>
                    <a:lstStyle/>
                    <a:p>
                      <a:pPr rtl="0" fontAlgn="t">
                        <a:spcBef>
                          <a:spcPts val="0"/>
                        </a:spcBef>
                        <a:spcAft>
                          <a:spcPts val="0"/>
                        </a:spcAft>
                      </a:pPr>
                      <a:r>
                        <a:rPr lang="en-US" sz="1200" b="0" i="0" u="none" strike="noStrike" dirty="0">
                          <a:solidFill>
                            <a:srgbClr val="FFFFFF"/>
                          </a:solidFill>
                          <a:effectLst/>
                          <a:latin typeface="Roboto Condensed" panose="02000000000000000000" pitchFamily="2" charset="0"/>
                        </a:rPr>
                        <a:t>OPERA Global land surface disturbance</a:t>
                      </a:r>
                      <a:endParaRPr lang="en-US" dirty="0">
                        <a:effectLs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329236"/>
                  </a:ext>
                </a:extLst>
              </a:tr>
              <a:tr h="180975">
                <a:tc>
                  <a:txBody>
                    <a:bodyPr/>
                    <a:lstStyle/>
                    <a:p>
                      <a:pPr rtl="0" fontAlgn="t">
                        <a:spcBef>
                          <a:spcPts val="0"/>
                        </a:spcBef>
                        <a:spcAft>
                          <a:spcPts val="0"/>
                        </a:spcAft>
                      </a:pPr>
                      <a:r>
                        <a:rPr lang="en-US" sz="1200" b="0" i="0" u="none" strike="noStrike">
                          <a:solidFill>
                            <a:srgbClr val="FFFFFF"/>
                          </a:solidFill>
                          <a:effectLst/>
                          <a:highlight>
                            <a:srgbClr val="4DC58D"/>
                          </a:highlight>
                          <a:latin typeface="Roboto Condensed" panose="02000000000000000000" pitchFamily="2" charset="0"/>
                        </a:rPr>
                        <a:t>OPERA North Amer. land surface deformation </a:t>
                      </a:r>
                      <a:endParaRPr lang="en-US">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2492468487"/>
                  </a:ext>
                </a:extLst>
              </a:tr>
              <a:tr h="180975">
                <a:tc>
                  <a:txBody>
                    <a:bodyPr/>
                    <a:lstStyle/>
                    <a:p>
                      <a:pPr rtl="0" fontAlgn="t">
                        <a:spcBef>
                          <a:spcPts val="0"/>
                        </a:spcBef>
                        <a:spcAft>
                          <a:spcPts val="0"/>
                        </a:spcAft>
                      </a:pPr>
                      <a:r>
                        <a:rPr lang="en-US" sz="1200" b="0" i="0" u="none" strike="noStrike">
                          <a:solidFill>
                            <a:srgbClr val="FFFFFF"/>
                          </a:solidFill>
                          <a:effectLst/>
                          <a:highlight>
                            <a:srgbClr val="4DC58D"/>
                          </a:highlight>
                          <a:latin typeface="Roboto Condensed" panose="02000000000000000000" pitchFamily="2" charset="0"/>
                        </a:rPr>
                        <a:t>Radiation &amp; clouds – SatCORPS</a:t>
                      </a:r>
                      <a:endParaRPr lang="en-US">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1099625928"/>
                  </a:ext>
                </a:extLst>
              </a:tr>
              <a:tr h="180975">
                <a:tc>
                  <a:txBody>
                    <a:bodyPr/>
                    <a:lstStyle/>
                    <a:p>
                      <a:pPr rtl="0" fontAlgn="t">
                        <a:spcBef>
                          <a:spcPts val="0"/>
                        </a:spcBef>
                        <a:spcAft>
                          <a:spcPts val="0"/>
                        </a:spcAft>
                      </a:pPr>
                      <a:r>
                        <a:rPr lang="en-US" sz="1200" b="0" i="0" u="none" strike="noStrike">
                          <a:solidFill>
                            <a:srgbClr val="FFFFFF"/>
                          </a:solidFill>
                          <a:effectLst/>
                          <a:highlight>
                            <a:srgbClr val="4DC58D"/>
                          </a:highlight>
                          <a:latin typeface="Roboto Condensed" panose="02000000000000000000" pitchFamily="2" charset="0"/>
                        </a:rPr>
                        <a:t>Atmospheric composition using GEOS-5</a:t>
                      </a:r>
                      <a:endParaRPr lang="en-US">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1600048928"/>
                  </a:ext>
                </a:extLst>
              </a:tr>
              <a:tr h="180975">
                <a:tc>
                  <a:txBody>
                    <a:bodyPr/>
                    <a:lstStyle/>
                    <a:p>
                      <a:pPr rtl="0" fontAlgn="t">
                        <a:spcBef>
                          <a:spcPts val="0"/>
                        </a:spcBef>
                        <a:spcAft>
                          <a:spcPts val="0"/>
                        </a:spcAft>
                      </a:pPr>
                      <a:r>
                        <a:rPr lang="en-US" sz="1200" b="0" i="0" u="none" strike="noStrike">
                          <a:solidFill>
                            <a:srgbClr val="FFFFFF"/>
                          </a:solidFill>
                          <a:effectLst/>
                          <a:latin typeface="Roboto Condensed" panose="02000000000000000000" pitchFamily="2" charset="0"/>
                        </a:rPr>
                        <a:t>Low latency freeboard &amp; ice thickness products</a:t>
                      </a:r>
                      <a:endParaRPr lang="en-US">
                        <a:effectLs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259425"/>
                  </a:ext>
                </a:extLst>
              </a:tr>
              <a:tr h="180975">
                <a:tc>
                  <a:txBody>
                    <a:bodyPr/>
                    <a:lstStyle/>
                    <a:p>
                      <a:pPr rtl="0" fontAlgn="t">
                        <a:spcBef>
                          <a:spcPts val="0"/>
                        </a:spcBef>
                        <a:spcAft>
                          <a:spcPts val="0"/>
                        </a:spcAft>
                      </a:pPr>
                      <a:r>
                        <a:rPr lang="en-US" sz="1200" b="0" i="0" u="none" strike="noStrike" dirty="0">
                          <a:solidFill>
                            <a:srgbClr val="FFFFFF"/>
                          </a:solidFill>
                          <a:effectLst/>
                          <a:highlight>
                            <a:srgbClr val="4DC58D"/>
                          </a:highlight>
                          <a:latin typeface="Roboto Condensed" panose="02000000000000000000" pitchFamily="2" charset="0"/>
                        </a:rPr>
                        <a:t>Animal tracking (“Internet of Animals”)</a:t>
                      </a:r>
                      <a:endParaRPr lang="en-US" dirty="0">
                        <a:effectLst/>
                        <a:highlight>
                          <a:srgbClr val="4DC58D"/>
                        </a:highlight>
                      </a:endParaRPr>
                    </a:p>
                  </a:txBody>
                  <a:tcPr marL="47625" marR="47625"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566685713"/>
                  </a:ext>
                </a:extLst>
              </a:tr>
            </a:tbl>
          </a:graphicData>
        </a:graphic>
      </p:graphicFrame>
      <p:graphicFrame>
        <p:nvGraphicFramePr>
          <p:cNvPr id="9" name="Table 8">
            <a:extLst>
              <a:ext uri="{FF2B5EF4-FFF2-40B4-BE49-F238E27FC236}">
                <a16:creationId xmlns:a16="http://schemas.microsoft.com/office/drawing/2014/main" id="{2ADA6800-D7AD-C98E-BD63-7D5D9FA26691}"/>
              </a:ext>
            </a:extLst>
          </p:cNvPr>
          <p:cNvGraphicFramePr>
            <a:graphicFrameLocks noGrp="1"/>
          </p:cNvGraphicFramePr>
          <p:nvPr>
            <p:extLst>
              <p:ext uri="{D42A27DB-BD31-4B8C-83A1-F6EECF244321}">
                <p14:modId xmlns:p14="http://schemas.microsoft.com/office/powerpoint/2010/main" val="2249784394"/>
              </p:ext>
            </p:extLst>
          </p:nvPr>
        </p:nvGraphicFramePr>
        <p:xfrm>
          <a:off x="6128053" y="1212121"/>
          <a:ext cx="2695236" cy="3417160"/>
        </p:xfrm>
        <a:graphic>
          <a:graphicData uri="http://schemas.openxmlformats.org/drawingml/2006/table">
            <a:tbl>
              <a:tblPr/>
              <a:tblGrid>
                <a:gridCol w="2695236">
                  <a:extLst>
                    <a:ext uri="{9D8B030D-6E8A-4147-A177-3AD203B41FA5}">
                      <a16:colId xmlns:a16="http://schemas.microsoft.com/office/drawing/2014/main" val="685737750"/>
                    </a:ext>
                  </a:extLst>
                </a:gridCol>
              </a:tblGrid>
              <a:tr h="269524">
                <a:tc>
                  <a:txBody>
                    <a:bodyPr/>
                    <a:lstStyle/>
                    <a:p>
                      <a:pPr algn="ctr" rtl="0" fontAlgn="t">
                        <a:spcBef>
                          <a:spcPts val="0"/>
                        </a:spcBef>
                        <a:spcAft>
                          <a:spcPts val="0"/>
                        </a:spcAft>
                      </a:pPr>
                      <a:r>
                        <a:rPr lang="en-US" sz="1200" b="0" i="0" u="none" strike="noStrike" dirty="0">
                          <a:solidFill>
                            <a:srgbClr val="000000"/>
                          </a:solidFill>
                          <a:effectLst/>
                          <a:highlight>
                            <a:srgbClr val="EFEFEF"/>
                          </a:highlight>
                          <a:latin typeface="Roboto Condensed" panose="02000000000000000000" pitchFamily="2" charset="0"/>
                        </a:rPr>
                        <a:t>SNWG-2020 Activities</a:t>
                      </a:r>
                      <a:endParaRPr lang="en-US" sz="1300" dirty="0">
                        <a:effectLst/>
                        <a:highlight>
                          <a:srgbClr val="EFEFEF"/>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9280634"/>
                  </a:ext>
                </a:extLst>
              </a:tr>
              <a:tr h="255522">
                <a:tc>
                  <a:txBody>
                    <a:bodyPr/>
                    <a:lstStyle/>
                    <a:p>
                      <a:pPr rtl="0" fontAlgn="t">
                        <a:spcBef>
                          <a:spcPts val="0"/>
                        </a:spcBef>
                        <a:spcAft>
                          <a:spcPts val="0"/>
                        </a:spcAft>
                      </a:pPr>
                      <a:r>
                        <a:rPr lang="en-US" sz="1100" b="0" i="0" u="none" strike="noStrike" dirty="0">
                          <a:solidFill>
                            <a:srgbClr val="FFFFFF"/>
                          </a:solidFill>
                          <a:effectLst/>
                          <a:highlight>
                            <a:srgbClr val="5B9BD5"/>
                          </a:highlight>
                          <a:latin typeface="Roboto Condensed" panose="02000000000000000000" pitchFamily="2" charset="0"/>
                        </a:rPr>
                        <a:t>TEMPO near real-time products</a:t>
                      </a:r>
                      <a:endParaRPr lang="en-US" sz="1300" dirty="0">
                        <a:effectLst/>
                        <a:highlight>
                          <a:srgbClr val="5B9BD5"/>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700532934"/>
                  </a:ext>
                </a:extLst>
              </a:tr>
              <a:tr h="255522">
                <a:tc>
                  <a:txBody>
                    <a:bodyPr/>
                    <a:lstStyle/>
                    <a:p>
                      <a:pPr rtl="0" fontAlgn="t">
                        <a:spcBef>
                          <a:spcPts val="0"/>
                        </a:spcBef>
                        <a:spcAft>
                          <a:spcPts val="0"/>
                        </a:spcAft>
                      </a:pPr>
                      <a:r>
                        <a:rPr lang="en-US" sz="1100" b="0" i="0" u="none" strike="noStrike">
                          <a:solidFill>
                            <a:srgbClr val="FFFFFF"/>
                          </a:solidFill>
                          <a:effectLst/>
                          <a:highlight>
                            <a:srgbClr val="4DC58D"/>
                          </a:highlight>
                          <a:latin typeface="Roboto Condensed" panose="02000000000000000000" pitchFamily="2" charset="0"/>
                        </a:rPr>
                        <a:t>Global HLS-derived vegetation indices suite</a:t>
                      </a:r>
                      <a:endParaRPr lang="en-US" sz="1300">
                        <a:effectLst/>
                        <a:highlight>
                          <a:srgbClr val="4DC58D"/>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3507604308"/>
                  </a:ext>
                </a:extLst>
              </a:tr>
              <a:tr h="423537">
                <a:tc>
                  <a:txBody>
                    <a:bodyPr/>
                    <a:lstStyle/>
                    <a:p>
                      <a:pPr rtl="0" fontAlgn="t">
                        <a:spcBef>
                          <a:spcPts val="0"/>
                        </a:spcBef>
                        <a:spcAft>
                          <a:spcPts val="0"/>
                        </a:spcAft>
                      </a:pPr>
                      <a:r>
                        <a:rPr lang="en-US" sz="1100" b="0" i="0" u="none" strike="noStrike" dirty="0">
                          <a:solidFill>
                            <a:srgbClr val="FFFFFF"/>
                          </a:solidFill>
                          <a:effectLst/>
                          <a:highlight>
                            <a:srgbClr val="4DC58D"/>
                          </a:highlight>
                          <a:latin typeface="Roboto Condensed" panose="02000000000000000000" pitchFamily="2" charset="0"/>
                        </a:rPr>
                        <a:t>Air quality forecasts and distributed Pandora sensors</a:t>
                      </a:r>
                      <a:endParaRPr lang="en-US" sz="1300" dirty="0">
                        <a:effectLst/>
                        <a:highlight>
                          <a:srgbClr val="4DC58D"/>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C58D"/>
                    </a:solidFill>
                  </a:tcPr>
                </a:tc>
                <a:extLst>
                  <a:ext uri="{0D108BD9-81ED-4DB2-BD59-A6C34878D82A}">
                    <a16:rowId xmlns:a16="http://schemas.microsoft.com/office/drawing/2014/main" val="3500557827"/>
                  </a:ext>
                </a:extLst>
              </a:tr>
              <a:tr h="423537">
                <a:tc>
                  <a:txBody>
                    <a:bodyPr/>
                    <a:lstStyle/>
                    <a:p>
                      <a:pPr rtl="0" fontAlgn="t">
                        <a:spcBef>
                          <a:spcPts val="0"/>
                        </a:spcBef>
                        <a:spcAft>
                          <a:spcPts val="0"/>
                        </a:spcAft>
                      </a:pPr>
                      <a:r>
                        <a:rPr lang="en-US" sz="1100" b="0" i="0" u="none" strike="noStrike" dirty="0">
                          <a:solidFill>
                            <a:srgbClr val="FFFFFF"/>
                          </a:solidFill>
                          <a:effectLst/>
                          <a:highlight>
                            <a:srgbClr val="5B9BD5"/>
                          </a:highlight>
                          <a:latin typeface="Roboto Condensed" panose="02000000000000000000" pitchFamily="2" charset="0"/>
                        </a:rPr>
                        <a:t>Merged GNSS-RO/atmospheric sounder planetary boundary layer products</a:t>
                      </a:r>
                      <a:endParaRPr lang="en-US" sz="1300" dirty="0">
                        <a:effectLst/>
                        <a:highlight>
                          <a:srgbClr val="5B9BD5"/>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14350307"/>
                  </a:ext>
                </a:extLst>
              </a:tr>
              <a:tr h="255522">
                <a:tc>
                  <a:txBody>
                    <a:bodyPr/>
                    <a:lstStyle/>
                    <a:p>
                      <a:pPr rtl="0" fontAlgn="t">
                        <a:spcBef>
                          <a:spcPts val="0"/>
                        </a:spcBef>
                        <a:spcAft>
                          <a:spcPts val="0"/>
                        </a:spcAft>
                      </a:pPr>
                      <a:r>
                        <a:rPr lang="en-US" sz="1100" b="0" i="0" u="none" strike="noStrike">
                          <a:solidFill>
                            <a:srgbClr val="FFFFFF"/>
                          </a:solidFill>
                          <a:effectLst/>
                          <a:highlight>
                            <a:srgbClr val="6DAC46"/>
                          </a:highlight>
                          <a:latin typeface="Roboto Condensed" panose="02000000000000000000" pitchFamily="2" charset="0"/>
                        </a:rPr>
                        <a:t>Sea surface salinity with sea ice mask</a:t>
                      </a:r>
                      <a:endParaRPr lang="en-US" sz="1300">
                        <a:effectLst/>
                        <a:highlight>
                          <a:srgbClr val="6DAC46"/>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3751373656"/>
                  </a:ext>
                </a:extLst>
              </a:tr>
              <a:tr h="255522">
                <a:tc>
                  <a:txBody>
                    <a:bodyPr/>
                    <a:lstStyle/>
                    <a:p>
                      <a:pPr algn="ctr" rtl="0" fontAlgn="t">
                        <a:spcBef>
                          <a:spcPts val="0"/>
                        </a:spcBef>
                        <a:spcAft>
                          <a:spcPts val="0"/>
                        </a:spcAft>
                      </a:pPr>
                      <a:r>
                        <a:rPr lang="en-US" sz="1100" b="0" i="0" u="none" strike="noStrike">
                          <a:solidFill>
                            <a:srgbClr val="000000"/>
                          </a:solidFill>
                          <a:effectLst/>
                          <a:highlight>
                            <a:srgbClr val="EFEFEF"/>
                          </a:highlight>
                          <a:latin typeface="Roboto Condensed" panose="02000000000000000000" pitchFamily="2" charset="0"/>
                        </a:rPr>
                        <a:t>Commercial Data via CSDA</a:t>
                      </a:r>
                      <a:endParaRPr lang="en-US" sz="1300">
                        <a:effectLst/>
                        <a:highlight>
                          <a:srgbClr val="EFEFEF"/>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4136294003"/>
                  </a:ext>
                </a:extLst>
              </a:tr>
              <a:tr h="255522">
                <a:tc>
                  <a:txBody>
                    <a:bodyPr/>
                    <a:lstStyle/>
                    <a:p>
                      <a:pPr rtl="0" fontAlgn="t">
                        <a:spcBef>
                          <a:spcPts val="0"/>
                        </a:spcBef>
                        <a:spcAft>
                          <a:spcPts val="0"/>
                        </a:spcAft>
                      </a:pPr>
                      <a:r>
                        <a:rPr lang="en-US" sz="1100" b="0" i="0" u="none" strike="noStrike" dirty="0">
                          <a:solidFill>
                            <a:srgbClr val="FFFFFF"/>
                          </a:solidFill>
                          <a:effectLst/>
                          <a:highlight>
                            <a:srgbClr val="6DAC46"/>
                          </a:highlight>
                          <a:latin typeface="Roboto Condensed" panose="02000000000000000000" pitchFamily="2" charset="0"/>
                        </a:rPr>
                        <a:t>High-resolution DEMs from commercial data</a:t>
                      </a:r>
                      <a:endParaRPr lang="en-US" sz="1300" dirty="0">
                        <a:effectLst/>
                        <a:highlight>
                          <a:srgbClr val="6DAC46"/>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1116045866"/>
                  </a:ext>
                </a:extLst>
              </a:tr>
              <a:tr h="255522">
                <a:tc>
                  <a:txBody>
                    <a:bodyPr/>
                    <a:lstStyle/>
                    <a:p>
                      <a:pPr rtl="0" fontAlgn="t">
                        <a:spcBef>
                          <a:spcPts val="0"/>
                        </a:spcBef>
                        <a:spcAft>
                          <a:spcPts val="0"/>
                        </a:spcAft>
                      </a:pPr>
                      <a:r>
                        <a:rPr lang="en-US" sz="1100" b="0" i="0" u="none" strike="noStrike">
                          <a:solidFill>
                            <a:srgbClr val="FFFFFF"/>
                          </a:solidFill>
                          <a:effectLst/>
                          <a:highlight>
                            <a:srgbClr val="6DAC46"/>
                          </a:highlight>
                          <a:latin typeface="Roboto Condensed" panose="02000000000000000000" pitchFamily="2" charset="0"/>
                        </a:rPr>
                        <a:t>Broader access to Planet data</a:t>
                      </a:r>
                      <a:endParaRPr lang="en-US" sz="1300">
                        <a:effectLst/>
                        <a:highlight>
                          <a:srgbClr val="6DAC46"/>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614438055"/>
                  </a:ext>
                </a:extLst>
              </a:tr>
              <a:tr h="255522">
                <a:tc>
                  <a:txBody>
                    <a:bodyPr/>
                    <a:lstStyle/>
                    <a:p>
                      <a:pPr rtl="0" fontAlgn="t">
                        <a:spcBef>
                          <a:spcPts val="0"/>
                        </a:spcBef>
                        <a:spcAft>
                          <a:spcPts val="0"/>
                        </a:spcAft>
                      </a:pPr>
                      <a:r>
                        <a:rPr lang="en-US" sz="1100" b="0" i="0" u="none" strike="noStrike">
                          <a:solidFill>
                            <a:srgbClr val="FFFFFF"/>
                          </a:solidFill>
                          <a:effectLst/>
                          <a:highlight>
                            <a:srgbClr val="6DAC46"/>
                          </a:highlight>
                          <a:latin typeface="Roboto Condensed" panose="02000000000000000000" pitchFamily="2" charset="0"/>
                        </a:rPr>
                        <a:t>Access to DESIS data</a:t>
                      </a:r>
                      <a:endParaRPr lang="en-US" sz="1300">
                        <a:effectLst/>
                        <a:highlight>
                          <a:srgbClr val="6DAC46"/>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974329738"/>
                  </a:ext>
                </a:extLst>
              </a:tr>
              <a:tr h="255522">
                <a:tc>
                  <a:txBody>
                    <a:bodyPr/>
                    <a:lstStyle/>
                    <a:p>
                      <a:pPr rtl="0" fontAlgn="t">
                        <a:spcBef>
                          <a:spcPts val="0"/>
                        </a:spcBef>
                        <a:spcAft>
                          <a:spcPts val="0"/>
                        </a:spcAft>
                      </a:pPr>
                      <a:r>
                        <a:rPr lang="en-US" sz="1100" b="0" i="0" u="none" strike="noStrike">
                          <a:solidFill>
                            <a:srgbClr val="FFFFFF"/>
                          </a:solidFill>
                          <a:effectLst/>
                          <a:highlight>
                            <a:srgbClr val="6DAC46"/>
                          </a:highlight>
                          <a:latin typeface="Roboto Condensed" panose="02000000000000000000" pitchFamily="2" charset="0"/>
                        </a:rPr>
                        <a:t>Broader access to Spire data</a:t>
                      </a:r>
                      <a:endParaRPr lang="en-US" sz="1300">
                        <a:effectLst/>
                        <a:highlight>
                          <a:srgbClr val="6DAC46"/>
                        </a:highligh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DAC46"/>
                    </a:solidFill>
                  </a:tcPr>
                </a:tc>
                <a:extLst>
                  <a:ext uri="{0D108BD9-81ED-4DB2-BD59-A6C34878D82A}">
                    <a16:rowId xmlns:a16="http://schemas.microsoft.com/office/drawing/2014/main" val="2445525588"/>
                  </a:ext>
                </a:extLst>
              </a:tr>
              <a:tr h="255522">
                <a:tc>
                  <a:txBody>
                    <a:bodyPr/>
                    <a:lstStyle/>
                    <a:p>
                      <a:pPr rtl="0" fontAlgn="t">
                        <a:spcBef>
                          <a:spcPts val="0"/>
                        </a:spcBef>
                        <a:spcAft>
                          <a:spcPts val="0"/>
                        </a:spcAft>
                      </a:pPr>
                      <a:r>
                        <a:rPr lang="en-US" sz="1100" b="0" i="0" u="none" strike="noStrike" dirty="0">
                          <a:solidFill>
                            <a:srgbClr val="FFFFFF"/>
                          </a:solidFill>
                          <a:effectLst/>
                          <a:latin typeface="Roboto Condensed" panose="02000000000000000000" pitchFamily="2" charset="0"/>
                        </a:rPr>
                        <a:t>Enable discovery of commercial data</a:t>
                      </a:r>
                      <a:endParaRPr lang="en-US" sz="1300" dirty="0">
                        <a:effectLst/>
                      </a:endParaRPr>
                    </a:p>
                  </a:txBody>
                  <a:tcPr marL="43754" marR="43754" marT="43754" marB="437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324486"/>
                  </a:ext>
                </a:extLst>
              </a:tr>
            </a:tbl>
          </a:graphicData>
        </a:graphic>
      </p:graphicFrame>
      <p:sp>
        <p:nvSpPr>
          <p:cNvPr id="24" name="TextBox 23">
            <a:extLst>
              <a:ext uri="{FF2B5EF4-FFF2-40B4-BE49-F238E27FC236}">
                <a16:creationId xmlns:a16="http://schemas.microsoft.com/office/drawing/2014/main" id="{DE2C05B3-9777-9167-E535-C9BA53AE3544}"/>
              </a:ext>
            </a:extLst>
          </p:cNvPr>
          <p:cNvSpPr txBox="1"/>
          <p:nvPr/>
        </p:nvSpPr>
        <p:spPr>
          <a:xfrm>
            <a:off x="1703207" y="184182"/>
            <a:ext cx="5521535" cy="477054"/>
          </a:xfrm>
          <a:prstGeom prst="rect">
            <a:avLst/>
          </a:prstGeom>
          <a:noFill/>
        </p:spPr>
        <p:txBody>
          <a:bodyPr wrap="square">
            <a:spAutoFit/>
          </a:bodyPr>
          <a:lstStyle/>
          <a:p>
            <a:pPr algn="ctr" rtl="0">
              <a:spcBef>
                <a:spcPts val="0"/>
              </a:spcBef>
              <a:spcAft>
                <a:spcPts val="0"/>
              </a:spcAft>
            </a:pPr>
            <a:r>
              <a:rPr lang="en-US" sz="2500" b="1" i="0" u="none" strike="noStrike" dirty="0">
                <a:solidFill>
                  <a:srgbClr val="1C5370"/>
                </a:solidFill>
                <a:effectLst/>
                <a:latin typeface="Roboto" panose="02000000000000000000" pitchFamily="2" charset="0"/>
                <a:ea typeface="Roboto" panose="02000000000000000000" pitchFamily="2" charset="0"/>
                <a:cs typeface="Roboto" panose="02000000000000000000" pitchFamily="2" charset="0"/>
              </a:rPr>
              <a:t>Status of SNWG Program of Record</a:t>
            </a:r>
            <a:endParaRPr lang="en-US" sz="2500" b="1" dirty="0">
              <a:solidFill>
                <a:srgbClr val="1C5370"/>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9" name="Picture 28">
            <a:extLst>
              <a:ext uri="{FF2B5EF4-FFF2-40B4-BE49-F238E27FC236}">
                <a16:creationId xmlns:a16="http://schemas.microsoft.com/office/drawing/2014/main" id="{599ACE8C-B77B-9F6D-525E-8F8BE5BEBE0A}"/>
              </a:ext>
            </a:extLst>
          </p:cNvPr>
          <p:cNvPicPr>
            <a:picLocks noChangeAspect="1"/>
          </p:cNvPicPr>
          <p:nvPr/>
        </p:nvPicPr>
        <p:blipFill rotWithShape="1">
          <a:blip r:embed="rId3"/>
          <a:srcRect l="1" t="10702" r="36" b="2473"/>
          <a:stretch/>
        </p:blipFill>
        <p:spPr>
          <a:xfrm>
            <a:off x="2480927" y="695572"/>
            <a:ext cx="4224673" cy="467299"/>
          </a:xfrm>
          <a:prstGeom prst="rect">
            <a:avLst/>
          </a:prstGeom>
        </p:spPr>
      </p:pic>
      <p:pic>
        <p:nvPicPr>
          <p:cNvPr id="3079" name="Picture 7">
            <a:extLst>
              <a:ext uri="{FF2B5EF4-FFF2-40B4-BE49-F238E27FC236}">
                <a16:creationId xmlns:a16="http://schemas.microsoft.com/office/drawing/2014/main" id="{44EEC282-A487-CA63-EBE5-C7A83839A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40" y="3704029"/>
            <a:ext cx="911100" cy="9111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8030F2E-79A6-EC64-BEA1-938FF1969ACA}"/>
              </a:ext>
            </a:extLst>
          </p:cNvPr>
          <p:cNvSpPr txBox="1"/>
          <p:nvPr/>
        </p:nvSpPr>
        <p:spPr>
          <a:xfrm>
            <a:off x="774690" y="3242364"/>
            <a:ext cx="1399801"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cs typeface="Roboto" panose="02000000000000000000" pitchFamily="2" charset="0"/>
              </a:rPr>
              <a:t>SNWG solutions on </a:t>
            </a:r>
            <a:r>
              <a:rPr lang="en-US" sz="1200" dirty="0" err="1">
                <a:latin typeface="Roboto" panose="02000000000000000000" pitchFamily="2" charset="0"/>
                <a:ea typeface="Roboto" panose="02000000000000000000" pitchFamily="2" charset="0"/>
                <a:cs typeface="Roboto" panose="02000000000000000000" pitchFamily="2" charset="0"/>
              </a:rPr>
              <a:t>Earthdata</a:t>
            </a: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F8CA6C88-739B-C7E2-FE8A-1255BBE39C7E}"/>
              </a:ext>
            </a:extLst>
          </p:cNvPr>
          <p:cNvSpPr txBox="1"/>
          <p:nvPr/>
        </p:nvSpPr>
        <p:spPr>
          <a:xfrm>
            <a:off x="370250" y="4593358"/>
            <a:ext cx="2318724" cy="184666"/>
          </a:xfrm>
          <a:prstGeom prst="rect">
            <a:avLst/>
          </a:prstGeom>
          <a:noFill/>
        </p:spPr>
        <p:txBody>
          <a:bodyPr wrap="square">
            <a:spAutoFit/>
          </a:bodyPr>
          <a:lstStyle/>
          <a:p>
            <a:r>
              <a:rPr lang="en-US" sz="600" dirty="0">
                <a:latin typeface="Roboto" panose="02000000000000000000" pitchFamily="2" charset="0"/>
                <a:ea typeface="Roboto" panose="02000000000000000000" pitchFamily="2" charset="0"/>
                <a:cs typeface="Roboto" panose="02000000000000000000" pitchFamily="2" charset="0"/>
              </a:rPr>
              <a:t>https://</a:t>
            </a:r>
            <a:r>
              <a:rPr lang="en-US" sz="600" dirty="0" err="1">
                <a:latin typeface="Roboto" panose="02000000000000000000" pitchFamily="2" charset="0"/>
                <a:ea typeface="Roboto" panose="02000000000000000000" pitchFamily="2" charset="0"/>
                <a:cs typeface="Roboto" panose="02000000000000000000" pitchFamily="2" charset="0"/>
              </a:rPr>
              <a:t>www.earthdata.nasa.gov</a:t>
            </a:r>
            <a:r>
              <a:rPr lang="en-US" sz="600" dirty="0">
                <a:latin typeface="Roboto" panose="02000000000000000000" pitchFamily="2" charset="0"/>
                <a:ea typeface="Roboto" panose="02000000000000000000" pitchFamily="2" charset="0"/>
                <a:cs typeface="Roboto" panose="02000000000000000000" pitchFamily="2" charset="0"/>
              </a:rPr>
              <a:t>/</a:t>
            </a:r>
            <a:r>
              <a:rPr lang="en-US" sz="600" dirty="0" err="1">
                <a:latin typeface="Roboto" panose="02000000000000000000" pitchFamily="2" charset="0"/>
                <a:ea typeface="Roboto" panose="02000000000000000000" pitchFamily="2" charset="0"/>
                <a:cs typeface="Roboto" panose="02000000000000000000" pitchFamily="2" charset="0"/>
              </a:rPr>
              <a:t>esds</a:t>
            </a:r>
            <a:r>
              <a:rPr lang="en-US" sz="600" dirty="0">
                <a:latin typeface="Roboto" panose="02000000000000000000" pitchFamily="2" charset="0"/>
                <a:ea typeface="Roboto" panose="02000000000000000000" pitchFamily="2" charset="0"/>
                <a:cs typeface="Roboto" panose="02000000000000000000" pitchFamily="2" charset="0"/>
              </a:rPr>
              <a:t>/impact/</a:t>
            </a:r>
            <a:r>
              <a:rPr lang="en-US" sz="600" dirty="0" err="1">
                <a:latin typeface="Roboto" panose="02000000000000000000" pitchFamily="2" charset="0"/>
                <a:ea typeface="Roboto" panose="02000000000000000000" pitchFamily="2" charset="0"/>
                <a:cs typeface="Roboto" panose="02000000000000000000" pitchFamily="2" charset="0"/>
              </a:rPr>
              <a:t>snwg</a:t>
            </a:r>
            <a:r>
              <a:rPr lang="en-US" sz="600" dirty="0">
                <a:latin typeface="Roboto" panose="02000000000000000000" pitchFamily="2" charset="0"/>
                <a:ea typeface="Roboto" panose="02000000000000000000" pitchFamily="2" charset="0"/>
                <a:cs typeface="Roboto" panose="02000000000000000000" pitchFamily="2" charset="0"/>
              </a:rPr>
              <a:t>/solutions</a:t>
            </a:r>
          </a:p>
        </p:txBody>
      </p:sp>
      <p:sp>
        <p:nvSpPr>
          <p:cNvPr id="36" name="Google Shape;56;p7">
            <a:extLst>
              <a:ext uri="{FF2B5EF4-FFF2-40B4-BE49-F238E27FC236}">
                <a16:creationId xmlns:a16="http://schemas.microsoft.com/office/drawing/2014/main" id="{FF9B119D-2863-B64C-C3A0-A6371C57D82B}"/>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37" name="Google Shape;56;p7">
            <a:extLst>
              <a:ext uri="{FF2B5EF4-FFF2-40B4-BE49-F238E27FC236}">
                <a16:creationId xmlns:a16="http://schemas.microsoft.com/office/drawing/2014/main" id="{C10FFB85-8C16-8CED-5AB8-A1BFAD4BF5A1}"/>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sp>
        <p:nvSpPr>
          <p:cNvPr id="2" name="Rectangle 1">
            <a:extLst>
              <a:ext uri="{FF2B5EF4-FFF2-40B4-BE49-F238E27FC236}">
                <a16:creationId xmlns:a16="http://schemas.microsoft.com/office/drawing/2014/main" id="{291E2A0A-2435-8996-9AA2-B5695E05180A}"/>
              </a:ext>
            </a:extLst>
          </p:cNvPr>
          <p:cNvSpPr/>
          <p:nvPr/>
        </p:nvSpPr>
        <p:spPr>
          <a:xfrm>
            <a:off x="6066958" y="1487714"/>
            <a:ext cx="2756331" cy="254000"/>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01094A-A577-C6DD-1E34-47F39CAB121D}"/>
              </a:ext>
            </a:extLst>
          </p:cNvPr>
          <p:cNvSpPr/>
          <p:nvPr/>
        </p:nvSpPr>
        <p:spPr>
          <a:xfrm>
            <a:off x="6073212" y="1998683"/>
            <a:ext cx="2756331" cy="410687"/>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9" name="Rectangle 8">
            <a:extLst>
              <a:ext uri="{FF2B5EF4-FFF2-40B4-BE49-F238E27FC236}">
                <a16:creationId xmlns:a16="http://schemas.microsoft.com/office/drawing/2014/main" id="{53E453E9-5300-3B68-981D-A60BE5A1FF66}"/>
              </a:ext>
            </a:extLst>
          </p:cNvPr>
          <p:cNvSpPr/>
          <p:nvPr/>
        </p:nvSpPr>
        <p:spPr>
          <a:xfrm>
            <a:off x="1840338" y="4012977"/>
            <a:ext cx="841549" cy="24622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12">
            <a:extLst>
              <a:ext uri="{FF2B5EF4-FFF2-40B4-BE49-F238E27FC236}">
                <a16:creationId xmlns:a16="http://schemas.microsoft.com/office/drawing/2014/main" id="{519A0BB1-8008-8650-C9AB-E85CEF43918A}"/>
              </a:ext>
            </a:extLst>
          </p:cNvPr>
          <p:cNvSpPr txBox="1">
            <a:spLocks/>
          </p:cNvSpPr>
          <p:nvPr/>
        </p:nvSpPr>
        <p:spPr>
          <a:xfrm>
            <a:off x="1030397" y="2964700"/>
            <a:ext cx="8113603" cy="216475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pPr marL="285750" indent="-285750">
              <a:spcAft>
                <a:spcPts val="1200"/>
              </a:spcAft>
            </a:pPr>
            <a:r>
              <a:rPr lang="en-US" sz="1500" b="1" dirty="0">
                <a:latin typeface="Roboto Light"/>
                <a:ea typeface="Roboto Light"/>
                <a:cs typeface="Roboto Light"/>
                <a:sym typeface="Roboto Light"/>
              </a:rPr>
              <a:t>TEMPO/GOES Near Real-Time Products</a:t>
            </a:r>
          </a:p>
          <a:p>
            <a:pPr marL="742950" lvl="1" indent="-285750">
              <a:spcAft>
                <a:spcPts val="1200"/>
              </a:spcAft>
            </a:pPr>
            <a:r>
              <a:rPr lang="en-US" sz="1200" dirty="0"/>
              <a:t>Production of hourly near real-time (NRT) air quality products with a 3-hour latency for NO</a:t>
            </a:r>
            <a:r>
              <a:rPr lang="en-US" sz="1200" baseline="-25000" dirty="0"/>
              <a:t>2</a:t>
            </a:r>
            <a:r>
              <a:rPr lang="en-US" sz="1200" dirty="0"/>
              <a:t>, HCHO, and O</a:t>
            </a:r>
            <a:r>
              <a:rPr lang="en-US" sz="1200" baseline="-25000" dirty="0"/>
              <a:t>2</a:t>
            </a:r>
            <a:r>
              <a:rPr lang="en-US" sz="1200" dirty="0"/>
              <a:t>-O</a:t>
            </a:r>
            <a:r>
              <a:rPr lang="en-US" sz="1200" baseline="-25000" dirty="0"/>
              <a:t>2</a:t>
            </a:r>
            <a:r>
              <a:rPr lang="en-US" sz="1200" dirty="0"/>
              <a:t> clouds along with a Level 1B product that will enable NOAA to produce an NRT aerosol product.</a:t>
            </a:r>
          </a:p>
          <a:p>
            <a:pPr marL="742950" lvl="1" indent="-285750">
              <a:spcAft>
                <a:spcPts val="1200"/>
              </a:spcAft>
            </a:pPr>
            <a:r>
              <a:rPr lang="en-US" sz="1200" b="1" dirty="0"/>
              <a:t>APPROVED (!) 2022 Solution </a:t>
            </a:r>
            <a:r>
              <a:rPr lang="en-US" sz="1200" dirty="0"/>
              <a:t>– </a:t>
            </a:r>
            <a:r>
              <a:rPr lang="en-US" sz="1200" b="1" dirty="0"/>
              <a:t>Near Real-Time SO2 and Enhanced Products</a:t>
            </a:r>
            <a:r>
              <a:rPr lang="en-US" sz="1200" dirty="0"/>
              <a:t>! Complements the above 2020 solution with</a:t>
            </a:r>
            <a:r>
              <a:rPr lang="en-US" sz="1200" b="1" dirty="0"/>
              <a:t> hourly SO2 concentration. Also will provide non-NRT TEMPO-based trace gas products. Enhanced Products: UVAOD, aerosol height, H2O, UVB, CHOCHO, and </a:t>
            </a:r>
            <a:r>
              <a:rPr lang="en-US" sz="1200" b="1" dirty="0" err="1"/>
              <a:t>BrO.</a:t>
            </a:r>
            <a:endParaRPr lang="en-US" sz="1200" b="1" dirty="0"/>
          </a:p>
        </p:txBody>
      </p:sp>
      <p:sp>
        <p:nvSpPr>
          <p:cNvPr id="132" name="Google Shape;132;p12"/>
          <p:cNvSpPr txBox="1">
            <a:spLocks noGrp="1"/>
          </p:cNvSpPr>
          <p:nvPr>
            <p:ph type="title"/>
          </p:nvPr>
        </p:nvSpPr>
        <p:spPr>
          <a:xfrm>
            <a:off x="760000" y="445025"/>
            <a:ext cx="807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2020 Solutions: TEMPO and Pandora/Air Quality</a:t>
            </a:r>
            <a:endParaRPr dirty="0"/>
          </a:p>
        </p:txBody>
      </p:sp>
      <p:sp>
        <p:nvSpPr>
          <p:cNvPr id="133" name="Google Shape;133;p12"/>
          <p:cNvSpPr txBox="1">
            <a:spLocks noGrp="1"/>
          </p:cNvSpPr>
          <p:nvPr>
            <p:ph type="body" idx="1"/>
          </p:nvPr>
        </p:nvSpPr>
        <p:spPr>
          <a:xfrm>
            <a:off x="1030397" y="1017725"/>
            <a:ext cx="8183627" cy="2301130"/>
          </a:xfrm>
          <a:prstGeom prst="rect">
            <a:avLst/>
          </a:prstGeom>
        </p:spPr>
        <p:txBody>
          <a:bodyPr spcFirstLastPara="1" wrap="square" lIns="91425" tIns="91425" rIns="91425" bIns="91425" anchor="t" anchorCtr="0">
            <a:normAutofit fontScale="77500" lnSpcReduction="20000"/>
          </a:bodyPr>
          <a:lstStyle/>
          <a:p>
            <a:pPr marL="285750" indent="-285750">
              <a:spcAft>
                <a:spcPts val="1200"/>
              </a:spcAft>
            </a:pPr>
            <a:r>
              <a:rPr lang="en-US" sz="1900" b="1" dirty="0">
                <a:latin typeface="Roboto Light"/>
                <a:ea typeface="Roboto Light"/>
                <a:cs typeface="Roboto Light"/>
                <a:sym typeface="Roboto Light"/>
              </a:rPr>
              <a:t>Air Quality Forecasts and Distributed Pandora Sensors</a:t>
            </a:r>
          </a:p>
          <a:p>
            <a:pPr marL="742950" lvl="1" indent="-285750">
              <a:spcAft>
                <a:spcPts val="1200"/>
              </a:spcAft>
            </a:pPr>
            <a:r>
              <a:rPr lang="en-US" sz="1500" dirty="0"/>
              <a:t>The Pandora air quality sensors network will be expanded to include selected U.S. embassies and U.S. agricultural/rural sites.</a:t>
            </a:r>
          </a:p>
          <a:p>
            <a:pPr marL="742950" lvl="1" indent="-285750">
              <a:spcAft>
                <a:spcPts val="1200"/>
              </a:spcAft>
            </a:pPr>
            <a:r>
              <a:rPr lang="en-US" sz="1500" dirty="0"/>
              <a:t>The U.S. NASA’s Global Modeling and Assimilation Office (GMAO) will integrate the Pandora data into the Goddard Earth Observing System-Composition Forecast (GEOS-CF) model with downscaling approaches used for more precise air quality forecasts.</a:t>
            </a:r>
          </a:p>
          <a:p>
            <a:pPr marL="742950" lvl="1" indent="-285750">
              <a:spcAft>
                <a:spcPts val="1200"/>
              </a:spcAft>
            </a:pPr>
            <a:r>
              <a:rPr lang="en-US" sz="1500" dirty="0"/>
              <a:t>Development of consistent and high quality PM2.5 forecasts at over 270 Department of State posts and additional cities worldwide.</a:t>
            </a:r>
          </a:p>
        </p:txBody>
      </p:sp>
      <p:sp>
        <p:nvSpPr>
          <p:cNvPr id="2" name="TextBox 1">
            <a:extLst>
              <a:ext uri="{FF2B5EF4-FFF2-40B4-BE49-F238E27FC236}">
                <a16:creationId xmlns:a16="http://schemas.microsoft.com/office/drawing/2014/main" id="{5C0C99A8-003C-A255-9EB9-9D3E78A847CB}"/>
              </a:ext>
            </a:extLst>
          </p:cNvPr>
          <p:cNvSpPr txBox="1"/>
          <p:nvPr/>
        </p:nvSpPr>
        <p:spPr>
          <a:xfrm>
            <a:off x="122252" y="4540677"/>
            <a:ext cx="1681076" cy="246221"/>
          </a:xfrm>
          <a:prstGeom prst="rect">
            <a:avLst/>
          </a:prstGeom>
          <a:noFill/>
        </p:spPr>
        <p:txBody>
          <a:bodyPr wrap="square" rtlCol="0">
            <a:spAutoFit/>
          </a:bodyPr>
          <a:lstStyle/>
          <a:p>
            <a:pPr algn="ctr"/>
            <a:r>
              <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rPr>
              <a:t>Implementation Leads</a:t>
            </a:r>
          </a:p>
        </p:txBody>
      </p:sp>
      <p:sp>
        <p:nvSpPr>
          <p:cNvPr id="3" name="TextBox 2">
            <a:extLst>
              <a:ext uri="{FF2B5EF4-FFF2-40B4-BE49-F238E27FC236}">
                <a16:creationId xmlns:a16="http://schemas.microsoft.com/office/drawing/2014/main" id="{13C0AA6B-FBF8-521F-6129-2B68C0A0C4E2}"/>
              </a:ext>
            </a:extLst>
          </p:cNvPr>
          <p:cNvSpPr txBox="1"/>
          <p:nvPr/>
        </p:nvSpPr>
        <p:spPr>
          <a:xfrm>
            <a:off x="158420" y="1446402"/>
            <a:ext cx="1535477" cy="246221"/>
          </a:xfrm>
          <a:prstGeom prst="rect">
            <a:avLst/>
          </a:prstGeom>
          <a:noFill/>
        </p:spPr>
        <p:txBody>
          <a:bodyPr wrap="square" rtlCol="0">
            <a:spAutoFit/>
          </a:bodyPr>
          <a:lstStyle/>
          <a:p>
            <a:pPr algn="ctr"/>
            <a:r>
              <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rPr>
              <a:t>Dr. Thomas </a:t>
            </a:r>
            <a:r>
              <a:rPr lang="en-US" sz="1000" b="1" dirty="0" err="1">
                <a:solidFill>
                  <a:srgbClr val="7030A0"/>
                </a:solidFill>
                <a:latin typeface="Roboto" panose="02000000000000000000" pitchFamily="2" charset="0"/>
                <a:ea typeface="Roboto" panose="02000000000000000000" pitchFamily="2" charset="0"/>
                <a:cs typeface="Roboto" panose="02000000000000000000" pitchFamily="2" charset="0"/>
              </a:rPr>
              <a:t>Hanisco</a:t>
            </a:r>
            <a:endPar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EF184E8B-96B9-7B5E-FDED-9D75B4832685}"/>
              </a:ext>
            </a:extLst>
          </p:cNvPr>
          <p:cNvSpPr txBox="1"/>
          <p:nvPr/>
        </p:nvSpPr>
        <p:spPr>
          <a:xfrm>
            <a:off x="167936" y="1928920"/>
            <a:ext cx="1516444" cy="246221"/>
          </a:xfrm>
          <a:prstGeom prst="rect">
            <a:avLst/>
          </a:prstGeom>
          <a:noFill/>
        </p:spPr>
        <p:txBody>
          <a:bodyPr wrap="square" rtlCol="0">
            <a:spAutoFit/>
          </a:bodyPr>
          <a:lstStyle/>
          <a:p>
            <a:pPr algn="ctr"/>
            <a:r>
              <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rPr>
              <a:t>Dr. Emma </a:t>
            </a:r>
            <a:r>
              <a:rPr lang="en-US" sz="1000" b="1" dirty="0" err="1">
                <a:solidFill>
                  <a:srgbClr val="7030A0"/>
                </a:solidFill>
                <a:latin typeface="Roboto" panose="02000000000000000000" pitchFamily="2" charset="0"/>
                <a:ea typeface="Roboto" panose="02000000000000000000" pitchFamily="2" charset="0"/>
                <a:cs typeface="Roboto" panose="02000000000000000000" pitchFamily="2" charset="0"/>
              </a:rPr>
              <a:t>Knowland</a:t>
            </a:r>
            <a:endPar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99DAE52A-6D50-1749-7589-D8DE22B5E7C4}"/>
              </a:ext>
            </a:extLst>
          </p:cNvPr>
          <p:cNvSpPr txBox="1"/>
          <p:nvPr/>
        </p:nvSpPr>
        <p:spPr>
          <a:xfrm>
            <a:off x="158419" y="2610134"/>
            <a:ext cx="1535477" cy="246221"/>
          </a:xfrm>
          <a:prstGeom prst="rect">
            <a:avLst/>
          </a:prstGeom>
          <a:noFill/>
        </p:spPr>
        <p:txBody>
          <a:bodyPr wrap="square" rtlCol="0">
            <a:spAutoFit/>
          </a:bodyPr>
          <a:lstStyle/>
          <a:p>
            <a:pPr algn="ctr"/>
            <a:r>
              <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rPr>
              <a:t>Dr. Pawan Gupta</a:t>
            </a:r>
          </a:p>
        </p:txBody>
      </p:sp>
      <p:sp>
        <p:nvSpPr>
          <p:cNvPr id="6" name="TextBox 5">
            <a:extLst>
              <a:ext uri="{FF2B5EF4-FFF2-40B4-BE49-F238E27FC236}">
                <a16:creationId xmlns:a16="http://schemas.microsoft.com/office/drawing/2014/main" id="{E6519E14-6282-B018-E369-5F10DA87DDD6}"/>
              </a:ext>
            </a:extLst>
          </p:cNvPr>
          <p:cNvSpPr txBox="1"/>
          <p:nvPr/>
        </p:nvSpPr>
        <p:spPr>
          <a:xfrm>
            <a:off x="282810" y="3750932"/>
            <a:ext cx="1286693" cy="246221"/>
          </a:xfrm>
          <a:prstGeom prst="rect">
            <a:avLst/>
          </a:prstGeom>
          <a:noFill/>
        </p:spPr>
        <p:txBody>
          <a:bodyPr wrap="square" rtlCol="0">
            <a:spAutoFit/>
          </a:bodyPr>
          <a:lstStyle/>
          <a:p>
            <a:pPr algn="ctr"/>
            <a:r>
              <a:rPr lang="en-US" sz="1000" b="1" dirty="0">
                <a:solidFill>
                  <a:srgbClr val="7030A0"/>
                </a:solidFill>
                <a:latin typeface="Roboto" panose="02000000000000000000" pitchFamily="2" charset="0"/>
                <a:ea typeface="Roboto" panose="02000000000000000000" pitchFamily="2" charset="0"/>
                <a:cs typeface="Roboto" panose="02000000000000000000" pitchFamily="2" charset="0"/>
              </a:rPr>
              <a:t>Dr. Xiong Liu</a:t>
            </a:r>
          </a:p>
        </p:txBody>
      </p:sp>
      <p:sp>
        <p:nvSpPr>
          <p:cNvPr id="7" name="Google Shape;56;p7">
            <a:extLst>
              <a:ext uri="{FF2B5EF4-FFF2-40B4-BE49-F238E27FC236}">
                <a16:creationId xmlns:a16="http://schemas.microsoft.com/office/drawing/2014/main" id="{26D28C62-35BD-5328-575A-ED4483554ED1}"/>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10" name="Google Shape;56;p7">
            <a:extLst>
              <a:ext uri="{FF2B5EF4-FFF2-40B4-BE49-F238E27FC236}">
                <a16:creationId xmlns:a16="http://schemas.microsoft.com/office/drawing/2014/main" id="{4991E58D-D449-053E-343E-60C901953A8A}"/>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pic>
        <p:nvPicPr>
          <p:cNvPr id="11" name="Picture 12">
            <a:extLst>
              <a:ext uri="{FF2B5EF4-FFF2-40B4-BE49-F238E27FC236}">
                <a16:creationId xmlns:a16="http://schemas.microsoft.com/office/drawing/2014/main" id="{2FE80D8D-7840-A33A-308B-371504F66FFC}"/>
              </a:ext>
            </a:extLst>
          </p:cNvPr>
          <p:cNvPicPr>
            <a:picLocks noChangeAspect="1"/>
          </p:cNvPicPr>
          <p:nvPr/>
        </p:nvPicPr>
        <p:blipFill>
          <a:blip r:embed="rId3"/>
          <a:stretch>
            <a:fillRect/>
          </a:stretch>
        </p:blipFill>
        <p:spPr>
          <a:xfrm>
            <a:off x="8056749" y="808612"/>
            <a:ext cx="1024227" cy="209113"/>
          </a:xfrm>
          <a:prstGeom prst="rect">
            <a:avLst/>
          </a:prstGeom>
        </p:spPr>
      </p:pic>
    </p:spTree>
    <p:extLst>
      <p:ext uri="{BB962C8B-B14F-4D97-AF65-F5344CB8AC3E}">
        <p14:creationId xmlns:p14="http://schemas.microsoft.com/office/powerpoint/2010/main" val="256933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2"/>
          <p:cNvSpPr txBox="1">
            <a:spLocks noGrp="1"/>
          </p:cNvSpPr>
          <p:nvPr>
            <p:ph type="body" idx="1"/>
          </p:nvPr>
        </p:nvSpPr>
        <p:spPr>
          <a:xfrm>
            <a:off x="625238" y="1123020"/>
            <a:ext cx="4444234" cy="682918"/>
          </a:xfrm>
          <a:prstGeom prst="rect">
            <a:avLst/>
          </a:prstGeom>
        </p:spPr>
        <p:txBody>
          <a:bodyPr spcFirstLastPara="1" wrap="square" lIns="91425" tIns="91425" rIns="91425" bIns="91425" anchor="t" anchorCtr="0">
            <a:normAutofit/>
          </a:bodyPr>
          <a:lstStyle/>
          <a:p>
            <a:pPr marL="0" indent="0">
              <a:spcAft>
                <a:spcPts val="1200"/>
              </a:spcAft>
              <a:buNone/>
            </a:pPr>
            <a:r>
              <a:rPr lang="en-US" sz="1600" b="1" dirty="0">
                <a:latin typeface="Roboto Light"/>
                <a:ea typeface="Roboto Light"/>
                <a:cs typeface="Roboto Light"/>
                <a:sym typeface="Roboto Light"/>
              </a:rPr>
              <a:t>Snapshot of SEP Working Engagement Plan</a:t>
            </a:r>
          </a:p>
        </p:txBody>
      </p:sp>
      <p:sp>
        <p:nvSpPr>
          <p:cNvPr id="16" name="Google Shape;133;p12">
            <a:extLst>
              <a:ext uri="{FF2B5EF4-FFF2-40B4-BE49-F238E27FC236}">
                <a16:creationId xmlns:a16="http://schemas.microsoft.com/office/drawing/2014/main" id="{E35D37B7-CC61-B7B3-30AF-CAF508227AC2}"/>
              </a:ext>
            </a:extLst>
          </p:cNvPr>
          <p:cNvSpPr txBox="1">
            <a:spLocks/>
          </p:cNvSpPr>
          <p:nvPr/>
        </p:nvSpPr>
        <p:spPr>
          <a:xfrm>
            <a:off x="6084307" y="1123020"/>
            <a:ext cx="2169512" cy="7928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6pPr>
            <a:lvl7pPr marL="3200400" marR="0" lvl="6"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7pPr>
            <a:lvl8pPr marL="3657600" marR="0" lvl="7"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8pPr>
            <a:lvl9pPr marL="4114800" marR="0" lvl="8" indent="-317500" algn="l" rtl="0">
              <a:lnSpc>
                <a:spcPct val="115000"/>
              </a:lnSpc>
              <a:spcBef>
                <a:spcPts val="0"/>
              </a:spcBef>
              <a:spcAft>
                <a:spcPts val="0"/>
              </a:spcAft>
              <a:buClr>
                <a:schemeClr val="dk1"/>
              </a:buClr>
              <a:buSzPts val="1400"/>
              <a:buFont typeface="Roboto Light"/>
              <a:buChar char="■"/>
              <a:defRPr sz="1400" b="0" i="0" u="none" strike="noStrike" cap="none">
                <a:solidFill>
                  <a:schemeClr val="dk1"/>
                </a:solidFill>
                <a:latin typeface="Roboto Light"/>
                <a:ea typeface="Roboto Light"/>
                <a:cs typeface="Roboto Light"/>
                <a:sym typeface="Roboto Light"/>
              </a:defRPr>
            </a:lvl9pPr>
          </a:lstStyle>
          <a:p>
            <a:pPr marL="0" indent="0">
              <a:spcAft>
                <a:spcPts val="1200"/>
              </a:spcAft>
              <a:buFont typeface="Roboto"/>
              <a:buNone/>
            </a:pPr>
            <a:r>
              <a:rPr lang="en-US" sz="1600" b="1" dirty="0">
                <a:latin typeface="Roboto Light"/>
                <a:ea typeface="Roboto Light"/>
                <a:cs typeface="Roboto Light"/>
                <a:sym typeface="Roboto Light"/>
              </a:rPr>
              <a:t>Stakeholder Groups</a:t>
            </a:r>
          </a:p>
        </p:txBody>
      </p:sp>
      <p:sp>
        <p:nvSpPr>
          <p:cNvPr id="21" name="TextBox 20">
            <a:extLst>
              <a:ext uri="{FF2B5EF4-FFF2-40B4-BE49-F238E27FC236}">
                <a16:creationId xmlns:a16="http://schemas.microsoft.com/office/drawing/2014/main" id="{49B254F8-154F-76E8-3641-B8EF199772F1}"/>
              </a:ext>
            </a:extLst>
          </p:cNvPr>
          <p:cNvSpPr txBox="1"/>
          <p:nvPr/>
        </p:nvSpPr>
        <p:spPr>
          <a:xfrm>
            <a:off x="5287297" y="1686882"/>
            <a:ext cx="3856703" cy="1815882"/>
          </a:xfrm>
          <a:prstGeom prst="rect">
            <a:avLst/>
          </a:prstGeom>
          <a:noFill/>
        </p:spPr>
        <p:txBody>
          <a:bodyPr wrap="square">
            <a:spAutoFit/>
          </a:bodyPr>
          <a:lstStyle/>
          <a:p>
            <a:pPr lvl="2"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NASA Earth Sciences</a:t>
            </a:r>
            <a:r>
              <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Implementation Leads / Developers</a:t>
            </a:r>
            <a:r>
              <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Commercial Data Providers</a:t>
            </a:r>
            <a:r>
              <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Scientific Research Community (agencies, </a:t>
            </a:r>
            <a:endParaRPr lang="en-US" dirty="0">
              <a:latin typeface="Roboto" panose="02000000000000000000" pitchFamily="2" charset="0"/>
              <a:ea typeface="Roboto" panose="02000000000000000000" pitchFamily="2" charset="0"/>
              <a:cs typeface="Roboto" panose="02000000000000000000" pitchFamily="2" charset="0"/>
            </a:endParaRPr>
          </a:p>
          <a:p>
            <a:pPr algn="l" rtl="0" fontAlgn="base"/>
            <a:r>
              <a:rPr lang="en-US" dirty="0">
                <a:latin typeface="Roboto" panose="02000000000000000000" pitchFamily="2" charset="0"/>
                <a:ea typeface="Roboto" panose="02000000000000000000" pitchFamily="2" charset="0"/>
                <a:cs typeface="Roboto" panose="02000000000000000000" pitchFamily="2" charset="0"/>
              </a:rPr>
              <a:t>     </a:t>
            </a: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universities, gov. labs, </a:t>
            </a:r>
            <a:r>
              <a:rPr lang="en-US"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etc</a:t>
            </a: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r>
              <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SNWG Agencies </a:t>
            </a:r>
          </a:p>
          <a:p>
            <a:pPr algn="l" rtl="0" fontAlgn="base">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    </a:t>
            </a: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Operational End-Users</a:t>
            </a:r>
            <a:r>
              <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Downstream Users / Decision-Makers</a:t>
            </a:r>
          </a:p>
        </p:txBody>
      </p:sp>
      <p:sp>
        <p:nvSpPr>
          <p:cNvPr id="22" name="TextBox 21">
            <a:extLst>
              <a:ext uri="{FF2B5EF4-FFF2-40B4-BE49-F238E27FC236}">
                <a16:creationId xmlns:a16="http://schemas.microsoft.com/office/drawing/2014/main" id="{3E3873D3-236D-A7D5-DA15-DED6C10DFEAF}"/>
              </a:ext>
            </a:extLst>
          </p:cNvPr>
          <p:cNvSpPr txBox="1"/>
          <p:nvPr/>
        </p:nvSpPr>
        <p:spPr>
          <a:xfrm>
            <a:off x="427417" y="1686882"/>
            <a:ext cx="4844495" cy="2246769"/>
          </a:xfrm>
          <a:prstGeom prst="rect">
            <a:avLst/>
          </a:prstGeom>
          <a:noFill/>
        </p:spPr>
        <p:txBody>
          <a:bodyPr wrap="square">
            <a:spAutoFit/>
          </a:bodyPr>
          <a:lstStyle/>
          <a:p>
            <a:pPr lvl="2"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Phas</a:t>
            </a:r>
            <a:r>
              <a:rPr lang="en-US" dirty="0">
                <a:latin typeface="Roboto" panose="02000000000000000000" pitchFamily="2" charset="0"/>
                <a:ea typeface="Roboto" panose="02000000000000000000" pitchFamily="2" charset="0"/>
                <a:cs typeface="Roboto" panose="02000000000000000000" pitchFamily="2" charset="0"/>
              </a:rPr>
              <a:t>e 1 – Preliminary Gap/Requirement Analysis</a:t>
            </a:r>
            <a:endPar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i="0" u="none" strike="noStrike" dirty="0">
                <a:solidFill>
                  <a:srgbClr val="C00000"/>
                </a:solidFill>
                <a:effectLst/>
                <a:latin typeface="Roboto" panose="02000000000000000000" pitchFamily="2" charset="0"/>
                <a:ea typeface="Roboto" panose="02000000000000000000" pitchFamily="2" charset="0"/>
                <a:cs typeface="Roboto" panose="02000000000000000000" pitchFamily="2" charset="0"/>
              </a:rPr>
              <a:t>Phase 2 – Stakeholder Feedback Sessions</a:t>
            </a:r>
            <a:endParaRPr lang="en-US" i="0" dirty="0">
              <a:solidFill>
                <a:srgbClr val="C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C00000"/>
                </a:solidFill>
                <a:effectLst/>
                <a:latin typeface="Roboto" panose="02000000000000000000" pitchFamily="2" charset="0"/>
                <a:ea typeface="Roboto" panose="02000000000000000000" pitchFamily="2" charset="0"/>
                <a:cs typeface="Roboto" panose="02000000000000000000" pitchFamily="2" charset="0"/>
              </a:rPr>
              <a:t>    Phase 3 – Integration of Feedback/Needs/Requirement</a:t>
            </a:r>
          </a:p>
          <a:p>
            <a:pPr algn="l" rtl="0" fontAlgn="base"/>
            <a:r>
              <a:rPr lang="en-US" i="0" u="none" strike="noStrike" dirty="0">
                <a:solidFill>
                  <a:srgbClr val="C00000"/>
                </a:solidFill>
                <a:effectLst/>
                <a:latin typeface="Roboto" panose="02000000000000000000" pitchFamily="2" charset="0"/>
                <a:ea typeface="Roboto" panose="02000000000000000000" pitchFamily="2" charset="0"/>
                <a:cs typeface="Roboto" panose="02000000000000000000" pitchFamily="2" charset="0"/>
              </a:rPr>
              <a:t>                        into Solution Development</a:t>
            </a:r>
            <a:endParaRPr lang="en-US" i="0" dirty="0">
              <a:solidFill>
                <a:srgbClr val="C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Phase 4 – Develop/Deliver Training to Early Adopters</a:t>
            </a:r>
            <a:endPar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Phase 5 – Assessment of Solutions (Early Adopter</a:t>
            </a:r>
          </a:p>
          <a:p>
            <a:pPr algn="l" rtl="0" fontAlgn="base"/>
            <a:r>
              <a:rPr lang="en-US" dirty="0">
                <a:latin typeface="Roboto" panose="02000000000000000000" pitchFamily="2" charset="0"/>
                <a:ea typeface="Roboto" panose="02000000000000000000" pitchFamily="2" charset="0"/>
                <a:cs typeface="Roboto" panose="02000000000000000000" pitchFamily="2" charset="0"/>
              </a:rPr>
              <a:t>                        </a:t>
            </a: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Feedback)</a:t>
            </a:r>
            <a:endPar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Phase 6 – Integration of Assessment Feedback into</a:t>
            </a:r>
          </a:p>
          <a:p>
            <a:pPr algn="l" rtl="0" fontAlgn="base"/>
            <a:r>
              <a:rPr lang="en-US" dirty="0">
                <a:latin typeface="Roboto" panose="02000000000000000000" pitchFamily="2" charset="0"/>
                <a:ea typeface="Roboto" panose="02000000000000000000" pitchFamily="2" charset="0"/>
                <a:cs typeface="Roboto" panose="02000000000000000000" pitchFamily="2" charset="0"/>
              </a:rPr>
              <a:t>                        </a:t>
            </a: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Final Solutions</a:t>
            </a:r>
            <a:endPar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US"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Integration with SNWG Transition Plan</a:t>
            </a:r>
            <a:endParaRPr lang="en-US"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65018C9D-F149-1B4F-156C-8D40ED7DFED1}"/>
              </a:ext>
            </a:extLst>
          </p:cNvPr>
          <p:cNvSpPr txBox="1"/>
          <p:nvPr/>
        </p:nvSpPr>
        <p:spPr>
          <a:xfrm>
            <a:off x="650125" y="4343410"/>
            <a:ext cx="1209017" cy="307777"/>
          </a:xfrm>
          <a:prstGeom prst="rect">
            <a:avLst/>
          </a:prstGeom>
          <a:noFill/>
        </p:spPr>
        <p:txBody>
          <a:bodyPr wrap="square">
            <a:spAutoFit/>
          </a:bodyPr>
          <a:lstStyle/>
          <a:p>
            <a:pPr lvl="2" fontAlgn="base"/>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O</a:t>
            </a:r>
            <a:r>
              <a:rPr lang="en-US" b="0" i="0" u="none" strike="noStrike" dirty="0">
                <a:solidFill>
                  <a:srgbClr val="C00000"/>
                </a:solidFill>
                <a:effectLst/>
                <a:latin typeface="Roboto" panose="02000000000000000000" pitchFamily="2" charset="0"/>
                <a:ea typeface="Roboto" panose="02000000000000000000" pitchFamily="2" charset="0"/>
                <a:cs typeface="Roboto" panose="02000000000000000000" pitchFamily="2" charset="0"/>
              </a:rPr>
              <a:t>ngoing</a:t>
            </a:r>
            <a:endParaRPr lang="en-US" b="0" i="0" dirty="0">
              <a:solidFill>
                <a:srgbClr val="C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5" name="Google Shape;56;p7">
            <a:extLst>
              <a:ext uri="{FF2B5EF4-FFF2-40B4-BE49-F238E27FC236}">
                <a16:creationId xmlns:a16="http://schemas.microsoft.com/office/drawing/2014/main" id="{36FBB307-DCFF-0C3E-4198-E2D041D5B852}"/>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26" name="Google Shape;56;p7">
            <a:extLst>
              <a:ext uri="{FF2B5EF4-FFF2-40B4-BE49-F238E27FC236}">
                <a16:creationId xmlns:a16="http://schemas.microsoft.com/office/drawing/2014/main" id="{ED03E143-C7AF-D5CF-3794-EA275C7ABBF9}"/>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pic>
        <p:nvPicPr>
          <p:cNvPr id="27" name="Picture 12">
            <a:extLst>
              <a:ext uri="{FF2B5EF4-FFF2-40B4-BE49-F238E27FC236}">
                <a16:creationId xmlns:a16="http://schemas.microsoft.com/office/drawing/2014/main" id="{E31C56CE-B97B-A00A-75E1-0632374BAF47}"/>
              </a:ext>
            </a:extLst>
          </p:cNvPr>
          <p:cNvPicPr>
            <a:picLocks noChangeAspect="1"/>
          </p:cNvPicPr>
          <p:nvPr/>
        </p:nvPicPr>
        <p:blipFill>
          <a:blip r:embed="rId3"/>
          <a:stretch>
            <a:fillRect/>
          </a:stretch>
        </p:blipFill>
        <p:spPr>
          <a:xfrm>
            <a:off x="8056749" y="808612"/>
            <a:ext cx="1024227" cy="209113"/>
          </a:xfrm>
          <a:prstGeom prst="rect">
            <a:avLst/>
          </a:prstGeom>
        </p:spPr>
      </p:pic>
      <p:sp>
        <p:nvSpPr>
          <p:cNvPr id="5" name="Google Shape;132;p12">
            <a:extLst>
              <a:ext uri="{FF2B5EF4-FFF2-40B4-BE49-F238E27FC236}">
                <a16:creationId xmlns:a16="http://schemas.microsoft.com/office/drawing/2014/main" id="{AD739780-B20E-FB85-C168-5D85867AEAB6}"/>
              </a:ext>
            </a:extLst>
          </p:cNvPr>
          <p:cNvSpPr txBox="1">
            <a:spLocks noGrp="1"/>
          </p:cNvSpPr>
          <p:nvPr>
            <p:ph type="title"/>
          </p:nvPr>
        </p:nvSpPr>
        <p:spPr>
          <a:xfrm>
            <a:off x="760000" y="445025"/>
            <a:ext cx="7046813"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Recent Engagement and Ways to Get Involved</a:t>
            </a:r>
            <a:endParaRPr dirty="0"/>
          </a:p>
        </p:txBody>
      </p:sp>
    </p:spTree>
    <p:extLst>
      <p:ext uri="{BB962C8B-B14F-4D97-AF65-F5344CB8AC3E}">
        <p14:creationId xmlns:p14="http://schemas.microsoft.com/office/powerpoint/2010/main" val="38279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a:spLocks noGrp="1"/>
          </p:cNvSpPr>
          <p:nvPr>
            <p:ph type="title"/>
          </p:nvPr>
        </p:nvSpPr>
        <p:spPr>
          <a:xfrm>
            <a:off x="760000" y="445025"/>
            <a:ext cx="7046813"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Recent Engagement and Ways to Get Involved</a:t>
            </a:r>
            <a:endParaRPr dirty="0"/>
          </a:p>
        </p:txBody>
      </p:sp>
      <p:sp>
        <p:nvSpPr>
          <p:cNvPr id="133" name="Google Shape;133;p12"/>
          <p:cNvSpPr txBox="1">
            <a:spLocks noGrp="1"/>
          </p:cNvSpPr>
          <p:nvPr>
            <p:ph type="body" idx="1"/>
          </p:nvPr>
        </p:nvSpPr>
        <p:spPr>
          <a:xfrm>
            <a:off x="650125" y="1195043"/>
            <a:ext cx="7995616" cy="3121318"/>
          </a:xfrm>
          <a:prstGeom prst="rect">
            <a:avLst/>
          </a:prstGeom>
        </p:spPr>
        <p:txBody>
          <a:bodyPr spcFirstLastPara="1" wrap="square" lIns="91425" tIns="91425" rIns="91425" bIns="91425" anchor="t" anchorCtr="0">
            <a:normAutofit fontScale="92500" lnSpcReduction="20000"/>
          </a:bodyPr>
          <a:lstStyle/>
          <a:p>
            <a:pPr marL="0" indent="0">
              <a:spcAft>
                <a:spcPts val="1200"/>
              </a:spcAft>
              <a:buNone/>
            </a:pPr>
            <a:r>
              <a:rPr lang="en-US" sz="1400" dirty="0">
                <a:solidFill>
                  <a:schemeClr val="tx1"/>
                </a:solidFill>
                <a:latin typeface="Roboto Light"/>
                <a:ea typeface="Roboto Light"/>
                <a:cs typeface="Roboto Light"/>
                <a:sym typeface="Roboto Light"/>
              </a:rPr>
              <a:t>Joint TEMPO Early Adopters/SNWG meeting held August 6th, 2024</a:t>
            </a:r>
          </a:p>
          <a:p>
            <a:pPr marL="742950" lvl="1" indent="-285750">
              <a:spcAft>
                <a:spcPts val="1200"/>
              </a:spcAft>
            </a:pPr>
            <a:r>
              <a:rPr lang="en-US" dirty="0">
                <a:solidFill>
                  <a:schemeClr val="tx1"/>
                </a:solidFill>
              </a:rPr>
              <a:t>~200 attendees, 7 speakers, recording available soon</a:t>
            </a:r>
          </a:p>
          <a:p>
            <a:pPr marL="742950" lvl="1" indent="-285750">
              <a:spcAft>
                <a:spcPts val="1200"/>
              </a:spcAft>
            </a:pPr>
            <a:r>
              <a:rPr lang="en-US" dirty="0">
                <a:solidFill>
                  <a:schemeClr val="tx1"/>
                </a:solidFill>
                <a:latin typeface="Roboto Light"/>
                <a:ea typeface="Roboto Light"/>
                <a:cs typeface="Roboto Light"/>
                <a:sym typeface="Roboto Light"/>
              </a:rPr>
              <a:t>SNWG engagement updates, TEMPO mission and product </a:t>
            </a:r>
            <a:r>
              <a:rPr lang="en-US" dirty="0">
                <a:solidFill>
                  <a:schemeClr val="tx1"/>
                </a:solidFill>
              </a:rPr>
              <a:t>update</a:t>
            </a:r>
            <a:r>
              <a:rPr lang="en-US" dirty="0">
                <a:solidFill>
                  <a:schemeClr val="tx1"/>
                </a:solidFill>
                <a:latin typeface="Roboto Light"/>
                <a:ea typeface="Roboto Light"/>
                <a:cs typeface="Roboto Light"/>
                <a:sym typeface="Roboto Light"/>
              </a:rPr>
              <a:t>, early research application examples, data access</a:t>
            </a:r>
          </a:p>
          <a:p>
            <a:pPr marL="742950" lvl="1" indent="-285750">
              <a:spcAft>
                <a:spcPts val="1200"/>
              </a:spcAft>
            </a:pPr>
            <a:r>
              <a:rPr lang="en-US" dirty="0">
                <a:solidFill>
                  <a:schemeClr val="tx1"/>
                </a:solidFill>
              </a:rPr>
              <a:t>To join TEMPO Early Adopters, contact </a:t>
            </a:r>
            <a:r>
              <a:rPr lang="en-US" b="1" dirty="0">
                <a:solidFill>
                  <a:schemeClr val="tx1"/>
                </a:solidFill>
              </a:rPr>
              <a:t>Aaron </a:t>
            </a:r>
            <a:r>
              <a:rPr lang="en-US" b="1" dirty="0" err="1">
                <a:solidFill>
                  <a:schemeClr val="tx1"/>
                </a:solidFill>
              </a:rPr>
              <a:t>Naeger</a:t>
            </a:r>
            <a:r>
              <a:rPr lang="en-US" b="1" dirty="0">
                <a:solidFill>
                  <a:schemeClr val="tx1"/>
                </a:solidFill>
              </a:rPr>
              <a:t>: </a:t>
            </a:r>
            <a:r>
              <a:rPr lang="en-US" b="1" dirty="0" err="1">
                <a:solidFill>
                  <a:schemeClr val="tx1"/>
                </a:solidFill>
              </a:rPr>
              <a:t>aaron.naeger@nasa.gov</a:t>
            </a:r>
            <a:endParaRPr lang="en-US" b="1" dirty="0">
              <a:solidFill>
                <a:schemeClr val="tx1"/>
              </a:solidFill>
              <a:latin typeface="Roboto Light"/>
              <a:ea typeface="Roboto Light"/>
              <a:cs typeface="Roboto Light"/>
              <a:sym typeface="Roboto Light"/>
            </a:endParaRPr>
          </a:p>
          <a:p>
            <a:pPr marL="0" indent="0">
              <a:spcAft>
                <a:spcPts val="1200"/>
              </a:spcAft>
              <a:buNone/>
            </a:pPr>
            <a:r>
              <a:rPr lang="en-US" sz="1400" b="1" dirty="0">
                <a:solidFill>
                  <a:schemeClr val="tx1"/>
                </a:solidFill>
                <a:latin typeface="Roboto Light"/>
                <a:ea typeface="Roboto Light"/>
                <a:cs typeface="Roboto Light"/>
                <a:sym typeface="Roboto Light"/>
              </a:rPr>
              <a:t>We would love to know:</a:t>
            </a:r>
          </a:p>
          <a:p>
            <a:pPr marL="285750" indent="-285750">
              <a:spcAft>
                <a:spcPts val="1200"/>
              </a:spcAft>
            </a:pPr>
            <a:r>
              <a:rPr lang="en-US" sz="1400" dirty="0">
                <a:solidFill>
                  <a:schemeClr val="tx1"/>
                </a:solidFill>
                <a:latin typeface="Roboto Light"/>
                <a:ea typeface="Roboto Light"/>
                <a:cs typeface="Roboto Light"/>
                <a:sym typeface="Roboto Light"/>
              </a:rPr>
              <a:t>How will you use TEMPO data, and what are your current barriers?</a:t>
            </a:r>
          </a:p>
          <a:p>
            <a:pPr marL="285750" indent="-285750">
              <a:spcAft>
                <a:spcPts val="1200"/>
              </a:spcAft>
            </a:pPr>
            <a:r>
              <a:rPr lang="en-US" sz="1400" dirty="0">
                <a:solidFill>
                  <a:schemeClr val="tx1"/>
                </a:solidFill>
                <a:latin typeface="Roboto Light"/>
                <a:ea typeface="Roboto Light"/>
                <a:cs typeface="Roboto Light"/>
                <a:sym typeface="Roboto Light"/>
              </a:rPr>
              <a:t>What are your training needs to incorporate TEMPO data into applications, operations, decision-making?</a:t>
            </a:r>
          </a:p>
          <a:p>
            <a:pPr marL="285750" indent="-285750">
              <a:spcAft>
                <a:spcPts val="1200"/>
              </a:spcAft>
            </a:pPr>
            <a:r>
              <a:rPr lang="en-US" sz="1400" dirty="0">
                <a:solidFill>
                  <a:schemeClr val="tx1"/>
                </a:solidFill>
                <a:latin typeface="Roboto Light"/>
                <a:ea typeface="Roboto Light"/>
                <a:cs typeface="Roboto Light"/>
                <a:sym typeface="Roboto Light"/>
              </a:rPr>
              <a:t>Are you interested in testing early versions of NRT products and providing feedback?</a:t>
            </a:r>
          </a:p>
        </p:txBody>
      </p:sp>
      <p:sp>
        <p:nvSpPr>
          <p:cNvPr id="2" name="TextBox 1">
            <a:extLst>
              <a:ext uri="{FF2B5EF4-FFF2-40B4-BE49-F238E27FC236}">
                <a16:creationId xmlns:a16="http://schemas.microsoft.com/office/drawing/2014/main" id="{EB62C937-B7C6-0A5E-096E-9A1D02E155E5}"/>
              </a:ext>
            </a:extLst>
          </p:cNvPr>
          <p:cNvSpPr txBox="1"/>
          <p:nvPr/>
        </p:nvSpPr>
        <p:spPr>
          <a:xfrm>
            <a:off x="6239770" y="4316361"/>
            <a:ext cx="2859970" cy="307777"/>
          </a:xfrm>
          <a:prstGeom prst="rect">
            <a:avLst/>
          </a:prstGeom>
          <a:noFill/>
        </p:spPr>
        <p:txBody>
          <a:bodyPr wrap="square">
            <a:spAutoFit/>
          </a:bodyPr>
          <a:lstStyle/>
          <a:p>
            <a:pPr lvl="2" fontAlgn="base"/>
            <a:r>
              <a:rPr lang="en-US" b="0" i="0" u="none" strike="noStrike" dirty="0">
                <a:solidFill>
                  <a:srgbClr val="C00000"/>
                </a:solidFill>
                <a:effectLst/>
                <a:latin typeface="Roboto" panose="02000000000000000000" pitchFamily="2" charset="0"/>
                <a:ea typeface="Roboto" panose="02000000000000000000" pitchFamily="2" charset="0"/>
                <a:cs typeface="Roboto" panose="02000000000000000000" pitchFamily="2" charset="0"/>
              </a:rPr>
              <a:t>Contact: </a:t>
            </a:r>
            <a:r>
              <a:rPr lang="en-US" b="0" i="0" u="none" strike="noStrike" dirty="0" err="1">
                <a:solidFill>
                  <a:srgbClr val="C00000"/>
                </a:solidFill>
                <a:effectLst/>
                <a:latin typeface="Roboto" panose="02000000000000000000" pitchFamily="2" charset="0"/>
                <a:ea typeface="Roboto" panose="02000000000000000000" pitchFamily="2" charset="0"/>
                <a:cs typeface="Roboto" panose="02000000000000000000" pitchFamily="2" charset="0"/>
              </a:rPr>
              <a:t>kevin.fuell@nasa.gov</a:t>
            </a:r>
            <a:endParaRPr lang="en-US" b="0" i="0" dirty="0">
              <a:solidFill>
                <a:srgbClr val="C00000"/>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3" name="Picture 12">
            <a:extLst>
              <a:ext uri="{FF2B5EF4-FFF2-40B4-BE49-F238E27FC236}">
                <a16:creationId xmlns:a16="http://schemas.microsoft.com/office/drawing/2014/main" id="{E45B3DFF-9D58-520A-5156-0AE046F19F59}"/>
              </a:ext>
            </a:extLst>
          </p:cNvPr>
          <p:cNvPicPr>
            <a:picLocks noChangeAspect="1"/>
          </p:cNvPicPr>
          <p:nvPr/>
        </p:nvPicPr>
        <p:blipFill>
          <a:blip r:embed="rId3"/>
          <a:stretch>
            <a:fillRect/>
          </a:stretch>
        </p:blipFill>
        <p:spPr>
          <a:xfrm>
            <a:off x="8056749" y="808612"/>
            <a:ext cx="1024227" cy="209113"/>
          </a:xfrm>
          <a:prstGeom prst="rect">
            <a:avLst/>
          </a:prstGeom>
        </p:spPr>
      </p:pic>
      <p:sp>
        <p:nvSpPr>
          <p:cNvPr id="4" name="Google Shape;56;p7">
            <a:extLst>
              <a:ext uri="{FF2B5EF4-FFF2-40B4-BE49-F238E27FC236}">
                <a16:creationId xmlns:a16="http://schemas.microsoft.com/office/drawing/2014/main" id="{FC1208CC-A688-DFB9-E11A-2BBA15B512F3}"/>
              </a:ext>
            </a:extLst>
          </p:cNvPr>
          <p:cNvSpPr txBox="1">
            <a:spLocks/>
          </p:cNvSpPr>
          <p:nvPr/>
        </p:nvSpPr>
        <p:spPr>
          <a:xfrm>
            <a:off x="287292"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TEMPO/GEMS Joint Science Team Workshop</a:t>
            </a:r>
          </a:p>
        </p:txBody>
      </p:sp>
      <p:sp>
        <p:nvSpPr>
          <p:cNvPr id="5" name="Google Shape;56;p7">
            <a:extLst>
              <a:ext uri="{FF2B5EF4-FFF2-40B4-BE49-F238E27FC236}">
                <a16:creationId xmlns:a16="http://schemas.microsoft.com/office/drawing/2014/main" id="{92C3CACC-4790-5874-9A3C-AD117332E088}"/>
              </a:ext>
            </a:extLst>
          </p:cNvPr>
          <p:cNvSpPr txBox="1">
            <a:spLocks/>
          </p:cNvSpPr>
          <p:nvPr/>
        </p:nvSpPr>
        <p:spPr>
          <a:xfrm>
            <a:off x="6882826" y="4818600"/>
            <a:ext cx="2401682" cy="32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SzPts val="770"/>
            </a:pPr>
            <a:r>
              <a:rPr lang="en-US" sz="800" dirty="0">
                <a:solidFill>
                  <a:schemeClr val="lt1"/>
                </a:solidFill>
                <a:latin typeface="Roboto" panose="02000000000000000000" pitchFamily="2" charset="0"/>
                <a:ea typeface="Roboto" panose="02000000000000000000" pitchFamily="2" charset="0"/>
                <a:cs typeface="Roboto" panose="02000000000000000000" pitchFamily="2" charset="0"/>
              </a:rPr>
              <a:t>August 26-30, 2024 Kailua-Kona, Hawaii, USA</a:t>
            </a:r>
          </a:p>
        </p:txBody>
      </p:sp>
    </p:spTree>
    <p:extLst>
      <p:ext uri="{BB962C8B-B14F-4D97-AF65-F5344CB8AC3E}">
        <p14:creationId xmlns:p14="http://schemas.microsoft.com/office/powerpoint/2010/main" val="476613663"/>
      </p:ext>
    </p:extLst>
  </p:cSld>
  <p:clrMapOvr>
    <a:masterClrMapping/>
  </p:clrMapOvr>
</p:sld>
</file>

<file path=ppt/theme/theme1.xml><?xml version="1.0" encoding="utf-8"?>
<a:theme xmlns:a="http://schemas.openxmlformats.org/drawingml/2006/main" name="IMPACT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4962</TotalTime>
  <Words>1509</Words>
  <Application>Microsoft Macintosh PowerPoint</Application>
  <PresentationFormat>On-screen Show (16:9)</PresentationFormat>
  <Paragraphs>166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 Light</vt:lpstr>
      <vt:lpstr>Roboto Condensed</vt:lpstr>
      <vt:lpstr>Arial</vt:lpstr>
      <vt:lpstr>Roboto</vt:lpstr>
      <vt:lpstr>Roboto Medium</vt:lpstr>
      <vt:lpstr>IMPACT Theme</vt:lpstr>
      <vt:lpstr>Satellite Needs Working Group:</vt:lpstr>
      <vt:lpstr>What is Satellite Needs Working Group (SNWG)?</vt:lpstr>
      <vt:lpstr>Co-designing Actionable Solutions</vt:lpstr>
      <vt:lpstr>Stakeholder Engagement Program (SEP)</vt:lpstr>
      <vt:lpstr>Stakeholder Engagement Program (SEP)</vt:lpstr>
      <vt:lpstr>PowerPoint Presentation</vt:lpstr>
      <vt:lpstr>2020 Solutions: TEMPO and Pandora/Air Quality</vt:lpstr>
      <vt:lpstr>Recent Engagement and Ways to Get Involved</vt:lpstr>
      <vt:lpstr>Recent Engagement and Ways to Get Involved</vt:lpstr>
      <vt:lpstr>Let us know if you’d like to get involved with SNWG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Murphy, Kelley M. (MSFC-ST11)[UAH]</cp:lastModifiedBy>
  <cp:revision>62</cp:revision>
  <dcterms:modified xsi:type="dcterms:W3CDTF">2024-08-27T18:39:53Z</dcterms:modified>
</cp:coreProperties>
</file>