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9" r:id="rId3"/>
    <p:sldId id="286" r:id="rId4"/>
    <p:sldId id="287" r:id="rId5"/>
    <p:sldId id="277" r:id="rId6"/>
    <p:sldId id="278" r:id="rId7"/>
    <p:sldId id="279" r:id="rId8"/>
    <p:sldId id="280" r:id="rId9"/>
    <p:sldId id="281" r:id="rId10"/>
    <p:sldId id="282" r:id="rId11"/>
    <p:sldId id="291" r:id="rId12"/>
    <p:sldId id="283" r:id="rId13"/>
    <p:sldId id="290" r:id="rId14"/>
    <p:sldId id="292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3"/>
    <p:restoredTop sz="72603"/>
  </p:normalViewPr>
  <p:slideViewPr>
    <p:cSldViewPr snapToGrid="0">
      <p:cViewPr varScale="1">
        <p:scale>
          <a:sx n="90" d="100"/>
          <a:sy n="90" d="100"/>
        </p:scale>
        <p:origin x="2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8F4F2-D802-C648-B16E-E259AAE137B7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45FA7-95F5-6647-B0C5-233DA95D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7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9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1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8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5FA7-95F5-6647-B0C5-233DA95D0F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5F6F-ABA5-0BBD-52A2-F4B0C3931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54D2A-3FB9-4C82-F9E6-C91A3A707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87D9D-DF74-B3A0-9F6A-6C2A7382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1F77-FEB7-A691-737A-CD8F4E7E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EF0F-9C48-F0EE-8C18-ACDA2607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52C3-1A32-DCFD-1D9F-D39AAC4A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5BF5C-1D67-DE99-33E8-B4FAE1354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D258-D297-DD28-E6AD-5BD7AA8F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C5E1-D0D0-D9D8-F612-B762E2A1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7CCA4-4699-2A50-4FD3-AB3AAB3F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BB9DCB-298A-CA56-E52D-C30C2884C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D4F42-84B2-7EC4-DFCE-A50B14C90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1F7EA-3CD9-A336-8967-D57BDC7D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4ADF-B97D-4B5C-9A15-7FB1ECE3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F46E-6779-BC87-2D65-055F7CE9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88E5-029B-D38F-5311-76968CD8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E8FD8-4ABD-E8C6-6202-DF38E6FA8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96FF-E84F-8DAE-4021-61702E92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3568-8040-21A9-5988-503E4F76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4D41-D207-680E-6EBA-4FBF797D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4E-7EAE-8D0D-F320-924662AD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D9937-7853-7480-4FFB-8D587A145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4A35A-0AC5-CEF1-ECE2-78421D5A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7833-DB11-9A86-773E-39520D2E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9F5D-EF7A-7BE4-DF58-586FB9D9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B7F2-3A2A-D048-4152-CFA28799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4F55-EC18-A385-9A19-9792E1A67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6D7BE-0A08-1F93-DD9C-B2906AA34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8E1E2-6996-6963-CB42-EC21560D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D7455-235B-2B18-BE18-7D6608F9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A8E6-2DCA-35FA-A379-40ECC87A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C83-5E8F-6575-C613-FEBEDB3D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2F645-251A-3042-D9B8-26ACFA3F8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96B59-4946-33DF-31D3-10B7A0912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6381B-4E06-6A20-C9DD-2DDC7B777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60101-D2BB-CD0E-A933-1B5857B79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90F63-C825-6BF4-924A-253F4C3B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2722-21E0-4CF0-F034-BE5B22AF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A2D30-E5FC-F767-F842-849A7101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78F4-BA59-1509-AFAF-6242CCAC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EF5AD-9E0E-DAFB-E4A9-8CC2B673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480DD-9BC1-4DEC-E9CD-135E5F67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4C434-3752-A5CE-3DC5-35A2F62F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5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9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763B-392D-76FE-423A-47EC18F0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B8FD-4377-D02B-88B8-FA7EF777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90698-A979-8B52-3067-A47FB78EE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9837C-9CFD-4077-04FB-C8CF4BAA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B5FA4-8895-5F0C-40F3-024C5AFE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BB9B-2687-B154-F8B7-526523F0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80A-E13F-33B1-2ADC-388291FF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E126B-EFC8-78FE-BF7B-69931D402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95443-870F-270B-56DD-C68BF9F9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5BFFB-D47C-7154-19B3-2E2D6070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E0B03-D7F8-C744-F704-D921E1FE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B41BA-2B59-E146-4422-D7559D3F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CEB490-85D6-294B-9FA2-4FC5EAE6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52B61-0A54-83A8-D669-2B5F18E1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09" y="107647"/>
            <a:ext cx="11271355" cy="573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61E5-3314-13FA-41D1-DD80EF3E6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109" y="1002442"/>
            <a:ext cx="11271355" cy="5188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68EC12B3-5FB0-A6C7-A130-450FC5E21293}"/>
              </a:ext>
            </a:extLst>
          </p:cNvPr>
          <p:cNvSpPr txBox="1"/>
          <p:nvPr userDrawn="1"/>
        </p:nvSpPr>
        <p:spPr>
          <a:xfrm>
            <a:off x="7282232" y="6396410"/>
            <a:ext cx="4592681" cy="3539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Times" pitchFamily="2" charset="0"/>
              </a:rPr>
              <a:t>Dr. Arthur P. Mizzi - </a:t>
            </a:r>
            <a:r>
              <a:rPr lang="en-US" sz="1700" b="1" dirty="0" err="1">
                <a:latin typeface="Times" pitchFamily="2" charset="0"/>
              </a:rPr>
              <a:t>arthur.p.mizzi@nasa.gov</a:t>
            </a:r>
            <a:endParaRPr lang="en-US" sz="1700" b="1" dirty="0">
              <a:latin typeface="Times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2060F8-B4D1-0DA1-9410-D15885BEC0B3}"/>
              </a:ext>
            </a:extLst>
          </p:cNvPr>
          <p:cNvCxnSpPr/>
          <p:nvPr userDrawn="1"/>
        </p:nvCxnSpPr>
        <p:spPr>
          <a:xfrm>
            <a:off x="430461" y="6311900"/>
            <a:ext cx="11271355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04D700-9587-78BB-CC4D-2C652811F217}"/>
              </a:ext>
            </a:extLst>
          </p:cNvPr>
          <p:cNvCxnSpPr/>
          <p:nvPr userDrawn="1"/>
        </p:nvCxnSpPr>
        <p:spPr>
          <a:xfrm>
            <a:off x="444109" y="862211"/>
            <a:ext cx="11271355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852455-63CF-92F0-665B-DF741A43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117" y="3894001"/>
            <a:ext cx="2703583" cy="1902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A55944-C4E1-6FC2-05B8-AE2D9DC33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86" y="3869749"/>
            <a:ext cx="3173261" cy="2151062"/>
          </a:xfrm>
          <a:prstGeom prst="rect">
            <a:avLst/>
          </a:prstGeom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7C655CDA-66F3-8C79-099B-51D6F8547CC3}"/>
              </a:ext>
            </a:extLst>
          </p:cNvPr>
          <p:cNvSpPr/>
          <p:nvPr/>
        </p:nvSpPr>
        <p:spPr>
          <a:xfrm>
            <a:off x="0" y="805905"/>
            <a:ext cx="12191999" cy="15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400" b="1" spc="-1" dirty="0">
                <a:solidFill>
                  <a:srgbClr val="000000"/>
                </a:solidFill>
                <a:latin typeface="Times New Roman"/>
                <a:ea typeface="굴림"/>
              </a:rPr>
              <a:t>Reduced Dimensionality Analysis of TEMPO Ozone Profile Retrievals Using the Compact Phase </a:t>
            </a:r>
            <a:r>
              <a:rPr lang="en-US" sz="3400" b="1" spc="-1">
                <a:solidFill>
                  <a:srgbClr val="000000"/>
                </a:solidFill>
                <a:latin typeface="Times New Roman"/>
                <a:ea typeface="굴림"/>
              </a:rPr>
              <a:t>Space Retrieval </a:t>
            </a:r>
            <a:r>
              <a:rPr lang="en-US" sz="3400" b="1" spc="-1" dirty="0">
                <a:solidFill>
                  <a:srgbClr val="000000"/>
                </a:solidFill>
                <a:latin typeface="Times New Roman"/>
                <a:ea typeface="굴림"/>
              </a:rPr>
              <a:t>Algorithm</a:t>
            </a:r>
            <a:endParaRPr lang="en-US" sz="3400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3F1383C3-99B9-FDEB-85D2-4EF25A18C114}"/>
              </a:ext>
            </a:extLst>
          </p:cNvPr>
          <p:cNvSpPr/>
          <p:nvPr/>
        </p:nvSpPr>
        <p:spPr>
          <a:xfrm>
            <a:off x="1188720" y="2561371"/>
            <a:ext cx="9784080" cy="2426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 algn="ctr">
              <a:spcBef>
                <a:spcPts val="400"/>
              </a:spcBef>
            </a:pP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A. Mizzi (NASA/BAERI, NOAA/CIRES, CUB </a:t>
            </a:r>
            <a:r>
              <a:rPr lang="en-US" sz="2200" b="1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MecE</a:t>
            </a: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),  J. Park (Harvard &amp; Smithsonian), X. Liu (Harvard &amp; Smithsonian), A. </a:t>
            </a:r>
            <a:r>
              <a:rPr lang="en-US" sz="2200" b="1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Naeger</a:t>
            </a: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 (NASA </a:t>
            </a:r>
            <a:r>
              <a:rPr lang="en-US" sz="2200" b="1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SPoRT</a:t>
            </a: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),     M. </a:t>
            </a:r>
            <a:r>
              <a:rPr lang="en-US" sz="2200" b="1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Newchurch</a:t>
            </a: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 (UAH </a:t>
            </a:r>
            <a:r>
              <a:rPr lang="en-US" sz="2200" b="1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AtmSci</a:t>
            </a: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), and B. </a:t>
            </a:r>
            <a:r>
              <a:rPr lang="en-US" sz="2200" b="1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Lefer</a:t>
            </a: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 (NASA HQ)</a:t>
            </a:r>
          </a:p>
          <a:p>
            <a:pPr marL="1080" algn="ctr">
              <a:spcBef>
                <a:spcPts val="400"/>
              </a:spcBef>
            </a:pPr>
            <a:endParaRPr lang="en-US" sz="2200" b="1" spc="-1" dirty="0">
              <a:solidFill>
                <a:srgbClr val="000000"/>
              </a:solidFill>
              <a:latin typeface="Times New Roman" panose="02020603050405020304" pitchFamily="18" charset="0"/>
              <a:ea typeface="굴림"/>
              <a:cs typeface="Times New Roman" panose="02020603050405020304" pitchFamily="18" charset="0"/>
            </a:endParaRPr>
          </a:p>
          <a:p>
            <a:pPr marL="1080" algn="ctr">
              <a:spcBef>
                <a:spcPts val="400"/>
              </a:spcBef>
            </a:pP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August 26 – 30, 2024</a:t>
            </a:r>
          </a:p>
          <a:p>
            <a:pPr marL="1080" algn="ctr">
              <a:spcBef>
                <a:spcPts val="400"/>
              </a:spcBef>
            </a:pP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TEMPO GEMS Joint Science Team Workshop</a:t>
            </a:r>
          </a:p>
          <a:p>
            <a:pPr marL="1080" algn="ctr">
              <a:spcBef>
                <a:spcPts val="400"/>
              </a:spcBef>
            </a:pPr>
            <a:r>
              <a:rPr lang="en-US" sz="2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Kona, HI  USA</a:t>
            </a: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9E077292-3223-3F62-C564-DDAACE8BDA70}"/>
              </a:ext>
            </a:extLst>
          </p:cNvPr>
          <p:cNvSpPr/>
          <p:nvPr/>
        </p:nvSpPr>
        <p:spPr>
          <a:xfrm>
            <a:off x="1533000" y="4183771"/>
            <a:ext cx="914292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2000" b="1" spc="-1" dirty="0">
              <a:solidFill>
                <a:srgbClr val="000000"/>
              </a:solidFill>
              <a:latin typeface="Times New Roman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23018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Ranked Compressed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8101511" y="887717"/>
            <a:ext cx="40904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‘Compressed’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the actual vertical sensitivities (no linear dependencies).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Ak-1 – Ak-3 have most sensitivities; south has weak sensitivities; middle has sensitivities throughout troposphere with Ak-1 having broad peak (100 – 800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 Ak-1 has most sensitivities – all in stratosphere; south has weak sensitivities relative to middle and north (20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70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also weak sensitivities in troposphere (250 – 800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00528-BCFF-3A91-0D42-C14C7A6A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7" y="1244658"/>
            <a:ext cx="2462229" cy="226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9B96E-174D-B331-9A7C-96708583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23" y="1244658"/>
            <a:ext cx="2542700" cy="2342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A74A0-E0AB-CDE0-B424-0F4E3BB93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074" y="1223834"/>
            <a:ext cx="2616862" cy="2410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C600FF-62A2-FC1C-81C6-DE507B60B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97" y="3642317"/>
            <a:ext cx="2527562" cy="23286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BB850C-F962-5107-FE43-24C2D21D7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765" y="3608121"/>
            <a:ext cx="2698615" cy="24082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F15F4C-F60A-96AC-1385-C551AD65A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569" y="3633849"/>
            <a:ext cx="2698615" cy="24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2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Ranked Compressed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8101511" y="887717"/>
            <a:ext cx="40904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‘Compressed’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the actual vertical sensitivities (no linear dependencies).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Ak-1 – Ak-3 have most sensitivities; south has weak sensitivities; middle has sensitivities throughout troposphere with Ak-1 having broad peak (100 – 800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 Ak-1 has most sensitivities – all in stratosphere; south has weak sensitivities relative to middle and north (20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70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also weak sensitivities in troposphere (250 – 800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00528-BCFF-3A91-0D42-C14C7A6A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7" y="1244658"/>
            <a:ext cx="2462229" cy="226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9B96E-174D-B331-9A7C-96708583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23" y="1244658"/>
            <a:ext cx="2542700" cy="2342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A74A0-E0AB-CDE0-B424-0F4E3BB93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074" y="1223834"/>
            <a:ext cx="2616862" cy="2410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C600FF-62A2-FC1C-81C6-DE507B60B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97" y="3642317"/>
            <a:ext cx="2527562" cy="23286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BB850C-F962-5107-FE43-24C2D21D7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765" y="3608121"/>
            <a:ext cx="2698615" cy="24082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F15F4C-F60A-96AC-1385-C551AD65A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569" y="3633849"/>
            <a:ext cx="2698615" cy="2408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64E764-D40E-AE02-1C7B-84D1D1900D0F}"/>
              </a:ext>
            </a:extLst>
          </p:cNvPr>
          <p:cNvSpPr/>
          <p:nvPr/>
        </p:nvSpPr>
        <p:spPr>
          <a:xfrm>
            <a:off x="6192034" y="2146300"/>
            <a:ext cx="639463" cy="1333500"/>
          </a:xfrm>
          <a:prstGeom prst="rect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9925CC-86A1-1656-6091-2F67952DDA0C}"/>
              </a:ext>
            </a:extLst>
          </p:cNvPr>
          <p:cNvSpPr/>
          <p:nvPr/>
        </p:nvSpPr>
        <p:spPr>
          <a:xfrm>
            <a:off x="3664734" y="2133600"/>
            <a:ext cx="639463" cy="1333500"/>
          </a:xfrm>
          <a:prstGeom prst="rect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24EF0-4C5E-9EE6-270F-75E05A1A0610}"/>
              </a:ext>
            </a:extLst>
          </p:cNvPr>
          <p:cNvSpPr/>
          <p:nvPr/>
        </p:nvSpPr>
        <p:spPr>
          <a:xfrm>
            <a:off x="6492778" y="4990398"/>
            <a:ext cx="364119" cy="965597"/>
          </a:xfrm>
          <a:prstGeom prst="rect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813FC8-39D5-E450-BA0E-7E64E5E11562}"/>
              </a:ext>
            </a:extLst>
          </p:cNvPr>
          <p:cNvSpPr/>
          <p:nvPr/>
        </p:nvSpPr>
        <p:spPr>
          <a:xfrm>
            <a:off x="3901978" y="4990398"/>
            <a:ext cx="364119" cy="980612"/>
          </a:xfrm>
          <a:prstGeom prst="rect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Ranked Rotated and Compressed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8101511" y="887717"/>
            <a:ext cx="40904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‘Rotated and compressed’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 for the solution error covariance by rotating into a space where the covariance is projected onto the variance.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‘Rotated and compressed’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also normalized by the rotated and compressed solution error variance.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A8C29-73AA-6FED-6061-DCE2FBAD0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" y="1306538"/>
            <a:ext cx="2556503" cy="2355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D5727-3B89-0ABB-AADA-F381019C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150" y="1271336"/>
            <a:ext cx="2556503" cy="2355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1F80E-7B8F-650E-27A7-CD56BDD39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653" y="1242525"/>
            <a:ext cx="2623860" cy="2417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7C8DC6-240A-8325-E66D-DD442886E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8" y="3695825"/>
            <a:ext cx="2499908" cy="23032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EACF14-79F9-AB0D-1CBC-54E4043F0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886" y="3678891"/>
            <a:ext cx="2711029" cy="24193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98843D-22E7-4011-5649-646359DAC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653" y="3678891"/>
            <a:ext cx="2738199" cy="24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9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Ranked Rotated and Compressed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A8C29-73AA-6FED-6061-DCE2FBAD0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" y="1306538"/>
            <a:ext cx="2556503" cy="2355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D5727-3B89-0ABB-AADA-F381019C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150" y="1271336"/>
            <a:ext cx="2556503" cy="2355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1F80E-7B8F-650E-27A7-CD56BDD39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653" y="1242525"/>
            <a:ext cx="2623860" cy="2417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7C8DC6-240A-8325-E66D-DD442886E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8" y="3695825"/>
            <a:ext cx="2499908" cy="23032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EACF14-79F9-AB0D-1CBC-54E4043F0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886" y="3678891"/>
            <a:ext cx="2711029" cy="24193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98843D-22E7-4011-5649-646359DAC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653" y="3678891"/>
            <a:ext cx="2738199" cy="2443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EDA945-E952-F725-F6C1-C7C9AB8FDECF}"/>
              </a:ext>
            </a:extLst>
          </p:cNvPr>
          <p:cNvSpPr txBox="1"/>
          <p:nvPr/>
        </p:nvSpPr>
        <p:spPr>
          <a:xfrm>
            <a:off x="8113925" y="851906"/>
            <a:ext cx="40904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Ak-1 and Ak-2 have most sensitivities in middle latitudes; northern and southern latitudes have weaker sensitivities due to greater uncertainties. Ak-6 has greater sensitivities (compared to the compressed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due its smaller uncertainties).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 Ak-5 and Ak-6 have most sensitivities. Ak-6 has stratospheric sensitivities in south; Ak-5 and Ak-6 have sensitivities in upper troposphere for middle and northern latitudes.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3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AD5727-3B89-0ABB-AADA-F381019C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412" y="1294947"/>
            <a:ext cx="2556503" cy="23553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Ranked Rotated and Compressed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A8C29-73AA-6FED-6061-DCE2FBAD0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5" y="1306538"/>
            <a:ext cx="2556503" cy="2355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1F80E-7B8F-650E-27A7-CD56BDD39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653" y="1242525"/>
            <a:ext cx="2623860" cy="2417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7C8DC6-240A-8325-E66D-DD442886E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8" y="3695825"/>
            <a:ext cx="2499908" cy="23032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EACF14-79F9-AB0D-1CBC-54E4043F0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886" y="3678891"/>
            <a:ext cx="2711029" cy="24193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98843D-22E7-4011-5649-646359DAC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653" y="3678891"/>
            <a:ext cx="2738199" cy="2443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EDA945-E952-F725-F6C1-C7C9AB8FDECF}"/>
              </a:ext>
            </a:extLst>
          </p:cNvPr>
          <p:cNvSpPr txBox="1"/>
          <p:nvPr/>
        </p:nvSpPr>
        <p:spPr>
          <a:xfrm>
            <a:off x="8113925" y="851906"/>
            <a:ext cx="40904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Ak-1 and Ak-2 have most sensitivities in middle latitudes; northern and southern latitudes have weaker sensitivities due to greater uncertainties. Ak-6 has greater sensitivities (compared to the compressed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due its smaller uncertainties).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 Ak-5 and Ak-6 have most sensitivities. Ak-6 has stratospheric sensitivities in south; Ak-5 and Ak-6 have sensitivities in upper troposphere for middle and northern latitudes.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F7B93-55FD-8310-3360-770F081AB3F6}"/>
              </a:ext>
            </a:extLst>
          </p:cNvPr>
          <p:cNvSpPr/>
          <p:nvPr/>
        </p:nvSpPr>
        <p:spPr>
          <a:xfrm>
            <a:off x="6649234" y="2146300"/>
            <a:ext cx="639463" cy="1333500"/>
          </a:xfrm>
          <a:prstGeom prst="rect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1C746-E389-71D8-7E13-E2A44E1E1F8A}"/>
              </a:ext>
            </a:extLst>
          </p:cNvPr>
          <p:cNvSpPr/>
          <p:nvPr/>
        </p:nvSpPr>
        <p:spPr>
          <a:xfrm>
            <a:off x="4210834" y="2184400"/>
            <a:ext cx="639463" cy="1333500"/>
          </a:xfrm>
          <a:prstGeom prst="rect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8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8EB4301-3791-ECA6-789D-E79DF52C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23" y="252839"/>
            <a:ext cx="12192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9pPr>
          </a:lstStyle>
          <a:p>
            <a:pPr algn="ctr" eaLnBrk="1" hangingPunct="1"/>
            <a:r>
              <a:rPr lang="en-US" sz="3400" dirty="0"/>
              <a:t>Summary and Conclusions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91DB67-1867-45D5-2A1D-9E092CBA5B8D}"/>
              </a:ext>
            </a:extLst>
          </p:cNvPr>
          <p:cNvSpPr txBox="1">
            <a:spLocks noChangeArrowheads="1"/>
          </p:cNvSpPr>
          <p:nvPr/>
        </p:nvSpPr>
        <p:spPr>
          <a:xfrm>
            <a:off x="450166" y="899490"/>
            <a:ext cx="11268222" cy="5361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TEMPO and TROPOMI O</a:t>
            </a:r>
            <a:r>
              <a:rPr lang="en-US" sz="22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profile retrievals have rank deficient averaging kernels. TEMPO has four to five dominant modes with singular values ranging 1 – 3. TROPOMI has five to six dominant modes with singular values ranging 1 – 15 (the singular values of O(15) are suspect).</a:t>
            </a:r>
          </a:p>
          <a:p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Computational and storage cost for TEMPO can be reduced by ~77% and for TROPOMI by ~81%. Additionally, the rank deficiencies can be leveraged for reduced dimensional emission estimation. This one direction of our future work.</a:t>
            </a:r>
          </a:p>
          <a:p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The TEMPO </a:t>
            </a:r>
            <a:r>
              <a:rPr lang="en-US" sz="2200" dirty="0" err="1">
                <a:latin typeface="Times New Roman" charset="0"/>
                <a:ea typeface="ＭＳ Ｐゴシック" charset="0"/>
                <a:cs typeface="ＭＳ Ｐゴシック" charset="0"/>
              </a:rPr>
              <a:t>AvgK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left singular vectors have considerable vertical structure throughout the troposphere. TROPOMI </a:t>
            </a:r>
            <a:r>
              <a:rPr lang="en-US" sz="2200" dirty="0" err="1">
                <a:latin typeface="Times New Roman" charset="0"/>
                <a:ea typeface="ＭＳ Ｐゴシック" charset="0"/>
                <a:cs typeface="ＭＳ Ｐゴシック" charset="0"/>
              </a:rPr>
              <a:t>AvgK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left singular vectors are generally uniform throughout the troposphere. This means that the TEMPO averaging kernels should be better able to resolve the O</a:t>
            </a:r>
            <a:r>
              <a:rPr lang="en-US" sz="22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profile structure in the troposphere.</a:t>
            </a:r>
          </a:p>
          <a:p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The TEMPO ‘compressed’ (Ak-1) and ’rotated and compressed’ (Ak-1) </a:t>
            </a:r>
            <a:r>
              <a:rPr lang="en-US" sz="2200" dirty="0" err="1">
                <a:latin typeface="Times New Roman" charset="0"/>
                <a:ea typeface="ＭＳ Ｐゴシック" charset="0"/>
                <a:cs typeface="ＭＳ Ｐゴシック" charset="0"/>
              </a:rPr>
              <a:t>AvgKs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have sensitivities in the mid- to lower troposphere. The TROPOMI ‘compressed’ (Ak-1) has similar sensitivities but the ‘rotated and compressed’ </a:t>
            </a:r>
            <a:r>
              <a:rPr lang="en-US" sz="2200" dirty="0" err="1">
                <a:latin typeface="Times New Roman" charset="0"/>
                <a:ea typeface="ＭＳ Ｐゴシック" charset="0"/>
                <a:cs typeface="ＭＳ Ｐゴシック" charset="0"/>
              </a:rPr>
              <a:t>AvgK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does not. These results suggest that even after considering ‘solution uncertainties’ TEMPO is better able to resolve tropospheric O</a:t>
            </a:r>
            <a:r>
              <a:rPr lang="en-US" sz="22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profiles compared to TROPOMI.</a:t>
            </a:r>
          </a:p>
          <a:p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Another direction of future work will be extending this analysis to consider temporal variations.</a:t>
            </a:r>
          </a:p>
          <a:p>
            <a:pPr marL="0" indent="0">
              <a:buNone/>
            </a:pPr>
            <a:endParaRPr lang="en-US" sz="2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4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8EB4301-3791-ECA6-789D-E79DF52C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980" y="217279"/>
            <a:ext cx="12192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" charset="0"/>
                <a:ea typeface="굴림" charset="0"/>
                <a:cs typeface="굴림" charset="0"/>
              </a:defRPr>
            </a:lvl9pPr>
          </a:lstStyle>
          <a:p>
            <a:pPr algn="ctr" eaLnBrk="1" hangingPunct="1"/>
            <a:r>
              <a:rPr lang="en-US" sz="3400" dirty="0"/>
              <a:t>Overview</a:t>
            </a:r>
            <a:r>
              <a:rPr lang="en-US" sz="3400" u="sng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8391DB67-1867-45D5-2A1D-9E092CBA5B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50166" y="972532"/>
                <a:ext cx="11268222" cy="536794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The goal of this project is to document and </a:t>
                </a:r>
                <a:r>
                  <a:rPr lang="en-US" sz="2200" dirty="0" err="1">
                    <a:latin typeface="Times New Roman" charset="0"/>
                    <a:ea typeface="ＭＳ Ｐゴシック" charset="0"/>
                    <a:cs typeface="ＭＳ Ｐゴシック" charset="0"/>
                  </a:rPr>
                  <a:t>interprete</a:t>
                </a:r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 the temporal and latitudinal trends and sensitivities for the TEMPO and TROPOMI ozone (O</a:t>
                </a:r>
                <a:r>
                  <a:rPr lang="en-US" sz="2200" baseline="-250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) profile retrieval averaging kernels.</a:t>
                </a:r>
              </a:p>
              <a:p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The presented analysis is for 13:45 UTC March 29, 2024 studying TEMPO S0006 and TROPOMI latitude variations only. </a:t>
                </a:r>
              </a:p>
              <a:p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Data was filtered for the CONUS (26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2200" dirty="0" err="1">
                    <a:latin typeface="Times New Roman" charset="0"/>
                    <a:ea typeface="ＭＳ Ｐゴシック" charset="0"/>
                    <a:cs typeface="ＭＳ Ｐゴシック" charset="0"/>
                  </a:rPr>
                  <a:t>lat</a:t>
                </a:r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rPr>
                      <m:t>50;−179≤ </m:t>
                    </m:r>
                  </m:oMath>
                </a14:m>
                <a:r>
                  <a:rPr lang="en-US" sz="2200" dirty="0" err="1">
                    <a:latin typeface="Times New Roman" charset="0"/>
                    <a:ea typeface="ＭＳ Ｐゴシック" charset="0"/>
                    <a:cs typeface="ＭＳ Ｐゴシック" charset="0"/>
                  </a:rPr>
                  <a:t>lon</a:t>
                </a:r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rPr>
                      <m:t>−20</m:t>
                    </m:r>
                  </m:oMath>
                </a14:m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). Note: this analysis uses all TROPOMI points because there were no CONUS points.</a:t>
                </a:r>
              </a:p>
              <a:p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Introduction to the Compact Phase Space Retrieval Analysis (CPSR) method.</a:t>
                </a:r>
              </a:p>
              <a:p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Review results from applying CPSRs to TEMPO and TROPOMI O</a:t>
                </a:r>
                <a:r>
                  <a:rPr lang="en-US" sz="2200" baseline="-250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 profile retrievals.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Singular value bar charts.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Degrees of freedom of signal (DOFS) histograms.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Averaging kernel profiles.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Left singular vector profiles.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Compressed averaging kernel profiles.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Rotated and compressed averaging kernel profiles.</a:t>
                </a:r>
              </a:p>
              <a:p>
                <a:r>
                  <a:rPr lang="en-US" sz="2200" dirty="0">
                    <a:latin typeface="Times New Roman" charset="0"/>
                    <a:ea typeface="ＭＳ Ｐゴシック" charset="0"/>
                    <a:cs typeface="ＭＳ Ｐゴシック" charset="0"/>
                  </a:rPr>
                  <a:t>Summary and Conclusions.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8391DB67-1867-45D5-2A1D-9E092CBA5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6" y="972532"/>
                <a:ext cx="11268222" cy="5367943"/>
              </a:xfrm>
              <a:prstGeom prst="rect">
                <a:avLst/>
              </a:prstGeom>
              <a:blipFill>
                <a:blip r:embed="rId3"/>
                <a:stretch>
                  <a:fillRect l="-676" t="-1179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95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5">
            <a:extLst>
              <a:ext uri="{FF2B5EF4-FFF2-40B4-BE49-F238E27FC236}">
                <a16:creationId xmlns:a16="http://schemas.microsoft.com/office/drawing/2014/main" id="{3362C0A7-F9C1-F28E-3343-8A6AEA08A429}"/>
              </a:ext>
            </a:extLst>
          </p:cNvPr>
          <p:cNvSpPr/>
          <p:nvPr/>
        </p:nvSpPr>
        <p:spPr>
          <a:xfrm>
            <a:off x="0" y="0"/>
            <a:ext cx="121920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>
                <a:solidFill>
                  <a:srgbClr val="000000"/>
                </a:solidFill>
                <a:latin typeface="Times New Roman"/>
                <a:ea typeface="굴림"/>
              </a:rPr>
              <a:t>CPSRs: Full Retrieval Profiles</a:t>
            </a:r>
            <a:endParaRPr lang="en-US" sz="3600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732E87-E994-0745-0FCA-CFDE704E0BC1}"/>
                  </a:ext>
                </a:extLst>
              </p:cNvPr>
              <p:cNvSpPr txBox="1"/>
              <p:nvPr/>
            </p:nvSpPr>
            <p:spPr>
              <a:xfrm>
                <a:off x="0" y="857141"/>
                <a:ext cx="12192000" cy="540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Mizzi et al. (2016):  The retrieval equation is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removing the retrieval prior contribution, we get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singular, and its leading left singular vectors span its range. The quantity on the left side is called the “quasi-optimal retrieval”. 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an SVD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set the “zero” singular values and vectors to zero so that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𝜴𝜮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𝜳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𝜮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 (2) onto the singular vectors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𝜮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the “Compression Transform.”  The ‘compressed’ retrieval error covariance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still non-diagonal.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732E87-E994-0745-0FCA-CFDE704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7141"/>
                <a:ext cx="12192000" cy="5400902"/>
              </a:xfrm>
              <a:prstGeom prst="rect">
                <a:avLst/>
              </a:prstGeom>
              <a:blipFill>
                <a:blip r:embed="rId2"/>
                <a:stretch>
                  <a:fillRect l="-728" t="-939" r="-208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63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5">
            <a:extLst>
              <a:ext uri="{FF2B5EF4-FFF2-40B4-BE49-F238E27FC236}">
                <a16:creationId xmlns:a16="http://schemas.microsoft.com/office/drawing/2014/main" id="{1F693861-6737-755F-DFD8-9B26E8E773DB}"/>
              </a:ext>
            </a:extLst>
          </p:cNvPr>
          <p:cNvSpPr/>
          <p:nvPr/>
        </p:nvSpPr>
        <p:spPr>
          <a:xfrm>
            <a:off x="0" y="105385"/>
            <a:ext cx="121920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u="sng" spc="-1" dirty="0">
                <a:solidFill>
                  <a:srgbClr val="000000"/>
                </a:solidFill>
                <a:latin typeface="Times New Roman"/>
                <a:ea typeface="굴림"/>
              </a:rPr>
              <a:t>CPSRs: Full Retrieval Profiles cont.</a:t>
            </a:r>
            <a:endParaRPr lang="en-US" sz="3600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8E278-1AE8-C53C-9216-972B1D7362C8}"/>
                  </a:ext>
                </a:extLst>
              </p:cNvPr>
              <p:cNvSpPr/>
              <p:nvPr/>
            </p:nvSpPr>
            <p:spPr>
              <a:xfrm>
                <a:off x="0" y="1024081"/>
                <a:ext cx="12192000" cy="4866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an SVD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𝜫𝜦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project (3) onto the  singular vectors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𝜫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𝜦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𝜫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𝜦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𝜮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.     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the “Diagonalization Transform.”  Together the “Compression” and “Diagonalization” Transforms are the “CPSR Transform.”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retrieval profile, the CPSR Transform reduces the number of observations from the dimension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rank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associated assimilation computational savings is significant because: (i) the difference between the dimensions and rank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large (~70% MOPITT CO, ~85% IASI CO, ~90% IASI 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~77% TEMPO 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~81% TROPOMI 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and (ii) the number of retrieval profiles is large O(100k).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charset="2"/>
                  <a:buChar char="Ø"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8E278-1AE8-C53C-9216-972B1D736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4081"/>
                <a:ext cx="12192000" cy="4866910"/>
              </a:xfrm>
              <a:prstGeom prst="rect">
                <a:avLst/>
              </a:prstGeom>
              <a:blipFill>
                <a:blip r:embed="rId2"/>
                <a:stretch>
                  <a:fillRect l="-728" t="-781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40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 Singular Value by Mode and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D8F38-E72C-E6FD-4846-7C1E8B8DAFD9}"/>
              </a:ext>
            </a:extLst>
          </p:cNvPr>
          <p:cNvSpPr txBox="1"/>
          <p:nvPr/>
        </p:nvSpPr>
        <p:spPr>
          <a:xfrm>
            <a:off x="508482" y="909678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B4201E-4529-F623-3A5C-9FC30AE51F2C}"/>
              </a:ext>
            </a:extLst>
          </p:cNvPr>
          <p:cNvSpPr txBox="1"/>
          <p:nvPr/>
        </p:nvSpPr>
        <p:spPr>
          <a:xfrm>
            <a:off x="489426" y="2848030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248617" y="4840679"/>
            <a:ext cx="11549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has four to five dominant modes with singular values ranging between ~1 and ~3. TROPOMI has one dominant mode (suspect) with a singular value of ~15 (six dominant modes).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singular values increase from south to north.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 singular values are constant from south to north.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638A09-39BD-D16A-FBB4-9B752D62C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4" y="1394445"/>
            <a:ext cx="1915506" cy="14578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A39AF0-8FCF-A6B6-3BA6-0D5DDD033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470" y="1418672"/>
            <a:ext cx="1948606" cy="1483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2E330C-E6E9-103A-03A5-0CE6D85AA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115" y="1415715"/>
            <a:ext cx="1875432" cy="14273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82D99F-AF48-F0FE-E6BD-5419FAA37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776" y="1407549"/>
            <a:ext cx="1938586" cy="14754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CD8C25-A17C-7CC2-FEC2-678F805C3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974" y="1407549"/>
            <a:ext cx="1979197" cy="15063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B05106-EC9A-FD49-8458-ACF721E12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8955" y="1432898"/>
            <a:ext cx="1889475" cy="14380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3A14CC-F74A-3782-E3A0-FFA98A1271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5384" y="3383547"/>
            <a:ext cx="1967404" cy="1457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D21416-358C-1373-E07C-A09AF3172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692" y="3411152"/>
            <a:ext cx="1895855" cy="14048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04F942-218B-2D70-82A5-62FA58CD5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0378" y="3410108"/>
            <a:ext cx="1917161" cy="14206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A5CCE5-F9B9-F9BC-4647-7A566239CD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3848" y="3387780"/>
            <a:ext cx="1977423" cy="14652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7E4E9D8-5EB1-5CDB-7D78-7A1B9E4740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0706" y="3377954"/>
            <a:ext cx="1957313" cy="14503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CDEEF7-88FD-C335-80DE-050B2487E1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005" y="3400121"/>
            <a:ext cx="1922671" cy="14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8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DOFS Histograms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D8F38-E72C-E6FD-4846-7C1E8B8DAFD9}"/>
              </a:ext>
            </a:extLst>
          </p:cNvPr>
          <p:cNvSpPr txBox="1"/>
          <p:nvPr/>
        </p:nvSpPr>
        <p:spPr>
          <a:xfrm>
            <a:off x="508482" y="895390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B4201E-4529-F623-3A5C-9FC30AE51F2C}"/>
              </a:ext>
            </a:extLst>
          </p:cNvPr>
          <p:cNvSpPr txBox="1"/>
          <p:nvPr/>
        </p:nvSpPr>
        <p:spPr>
          <a:xfrm>
            <a:off x="275215" y="2995241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195996" y="5113625"/>
            <a:ext cx="11549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DOFS is 4 – 5 in south and increases to north with maximum of 6 – 7. TROPOMI DOFS is 20 – 22 (suspect due to the mode one singular values) and remains constant from south to north.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has a greater number of accepted retrievals (expected) decreasing from south to north.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FBDD1-FD82-BD67-199F-149ED741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2" y="1335594"/>
            <a:ext cx="1935306" cy="1627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E473C-D830-5B02-1D0B-DE5348C2D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163" y="1298993"/>
            <a:ext cx="1975795" cy="1661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318459-1478-A795-3BC6-7FA710048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177" y="1317719"/>
            <a:ext cx="1969431" cy="165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8BE15C-7FD4-3812-CC7E-7742FFAFF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425" y="1335593"/>
            <a:ext cx="1948176" cy="1638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83FAAE-A57E-35C5-F522-F6B557F69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4120" y="1346417"/>
            <a:ext cx="1979444" cy="1664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6F8C9-A248-CBF5-E758-CE8EEE212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5908" y="1360705"/>
            <a:ext cx="1979444" cy="16646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65E5E8-6FC8-C869-321B-5CE7C0D4D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899" y="3482250"/>
            <a:ext cx="1935307" cy="16275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CFFAF2-0ED7-3F35-51A4-6412AC142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3933" y="3458391"/>
            <a:ext cx="1919089" cy="16138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526498-44A5-5540-610A-F69D1C9B9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259" y="3423532"/>
            <a:ext cx="1946767" cy="1637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93F445-3C3A-F895-C63D-1520D20B6E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5088" y="3446753"/>
            <a:ext cx="1946767" cy="1637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8547473-4707-3E62-EC02-3F527B65C1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4120" y="3458482"/>
            <a:ext cx="1863648" cy="15672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26F5669-CED4-023B-C6EC-3533D08313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03564" y="3423532"/>
            <a:ext cx="1892905" cy="15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1 - 6 from Surface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6D38E-6755-1527-0B61-07D00159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37" y="1235251"/>
            <a:ext cx="2533574" cy="2352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3D4A4-D949-CB2D-24B2-B7F5F5FA8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263" y="1224303"/>
            <a:ext cx="2576776" cy="2374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BC29A-E97C-5233-6E17-AA532EB52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481" y="1235251"/>
            <a:ext cx="2546495" cy="23461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2FDD6-A603-3AF6-4FFC-5260A4958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52" y="3660002"/>
            <a:ext cx="2644948" cy="2436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850C7C-19C5-E8D5-E433-96DD1FF2F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641" y="3689651"/>
            <a:ext cx="2662506" cy="24530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623B77-BC97-AAF3-7C60-3CEA3F01C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625" y="3689651"/>
            <a:ext cx="2770761" cy="24726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8101511" y="887717"/>
            <a:ext cx="40904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sensitivities are misleading due to rank deficiency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(TEMPO: 5/24; TROPOMI: 6/33).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 has greater vertical resolution than TEMPO.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southern peak sensitivities in lower troposphere (500 – 700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northern sensitivities bimodal, greater; and higher in profile (20 – 50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200 – 500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 southern peak bimodal peak (50 – 100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400 – 700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single northern peak, greater (150 – 300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846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7 - 12 from Near-Surface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8101511" y="887717"/>
            <a:ext cx="40904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southern peak sensitivities in upper troposphere (50 – 100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northern sensitivities greater, more distributed vertically (50 – 100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200 – 400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 single southern peak (20 – 100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northern peak is bimodal (20 – 50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150 – 300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 has sensitivities in the stratosphere (1 – 100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while TEMPO does not due to TEMPO’s lack of spectral coverage and weak signal to noise ratio.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2C3F6-8739-4EC0-97A3-C6AEC898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2" y="1247737"/>
            <a:ext cx="2537037" cy="2355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711F3-AB37-9567-88C8-0843F45BA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01" y="1237992"/>
            <a:ext cx="2613965" cy="2408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10DD03-059B-0FC3-D507-916A70B33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571" y="1247737"/>
            <a:ext cx="2534591" cy="2335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9E4C92-7520-EBBD-A0A6-241774609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33" y="3646290"/>
            <a:ext cx="2586291" cy="23828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3D0657-C492-4AB7-A4DF-790566083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389" y="3620794"/>
            <a:ext cx="2651912" cy="2366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5F35C-5355-A84E-CBC1-CFC3900CA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333" y="3684178"/>
            <a:ext cx="2698614" cy="2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80C821F-5C4C-E816-C1F4-DF88B3ED9814}"/>
              </a:ext>
            </a:extLst>
          </p:cNvPr>
          <p:cNvSpPr txBox="1"/>
          <p:nvPr/>
        </p:nvSpPr>
        <p:spPr>
          <a:xfrm>
            <a:off x="0" y="14697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Ranked Left Singular Vectors by Latitude Band 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6ABBE-7625-4C73-3318-6172F49A3085}"/>
              </a:ext>
            </a:extLst>
          </p:cNvPr>
          <p:cNvSpPr txBox="1"/>
          <p:nvPr/>
        </p:nvSpPr>
        <p:spPr>
          <a:xfrm>
            <a:off x="234902" y="903276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26 - 28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C5ED-C28E-CA1D-36A3-9BBB8CFC7D6A}"/>
              </a:ext>
            </a:extLst>
          </p:cNvPr>
          <p:cNvSpPr txBox="1"/>
          <p:nvPr/>
        </p:nvSpPr>
        <p:spPr>
          <a:xfrm>
            <a:off x="2836389" y="906981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38 - 40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D6731-ACC8-A37E-C953-CD78D776FFF4}"/>
              </a:ext>
            </a:extLst>
          </p:cNvPr>
          <p:cNvSpPr txBox="1"/>
          <p:nvPr/>
        </p:nvSpPr>
        <p:spPr>
          <a:xfrm>
            <a:off x="5445363" y="902005"/>
            <a:ext cx="233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Band 46 - 48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4B2CD-563C-9ED3-FFB2-DCB34CBE5B2D}"/>
              </a:ext>
            </a:extLst>
          </p:cNvPr>
          <p:cNvSpPr txBox="1"/>
          <p:nvPr/>
        </p:nvSpPr>
        <p:spPr>
          <a:xfrm>
            <a:off x="8101511" y="887717"/>
            <a:ext cx="40904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singular vectors are a basis for the range of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left singular vectors have structure throughout the troposphere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TROPOMI: left singular vectors are uniform in the troposphere.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greater the singular vector vertical structure, the greater the averaging kernel’s ability of to resolve the 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singular vector signs are immaterial because the left and right vectors can be multiplied by -1 with the same result.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9727A-A438-2752-7163-99B24D36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3" y="1302236"/>
            <a:ext cx="2566856" cy="2364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A5C434-7F42-E615-DC94-5E7B0E498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149" y="1328159"/>
            <a:ext cx="2616682" cy="2410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0E3464-42AD-3739-91DB-8223336B0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842" y="1276252"/>
            <a:ext cx="2623263" cy="2416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852CF1-528E-065C-BDDE-E4D0F5967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02" y="3721346"/>
            <a:ext cx="2510287" cy="23127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E6C51B-53A6-266B-A8E6-839353527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972" y="3738960"/>
            <a:ext cx="2633909" cy="23505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CDF400-DAF6-B9DB-E825-A38DD6678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0419" y="3738960"/>
            <a:ext cx="2666889" cy="23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1729</Words>
  <Application>Microsoft Macintosh PowerPoint</Application>
  <PresentationFormat>Widescreen</PresentationFormat>
  <Paragraphs>120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Michaelis, Andrew R. (ARC-TNC)</dc:creator>
  <cp:lastModifiedBy>Mizzi, Arthur P. (ARC-SGE)[Bay Area Environmental Research Institute (BAER)]</cp:lastModifiedBy>
  <cp:revision>48</cp:revision>
  <dcterms:created xsi:type="dcterms:W3CDTF">2023-02-12T21:05:19Z</dcterms:created>
  <dcterms:modified xsi:type="dcterms:W3CDTF">2024-08-23T18:09:40Z</dcterms:modified>
</cp:coreProperties>
</file>