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468" r:id="rId2"/>
    <p:sldId id="256" r:id="rId3"/>
    <p:sldId id="258" r:id="rId4"/>
    <p:sldId id="259" r:id="rId5"/>
    <p:sldId id="470" r:id="rId6"/>
    <p:sldId id="272" r:id="rId7"/>
    <p:sldId id="273" r:id="rId8"/>
    <p:sldId id="469" r:id="rId9"/>
    <p:sldId id="260" r:id="rId10"/>
    <p:sldId id="269" r:id="rId11"/>
    <p:sldId id="473" r:id="rId12"/>
    <p:sldId id="472" r:id="rId13"/>
    <p:sldId id="261"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58"/>
  </p:normalViewPr>
  <p:slideViewPr>
    <p:cSldViewPr snapToGrid="0">
      <p:cViewPr varScale="1">
        <p:scale>
          <a:sx n="116" d="100"/>
          <a:sy n="116" d="100"/>
        </p:scale>
        <p:origin x="6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92C3DF-72B1-264B-A1FE-16C49E626763}" type="datetimeFigureOut">
              <a:rPr lang="en-US" smtClean="0"/>
              <a:t>8/23/24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4C784-97FC-E641-A5B8-86217AE4BE70}" type="slidenum">
              <a:rPr lang="en-US" smtClean="0"/>
              <a:t>‹#›</a:t>
            </a:fld>
            <a:endParaRPr lang="en-US"/>
          </a:p>
        </p:txBody>
      </p:sp>
    </p:spTree>
    <p:extLst>
      <p:ext uri="{BB962C8B-B14F-4D97-AF65-F5344CB8AC3E}">
        <p14:creationId xmlns:p14="http://schemas.microsoft.com/office/powerpoint/2010/main" val="454489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381000" y="685800"/>
            <a:ext cx="6096000" cy="3429000"/>
          </a:xfrm>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29482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4C784-97FC-E641-A5B8-86217AE4BE70}" type="slidenum">
              <a:rPr lang="en-US" smtClean="0"/>
              <a:t>10</a:t>
            </a:fld>
            <a:endParaRPr lang="en-US"/>
          </a:p>
        </p:txBody>
      </p:sp>
    </p:spTree>
    <p:extLst>
      <p:ext uri="{BB962C8B-B14F-4D97-AF65-F5344CB8AC3E}">
        <p14:creationId xmlns:p14="http://schemas.microsoft.com/office/powerpoint/2010/main" val="425434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1D19F-089A-1234-3A0B-D7170F189B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E1A54E-FBB6-2497-9C25-1A4AA63F9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D6FAC2-F4BF-CAC2-1856-FBA518EFF162}"/>
              </a:ext>
            </a:extLst>
          </p:cNvPr>
          <p:cNvSpPr>
            <a:spLocks noGrp="1"/>
          </p:cNvSpPr>
          <p:nvPr>
            <p:ph type="dt" sz="half" idx="10"/>
          </p:nvPr>
        </p:nvSpPr>
        <p:spPr/>
        <p:txBody>
          <a:bodyPr/>
          <a:lstStyle/>
          <a:p>
            <a:fld id="{EBA38C7B-2CD7-D542-924F-062411AE6D72}" type="datetime1">
              <a:rPr lang="en-US" smtClean="0"/>
              <a:t>8/23/24</a:t>
            </a:fld>
            <a:endParaRPr lang="en-US"/>
          </a:p>
        </p:txBody>
      </p:sp>
      <p:sp>
        <p:nvSpPr>
          <p:cNvPr id="5" name="Footer Placeholder 4">
            <a:extLst>
              <a:ext uri="{FF2B5EF4-FFF2-40B4-BE49-F238E27FC236}">
                <a16:creationId xmlns:a16="http://schemas.microsoft.com/office/drawing/2014/main" id="{BC85DA47-DA2A-28B8-94AB-D64D43A70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3EF95-9E7C-45C2-9310-955F528C72EF}"/>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691436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B40F-3B01-7D06-B093-52A92F89E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6B28F-7E52-BA91-64D0-D41E364C74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63890-3FA8-32BA-6A4C-7890CE6E4685}"/>
              </a:ext>
            </a:extLst>
          </p:cNvPr>
          <p:cNvSpPr>
            <a:spLocks noGrp="1"/>
          </p:cNvSpPr>
          <p:nvPr>
            <p:ph type="dt" sz="half" idx="10"/>
          </p:nvPr>
        </p:nvSpPr>
        <p:spPr/>
        <p:txBody>
          <a:bodyPr/>
          <a:lstStyle/>
          <a:p>
            <a:fld id="{82CC499A-01E5-FE40-8D32-5F865602FBED}" type="datetime1">
              <a:rPr lang="en-US" smtClean="0"/>
              <a:t>8/23/24</a:t>
            </a:fld>
            <a:endParaRPr lang="en-US"/>
          </a:p>
        </p:txBody>
      </p:sp>
      <p:sp>
        <p:nvSpPr>
          <p:cNvPr id="5" name="Footer Placeholder 4">
            <a:extLst>
              <a:ext uri="{FF2B5EF4-FFF2-40B4-BE49-F238E27FC236}">
                <a16:creationId xmlns:a16="http://schemas.microsoft.com/office/drawing/2014/main" id="{9933C50E-14B4-E90B-85BE-A56A28CD0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E7B64-FE03-B967-5317-214F917B239D}"/>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386092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670BF-E26D-D093-CAC0-0220BC665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547D4B-C425-6C55-7A34-AF15D611F6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02858-D656-D056-614C-BE6FDC63F98E}"/>
              </a:ext>
            </a:extLst>
          </p:cNvPr>
          <p:cNvSpPr>
            <a:spLocks noGrp="1"/>
          </p:cNvSpPr>
          <p:nvPr>
            <p:ph type="dt" sz="half" idx="10"/>
          </p:nvPr>
        </p:nvSpPr>
        <p:spPr/>
        <p:txBody>
          <a:bodyPr/>
          <a:lstStyle/>
          <a:p>
            <a:fld id="{C192AC37-4456-6849-ADE7-4746A14CF789}" type="datetime1">
              <a:rPr lang="en-US" smtClean="0"/>
              <a:t>8/23/24</a:t>
            </a:fld>
            <a:endParaRPr lang="en-US"/>
          </a:p>
        </p:txBody>
      </p:sp>
      <p:sp>
        <p:nvSpPr>
          <p:cNvPr id="5" name="Footer Placeholder 4">
            <a:extLst>
              <a:ext uri="{FF2B5EF4-FFF2-40B4-BE49-F238E27FC236}">
                <a16:creationId xmlns:a16="http://schemas.microsoft.com/office/drawing/2014/main" id="{069FCEE3-75E9-3034-1A4B-110A5DE06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8B2E8-7E2A-2DA4-5321-69E3BB850FC9}"/>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191247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9CD4-6100-C766-411A-763844AF5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46E42-ADC5-86D8-47E8-37BF30A0F3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F9FF6-C10F-4448-7D98-6FE576975324}"/>
              </a:ext>
            </a:extLst>
          </p:cNvPr>
          <p:cNvSpPr>
            <a:spLocks noGrp="1"/>
          </p:cNvSpPr>
          <p:nvPr>
            <p:ph type="dt" sz="half" idx="10"/>
          </p:nvPr>
        </p:nvSpPr>
        <p:spPr/>
        <p:txBody>
          <a:bodyPr/>
          <a:lstStyle/>
          <a:p>
            <a:fld id="{B1A5BD01-E7D9-4C4B-9524-7CFAF10327A6}" type="datetime1">
              <a:rPr lang="en-US" smtClean="0"/>
              <a:t>8/23/24</a:t>
            </a:fld>
            <a:endParaRPr lang="en-US"/>
          </a:p>
        </p:txBody>
      </p:sp>
      <p:sp>
        <p:nvSpPr>
          <p:cNvPr id="5" name="Footer Placeholder 4">
            <a:extLst>
              <a:ext uri="{FF2B5EF4-FFF2-40B4-BE49-F238E27FC236}">
                <a16:creationId xmlns:a16="http://schemas.microsoft.com/office/drawing/2014/main" id="{8B33CD0B-51EB-C5AB-B25D-FC8F5FBA3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E2328-EA65-D9F2-C852-6BDDFFCE4657}"/>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138607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1DE2-AD35-1938-B0AA-6C059C63B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403DA-D746-CDC5-CF10-7E38E5551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0C6A1A-D788-58C9-8B0D-22E4A285AF71}"/>
              </a:ext>
            </a:extLst>
          </p:cNvPr>
          <p:cNvSpPr>
            <a:spLocks noGrp="1"/>
          </p:cNvSpPr>
          <p:nvPr>
            <p:ph type="dt" sz="half" idx="10"/>
          </p:nvPr>
        </p:nvSpPr>
        <p:spPr/>
        <p:txBody>
          <a:bodyPr/>
          <a:lstStyle/>
          <a:p>
            <a:fld id="{C0311F66-54C0-764F-9B3F-B6F2DFB642E9}" type="datetime1">
              <a:rPr lang="en-US" smtClean="0"/>
              <a:t>8/23/24</a:t>
            </a:fld>
            <a:endParaRPr lang="en-US"/>
          </a:p>
        </p:txBody>
      </p:sp>
      <p:sp>
        <p:nvSpPr>
          <p:cNvPr id="5" name="Footer Placeholder 4">
            <a:extLst>
              <a:ext uri="{FF2B5EF4-FFF2-40B4-BE49-F238E27FC236}">
                <a16:creationId xmlns:a16="http://schemas.microsoft.com/office/drawing/2014/main" id="{9972159B-CDAC-96D3-31F4-648516665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EDA7F-C93E-5B1B-5FF3-E6EB1D574D7F}"/>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59800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952D-E01E-2F77-07F2-C8D1721AB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F05546-7D1E-00F3-1CB3-9BE20F2F43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E2963B-B816-B974-589D-65F0E50C92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9A6245-2FA9-9B55-41B6-4382A6520665}"/>
              </a:ext>
            </a:extLst>
          </p:cNvPr>
          <p:cNvSpPr>
            <a:spLocks noGrp="1"/>
          </p:cNvSpPr>
          <p:nvPr>
            <p:ph type="dt" sz="half" idx="10"/>
          </p:nvPr>
        </p:nvSpPr>
        <p:spPr/>
        <p:txBody>
          <a:bodyPr/>
          <a:lstStyle/>
          <a:p>
            <a:fld id="{C58F6491-DA1B-E545-9D8A-25BB3013155C}" type="datetime1">
              <a:rPr lang="en-US" smtClean="0"/>
              <a:t>8/23/24</a:t>
            </a:fld>
            <a:endParaRPr lang="en-US"/>
          </a:p>
        </p:txBody>
      </p:sp>
      <p:sp>
        <p:nvSpPr>
          <p:cNvPr id="6" name="Footer Placeholder 5">
            <a:extLst>
              <a:ext uri="{FF2B5EF4-FFF2-40B4-BE49-F238E27FC236}">
                <a16:creationId xmlns:a16="http://schemas.microsoft.com/office/drawing/2014/main" id="{C46F19F2-AA08-1455-B4B3-413F4D62C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7FB91-45BF-0232-5BE5-76D67C9623C2}"/>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325817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688A-11EC-6BB6-8EF0-334CB853A9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EA3C34-5B8C-19D6-C12E-D7C7CC14F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B4A5F1-955F-CFB9-2A90-0843170020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006467-8B6A-C595-6949-28FABB521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738A21-0B4B-2B01-D5D5-DFBFA392D3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FFF391-5EC2-FFD7-A220-4AAAEB6ACC6F}"/>
              </a:ext>
            </a:extLst>
          </p:cNvPr>
          <p:cNvSpPr>
            <a:spLocks noGrp="1"/>
          </p:cNvSpPr>
          <p:nvPr>
            <p:ph type="dt" sz="half" idx="10"/>
          </p:nvPr>
        </p:nvSpPr>
        <p:spPr/>
        <p:txBody>
          <a:bodyPr/>
          <a:lstStyle/>
          <a:p>
            <a:fld id="{03D73951-A1B8-5242-A962-2CD662911C30}" type="datetime1">
              <a:rPr lang="en-US" smtClean="0"/>
              <a:t>8/23/24</a:t>
            </a:fld>
            <a:endParaRPr lang="en-US"/>
          </a:p>
        </p:txBody>
      </p:sp>
      <p:sp>
        <p:nvSpPr>
          <p:cNvPr id="8" name="Footer Placeholder 7">
            <a:extLst>
              <a:ext uri="{FF2B5EF4-FFF2-40B4-BE49-F238E27FC236}">
                <a16:creationId xmlns:a16="http://schemas.microsoft.com/office/drawing/2014/main" id="{E34C4F72-6DA8-188B-7710-AF87B1ADE8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798C22-EA92-2885-E436-8F1B05DA065F}"/>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60310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990E-62FE-59FD-B806-988155BF92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9A5DD0-0ED7-275E-F4E9-76D6DA485F3B}"/>
              </a:ext>
            </a:extLst>
          </p:cNvPr>
          <p:cNvSpPr>
            <a:spLocks noGrp="1"/>
          </p:cNvSpPr>
          <p:nvPr>
            <p:ph type="dt" sz="half" idx="10"/>
          </p:nvPr>
        </p:nvSpPr>
        <p:spPr/>
        <p:txBody>
          <a:bodyPr/>
          <a:lstStyle/>
          <a:p>
            <a:fld id="{52FE4F15-427B-C742-9FF7-13CCBA12D72E}" type="datetime1">
              <a:rPr lang="en-US" smtClean="0"/>
              <a:t>8/23/24</a:t>
            </a:fld>
            <a:endParaRPr lang="en-US"/>
          </a:p>
        </p:txBody>
      </p:sp>
      <p:sp>
        <p:nvSpPr>
          <p:cNvPr id="4" name="Footer Placeholder 3">
            <a:extLst>
              <a:ext uri="{FF2B5EF4-FFF2-40B4-BE49-F238E27FC236}">
                <a16:creationId xmlns:a16="http://schemas.microsoft.com/office/drawing/2014/main" id="{5F521010-7D1D-38FC-7389-EA433672E0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ECDCA8-1495-B835-9171-D15D310B20E6}"/>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81439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93782-00A4-5191-86C7-BDB1D69685E2}"/>
              </a:ext>
            </a:extLst>
          </p:cNvPr>
          <p:cNvSpPr>
            <a:spLocks noGrp="1"/>
          </p:cNvSpPr>
          <p:nvPr>
            <p:ph type="dt" sz="half" idx="10"/>
          </p:nvPr>
        </p:nvSpPr>
        <p:spPr/>
        <p:txBody>
          <a:bodyPr/>
          <a:lstStyle/>
          <a:p>
            <a:fld id="{073300B2-4A99-3248-9B54-287B8A3EBCDB}" type="datetime1">
              <a:rPr lang="en-US" smtClean="0"/>
              <a:t>8/23/24</a:t>
            </a:fld>
            <a:endParaRPr lang="en-US"/>
          </a:p>
        </p:txBody>
      </p:sp>
      <p:sp>
        <p:nvSpPr>
          <p:cNvPr id="3" name="Footer Placeholder 2">
            <a:extLst>
              <a:ext uri="{FF2B5EF4-FFF2-40B4-BE49-F238E27FC236}">
                <a16:creationId xmlns:a16="http://schemas.microsoft.com/office/drawing/2014/main" id="{09834F6D-5D59-16C2-8A85-1141B1EEFF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132DD7-A348-308E-2EC2-61D6E50CC33D}"/>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100485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4EEF-9BB6-BF17-B5AB-BC063F511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C8E006-0008-C037-AD56-3411BC1D6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D6A4AA-2A27-CD2B-29EA-F0510F897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6EABF-2DB7-3305-CB44-55DEB592FC08}"/>
              </a:ext>
            </a:extLst>
          </p:cNvPr>
          <p:cNvSpPr>
            <a:spLocks noGrp="1"/>
          </p:cNvSpPr>
          <p:nvPr>
            <p:ph type="dt" sz="half" idx="10"/>
          </p:nvPr>
        </p:nvSpPr>
        <p:spPr/>
        <p:txBody>
          <a:bodyPr/>
          <a:lstStyle/>
          <a:p>
            <a:fld id="{C5996D4E-7335-844E-A80C-2DA16C304B0A}" type="datetime1">
              <a:rPr lang="en-US" smtClean="0"/>
              <a:t>8/23/24</a:t>
            </a:fld>
            <a:endParaRPr lang="en-US"/>
          </a:p>
        </p:txBody>
      </p:sp>
      <p:sp>
        <p:nvSpPr>
          <p:cNvPr id="6" name="Footer Placeholder 5">
            <a:extLst>
              <a:ext uri="{FF2B5EF4-FFF2-40B4-BE49-F238E27FC236}">
                <a16:creationId xmlns:a16="http://schemas.microsoft.com/office/drawing/2014/main" id="{A27221EF-C580-27F3-65EE-EE0AFAED5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07554-D7D4-2285-091E-3D6ADBF5F80B}"/>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259643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E4-8591-BA72-DF45-5DF071082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3192B-A8A8-30A5-65EF-DCF4A4C23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1E8D88-8CA0-667E-E895-7A4DF6F4E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69D64-729A-2450-9B0A-F8DCA9039872}"/>
              </a:ext>
            </a:extLst>
          </p:cNvPr>
          <p:cNvSpPr>
            <a:spLocks noGrp="1"/>
          </p:cNvSpPr>
          <p:nvPr>
            <p:ph type="dt" sz="half" idx="10"/>
          </p:nvPr>
        </p:nvSpPr>
        <p:spPr/>
        <p:txBody>
          <a:bodyPr/>
          <a:lstStyle/>
          <a:p>
            <a:fld id="{AC07B924-382D-674E-AA60-31FE0DA1CB09}" type="datetime1">
              <a:rPr lang="en-US" smtClean="0"/>
              <a:t>8/23/24</a:t>
            </a:fld>
            <a:endParaRPr lang="en-US"/>
          </a:p>
        </p:txBody>
      </p:sp>
      <p:sp>
        <p:nvSpPr>
          <p:cNvPr id="6" name="Footer Placeholder 5">
            <a:extLst>
              <a:ext uri="{FF2B5EF4-FFF2-40B4-BE49-F238E27FC236}">
                <a16:creationId xmlns:a16="http://schemas.microsoft.com/office/drawing/2014/main" id="{1E7466BA-303C-7042-BB31-C10652124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81066-825D-4CDD-3E42-2D1217162C35}"/>
              </a:ext>
            </a:extLst>
          </p:cNvPr>
          <p:cNvSpPr>
            <a:spLocks noGrp="1"/>
          </p:cNvSpPr>
          <p:nvPr>
            <p:ph type="sldNum" sz="quarter" idx="12"/>
          </p:nvPr>
        </p:nvSpPr>
        <p:spPr/>
        <p:txBody>
          <a:bodyPr/>
          <a:lstStyle/>
          <a:p>
            <a:fld id="{549FAD4F-1D10-9249-9BA7-252E27A8E81C}" type="slidenum">
              <a:rPr lang="en-US" smtClean="0"/>
              <a:t>‹#›</a:t>
            </a:fld>
            <a:endParaRPr lang="en-US"/>
          </a:p>
        </p:txBody>
      </p:sp>
    </p:spTree>
    <p:extLst>
      <p:ext uri="{BB962C8B-B14F-4D97-AF65-F5344CB8AC3E}">
        <p14:creationId xmlns:p14="http://schemas.microsoft.com/office/powerpoint/2010/main" val="341096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4EE20C-0402-4384-95A8-D74BE82E3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8459F-B4B0-4554-3DD6-AE890E1E2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DAA25-CB58-2E1B-FC06-5BB397BD7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B8B4F2-011B-1542-AFB1-4CB0C90F97D0}" type="datetime1">
              <a:rPr lang="en-US" smtClean="0"/>
              <a:t>8/23/24</a:t>
            </a:fld>
            <a:endParaRPr lang="en-US"/>
          </a:p>
        </p:txBody>
      </p:sp>
      <p:sp>
        <p:nvSpPr>
          <p:cNvPr id="5" name="Footer Placeholder 4">
            <a:extLst>
              <a:ext uri="{FF2B5EF4-FFF2-40B4-BE49-F238E27FC236}">
                <a16:creationId xmlns:a16="http://schemas.microsoft.com/office/drawing/2014/main" id="{880BE5FB-7354-854F-6272-3566DE307F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19A167-43A0-6B02-5B5D-0B9A60B0FC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9FAD4F-1D10-9249-9BA7-252E27A8E81C}" type="slidenum">
              <a:rPr lang="en-US" smtClean="0"/>
              <a:t>‹#›</a:t>
            </a:fld>
            <a:endParaRPr lang="en-US"/>
          </a:p>
        </p:txBody>
      </p:sp>
    </p:spTree>
    <p:extLst>
      <p:ext uri="{BB962C8B-B14F-4D97-AF65-F5344CB8AC3E}">
        <p14:creationId xmlns:p14="http://schemas.microsoft.com/office/powerpoint/2010/main" val="3784265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storm1"/>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97"/>
          <a:stretch/>
        </p:blipFill>
        <p:spPr bwMode="auto">
          <a:xfrm>
            <a:off x="1524003" y="61992"/>
            <a:ext cx="9143999" cy="6796007"/>
          </a:xfrm>
          <a:prstGeom prst="rect">
            <a:avLst/>
          </a:prstGeom>
          <a:noFill/>
          <a:extLst>
            <a:ext uri="{909E8E84-426E-40dd-AFC4-6F175D3DCCD1}">
              <a14:hiddenFill xmlns:a14="http://schemas.microsoft.com/office/drawing/2010/main" xmlns="">
                <a:solidFill>
                  <a:srgbClr val="FFFFFF"/>
                </a:solidFill>
              </a14:hiddenFill>
            </a:ext>
          </a:extLst>
        </p:spPr>
      </p:pic>
      <p:sp>
        <p:nvSpPr>
          <p:cNvPr id="244742" name="Rectangle 6"/>
          <p:cNvSpPr>
            <a:spLocks noChangeArrowheads="1"/>
          </p:cNvSpPr>
          <p:nvPr/>
        </p:nvSpPr>
        <p:spPr bwMode="auto">
          <a:xfrm>
            <a:off x="2179530" y="921270"/>
            <a:ext cx="8242126" cy="4319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endParaRPr lang="en-US" altLang="en-US" sz="1600" b="1" dirty="0">
              <a:solidFill>
                <a:schemeClr val="bg2">
                  <a:lumMod val="40000"/>
                  <a:lumOff val="60000"/>
                </a:schemeClr>
              </a:solidFill>
              <a:cs typeface="Arial" charset="0"/>
            </a:endParaRPr>
          </a:p>
          <a:p>
            <a:pPr algn="ctr" fontAlgn="base">
              <a:spcAft>
                <a:spcPct val="0"/>
              </a:spcAft>
            </a:pPr>
            <a:r>
              <a:rPr lang="en-US" sz="2800" b="1" dirty="0">
                <a:solidFill>
                  <a:srgbClr val="FFFF00"/>
                </a:solidFill>
                <a:latin typeface="Helvetica" pitchFamily="2" charset="0"/>
              </a:rPr>
              <a:t>Observations of Lightning NO</a:t>
            </a:r>
            <a:r>
              <a:rPr lang="en-US" sz="2800" b="1" baseline="-25000" dirty="0">
                <a:solidFill>
                  <a:srgbClr val="FFFF00"/>
                </a:solidFill>
                <a:latin typeface="Helvetica" pitchFamily="2" charset="0"/>
              </a:rPr>
              <a:t>x</a:t>
            </a:r>
            <a:r>
              <a:rPr lang="en-US" sz="2800" b="1" dirty="0">
                <a:solidFill>
                  <a:srgbClr val="FFFF00"/>
                </a:solidFill>
                <a:latin typeface="Helvetica" pitchFamily="2" charset="0"/>
              </a:rPr>
              <a:t> Production </a:t>
            </a:r>
            <a:br>
              <a:rPr lang="en-US" sz="2800" b="1" dirty="0">
                <a:solidFill>
                  <a:srgbClr val="FFFF00"/>
                </a:solidFill>
                <a:latin typeface="Helvetica" pitchFamily="2" charset="0"/>
              </a:rPr>
            </a:br>
            <a:r>
              <a:rPr lang="en-US" sz="2800" b="1" dirty="0">
                <a:solidFill>
                  <a:srgbClr val="FFFF00"/>
                </a:solidFill>
                <a:latin typeface="Helvetica" pitchFamily="2" charset="0"/>
              </a:rPr>
              <a:t>from TEMPO Case Studies over the U.S. </a:t>
            </a:r>
            <a:endParaRPr lang="en-US" altLang="en-US" sz="2800" b="1" dirty="0">
              <a:solidFill>
                <a:srgbClr val="FFFF00"/>
              </a:solidFill>
              <a:cs typeface="Arial" charset="0"/>
            </a:endParaRPr>
          </a:p>
          <a:p>
            <a:pPr algn="ctr"/>
            <a:endParaRPr lang="en-US" altLang="en-US" sz="1600" b="1" dirty="0">
              <a:solidFill>
                <a:schemeClr val="bg2">
                  <a:lumMod val="40000"/>
                  <a:lumOff val="60000"/>
                </a:schemeClr>
              </a:solidFill>
              <a:cs typeface="Arial" charset="0"/>
            </a:endParaRPr>
          </a:p>
          <a:p>
            <a:r>
              <a:rPr lang="en-US" sz="2000" b="1" dirty="0">
                <a:solidFill>
                  <a:srgbClr val="FFFF00"/>
                </a:solidFill>
                <a:latin typeface="Helvetica" pitchFamily="2" charset="0"/>
              </a:rPr>
              <a:t>Dale Allen</a:t>
            </a:r>
            <a:r>
              <a:rPr lang="en-US" sz="2000" b="1" baseline="30000" dirty="0">
                <a:solidFill>
                  <a:srgbClr val="FFFF00"/>
                </a:solidFill>
                <a:latin typeface="Helvetica" pitchFamily="2" charset="0"/>
              </a:rPr>
              <a:t>1</a:t>
            </a:r>
            <a:r>
              <a:rPr lang="en-US" sz="2000" b="1" dirty="0">
                <a:solidFill>
                  <a:srgbClr val="FFFF00"/>
                </a:solidFill>
                <a:latin typeface="Helvetica" pitchFamily="2" charset="0"/>
              </a:rPr>
              <a:t>, Kenneth Pickering</a:t>
            </a:r>
            <a:r>
              <a:rPr lang="en-US" sz="2000" b="1" baseline="30000" dirty="0">
                <a:solidFill>
                  <a:srgbClr val="FFFF00"/>
                </a:solidFill>
                <a:latin typeface="Helvetica" pitchFamily="2" charset="0"/>
              </a:rPr>
              <a:t>1</a:t>
            </a:r>
            <a:r>
              <a:rPr lang="en-US" sz="2000" b="1" dirty="0">
                <a:solidFill>
                  <a:srgbClr val="FFFF00"/>
                </a:solidFill>
                <a:latin typeface="Helvetica" pitchFamily="2" charset="0"/>
              </a:rPr>
              <a:t>, Eric Bucsela</a:t>
            </a:r>
            <a:r>
              <a:rPr lang="en-US" sz="2000" b="1" baseline="30000" dirty="0">
                <a:solidFill>
                  <a:srgbClr val="FFFF00"/>
                </a:solidFill>
                <a:latin typeface="Helvetica" pitchFamily="2" charset="0"/>
              </a:rPr>
              <a:t>2</a:t>
            </a:r>
            <a:r>
              <a:rPr lang="en-US" sz="2000" b="1" dirty="0">
                <a:solidFill>
                  <a:srgbClr val="FFFF00"/>
                </a:solidFill>
                <a:latin typeface="Helvetica" pitchFamily="2" charset="0"/>
              </a:rPr>
              <a:t>,  Madilynn Seiler</a:t>
            </a:r>
            <a:r>
              <a:rPr lang="en-US" sz="2000" b="1" baseline="30000" dirty="0">
                <a:solidFill>
                  <a:srgbClr val="FFFF00"/>
                </a:solidFill>
                <a:latin typeface="Helvetica" pitchFamily="2" charset="0"/>
              </a:rPr>
              <a:t>1</a:t>
            </a:r>
            <a:r>
              <a:rPr lang="en-US" sz="2000" b="1" dirty="0">
                <a:solidFill>
                  <a:srgbClr val="FFFF00"/>
                </a:solidFill>
                <a:latin typeface="Helvetica" pitchFamily="2" charset="0"/>
              </a:rPr>
              <a:t>, William Koshak</a:t>
            </a:r>
            <a:r>
              <a:rPr lang="en-US" sz="2000" b="1" baseline="30000" dirty="0">
                <a:solidFill>
                  <a:srgbClr val="FFFF00"/>
                </a:solidFill>
                <a:latin typeface="Helvetica" pitchFamily="2" charset="0"/>
              </a:rPr>
              <a:t>3</a:t>
            </a:r>
            <a:r>
              <a:rPr lang="en-US" sz="2000" b="1" dirty="0">
                <a:solidFill>
                  <a:srgbClr val="FFFF00"/>
                </a:solidFill>
                <a:latin typeface="Helvetica" pitchFamily="2" charset="0"/>
              </a:rPr>
              <a:t>, and Caroline Nowlan</a:t>
            </a:r>
            <a:r>
              <a:rPr lang="en-US" sz="2000" b="1" baseline="30000" dirty="0">
                <a:solidFill>
                  <a:srgbClr val="FFFF00"/>
                </a:solidFill>
                <a:latin typeface="Helvetica" pitchFamily="2" charset="0"/>
              </a:rPr>
              <a:t>4</a:t>
            </a:r>
          </a:p>
          <a:p>
            <a:endParaRPr lang="en-US" sz="1600" b="1" baseline="30000" dirty="0">
              <a:solidFill>
                <a:srgbClr val="FFFF00"/>
              </a:solidFill>
              <a:latin typeface="Helvetica" pitchFamily="2" charset="0"/>
            </a:endParaRPr>
          </a:p>
          <a:p>
            <a:r>
              <a:rPr lang="en-US" sz="2000" b="1" baseline="30000" dirty="0">
                <a:solidFill>
                  <a:srgbClr val="FFFF00"/>
                </a:solidFill>
                <a:latin typeface="Helvetica" pitchFamily="2" charset="0"/>
              </a:rPr>
              <a:t>1</a:t>
            </a:r>
            <a:r>
              <a:rPr lang="en-US" sz="2000" b="1" dirty="0">
                <a:solidFill>
                  <a:srgbClr val="FFFF00"/>
                </a:solidFill>
                <a:latin typeface="Helvetica" pitchFamily="2" charset="0"/>
              </a:rPr>
              <a:t>University of Maryland, College Park (djallen@umd.edu) </a:t>
            </a:r>
          </a:p>
          <a:p>
            <a:r>
              <a:rPr lang="en-US" sz="2000" b="1" baseline="30000" dirty="0">
                <a:solidFill>
                  <a:srgbClr val="FFFF00"/>
                </a:solidFill>
                <a:latin typeface="Helvetica" pitchFamily="2" charset="0"/>
              </a:rPr>
              <a:t>2</a:t>
            </a:r>
            <a:r>
              <a:rPr lang="en-US" sz="2000" b="1" dirty="0">
                <a:solidFill>
                  <a:srgbClr val="FFFF00"/>
                </a:solidFill>
                <a:latin typeface="Helvetica" pitchFamily="2" charset="0"/>
              </a:rPr>
              <a:t>Science Systems and Applications Inc (SSAI)</a:t>
            </a:r>
          </a:p>
          <a:p>
            <a:r>
              <a:rPr lang="en-US" sz="2000" b="1" baseline="30000" dirty="0">
                <a:solidFill>
                  <a:srgbClr val="FFFF00"/>
                </a:solidFill>
                <a:latin typeface="Helvetica" pitchFamily="2" charset="0"/>
              </a:rPr>
              <a:t>3</a:t>
            </a:r>
            <a:r>
              <a:rPr lang="en-US" sz="2000" b="1" dirty="0">
                <a:solidFill>
                  <a:srgbClr val="FFFF00"/>
                </a:solidFill>
                <a:latin typeface="Helvetica" pitchFamily="2" charset="0"/>
              </a:rPr>
              <a:t>NASA Marshall Space Flight Center</a:t>
            </a:r>
          </a:p>
          <a:p>
            <a:r>
              <a:rPr lang="en-US" sz="2000" b="1" baseline="30000" dirty="0">
                <a:solidFill>
                  <a:srgbClr val="FFFF00"/>
                </a:solidFill>
                <a:latin typeface="Helvetica" pitchFamily="2" charset="0"/>
              </a:rPr>
              <a:t>4</a:t>
            </a:r>
            <a:r>
              <a:rPr lang="en-US" sz="2000" b="1" dirty="0">
                <a:solidFill>
                  <a:srgbClr val="FFFF00"/>
                </a:solidFill>
                <a:latin typeface="Helvetica" pitchFamily="2" charset="0"/>
              </a:rPr>
              <a:t>Center for Astrophysics, Harvard &amp; Smithsonian</a:t>
            </a:r>
          </a:p>
          <a:p>
            <a:pPr algn="ctr"/>
            <a:endParaRPr lang="en-US" altLang="en-US" sz="1600" b="1" dirty="0">
              <a:solidFill>
                <a:srgbClr val="FFFF00"/>
              </a:solidFill>
              <a:cs typeface="Arial" charset="0"/>
            </a:endParaRPr>
          </a:p>
          <a:p>
            <a:pPr algn="ctr"/>
            <a:r>
              <a:rPr lang="en-US" altLang="en-US" sz="2000" dirty="0">
                <a:solidFill>
                  <a:srgbClr val="FFFF00"/>
                </a:solidFill>
                <a:cs typeface="Arial" charset="0"/>
              </a:rPr>
              <a:t>Photo of northeast Colorado STEREO storm </a:t>
            </a:r>
          </a:p>
          <a:p>
            <a:pPr algn="ctr"/>
            <a:r>
              <a:rPr lang="en-US" altLang="en-US" sz="2000" dirty="0">
                <a:solidFill>
                  <a:srgbClr val="FFFF00"/>
                </a:solidFill>
                <a:cs typeface="Arial" charset="0"/>
              </a:rPr>
              <a:t>Courtesy of K. Pickering</a:t>
            </a:r>
          </a:p>
        </p:txBody>
      </p:sp>
      <p:pic>
        <p:nvPicPr>
          <p:cNvPr id="6" name="Picture 3"/>
          <p:cNvPicPr>
            <a:picLocks noChangeAspect="1" noChangeArrowheads="1"/>
          </p:cNvPicPr>
          <p:nvPr/>
        </p:nvPicPr>
        <p:blipFill>
          <a:blip r:embed="rId4" cstate="print"/>
          <a:srcRect/>
          <a:stretch>
            <a:fillRect/>
          </a:stretch>
        </p:blipFill>
        <p:spPr bwMode="auto">
          <a:xfrm>
            <a:off x="1524000" y="5550408"/>
            <a:ext cx="1313434" cy="1307592"/>
          </a:xfrm>
          <a:prstGeom prst="rect">
            <a:avLst/>
          </a:prstGeom>
          <a:noFill/>
          <a:ln w="9525">
            <a:noFill/>
            <a:miter lim="800000"/>
            <a:headEnd/>
            <a:tailEnd/>
          </a:ln>
        </p:spPr>
      </p:pic>
      <p:pic>
        <p:nvPicPr>
          <p:cNvPr id="7" name="Picture 6" descr="NASA_logo.jpg"/>
          <p:cNvPicPr>
            <a:picLocks noChangeAspect="1"/>
          </p:cNvPicPr>
          <p:nvPr/>
        </p:nvPicPr>
        <p:blipFill>
          <a:blip r:embed="rId5" cstate="print"/>
          <a:stretch>
            <a:fillRect/>
          </a:stretch>
        </p:blipFill>
        <p:spPr>
          <a:xfrm>
            <a:off x="8968462" y="5568696"/>
            <a:ext cx="1699538" cy="1289304"/>
          </a:xfrm>
          <a:prstGeom prst="rect">
            <a:avLst/>
          </a:prstGeom>
        </p:spPr>
      </p:pic>
      <p:sp>
        <p:nvSpPr>
          <p:cNvPr id="3" name="Slide Number Placeholder 2"/>
          <p:cNvSpPr>
            <a:spLocks noGrp="1"/>
          </p:cNvSpPr>
          <p:nvPr>
            <p:ph type="sldNum" sz="quarter" idx="12"/>
          </p:nvPr>
        </p:nvSpPr>
        <p:spPr/>
        <p:txBody>
          <a:bodyPr/>
          <a:lstStyle/>
          <a:p>
            <a:fld id="{B77246F0-74F9-844F-9FF4-6B586EF41D21}" type="slidenum">
              <a:rPr lang="en-US" sz="1400" smtClean="0">
                <a:solidFill>
                  <a:srgbClr val="000000"/>
                </a:solidFill>
              </a:rPr>
              <a:pPr/>
              <a:t>1</a:t>
            </a:fld>
            <a:endParaRPr lang="en-US" sz="1400" dirty="0">
              <a:solidFill>
                <a:srgbClr val="000000"/>
              </a:solidFill>
            </a:endParaRPr>
          </a:p>
        </p:txBody>
      </p:sp>
    </p:spTree>
    <p:extLst>
      <p:ext uri="{BB962C8B-B14F-4D97-AF65-F5344CB8AC3E}">
        <p14:creationId xmlns:p14="http://schemas.microsoft.com/office/powerpoint/2010/main" val="6583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922C-1F49-EADE-5AFB-9DEB60B41434}"/>
              </a:ext>
            </a:extLst>
          </p:cNvPr>
          <p:cNvSpPr>
            <a:spLocks noGrp="1"/>
          </p:cNvSpPr>
          <p:nvPr>
            <p:ph type="title"/>
          </p:nvPr>
        </p:nvSpPr>
        <p:spPr/>
        <p:txBody>
          <a:bodyPr>
            <a:normAutofit/>
          </a:bodyPr>
          <a:lstStyle/>
          <a:p>
            <a:pPr algn="ctr"/>
            <a:r>
              <a:rPr lang="en-US" sz="2400" b="1" dirty="0"/>
              <a:t>Tropospheric VCD of NO</a:t>
            </a:r>
            <a:r>
              <a:rPr lang="en-US" sz="2400" b="1" baseline="-25000" dirty="0"/>
              <a:t>2</a:t>
            </a:r>
            <a:r>
              <a:rPr lang="en-US" sz="2400" b="1" dirty="0"/>
              <a:t> is sensitive to a priori NO</a:t>
            </a:r>
            <a:r>
              <a:rPr lang="en-US" sz="2400" b="1" baseline="-25000" dirty="0"/>
              <a:t>2</a:t>
            </a:r>
            <a:r>
              <a:rPr lang="en-US" sz="2400" b="1" dirty="0"/>
              <a:t> profile (</a:t>
            </a:r>
            <a:r>
              <a:rPr lang="en-US" sz="24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2400" b="1" kern="100" baseline="-25000" dirty="0">
                <a:effectLst/>
                <a:latin typeface="Aptos" panose="020B0004020202020204" pitchFamily="34" charset="0"/>
                <a:ea typeface="Aptos" panose="020B0004020202020204" pitchFamily="34" charset="0"/>
                <a:cs typeface="Times New Roman" panose="02020603050405020304" pitchFamily="18" charset="0"/>
              </a:rPr>
              <a:t> </a:t>
            </a:r>
            <a:r>
              <a:rPr lang="en-US" sz="2400" b="1" dirty="0"/>
              <a:t>via </a:t>
            </a:r>
            <a:r>
              <a:rPr lang="en-US" sz="2400" b="1" dirty="0" err="1"/>
              <a:t>AMF</a:t>
            </a:r>
            <a:r>
              <a:rPr lang="en-US" sz="2400" b="1" baseline="-25000" dirty="0" err="1"/>
              <a:t>trop</a:t>
            </a:r>
            <a:br>
              <a:rPr lang="en-US" sz="2400" b="1" baseline="-25000" dirty="0"/>
            </a:br>
            <a:br>
              <a:rPr lang="en-US" sz="2400" b="1" baseline="-25000" dirty="0"/>
            </a:br>
            <a:endParaRPr lang="en-US" sz="2400" b="1" baseline="-25000" dirty="0"/>
          </a:p>
        </p:txBody>
      </p:sp>
      <p:sp>
        <p:nvSpPr>
          <p:cNvPr id="3" name="Content Placeholder 2">
            <a:extLst>
              <a:ext uri="{FF2B5EF4-FFF2-40B4-BE49-F238E27FC236}">
                <a16:creationId xmlns:a16="http://schemas.microsoft.com/office/drawing/2014/main" id="{CC05E11E-A912-EA0B-4339-7596E4F0DE9C}"/>
              </a:ext>
            </a:extLst>
          </p:cNvPr>
          <p:cNvSpPr>
            <a:spLocks noGrp="1"/>
          </p:cNvSpPr>
          <p:nvPr>
            <p:ph idx="1"/>
          </p:nvPr>
        </p:nvSpPr>
        <p:spPr>
          <a:xfrm>
            <a:off x="263047" y="1027906"/>
            <a:ext cx="5832953" cy="4351338"/>
          </a:xfrm>
        </p:spPr>
        <p:txBody>
          <a:bodyPr>
            <a:noAutofit/>
          </a:bodyPr>
          <a:lstStyle/>
          <a:p>
            <a:pPr marL="0" indent="0">
              <a:spcBef>
                <a:spcPts val="0"/>
              </a:spcBef>
              <a:buNone/>
            </a:pPr>
            <a:r>
              <a:rPr lang="en-US" sz="2000" b="1" kern="100" dirty="0">
                <a:latin typeface="Aptos" panose="020B0004020202020204" pitchFamily="34" charset="0"/>
                <a:ea typeface="Aptos" panose="020B0004020202020204" pitchFamily="34" charset="0"/>
                <a:cs typeface="Times New Roman" panose="02020603050405020304" pitchFamily="18" charset="0"/>
              </a:rPr>
              <a:t>VCD_Trop = </a:t>
            </a:r>
            <a:r>
              <a:rPr lang="en-US" sz="2000" b="1" kern="100" dirty="0" err="1">
                <a:latin typeface="Aptos" panose="020B0004020202020204" pitchFamily="34" charset="0"/>
                <a:ea typeface="Aptos" panose="020B0004020202020204" pitchFamily="34" charset="0"/>
                <a:cs typeface="Times New Roman" panose="02020603050405020304" pitchFamily="18" charset="0"/>
              </a:rPr>
              <a:t>SCD_Trop</a:t>
            </a:r>
            <a:r>
              <a:rPr lang="en-US" sz="2000" b="1" kern="100" dirty="0">
                <a:latin typeface="Aptos" panose="020B0004020202020204" pitchFamily="34" charset="0"/>
                <a:ea typeface="Aptos" panose="020B0004020202020204" pitchFamily="34" charset="0"/>
                <a:cs typeface="Times New Roman" panose="02020603050405020304" pitchFamily="18" charset="0"/>
              </a:rPr>
              <a:t> / </a:t>
            </a:r>
            <a:r>
              <a:rPr lang="en-US" sz="2000" b="1" kern="100" dirty="0" err="1">
                <a:latin typeface="Aptos" panose="020B0004020202020204" pitchFamily="34" charset="0"/>
                <a:ea typeface="Aptos" panose="020B0004020202020204" pitchFamily="34" charset="0"/>
                <a:cs typeface="Times New Roman" panose="02020603050405020304" pitchFamily="18" charset="0"/>
              </a:rPr>
              <a:t>AMF</a:t>
            </a:r>
            <a:r>
              <a:rPr lang="en-US" sz="2000" b="1" kern="100" baseline="-25000" dirty="0" err="1">
                <a:latin typeface="Aptos" panose="020B0004020202020204" pitchFamily="34" charset="0"/>
                <a:ea typeface="Aptos" panose="020B0004020202020204" pitchFamily="34" charset="0"/>
                <a:cs typeface="Times New Roman" panose="02020603050405020304" pitchFamily="18" charset="0"/>
              </a:rPr>
              <a:t>trop</a:t>
            </a:r>
            <a:r>
              <a:rPr lang="en-US" sz="2000" b="1" kern="100" dirty="0">
                <a:latin typeface="Aptos" panose="020B0004020202020204" pitchFamily="34" charset="0"/>
                <a:ea typeface="Aptos" panose="020B0004020202020204" pitchFamily="34" charset="0"/>
                <a:cs typeface="Times New Roman" panose="02020603050405020304" pitchFamily="18" charset="0"/>
              </a:rPr>
              <a:t>, </a:t>
            </a:r>
          </a:p>
          <a:p>
            <a:pPr marL="0" marR="0" indent="0">
              <a:spcBef>
                <a:spcPts val="0"/>
              </a:spcBef>
              <a:spcAft>
                <a:spcPts val="0"/>
              </a:spcAft>
              <a:buNone/>
            </a:pPr>
            <a:endParaRPr lang="en-US" sz="2000" b="1" dirty="0"/>
          </a:p>
          <a:p>
            <a:pPr marL="0" marR="0" indent="0">
              <a:spcBef>
                <a:spcPts val="0"/>
              </a:spcBef>
              <a:spcAft>
                <a:spcPts val="0"/>
              </a:spcAft>
              <a:buNone/>
            </a:pPr>
            <a:r>
              <a:rPr lang="en-US" sz="2000" b="1" kern="100" dirty="0">
                <a:latin typeface="Aptos" panose="020B0004020202020204" pitchFamily="34" charset="0"/>
                <a:ea typeface="Aptos" panose="020B0004020202020204" pitchFamily="34" charset="0"/>
                <a:cs typeface="Times New Roman" panose="02020603050405020304" pitchFamily="18" charset="0"/>
              </a:rPr>
              <a:t>where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AMF</a:t>
            </a:r>
            <a:r>
              <a:rPr lang="en-US" sz="2000" b="1" kern="100" baseline="-25000" dirty="0" err="1">
                <a:effectLst/>
                <a:latin typeface="Aptos" panose="020B0004020202020204" pitchFamily="34" charset="0"/>
                <a:ea typeface="Aptos" panose="020B0004020202020204" pitchFamily="34" charset="0"/>
                <a:cs typeface="Times New Roman" panose="02020603050405020304" pitchFamily="18" charset="0"/>
              </a:rPr>
              <a:t>trop</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000" b="1" kern="100" dirty="0">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(integration over layers in troposphere) </a:t>
            </a:r>
          </a:p>
          <a:p>
            <a:pPr marL="0" marR="0" indent="0">
              <a:spcBef>
                <a:spcPts val="0"/>
              </a:spcBef>
              <a:spcAft>
                <a:spcPts val="0"/>
              </a:spcAft>
              <a:buNone/>
            </a:pP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 scattering weight,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000" b="1" kern="100" baseline="-25000" dirty="0">
                <a:effectLst/>
                <a:latin typeface="Aptos" panose="020B0004020202020204" pitchFamily="34" charset="0"/>
                <a:ea typeface="Aptos" panose="020B0004020202020204" pitchFamily="34" charset="0"/>
                <a:cs typeface="Times New Roman" panose="02020603050405020304" pitchFamily="18" charset="0"/>
              </a:rPr>
              <a:t>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 trace gas partial column,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a:t>
            </a:r>
            <a:r>
              <a:rPr lang="en-US" sz="2000" b="1" kern="100" baseline="-25000" dirty="0" err="1">
                <a:effectLst/>
                <a:latin typeface="Aptos" panose="020B0004020202020204" pitchFamily="34" charset="0"/>
                <a:ea typeface="Aptos" panose="020B0004020202020204" pitchFamily="34" charset="0"/>
                <a:cs typeface="Times New Roman" panose="02020603050405020304" pitchFamily="18" charset="0"/>
              </a:rPr>
              <a:t>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 temperature correction</a:t>
            </a:r>
            <a:endParaRPr lang="en-US" sz="2000" b="1" dirty="0">
              <a:latin typeface="TimesNewRomanPSMT"/>
              <a:ea typeface="Times New Roman" panose="02020603050405020304" pitchFamily="18" charset="0"/>
            </a:endParaRPr>
          </a:p>
          <a:p>
            <a:pPr marL="0" marR="0" indent="0">
              <a:spcBef>
                <a:spcPts val="0"/>
              </a:spcBef>
              <a:spcAft>
                <a:spcPts val="0"/>
              </a:spcAft>
              <a:buNone/>
            </a:pPr>
            <a:endParaRPr lang="en-US" sz="2000" b="1" dirty="0"/>
          </a:p>
          <a:p>
            <a:pPr marL="0" marR="0" indent="0">
              <a:spcBef>
                <a:spcPts val="0"/>
              </a:spcBef>
              <a:spcAft>
                <a:spcPts val="0"/>
              </a:spcAft>
              <a:buNone/>
            </a:pPr>
            <a:r>
              <a:rPr lang="en-US" sz="2000" b="1" dirty="0"/>
              <a:t>Scattering weights, near zero below the OCP,</a:t>
            </a:r>
          </a:p>
          <a:p>
            <a:pPr marL="0" marR="0" indent="0">
              <a:spcBef>
                <a:spcPts val="0"/>
              </a:spcBef>
              <a:spcAft>
                <a:spcPts val="0"/>
              </a:spcAft>
              <a:buNone/>
            </a:pPr>
            <a:r>
              <a:rPr lang="en-US" sz="2000" b="1" dirty="0"/>
              <a:t>increase rapidly between 5 and 10 kms.   Underestimating the a priori NO</a:t>
            </a:r>
            <a:r>
              <a:rPr lang="en-US" sz="2000" b="1" baseline="-25000" dirty="0"/>
              <a:t>2</a:t>
            </a:r>
            <a:r>
              <a:rPr lang="en-US" sz="2000" b="1" dirty="0"/>
              <a:t> column in this altitude range due to a misplacement of deep convection could cause</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 low-bias in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AMF</a:t>
            </a:r>
            <a:r>
              <a:rPr lang="en-US" sz="2000" b="1" kern="100" baseline="-25000" dirty="0" err="1">
                <a:effectLst/>
                <a:latin typeface="Aptos" panose="020B0004020202020204" pitchFamily="34" charset="0"/>
                <a:ea typeface="Aptos" panose="020B0004020202020204" pitchFamily="34" charset="0"/>
                <a:cs typeface="Times New Roman" panose="02020603050405020304" pitchFamily="18" charset="0"/>
              </a:rPr>
              <a:t>trop</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&amp;</a:t>
            </a:r>
            <a:r>
              <a:rPr lang="en-US" sz="2000" b="1" kern="100" dirty="0">
                <a:latin typeface="Aptos" panose="020B0004020202020204" pitchFamily="34" charset="0"/>
                <a:ea typeface="Aptos" panose="020B0004020202020204" pitchFamily="34" charset="0"/>
                <a:cs typeface="Times New Roman" panose="02020603050405020304" pitchFamily="18" charset="0"/>
              </a:rPr>
              <a:t> consequently an overestimation of LNO</a:t>
            </a:r>
            <a:r>
              <a:rPr lang="en-US" sz="2000" b="1" kern="100" baseline="-25000" dirty="0">
                <a:latin typeface="Aptos" panose="020B0004020202020204" pitchFamily="34" charset="0"/>
                <a:ea typeface="Aptos" panose="020B0004020202020204" pitchFamily="34" charset="0"/>
                <a:cs typeface="Times New Roman" panose="02020603050405020304" pitchFamily="18" charset="0"/>
              </a:rPr>
              <a:t>2</a:t>
            </a:r>
            <a:r>
              <a:rPr lang="en-US" sz="2000" b="1" kern="100" dirty="0">
                <a:latin typeface="Aptos" panose="020B0004020202020204" pitchFamily="34" charset="0"/>
                <a:ea typeface="Aptos" panose="020B0004020202020204" pitchFamily="34" charset="0"/>
                <a:cs typeface="Times New Roman" panose="02020603050405020304" pitchFamily="18" charset="0"/>
              </a:rPr>
              <a:t> PE. </a:t>
            </a:r>
          </a:p>
          <a:p>
            <a:pPr marL="0" marR="0" indent="0">
              <a:spcBef>
                <a:spcPts val="0"/>
              </a:spcBef>
              <a:spcAft>
                <a:spcPts val="0"/>
              </a:spcAft>
              <a:buNone/>
            </a:pPr>
            <a:endParaRPr lang="en-US" sz="2000" b="1"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To assess sensitivity of columns to these possible biases, the tropospheric VCD was re-calculated </a:t>
            </a:r>
            <a:r>
              <a:rPr lang="en-US" sz="2000" b="1" kern="100" dirty="0">
                <a:latin typeface="Aptos" panose="020B0004020202020204" pitchFamily="34" charset="0"/>
                <a:ea typeface="Aptos" panose="020B0004020202020204" pitchFamily="34" charset="0"/>
                <a:cs typeface="Times New Roman" panose="02020603050405020304" pitchFamily="18" charset="0"/>
                <a:sym typeface="Symbol" pitchFamily="2" charset="2"/>
              </a:rPr>
              <a:t>over</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 deep convective pixels (both flashing and non-flashing) after enhancing  </a:t>
            </a:r>
            <a:r>
              <a:rPr lang="en-US" sz="2000" b="1" kern="100" dirty="0">
                <a:latin typeface="Aptos" panose="020B0004020202020204" pitchFamily="34" charset="0"/>
                <a:ea typeface="Aptos" panose="020B0004020202020204" pitchFamily="34" charset="0"/>
                <a:cs typeface="Times New Roman" panose="02020603050405020304" pitchFamily="18" charset="0"/>
                <a:sym typeface="Symbol" pitchFamily="2" charset="2"/>
              </a:rPr>
              <a:t>at P &lt; 600 hPa </a:t>
            </a:r>
            <a:r>
              <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Symbol" pitchFamily="2" charset="2"/>
              </a:rPr>
              <a:t>by </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factors of 1.5, 3.0, and 5.0</a:t>
            </a:r>
            <a:endParaRPr lang="en-US" sz="2000" b="1" dirty="0"/>
          </a:p>
        </p:txBody>
      </p:sp>
      <p:pic>
        <p:nvPicPr>
          <p:cNvPr id="4" name="Picture 3" descr="A group of graphs showing different types of weights&#10;&#10;Description automatically generated with medium confidence">
            <a:extLst>
              <a:ext uri="{FF2B5EF4-FFF2-40B4-BE49-F238E27FC236}">
                <a16:creationId xmlns:a16="http://schemas.microsoft.com/office/drawing/2014/main" id="{82E8A500-4C64-4ED6-A873-B5D9C925E7C3}"/>
              </a:ext>
            </a:extLst>
          </p:cNvPr>
          <p:cNvPicPr>
            <a:picLocks noChangeAspect="1"/>
          </p:cNvPicPr>
          <p:nvPr/>
        </p:nvPicPr>
        <p:blipFill>
          <a:blip r:embed="rId3"/>
          <a:srcRect l="4915"/>
          <a:stretch/>
        </p:blipFill>
        <p:spPr>
          <a:xfrm>
            <a:off x="5938092" y="1253331"/>
            <a:ext cx="6253908" cy="4846320"/>
          </a:xfrm>
          <a:prstGeom prst="rect">
            <a:avLst/>
          </a:prstGeom>
        </p:spPr>
      </p:pic>
      <p:sp>
        <p:nvSpPr>
          <p:cNvPr id="6" name="Slide Number Placeholder 5">
            <a:extLst>
              <a:ext uri="{FF2B5EF4-FFF2-40B4-BE49-F238E27FC236}">
                <a16:creationId xmlns:a16="http://schemas.microsoft.com/office/drawing/2014/main" id="{23D0B8B7-5580-A245-905D-FDE9DB1A8B51}"/>
              </a:ext>
            </a:extLst>
          </p:cNvPr>
          <p:cNvSpPr>
            <a:spLocks noGrp="1"/>
          </p:cNvSpPr>
          <p:nvPr>
            <p:ph type="sldNum" sz="quarter" idx="12"/>
          </p:nvPr>
        </p:nvSpPr>
        <p:spPr/>
        <p:txBody>
          <a:bodyPr/>
          <a:lstStyle/>
          <a:p>
            <a:fld id="{549FAD4F-1D10-9249-9BA7-252E27A8E81C}" type="slidenum">
              <a:rPr lang="en-US" smtClean="0"/>
              <a:t>10</a:t>
            </a:fld>
            <a:endParaRPr lang="en-US"/>
          </a:p>
        </p:txBody>
      </p:sp>
      <p:sp>
        <p:nvSpPr>
          <p:cNvPr id="5" name="TextBox 4">
            <a:extLst>
              <a:ext uri="{FF2B5EF4-FFF2-40B4-BE49-F238E27FC236}">
                <a16:creationId xmlns:a16="http://schemas.microsoft.com/office/drawing/2014/main" id="{76657855-5E94-74C2-71A1-DA3A57AEA6E8}"/>
              </a:ext>
            </a:extLst>
          </p:cNvPr>
          <p:cNvSpPr txBox="1"/>
          <p:nvPr/>
        </p:nvSpPr>
        <p:spPr>
          <a:xfrm>
            <a:off x="6096000" y="6043335"/>
            <a:ext cx="5688160" cy="369332"/>
          </a:xfrm>
          <a:prstGeom prst="rect">
            <a:avLst/>
          </a:prstGeom>
          <a:noFill/>
        </p:spPr>
        <p:txBody>
          <a:bodyPr wrap="none" rtlCol="0">
            <a:spAutoFit/>
          </a:bodyPr>
          <a:lstStyle/>
          <a:p>
            <a:r>
              <a:rPr lang="en-US" dirty="0"/>
              <a:t>Representative values shown for deep convective pixels</a:t>
            </a:r>
          </a:p>
        </p:txBody>
      </p:sp>
    </p:spTree>
    <p:extLst>
      <p:ext uri="{BB962C8B-B14F-4D97-AF65-F5344CB8AC3E}">
        <p14:creationId xmlns:p14="http://schemas.microsoft.com/office/powerpoint/2010/main" val="208133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A1CDB2-4E68-4F39-B4D0-EE26D91B138D}"/>
              </a:ext>
            </a:extLst>
          </p:cNvPr>
          <p:cNvSpPr>
            <a:spLocks noGrp="1"/>
          </p:cNvSpPr>
          <p:nvPr>
            <p:ph type="sldNum" sz="quarter" idx="12"/>
          </p:nvPr>
        </p:nvSpPr>
        <p:spPr/>
        <p:txBody>
          <a:bodyPr/>
          <a:lstStyle/>
          <a:p>
            <a:fld id="{549FAD4F-1D10-9249-9BA7-252E27A8E81C}" type="slidenum">
              <a:rPr lang="en-US" smtClean="0"/>
              <a:t>11</a:t>
            </a:fld>
            <a:endParaRPr lang="en-US"/>
          </a:p>
        </p:txBody>
      </p:sp>
      <p:sp>
        <p:nvSpPr>
          <p:cNvPr id="5" name="TextBox 4">
            <a:extLst>
              <a:ext uri="{FF2B5EF4-FFF2-40B4-BE49-F238E27FC236}">
                <a16:creationId xmlns:a16="http://schemas.microsoft.com/office/drawing/2014/main" id="{84446632-E8DA-C1F5-E1E1-26A474F48406}"/>
              </a:ext>
            </a:extLst>
          </p:cNvPr>
          <p:cNvSpPr txBox="1"/>
          <p:nvPr/>
        </p:nvSpPr>
        <p:spPr>
          <a:xfrm>
            <a:off x="0" y="224040"/>
            <a:ext cx="2456761" cy="2031325"/>
          </a:xfrm>
          <a:prstGeom prst="rect">
            <a:avLst/>
          </a:prstGeom>
          <a:noFill/>
        </p:spPr>
        <p:txBody>
          <a:bodyPr wrap="square" rtlCol="0">
            <a:spAutoFit/>
          </a:bodyPr>
          <a:lstStyle/>
          <a:p>
            <a:r>
              <a:rPr lang="en-US" b="1" dirty="0"/>
              <a:t>Over recent flashes, median SCDS are enhanced on</a:t>
            </a:r>
          </a:p>
          <a:p>
            <a:r>
              <a:rPr lang="en-US" b="1" dirty="0"/>
              <a:t>63% of the scans</a:t>
            </a:r>
          </a:p>
          <a:p>
            <a:r>
              <a:rPr lang="en-US" b="1" dirty="0"/>
              <a:t>by a mean </a:t>
            </a:r>
          </a:p>
          <a:p>
            <a:r>
              <a:rPr lang="en-US" b="1" dirty="0"/>
              <a:t>difference of  0.37 </a:t>
            </a:r>
            <a:r>
              <a:rPr lang="en-US" b="1" dirty="0" err="1"/>
              <a:t>peta</a:t>
            </a:r>
            <a:r>
              <a:rPr lang="en-US" b="1" dirty="0"/>
              <a:t> molec cm</a:t>
            </a:r>
            <a:r>
              <a:rPr lang="en-US" b="1" baseline="30000" dirty="0"/>
              <a:t>-2</a:t>
            </a:r>
          </a:p>
        </p:txBody>
      </p:sp>
      <p:sp>
        <p:nvSpPr>
          <p:cNvPr id="6" name="TextBox 5">
            <a:extLst>
              <a:ext uri="{FF2B5EF4-FFF2-40B4-BE49-F238E27FC236}">
                <a16:creationId xmlns:a16="http://schemas.microsoft.com/office/drawing/2014/main" id="{8E9CBE7D-EA3B-A779-3974-6AE81292D67A}"/>
              </a:ext>
            </a:extLst>
          </p:cNvPr>
          <p:cNvSpPr txBox="1"/>
          <p:nvPr/>
        </p:nvSpPr>
        <p:spPr>
          <a:xfrm>
            <a:off x="0" y="3152001"/>
            <a:ext cx="2315057" cy="1477328"/>
          </a:xfrm>
          <a:prstGeom prst="rect">
            <a:avLst/>
          </a:prstGeom>
          <a:noFill/>
        </p:spPr>
        <p:txBody>
          <a:bodyPr wrap="none" rtlCol="0">
            <a:spAutoFit/>
          </a:bodyPr>
          <a:lstStyle/>
          <a:p>
            <a:r>
              <a:rPr lang="en-US" b="1" dirty="0"/>
              <a:t>Over recent flashes,</a:t>
            </a:r>
          </a:p>
          <a:p>
            <a:r>
              <a:rPr lang="en-US" b="1" dirty="0"/>
              <a:t>median AMF_trops </a:t>
            </a:r>
          </a:p>
          <a:p>
            <a:r>
              <a:rPr lang="en-US" b="1" dirty="0"/>
              <a:t>are smaller on 76%</a:t>
            </a:r>
          </a:p>
          <a:p>
            <a:r>
              <a:rPr lang="en-US" b="1" dirty="0"/>
              <a:t>of the scans by a</a:t>
            </a:r>
          </a:p>
          <a:p>
            <a:r>
              <a:rPr lang="en-US" b="1" dirty="0"/>
              <a:t>mean value of 15%. </a:t>
            </a:r>
          </a:p>
        </p:txBody>
      </p:sp>
      <p:sp>
        <p:nvSpPr>
          <p:cNvPr id="7" name="TextBox 6">
            <a:extLst>
              <a:ext uri="{FF2B5EF4-FFF2-40B4-BE49-F238E27FC236}">
                <a16:creationId xmlns:a16="http://schemas.microsoft.com/office/drawing/2014/main" id="{A16EA7A2-F901-D8BF-0D57-E420ABFDB04F}"/>
              </a:ext>
            </a:extLst>
          </p:cNvPr>
          <p:cNvSpPr txBox="1"/>
          <p:nvPr/>
        </p:nvSpPr>
        <p:spPr>
          <a:xfrm>
            <a:off x="9534148" y="362540"/>
            <a:ext cx="2595020" cy="1754326"/>
          </a:xfrm>
          <a:prstGeom prst="rect">
            <a:avLst/>
          </a:prstGeom>
          <a:noFill/>
        </p:spPr>
        <p:txBody>
          <a:bodyPr wrap="square" rtlCol="0">
            <a:spAutoFit/>
          </a:bodyPr>
          <a:lstStyle/>
          <a:p>
            <a:r>
              <a:rPr lang="en-US" b="1" dirty="0"/>
              <a:t>Over recent lightning, median tropospheric VCDs are enhanced on 82% of the scans by a</a:t>
            </a:r>
          </a:p>
          <a:p>
            <a:r>
              <a:rPr lang="en-US" b="1" dirty="0"/>
              <a:t>mean difference of 1.9</a:t>
            </a:r>
          </a:p>
          <a:p>
            <a:r>
              <a:rPr lang="en-US" b="1" dirty="0" err="1"/>
              <a:t>peta</a:t>
            </a:r>
            <a:r>
              <a:rPr lang="en-US" b="1" dirty="0"/>
              <a:t> molec cm</a:t>
            </a:r>
            <a:r>
              <a:rPr lang="en-US" b="1" baseline="30000" dirty="0"/>
              <a:t>-2</a:t>
            </a:r>
            <a:r>
              <a:rPr lang="en-US" b="1" dirty="0"/>
              <a:t>. </a:t>
            </a:r>
          </a:p>
        </p:txBody>
      </p:sp>
      <p:sp>
        <p:nvSpPr>
          <p:cNvPr id="8" name="TextBox 7">
            <a:extLst>
              <a:ext uri="{FF2B5EF4-FFF2-40B4-BE49-F238E27FC236}">
                <a16:creationId xmlns:a16="http://schemas.microsoft.com/office/drawing/2014/main" id="{C1F6C210-CFA4-6B82-F77A-BB1AEA7AE448}"/>
              </a:ext>
            </a:extLst>
          </p:cNvPr>
          <p:cNvSpPr txBox="1"/>
          <p:nvPr/>
        </p:nvSpPr>
        <p:spPr>
          <a:xfrm>
            <a:off x="9458565" y="3429000"/>
            <a:ext cx="2670603" cy="1477328"/>
          </a:xfrm>
          <a:prstGeom prst="rect">
            <a:avLst/>
          </a:prstGeom>
          <a:noFill/>
        </p:spPr>
        <p:txBody>
          <a:bodyPr wrap="none" rtlCol="0">
            <a:spAutoFit/>
          </a:bodyPr>
          <a:lstStyle/>
          <a:p>
            <a:r>
              <a:rPr lang="en-US" b="1" dirty="0"/>
              <a:t>Over recent lightning, </a:t>
            </a:r>
          </a:p>
          <a:p>
            <a:r>
              <a:rPr lang="en-US" b="1" dirty="0"/>
              <a:t>median OCPs are lower </a:t>
            </a:r>
          </a:p>
          <a:p>
            <a:r>
              <a:rPr lang="en-US" b="1" dirty="0"/>
              <a:t>on 81% of the scans by</a:t>
            </a:r>
          </a:p>
          <a:p>
            <a:r>
              <a:rPr lang="en-US" b="1" dirty="0"/>
              <a:t>a mean difference of</a:t>
            </a:r>
          </a:p>
          <a:p>
            <a:r>
              <a:rPr lang="en-US" b="1" dirty="0"/>
              <a:t>28 hPa</a:t>
            </a:r>
          </a:p>
        </p:txBody>
      </p:sp>
      <p:pic>
        <p:nvPicPr>
          <p:cNvPr id="3" name="Picture 2" descr="A graph of different types of light&#10;&#10;Description automatically generated with medium confidence">
            <a:extLst>
              <a:ext uri="{FF2B5EF4-FFF2-40B4-BE49-F238E27FC236}">
                <a16:creationId xmlns:a16="http://schemas.microsoft.com/office/drawing/2014/main" id="{13672124-B499-153E-E517-6E350347C48A}"/>
              </a:ext>
            </a:extLst>
          </p:cNvPr>
          <p:cNvPicPr>
            <a:picLocks noChangeAspect="1"/>
          </p:cNvPicPr>
          <p:nvPr/>
        </p:nvPicPr>
        <p:blipFill>
          <a:blip r:embed="rId2"/>
          <a:srcRect l="661" r="5321"/>
          <a:stretch/>
        </p:blipFill>
        <p:spPr>
          <a:xfrm>
            <a:off x="2154477" y="0"/>
            <a:ext cx="7304088" cy="5727031"/>
          </a:xfrm>
          <a:prstGeom prst="rect">
            <a:avLst/>
          </a:prstGeom>
        </p:spPr>
      </p:pic>
    </p:spTree>
    <p:extLst>
      <p:ext uri="{BB962C8B-B14F-4D97-AF65-F5344CB8AC3E}">
        <p14:creationId xmlns:p14="http://schemas.microsoft.com/office/powerpoint/2010/main" val="1994127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numbers and text&#10;&#10;Description automatically generated">
            <a:extLst>
              <a:ext uri="{FF2B5EF4-FFF2-40B4-BE49-F238E27FC236}">
                <a16:creationId xmlns:a16="http://schemas.microsoft.com/office/drawing/2014/main" id="{6A53B2F5-FEC3-426E-F509-4BC5506D1983}"/>
              </a:ext>
            </a:extLst>
          </p:cNvPr>
          <p:cNvPicPr>
            <a:picLocks noChangeAspect="1"/>
          </p:cNvPicPr>
          <p:nvPr/>
        </p:nvPicPr>
        <p:blipFill>
          <a:blip r:embed="rId2"/>
          <a:stretch>
            <a:fillRect/>
          </a:stretch>
        </p:blipFill>
        <p:spPr>
          <a:xfrm>
            <a:off x="40132" y="212942"/>
            <a:ext cx="7772400" cy="5727031"/>
          </a:xfrm>
          <a:prstGeom prst="rect">
            <a:avLst/>
          </a:prstGeom>
        </p:spPr>
      </p:pic>
      <p:sp>
        <p:nvSpPr>
          <p:cNvPr id="6" name="TextBox 5">
            <a:extLst>
              <a:ext uri="{FF2B5EF4-FFF2-40B4-BE49-F238E27FC236}">
                <a16:creationId xmlns:a16="http://schemas.microsoft.com/office/drawing/2014/main" id="{92C88329-CD4F-0A0D-2B0B-E12BD9B7FCB5}"/>
              </a:ext>
            </a:extLst>
          </p:cNvPr>
          <p:cNvSpPr txBox="1"/>
          <p:nvPr/>
        </p:nvSpPr>
        <p:spPr>
          <a:xfrm>
            <a:off x="7229548" y="4136152"/>
            <a:ext cx="4372049"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8" name="Slide Number Placeholder 7">
            <a:extLst>
              <a:ext uri="{FF2B5EF4-FFF2-40B4-BE49-F238E27FC236}">
                <a16:creationId xmlns:a16="http://schemas.microsoft.com/office/drawing/2014/main" id="{B1F4DFD9-C88D-6F99-1C22-659B311A58AA}"/>
              </a:ext>
            </a:extLst>
          </p:cNvPr>
          <p:cNvSpPr>
            <a:spLocks noGrp="1"/>
          </p:cNvSpPr>
          <p:nvPr>
            <p:ph type="sldNum" sz="quarter" idx="12"/>
          </p:nvPr>
        </p:nvSpPr>
        <p:spPr/>
        <p:txBody>
          <a:bodyPr/>
          <a:lstStyle/>
          <a:p>
            <a:fld id="{549FAD4F-1D10-9249-9BA7-252E27A8E81C}" type="slidenum">
              <a:rPr lang="en-US" smtClean="0"/>
              <a:t>12</a:t>
            </a:fld>
            <a:endParaRPr lang="en-US"/>
          </a:p>
        </p:txBody>
      </p:sp>
      <p:sp>
        <p:nvSpPr>
          <p:cNvPr id="9" name="TextBox 8">
            <a:extLst>
              <a:ext uri="{FF2B5EF4-FFF2-40B4-BE49-F238E27FC236}">
                <a16:creationId xmlns:a16="http://schemas.microsoft.com/office/drawing/2014/main" id="{4024B711-6490-E551-42A2-F6407FEFF38A}"/>
              </a:ext>
            </a:extLst>
          </p:cNvPr>
          <p:cNvSpPr txBox="1"/>
          <p:nvPr/>
        </p:nvSpPr>
        <p:spPr>
          <a:xfrm>
            <a:off x="7427469" y="918027"/>
            <a:ext cx="4372049" cy="4247317"/>
          </a:xfrm>
          <a:prstGeom prst="rect">
            <a:avLst/>
          </a:prstGeom>
          <a:noFill/>
        </p:spPr>
        <p:txBody>
          <a:bodyPr wrap="square" rtlCol="0">
            <a:spAutoFit/>
          </a:bodyPr>
          <a:lstStyle/>
          <a:p>
            <a:r>
              <a:rPr lang="en-US" b="1" dirty="0"/>
              <a:t>By comparing the variability of scan-by-scan estimates of PE as a function of assumed NO</a:t>
            </a:r>
            <a:r>
              <a:rPr lang="en-US" b="1" baseline="-25000" dirty="0"/>
              <a:t>x</a:t>
            </a:r>
            <a:r>
              <a:rPr lang="en-US" b="1" dirty="0"/>
              <a:t> lifetime it is possible</a:t>
            </a:r>
          </a:p>
          <a:p>
            <a:r>
              <a:rPr lang="en-US" b="1" dirty="0"/>
              <a:t>to determine the NO</a:t>
            </a:r>
            <a:r>
              <a:rPr lang="en-US" b="1" baseline="-25000" dirty="0"/>
              <a:t>x</a:t>
            </a:r>
            <a:r>
              <a:rPr lang="en-US" b="1" dirty="0"/>
              <a:t> lifetime in the near-field of deep convection and reduce uncertainties in LNO</a:t>
            </a:r>
            <a:r>
              <a:rPr lang="en-US" b="1" baseline="-25000" dirty="0"/>
              <a:t>2</a:t>
            </a:r>
            <a:r>
              <a:rPr lang="en-US" b="1" dirty="0"/>
              <a:t> PE. </a:t>
            </a:r>
          </a:p>
          <a:p>
            <a:endParaRPr lang="en-US" b="1" dirty="0"/>
          </a:p>
          <a:p>
            <a:r>
              <a:rPr lang="en-US" b="1" dirty="0"/>
              <a:t>For these case studies, the relative standard deviation of single day PE estimates is smallest for 𝝉 = 4-12 hours.  Averaging these values, LNO</a:t>
            </a:r>
            <a:r>
              <a:rPr lang="en-US" b="1" baseline="-25000" dirty="0"/>
              <a:t>2</a:t>
            </a:r>
            <a:r>
              <a:rPr lang="en-US" b="1" dirty="0"/>
              <a:t> PE is 272 moles per flash using the standard AMF but only 115-192 moles per flash when using modified AMFs more appropriate for deep convective conditions. </a:t>
            </a:r>
          </a:p>
        </p:txBody>
      </p:sp>
    </p:spTree>
    <p:extLst>
      <p:ext uri="{BB962C8B-B14F-4D97-AF65-F5344CB8AC3E}">
        <p14:creationId xmlns:p14="http://schemas.microsoft.com/office/powerpoint/2010/main" val="60081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ED4A-F376-AF5A-53E7-E284DFFA9A78}"/>
              </a:ext>
            </a:extLst>
          </p:cNvPr>
          <p:cNvSpPr>
            <a:spLocks noGrp="1"/>
          </p:cNvSpPr>
          <p:nvPr>
            <p:ph type="title"/>
          </p:nvPr>
        </p:nvSpPr>
        <p:spPr/>
        <p:txBody>
          <a:bodyPr>
            <a:normAutofit/>
          </a:bodyPr>
          <a:lstStyle/>
          <a:p>
            <a:pPr algn="ctr"/>
            <a:r>
              <a:rPr lang="en-US" sz="3200" dirty="0">
                <a:solidFill>
                  <a:schemeClr val="bg1"/>
                </a:solidFill>
              </a:rPr>
              <a:t>Summary</a:t>
            </a:r>
          </a:p>
        </p:txBody>
      </p:sp>
      <p:sp>
        <p:nvSpPr>
          <p:cNvPr id="3" name="Content Placeholder 2">
            <a:extLst>
              <a:ext uri="{FF2B5EF4-FFF2-40B4-BE49-F238E27FC236}">
                <a16:creationId xmlns:a16="http://schemas.microsoft.com/office/drawing/2014/main" id="{9C8CD1C5-31C6-E0F1-D7C8-808E911A8F7A}"/>
              </a:ext>
            </a:extLst>
          </p:cNvPr>
          <p:cNvSpPr>
            <a:spLocks noGrp="1"/>
          </p:cNvSpPr>
          <p:nvPr>
            <p:ph idx="1"/>
          </p:nvPr>
        </p:nvSpPr>
        <p:spPr/>
        <p:txBody>
          <a:bodyPr>
            <a:normAutofit lnSpcReduction="10000"/>
          </a:bodyPr>
          <a:lstStyle/>
          <a:p>
            <a:r>
              <a:rPr lang="en-US" sz="2000" b="1" dirty="0">
                <a:solidFill>
                  <a:schemeClr val="bg1"/>
                </a:solidFill>
                <a:latin typeface="Helvetica" pitchFamily="2" charset="0"/>
              </a:rPr>
              <a:t>TEMPO spectra saturate over very bright clouds, esp. between 10 AM and 4 PM LT. </a:t>
            </a:r>
          </a:p>
          <a:p>
            <a:r>
              <a:rPr lang="en-US" sz="2000" b="1" dirty="0">
                <a:solidFill>
                  <a:schemeClr val="bg1"/>
                </a:solidFill>
                <a:latin typeface="Helvetica" pitchFamily="2" charset="0"/>
              </a:rPr>
              <a:t>Tropospheric VCDs of NO</a:t>
            </a:r>
            <a:r>
              <a:rPr lang="en-US" sz="2000" b="1" baseline="-25000" dirty="0">
                <a:solidFill>
                  <a:schemeClr val="bg1"/>
                </a:solidFill>
                <a:latin typeface="Helvetica" pitchFamily="2" charset="0"/>
              </a:rPr>
              <a:t>2</a:t>
            </a:r>
            <a:r>
              <a:rPr lang="en-US" sz="2000" b="1" dirty="0">
                <a:solidFill>
                  <a:schemeClr val="bg1"/>
                </a:solidFill>
                <a:latin typeface="Helvetica" pitchFamily="2" charset="0"/>
              </a:rPr>
              <a:t> are larger over deep convective pixels with recent lightning than over other deep convective pixels enabling estimation of LNO</a:t>
            </a:r>
            <a:r>
              <a:rPr lang="en-US" sz="2000" b="1" baseline="-25000" dirty="0">
                <a:solidFill>
                  <a:schemeClr val="bg1"/>
                </a:solidFill>
                <a:latin typeface="Helvetica" pitchFamily="2" charset="0"/>
              </a:rPr>
              <a:t>x</a:t>
            </a:r>
            <a:r>
              <a:rPr lang="en-US" sz="2000" b="1" dirty="0">
                <a:solidFill>
                  <a:schemeClr val="bg1"/>
                </a:solidFill>
                <a:latin typeface="Helvetica" pitchFamily="2" charset="0"/>
              </a:rPr>
              <a:t> PE. </a:t>
            </a:r>
          </a:p>
          <a:p>
            <a:r>
              <a:rPr lang="en-US" sz="2000" b="1" dirty="0">
                <a:solidFill>
                  <a:schemeClr val="bg1"/>
                </a:solidFill>
                <a:latin typeface="Helvetica" pitchFamily="2" charset="0"/>
              </a:rPr>
              <a:t>TEMPO LNO</a:t>
            </a:r>
            <a:r>
              <a:rPr lang="en-US" sz="2000" b="1" baseline="-25000" dirty="0">
                <a:solidFill>
                  <a:schemeClr val="bg1"/>
                </a:solidFill>
                <a:latin typeface="Helvetica" pitchFamily="2" charset="0"/>
              </a:rPr>
              <a:t>2</a:t>
            </a:r>
            <a:r>
              <a:rPr lang="en-US" sz="2000" b="1" dirty="0">
                <a:solidFill>
                  <a:schemeClr val="bg1"/>
                </a:solidFill>
                <a:latin typeface="Helvetica" pitchFamily="2" charset="0"/>
              </a:rPr>
              <a:t> signal is exaggerated by ~25-50% due to biases a priori AMF over deep convection. </a:t>
            </a:r>
          </a:p>
          <a:p>
            <a:r>
              <a:rPr lang="en-US" sz="2000" b="1" dirty="0">
                <a:solidFill>
                  <a:schemeClr val="bg1"/>
                </a:solidFill>
                <a:latin typeface="Helvetica" pitchFamily="2" charset="0"/>
              </a:rPr>
              <a:t>An LNO</a:t>
            </a:r>
            <a:r>
              <a:rPr lang="en-US" sz="2000" b="1" baseline="-25000" dirty="0">
                <a:solidFill>
                  <a:schemeClr val="bg1"/>
                </a:solidFill>
                <a:latin typeface="Helvetica" pitchFamily="2" charset="0"/>
              </a:rPr>
              <a:t>2</a:t>
            </a:r>
            <a:r>
              <a:rPr lang="en-US" sz="2000" b="1" dirty="0">
                <a:solidFill>
                  <a:schemeClr val="bg1"/>
                </a:solidFill>
                <a:latin typeface="Helvetica" pitchFamily="2" charset="0"/>
              </a:rPr>
              <a:t> PE of 120 to 190 moles per flash was obtained for an NO</a:t>
            </a:r>
            <a:r>
              <a:rPr lang="en-US" sz="2000" b="1" baseline="-25000" dirty="0">
                <a:solidFill>
                  <a:schemeClr val="bg1"/>
                </a:solidFill>
                <a:latin typeface="Helvetica" pitchFamily="2" charset="0"/>
              </a:rPr>
              <a:t>x</a:t>
            </a:r>
            <a:r>
              <a:rPr lang="en-US" sz="2000" b="1" dirty="0">
                <a:solidFill>
                  <a:schemeClr val="bg1"/>
                </a:solidFill>
                <a:latin typeface="Helvetica" pitchFamily="2" charset="0"/>
              </a:rPr>
              <a:t> lifetime of 4-12 hours after adjusting the a priori air mass factor for biases. </a:t>
            </a:r>
          </a:p>
          <a:p>
            <a:r>
              <a:rPr lang="en-US" sz="2000" b="1" dirty="0">
                <a:solidFill>
                  <a:schemeClr val="bg1"/>
                </a:solidFill>
                <a:latin typeface="Helvetica" pitchFamily="2" charset="0"/>
              </a:rPr>
              <a:t>Higher time resolution TEMPO special operation experiments would provide a </a:t>
            </a:r>
            <a:r>
              <a:rPr lang="en-US" sz="2000" b="1" dirty="0" err="1">
                <a:solidFill>
                  <a:schemeClr val="bg1"/>
                </a:solidFill>
                <a:latin typeface="Helvetica" pitchFamily="2" charset="0"/>
              </a:rPr>
              <a:t>Lagrangian</a:t>
            </a:r>
            <a:r>
              <a:rPr lang="en-US" sz="2000" b="1" dirty="0">
                <a:solidFill>
                  <a:schemeClr val="bg1"/>
                </a:solidFill>
                <a:latin typeface="Helvetica" pitchFamily="2" charset="0"/>
              </a:rPr>
              <a:t> view of LNO</a:t>
            </a:r>
            <a:r>
              <a:rPr lang="en-US" sz="2000" b="1" baseline="-25000" dirty="0">
                <a:solidFill>
                  <a:schemeClr val="bg1"/>
                </a:solidFill>
                <a:latin typeface="Helvetica" pitchFamily="2" charset="0"/>
              </a:rPr>
              <a:t>x</a:t>
            </a:r>
            <a:r>
              <a:rPr lang="en-US" sz="2000" b="1" dirty="0">
                <a:solidFill>
                  <a:schemeClr val="bg1"/>
                </a:solidFill>
                <a:latin typeface="Helvetica" pitchFamily="2" charset="0"/>
              </a:rPr>
              <a:t> plumes over a storm’s lifetime.  Coupled with continuous lightning observations, this would allow for the examination of LNO</a:t>
            </a:r>
            <a:r>
              <a:rPr lang="en-US" sz="2000" b="1" baseline="-25000" dirty="0">
                <a:solidFill>
                  <a:schemeClr val="bg1"/>
                </a:solidFill>
                <a:latin typeface="Helvetica" pitchFamily="2" charset="0"/>
              </a:rPr>
              <a:t>x</a:t>
            </a:r>
            <a:r>
              <a:rPr lang="en-US" sz="2000" b="1" dirty="0">
                <a:solidFill>
                  <a:schemeClr val="bg1"/>
                </a:solidFill>
                <a:latin typeface="Helvetica" pitchFamily="2" charset="0"/>
              </a:rPr>
              <a:t> PE as a function of flash rate and also constrain NO</a:t>
            </a:r>
            <a:r>
              <a:rPr lang="en-US" sz="2000" b="1" baseline="-25000" dirty="0">
                <a:solidFill>
                  <a:schemeClr val="bg1"/>
                </a:solidFill>
                <a:latin typeface="Helvetica" pitchFamily="2" charset="0"/>
              </a:rPr>
              <a:t>x</a:t>
            </a:r>
            <a:r>
              <a:rPr lang="en-US" sz="2000" b="1" dirty="0">
                <a:solidFill>
                  <a:schemeClr val="bg1"/>
                </a:solidFill>
                <a:latin typeface="Helvetica" pitchFamily="2" charset="0"/>
              </a:rPr>
              <a:t> lifetime in the near-field-of-convection.  </a:t>
            </a:r>
            <a:endParaRPr lang="en-US" sz="2000" baseline="-25000" dirty="0">
              <a:latin typeface="Helvetica" pitchFamily="2" charset="0"/>
            </a:endParaRPr>
          </a:p>
          <a:p>
            <a:endParaRPr lang="en-US" sz="2000" dirty="0"/>
          </a:p>
          <a:p>
            <a:r>
              <a:rPr lang="en-US" sz="2000" dirty="0">
                <a:solidFill>
                  <a:schemeClr val="bg1"/>
                </a:solidFill>
              </a:rPr>
              <a:t>Note: All of the numbers given here are preliminary and subject to change. </a:t>
            </a:r>
          </a:p>
          <a:p>
            <a:endParaRPr lang="en-US" sz="2000" dirty="0">
              <a:solidFill>
                <a:schemeClr val="bg1"/>
              </a:solidFill>
            </a:endParaRPr>
          </a:p>
          <a:p>
            <a:endParaRPr lang="en-US" sz="2000" dirty="0"/>
          </a:p>
          <a:p>
            <a:endParaRPr lang="en-US" sz="2000" dirty="0"/>
          </a:p>
        </p:txBody>
      </p:sp>
      <p:sp>
        <p:nvSpPr>
          <p:cNvPr id="4" name="Slide Number Placeholder 3">
            <a:extLst>
              <a:ext uri="{FF2B5EF4-FFF2-40B4-BE49-F238E27FC236}">
                <a16:creationId xmlns:a16="http://schemas.microsoft.com/office/drawing/2014/main" id="{B59800E9-11CD-EB49-E1E7-619017FCBBD4}"/>
              </a:ext>
            </a:extLst>
          </p:cNvPr>
          <p:cNvSpPr>
            <a:spLocks noGrp="1"/>
          </p:cNvSpPr>
          <p:nvPr>
            <p:ph type="sldNum" sz="quarter" idx="12"/>
          </p:nvPr>
        </p:nvSpPr>
        <p:spPr/>
        <p:txBody>
          <a:bodyPr/>
          <a:lstStyle/>
          <a:p>
            <a:fld id="{549FAD4F-1D10-9249-9BA7-252E27A8E81C}" type="slidenum">
              <a:rPr lang="en-US" smtClean="0"/>
              <a:t>13</a:t>
            </a:fld>
            <a:endParaRPr lang="en-US"/>
          </a:p>
        </p:txBody>
      </p:sp>
    </p:spTree>
    <p:extLst>
      <p:ext uri="{BB962C8B-B14F-4D97-AF65-F5344CB8AC3E}">
        <p14:creationId xmlns:p14="http://schemas.microsoft.com/office/powerpoint/2010/main" val="2141582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4C3B-F3DB-F38F-8384-07D65DB88B20}"/>
              </a:ext>
            </a:extLst>
          </p:cNvPr>
          <p:cNvSpPr>
            <a:spLocks noGrp="1"/>
          </p:cNvSpPr>
          <p:nvPr>
            <p:ph type="title"/>
          </p:nvPr>
        </p:nvSpPr>
        <p:spPr/>
        <p:txBody>
          <a:bodyPr>
            <a:normAutofit/>
          </a:bodyPr>
          <a:lstStyle/>
          <a:p>
            <a:pPr algn="ctr"/>
            <a:r>
              <a:rPr lang="en-US" sz="3200" b="1" dirty="0">
                <a:solidFill>
                  <a:schemeClr val="bg1"/>
                </a:solidFill>
              </a:rPr>
              <a:t>Future Work</a:t>
            </a:r>
          </a:p>
        </p:txBody>
      </p:sp>
      <p:sp>
        <p:nvSpPr>
          <p:cNvPr id="3" name="Content Placeholder 2">
            <a:extLst>
              <a:ext uri="{FF2B5EF4-FFF2-40B4-BE49-F238E27FC236}">
                <a16:creationId xmlns:a16="http://schemas.microsoft.com/office/drawing/2014/main" id="{F2C99B33-DC8F-1584-A791-279DB2EF4ECD}"/>
              </a:ext>
            </a:extLst>
          </p:cNvPr>
          <p:cNvSpPr>
            <a:spLocks noGrp="1"/>
          </p:cNvSpPr>
          <p:nvPr>
            <p:ph idx="1"/>
          </p:nvPr>
        </p:nvSpPr>
        <p:spPr>
          <a:xfrm>
            <a:off x="838200" y="1487422"/>
            <a:ext cx="10515600" cy="4351338"/>
          </a:xfrm>
        </p:spPr>
        <p:txBody>
          <a:bodyPr>
            <a:normAutofit fontScale="85000" lnSpcReduction="20000"/>
          </a:bodyPr>
          <a:lstStyle/>
          <a:p>
            <a:pPr marL="0" indent="0" algn="ctr">
              <a:buNone/>
            </a:pPr>
            <a:endParaRPr lang="en-US" sz="3200" b="1" u="sng" dirty="0">
              <a:latin typeface="Helvetica" pitchFamily="2" charset="0"/>
            </a:endParaRPr>
          </a:p>
          <a:p>
            <a:pPr marL="457200" indent="-457200"/>
            <a:r>
              <a:rPr lang="en-US" sz="2400" b="1" dirty="0">
                <a:solidFill>
                  <a:schemeClr val="bg1"/>
                </a:solidFill>
                <a:latin typeface="Helvetica" pitchFamily="2" charset="0"/>
              </a:rPr>
              <a:t>Examine variations in PE with flash rate and uncertainties in NO</a:t>
            </a:r>
            <a:r>
              <a:rPr lang="en-US" sz="2400" b="1" baseline="-25000" dirty="0">
                <a:solidFill>
                  <a:schemeClr val="bg1"/>
                </a:solidFill>
                <a:latin typeface="Helvetica" pitchFamily="2" charset="0"/>
              </a:rPr>
              <a:t>x</a:t>
            </a:r>
            <a:r>
              <a:rPr lang="en-US" sz="2400" b="1" dirty="0">
                <a:solidFill>
                  <a:schemeClr val="bg1"/>
                </a:solidFill>
                <a:latin typeface="Helvetica" pitchFamily="2" charset="0"/>
              </a:rPr>
              <a:t> lifetime using carefully chosen case studies and/or higher temporal resolution TEMPO scans. </a:t>
            </a:r>
          </a:p>
          <a:p>
            <a:pPr marL="457200" indent="-457200"/>
            <a:r>
              <a:rPr lang="en-US" sz="2400" b="1" dirty="0">
                <a:solidFill>
                  <a:schemeClr val="bg1"/>
                </a:solidFill>
                <a:latin typeface="Helvetica" pitchFamily="2" charset="0"/>
              </a:rPr>
              <a:t>Increase sample size over deep convection by including a subset of “suspect” retrievals (</a:t>
            </a:r>
            <a:r>
              <a:rPr lang="en-US" sz="2400" b="1" dirty="0" err="1">
                <a:solidFill>
                  <a:schemeClr val="bg1"/>
                </a:solidFill>
                <a:latin typeface="Helvetica" pitchFamily="2" charset="0"/>
              </a:rPr>
              <a:t>main_data_quality_flag</a:t>
            </a:r>
            <a:r>
              <a:rPr lang="en-US" sz="2400" b="1" dirty="0">
                <a:solidFill>
                  <a:schemeClr val="bg1"/>
                </a:solidFill>
                <a:latin typeface="Helvetica" pitchFamily="2" charset="0"/>
              </a:rPr>
              <a:t> = 1) in analysis.  Improve approach used to separate pixels into flashing- and non-flashing camps.  Both of these steps could enhance PE. </a:t>
            </a:r>
          </a:p>
          <a:p>
            <a:pPr marL="457200" indent="-457200">
              <a:buFont typeface="Arial" panose="020B0604020202020204" pitchFamily="34" charset="0"/>
              <a:buChar char="•"/>
            </a:pPr>
            <a:r>
              <a:rPr lang="en-US" sz="2400" b="1" dirty="0">
                <a:solidFill>
                  <a:schemeClr val="bg1"/>
                </a:solidFill>
                <a:latin typeface="Helvetica" pitchFamily="2" charset="0"/>
              </a:rPr>
              <a:t>Reduce uncertainties in flashes contributing to observed NO</a:t>
            </a:r>
            <a:r>
              <a:rPr lang="en-US" sz="2400" b="1" baseline="-25000" dirty="0">
                <a:solidFill>
                  <a:schemeClr val="bg1"/>
                </a:solidFill>
                <a:latin typeface="Helvetica" pitchFamily="2" charset="0"/>
              </a:rPr>
              <a:t>2</a:t>
            </a:r>
            <a:r>
              <a:rPr lang="en-US" sz="2400" b="1" dirty="0">
                <a:solidFill>
                  <a:schemeClr val="bg1"/>
                </a:solidFill>
                <a:latin typeface="Helvetica" pitchFamily="2" charset="0"/>
              </a:rPr>
              <a:t> column via adjustment of GLM flashes for DE, use of an alternate (ENTLN) flash source, and refinement of region-of-interests (ROIs) and integration periods</a:t>
            </a:r>
          </a:p>
          <a:p>
            <a:pPr marL="457200" indent="-457200">
              <a:buFont typeface="Arial" panose="020B0604020202020204" pitchFamily="34" charset="0"/>
              <a:buChar char="•"/>
            </a:pPr>
            <a:r>
              <a:rPr lang="en-US" sz="2400" b="1" dirty="0">
                <a:solidFill>
                  <a:schemeClr val="bg1"/>
                </a:solidFill>
                <a:latin typeface="Helvetica" pitchFamily="2" charset="0"/>
              </a:rPr>
              <a:t>Not all flashes are the same.  Examine the impact of variations in optical energy per flash on the observed NO</a:t>
            </a:r>
            <a:r>
              <a:rPr lang="en-US" sz="2400" b="1" baseline="-25000" dirty="0">
                <a:solidFill>
                  <a:schemeClr val="bg1"/>
                </a:solidFill>
                <a:latin typeface="Helvetica" pitchFamily="2" charset="0"/>
              </a:rPr>
              <a:t>2</a:t>
            </a:r>
            <a:r>
              <a:rPr lang="en-US" sz="2400" b="1" dirty="0">
                <a:solidFill>
                  <a:schemeClr val="bg1"/>
                </a:solidFill>
                <a:latin typeface="Helvetica" pitchFamily="2" charset="0"/>
              </a:rPr>
              <a:t> column. </a:t>
            </a:r>
          </a:p>
          <a:p>
            <a:pPr marL="457200" indent="-457200"/>
            <a:r>
              <a:rPr lang="en-US" sz="2400" b="1" dirty="0">
                <a:solidFill>
                  <a:schemeClr val="bg1"/>
                </a:solidFill>
                <a:latin typeface="Helvetica" pitchFamily="2" charset="0"/>
              </a:rPr>
              <a:t>Continue examining alternative AMFs for use over deep convective systems. </a:t>
            </a:r>
          </a:p>
          <a:p>
            <a:pPr marL="457200" indent="-457200"/>
            <a:r>
              <a:rPr lang="en-US" sz="2400" b="1" dirty="0">
                <a:solidFill>
                  <a:schemeClr val="bg1"/>
                </a:solidFill>
                <a:latin typeface="Helvetica" pitchFamily="2" charset="0"/>
              </a:rPr>
              <a:t>Convert LNO</a:t>
            </a:r>
            <a:r>
              <a:rPr lang="en-US" sz="2400" b="1" baseline="-25000" dirty="0">
                <a:solidFill>
                  <a:schemeClr val="bg1"/>
                </a:solidFill>
                <a:latin typeface="Helvetica" pitchFamily="2" charset="0"/>
              </a:rPr>
              <a:t>2 </a:t>
            </a:r>
            <a:r>
              <a:rPr lang="en-US" sz="2400" b="1" dirty="0">
                <a:solidFill>
                  <a:schemeClr val="bg1"/>
                </a:solidFill>
                <a:latin typeface="Helvetica" pitchFamily="2" charset="0"/>
              </a:rPr>
              <a:t>PE to LNO</a:t>
            </a:r>
            <a:r>
              <a:rPr lang="en-US" sz="2400" b="1" baseline="-25000" dirty="0">
                <a:solidFill>
                  <a:schemeClr val="bg1"/>
                </a:solidFill>
                <a:latin typeface="Helvetica" pitchFamily="2" charset="0"/>
              </a:rPr>
              <a:t>x</a:t>
            </a:r>
            <a:r>
              <a:rPr lang="en-US" sz="2400" b="1" dirty="0">
                <a:solidFill>
                  <a:schemeClr val="bg1"/>
                </a:solidFill>
                <a:latin typeface="Helvetica" pitchFamily="2" charset="0"/>
              </a:rPr>
              <a:t> PE using tropospheric profiles of NO</a:t>
            </a:r>
            <a:r>
              <a:rPr lang="en-US" sz="2400" b="1" baseline="-25000" dirty="0">
                <a:solidFill>
                  <a:schemeClr val="bg1"/>
                </a:solidFill>
                <a:latin typeface="Helvetica" pitchFamily="2" charset="0"/>
              </a:rPr>
              <a:t>x</a:t>
            </a:r>
            <a:r>
              <a:rPr lang="en-US" sz="2400" b="1" dirty="0">
                <a:solidFill>
                  <a:schemeClr val="bg1"/>
                </a:solidFill>
                <a:latin typeface="Helvetica" pitchFamily="2" charset="0"/>
              </a:rPr>
              <a:t> and NO</a:t>
            </a:r>
            <a:r>
              <a:rPr lang="en-US" sz="2400" b="1" baseline="-25000" dirty="0">
                <a:solidFill>
                  <a:schemeClr val="bg1"/>
                </a:solidFill>
                <a:latin typeface="Helvetica" pitchFamily="2" charset="0"/>
              </a:rPr>
              <a:t>2</a:t>
            </a:r>
            <a:r>
              <a:rPr lang="en-US" sz="2400" b="1" dirty="0">
                <a:solidFill>
                  <a:schemeClr val="bg1"/>
                </a:solidFill>
                <a:latin typeface="Helvetica" pitchFamily="2" charset="0"/>
              </a:rPr>
              <a:t> from NASA GEOS-CF in regions of deep convection</a:t>
            </a:r>
          </a:p>
          <a:p>
            <a:pPr marL="457200" indent="-457200">
              <a:buFont typeface="Arial" panose="020B0604020202020204" pitchFamily="34" charset="0"/>
              <a:buChar char="•"/>
            </a:pPr>
            <a:endParaRPr lang="en-US" sz="2400" b="1" dirty="0">
              <a:solidFill>
                <a:schemeClr val="bg1"/>
              </a:solidFill>
              <a:latin typeface="Helvetica" pitchFamily="2" charset="0"/>
            </a:endParaRPr>
          </a:p>
          <a:p>
            <a:endParaRPr lang="en-US" dirty="0"/>
          </a:p>
        </p:txBody>
      </p:sp>
      <p:sp>
        <p:nvSpPr>
          <p:cNvPr id="4" name="Slide Number Placeholder 3">
            <a:extLst>
              <a:ext uri="{FF2B5EF4-FFF2-40B4-BE49-F238E27FC236}">
                <a16:creationId xmlns:a16="http://schemas.microsoft.com/office/drawing/2014/main" id="{C02D9902-17AB-8D57-0D93-4C9F010F823F}"/>
              </a:ext>
            </a:extLst>
          </p:cNvPr>
          <p:cNvSpPr>
            <a:spLocks noGrp="1"/>
          </p:cNvSpPr>
          <p:nvPr>
            <p:ph type="sldNum" sz="quarter" idx="12"/>
          </p:nvPr>
        </p:nvSpPr>
        <p:spPr/>
        <p:txBody>
          <a:bodyPr/>
          <a:lstStyle/>
          <a:p>
            <a:fld id="{549FAD4F-1D10-9249-9BA7-252E27A8E81C}" type="slidenum">
              <a:rPr lang="en-US" smtClean="0"/>
              <a:t>14</a:t>
            </a:fld>
            <a:endParaRPr lang="en-US"/>
          </a:p>
        </p:txBody>
      </p:sp>
    </p:spTree>
    <p:extLst>
      <p:ext uri="{BB962C8B-B14F-4D97-AF65-F5344CB8AC3E}">
        <p14:creationId xmlns:p14="http://schemas.microsoft.com/office/powerpoint/2010/main" val="134340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AD771D-97FA-E4A8-FBCE-01EC714564BB}"/>
              </a:ext>
            </a:extLst>
          </p:cNvPr>
          <p:cNvSpPr>
            <a:spLocks noGrp="1"/>
          </p:cNvSpPr>
          <p:nvPr>
            <p:ph type="title"/>
          </p:nvPr>
        </p:nvSpPr>
        <p:spPr>
          <a:xfrm>
            <a:off x="3394555" y="162648"/>
            <a:ext cx="6781800" cy="1338696"/>
          </a:xfrm>
        </p:spPr>
        <p:txBody>
          <a:bodyPr>
            <a:normAutofit/>
          </a:bodyPr>
          <a:lstStyle/>
          <a:p>
            <a:pPr algn="ctr"/>
            <a:r>
              <a:rPr lang="en-US" sz="2800" b="1" dirty="0">
                <a:latin typeface="Helvetica" pitchFamily="2" charset="0"/>
              </a:rPr>
              <a:t>Introduction</a:t>
            </a:r>
          </a:p>
        </p:txBody>
      </p:sp>
      <p:pic>
        <p:nvPicPr>
          <p:cNvPr id="7" name="Picture 6" descr="Low angle view of lightning against cloudy sky at dusk">
            <a:extLst>
              <a:ext uri="{FF2B5EF4-FFF2-40B4-BE49-F238E27FC236}">
                <a16:creationId xmlns:a16="http://schemas.microsoft.com/office/drawing/2014/main" id="{8B95DA94-6628-5551-7E78-C959E8844FBF}"/>
              </a:ext>
            </a:extLst>
          </p:cNvPr>
          <p:cNvPicPr>
            <a:picLocks noChangeAspect="1"/>
          </p:cNvPicPr>
          <p:nvPr/>
        </p:nvPicPr>
        <p:blipFill>
          <a:blip r:embed="rId2"/>
          <a:srcRect l="58583" r="8430" b="-1"/>
          <a:stretch/>
        </p:blipFill>
        <p:spPr>
          <a:xfrm>
            <a:off x="31" y="9"/>
            <a:ext cx="2653359" cy="484632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5" name="Content Placeholder 4">
            <a:extLst>
              <a:ext uri="{FF2B5EF4-FFF2-40B4-BE49-F238E27FC236}">
                <a16:creationId xmlns:a16="http://schemas.microsoft.com/office/drawing/2014/main" id="{F11ACFC9-66BD-96D3-32D2-CD1A2D21945A}"/>
              </a:ext>
            </a:extLst>
          </p:cNvPr>
          <p:cNvSpPr>
            <a:spLocks noGrp="1"/>
          </p:cNvSpPr>
          <p:nvPr>
            <p:ph idx="1"/>
          </p:nvPr>
        </p:nvSpPr>
        <p:spPr>
          <a:xfrm>
            <a:off x="3146080" y="1501344"/>
            <a:ext cx="9045920" cy="4141866"/>
          </a:xfrm>
        </p:spPr>
        <p:txBody>
          <a:bodyPr anchor="t">
            <a:normAutofit fontScale="92500" lnSpcReduction="20000"/>
          </a:bodyPr>
          <a:lstStyle/>
          <a:p>
            <a:pPr fontAlgn="base">
              <a:spcAft>
                <a:spcPct val="0"/>
              </a:spcAft>
            </a:pPr>
            <a:r>
              <a:rPr lang="en-US" sz="2200" b="1" dirty="0">
                <a:latin typeface="Helvetica" pitchFamily="2" charset="0"/>
              </a:rPr>
              <a:t>Lightning-NO</a:t>
            </a:r>
            <a:r>
              <a:rPr lang="en-US" sz="2200" b="1" baseline="-25000" dirty="0">
                <a:latin typeface="Helvetica" pitchFamily="2" charset="0"/>
              </a:rPr>
              <a:t>x</a:t>
            </a:r>
            <a:r>
              <a:rPr lang="en-US" sz="2200" b="1" dirty="0">
                <a:latin typeface="Helvetica" pitchFamily="2" charset="0"/>
              </a:rPr>
              <a:t> (LNO</a:t>
            </a:r>
            <a:r>
              <a:rPr lang="en-US" sz="2200" b="1" baseline="-25000" dirty="0">
                <a:latin typeface="Helvetica" pitchFamily="2" charset="0"/>
              </a:rPr>
              <a:t>x</a:t>
            </a:r>
            <a:r>
              <a:rPr lang="en-US" sz="2200" b="1" dirty="0">
                <a:latin typeface="Helvetica" pitchFamily="2" charset="0"/>
              </a:rPr>
              <a:t>) accounts for 10-15% of NO</a:t>
            </a:r>
            <a:r>
              <a:rPr lang="en-US" sz="2200" b="1" baseline="-25000" dirty="0">
                <a:latin typeface="Helvetica" pitchFamily="2" charset="0"/>
              </a:rPr>
              <a:t>x</a:t>
            </a:r>
            <a:r>
              <a:rPr lang="en-US" sz="2200" b="1" dirty="0">
                <a:latin typeface="Helvetica" pitchFamily="2" charset="0"/>
              </a:rPr>
              <a:t> production globally or 2 – 8 Tg N a</a:t>
            </a:r>
            <a:r>
              <a:rPr lang="en-US" sz="2200" b="1" baseline="30000" dirty="0">
                <a:latin typeface="Helvetica" pitchFamily="2" charset="0"/>
              </a:rPr>
              <a:t>-1</a:t>
            </a:r>
            <a:r>
              <a:rPr lang="en-US" sz="2200" b="1" dirty="0">
                <a:latin typeface="Helvetica" pitchFamily="2" charset="0"/>
              </a:rPr>
              <a:t> (100 to 400 moles per flash). </a:t>
            </a:r>
          </a:p>
          <a:p>
            <a:pPr fontAlgn="base">
              <a:spcAft>
                <a:spcPct val="0"/>
              </a:spcAft>
            </a:pPr>
            <a:r>
              <a:rPr lang="en-US" sz="2200" b="1" dirty="0">
                <a:latin typeface="Helvetica" pitchFamily="2" charset="0"/>
              </a:rPr>
              <a:t>Much of the uncertainty in the magnitude of the source is due to uncertainties in lightning NO</a:t>
            </a:r>
            <a:r>
              <a:rPr lang="en-US" sz="2200" b="1" baseline="-25000" dirty="0">
                <a:latin typeface="Helvetica" pitchFamily="2" charset="0"/>
              </a:rPr>
              <a:t>x</a:t>
            </a:r>
            <a:r>
              <a:rPr lang="en-US" sz="2200" b="1" dirty="0">
                <a:latin typeface="Helvetica" pitchFamily="2" charset="0"/>
              </a:rPr>
              <a:t> production per flash (LNO</a:t>
            </a:r>
            <a:r>
              <a:rPr lang="en-US" sz="2200" b="1" baseline="-25000" dirty="0">
                <a:latin typeface="Helvetica" pitchFamily="2" charset="0"/>
              </a:rPr>
              <a:t>x</a:t>
            </a:r>
            <a:r>
              <a:rPr lang="en-US" sz="2200" b="1" dirty="0">
                <a:latin typeface="Helvetica" pitchFamily="2" charset="0"/>
              </a:rPr>
              <a:t> PE).</a:t>
            </a:r>
          </a:p>
          <a:p>
            <a:pPr fontAlgn="base">
              <a:spcAft>
                <a:spcPct val="0"/>
              </a:spcAft>
            </a:pPr>
            <a:endParaRPr lang="en-US" sz="2200" b="1" dirty="0">
              <a:latin typeface="Helvetica" pitchFamily="2" charset="0"/>
            </a:endParaRPr>
          </a:p>
          <a:p>
            <a:pPr fontAlgn="base">
              <a:spcAft>
                <a:spcPct val="0"/>
              </a:spcAft>
            </a:pPr>
            <a:r>
              <a:rPr lang="en-US" sz="2200" b="1" dirty="0">
                <a:latin typeface="Helvetica" pitchFamily="2" charset="0"/>
              </a:rPr>
              <a:t>LNO</a:t>
            </a:r>
            <a:r>
              <a:rPr lang="en-US" sz="2200" b="1" baseline="-25000" dirty="0">
                <a:latin typeface="Helvetica" pitchFamily="2" charset="0"/>
              </a:rPr>
              <a:t>x</a:t>
            </a:r>
            <a:r>
              <a:rPr lang="en-US" sz="2200" b="1" dirty="0">
                <a:latin typeface="Helvetica" pitchFamily="2" charset="0"/>
              </a:rPr>
              <a:t> is injected into mid- and upper-troposphere, where away from deep convection its lifetime is longer than in lower troposphere.  LNO</a:t>
            </a:r>
            <a:r>
              <a:rPr lang="en-US" sz="2200" b="1" baseline="-25000" dirty="0">
                <a:latin typeface="Helvetica" pitchFamily="2" charset="0"/>
              </a:rPr>
              <a:t>x</a:t>
            </a:r>
            <a:r>
              <a:rPr lang="en-US" sz="2200" b="1" dirty="0">
                <a:latin typeface="Helvetica" pitchFamily="2" charset="0"/>
              </a:rPr>
              <a:t> enhances NO</a:t>
            </a:r>
            <a:r>
              <a:rPr lang="en-US" sz="2200" b="1" baseline="-25000" dirty="0">
                <a:latin typeface="Helvetica" pitchFamily="2" charset="0"/>
              </a:rPr>
              <a:t>y</a:t>
            </a:r>
            <a:r>
              <a:rPr lang="en-US" sz="2200" b="1" dirty="0">
                <a:latin typeface="Helvetica" pitchFamily="2" charset="0"/>
              </a:rPr>
              <a:t>, OH, and O</a:t>
            </a:r>
            <a:r>
              <a:rPr lang="en-US" sz="2200" b="1" baseline="-25000" dirty="0">
                <a:latin typeface="Helvetica" pitchFamily="2" charset="0"/>
              </a:rPr>
              <a:t>3</a:t>
            </a:r>
            <a:r>
              <a:rPr lang="en-US" sz="2200" b="1" dirty="0">
                <a:latin typeface="Helvetica" pitchFamily="2" charset="0"/>
              </a:rPr>
              <a:t> while decreasing CH</a:t>
            </a:r>
            <a:r>
              <a:rPr lang="en-US" sz="2200" b="1" baseline="-25000" dirty="0">
                <a:latin typeface="Helvetica" pitchFamily="2" charset="0"/>
              </a:rPr>
              <a:t>4</a:t>
            </a:r>
            <a:r>
              <a:rPr lang="en-US" sz="2200" b="1" dirty="0">
                <a:latin typeface="Helvetica" pitchFamily="2" charset="0"/>
              </a:rPr>
              <a:t> and thus contributes to enhanced longwave radiation absorption by O</a:t>
            </a:r>
            <a:r>
              <a:rPr lang="en-US" sz="2200" b="1" baseline="-25000" dirty="0">
                <a:latin typeface="Helvetica" pitchFamily="2" charset="0"/>
              </a:rPr>
              <a:t>3</a:t>
            </a:r>
            <a:r>
              <a:rPr lang="en-US" sz="2200" b="1" dirty="0">
                <a:latin typeface="Helvetica" pitchFamily="2" charset="0"/>
              </a:rPr>
              <a:t> and decreased longwave radiation absorption by CH</a:t>
            </a:r>
            <a:r>
              <a:rPr lang="en-US" sz="2200" b="1" baseline="-25000" dirty="0">
                <a:latin typeface="Helvetica" pitchFamily="2" charset="0"/>
              </a:rPr>
              <a:t>4</a:t>
            </a:r>
            <a:r>
              <a:rPr lang="en-US" sz="2200" b="1" dirty="0">
                <a:latin typeface="Helvetica" pitchFamily="2" charset="0"/>
              </a:rPr>
              <a:t>.  </a:t>
            </a:r>
          </a:p>
          <a:p>
            <a:pPr fontAlgn="base">
              <a:spcAft>
                <a:spcPct val="0"/>
              </a:spcAft>
            </a:pPr>
            <a:endParaRPr lang="en-US" sz="2200" b="1" dirty="0">
              <a:latin typeface="Helvetica" pitchFamily="2" charset="0"/>
            </a:endParaRPr>
          </a:p>
          <a:p>
            <a:pPr fontAlgn="base">
              <a:spcAft>
                <a:spcPct val="0"/>
              </a:spcAft>
            </a:pPr>
            <a:r>
              <a:rPr lang="en-US" sz="2200" b="1" dirty="0">
                <a:latin typeface="Helvetica" pitchFamily="2" charset="0"/>
              </a:rPr>
              <a:t>In this study, we estimate LNO</a:t>
            </a:r>
            <a:r>
              <a:rPr lang="en-US" sz="2200" b="1" baseline="-25000" dirty="0">
                <a:latin typeface="Helvetica" pitchFamily="2" charset="0"/>
              </a:rPr>
              <a:t>x</a:t>
            </a:r>
            <a:r>
              <a:rPr lang="en-US" sz="2200" b="1" dirty="0">
                <a:latin typeface="Helvetica" pitchFamily="2" charset="0"/>
              </a:rPr>
              <a:t> PE using flash counts from GLM and tropospheric NO</a:t>
            </a:r>
            <a:r>
              <a:rPr lang="en-US" sz="2200" b="1" baseline="-25000" dirty="0">
                <a:latin typeface="Helvetica" pitchFamily="2" charset="0"/>
              </a:rPr>
              <a:t>2</a:t>
            </a:r>
            <a:r>
              <a:rPr lang="en-US" sz="2200" b="1" dirty="0">
                <a:latin typeface="Helvetica" pitchFamily="2" charset="0"/>
              </a:rPr>
              <a:t> columns from TEMPO. </a:t>
            </a:r>
          </a:p>
          <a:p>
            <a:pPr marL="457200" indent="-457200" fontAlgn="base">
              <a:spcAft>
                <a:spcPct val="0"/>
              </a:spcAft>
              <a:buFont typeface="Arial" panose="020B0604020202020204" pitchFamily="34" charset="0"/>
              <a:buChar char="•"/>
            </a:pPr>
            <a:r>
              <a:rPr lang="en-US" sz="2200" b="1" dirty="0">
                <a:solidFill>
                  <a:schemeClr val="bg1"/>
                </a:solidFill>
                <a:latin typeface="Helvetica" pitchFamily="2" charset="0"/>
              </a:rPr>
              <a:t>\</a:t>
            </a:r>
          </a:p>
          <a:p>
            <a:endParaRPr lang="en-US" sz="2000" dirty="0"/>
          </a:p>
        </p:txBody>
      </p:sp>
      <p:sp>
        <p:nvSpPr>
          <p:cNvPr id="2" name="Slide Number Placeholder 1">
            <a:extLst>
              <a:ext uri="{FF2B5EF4-FFF2-40B4-BE49-F238E27FC236}">
                <a16:creationId xmlns:a16="http://schemas.microsoft.com/office/drawing/2014/main" id="{9AB5D22C-40AD-E2CD-7065-F27C24790476}"/>
              </a:ext>
            </a:extLst>
          </p:cNvPr>
          <p:cNvSpPr>
            <a:spLocks noGrp="1"/>
          </p:cNvSpPr>
          <p:nvPr>
            <p:ph type="sldNum" sz="quarter" idx="12"/>
          </p:nvPr>
        </p:nvSpPr>
        <p:spPr/>
        <p:txBody>
          <a:bodyPr/>
          <a:lstStyle/>
          <a:p>
            <a:fld id="{549FAD4F-1D10-9249-9BA7-252E27A8E81C}" type="slidenum">
              <a:rPr lang="en-US" smtClean="0"/>
              <a:t>2</a:t>
            </a:fld>
            <a:endParaRPr lang="en-US"/>
          </a:p>
        </p:txBody>
      </p:sp>
      <p:pic>
        <p:nvPicPr>
          <p:cNvPr id="3074" name="Picture 2" descr="Banner-TEMPO-GEMS-final-hires-credit">
            <a:extLst>
              <a:ext uri="{FF2B5EF4-FFF2-40B4-BE49-F238E27FC236}">
                <a16:creationId xmlns:a16="http://schemas.microsoft.com/office/drawing/2014/main" id="{FCAC4AF4-5021-4A9D-61BD-B1EA559DE0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103"/>
          <a:stretch/>
        </p:blipFill>
        <p:spPr bwMode="auto">
          <a:xfrm>
            <a:off x="0" y="4846329"/>
            <a:ext cx="2405751"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34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8736-D22E-CD33-32D8-A9C146C77C9D}"/>
              </a:ext>
            </a:extLst>
          </p:cNvPr>
          <p:cNvSpPr>
            <a:spLocks noGrp="1"/>
          </p:cNvSpPr>
          <p:nvPr>
            <p:ph type="title"/>
          </p:nvPr>
        </p:nvSpPr>
        <p:spPr/>
        <p:txBody>
          <a:bodyPr>
            <a:normAutofit/>
          </a:bodyPr>
          <a:lstStyle/>
          <a:p>
            <a:pPr algn="ctr"/>
            <a:r>
              <a:rPr lang="en-US" sz="3200" b="1" dirty="0">
                <a:latin typeface="Helvetica" pitchFamily="2" charset="0"/>
              </a:rPr>
              <a:t>Geostationary Lightning Mappers (GLMs)</a:t>
            </a:r>
            <a:br>
              <a:rPr lang="en-US" sz="3200" b="1" dirty="0">
                <a:latin typeface="Helvetica" pitchFamily="2" charset="0"/>
              </a:rPr>
            </a:br>
            <a:endParaRPr lang="en-US" sz="3200" dirty="0"/>
          </a:p>
        </p:txBody>
      </p:sp>
      <p:sp>
        <p:nvSpPr>
          <p:cNvPr id="3" name="Content Placeholder 2">
            <a:extLst>
              <a:ext uri="{FF2B5EF4-FFF2-40B4-BE49-F238E27FC236}">
                <a16:creationId xmlns:a16="http://schemas.microsoft.com/office/drawing/2014/main" id="{B2E193D0-03E0-8D69-7E65-159CDA5CD7D1}"/>
              </a:ext>
            </a:extLst>
          </p:cNvPr>
          <p:cNvSpPr>
            <a:spLocks noGrp="1"/>
          </p:cNvSpPr>
          <p:nvPr>
            <p:ph idx="1"/>
          </p:nvPr>
        </p:nvSpPr>
        <p:spPr>
          <a:xfrm>
            <a:off x="387262" y="1253331"/>
            <a:ext cx="6786239" cy="4984631"/>
          </a:xfrm>
        </p:spPr>
        <p:txBody>
          <a:bodyPr>
            <a:normAutofit fontScale="92500" lnSpcReduction="10000"/>
          </a:bodyPr>
          <a:lstStyle/>
          <a:p>
            <a:pPr marL="457200" indent="-457200">
              <a:buFont typeface="Arial" panose="020B0604020202020204" pitchFamily="34" charset="0"/>
              <a:buChar char="•"/>
            </a:pPr>
            <a:r>
              <a:rPr lang="en-US" sz="2200" b="1" dirty="0">
                <a:latin typeface="Helvetica" pitchFamily="2" charset="0"/>
              </a:rPr>
              <a:t>GOES-R GLMs (</a:t>
            </a:r>
            <a:r>
              <a:rPr lang="en-US" sz="2200" b="1" i="1" dirty="0">
                <a:latin typeface="Helvetica" pitchFamily="2" charset="0"/>
              </a:rPr>
              <a:t>Goodman et al</a:t>
            </a:r>
            <a:r>
              <a:rPr lang="en-US" sz="2200" b="1" dirty="0">
                <a:latin typeface="Helvetica" pitchFamily="2" charset="0"/>
              </a:rPr>
              <a:t>., 2013) are near-infrared optical transient detectors that detect lightning from changes in the optical scene due to the release of electromagnetic radiation by lightning.  </a:t>
            </a:r>
          </a:p>
          <a:p>
            <a:pPr marL="457200" indent="-457200">
              <a:buFont typeface="Arial" panose="020B0604020202020204" pitchFamily="34" charset="0"/>
              <a:buChar char="•"/>
            </a:pPr>
            <a:r>
              <a:rPr lang="en-US" sz="2200" b="1" dirty="0">
                <a:latin typeface="Helvetica" pitchFamily="2" charset="0"/>
              </a:rPr>
              <a:t>GLMs are a part of the payloads for NOAA's GOES-R series that includes GOES-16 (operational since Dec 18, 2017) and GOES-18 (operational since Jan 4, 2023).</a:t>
            </a:r>
          </a:p>
          <a:p>
            <a:pPr marL="457200" indent="-457200"/>
            <a:r>
              <a:rPr lang="en-US" sz="2200" b="1" dirty="0">
                <a:latin typeface="Helvetica" pitchFamily="2" charset="0"/>
              </a:rPr>
              <a:t>GLM maps CG and IC flashes with a mean day time detection efficiency (DE) &gt; 70%, although DE is often lower over inverted polarity storms, severe storms, and/or storms with deep liquid water paths (</a:t>
            </a:r>
            <a:r>
              <a:rPr lang="en-US" sz="2200" b="1" i="1" dirty="0">
                <a:latin typeface="Helvetica" pitchFamily="2" charset="0"/>
              </a:rPr>
              <a:t>Koshak et al</a:t>
            </a:r>
            <a:r>
              <a:rPr lang="en-US" sz="2200" b="1" dirty="0">
                <a:latin typeface="Helvetica" pitchFamily="2" charset="0"/>
              </a:rPr>
              <a:t>., 2018). </a:t>
            </a:r>
          </a:p>
          <a:p>
            <a:pPr marL="457200" indent="-457200"/>
            <a:r>
              <a:rPr lang="en-US" sz="2200" b="1" dirty="0">
                <a:latin typeface="Helvetica" pitchFamily="2" charset="0"/>
                <a:cs typeface="Times New Roman" panose="02020603050405020304" pitchFamily="18" charset="0"/>
              </a:rPr>
              <a:t>In this study, GLM-16 flashes are used east of 106.2° W and GLM-18 flashes are used west of 106.2° W.  No correction is made for DE. </a:t>
            </a:r>
          </a:p>
          <a:p>
            <a:pPr marL="457200" indent="-457200">
              <a:buFont typeface="Arial" panose="020B0604020202020204" pitchFamily="34" charset="0"/>
              <a:buChar char="•"/>
            </a:pPr>
            <a:endParaRPr lang="en-US" sz="2200" b="1" dirty="0">
              <a:latin typeface="Helvetica" pitchFamily="2" charset="0"/>
            </a:endParaRPr>
          </a:p>
          <a:p>
            <a:endParaRPr lang="en-US" dirty="0"/>
          </a:p>
        </p:txBody>
      </p:sp>
      <p:pic>
        <p:nvPicPr>
          <p:cNvPr id="4" name="Content Placeholder 10">
            <a:extLst>
              <a:ext uri="{FF2B5EF4-FFF2-40B4-BE49-F238E27FC236}">
                <a16:creationId xmlns:a16="http://schemas.microsoft.com/office/drawing/2014/main" id="{34445D88-8FA7-5AEE-0916-E476F98D6BFF}"/>
              </a:ext>
            </a:extLst>
          </p:cNvPr>
          <p:cNvPicPr>
            <a:picLocks noChangeAspect="1"/>
          </p:cNvPicPr>
          <p:nvPr/>
        </p:nvPicPr>
        <p:blipFill rotWithShape="1">
          <a:blip r:embed="rId2">
            <a:extLst>
              <a:ext uri="{28A0092B-C50C-407E-A947-70E740481C1C}">
                <a14:useLocalDpi xmlns:a14="http://schemas.microsoft.com/office/drawing/2010/main" val="0"/>
              </a:ext>
            </a:extLst>
          </a:blip>
          <a:srcRect t="6050"/>
          <a:stretch/>
        </p:blipFill>
        <p:spPr>
          <a:xfrm>
            <a:off x="7173502" y="1253331"/>
            <a:ext cx="5018498" cy="3474720"/>
          </a:xfrm>
          <a:prstGeom prst="rect">
            <a:avLst/>
          </a:prstGeom>
        </p:spPr>
      </p:pic>
      <p:sp>
        <p:nvSpPr>
          <p:cNvPr id="5" name="TextBox 4">
            <a:extLst>
              <a:ext uri="{FF2B5EF4-FFF2-40B4-BE49-F238E27FC236}">
                <a16:creationId xmlns:a16="http://schemas.microsoft.com/office/drawing/2014/main" id="{085EF462-F040-166A-AB86-FE5D95D33292}"/>
              </a:ext>
            </a:extLst>
          </p:cNvPr>
          <p:cNvSpPr txBox="1"/>
          <p:nvPr/>
        </p:nvSpPr>
        <p:spPr>
          <a:xfrm>
            <a:off x="7392966" y="4882841"/>
            <a:ext cx="4531812" cy="1200329"/>
          </a:xfrm>
          <a:prstGeom prst="rect">
            <a:avLst/>
          </a:prstGeom>
          <a:noFill/>
        </p:spPr>
        <p:txBody>
          <a:bodyPr wrap="square" rtlCol="0">
            <a:spAutoFit/>
          </a:bodyPr>
          <a:lstStyle/>
          <a:p>
            <a:r>
              <a:rPr lang="en-US" b="1" dirty="0"/>
              <a:t>Scalloped regions show fields of view of</a:t>
            </a:r>
          </a:p>
          <a:p>
            <a:r>
              <a:rPr lang="en-US" b="1" dirty="0"/>
              <a:t>GLM-16 centered at 75.2</a:t>
            </a:r>
            <a:r>
              <a:rPr lang="en-US" sz="1800" b="1" dirty="0">
                <a:latin typeface="Helvetica" pitchFamily="2" charset="0"/>
                <a:sym typeface="Symbol" pitchFamily="2" charset="2"/>
              </a:rPr>
              <a:t></a:t>
            </a:r>
            <a:r>
              <a:rPr lang="en-US" b="1" dirty="0"/>
              <a:t> W and GLM-18 </a:t>
            </a:r>
          </a:p>
          <a:p>
            <a:r>
              <a:rPr lang="en-US" b="1" dirty="0"/>
              <a:t>centered at 137</a:t>
            </a:r>
            <a:r>
              <a:rPr lang="en-US" sz="1800" b="1" dirty="0">
                <a:latin typeface="Helvetica" pitchFamily="2" charset="0"/>
                <a:sym typeface="Symbol" pitchFamily="2" charset="2"/>
              </a:rPr>
              <a:t></a:t>
            </a:r>
            <a:r>
              <a:rPr lang="en-US" b="1" dirty="0"/>
              <a:t> W.   Background colors show climatological flash density. </a:t>
            </a:r>
          </a:p>
        </p:txBody>
      </p:sp>
      <p:sp>
        <p:nvSpPr>
          <p:cNvPr id="6" name="Slide Number Placeholder 5">
            <a:extLst>
              <a:ext uri="{FF2B5EF4-FFF2-40B4-BE49-F238E27FC236}">
                <a16:creationId xmlns:a16="http://schemas.microsoft.com/office/drawing/2014/main" id="{96D7D53E-E8FE-11D4-E6E4-77A65D653FF9}"/>
              </a:ext>
            </a:extLst>
          </p:cNvPr>
          <p:cNvSpPr>
            <a:spLocks noGrp="1"/>
          </p:cNvSpPr>
          <p:nvPr>
            <p:ph type="sldNum" sz="quarter" idx="12"/>
          </p:nvPr>
        </p:nvSpPr>
        <p:spPr/>
        <p:txBody>
          <a:bodyPr/>
          <a:lstStyle/>
          <a:p>
            <a:fld id="{549FAD4F-1D10-9249-9BA7-252E27A8E81C}" type="slidenum">
              <a:rPr lang="en-US" smtClean="0"/>
              <a:t>3</a:t>
            </a:fld>
            <a:endParaRPr lang="en-US"/>
          </a:p>
        </p:txBody>
      </p:sp>
    </p:spTree>
    <p:extLst>
      <p:ext uri="{BB962C8B-B14F-4D97-AF65-F5344CB8AC3E}">
        <p14:creationId xmlns:p14="http://schemas.microsoft.com/office/powerpoint/2010/main" val="284459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660F-FE35-5D69-3FB1-07E7C4D2889F}"/>
              </a:ext>
            </a:extLst>
          </p:cNvPr>
          <p:cNvSpPr>
            <a:spLocks noGrp="1"/>
          </p:cNvSpPr>
          <p:nvPr>
            <p:ph type="title"/>
          </p:nvPr>
        </p:nvSpPr>
        <p:spPr/>
        <p:txBody>
          <a:bodyPr>
            <a:normAutofit/>
          </a:bodyPr>
          <a:lstStyle/>
          <a:p>
            <a:pPr algn="ctr"/>
            <a:r>
              <a:rPr lang="en-US" sz="3200" b="1" dirty="0"/>
              <a:t>TEMPO</a:t>
            </a:r>
          </a:p>
        </p:txBody>
      </p:sp>
      <p:sp>
        <p:nvSpPr>
          <p:cNvPr id="5" name="TextBox 4">
            <a:extLst>
              <a:ext uri="{FF2B5EF4-FFF2-40B4-BE49-F238E27FC236}">
                <a16:creationId xmlns:a16="http://schemas.microsoft.com/office/drawing/2014/main" id="{B7277B33-006D-A0F8-C3A7-10123A142EBF}"/>
              </a:ext>
            </a:extLst>
          </p:cNvPr>
          <p:cNvSpPr txBox="1"/>
          <p:nvPr/>
        </p:nvSpPr>
        <p:spPr>
          <a:xfrm>
            <a:off x="533399" y="1690688"/>
            <a:ext cx="10515600" cy="3170099"/>
          </a:xfrm>
          <a:prstGeom prst="rect">
            <a:avLst/>
          </a:prstGeom>
          <a:noFill/>
        </p:spPr>
        <p:txBody>
          <a:bodyPr wrap="square">
            <a:spAutoFit/>
          </a:bodyPr>
          <a:lstStyle/>
          <a:p>
            <a:r>
              <a:rPr lang="en-US" sz="2000" b="1" dirty="0">
                <a:latin typeface="Helvetica" pitchFamily="2" charset="0"/>
              </a:rPr>
              <a:t>Each TEMPO retrieval has a data quality flag.  This study uses ”high-quality” (</a:t>
            </a:r>
            <a:r>
              <a:rPr lang="en-US" sz="2000" b="1" dirty="0" err="1">
                <a:latin typeface="Helvetica" pitchFamily="2" charset="0"/>
              </a:rPr>
              <a:t>main_data_quality_flag</a:t>
            </a:r>
            <a:r>
              <a:rPr lang="en-US" sz="2000" b="1" dirty="0">
                <a:latin typeface="Helvetica" pitchFamily="2" charset="0"/>
              </a:rPr>
              <a:t> = 0) V03 TEMPO retrievals over deep convective scenes, i.e., pixels with cloud radiative fractions &gt; 0.97 and cloud optical pressures &lt; 500 hPa.   </a:t>
            </a:r>
          </a:p>
          <a:p>
            <a:endParaRPr lang="en-US" sz="2000" b="1" dirty="0">
              <a:latin typeface="Helvetica" pitchFamily="2" charset="0"/>
            </a:endParaRPr>
          </a:p>
          <a:p>
            <a:r>
              <a:rPr lang="en-US" sz="2000" b="1" dirty="0">
                <a:latin typeface="Helvetica" pitchFamily="2" charset="0"/>
              </a:rPr>
              <a:t>Overexposure of CCDs (saturation)  and blooming (spread of saturation influence to neighboring wavelengths and pixels) is common for TEMPO pixels over deep convective scenes during the middle of day.   Thus, only morning (12-16 UTC) and late afternoon / evening (20-23 UT) scans are used in this study. </a:t>
            </a:r>
          </a:p>
          <a:p>
            <a:endParaRPr lang="en-US" sz="2000" b="1" dirty="0">
              <a:latin typeface="Helvetica" pitchFamily="2" charset="0"/>
            </a:endParaRPr>
          </a:p>
          <a:p>
            <a:endParaRPr lang="en-US" sz="2000" b="1" dirty="0">
              <a:latin typeface="Helvetica" pitchFamily="2" charset="0"/>
            </a:endParaRPr>
          </a:p>
        </p:txBody>
      </p:sp>
      <p:pic>
        <p:nvPicPr>
          <p:cNvPr id="6" name="Picture 5" descr="tempo logo">
            <a:extLst>
              <a:ext uri="{FF2B5EF4-FFF2-40B4-BE49-F238E27FC236}">
                <a16:creationId xmlns:a16="http://schemas.microsoft.com/office/drawing/2014/main" id="{43E6C1ED-120C-1479-8A8D-038CE207C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901" y="65467"/>
            <a:ext cx="1437968"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FA80CC4-D5FD-40EF-52F1-F977D69DCE77}"/>
              </a:ext>
            </a:extLst>
          </p:cNvPr>
          <p:cNvSpPr>
            <a:spLocks noGrp="1"/>
          </p:cNvSpPr>
          <p:nvPr>
            <p:ph type="sldNum" sz="quarter" idx="12"/>
          </p:nvPr>
        </p:nvSpPr>
        <p:spPr/>
        <p:txBody>
          <a:bodyPr/>
          <a:lstStyle/>
          <a:p>
            <a:fld id="{549FAD4F-1D10-9249-9BA7-252E27A8E81C}" type="slidenum">
              <a:rPr lang="en-US" smtClean="0"/>
              <a:t>4</a:t>
            </a:fld>
            <a:endParaRPr lang="en-US"/>
          </a:p>
        </p:txBody>
      </p:sp>
      <p:pic>
        <p:nvPicPr>
          <p:cNvPr id="1026" name="Picture 2" descr="TEMPO">
            <a:extLst>
              <a:ext uri="{FF2B5EF4-FFF2-40B4-BE49-F238E27FC236}">
                <a16:creationId xmlns:a16="http://schemas.microsoft.com/office/drawing/2014/main" id="{65E79FB1-70D5-045D-B1DE-B9AB409C5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9" y="7847"/>
            <a:ext cx="1656262"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MPO">
            <a:extLst>
              <a:ext uri="{FF2B5EF4-FFF2-40B4-BE49-F238E27FC236}">
                <a16:creationId xmlns:a16="http://schemas.microsoft.com/office/drawing/2014/main" id="{850896A3-91B8-C971-B18D-6477E0CEE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9" y="5127791"/>
            <a:ext cx="1828800" cy="1722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559934-E8EF-95C2-576D-0F1FCA338B1E}"/>
              </a:ext>
            </a:extLst>
          </p:cNvPr>
          <p:cNvSpPr txBox="1"/>
          <p:nvPr/>
        </p:nvSpPr>
        <p:spPr>
          <a:xfrm>
            <a:off x="2173551" y="4982708"/>
            <a:ext cx="8022635" cy="1231106"/>
          </a:xfrm>
          <a:prstGeom prst="rect">
            <a:avLst/>
          </a:prstGeom>
          <a:noFill/>
        </p:spPr>
        <p:txBody>
          <a:bodyPr wrap="square" rtlCol="0">
            <a:spAutoFit/>
          </a:bodyPr>
          <a:lstStyle/>
          <a:p>
            <a:pPr algn="ctr"/>
            <a:r>
              <a:rPr lang="en-US" sz="2000" b="1" u="sng" dirty="0">
                <a:solidFill>
                  <a:srgbClr val="FF0000"/>
                </a:solidFill>
              </a:rPr>
              <a:t>Caution:</a:t>
            </a:r>
            <a:r>
              <a:rPr lang="en-US" sz="2000" b="1" u="sng" dirty="0"/>
              <a:t> </a:t>
            </a:r>
          </a:p>
          <a:p>
            <a:r>
              <a:rPr lang="en-US" sz="1800" b="1" dirty="0"/>
              <a:t>TEMPO VO3 product is designated as of ”Beta” maturity and has only been minimally validated over cloud-free scenes; this study uses V03 product over deep convective scenes where validation is even more minimal. </a:t>
            </a:r>
          </a:p>
        </p:txBody>
      </p:sp>
      <p:pic>
        <p:nvPicPr>
          <p:cNvPr id="1030" name="Picture 6" descr="TEMPO - NASA Science">
            <a:extLst>
              <a:ext uri="{FF2B5EF4-FFF2-40B4-BE49-F238E27FC236}">
                <a16:creationId xmlns:a16="http://schemas.microsoft.com/office/drawing/2014/main" id="{6FD01019-F976-C4EF-1975-A302197EC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449" y="5478553"/>
            <a:ext cx="2133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58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different colored squares&#10;&#10;Description automatically generated with medium confidence">
            <a:extLst>
              <a:ext uri="{FF2B5EF4-FFF2-40B4-BE49-F238E27FC236}">
                <a16:creationId xmlns:a16="http://schemas.microsoft.com/office/drawing/2014/main" id="{061603C7-3AE9-0666-53F6-7377F40ACC1D}"/>
              </a:ext>
            </a:extLst>
          </p:cNvPr>
          <p:cNvPicPr>
            <a:picLocks noChangeAspect="1"/>
          </p:cNvPicPr>
          <p:nvPr/>
        </p:nvPicPr>
        <p:blipFill>
          <a:blip r:embed="rId2"/>
          <a:stretch>
            <a:fillRect/>
          </a:stretch>
        </p:blipFill>
        <p:spPr>
          <a:xfrm>
            <a:off x="-4" y="-1"/>
            <a:ext cx="8686800" cy="6400800"/>
          </a:xfrm>
          <a:prstGeom prst="rect">
            <a:avLst/>
          </a:prstGeom>
        </p:spPr>
      </p:pic>
      <p:sp>
        <p:nvSpPr>
          <p:cNvPr id="4" name="TextBox 3">
            <a:extLst>
              <a:ext uri="{FF2B5EF4-FFF2-40B4-BE49-F238E27FC236}">
                <a16:creationId xmlns:a16="http://schemas.microsoft.com/office/drawing/2014/main" id="{CBEFDF20-8A01-EDDD-16DD-33E959701B60}"/>
              </a:ext>
            </a:extLst>
          </p:cNvPr>
          <p:cNvSpPr txBox="1"/>
          <p:nvPr/>
        </p:nvSpPr>
        <p:spPr>
          <a:xfrm>
            <a:off x="7679296" y="656778"/>
            <a:ext cx="4634630" cy="1754326"/>
          </a:xfrm>
          <a:prstGeom prst="rect">
            <a:avLst/>
          </a:prstGeom>
          <a:noFill/>
        </p:spPr>
        <p:txBody>
          <a:bodyPr wrap="square" rtlCol="0">
            <a:spAutoFit/>
          </a:bodyPr>
          <a:lstStyle/>
          <a:p>
            <a:r>
              <a:rPr lang="en-US" sz="1800" b="1" dirty="0"/>
              <a:t>Analysis is limited to morning and late afternoon / evening hours.  On a given day, we utilize observations from 3-8 scans. </a:t>
            </a:r>
          </a:p>
          <a:p>
            <a:endParaRPr lang="en-US" b="1" dirty="0"/>
          </a:p>
          <a:p>
            <a:r>
              <a:rPr lang="en-US" sz="1800" b="1" dirty="0"/>
              <a:t>Overall, we utilize 213 scans from 34 case studies on 26 days</a:t>
            </a:r>
          </a:p>
        </p:txBody>
      </p:sp>
      <p:sp>
        <p:nvSpPr>
          <p:cNvPr id="5" name="TextBox 4">
            <a:extLst>
              <a:ext uri="{FF2B5EF4-FFF2-40B4-BE49-F238E27FC236}">
                <a16:creationId xmlns:a16="http://schemas.microsoft.com/office/drawing/2014/main" id="{8DB9154B-C437-7392-7846-3ABD8C2C3271}"/>
              </a:ext>
            </a:extLst>
          </p:cNvPr>
          <p:cNvSpPr txBox="1"/>
          <p:nvPr/>
        </p:nvSpPr>
        <p:spPr>
          <a:xfrm>
            <a:off x="7779505" y="2386032"/>
            <a:ext cx="4393190" cy="4247317"/>
          </a:xfrm>
          <a:prstGeom prst="rect">
            <a:avLst/>
          </a:prstGeom>
          <a:noFill/>
        </p:spPr>
        <p:txBody>
          <a:bodyPr wrap="none" rtlCol="0">
            <a:spAutoFit/>
          </a:bodyPr>
          <a:lstStyle/>
          <a:p>
            <a:endParaRPr lang="en-US" sz="1800" b="1" dirty="0"/>
          </a:p>
          <a:p>
            <a:r>
              <a:rPr lang="en-US" sz="1800" b="1" dirty="0"/>
              <a:t>Nominal times covered by the scans are </a:t>
            </a:r>
          </a:p>
          <a:p>
            <a:r>
              <a:rPr lang="en-US" sz="1800" b="1" dirty="0"/>
              <a:t>1120-1200 UTC (Scan 2), </a:t>
            </a:r>
          </a:p>
          <a:p>
            <a:r>
              <a:rPr lang="en-US" sz="1800" b="1" dirty="0"/>
              <a:t>1200-1240 UTC (3), </a:t>
            </a:r>
          </a:p>
          <a:p>
            <a:r>
              <a:rPr lang="en-US" sz="1800" b="1" dirty="0"/>
              <a:t>1240-1320 UTC (4), </a:t>
            </a:r>
          </a:p>
          <a:p>
            <a:r>
              <a:rPr lang="en-US" sz="1800" b="1" dirty="0"/>
              <a:t>1320-1400 UTC (5), </a:t>
            </a:r>
          </a:p>
          <a:p>
            <a:r>
              <a:rPr lang="en-US" sz="1800" b="1" dirty="0"/>
              <a:t>1400-1500 UTC (6), </a:t>
            </a:r>
          </a:p>
          <a:p>
            <a:r>
              <a:rPr lang="en-US" sz="1800" b="1" dirty="0"/>
              <a:t>1500-1600 UTC (7), </a:t>
            </a:r>
          </a:p>
          <a:p>
            <a:r>
              <a:rPr lang="en-US" sz="1800" b="1" dirty="0"/>
              <a:t>2000-2100 UTC (12), </a:t>
            </a:r>
          </a:p>
          <a:p>
            <a:r>
              <a:rPr lang="en-US" sz="1800" b="1" dirty="0"/>
              <a:t>2100-2200 UTC (13), </a:t>
            </a:r>
          </a:p>
          <a:p>
            <a:r>
              <a:rPr lang="en-US" sz="1800" b="1" dirty="0"/>
              <a:t>2200-2240 UTC (14), </a:t>
            </a:r>
          </a:p>
          <a:p>
            <a:r>
              <a:rPr lang="en-US" sz="1800" b="1" dirty="0"/>
              <a:t>2240-2320 UTC (15).</a:t>
            </a:r>
          </a:p>
          <a:p>
            <a:endParaRPr lang="en-US" b="1" dirty="0"/>
          </a:p>
          <a:p>
            <a:r>
              <a:rPr lang="en-US" b="1" dirty="0"/>
              <a:t>Note: 20230825 case study occurred </a:t>
            </a:r>
          </a:p>
          <a:p>
            <a:r>
              <a:rPr lang="en-US" b="1" dirty="0"/>
              <a:t>before nominal operations were in place</a:t>
            </a:r>
            <a:endParaRPr lang="en-US" dirty="0"/>
          </a:p>
        </p:txBody>
      </p:sp>
      <p:sp>
        <p:nvSpPr>
          <p:cNvPr id="6" name="Slide Number Placeholder 5">
            <a:extLst>
              <a:ext uri="{FF2B5EF4-FFF2-40B4-BE49-F238E27FC236}">
                <a16:creationId xmlns:a16="http://schemas.microsoft.com/office/drawing/2014/main" id="{8CD8A17A-FECD-6962-A493-34839AFE0832}"/>
              </a:ext>
            </a:extLst>
          </p:cNvPr>
          <p:cNvSpPr>
            <a:spLocks noGrp="1"/>
          </p:cNvSpPr>
          <p:nvPr>
            <p:ph type="sldNum" sz="quarter" idx="12"/>
          </p:nvPr>
        </p:nvSpPr>
        <p:spPr/>
        <p:txBody>
          <a:bodyPr/>
          <a:lstStyle/>
          <a:p>
            <a:fld id="{549FAD4F-1D10-9249-9BA7-252E27A8E81C}" type="slidenum">
              <a:rPr lang="en-US" smtClean="0"/>
              <a:t>5</a:t>
            </a:fld>
            <a:endParaRPr lang="en-US"/>
          </a:p>
        </p:txBody>
      </p:sp>
    </p:spTree>
    <p:extLst>
      <p:ext uri="{BB962C8B-B14F-4D97-AF65-F5344CB8AC3E}">
        <p14:creationId xmlns:p14="http://schemas.microsoft.com/office/powerpoint/2010/main" val="373953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8BDFC-1BB6-6A91-B734-6A5DE220D0F0}"/>
              </a:ext>
            </a:extLst>
          </p:cNvPr>
          <p:cNvPicPr>
            <a:picLocks noChangeAspect="1"/>
          </p:cNvPicPr>
          <p:nvPr/>
        </p:nvPicPr>
        <p:blipFill>
          <a:blip r:embed="rId2"/>
          <a:stretch>
            <a:fillRect/>
          </a:stretch>
        </p:blipFill>
        <p:spPr>
          <a:xfrm>
            <a:off x="1920240" y="0"/>
            <a:ext cx="7772400" cy="5727031"/>
          </a:xfrm>
          <a:prstGeom prst="rect">
            <a:avLst/>
          </a:prstGeom>
        </p:spPr>
      </p:pic>
      <p:sp>
        <p:nvSpPr>
          <p:cNvPr id="6" name="TextBox 5">
            <a:extLst>
              <a:ext uri="{FF2B5EF4-FFF2-40B4-BE49-F238E27FC236}">
                <a16:creationId xmlns:a16="http://schemas.microsoft.com/office/drawing/2014/main" id="{4B94CA3A-0307-99BF-53C8-9B0C8647A84F}"/>
              </a:ext>
            </a:extLst>
          </p:cNvPr>
          <p:cNvSpPr txBox="1"/>
          <p:nvPr/>
        </p:nvSpPr>
        <p:spPr>
          <a:xfrm>
            <a:off x="0" y="484638"/>
            <a:ext cx="2491067" cy="646331"/>
          </a:xfrm>
          <a:prstGeom prst="rect">
            <a:avLst/>
          </a:prstGeom>
          <a:noFill/>
        </p:spPr>
        <p:txBody>
          <a:bodyPr wrap="none" rtlCol="0">
            <a:spAutoFit/>
          </a:bodyPr>
          <a:lstStyle/>
          <a:p>
            <a:r>
              <a:rPr lang="en-US" b="1" dirty="0"/>
              <a:t>Lightning flash counts</a:t>
            </a:r>
          </a:p>
          <a:p>
            <a:r>
              <a:rPr lang="en-US" b="1" dirty="0"/>
              <a:t>during time of scan</a:t>
            </a:r>
          </a:p>
        </p:txBody>
      </p:sp>
      <p:sp>
        <p:nvSpPr>
          <p:cNvPr id="7" name="TextBox 6">
            <a:extLst>
              <a:ext uri="{FF2B5EF4-FFF2-40B4-BE49-F238E27FC236}">
                <a16:creationId xmlns:a16="http://schemas.microsoft.com/office/drawing/2014/main" id="{3ED48008-32F8-E48D-5F56-47AF28F527A7}"/>
              </a:ext>
            </a:extLst>
          </p:cNvPr>
          <p:cNvSpPr txBox="1"/>
          <p:nvPr/>
        </p:nvSpPr>
        <p:spPr>
          <a:xfrm>
            <a:off x="108619" y="2032078"/>
            <a:ext cx="2089483" cy="1477328"/>
          </a:xfrm>
          <a:prstGeom prst="rect">
            <a:avLst/>
          </a:prstGeom>
          <a:noFill/>
        </p:spPr>
        <p:txBody>
          <a:bodyPr wrap="none" rtlCol="0">
            <a:spAutoFit/>
          </a:bodyPr>
          <a:lstStyle/>
          <a:p>
            <a:r>
              <a:rPr lang="en-US" b="1" dirty="0"/>
              <a:t>Tropospheric VCD</a:t>
            </a:r>
          </a:p>
          <a:p>
            <a:r>
              <a:rPr lang="en-US" b="1" dirty="0"/>
              <a:t>of NO</a:t>
            </a:r>
            <a:r>
              <a:rPr lang="en-US" b="1" baseline="-25000" dirty="0"/>
              <a:t>2</a:t>
            </a:r>
            <a:r>
              <a:rPr lang="en-US" b="1" dirty="0"/>
              <a:t> </a:t>
            </a:r>
            <a:r>
              <a:rPr lang="en-US" dirty="0"/>
              <a:t>Transparent</a:t>
            </a:r>
          </a:p>
          <a:p>
            <a:r>
              <a:rPr lang="en-US" dirty="0"/>
              <a:t>when saturated, of</a:t>
            </a:r>
          </a:p>
          <a:p>
            <a:r>
              <a:rPr lang="en-US" dirty="0"/>
              <a:t>suspect quality, </a:t>
            </a:r>
          </a:p>
          <a:p>
            <a:r>
              <a:rPr lang="en-US" dirty="0"/>
              <a:t>or outside of scan</a:t>
            </a:r>
          </a:p>
        </p:txBody>
      </p:sp>
      <p:sp>
        <p:nvSpPr>
          <p:cNvPr id="8" name="TextBox 7">
            <a:extLst>
              <a:ext uri="{FF2B5EF4-FFF2-40B4-BE49-F238E27FC236}">
                <a16:creationId xmlns:a16="http://schemas.microsoft.com/office/drawing/2014/main" id="{C4DC241D-3D77-6951-C068-E6FC28B0BE0F}"/>
              </a:ext>
            </a:extLst>
          </p:cNvPr>
          <p:cNvSpPr txBox="1"/>
          <p:nvPr/>
        </p:nvSpPr>
        <p:spPr>
          <a:xfrm>
            <a:off x="0" y="4087258"/>
            <a:ext cx="2033634" cy="1200329"/>
          </a:xfrm>
          <a:prstGeom prst="rect">
            <a:avLst/>
          </a:prstGeom>
          <a:noFill/>
        </p:spPr>
        <p:txBody>
          <a:bodyPr wrap="none" rtlCol="0">
            <a:spAutoFit/>
          </a:bodyPr>
          <a:lstStyle/>
          <a:p>
            <a:r>
              <a:rPr lang="en-US" b="1" dirty="0"/>
              <a:t>Cloud radiative </a:t>
            </a:r>
          </a:p>
          <a:p>
            <a:r>
              <a:rPr lang="en-US" b="1" dirty="0"/>
              <a:t>fraction </a:t>
            </a:r>
            <a:r>
              <a:rPr lang="en-US" dirty="0"/>
              <a:t>at 440 nm</a:t>
            </a:r>
          </a:p>
          <a:p>
            <a:r>
              <a:rPr lang="en-US" dirty="0"/>
              <a:t>&gt;0.97 (red) </a:t>
            </a:r>
            <a:r>
              <a:rPr lang="en-US" dirty="0">
                <a:sym typeface="Wingdings" pitchFamily="2" charset="2"/>
              </a:rPr>
              <a:t> </a:t>
            </a:r>
          </a:p>
          <a:p>
            <a:r>
              <a:rPr lang="en-US" dirty="0">
                <a:sym typeface="Wingdings" pitchFamily="2" charset="2"/>
              </a:rPr>
              <a:t>Deep convection</a:t>
            </a:r>
            <a:endParaRPr lang="en-US" dirty="0"/>
          </a:p>
        </p:txBody>
      </p:sp>
      <p:sp>
        <p:nvSpPr>
          <p:cNvPr id="9" name="TextBox 8">
            <a:extLst>
              <a:ext uri="{FF2B5EF4-FFF2-40B4-BE49-F238E27FC236}">
                <a16:creationId xmlns:a16="http://schemas.microsoft.com/office/drawing/2014/main" id="{178E171A-BD59-E7BF-1E8B-F72739CFE2A1}"/>
              </a:ext>
            </a:extLst>
          </p:cNvPr>
          <p:cNvSpPr txBox="1"/>
          <p:nvPr/>
        </p:nvSpPr>
        <p:spPr>
          <a:xfrm>
            <a:off x="9558630" y="412153"/>
            <a:ext cx="2640275" cy="1200329"/>
          </a:xfrm>
          <a:prstGeom prst="rect">
            <a:avLst/>
          </a:prstGeom>
          <a:noFill/>
        </p:spPr>
        <p:txBody>
          <a:bodyPr wrap="none" rtlCol="0">
            <a:spAutoFit/>
          </a:bodyPr>
          <a:lstStyle/>
          <a:p>
            <a:r>
              <a:rPr lang="en-US" b="1" dirty="0"/>
              <a:t>Tropospheric AMF </a:t>
            </a:r>
            <a:r>
              <a:rPr lang="en-US" dirty="0"/>
              <a:t>used</a:t>
            </a:r>
          </a:p>
          <a:p>
            <a:r>
              <a:rPr lang="en-US" dirty="0"/>
              <a:t>in converting TEMPO </a:t>
            </a:r>
            <a:r>
              <a:rPr lang="en-US" dirty="0" err="1"/>
              <a:t>obs</a:t>
            </a:r>
            <a:endParaRPr lang="en-US" dirty="0"/>
          </a:p>
          <a:p>
            <a:r>
              <a:rPr lang="en-US" dirty="0"/>
              <a:t>to VCD, i.e., VCD_Trop = </a:t>
            </a:r>
          </a:p>
          <a:p>
            <a:r>
              <a:rPr lang="en-US" dirty="0" err="1"/>
              <a:t>SCD_Trop</a:t>
            </a:r>
            <a:r>
              <a:rPr lang="en-US" dirty="0"/>
              <a:t> / </a:t>
            </a:r>
            <a:r>
              <a:rPr lang="en-US" b="1" dirty="0" err="1"/>
              <a:t>AMF_Trop</a:t>
            </a:r>
            <a:endParaRPr lang="en-US" b="1" dirty="0"/>
          </a:p>
        </p:txBody>
      </p:sp>
      <p:sp>
        <p:nvSpPr>
          <p:cNvPr id="10" name="TextBox 9">
            <a:extLst>
              <a:ext uri="{FF2B5EF4-FFF2-40B4-BE49-F238E27FC236}">
                <a16:creationId xmlns:a16="http://schemas.microsoft.com/office/drawing/2014/main" id="{5945833A-4A7B-A9F9-C633-EF8D8F23E691}"/>
              </a:ext>
            </a:extLst>
          </p:cNvPr>
          <p:cNvSpPr txBox="1"/>
          <p:nvPr/>
        </p:nvSpPr>
        <p:spPr>
          <a:xfrm>
            <a:off x="9558630" y="2228671"/>
            <a:ext cx="2634054" cy="1200329"/>
          </a:xfrm>
          <a:prstGeom prst="rect">
            <a:avLst/>
          </a:prstGeom>
          <a:noFill/>
        </p:spPr>
        <p:txBody>
          <a:bodyPr wrap="none" rtlCol="0">
            <a:spAutoFit/>
          </a:bodyPr>
          <a:lstStyle/>
          <a:p>
            <a:r>
              <a:rPr lang="en-US" b="1" dirty="0"/>
              <a:t>Tropospheric VCD of</a:t>
            </a:r>
          </a:p>
          <a:p>
            <a:r>
              <a:rPr lang="en-US" b="1" dirty="0"/>
              <a:t>NO</a:t>
            </a:r>
            <a:r>
              <a:rPr lang="en-US" b="1" baseline="-25000" dirty="0"/>
              <a:t>2</a:t>
            </a:r>
            <a:r>
              <a:rPr lang="en-US" b="1" dirty="0"/>
              <a:t> </a:t>
            </a:r>
            <a:r>
              <a:rPr lang="en-US" dirty="0"/>
              <a:t>but only high quality</a:t>
            </a:r>
          </a:p>
          <a:p>
            <a:r>
              <a:rPr lang="en-US" dirty="0"/>
              <a:t>retrievals over deep</a:t>
            </a:r>
          </a:p>
          <a:p>
            <a:r>
              <a:rPr lang="en-US" dirty="0"/>
              <a:t>convective pixels</a:t>
            </a:r>
          </a:p>
        </p:txBody>
      </p:sp>
      <p:sp>
        <p:nvSpPr>
          <p:cNvPr id="11" name="TextBox 10">
            <a:extLst>
              <a:ext uri="{FF2B5EF4-FFF2-40B4-BE49-F238E27FC236}">
                <a16:creationId xmlns:a16="http://schemas.microsoft.com/office/drawing/2014/main" id="{D43AECAC-E987-74CE-C7AB-BE00253EAA22}"/>
              </a:ext>
            </a:extLst>
          </p:cNvPr>
          <p:cNvSpPr txBox="1"/>
          <p:nvPr/>
        </p:nvSpPr>
        <p:spPr>
          <a:xfrm>
            <a:off x="9487265" y="4087258"/>
            <a:ext cx="2611933" cy="923330"/>
          </a:xfrm>
          <a:prstGeom prst="rect">
            <a:avLst/>
          </a:prstGeom>
          <a:noFill/>
        </p:spPr>
        <p:txBody>
          <a:bodyPr wrap="none" rtlCol="0">
            <a:spAutoFit/>
          </a:bodyPr>
          <a:lstStyle/>
          <a:p>
            <a:r>
              <a:rPr lang="en-US" b="1" dirty="0"/>
              <a:t>Optical Cloud Pressure</a:t>
            </a:r>
          </a:p>
          <a:p>
            <a:r>
              <a:rPr lang="en-US" dirty="0"/>
              <a:t>&lt; 500 hPa </a:t>
            </a:r>
            <a:r>
              <a:rPr lang="en-US" dirty="0">
                <a:sym typeface="Wingdings" pitchFamily="2" charset="2"/>
              </a:rPr>
              <a:t> </a:t>
            </a:r>
          </a:p>
          <a:p>
            <a:r>
              <a:rPr lang="en-US" dirty="0">
                <a:sym typeface="Wingdings" pitchFamily="2" charset="2"/>
              </a:rPr>
              <a:t>Deep convection</a:t>
            </a:r>
            <a:endParaRPr lang="en-US" dirty="0"/>
          </a:p>
        </p:txBody>
      </p:sp>
      <p:sp>
        <p:nvSpPr>
          <p:cNvPr id="2" name="Slide Number Placeholder 1">
            <a:extLst>
              <a:ext uri="{FF2B5EF4-FFF2-40B4-BE49-F238E27FC236}">
                <a16:creationId xmlns:a16="http://schemas.microsoft.com/office/drawing/2014/main" id="{D49279D0-E450-35D3-8C22-3DBE2C5E389F}"/>
              </a:ext>
            </a:extLst>
          </p:cNvPr>
          <p:cNvSpPr>
            <a:spLocks noGrp="1"/>
          </p:cNvSpPr>
          <p:nvPr>
            <p:ph type="sldNum" sz="quarter" idx="12"/>
          </p:nvPr>
        </p:nvSpPr>
        <p:spPr/>
        <p:txBody>
          <a:bodyPr/>
          <a:lstStyle/>
          <a:p>
            <a:fld id="{549FAD4F-1D10-9249-9BA7-252E27A8E81C}" type="slidenum">
              <a:rPr lang="en-US" smtClean="0"/>
              <a:t>6</a:t>
            </a:fld>
            <a:endParaRPr lang="en-US"/>
          </a:p>
        </p:txBody>
      </p:sp>
      <p:sp>
        <p:nvSpPr>
          <p:cNvPr id="3" name="TextBox 2">
            <a:extLst>
              <a:ext uri="{FF2B5EF4-FFF2-40B4-BE49-F238E27FC236}">
                <a16:creationId xmlns:a16="http://schemas.microsoft.com/office/drawing/2014/main" id="{CBA2982C-5C3C-F396-E46B-A9F68EA68CC8}"/>
              </a:ext>
            </a:extLst>
          </p:cNvPr>
          <p:cNvSpPr txBox="1"/>
          <p:nvPr/>
        </p:nvSpPr>
        <p:spPr>
          <a:xfrm>
            <a:off x="2476050" y="5857024"/>
            <a:ext cx="7011215" cy="369332"/>
          </a:xfrm>
          <a:prstGeom prst="rect">
            <a:avLst/>
          </a:prstGeom>
          <a:noFill/>
        </p:spPr>
        <p:txBody>
          <a:bodyPr wrap="none" rtlCol="0">
            <a:spAutoFit/>
          </a:bodyPr>
          <a:lstStyle/>
          <a:p>
            <a:pPr algn="ctr"/>
            <a:r>
              <a:rPr lang="en-US" dirty="0"/>
              <a:t>For this May 13 case study, scans 3-6 and 13-15 used to estimate PE. </a:t>
            </a:r>
          </a:p>
        </p:txBody>
      </p:sp>
    </p:spTree>
    <p:extLst>
      <p:ext uri="{BB962C8B-B14F-4D97-AF65-F5344CB8AC3E}">
        <p14:creationId xmlns:p14="http://schemas.microsoft.com/office/powerpoint/2010/main" val="149806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6D8C9-B58D-43A6-EE77-C155661DAD56}"/>
              </a:ext>
            </a:extLst>
          </p:cNvPr>
          <p:cNvPicPr>
            <a:picLocks noChangeAspect="1"/>
          </p:cNvPicPr>
          <p:nvPr/>
        </p:nvPicPr>
        <p:blipFill>
          <a:blip r:embed="rId2"/>
          <a:stretch>
            <a:fillRect/>
          </a:stretch>
        </p:blipFill>
        <p:spPr>
          <a:xfrm>
            <a:off x="1920240" y="0"/>
            <a:ext cx="7772400" cy="5727031"/>
          </a:xfrm>
          <a:prstGeom prst="rect">
            <a:avLst/>
          </a:prstGeom>
        </p:spPr>
      </p:pic>
      <p:sp>
        <p:nvSpPr>
          <p:cNvPr id="4" name="TextBox 3">
            <a:extLst>
              <a:ext uri="{FF2B5EF4-FFF2-40B4-BE49-F238E27FC236}">
                <a16:creationId xmlns:a16="http://schemas.microsoft.com/office/drawing/2014/main" id="{A8C7DBF6-087A-75D6-B5A2-7109BC2E2B0F}"/>
              </a:ext>
            </a:extLst>
          </p:cNvPr>
          <p:cNvSpPr txBox="1"/>
          <p:nvPr/>
        </p:nvSpPr>
        <p:spPr>
          <a:xfrm>
            <a:off x="23491" y="512852"/>
            <a:ext cx="2475869" cy="646331"/>
          </a:xfrm>
          <a:prstGeom prst="rect">
            <a:avLst/>
          </a:prstGeom>
          <a:noFill/>
        </p:spPr>
        <p:txBody>
          <a:bodyPr wrap="square" rtlCol="0">
            <a:spAutoFit/>
          </a:bodyPr>
          <a:lstStyle/>
          <a:p>
            <a:r>
              <a:rPr lang="en-US" b="1" dirty="0"/>
              <a:t>Lightning flash counts</a:t>
            </a:r>
          </a:p>
          <a:p>
            <a:r>
              <a:rPr lang="en-US" b="1" dirty="0"/>
              <a:t>during time of scan</a:t>
            </a:r>
          </a:p>
        </p:txBody>
      </p:sp>
      <p:sp>
        <p:nvSpPr>
          <p:cNvPr id="5" name="TextBox 4">
            <a:extLst>
              <a:ext uri="{FF2B5EF4-FFF2-40B4-BE49-F238E27FC236}">
                <a16:creationId xmlns:a16="http://schemas.microsoft.com/office/drawing/2014/main" id="{71E0D4E5-F974-74A5-DB52-522FC981F499}"/>
              </a:ext>
            </a:extLst>
          </p:cNvPr>
          <p:cNvSpPr txBox="1"/>
          <p:nvPr/>
        </p:nvSpPr>
        <p:spPr>
          <a:xfrm>
            <a:off x="211171" y="2065501"/>
            <a:ext cx="2135969" cy="1477328"/>
          </a:xfrm>
          <a:prstGeom prst="rect">
            <a:avLst/>
          </a:prstGeom>
          <a:noFill/>
        </p:spPr>
        <p:txBody>
          <a:bodyPr wrap="none" rtlCol="0">
            <a:spAutoFit/>
          </a:bodyPr>
          <a:lstStyle/>
          <a:p>
            <a:r>
              <a:rPr lang="en-US" b="1" dirty="0"/>
              <a:t>Tropospheric VCD</a:t>
            </a:r>
          </a:p>
          <a:p>
            <a:r>
              <a:rPr lang="en-US" b="1" dirty="0"/>
              <a:t>of NO</a:t>
            </a:r>
            <a:r>
              <a:rPr lang="en-US" b="1" baseline="-25000" dirty="0"/>
              <a:t>2</a:t>
            </a:r>
            <a:r>
              <a:rPr lang="en-US" b="1" dirty="0"/>
              <a:t>  </a:t>
            </a:r>
            <a:r>
              <a:rPr lang="en-US" dirty="0"/>
              <a:t>Transparent</a:t>
            </a:r>
          </a:p>
          <a:p>
            <a:r>
              <a:rPr lang="en-US" dirty="0"/>
              <a:t>when saturated, of</a:t>
            </a:r>
          </a:p>
          <a:p>
            <a:r>
              <a:rPr lang="en-US" dirty="0"/>
              <a:t>suspect quality,</a:t>
            </a:r>
          </a:p>
          <a:p>
            <a:r>
              <a:rPr lang="en-US" dirty="0"/>
              <a:t>or outside of scan</a:t>
            </a:r>
          </a:p>
        </p:txBody>
      </p:sp>
      <p:sp>
        <p:nvSpPr>
          <p:cNvPr id="6" name="TextBox 5">
            <a:extLst>
              <a:ext uri="{FF2B5EF4-FFF2-40B4-BE49-F238E27FC236}">
                <a16:creationId xmlns:a16="http://schemas.microsoft.com/office/drawing/2014/main" id="{B4E33403-6399-C009-C624-48E7DF940CD1}"/>
              </a:ext>
            </a:extLst>
          </p:cNvPr>
          <p:cNvSpPr txBox="1"/>
          <p:nvPr/>
        </p:nvSpPr>
        <p:spPr>
          <a:xfrm>
            <a:off x="191549" y="4088849"/>
            <a:ext cx="2033634" cy="1477328"/>
          </a:xfrm>
          <a:prstGeom prst="rect">
            <a:avLst/>
          </a:prstGeom>
          <a:noFill/>
        </p:spPr>
        <p:txBody>
          <a:bodyPr wrap="none" rtlCol="0">
            <a:spAutoFit/>
          </a:bodyPr>
          <a:lstStyle/>
          <a:p>
            <a:r>
              <a:rPr lang="en-US" b="1" dirty="0"/>
              <a:t>Cloud radiative </a:t>
            </a:r>
          </a:p>
          <a:p>
            <a:r>
              <a:rPr lang="en-US" b="1" dirty="0"/>
              <a:t>fraction </a:t>
            </a:r>
            <a:r>
              <a:rPr lang="en-US" dirty="0"/>
              <a:t>at 440 nm</a:t>
            </a:r>
          </a:p>
          <a:p>
            <a:r>
              <a:rPr lang="en-US" dirty="0"/>
              <a:t>&gt;0.97 (red) </a:t>
            </a:r>
            <a:r>
              <a:rPr lang="en-US" dirty="0">
                <a:sym typeface="Wingdings" pitchFamily="2" charset="2"/>
              </a:rPr>
              <a:t> </a:t>
            </a:r>
          </a:p>
          <a:p>
            <a:r>
              <a:rPr lang="en-US" dirty="0">
                <a:sym typeface="Wingdings" pitchFamily="2" charset="2"/>
              </a:rPr>
              <a:t>Deep convection</a:t>
            </a:r>
            <a:endParaRPr lang="en-US" dirty="0"/>
          </a:p>
          <a:p>
            <a:endParaRPr lang="en-US" dirty="0"/>
          </a:p>
        </p:txBody>
      </p:sp>
      <p:sp>
        <p:nvSpPr>
          <p:cNvPr id="7" name="TextBox 6">
            <a:extLst>
              <a:ext uri="{FF2B5EF4-FFF2-40B4-BE49-F238E27FC236}">
                <a16:creationId xmlns:a16="http://schemas.microsoft.com/office/drawing/2014/main" id="{947994B7-0668-2EF6-B9DB-0F4DB111FE2E}"/>
              </a:ext>
            </a:extLst>
          </p:cNvPr>
          <p:cNvSpPr txBox="1"/>
          <p:nvPr/>
        </p:nvSpPr>
        <p:spPr>
          <a:xfrm>
            <a:off x="9432412" y="374353"/>
            <a:ext cx="2762103" cy="1200329"/>
          </a:xfrm>
          <a:prstGeom prst="rect">
            <a:avLst/>
          </a:prstGeom>
          <a:noFill/>
        </p:spPr>
        <p:txBody>
          <a:bodyPr wrap="none" rtlCol="0">
            <a:spAutoFit/>
          </a:bodyPr>
          <a:lstStyle/>
          <a:p>
            <a:r>
              <a:rPr lang="en-US" b="1" dirty="0"/>
              <a:t>Tropospheric AMF </a:t>
            </a:r>
            <a:r>
              <a:rPr lang="en-US" dirty="0"/>
              <a:t>used</a:t>
            </a:r>
          </a:p>
          <a:p>
            <a:r>
              <a:rPr lang="en-US" dirty="0"/>
              <a:t>in converting TEMPO </a:t>
            </a:r>
            <a:r>
              <a:rPr lang="en-US" dirty="0" err="1"/>
              <a:t>obs</a:t>
            </a:r>
            <a:r>
              <a:rPr lang="en-US" dirty="0"/>
              <a:t> </a:t>
            </a:r>
          </a:p>
          <a:p>
            <a:r>
              <a:rPr lang="en-US" dirty="0"/>
              <a:t>to VCD, i.e., VCD_Trop = </a:t>
            </a:r>
          </a:p>
          <a:p>
            <a:r>
              <a:rPr lang="en-US" dirty="0" err="1"/>
              <a:t>SCD_Trop</a:t>
            </a:r>
            <a:r>
              <a:rPr lang="en-US" dirty="0"/>
              <a:t> / </a:t>
            </a:r>
            <a:r>
              <a:rPr lang="en-US" b="1" dirty="0" err="1"/>
              <a:t>AMF_Trop</a:t>
            </a:r>
            <a:endParaRPr lang="en-US" b="1" dirty="0"/>
          </a:p>
        </p:txBody>
      </p:sp>
      <p:sp>
        <p:nvSpPr>
          <p:cNvPr id="8" name="TextBox 7">
            <a:extLst>
              <a:ext uri="{FF2B5EF4-FFF2-40B4-BE49-F238E27FC236}">
                <a16:creationId xmlns:a16="http://schemas.microsoft.com/office/drawing/2014/main" id="{DE432838-1D99-2917-9715-1FBBCE95C214}"/>
              </a:ext>
            </a:extLst>
          </p:cNvPr>
          <p:cNvSpPr txBox="1"/>
          <p:nvPr/>
        </p:nvSpPr>
        <p:spPr>
          <a:xfrm>
            <a:off x="9649678" y="2204001"/>
            <a:ext cx="2634054" cy="1200329"/>
          </a:xfrm>
          <a:prstGeom prst="rect">
            <a:avLst/>
          </a:prstGeom>
          <a:noFill/>
        </p:spPr>
        <p:txBody>
          <a:bodyPr wrap="none" rtlCol="0">
            <a:spAutoFit/>
          </a:bodyPr>
          <a:lstStyle/>
          <a:p>
            <a:r>
              <a:rPr lang="en-US" b="1" dirty="0"/>
              <a:t>Tropospheric VCD of</a:t>
            </a:r>
          </a:p>
          <a:p>
            <a:r>
              <a:rPr lang="en-US" b="1" dirty="0"/>
              <a:t>NO</a:t>
            </a:r>
            <a:r>
              <a:rPr lang="en-US" b="1" baseline="-25000" dirty="0"/>
              <a:t>2</a:t>
            </a:r>
            <a:r>
              <a:rPr lang="en-US" b="1" dirty="0"/>
              <a:t> </a:t>
            </a:r>
            <a:r>
              <a:rPr lang="en-US" dirty="0"/>
              <a:t>but only high quality</a:t>
            </a:r>
          </a:p>
          <a:p>
            <a:r>
              <a:rPr lang="en-US" dirty="0"/>
              <a:t>retrievals over </a:t>
            </a:r>
          </a:p>
          <a:p>
            <a:r>
              <a:rPr lang="en-US" dirty="0"/>
              <a:t>deep convective pixels</a:t>
            </a:r>
          </a:p>
        </p:txBody>
      </p:sp>
      <p:sp>
        <p:nvSpPr>
          <p:cNvPr id="9" name="TextBox 8">
            <a:extLst>
              <a:ext uri="{FF2B5EF4-FFF2-40B4-BE49-F238E27FC236}">
                <a16:creationId xmlns:a16="http://schemas.microsoft.com/office/drawing/2014/main" id="{C4B53A5D-A01B-7F66-C490-618BACAB6AB4}"/>
              </a:ext>
            </a:extLst>
          </p:cNvPr>
          <p:cNvSpPr txBox="1"/>
          <p:nvPr/>
        </p:nvSpPr>
        <p:spPr>
          <a:xfrm>
            <a:off x="9509288" y="4088849"/>
            <a:ext cx="2611933" cy="923330"/>
          </a:xfrm>
          <a:prstGeom prst="rect">
            <a:avLst/>
          </a:prstGeom>
          <a:noFill/>
        </p:spPr>
        <p:txBody>
          <a:bodyPr wrap="none" rtlCol="0">
            <a:spAutoFit/>
          </a:bodyPr>
          <a:lstStyle/>
          <a:p>
            <a:r>
              <a:rPr lang="en-US" b="1" dirty="0"/>
              <a:t>Optical Cloud Pressure</a:t>
            </a:r>
          </a:p>
          <a:p>
            <a:r>
              <a:rPr lang="en-US" dirty="0"/>
              <a:t>&lt;500 hPa </a:t>
            </a:r>
            <a:r>
              <a:rPr lang="en-US" dirty="0">
                <a:sym typeface="Wingdings" pitchFamily="2" charset="2"/>
              </a:rPr>
              <a:t> </a:t>
            </a:r>
          </a:p>
          <a:p>
            <a:r>
              <a:rPr lang="en-US" dirty="0">
                <a:sym typeface="Wingdings" pitchFamily="2" charset="2"/>
              </a:rPr>
              <a:t>Deep convection</a:t>
            </a:r>
            <a:endParaRPr lang="en-US" dirty="0"/>
          </a:p>
        </p:txBody>
      </p:sp>
      <p:sp>
        <p:nvSpPr>
          <p:cNvPr id="2" name="Slide Number Placeholder 1">
            <a:extLst>
              <a:ext uri="{FF2B5EF4-FFF2-40B4-BE49-F238E27FC236}">
                <a16:creationId xmlns:a16="http://schemas.microsoft.com/office/drawing/2014/main" id="{92C980B2-D0C1-AE45-56D0-08CE2352ABCF}"/>
              </a:ext>
            </a:extLst>
          </p:cNvPr>
          <p:cNvSpPr>
            <a:spLocks noGrp="1"/>
          </p:cNvSpPr>
          <p:nvPr>
            <p:ph type="sldNum" sz="quarter" idx="12"/>
          </p:nvPr>
        </p:nvSpPr>
        <p:spPr/>
        <p:txBody>
          <a:bodyPr/>
          <a:lstStyle/>
          <a:p>
            <a:fld id="{549FAD4F-1D10-9249-9BA7-252E27A8E81C}" type="slidenum">
              <a:rPr lang="en-US" smtClean="0"/>
              <a:t>7</a:t>
            </a:fld>
            <a:endParaRPr lang="en-US"/>
          </a:p>
        </p:txBody>
      </p:sp>
      <p:sp>
        <p:nvSpPr>
          <p:cNvPr id="10" name="TextBox 9">
            <a:extLst>
              <a:ext uri="{FF2B5EF4-FFF2-40B4-BE49-F238E27FC236}">
                <a16:creationId xmlns:a16="http://schemas.microsoft.com/office/drawing/2014/main" id="{42DB0809-EC93-3FF1-D2A6-D0E287F91D5A}"/>
              </a:ext>
            </a:extLst>
          </p:cNvPr>
          <p:cNvSpPr txBox="1"/>
          <p:nvPr/>
        </p:nvSpPr>
        <p:spPr>
          <a:xfrm>
            <a:off x="2499360" y="5916717"/>
            <a:ext cx="6931321" cy="646331"/>
          </a:xfrm>
          <a:prstGeom prst="rect">
            <a:avLst/>
          </a:prstGeom>
          <a:noFill/>
        </p:spPr>
        <p:txBody>
          <a:bodyPr wrap="none" rtlCol="0">
            <a:spAutoFit/>
          </a:bodyPr>
          <a:lstStyle/>
          <a:p>
            <a:pPr algn="ctr"/>
            <a:r>
              <a:rPr lang="en-US" dirty="0"/>
              <a:t>For this June 1 case study, scans 3-6 and 12-15 used to estimate PE. </a:t>
            </a:r>
          </a:p>
          <a:p>
            <a:pPr algn="ctr"/>
            <a:r>
              <a:rPr lang="en-US" dirty="0"/>
              <a:t>Scan 11 was unavailable. </a:t>
            </a:r>
          </a:p>
        </p:txBody>
      </p:sp>
    </p:spTree>
    <p:extLst>
      <p:ext uri="{BB962C8B-B14F-4D97-AF65-F5344CB8AC3E}">
        <p14:creationId xmlns:p14="http://schemas.microsoft.com/office/powerpoint/2010/main" val="2630980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objects&#10;&#10;Description automatically generated with medium confidence">
            <a:extLst>
              <a:ext uri="{FF2B5EF4-FFF2-40B4-BE49-F238E27FC236}">
                <a16:creationId xmlns:a16="http://schemas.microsoft.com/office/drawing/2014/main" id="{59BE2E58-5287-8230-6EEC-DAEE266296E0}"/>
              </a:ext>
            </a:extLst>
          </p:cNvPr>
          <p:cNvPicPr>
            <a:picLocks noChangeAspect="1"/>
          </p:cNvPicPr>
          <p:nvPr/>
        </p:nvPicPr>
        <p:blipFill>
          <a:blip r:embed="rId2"/>
          <a:stretch>
            <a:fillRect/>
          </a:stretch>
        </p:blipFill>
        <p:spPr>
          <a:xfrm>
            <a:off x="1442357" y="0"/>
            <a:ext cx="7772400" cy="5727031"/>
          </a:xfrm>
          <a:prstGeom prst="rect">
            <a:avLst/>
          </a:prstGeom>
        </p:spPr>
      </p:pic>
      <p:sp>
        <p:nvSpPr>
          <p:cNvPr id="4" name="Slide Number Placeholder 3">
            <a:extLst>
              <a:ext uri="{FF2B5EF4-FFF2-40B4-BE49-F238E27FC236}">
                <a16:creationId xmlns:a16="http://schemas.microsoft.com/office/drawing/2014/main" id="{0CCBD0F4-1BF9-DF7E-0775-A383F60C242C}"/>
              </a:ext>
            </a:extLst>
          </p:cNvPr>
          <p:cNvSpPr>
            <a:spLocks noGrp="1"/>
          </p:cNvSpPr>
          <p:nvPr>
            <p:ph type="sldNum" sz="quarter" idx="12"/>
          </p:nvPr>
        </p:nvSpPr>
        <p:spPr/>
        <p:txBody>
          <a:bodyPr/>
          <a:lstStyle/>
          <a:p>
            <a:fld id="{549FAD4F-1D10-9249-9BA7-252E27A8E81C}" type="slidenum">
              <a:rPr lang="en-US" smtClean="0"/>
              <a:t>8</a:t>
            </a:fld>
            <a:endParaRPr lang="en-US" dirty="0"/>
          </a:p>
        </p:txBody>
      </p:sp>
      <p:sp>
        <p:nvSpPr>
          <p:cNvPr id="2" name="TextBox 1">
            <a:extLst>
              <a:ext uri="{FF2B5EF4-FFF2-40B4-BE49-F238E27FC236}">
                <a16:creationId xmlns:a16="http://schemas.microsoft.com/office/drawing/2014/main" id="{67478F3F-B851-D04E-02BB-DD865D782B89}"/>
              </a:ext>
            </a:extLst>
          </p:cNvPr>
          <p:cNvSpPr txBox="1"/>
          <p:nvPr/>
        </p:nvSpPr>
        <p:spPr>
          <a:xfrm>
            <a:off x="8755693" y="400833"/>
            <a:ext cx="3018772" cy="3447098"/>
          </a:xfrm>
          <a:prstGeom prst="rect">
            <a:avLst/>
          </a:prstGeom>
          <a:noFill/>
        </p:spPr>
        <p:txBody>
          <a:bodyPr wrap="square" rtlCol="0">
            <a:spAutoFit/>
          </a:bodyPr>
          <a:lstStyle/>
          <a:p>
            <a:r>
              <a:rPr lang="en-US" sz="2000" b="1" dirty="0"/>
              <a:t>Tropospheric NO</a:t>
            </a:r>
            <a:r>
              <a:rPr lang="en-US" sz="2000" b="1" baseline="-25000" dirty="0"/>
              <a:t>2</a:t>
            </a:r>
            <a:r>
              <a:rPr lang="en-US" sz="2000" b="1" dirty="0"/>
              <a:t> columns over </a:t>
            </a:r>
            <a:r>
              <a:rPr lang="en-US" sz="2000" b="1" i="1" dirty="0"/>
              <a:t>flashing</a:t>
            </a:r>
          </a:p>
          <a:p>
            <a:r>
              <a:rPr lang="en-US" sz="2000" b="1" i="1" dirty="0"/>
              <a:t>retrievals </a:t>
            </a:r>
            <a:r>
              <a:rPr lang="en-US" sz="2000" b="1" dirty="0"/>
              <a:t>usually</a:t>
            </a:r>
            <a:r>
              <a:rPr lang="en-US" sz="2000" b="1" i="1" dirty="0"/>
              <a:t> </a:t>
            </a:r>
            <a:r>
              <a:rPr lang="en-US" sz="2000" b="1" dirty="0"/>
              <a:t>exceed those over non-flashing retrievals</a:t>
            </a:r>
          </a:p>
          <a:p>
            <a:endParaRPr lang="en-US" sz="2000" b="1" dirty="0"/>
          </a:p>
          <a:p>
            <a:r>
              <a:rPr lang="en-US" sz="2000" b="1" dirty="0"/>
              <a:t>This makes it possible to estimate the molecules of NO</a:t>
            </a:r>
            <a:r>
              <a:rPr lang="en-US" sz="2000" b="1" baseline="-25000" dirty="0"/>
              <a:t>2</a:t>
            </a:r>
            <a:r>
              <a:rPr lang="en-US" sz="2000" b="1" dirty="0"/>
              <a:t> due to recent lightning</a:t>
            </a:r>
          </a:p>
          <a:p>
            <a:endParaRPr lang="en-US" dirty="0"/>
          </a:p>
        </p:txBody>
      </p:sp>
      <p:sp>
        <p:nvSpPr>
          <p:cNvPr id="5" name="TextBox 4">
            <a:extLst>
              <a:ext uri="{FF2B5EF4-FFF2-40B4-BE49-F238E27FC236}">
                <a16:creationId xmlns:a16="http://schemas.microsoft.com/office/drawing/2014/main" id="{BAB4D80B-AA41-F737-6DFB-8E5B89A3EA78}"/>
              </a:ext>
            </a:extLst>
          </p:cNvPr>
          <p:cNvSpPr txBox="1"/>
          <p:nvPr/>
        </p:nvSpPr>
        <p:spPr>
          <a:xfrm>
            <a:off x="8755693" y="3934253"/>
            <a:ext cx="3153541" cy="2031325"/>
          </a:xfrm>
          <a:prstGeom prst="rect">
            <a:avLst/>
          </a:prstGeom>
          <a:noFill/>
        </p:spPr>
        <p:txBody>
          <a:bodyPr wrap="square" rtlCol="0">
            <a:spAutoFit/>
          </a:bodyPr>
          <a:lstStyle/>
          <a:p>
            <a:r>
              <a:rPr lang="en-US" b="1" i="1" dirty="0"/>
              <a:t>Flashing retrievals </a:t>
            </a:r>
            <a:r>
              <a:rPr lang="en-US" b="1" dirty="0"/>
              <a:t>are defined here as retrievals occurring in 0.05</a:t>
            </a:r>
            <a:r>
              <a:rPr lang="en-US" sz="1800" b="1" dirty="0"/>
              <a:t> × 0.05° GLM grid boxes with 1 or more GLM flashes during the </a:t>
            </a:r>
            <a:r>
              <a:rPr lang="en-US" b="1" dirty="0"/>
              <a:t>3-hour period preceding the scan time. </a:t>
            </a:r>
          </a:p>
        </p:txBody>
      </p:sp>
    </p:spTree>
    <p:extLst>
      <p:ext uri="{BB962C8B-B14F-4D97-AF65-F5344CB8AC3E}">
        <p14:creationId xmlns:p14="http://schemas.microsoft.com/office/powerpoint/2010/main" val="599997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F67C-AA18-3A57-FC8A-97A417F792BD}"/>
              </a:ext>
            </a:extLst>
          </p:cNvPr>
          <p:cNvSpPr>
            <a:spLocks noGrp="1"/>
          </p:cNvSpPr>
          <p:nvPr>
            <p:ph type="title"/>
          </p:nvPr>
        </p:nvSpPr>
        <p:spPr>
          <a:xfrm>
            <a:off x="925882" y="358452"/>
            <a:ext cx="10515600" cy="1325563"/>
          </a:xfrm>
        </p:spPr>
        <p:txBody>
          <a:bodyPr>
            <a:normAutofit/>
          </a:bodyPr>
          <a:lstStyle/>
          <a:p>
            <a:pPr algn="ctr"/>
            <a:r>
              <a:rPr lang="en-US" sz="2400" b="1" dirty="0">
                <a:latin typeface="Helvetica" pitchFamily="2" charset="0"/>
                <a:cs typeface="Times New Roman" panose="02020603050405020304" pitchFamily="18" charset="0"/>
              </a:rPr>
              <a:t>Mean moles of NO</a:t>
            </a:r>
            <a:r>
              <a:rPr lang="en-US" sz="2400" b="1" baseline="-25000" dirty="0">
                <a:latin typeface="Helvetica" pitchFamily="2" charset="0"/>
                <a:cs typeface="Times New Roman" panose="02020603050405020304" pitchFamily="18" charset="0"/>
              </a:rPr>
              <a:t>2</a:t>
            </a:r>
            <a:r>
              <a:rPr lang="en-US" sz="2400" b="1" dirty="0">
                <a:latin typeface="Helvetica" pitchFamily="2" charset="0"/>
                <a:cs typeface="Times New Roman" panose="02020603050405020304" pitchFamily="18" charset="0"/>
              </a:rPr>
              <a:t> produced per lightning flash (PE)</a:t>
            </a:r>
            <a:br>
              <a:rPr lang="en-US" sz="2400" b="1" dirty="0">
                <a:latin typeface="Helvetica" pitchFamily="2" charset="0"/>
                <a:cs typeface="Times New Roman" panose="02020603050405020304" pitchFamily="18" charset="0"/>
              </a:rPr>
            </a:br>
            <a:endParaRPr lang="en-US" sz="2400" dirty="0">
              <a:latin typeface="Helvetica" pitchFamily="2" charset="0"/>
            </a:endParaRPr>
          </a:p>
        </p:txBody>
      </p:sp>
      <p:sp>
        <p:nvSpPr>
          <p:cNvPr id="3" name="Content Placeholder 2">
            <a:extLst>
              <a:ext uri="{FF2B5EF4-FFF2-40B4-BE49-F238E27FC236}">
                <a16:creationId xmlns:a16="http://schemas.microsoft.com/office/drawing/2014/main" id="{C87F8DC4-5DFD-3ADF-F1A7-8DE92B29C964}"/>
              </a:ext>
            </a:extLst>
          </p:cNvPr>
          <p:cNvSpPr>
            <a:spLocks noGrp="1"/>
          </p:cNvSpPr>
          <p:nvPr>
            <p:ph idx="1"/>
          </p:nvPr>
        </p:nvSpPr>
        <p:spPr>
          <a:xfrm>
            <a:off x="229644" y="1455885"/>
            <a:ext cx="11962356" cy="4351338"/>
          </a:xfrm>
        </p:spPr>
        <p:txBody>
          <a:bodyPr>
            <a:normAutofit/>
          </a:bodyPr>
          <a:lstStyle/>
          <a:p>
            <a:pPr marL="0" indent="0" algn="ctr">
              <a:buNone/>
            </a:pPr>
            <a:r>
              <a:rPr lang="en-US" sz="2800" b="1" dirty="0">
                <a:latin typeface="Helvetica" pitchFamily="2" charset="0"/>
                <a:cs typeface="Times New Roman" panose="02020603050405020304" pitchFamily="18" charset="0"/>
              </a:rPr>
              <a:t>PE = [V</a:t>
            </a:r>
            <a:r>
              <a:rPr lang="en-US" sz="2800" b="1" baseline="-25000" dirty="0">
                <a:latin typeface="Helvetica" pitchFamily="2" charset="0"/>
                <a:cs typeface="Times New Roman" panose="02020603050405020304" pitchFamily="18" charset="0"/>
              </a:rPr>
              <a:t>tropLNO2</a:t>
            </a:r>
            <a:r>
              <a:rPr lang="en-US" sz="2800" b="1" dirty="0">
                <a:latin typeface="Helvetica" pitchFamily="2" charset="0"/>
                <a:cs typeface="Times New Roman" panose="02020603050405020304" pitchFamily="18" charset="0"/>
              </a:rPr>
              <a:t> × </a:t>
            </a:r>
            <a:r>
              <a:rPr lang="el-GR" sz="2800" b="1" dirty="0">
                <a:latin typeface="Helvetica" pitchFamily="2" charset="0"/>
                <a:cs typeface="Times New Roman" panose="02020603050405020304" pitchFamily="18" charset="0"/>
              </a:rPr>
              <a:t>Σ </a:t>
            </a:r>
            <a:r>
              <a:rPr lang="en-US" sz="2800" b="1" dirty="0" err="1">
                <a:latin typeface="Helvetica" pitchFamily="2" charset="0"/>
                <a:cs typeface="Times New Roman" panose="02020603050405020304" pitchFamily="18" charset="0"/>
              </a:rPr>
              <a:t>Area</a:t>
            </a:r>
            <a:r>
              <a:rPr lang="en-US" sz="2800" b="1" baseline="-25000" dirty="0" err="1">
                <a:latin typeface="Helvetica" pitchFamily="2" charset="0"/>
                <a:cs typeface="Times New Roman" panose="02020603050405020304" pitchFamily="18" charset="0"/>
              </a:rPr>
              <a:t>i</a:t>
            </a:r>
            <a:r>
              <a:rPr lang="en-US" sz="2800" b="1" dirty="0">
                <a:latin typeface="Helvetica" pitchFamily="2" charset="0"/>
                <a:cs typeface="Times New Roman" panose="02020603050405020304" pitchFamily="18" charset="0"/>
              </a:rPr>
              <a:t>] / [N</a:t>
            </a:r>
            <a:r>
              <a:rPr lang="en-US" sz="2800" b="1" baseline="-25000" dirty="0">
                <a:latin typeface="Helvetica" pitchFamily="2" charset="0"/>
                <a:cs typeface="Times New Roman" panose="02020603050405020304" pitchFamily="18" charset="0"/>
              </a:rPr>
              <a:t>A</a:t>
            </a:r>
            <a:r>
              <a:rPr lang="en-US" sz="2800" b="1" dirty="0">
                <a:latin typeface="Helvetica" pitchFamily="2" charset="0"/>
                <a:cs typeface="Times New Roman" panose="02020603050405020304" pitchFamily="18" charset="0"/>
              </a:rPr>
              <a:t> × </a:t>
            </a:r>
            <a:r>
              <a:rPr lang="el-GR" sz="2800" b="1" dirty="0">
                <a:latin typeface="Helvetica" pitchFamily="2" charset="0"/>
                <a:cs typeface="Times New Roman" panose="02020603050405020304" pitchFamily="18" charset="0"/>
              </a:rPr>
              <a:t>Σ </a:t>
            </a:r>
            <a:r>
              <a:rPr lang="en-US" sz="2800" b="1" dirty="0">
                <a:latin typeface="Helvetica" pitchFamily="2" charset="0"/>
                <a:cs typeface="Times New Roman" panose="02020603050405020304" pitchFamily="18" charset="0"/>
              </a:rPr>
              <a:t>(</a:t>
            </a:r>
            <a:r>
              <a:rPr lang="en-US" sz="2800" b="1" dirty="0" err="1">
                <a:latin typeface="Helvetica" pitchFamily="2" charset="0"/>
                <a:cs typeface="Times New Roman" panose="02020603050405020304" pitchFamily="18" charset="0"/>
              </a:rPr>
              <a:t>Flash</a:t>
            </a:r>
            <a:r>
              <a:rPr lang="en-US" sz="2800" b="1" baseline="-25000" dirty="0" err="1">
                <a:latin typeface="Helvetica" pitchFamily="2" charset="0"/>
                <a:cs typeface="Times New Roman" panose="02020603050405020304" pitchFamily="18" charset="0"/>
              </a:rPr>
              <a:t>i</a:t>
            </a:r>
            <a:r>
              <a:rPr lang="en-US" sz="2800" b="1" dirty="0">
                <a:latin typeface="Helvetica" pitchFamily="2" charset="0"/>
                <a:cs typeface="Times New Roman" panose="02020603050405020304" pitchFamily="18" charset="0"/>
              </a:rPr>
              <a:t> × exp(-</a:t>
            </a:r>
            <a:r>
              <a:rPr lang="en-US" sz="2800" b="1" dirty="0" err="1">
                <a:latin typeface="Helvetica" pitchFamily="2" charset="0"/>
                <a:cs typeface="Times New Roman" panose="02020603050405020304" pitchFamily="18" charset="0"/>
              </a:rPr>
              <a:t>t</a:t>
            </a:r>
            <a:r>
              <a:rPr lang="en-US" sz="2800" b="1" baseline="-25000" dirty="0" err="1">
                <a:latin typeface="Helvetica" pitchFamily="2" charset="0"/>
                <a:cs typeface="Times New Roman" panose="02020603050405020304" pitchFamily="18" charset="0"/>
              </a:rPr>
              <a:t>i</a:t>
            </a:r>
            <a:r>
              <a:rPr lang="en-US" sz="2800" b="1" dirty="0">
                <a:latin typeface="Helvetica" pitchFamily="2" charset="0"/>
                <a:cs typeface="Times New Roman" panose="02020603050405020304" pitchFamily="18" charset="0"/>
              </a:rPr>
              <a:t> / 𝝉) )]   	</a:t>
            </a:r>
          </a:p>
          <a:p>
            <a:endParaRPr lang="en-US" sz="2800" b="1" baseline="-25000" dirty="0">
              <a:latin typeface="Helvetica" pitchFamily="2" charset="0"/>
              <a:cs typeface="Times New Roman" panose="02020603050405020304" pitchFamily="18" charset="0"/>
            </a:endParaRPr>
          </a:p>
          <a:p>
            <a:pPr marL="457200" indent="-457200">
              <a:buFont typeface="Arial" panose="020B0604020202020204" pitchFamily="34" charset="0"/>
              <a:buChar char="•"/>
            </a:pPr>
            <a:r>
              <a:rPr lang="en-US" sz="2200" b="1" dirty="0">
                <a:latin typeface="Helvetica" pitchFamily="2" charset="0"/>
                <a:cs typeface="Times New Roman" panose="02020603050405020304" pitchFamily="18" charset="0"/>
              </a:rPr>
              <a:t>V</a:t>
            </a:r>
            <a:r>
              <a:rPr lang="en-US" sz="2200" b="1" baseline="-25000" dirty="0">
                <a:latin typeface="Helvetica" pitchFamily="2" charset="0"/>
                <a:cs typeface="Times New Roman" panose="02020603050405020304" pitchFamily="18" charset="0"/>
              </a:rPr>
              <a:t>tropLNO2</a:t>
            </a:r>
            <a:r>
              <a:rPr lang="en-US" sz="2200" b="1" dirty="0">
                <a:latin typeface="Helvetica" pitchFamily="2" charset="0"/>
                <a:cs typeface="Times New Roman" panose="02020603050405020304" pitchFamily="18" charset="0"/>
              </a:rPr>
              <a:t> ≡  Difference in median trop. VCD between flashing and non-flashing pixels</a:t>
            </a:r>
          </a:p>
          <a:p>
            <a:pPr marL="457200" indent="-457200">
              <a:buFont typeface="Arial" panose="020B0604020202020204" pitchFamily="34" charset="0"/>
              <a:buChar char="•"/>
            </a:pPr>
            <a:r>
              <a:rPr lang="el-GR" sz="2200" b="1" dirty="0">
                <a:latin typeface="Helvetica" pitchFamily="2" charset="0"/>
                <a:cs typeface="Times New Roman" panose="02020603050405020304" pitchFamily="18" charset="0"/>
              </a:rPr>
              <a:t>Σ </a:t>
            </a:r>
            <a:r>
              <a:rPr lang="en-US" sz="2200" b="1" dirty="0" err="1">
                <a:latin typeface="Helvetica" pitchFamily="2" charset="0"/>
                <a:cs typeface="Times New Roman" panose="02020603050405020304" pitchFamily="18" charset="0"/>
              </a:rPr>
              <a:t>Area</a:t>
            </a:r>
            <a:r>
              <a:rPr lang="en-US" sz="2200" b="1" baseline="-25000" dirty="0" err="1">
                <a:latin typeface="Helvetica" pitchFamily="2" charset="0"/>
                <a:cs typeface="Times New Roman" panose="02020603050405020304" pitchFamily="18" charset="0"/>
              </a:rPr>
              <a:t>i</a:t>
            </a:r>
            <a:r>
              <a:rPr lang="en-US" sz="2200" b="1" dirty="0">
                <a:latin typeface="Helvetica" pitchFamily="2" charset="0"/>
                <a:cs typeface="Times New Roman" panose="02020603050405020304" pitchFamily="18" charset="0"/>
              </a:rPr>
              <a:t> ≡ Area of deep convective pixels within region-of-interest (ROI)</a:t>
            </a:r>
          </a:p>
          <a:p>
            <a:pPr marL="457200" indent="-457200">
              <a:buFont typeface="Arial" panose="020B0604020202020204" pitchFamily="34" charset="0"/>
              <a:buChar char="•"/>
            </a:pPr>
            <a:r>
              <a:rPr lang="en-US" sz="2200" b="1" dirty="0" err="1">
                <a:latin typeface="Helvetica" pitchFamily="2" charset="0"/>
                <a:cs typeface="Times New Roman" panose="02020603050405020304" pitchFamily="18" charset="0"/>
              </a:rPr>
              <a:t>Flash</a:t>
            </a:r>
            <a:r>
              <a:rPr lang="en-US" sz="2200" b="1" baseline="-25000" dirty="0" err="1">
                <a:latin typeface="Helvetica" pitchFamily="2" charset="0"/>
                <a:cs typeface="Times New Roman" panose="02020603050405020304" pitchFamily="18" charset="0"/>
              </a:rPr>
              <a:t>i</a:t>
            </a:r>
            <a:r>
              <a:rPr lang="en-US" sz="2200" b="1" dirty="0">
                <a:latin typeface="Helvetica" pitchFamily="2" charset="0"/>
                <a:cs typeface="Times New Roman" panose="02020603050405020304" pitchFamily="18" charset="0"/>
              </a:rPr>
              <a:t> ≡ # of flashes an individual GLM flash represents (1 if no DE adjustment) </a:t>
            </a:r>
          </a:p>
          <a:p>
            <a:pPr marL="457200" indent="-457200">
              <a:buFont typeface="Arial" panose="020B0604020202020204" pitchFamily="34" charset="0"/>
              <a:buChar char="•"/>
            </a:pPr>
            <a:r>
              <a:rPr lang="en-US" sz="2200" b="1" dirty="0" err="1">
                <a:latin typeface="Helvetica" pitchFamily="2" charset="0"/>
                <a:cs typeface="Times New Roman" panose="02020603050405020304" pitchFamily="18" charset="0"/>
              </a:rPr>
              <a:t>t</a:t>
            </a:r>
            <a:r>
              <a:rPr lang="en-US" sz="2200" b="1" baseline="-25000" dirty="0" err="1">
                <a:latin typeface="Helvetica" pitchFamily="2" charset="0"/>
                <a:cs typeface="Times New Roman" panose="02020603050405020304" pitchFamily="18" charset="0"/>
              </a:rPr>
              <a:t>i</a:t>
            </a:r>
            <a:r>
              <a:rPr lang="en-US" sz="2200" b="1" dirty="0">
                <a:latin typeface="Helvetica" pitchFamily="2" charset="0"/>
                <a:cs typeface="Times New Roman" panose="02020603050405020304" pitchFamily="18" charset="0"/>
              </a:rPr>
              <a:t> ≡ Age of individual flash at time of scan (hours) </a:t>
            </a:r>
          </a:p>
          <a:p>
            <a:pPr marL="457200" indent="-457200">
              <a:buFont typeface="Arial" panose="020B0604020202020204" pitchFamily="34" charset="0"/>
              <a:buChar char="•"/>
            </a:pPr>
            <a:r>
              <a:rPr lang="en-US" sz="2200" b="1" dirty="0">
                <a:latin typeface="Helvetica" pitchFamily="2" charset="0"/>
                <a:cs typeface="Times New Roman" panose="02020603050405020304" pitchFamily="18" charset="0"/>
              </a:rPr>
              <a:t>𝝉 ≡ Assumed lifetime of NO</a:t>
            </a:r>
            <a:r>
              <a:rPr lang="en-US" sz="2200" b="1" baseline="-25000" dirty="0">
                <a:latin typeface="Helvetica" pitchFamily="2" charset="0"/>
                <a:cs typeface="Times New Roman" panose="02020603050405020304" pitchFamily="18" charset="0"/>
              </a:rPr>
              <a:t>x</a:t>
            </a:r>
            <a:r>
              <a:rPr lang="en-US" sz="2200" b="1" dirty="0">
                <a:latin typeface="Helvetica" pitchFamily="2" charset="0"/>
                <a:cs typeface="Times New Roman" panose="02020603050405020304" pitchFamily="18" charset="0"/>
              </a:rPr>
              <a:t> in near field of convection (𝝉 = 1,2,3,4,5,6,8,10,12, &amp; ∞ hours) (Nault et al., 2016, 2017) </a:t>
            </a:r>
          </a:p>
          <a:p>
            <a:pPr marL="0" indent="0">
              <a:buNone/>
            </a:pPr>
            <a:endParaRPr lang="en-US" sz="2600" b="1" baseline="30000" dirty="0">
              <a:latin typeface="Helvetica" pitchFamily="2" charset="0"/>
              <a:cs typeface="Times New Roman" panose="02020603050405020304" pitchFamily="18" charset="0"/>
            </a:endParaRPr>
          </a:p>
          <a:p>
            <a:pPr marL="0" indent="0">
              <a:buNone/>
            </a:pPr>
            <a:r>
              <a:rPr lang="en-US" sz="2600" b="1" baseline="30000" dirty="0">
                <a:latin typeface="Helvetica" pitchFamily="2" charset="0"/>
                <a:cs typeface="Times New Roman" panose="02020603050405020304" pitchFamily="18" charset="0"/>
              </a:rPr>
              <a:t>Note: Integration is performed over total number of flashes within ROI between 00 UTC and scan-time. </a:t>
            </a:r>
          </a:p>
        </p:txBody>
      </p:sp>
      <p:sp>
        <p:nvSpPr>
          <p:cNvPr id="4" name="Slide Number Placeholder 3">
            <a:extLst>
              <a:ext uri="{FF2B5EF4-FFF2-40B4-BE49-F238E27FC236}">
                <a16:creationId xmlns:a16="http://schemas.microsoft.com/office/drawing/2014/main" id="{352ECD72-AFA6-5D23-D6A1-A925A1781D54}"/>
              </a:ext>
            </a:extLst>
          </p:cNvPr>
          <p:cNvSpPr>
            <a:spLocks noGrp="1"/>
          </p:cNvSpPr>
          <p:nvPr>
            <p:ph type="sldNum" sz="quarter" idx="12"/>
          </p:nvPr>
        </p:nvSpPr>
        <p:spPr/>
        <p:txBody>
          <a:bodyPr/>
          <a:lstStyle/>
          <a:p>
            <a:fld id="{549FAD4F-1D10-9249-9BA7-252E27A8E81C}" type="slidenum">
              <a:rPr lang="en-US" smtClean="0"/>
              <a:t>9</a:t>
            </a:fld>
            <a:endParaRPr lang="en-US"/>
          </a:p>
        </p:txBody>
      </p:sp>
    </p:spTree>
    <p:extLst>
      <p:ext uri="{BB962C8B-B14F-4D97-AF65-F5344CB8AC3E}">
        <p14:creationId xmlns:p14="http://schemas.microsoft.com/office/powerpoint/2010/main" val="1944260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5162</TotalTime>
  <Words>1730</Words>
  <Application>Microsoft Macintosh PowerPoint</Application>
  <PresentationFormat>Widescreen</PresentationFormat>
  <Paragraphs>182</Paragraphs>
  <Slides>14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Helvetica</vt:lpstr>
      <vt:lpstr>TimesNewRomanPSMT</vt:lpstr>
      <vt:lpstr>Wingdings</vt:lpstr>
      <vt:lpstr>Office Theme</vt:lpstr>
      <vt:lpstr>PowerPoint Presentation</vt:lpstr>
      <vt:lpstr>Introduction</vt:lpstr>
      <vt:lpstr>Geostationary Lightning Mappers (GLMs) </vt:lpstr>
      <vt:lpstr>TEMPO</vt:lpstr>
      <vt:lpstr>PowerPoint Presentation</vt:lpstr>
      <vt:lpstr>PowerPoint Presentation</vt:lpstr>
      <vt:lpstr>PowerPoint Presentation</vt:lpstr>
      <vt:lpstr>PowerPoint Presentation</vt:lpstr>
      <vt:lpstr>Mean moles of NO2 produced per lightning flash (PE) </vt:lpstr>
      <vt:lpstr>Tropospheric VCD of NO2 is sensitive to a priori NO2 profile () via AMFtrop  </vt:lpstr>
      <vt:lpstr>PowerPoint Presentation</vt:lpstr>
      <vt:lpstr>PowerPoint Presentation</vt:lpstr>
      <vt:lpstr>Summary</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Dale John Allen</dc:creator>
  <cp:lastModifiedBy>Dale John Allen</cp:lastModifiedBy>
  <cp:revision>12</cp:revision>
  <dcterms:created xsi:type="dcterms:W3CDTF">2024-08-06T17:36:56Z</dcterms:created>
  <dcterms:modified xsi:type="dcterms:W3CDTF">2024-08-23T15:19:30Z</dcterms:modified>
</cp:coreProperties>
</file>