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sldIdLst>
    <p:sldId id="256" r:id="rId2"/>
    <p:sldId id="257" r:id="rId3"/>
    <p:sldId id="259" r:id="rId4"/>
    <p:sldId id="267" r:id="rId5"/>
    <p:sldId id="261" r:id="rId6"/>
    <p:sldId id="265" r:id="rId7"/>
    <p:sldId id="264" r:id="rId8"/>
    <p:sldId id="266" r:id="rId9"/>
    <p:sldId id="260" r:id="rId10"/>
    <p:sldId id="268" r:id="rId11"/>
    <p:sldId id="269" r:id="rId12"/>
    <p:sldId id="270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B816D-A030-4E14-9AEC-70411B9D481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ECBDE-1052-4E3B-ADAE-EA9AB945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Alexander Mountain Fire:</a:t>
            </a:r>
            <a:r>
              <a:rPr lang="en-US" baseline="0" dirty="0" smtClean="0"/>
              <a:t> 9630 ac</a:t>
            </a:r>
            <a:endParaRPr lang="en-US" dirty="0" smtClean="0"/>
          </a:p>
          <a:p>
            <a:r>
              <a:rPr lang="en-US" dirty="0" smtClean="0"/>
              <a:t>Stone Canyon Fire: 1557 ac</a:t>
            </a:r>
          </a:p>
          <a:p>
            <a:r>
              <a:rPr lang="en-US" dirty="0" smtClean="0"/>
              <a:t>Quarry Fire: 580 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ECBDE-1052-4E3B-ADAE-EA9AB94585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3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Alexander Mountain Fire, ~11 miles from my house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ECBDE-1052-4E3B-ADAE-EA9AB94585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5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cab48c71e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cab48c71e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activities:</a:t>
            </a:r>
            <a:br>
              <a:rPr lang="en"/>
            </a:br>
            <a:r>
              <a:rPr lang="en"/>
              <a:t>- USOS field campaign: Jun-Aug ‘24 over Denver and Salt Lake City; collaboration with NOAA; Photochemistry &amp; NOx emission fluxes</a:t>
            </a:r>
            <a:br>
              <a:rPr lang="en"/>
            </a:br>
            <a:r>
              <a:rPr lang="en"/>
              <a:t>- CLOUD17 funded through 2025; Laboratory experiments to study nucleation and particle growth at CERN, Switzerland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TI3GER-2 &amp; RHI3NO: Develop instrumentation for research aircraft &amp; take a CLOUD experiment airborne.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93110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33CE-71C7-4344-925B-7EBAA192FC6F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0138-DB94-4832-A73F-A73CD7F1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38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33CE-71C7-4344-925B-7EBAA192FC6F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0138-DB94-4832-A73F-A73CD7F1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1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33CE-71C7-4344-925B-7EBAA192FC6F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0138-DB94-4832-A73F-A73CD7F1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59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474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33CE-71C7-4344-925B-7EBAA192FC6F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0138-DB94-4832-A73F-A73CD7F1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08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33CE-71C7-4344-925B-7EBAA192FC6F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0138-DB94-4832-A73F-A73CD7F1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64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33CE-71C7-4344-925B-7EBAA192FC6F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0138-DB94-4832-A73F-A73CD7F1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79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33CE-71C7-4344-925B-7EBAA192FC6F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0138-DB94-4832-A73F-A73CD7F1C3C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88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33CE-71C7-4344-925B-7EBAA192FC6F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0138-DB94-4832-A73F-A73CD7F1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9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33CE-71C7-4344-925B-7EBAA192FC6F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0138-DB94-4832-A73F-A73CD7F1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9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33CE-71C7-4344-925B-7EBAA192FC6F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0138-DB94-4832-A73F-A73CD7F1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0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79433CE-71C7-4344-925B-7EBAA192FC6F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0138-DB94-4832-A73F-A73CD7F1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79433CE-71C7-4344-925B-7EBAA192FC6F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2ED0138-DB94-4832-A73F-A73CD7F1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8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hyperlink" Target="mailto:dan.welsh@state.co.u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sl.noaa.gov/staff/maxwell.holloway/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csl.noaa.gov/staff/alan.brewer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l.noaa.gov/staff/sunil.baidar/" TargetMode="External"/><Relationship Id="rId5" Type="http://schemas.openxmlformats.org/officeDocument/2006/relationships/hyperlink" Target="https://csl.noaa.gov/groups/csl3/instruments/microdop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hyperlink" Target="https://csl.noaa.gov/staff/scott.p.sandbe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390165"/>
            <a:ext cx="8991600" cy="164592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rebuchet MS" panose="020B0603020202020204" pitchFamily="34" charset="0"/>
              </a:rPr>
              <a:t>Interests and Applications of TEMPO Special Operations in Colorado</a:t>
            </a:r>
            <a:endParaRPr lang="en-US" b="1" dirty="0">
              <a:latin typeface="Trebuchet MS" panose="020B06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2431465"/>
            <a:ext cx="6801612" cy="2794876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Dan Welsh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Air Quality Meteorologist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Colorado Department of Public Health and Environment</a:t>
            </a:r>
          </a:p>
          <a:p>
            <a:r>
              <a:rPr lang="en-US" sz="2800" dirty="0">
                <a:solidFill>
                  <a:srgbClr val="1003BD"/>
                </a:solidFill>
                <a:latin typeface="Trebuchet MS" panose="020B0603020202020204" pitchFamily="34" charset="0"/>
              </a:rPr>
              <a:t>d</a:t>
            </a:r>
            <a:r>
              <a:rPr lang="en-US" sz="2800" dirty="0" smtClean="0">
                <a:solidFill>
                  <a:srgbClr val="1003BD"/>
                </a:solidFill>
                <a:latin typeface="Trebuchet MS" panose="020B0603020202020204" pitchFamily="34" charset="0"/>
              </a:rPr>
              <a:t>an.welsh@state.co.us</a:t>
            </a:r>
            <a:endParaRPr lang="en-US" sz="2800" dirty="0">
              <a:solidFill>
                <a:srgbClr val="1003BD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62" y="5608774"/>
            <a:ext cx="382527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171639" cy="57460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en-US" sz="1800" b="1" dirty="0"/>
              <a:t>Volkamer Group: Airborne NO</a:t>
            </a:r>
            <a:r>
              <a:rPr lang="en-US" sz="1800" b="1" baseline="-25000" dirty="0"/>
              <a:t>x</a:t>
            </a:r>
            <a:r>
              <a:rPr lang="en-US" sz="1800" b="1" dirty="0"/>
              <a:t> Mass Balance - Emissions over Colorado</a:t>
            </a: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" sz="2800" dirty="0"/>
              <a:t>	</a:t>
            </a:r>
            <a:r>
              <a:rPr lang="en" sz="2696" dirty="0"/>
              <a:t/>
            </a:r>
            <a:br>
              <a:rPr lang="en" sz="2696" dirty="0"/>
            </a:br>
            <a:r>
              <a:rPr lang="en" sz="2696" dirty="0"/>
              <a:t>                                             </a:t>
            </a:r>
            <a:endParaRPr sz="2067" dirty="0">
              <a:solidFill>
                <a:srgbClr val="FF00FF"/>
              </a:solidFill>
            </a:endParaRPr>
          </a:p>
        </p:txBody>
      </p:sp>
      <p:sp>
        <p:nvSpPr>
          <p:cNvPr id="458" name="Google Shape;458;p45"/>
          <p:cNvSpPr txBox="1">
            <a:spLocks noGrp="1"/>
          </p:cNvSpPr>
          <p:nvPr>
            <p:ph type="body" idx="1"/>
          </p:nvPr>
        </p:nvSpPr>
        <p:spPr>
          <a:xfrm>
            <a:off x="1" y="2100942"/>
            <a:ext cx="4228050" cy="22437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US" sz="2000" b="1" dirty="0"/>
              <a:t>CU Airborne Multi-Axis DOAS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</a:t>
            </a:r>
            <a:r>
              <a:rPr lang="en-US" sz="1400" baseline="-25000" dirty="0"/>
              <a:t>2</a:t>
            </a:r>
            <a:r>
              <a:rPr lang="en-US" sz="1400" dirty="0"/>
              <a:t>, HCHO column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2x CCDs: 320-465nm &amp; 415-525nm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FOV: 300 m along track x 20 m cross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1-2 sec integration time</a:t>
            </a:r>
          </a:p>
          <a:p>
            <a:pPr marL="0" indent="0">
              <a:buNone/>
            </a:pPr>
            <a:r>
              <a:rPr lang="en-US" sz="2000" b="1" dirty="0"/>
              <a:t>Surface albedo sensor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4-channels: 360, 477, 630, 870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support of RTM calculations</a:t>
            </a:r>
          </a:p>
        </p:txBody>
      </p:sp>
      <p:pic>
        <p:nvPicPr>
          <p:cNvPr id="459" name="Google Shape;459;p45"/>
          <p:cNvPicPr preferRelativeResize="0"/>
          <p:nvPr/>
        </p:nvPicPr>
        <p:blipFill rotWithShape="1">
          <a:blip r:embed="rId3">
            <a:alphaModFix/>
          </a:blip>
          <a:srcRect b="49768"/>
          <a:stretch/>
        </p:blipFill>
        <p:spPr>
          <a:xfrm>
            <a:off x="7850200" y="2479260"/>
            <a:ext cx="4274567" cy="22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9965" y="2489199"/>
            <a:ext cx="3981826" cy="425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5"/>
          <p:cNvPicPr preferRelativeResize="0"/>
          <p:nvPr/>
        </p:nvPicPr>
        <p:blipFill rotWithShape="1">
          <a:blip r:embed="rId5">
            <a:alphaModFix/>
          </a:blip>
          <a:srcRect t="11121" b="7226"/>
          <a:stretch/>
        </p:blipFill>
        <p:spPr>
          <a:xfrm>
            <a:off x="7850200" y="4901822"/>
            <a:ext cx="4274565" cy="182586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5"/>
          <p:cNvSpPr txBox="1"/>
          <p:nvPr/>
        </p:nvSpPr>
        <p:spPr>
          <a:xfrm>
            <a:off x="7989633" y="5849767"/>
            <a:ext cx="4135200" cy="75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1867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TEMPO:</a:t>
            </a:r>
            <a:br>
              <a:rPr lang="en" sz="1867" kern="0">
                <a:solidFill>
                  <a:srgbClr val="FFFFFF"/>
                </a:solidFill>
                <a:latin typeface="Arial"/>
                <a:cs typeface="Arial"/>
                <a:sym typeface="Arial"/>
              </a:rPr>
            </a:br>
            <a:r>
              <a:rPr lang="en" sz="1467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Tropospheric Emission Monitoring of Pollution</a:t>
            </a:r>
            <a:endParaRPr sz="14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3" name="Google Shape;463;p45"/>
          <p:cNvSpPr/>
          <p:nvPr/>
        </p:nvSpPr>
        <p:spPr>
          <a:xfrm>
            <a:off x="8670235" y="5644033"/>
            <a:ext cx="426698" cy="406400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4" name="Google Shape;464;p45"/>
          <p:cNvSpPr/>
          <p:nvPr/>
        </p:nvSpPr>
        <p:spPr>
          <a:xfrm>
            <a:off x="10143500" y="5624300"/>
            <a:ext cx="508000" cy="487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5" name="Google Shape;465;p45"/>
          <p:cNvSpPr txBox="1"/>
          <p:nvPr/>
        </p:nvSpPr>
        <p:spPr>
          <a:xfrm>
            <a:off x="10560067" y="5250701"/>
            <a:ext cx="16052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1067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CUPIDS 2023  </a:t>
            </a:r>
            <a:br>
              <a:rPr lang="en" sz="1067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</a:br>
            <a:r>
              <a:rPr lang="en" sz="1067" kern="0" dirty="0">
                <a:solidFill>
                  <a:srgbClr val="FF33CC"/>
                </a:solidFill>
                <a:latin typeface="Arial"/>
                <a:cs typeface="Arial"/>
                <a:sym typeface="Arial"/>
              </a:rPr>
              <a:t>Denver 2024</a:t>
            </a:r>
            <a:r>
              <a:rPr lang="en" sz="1067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</a:t>
            </a:r>
            <a:endParaRPr sz="667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9B49C-3827-DE5C-5202-BC46811476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1" y="4141224"/>
            <a:ext cx="3741355" cy="2601199"/>
          </a:xfrm>
          <a:prstGeom prst="rect">
            <a:avLst/>
          </a:prstGeom>
        </p:spPr>
      </p:pic>
      <p:pic>
        <p:nvPicPr>
          <p:cNvPr id="8" name="Picture 2" descr="CU Boulder Chemistry (@CUBoulderCHEM) / Twitter">
            <a:extLst>
              <a:ext uri="{FF2B5EF4-FFF2-40B4-BE49-F238E27FC236}">
                <a16:creationId xmlns:a16="http://schemas.microsoft.com/office/drawing/2014/main" id="{DD78F9B6-010B-420F-A8E1-AF9611A4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6674" y="35365"/>
            <a:ext cx="828154" cy="8281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IRES – Medium">
            <a:extLst>
              <a:ext uri="{FF2B5EF4-FFF2-40B4-BE49-F238E27FC236}">
                <a16:creationId xmlns:a16="http://schemas.microsoft.com/office/drawing/2014/main" id="{7A78715C-77FA-87FE-5430-E328EFC4E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18061" y="950823"/>
            <a:ext cx="806704" cy="410729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7FA6D41-7FDC-F523-FFB2-D184207E4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r="3050"/>
          <a:stretch/>
        </p:blipFill>
        <p:spPr bwMode="auto">
          <a:xfrm>
            <a:off x="7198155" y="1428828"/>
            <a:ext cx="820697" cy="93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0CED0B-4E4F-4FE6-AB27-97423860C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39" y="1425164"/>
            <a:ext cx="953126" cy="9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F2E244D-E286-604D-7F3C-0CCEB2118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r="13313"/>
          <a:stretch/>
        </p:blipFill>
        <p:spPr bwMode="auto">
          <a:xfrm>
            <a:off x="10395677" y="1420487"/>
            <a:ext cx="727023" cy="95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92B9058-336D-45F3-6F05-49E5AE526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r="12228"/>
          <a:stretch/>
        </p:blipFill>
        <p:spPr bwMode="auto">
          <a:xfrm>
            <a:off x="8067791" y="1428829"/>
            <a:ext cx="727023" cy="94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AD434A-C1C2-90F1-CEAC-C92464C4A44D}"/>
              </a:ext>
            </a:extLst>
          </p:cNvPr>
          <p:cNvSpPr txBox="1"/>
          <p:nvPr/>
        </p:nvSpPr>
        <p:spPr>
          <a:xfrm>
            <a:off x="7244342" y="1139212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Clara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430BEB-E452-4C81-8B31-F16F5AE0535D}"/>
              </a:ext>
            </a:extLst>
          </p:cNvPr>
          <p:cNvSpPr txBox="1"/>
          <p:nvPr/>
        </p:nvSpPr>
        <p:spPr>
          <a:xfrm>
            <a:off x="8054770" y="1135489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Nicole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28A86D-EB02-6E6E-EF31-34663F70ADE2}"/>
              </a:ext>
            </a:extLst>
          </p:cNvPr>
          <p:cNvSpPr txBox="1"/>
          <p:nvPr/>
        </p:nvSpPr>
        <p:spPr>
          <a:xfrm>
            <a:off x="8703404" y="1124048"/>
            <a:ext cx="1022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Valentina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484DA5-4F79-53C1-A8EF-37B5EB9C1563}"/>
              </a:ext>
            </a:extLst>
          </p:cNvPr>
          <p:cNvSpPr txBox="1"/>
          <p:nvPr/>
        </p:nvSpPr>
        <p:spPr>
          <a:xfrm>
            <a:off x="9696930" y="1134714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Max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DE3130-5175-4E77-0DB5-BF5D7ED2A1F8}"/>
              </a:ext>
            </a:extLst>
          </p:cNvPr>
          <p:cNvSpPr txBox="1"/>
          <p:nvPr/>
        </p:nvSpPr>
        <p:spPr>
          <a:xfrm>
            <a:off x="10398581" y="1138477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Mago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D81E92-0894-EDBA-54CC-D3925ED324C0}"/>
              </a:ext>
            </a:extLst>
          </p:cNvPr>
          <p:cNvSpPr txBox="1"/>
          <p:nvPr/>
        </p:nvSpPr>
        <p:spPr>
          <a:xfrm>
            <a:off x="11282546" y="2100942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Rainer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" name="Picture 2" descr="A person wearing a hat and jacket&#10;&#10;Description automatically generated">
            <a:extLst>
              <a:ext uri="{FF2B5EF4-FFF2-40B4-BE49-F238E27FC236}">
                <a16:creationId xmlns:a16="http://schemas.microsoft.com/office/drawing/2014/main" id="{4CA5A090-1B37-5991-72D2-FE10B4FA290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4" t="25802" r="27159" b="11160"/>
          <a:stretch/>
        </p:blipFill>
        <p:spPr>
          <a:xfrm>
            <a:off x="9644020" y="1420487"/>
            <a:ext cx="709324" cy="941118"/>
          </a:xfrm>
          <a:prstGeom prst="rect">
            <a:avLst/>
          </a:prstGeom>
        </p:spPr>
      </p:pic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D221BB9D-84E6-E84E-9816-A3193F96E0F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9" t="24809" r="15978" b="14855"/>
          <a:stretch/>
        </p:blipFill>
        <p:spPr>
          <a:xfrm>
            <a:off x="8834526" y="1420488"/>
            <a:ext cx="759960" cy="941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692458"/>
            <a:ext cx="9475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200" dirty="0"/>
              <a:t>Quantify N</a:t>
            </a:r>
            <a:r>
              <a:rPr lang="en-US" sz="2200" dirty="0"/>
              <a:t>O</a:t>
            </a:r>
            <a:r>
              <a:rPr lang="en" sz="2200" baseline="-25000" dirty="0"/>
              <a:t>x</a:t>
            </a:r>
            <a:r>
              <a:rPr lang="en" sz="2200" dirty="0"/>
              <a:t> emissions by mass balance (urban, O&amp;G-diesel, flares, CAFO-soils)</a:t>
            </a:r>
            <a:br>
              <a:rPr lang="en" sz="2200" dirty="0"/>
            </a:br>
            <a:r>
              <a:rPr lang="en" sz="2200" dirty="0"/>
              <a:t>VOC vs NO</a:t>
            </a:r>
            <a:r>
              <a:rPr lang="en" sz="2200" baseline="-25000" dirty="0"/>
              <a:t>x</a:t>
            </a:r>
            <a:r>
              <a:rPr lang="en" sz="2200" dirty="0"/>
              <a:t> sensitivity in O</a:t>
            </a:r>
            <a:r>
              <a:rPr lang="en" sz="2200" baseline="-25000" dirty="0"/>
              <a:t>3</a:t>
            </a:r>
            <a:r>
              <a:rPr lang="en" sz="2200" dirty="0"/>
              <a:t> photochemistry</a:t>
            </a:r>
            <a:br>
              <a:rPr lang="en" sz="2200" dirty="0"/>
            </a:br>
            <a:r>
              <a:rPr lang="en" sz="2200" dirty="0"/>
              <a:t>TEMPO satellite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696353" y="1531823"/>
            <a:ext cx="338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dirty="0" smtClean="0"/>
              <a:t>Clara.Lietzke@colorado.edu                                                                      </a:t>
            </a:r>
            <a:r>
              <a:rPr lang="en" dirty="0"/>
              <a:t>Rainer.Volkamer@colorado.edu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2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E70924E-162A-459E-B63D-A0100ACEA2EE}"/>
              </a:ext>
            </a:extLst>
          </p:cNvPr>
          <p:cNvGrpSpPr/>
          <p:nvPr/>
        </p:nvGrpSpPr>
        <p:grpSpPr>
          <a:xfrm>
            <a:off x="6040607" y="543244"/>
            <a:ext cx="5648820" cy="5029200"/>
            <a:chOff x="6095999" y="1168147"/>
            <a:chExt cx="5648820" cy="50292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DB5BA3-46D1-D648-AE8F-7883BAF540B4}"/>
                </a:ext>
              </a:extLst>
            </p:cNvPr>
            <p:cNvSpPr>
              <a:spLocks/>
            </p:cNvSpPr>
            <p:nvPr/>
          </p:nvSpPr>
          <p:spPr>
            <a:xfrm>
              <a:off x="6095999" y="1168147"/>
              <a:ext cx="5641848" cy="5029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443F3A-85B3-CBE5-BB36-39FD1FA0D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56535" y="1306717"/>
              <a:ext cx="4015048" cy="4367003"/>
            </a:xfrm>
            <a:prstGeom prst="rect">
              <a:avLst/>
            </a:prstGeom>
          </p:spPr>
        </p:pic>
        <p:pic>
          <p:nvPicPr>
            <p:cNvPr id="12" name="Picture 11" descr="A rainbow colored line drawing of a gas tank&#10;&#10;Description automatically generated">
              <a:extLst>
                <a:ext uri="{FF2B5EF4-FFF2-40B4-BE49-F238E27FC236}">
                  <a16:creationId xmlns:a16="http://schemas.microsoft.com/office/drawing/2014/main" id="{29542FCB-C7CF-3BC8-2168-E8982088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192" y="1168147"/>
              <a:ext cx="5643627" cy="5029200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0F842488-6F31-EFB9-2AFF-B4D1E18468A9}"/>
              </a:ext>
            </a:extLst>
          </p:cNvPr>
          <p:cNvSpPr txBox="1">
            <a:spLocks/>
          </p:cNvSpPr>
          <p:nvPr/>
        </p:nvSpPr>
        <p:spPr>
          <a:xfrm>
            <a:off x="5984257" y="5572444"/>
            <a:ext cx="5648820" cy="97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Air Quality Flight: Nadir NO</a:t>
            </a:r>
            <a:r>
              <a:rPr lang="en-US" sz="2800" baseline="-25000" dirty="0"/>
              <a:t>2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100" dirty="0"/>
              <a:t>(9:37 AM - 12:47 PM MDT 13 Jul 2024)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1D20671-81CC-02D9-B182-7D3354F1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09" y="1358356"/>
            <a:ext cx="4948416" cy="4917874"/>
          </a:xfrm>
        </p:spPr>
        <p:txBody>
          <a:bodyPr>
            <a:normAutofit/>
          </a:bodyPr>
          <a:lstStyle/>
          <a:p>
            <a:r>
              <a:rPr lang="en-US" sz="2400" dirty="0"/>
              <a:t>22 science flights + 1 ferry flight</a:t>
            </a:r>
          </a:p>
          <a:p>
            <a:r>
              <a:rPr lang="en-US" sz="2400" dirty="0"/>
              <a:t>~67 total flight hours</a:t>
            </a:r>
          </a:p>
          <a:p>
            <a:pPr lvl="1"/>
            <a:r>
              <a:rPr lang="en-US" sz="2400" dirty="0"/>
              <a:t>9 Air Quality flights </a:t>
            </a:r>
          </a:p>
          <a:p>
            <a:pPr lvl="1"/>
            <a:r>
              <a:rPr lang="en-US" sz="2400" dirty="0"/>
              <a:t>9 Mass Balance flights</a:t>
            </a:r>
          </a:p>
          <a:p>
            <a:pPr lvl="1"/>
            <a:r>
              <a:rPr lang="en-US" sz="2400" dirty="0"/>
              <a:t>2 Raster flights</a:t>
            </a:r>
          </a:p>
          <a:p>
            <a:r>
              <a:rPr lang="en-US" sz="2400" dirty="0"/>
              <a:t>Suitable for TEMPO evaluation:</a:t>
            </a:r>
          </a:p>
          <a:p>
            <a:pPr lvl="1"/>
            <a:r>
              <a:rPr lang="en-US" sz="2400" dirty="0"/>
              <a:t>~15 flights with clear skies (~45 hours)</a:t>
            </a:r>
          </a:p>
          <a:p>
            <a:pPr lvl="1"/>
            <a:r>
              <a:rPr lang="en-US" sz="2400" dirty="0"/>
              <a:t>~13 flight hours at high altitude (~12 500 ft)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7C593EC-D2A1-F2CE-3B2D-C0A71918F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09" y="409015"/>
            <a:ext cx="4623147" cy="85720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AMMBEC Flights</a:t>
            </a:r>
          </a:p>
        </p:txBody>
      </p:sp>
    </p:spTree>
    <p:extLst>
      <p:ext uri="{BB962C8B-B14F-4D97-AF65-F5344CB8AC3E}">
        <p14:creationId xmlns:p14="http://schemas.microsoft.com/office/powerpoint/2010/main" val="188921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F842488-6F31-EFB9-2AFF-B4D1E18468A9}"/>
              </a:ext>
            </a:extLst>
          </p:cNvPr>
          <p:cNvSpPr txBox="1">
            <a:spLocks/>
          </p:cNvSpPr>
          <p:nvPr/>
        </p:nvSpPr>
        <p:spPr>
          <a:xfrm>
            <a:off x="267963" y="195792"/>
            <a:ext cx="11656073" cy="97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Air Quality Flight Track Overlap with TEMPO</a:t>
            </a:r>
            <a:br>
              <a:rPr lang="en-US" dirty="0"/>
            </a:br>
            <a:r>
              <a:rPr lang="en-US" sz="3100" dirty="0"/>
              <a:t>(9:37 AM - 12:47 PM MDT 13 Jul 2024)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FF0CCA-D8DE-638B-D019-150CC458A836}"/>
              </a:ext>
            </a:extLst>
          </p:cNvPr>
          <p:cNvGrpSpPr/>
          <p:nvPr/>
        </p:nvGrpSpPr>
        <p:grpSpPr>
          <a:xfrm>
            <a:off x="382377" y="1909761"/>
            <a:ext cx="11427243" cy="3948141"/>
            <a:chOff x="382377" y="1418694"/>
            <a:chExt cx="11427243" cy="39481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F8FCFF-283C-774C-CA1A-F7AEE5794DD4}"/>
                </a:ext>
              </a:extLst>
            </p:cNvPr>
            <p:cNvGrpSpPr/>
            <p:nvPr/>
          </p:nvGrpSpPr>
          <p:grpSpPr>
            <a:xfrm>
              <a:off x="382377" y="1418694"/>
              <a:ext cx="11427243" cy="3578808"/>
              <a:chOff x="1943013" y="2278354"/>
              <a:chExt cx="10275800" cy="291088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34B900A-9DFE-91F5-5C00-5F77E919C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604"/>
              <a:stretch/>
            </p:blipFill>
            <p:spPr>
              <a:xfrm>
                <a:off x="1943013" y="2278355"/>
                <a:ext cx="3420557" cy="2910887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35052C28-DA5D-5291-C97F-6589703F9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41" r="39542"/>
              <a:stretch/>
            </p:blipFill>
            <p:spPr>
              <a:xfrm>
                <a:off x="5363570" y="2278355"/>
                <a:ext cx="2934268" cy="2910887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B67CDC5-FCE4-4F20-8446-2D7A277013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03"/>
              <a:stretch/>
            </p:blipFill>
            <p:spPr>
              <a:xfrm>
                <a:off x="8297838" y="2278354"/>
                <a:ext cx="3920975" cy="2910887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55E4183-B204-ADB9-E230-A5D9E502CE78}"/>
                </a:ext>
              </a:extLst>
            </p:cNvPr>
            <p:cNvGrpSpPr/>
            <p:nvPr/>
          </p:nvGrpSpPr>
          <p:grpSpPr>
            <a:xfrm>
              <a:off x="2284299" y="4997502"/>
              <a:ext cx="7251795" cy="369333"/>
              <a:chOff x="2284301" y="1352814"/>
              <a:chExt cx="7251795" cy="36933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F59EDD-A836-0437-58AA-3DCFB8E03714}"/>
                  </a:ext>
                </a:extLst>
              </p:cNvPr>
              <p:cNvSpPr txBox="1"/>
              <p:nvPr/>
            </p:nvSpPr>
            <p:spPr>
              <a:xfrm>
                <a:off x="2284301" y="1352815"/>
                <a:ext cx="7779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10:00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259F4-9F94-FF09-4C38-A1340DB5EA96}"/>
                  </a:ext>
                </a:extLst>
              </p:cNvPr>
              <p:cNvSpPr txBox="1"/>
              <p:nvPr/>
            </p:nvSpPr>
            <p:spPr>
              <a:xfrm>
                <a:off x="5521237" y="1352815"/>
                <a:ext cx="7779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11:00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F5FD5E-78C3-93EC-70BD-CF6F5E52E391}"/>
                  </a:ext>
                </a:extLst>
              </p:cNvPr>
              <p:cNvSpPr txBox="1"/>
              <p:nvPr/>
            </p:nvSpPr>
            <p:spPr>
              <a:xfrm>
                <a:off x="8758173" y="1352814"/>
                <a:ext cx="7779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12:00</a:t>
                </a: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1674E2A-94D3-EFEE-738C-DB723BA7BC78}"/>
              </a:ext>
            </a:extLst>
          </p:cNvPr>
          <p:cNvSpPr txBox="1"/>
          <p:nvPr/>
        </p:nvSpPr>
        <p:spPr>
          <a:xfrm>
            <a:off x="382377" y="6015877"/>
            <a:ext cx="1142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TEMPO tropospheric NO</a:t>
            </a:r>
            <a:r>
              <a:rPr lang="en-US" sz="2000" baseline="-25000" dirty="0"/>
              <a:t>2</a:t>
            </a:r>
            <a:r>
              <a:rPr lang="en-US" sz="2000" dirty="0"/>
              <a:t> VCDs overlaid with AQ flight track. </a:t>
            </a:r>
            <a:br>
              <a:rPr lang="en-US" sz="2000" dirty="0"/>
            </a:br>
            <a:r>
              <a:rPr lang="en-US" sz="2000" dirty="0"/>
              <a:t>The flight track within ± 30 min of the TEMPO granule time is highlighted in red.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BF8C17-B83D-F70E-066A-060730A18273}"/>
              </a:ext>
            </a:extLst>
          </p:cNvPr>
          <p:cNvSpPr/>
          <p:nvPr/>
        </p:nvSpPr>
        <p:spPr>
          <a:xfrm>
            <a:off x="7534656" y="2818368"/>
            <a:ext cx="1185259" cy="134196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5376E8-C85C-2CDE-6E66-A6B8B31F909C}"/>
              </a:ext>
            </a:extLst>
          </p:cNvPr>
          <p:cNvSpPr/>
          <p:nvPr/>
        </p:nvSpPr>
        <p:spPr>
          <a:xfrm>
            <a:off x="1063401" y="2816352"/>
            <a:ext cx="1185259" cy="134196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528260-B8FF-D988-41BD-AB70F63CC114}"/>
              </a:ext>
            </a:extLst>
          </p:cNvPr>
          <p:cNvSpPr/>
          <p:nvPr/>
        </p:nvSpPr>
        <p:spPr>
          <a:xfrm>
            <a:off x="4297680" y="2818367"/>
            <a:ext cx="1185259" cy="134196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5417B6-190B-72B3-2691-14ACFA0A43F7}"/>
              </a:ext>
            </a:extLst>
          </p:cNvPr>
          <p:cNvSpPr txBox="1"/>
          <p:nvPr/>
        </p:nvSpPr>
        <p:spPr>
          <a:xfrm>
            <a:off x="8236794" y="1097427"/>
            <a:ext cx="301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changes in NO</a:t>
            </a:r>
            <a:r>
              <a:rPr lang="en-US" sz="2000" baseline="-25000" dirty="0">
                <a:solidFill>
                  <a:srgbClr val="FFC000"/>
                </a:solidFill>
              </a:rPr>
              <a:t>2</a:t>
            </a:r>
            <a:r>
              <a:rPr lang="en-US" sz="2000" dirty="0">
                <a:solidFill>
                  <a:srgbClr val="FFC000"/>
                </a:solidFill>
              </a:rPr>
              <a:t> observed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7448A8-6147-D258-CF5C-FF77455DE1BF}"/>
              </a:ext>
            </a:extLst>
          </p:cNvPr>
          <p:cNvCxnSpPr>
            <a:cxnSpLocks/>
          </p:cNvCxnSpPr>
          <p:nvPr/>
        </p:nvCxnSpPr>
        <p:spPr>
          <a:xfrm flipH="1">
            <a:off x="8496300" y="1751785"/>
            <a:ext cx="561975" cy="106658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94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10856"/>
            <a:ext cx="12192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Acknowledgements:</a:t>
            </a:r>
          </a:p>
          <a:p>
            <a:pPr algn="ctr"/>
            <a:endParaRPr lang="en-US" sz="2000" b="1" u="sng" dirty="0" smtClean="0"/>
          </a:p>
          <a:p>
            <a:pPr algn="ctr"/>
            <a:r>
              <a:rPr lang="en-US" sz="1900" dirty="0"/>
              <a:t>NOAA Chemical Sciences Laboratory: Sunil </a:t>
            </a:r>
            <a:r>
              <a:rPr lang="en-US" sz="1900" dirty="0" err="1"/>
              <a:t>Baidar</a:t>
            </a:r>
            <a:r>
              <a:rPr lang="en-US" sz="1900" dirty="0"/>
              <a:t>, Alan Brewer, Caroline Womack, Steven Brown, Carsten </a:t>
            </a:r>
            <a:r>
              <a:rPr lang="en-US" sz="1900" dirty="0" err="1"/>
              <a:t>Warneke</a:t>
            </a:r>
            <a:r>
              <a:rPr lang="en-US" sz="1900" dirty="0"/>
              <a:t> and Brian McDonald </a:t>
            </a:r>
            <a:endParaRPr lang="en-US" sz="1900" dirty="0" smtClean="0"/>
          </a:p>
          <a:p>
            <a:pPr algn="ctr"/>
            <a:endParaRPr lang="en-US" sz="1900" dirty="0" smtClean="0"/>
          </a:p>
          <a:p>
            <a:pPr algn="ctr"/>
            <a:r>
              <a:rPr lang="en-US" sz="1900" dirty="0" smtClean="0"/>
              <a:t>NOAA </a:t>
            </a:r>
            <a:r>
              <a:rPr lang="en-US" sz="1900" dirty="0"/>
              <a:t>Air Resources Laboratory (ARL): </a:t>
            </a:r>
            <a:r>
              <a:rPr lang="en-US" sz="1900" dirty="0" err="1"/>
              <a:t>Xinrong</a:t>
            </a:r>
            <a:r>
              <a:rPr lang="en-US" sz="1900" dirty="0"/>
              <a:t> Ren, Winston Luke, Phillip Stratton, Paul Kelley, and Jiayang </a:t>
            </a:r>
            <a:r>
              <a:rPr lang="en-US" sz="1900" dirty="0" smtClean="0"/>
              <a:t>Sun</a:t>
            </a:r>
          </a:p>
          <a:p>
            <a:pPr algn="ctr"/>
            <a:endParaRPr lang="en-US" sz="1900" dirty="0" smtClean="0"/>
          </a:p>
          <a:p>
            <a:pPr algn="ctr"/>
            <a:r>
              <a:rPr lang="en-US" sz="1900" dirty="0" smtClean="0"/>
              <a:t>NOAA </a:t>
            </a:r>
            <a:r>
              <a:rPr lang="en-US" sz="1900" dirty="0"/>
              <a:t>Global Monitoring Laboratory (GML): </a:t>
            </a:r>
            <a:r>
              <a:rPr lang="en-US" sz="1900" dirty="0" err="1"/>
              <a:t>Colm</a:t>
            </a:r>
            <a:r>
              <a:rPr lang="en-US" sz="1900" dirty="0"/>
              <a:t> Sweeney, Jeff </a:t>
            </a:r>
            <a:r>
              <a:rPr lang="en-US" sz="1900" dirty="0" err="1"/>
              <a:t>Peischl</a:t>
            </a:r>
            <a:r>
              <a:rPr lang="en-US" sz="1900" dirty="0"/>
              <a:t> and Kathryn </a:t>
            </a:r>
            <a:r>
              <a:rPr lang="en-US" sz="1900" dirty="0" err="1" smtClean="0"/>
              <a:t>McKain</a:t>
            </a:r>
            <a:endParaRPr lang="en-US" sz="1900" dirty="0" smtClean="0"/>
          </a:p>
          <a:p>
            <a:pPr algn="ctr"/>
            <a:endParaRPr lang="en-US" sz="1900" dirty="0" smtClean="0"/>
          </a:p>
          <a:p>
            <a:pPr algn="ctr"/>
            <a:r>
              <a:rPr lang="en-US" sz="1900" dirty="0" smtClean="0"/>
              <a:t>NOAA </a:t>
            </a:r>
            <a:r>
              <a:rPr lang="en-US" sz="1900" dirty="0"/>
              <a:t>National Environmental Satellite Data Information Service (NESDIS): </a:t>
            </a:r>
            <a:r>
              <a:rPr lang="en-US" sz="1900" dirty="0" err="1"/>
              <a:t>Shobha</a:t>
            </a:r>
            <a:r>
              <a:rPr lang="en-US" sz="1900" dirty="0"/>
              <a:t> </a:t>
            </a:r>
            <a:r>
              <a:rPr lang="en-US" sz="1900" dirty="0" err="1" smtClean="0"/>
              <a:t>Kondragunta</a:t>
            </a:r>
            <a:endParaRPr lang="en-US" sz="1900" dirty="0" smtClean="0"/>
          </a:p>
          <a:p>
            <a:pPr algn="ctr"/>
            <a:endParaRPr lang="en-US" sz="1900" dirty="0" smtClean="0"/>
          </a:p>
          <a:p>
            <a:pPr algn="ctr"/>
            <a:r>
              <a:rPr lang="en-US" sz="1900" dirty="0" smtClean="0"/>
              <a:t>University </a:t>
            </a:r>
            <a:r>
              <a:rPr lang="en-US" sz="1900" dirty="0"/>
              <a:t>of Colorado Atmospheric Spectroscopy Lab: Rainer </a:t>
            </a:r>
            <a:r>
              <a:rPr lang="en-US" sz="1900" dirty="0" err="1" smtClean="0"/>
              <a:t>Volkamer</a:t>
            </a:r>
            <a:r>
              <a:rPr lang="en-US" sz="1900" dirty="0" smtClean="0"/>
              <a:t> (et al.)</a:t>
            </a:r>
          </a:p>
          <a:p>
            <a:pPr algn="ctr"/>
            <a:endParaRPr lang="en-US" sz="1900" dirty="0" smtClean="0"/>
          </a:p>
          <a:p>
            <a:pPr algn="ctr"/>
            <a:r>
              <a:rPr lang="en-US" sz="1900" dirty="0" smtClean="0"/>
              <a:t>NASA </a:t>
            </a:r>
            <a:r>
              <a:rPr lang="en-US" sz="1900" dirty="0"/>
              <a:t>Jet Propulsion Laboratory (JPL): Andrew Thorpe, Daniel Jensen, Robert </a:t>
            </a:r>
            <a:r>
              <a:rPr lang="en-US" sz="1900" dirty="0" smtClean="0"/>
              <a:t>Green</a:t>
            </a:r>
          </a:p>
          <a:p>
            <a:pPr algn="ctr"/>
            <a:endParaRPr lang="en-US" sz="1900" dirty="0" smtClean="0"/>
          </a:p>
          <a:p>
            <a:pPr algn="ctr"/>
            <a:r>
              <a:rPr lang="en-US" sz="1900" dirty="0" smtClean="0"/>
              <a:t>Colorado </a:t>
            </a:r>
            <a:r>
              <a:rPr lang="en-US" sz="1900" dirty="0"/>
              <a:t>Department of Public Health and Environment (CDPHE): Ben </a:t>
            </a:r>
            <a:r>
              <a:rPr lang="en-US" sz="1900" dirty="0" err="1"/>
              <a:t>Hmeil</a:t>
            </a:r>
            <a:r>
              <a:rPr lang="en-US" sz="1900" dirty="0"/>
              <a:t>, Dan Welsh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88834"/>
            <a:ext cx="7729728" cy="1188720"/>
          </a:xfrm>
        </p:spPr>
        <p:txBody>
          <a:bodyPr/>
          <a:lstStyle/>
          <a:p>
            <a:r>
              <a:rPr lang="en-US" dirty="0" smtClean="0"/>
              <a:t>Thanks/Questions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6086583"/>
            <a:ext cx="7729728" cy="7511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hlinkClick r:id="rId2"/>
              </a:rPr>
              <a:t>dan.welsh@state.co.us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2" y="6233537"/>
            <a:ext cx="2550184" cy="457200"/>
          </a:xfrm>
          <a:prstGeom prst="rect">
            <a:avLst/>
          </a:prstGeom>
        </p:spPr>
      </p:pic>
      <p:pic>
        <p:nvPicPr>
          <p:cNvPr id="2050" name="Picture 2" descr="tempo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73" y="6187689"/>
            <a:ext cx="527389" cy="50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MMBE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462" y="6210677"/>
            <a:ext cx="612169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 Boulder Chemistry (@CUBoulderCHEM) / Twitter">
            <a:extLst>
              <a:ext uri="{FF2B5EF4-FFF2-40B4-BE49-F238E27FC236}">
                <a16:creationId xmlns:a16="http://schemas.microsoft.com/office/drawing/2014/main" id="{DD78F9B6-010B-420F-A8E1-AF9611A4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0330" y="6210677"/>
            <a:ext cx="502920" cy="5029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IRES – Medium">
            <a:extLst>
              <a:ext uri="{FF2B5EF4-FFF2-40B4-BE49-F238E27FC236}">
                <a16:creationId xmlns:a16="http://schemas.microsoft.com/office/drawing/2014/main" id="{7A78715C-77FA-87FE-5430-E328EFC4E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14458" y="6187689"/>
            <a:ext cx="987774" cy="502920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  <p:pic>
        <p:nvPicPr>
          <p:cNvPr id="2054" name="Picture 6" descr="Cypress Envirosystems » Cypress Envirosystems Modernizes Renowned NASA JPL  Laborato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212" y="6187689"/>
            <a:ext cx="402739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sl.noaa.gov/projects/airmaps/images/logos/airmap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426" y="6210677"/>
            <a:ext cx="571317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sl.noaa.gov/img/noa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500" y="6204638"/>
            <a:ext cx="50292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77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49" y="125305"/>
            <a:ext cx="7729728" cy="822163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98149" y="1096093"/>
            <a:ext cx="3738665" cy="478492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Ozone Nonattainment area</a:t>
            </a:r>
          </a:p>
          <a:p>
            <a:pPr marL="0" indent="0">
              <a:buNone/>
            </a:pPr>
            <a:r>
              <a:rPr lang="en-US" dirty="0" smtClean="0"/>
              <a:t>    -Repeated downgrade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smtClean="0"/>
              <a:t>-&gt; </a:t>
            </a:r>
            <a:r>
              <a:rPr lang="en-US" dirty="0" smtClean="0"/>
              <a:t>Marginal (2008)</a:t>
            </a:r>
          </a:p>
          <a:p>
            <a:pPr marL="0" indent="0">
              <a:buNone/>
            </a:pPr>
            <a:r>
              <a:rPr lang="en-US" dirty="0" smtClean="0"/>
              <a:t>      -&gt; Moderate (2016)</a:t>
            </a:r>
          </a:p>
          <a:p>
            <a:pPr marL="0" indent="0">
              <a:buNone/>
            </a:pPr>
            <a:r>
              <a:rPr lang="en-US" dirty="0" smtClean="0"/>
              <a:t>        -&gt; Serious (2020)</a:t>
            </a:r>
          </a:p>
          <a:p>
            <a:pPr marL="0" indent="0">
              <a:buNone/>
            </a:pPr>
            <a:r>
              <a:rPr lang="en-US" dirty="0" smtClean="0"/>
              <a:t>          -&gt; Severe (2022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Contributions:</a:t>
            </a:r>
          </a:p>
          <a:p>
            <a:pPr marL="0" indent="0">
              <a:buNone/>
            </a:pPr>
            <a:r>
              <a:rPr lang="en-US" dirty="0" smtClean="0"/>
              <a:t>-Urban, industrial</a:t>
            </a:r>
            <a:r>
              <a:rPr lang="en-US" dirty="0" smtClean="0"/>
              <a:t>, </a:t>
            </a:r>
            <a:r>
              <a:rPr lang="en-US" dirty="0" smtClean="0"/>
              <a:t>traffic emissions</a:t>
            </a:r>
          </a:p>
          <a:p>
            <a:pPr marL="0" indent="0">
              <a:buNone/>
            </a:pPr>
            <a:r>
              <a:rPr lang="en-US" dirty="0" smtClean="0"/>
              <a:t>-O&amp;G </a:t>
            </a:r>
            <a:r>
              <a:rPr lang="en-US" dirty="0" smtClean="0"/>
              <a:t>Operations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Topography/terrain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 smtClean="0"/>
              <a:t>Population Density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COGCC_Wells_Ma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40" y="138024"/>
            <a:ext cx="3657600" cy="3657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814" y="1160762"/>
            <a:ext cx="4661573" cy="29301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" y="6282180"/>
            <a:ext cx="2550184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38090" y="3798536"/>
            <a:ext cx="34338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Trebuchet MS" panose="020B0603020202020204" pitchFamily="34" charset="0"/>
              </a:rPr>
              <a:t>https://cogccmap.state.co.us/cogcc_gis_online/</a:t>
            </a:r>
          </a:p>
        </p:txBody>
      </p:sp>
      <p:pic>
        <p:nvPicPr>
          <p:cNvPr id="9" name="Picture 2" descr="N_CO_FrontRange_Terrain_wLabe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63" y="4249633"/>
            <a:ext cx="2349990" cy="248974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ile:Colorado population ma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710" y="4155593"/>
            <a:ext cx="4245841" cy="242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62206" y="6581788"/>
            <a:ext cx="5622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rebuchet MS" panose="020B0603020202020204" pitchFamily="34" charset="0"/>
              </a:rPr>
              <a:t>Source: https</a:t>
            </a:r>
            <a:r>
              <a:rPr lang="en-US" sz="1100" b="1" dirty="0">
                <a:latin typeface="Trebuchet MS" panose="020B0603020202020204" pitchFamily="34" charset="0"/>
              </a:rPr>
              <a:t>://commons.wikimedia.org/wiki/File:Colorado_population_map.png</a:t>
            </a:r>
          </a:p>
        </p:txBody>
      </p:sp>
    </p:spTree>
    <p:extLst>
      <p:ext uri="{BB962C8B-B14F-4D97-AF65-F5344CB8AC3E}">
        <p14:creationId xmlns:p14="http://schemas.microsoft.com/office/powerpoint/2010/main" val="8441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black">
          <a:xfrm>
            <a:off x="2231136" y="134182"/>
            <a:ext cx="7729728" cy="82216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Background, Green Paper Proposal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96348" y="1242064"/>
            <a:ext cx="6704044" cy="527858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rebuchet MS" panose="020B0603020202020204" pitchFamily="34" charset="0"/>
              </a:rPr>
              <a:t>With due consideration of local </a:t>
            </a:r>
            <a:r>
              <a:rPr lang="en-US" dirty="0" smtClean="0">
                <a:latin typeface="Trebuchet MS" panose="020B0603020202020204" pitchFamily="34" charset="0"/>
              </a:rPr>
              <a:t>meteorology, </a:t>
            </a:r>
            <a:r>
              <a:rPr lang="en-US" dirty="0" smtClean="0">
                <a:latin typeface="Trebuchet MS" panose="020B0603020202020204" pitchFamily="34" charset="0"/>
              </a:rPr>
              <a:t>CDPHE air quality forecasters are able to predict </a:t>
            </a:r>
            <a:r>
              <a:rPr lang="en-US" dirty="0" smtClean="0">
                <a:latin typeface="Trebuchet MS" panose="020B0603020202020204" pitchFamily="34" charset="0"/>
              </a:rPr>
              <a:t>ozone </a:t>
            </a:r>
            <a:r>
              <a:rPr lang="en-US" dirty="0" smtClean="0">
                <a:latin typeface="Trebuchet MS" panose="020B0603020202020204" pitchFamily="34" charset="0"/>
              </a:rPr>
              <a:t>with reliable accuracy.</a:t>
            </a:r>
          </a:p>
          <a:p>
            <a:pPr marL="0" indent="0">
              <a:buNone/>
            </a:pPr>
            <a:r>
              <a:rPr lang="en-US" dirty="0" smtClean="0">
                <a:latin typeface="Trebuchet MS" panose="020B0603020202020204" pitchFamily="34" charset="0"/>
              </a:rPr>
              <a:t>Further </a:t>
            </a:r>
            <a:r>
              <a:rPr lang="en-US" dirty="0" smtClean="0">
                <a:latin typeface="Trebuchet MS" panose="020B0603020202020204" pitchFamily="34" charset="0"/>
              </a:rPr>
              <a:t>documentation of these processes will lead to greater understanding of the timing, spatial extent, and severity of air pollution </a:t>
            </a:r>
            <a:r>
              <a:rPr lang="en-US" dirty="0" smtClean="0">
                <a:latin typeface="Trebuchet MS" panose="020B0603020202020204" pitchFamily="34" charset="0"/>
              </a:rPr>
              <a:t>episodes.</a:t>
            </a:r>
            <a:endParaRPr lang="en-US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Trebuchet MS" panose="020B0603020202020204" pitchFamily="34" charset="0"/>
              </a:rPr>
              <a:t>Use of TEMPO </a:t>
            </a:r>
            <a:r>
              <a:rPr lang="en-US" dirty="0" smtClean="0">
                <a:latin typeface="Trebuchet MS" panose="020B0603020202020204" pitchFamily="34" charset="0"/>
              </a:rPr>
              <a:t>standard/special ops observations will help </a:t>
            </a:r>
            <a:r>
              <a:rPr lang="en-US" dirty="0" smtClean="0">
                <a:latin typeface="Trebuchet MS" panose="020B0603020202020204" pitchFamily="34" charset="0"/>
              </a:rPr>
              <a:t>to observe trace gasses and ozone precursors, and follow the evolution as they convert to ozone and accumulate along the Colorado Front Range.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2735" t="4142" r="34784" b="4775"/>
          <a:stretch/>
        </p:blipFill>
        <p:spPr>
          <a:xfrm>
            <a:off x="7324387" y="1415418"/>
            <a:ext cx="3772908" cy="29718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2709"/>
          <a:stretch/>
        </p:blipFill>
        <p:spPr>
          <a:xfrm>
            <a:off x="9784945" y="4129854"/>
            <a:ext cx="2024515" cy="127404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110" y="6293367"/>
            <a:ext cx="255018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1"/>
            <a:ext cx="7729728" cy="4450687"/>
          </a:xfrm>
        </p:spPr>
        <p:txBody>
          <a:bodyPr>
            <a:normAutofit/>
          </a:bodyPr>
          <a:lstStyle/>
          <a:p>
            <a:r>
              <a:rPr lang="en-US" dirty="0" smtClean="0"/>
              <a:t>2024 Has been no exception to both traditional ozone production, as well as episodic contributions to poor air quality in Colorado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" y="6282180"/>
            <a:ext cx="255018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8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colorado.gov/airquality/minute_plots/080350004-44201-050620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6" y="3996180"/>
            <a:ext cx="890943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sl.noaa.gov/groups/csl3/measurements/2018boulder/plots/20240506_oz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81" y="1376037"/>
            <a:ext cx="5789050" cy="46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110" y="6293367"/>
            <a:ext cx="2550184" cy="4572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black">
          <a:xfrm>
            <a:off x="189131" y="88966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Continued need/justification:</a:t>
            </a:r>
          </a:p>
          <a:p>
            <a:r>
              <a:rPr lang="en-US" sz="2100" dirty="0"/>
              <a:t>Early (ozone) season </a:t>
            </a:r>
            <a:r>
              <a:rPr lang="en-US" sz="2100" dirty="0" smtClean="0"/>
              <a:t>exceedance:</a:t>
            </a:r>
          </a:p>
          <a:p>
            <a:r>
              <a:rPr lang="en-US" sz="2100" dirty="0" smtClean="0"/>
              <a:t>Stratospheric intrusion, 6 may 2024</a:t>
            </a:r>
            <a:endParaRPr lang="en-US" sz="2100" dirty="0"/>
          </a:p>
        </p:txBody>
      </p:sp>
      <p:sp>
        <p:nvSpPr>
          <p:cNvPr id="11" name="Rectangle 10"/>
          <p:cNvSpPr/>
          <p:nvPr/>
        </p:nvSpPr>
        <p:spPr>
          <a:xfrm>
            <a:off x="9646375" y="1042594"/>
            <a:ext cx="2176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Source: https</a:t>
            </a:r>
            <a:r>
              <a:rPr lang="en-US" sz="1400" dirty="0"/>
              <a:t>://csl.noaa.gov/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793" y="1350371"/>
            <a:ext cx="3374132" cy="254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36" y="1309285"/>
            <a:ext cx="8158288" cy="62504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latin typeface="Trebuchet MS" panose="020B0603020202020204" pitchFamily="34" charset="0"/>
              </a:rPr>
              <a:t>Stratospheric intrusion (7/2/24),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latin typeface="Trebuchet MS" panose="020B0603020202020204" pitchFamily="34" charset="0"/>
              </a:rPr>
              <a:t>Airborne </a:t>
            </a:r>
            <a:r>
              <a:rPr lang="en-US" sz="1600" b="1" dirty="0">
                <a:latin typeface="Trebuchet MS" panose="020B0603020202020204" pitchFamily="34" charset="0"/>
              </a:rPr>
              <a:t>Methane Mass Balance Emissions in Colorado (AMMBEC</a:t>
            </a:r>
            <a:r>
              <a:rPr lang="en-US" sz="1600" b="1" dirty="0" smtClean="0">
                <a:latin typeface="Trebuchet MS" panose="020B0603020202020204" pitchFamily="34" charset="0"/>
              </a:rPr>
              <a:t>), July 1-15, 2024</a:t>
            </a:r>
            <a:endParaRPr lang="en-US" sz="1600" b="1" dirty="0">
              <a:latin typeface="Trebuchet MS" panose="020B0603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9131" y="88966"/>
            <a:ext cx="7729728" cy="1188720"/>
          </a:xfrm>
        </p:spPr>
        <p:txBody>
          <a:bodyPr/>
          <a:lstStyle/>
          <a:p>
            <a:r>
              <a:rPr lang="en-US" dirty="0" smtClean="0"/>
              <a:t>Continued need/justification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" y="6282180"/>
            <a:ext cx="2550184" cy="457200"/>
          </a:xfrm>
          <a:prstGeom prst="rect">
            <a:avLst/>
          </a:prstGeom>
        </p:spPr>
      </p:pic>
      <p:pic>
        <p:nvPicPr>
          <p:cNvPr id="3074" name="Picture 2" descr="https://csl.noaa.gov/groups/csl3/measurements/2018boulder/plots/20240702_oz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31" y="2068496"/>
            <a:ext cx="4752282" cy="38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udy area 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146" y="1969227"/>
            <a:ext cx="324639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200347"/>
              </p:ext>
            </p:extLst>
          </p:nvPr>
        </p:nvGraphicFramePr>
        <p:xfrm>
          <a:off x="6870584" y="3863240"/>
          <a:ext cx="5258445" cy="2947164"/>
        </p:xfrm>
        <a:graphic>
          <a:graphicData uri="http://schemas.openxmlformats.org/drawingml/2006/table">
            <a:tbl>
              <a:tblPr/>
              <a:tblGrid>
                <a:gridCol w="1752815">
                  <a:extLst>
                    <a:ext uri="{9D8B030D-6E8A-4147-A177-3AD203B41FA5}">
                      <a16:colId xmlns:a16="http://schemas.microsoft.com/office/drawing/2014/main" val="4261585030"/>
                    </a:ext>
                  </a:extLst>
                </a:gridCol>
                <a:gridCol w="1752815">
                  <a:extLst>
                    <a:ext uri="{9D8B030D-6E8A-4147-A177-3AD203B41FA5}">
                      <a16:colId xmlns:a16="http://schemas.microsoft.com/office/drawing/2014/main" val="194811172"/>
                    </a:ext>
                  </a:extLst>
                </a:gridCol>
                <a:gridCol w="1752815">
                  <a:extLst>
                    <a:ext uri="{9D8B030D-6E8A-4147-A177-3AD203B41FA5}">
                      <a16:colId xmlns:a16="http://schemas.microsoft.com/office/drawing/2014/main" val="1218037293"/>
                    </a:ext>
                  </a:extLst>
                </a:gridCol>
              </a:tblGrid>
              <a:tr h="16907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dirty="0">
                          <a:effectLst/>
                        </a:rPr>
                        <a:t>Instrument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dirty="0">
                          <a:effectLst/>
                        </a:rPr>
                        <a:t>Measurement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>
                          <a:effectLst/>
                        </a:rPr>
                        <a:t>Institution / PI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820324"/>
                  </a:ext>
                </a:extLst>
              </a:tr>
              <a:tr h="422816">
                <a:tc>
                  <a:txBody>
                    <a:bodyPr/>
                    <a:lstStyle/>
                    <a:p>
                      <a:pPr fontAlgn="t"/>
                      <a:r>
                        <a:rPr lang="en-US" sz="900" u="none" strike="noStrike" dirty="0">
                          <a:solidFill>
                            <a:srgbClr val="336699"/>
                          </a:solidFill>
                          <a:effectLst/>
                          <a:hlinkClick r:id="rId5"/>
                        </a:rPr>
                        <a:t>scanning Micro-pulse Doppler </a:t>
                      </a:r>
                      <a:r>
                        <a:rPr lang="en-US" sz="900" u="none" strike="noStrike" dirty="0" err="1">
                          <a:solidFill>
                            <a:srgbClr val="336699"/>
                          </a:solidFill>
                          <a:effectLst/>
                          <a:hlinkClick r:id="rId5"/>
                        </a:rPr>
                        <a:t>lidar</a:t>
                      </a:r>
                      <a:endParaRPr lang="en-US" sz="900" dirty="0">
                        <a:effectLst/>
                      </a:endParaRP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 dirty="0">
                          <a:effectLst/>
                        </a:rPr>
                        <a:t>3D wind velocities and aerosol profiles, boundary layer depth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NOAA CSL / </a:t>
                      </a:r>
                      <a:r>
                        <a:rPr lang="en-US" sz="900" u="none" strike="noStrike">
                          <a:solidFill>
                            <a:srgbClr val="336699"/>
                          </a:solidFill>
                          <a:effectLst/>
                          <a:hlinkClick r:id="rId6"/>
                        </a:rPr>
                        <a:t>Sunil Baidar</a:t>
                      </a:r>
                      <a:r>
                        <a:rPr lang="en-US" sz="900">
                          <a:effectLst/>
                        </a:rPr>
                        <a:t>, </a:t>
                      </a:r>
                      <a:r>
                        <a:rPr lang="en-US" sz="900" u="none" strike="noStrike">
                          <a:solidFill>
                            <a:srgbClr val="336699"/>
                          </a:solidFill>
                          <a:effectLst/>
                          <a:hlinkClick r:id="rId7"/>
                        </a:rPr>
                        <a:t>Alan Brewer</a:t>
                      </a:r>
                      <a:r>
                        <a:rPr lang="en-US" sz="900">
                          <a:effectLst/>
                        </a:rPr>
                        <a:t>, </a:t>
                      </a:r>
                      <a:r>
                        <a:rPr lang="en-US" sz="900" u="none" strike="noStrike">
                          <a:solidFill>
                            <a:srgbClr val="336699"/>
                          </a:solidFill>
                          <a:effectLst/>
                          <a:hlinkClick r:id="rId8"/>
                        </a:rPr>
                        <a:t>Max Holloway</a:t>
                      </a:r>
                      <a:r>
                        <a:rPr lang="en-US" sz="900">
                          <a:effectLst/>
                        </a:rPr>
                        <a:t>, </a:t>
                      </a:r>
                      <a:r>
                        <a:rPr lang="en-US" sz="900" u="none" strike="noStrike">
                          <a:solidFill>
                            <a:srgbClr val="336699"/>
                          </a:solidFill>
                          <a:effectLst/>
                          <a:hlinkClick r:id="rId9"/>
                        </a:rPr>
                        <a:t>Scott Sandberg</a:t>
                      </a:r>
                      <a:endParaRPr lang="en-US" sz="900">
                        <a:effectLst/>
                      </a:endParaRP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668168"/>
                  </a:ext>
                </a:extLst>
              </a:tr>
              <a:tr h="295943"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Picarro GHG analyzer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 dirty="0">
                          <a:effectLst/>
                        </a:rPr>
                        <a:t>CO, CH</a:t>
                      </a:r>
                      <a:r>
                        <a:rPr lang="en-US" sz="900" baseline="-25000" dirty="0">
                          <a:effectLst/>
                        </a:rPr>
                        <a:t>4</a:t>
                      </a:r>
                      <a:r>
                        <a:rPr lang="en-US" sz="900" dirty="0">
                          <a:effectLst/>
                        </a:rPr>
                        <a:t>, CO</a:t>
                      </a:r>
                      <a:r>
                        <a:rPr lang="en-US" sz="900" baseline="-25000" dirty="0">
                          <a:effectLst/>
                        </a:rPr>
                        <a:t>2</a:t>
                      </a:r>
                      <a:r>
                        <a:rPr lang="en-US" sz="900" dirty="0">
                          <a:effectLst/>
                        </a:rPr>
                        <a:t>, H</a:t>
                      </a:r>
                      <a:r>
                        <a:rPr lang="en-US" sz="900" baseline="-25000" dirty="0">
                          <a:effectLst/>
                        </a:rPr>
                        <a:t>2</a:t>
                      </a:r>
                      <a:r>
                        <a:rPr lang="en-US" sz="900" dirty="0">
                          <a:effectLst/>
                        </a:rPr>
                        <a:t>O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NOAA ARL / Xinrong Ren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637087"/>
                  </a:ext>
                </a:extLst>
              </a:tr>
              <a:tr h="295943"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Aeris MIRA Ultra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 dirty="0">
                          <a:effectLst/>
                        </a:rPr>
                        <a:t>CH</a:t>
                      </a:r>
                      <a:r>
                        <a:rPr lang="en-US" sz="900" baseline="-25000" dirty="0">
                          <a:effectLst/>
                        </a:rPr>
                        <a:t>4</a:t>
                      </a:r>
                      <a:r>
                        <a:rPr lang="en-US" sz="900" dirty="0">
                          <a:effectLst/>
                        </a:rPr>
                        <a:t>/C</a:t>
                      </a:r>
                      <a:r>
                        <a:rPr lang="en-US" sz="900" baseline="-25000" dirty="0">
                          <a:effectLst/>
                        </a:rPr>
                        <a:t>2</a:t>
                      </a:r>
                      <a:r>
                        <a:rPr lang="en-US" sz="900" dirty="0">
                          <a:effectLst/>
                        </a:rPr>
                        <a:t>H</a:t>
                      </a:r>
                      <a:r>
                        <a:rPr lang="en-US" sz="900" baseline="-25000" dirty="0">
                          <a:effectLst/>
                        </a:rPr>
                        <a:t>6</a:t>
                      </a:r>
                      <a:endParaRPr lang="en-US" sz="900" dirty="0">
                        <a:effectLst/>
                      </a:endParaRP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NOAA ARL / Xinrong Ren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925762"/>
                  </a:ext>
                </a:extLst>
              </a:tr>
              <a:tr h="295943"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Teledyne CAPS + Thermo dissociation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 dirty="0">
                          <a:effectLst/>
                        </a:rPr>
                        <a:t>NO, NO</a:t>
                      </a:r>
                      <a:r>
                        <a:rPr lang="en-US" sz="900" baseline="-25000" dirty="0">
                          <a:effectLst/>
                        </a:rPr>
                        <a:t>2</a:t>
                      </a:r>
                      <a:r>
                        <a:rPr lang="en-US" sz="900" dirty="0">
                          <a:effectLst/>
                        </a:rPr>
                        <a:t>, </a:t>
                      </a:r>
                      <a:r>
                        <a:rPr lang="en-US" sz="900" dirty="0" err="1" smtClean="0">
                          <a:effectLst/>
                        </a:rPr>
                        <a:t>Noy</a:t>
                      </a:r>
                      <a:endParaRPr lang="en-US" sz="900" dirty="0">
                        <a:effectLst/>
                      </a:endParaRP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NOAA ARL / Xinrong Ren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63490"/>
                  </a:ext>
                </a:extLst>
              </a:tr>
              <a:tr h="295943"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Ozone analyzer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 dirty="0">
                          <a:effectLst/>
                        </a:rPr>
                        <a:t>O</a:t>
                      </a:r>
                      <a:r>
                        <a:rPr lang="en-US" sz="900" baseline="-25000" dirty="0">
                          <a:effectLst/>
                        </a:rPr>
                        <a:t>3</a:t>
                      </a:r>
                      <a:endParaRPr lang="en-US" sz="900" dirty="0">
                        <a:effectLst/>
                      </a:endParaRP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NOAA ARL / Xinrong Ren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206781"/>
                  </a:ext>
                </a:extLst>
              </a:tr>
              <a:tr h="295943"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Airborne MAX-DOAS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NO</a:t>
                      </a:r>
                      <a:r>
                        <a:rPr lang="en-US" sz="900" baseline="-25000">
                          <a:effectLst/>
                        </a:rPr>
                        <a:t>2</a:t>
                      </a:r>
                      <a:r>
                        <a:rPr lang="en-US" sz="900">
                          <a:effectLst/>
                        </a:rPr>
                        <a:t>, glyoxal, and HCHO column, and profiles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CU Boulder / Rainer Volkamer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492827"/>
                  </a:ext>
                </a:extLst>
              </a:tr>
              <a:tr h="422816"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Filter radiometers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Upward and downward actinic flux / NO</a:t>
                      </a:r>
                      <a:r>
                        <a:rPr lang="en-US" sz="900" baseline="-25000">
                          <a:effectLst/>
                        </a:rPr>
                        <a:t>2</a:t>
                      </a:r>
                      <a:r>
                        <a:rPr lang="en-US" sz="900">
                          <a:effectLst/>
                        </a:rPr>
                        <a:t> photolysis rate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NOAA CSL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634209"/>
                  </a:ext>
                </a:extLst>
              </a:tr>
              <a:tr h="295943"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Met package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T, P, RH, Winds, GPS Position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900" dirty="0">
                          <a:effectLst/>
                        </a:rPr>
                        <a:t>NOAA CSL</a:t>
                      </a:r>
                    </a:p>
                  </a:txBody>
                  <a:tcPr marL="60823" marR="60823" marT="30412" marB="3041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375397"/>
                  </a:ext>
                </a:extLst>
              </a:tr>
            </a:tbl>
          </a:graphicData>
        </a:graphic>
      </p:graphicFrame>
      <p:pic>
        <p:nvPicPr>
          <p:cNvPr id="3078" name="Picture 6" descr="AMMBEC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46" y="391379"/>
            <a:ext cx="3452166" cy="283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37448" y="5840242"/>
            <a:ext cx="2176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Source: https</a:t>
            </a:r>
            <a:r>
              <a:rPr lang="en-US" sz="1400" dirty="0"/>
              <a:t>://csl.noaa.gov/</a:t>
            </a:r>
          </a:p>
        </p:txBody>
      </p:sp>
      <p:sp>
        <p:nvSpPr>
          <p:cNvPr id="9" name="Oval 8"/>
          <p:cNvSpPr/>
          <p:nvPr/>
        </p:nvSpPr>
        <p:spPr>
          <a:xfrm>
            <a:off x="6644081" y="5648236"/>
            <a:ext cx="1702965" cy="393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rved Right Arrow 11"/>
          <p:cNvSpPr/>
          <p:nvPr/>
        </p:nvSpPr>
        <p:spPr>
          <a:xfrm rot="4113014">
            <a:off x="5624332" y="4845659"/>
            <a:ext cx="559600" cy="1957473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1941" y="6358855"/>
            <a:ext cx="2114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TEMPO Validation?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69802" y="3364640"/>
            <a:ext cx="4122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Trebuchet MS" panose="020B0603020202020204" pitchFamily="34" charset="0"/>
              </a:rPr>
              <a:t>https://csl.noaa.gov/groups/csl3/measurements/2024ammbec/</a:t>
            </a:r>
          </a:p>
        </p:txBody>
      </p:sp>
    </p:spTree>
    <p:extLst>
      <p:ext uri="{BB962C8B-B14F-4D97-AF65-F5344CB8AC3E}">
        <p14:creationId xmlns:p14="http://schemas.microsoft.com/office/powerpoint/2010/main" val="349344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158" y="56966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 smtClean="0"/>
              <a:t>Continued need/justification</a:t>
            </a:r>
            <a:br>
              <a:rPr lang="en-US" dirty="0" smtClean="0"/>
            </a:br>
            <a:r>
              <a:rPr lang="en-US" sz="1900" dirty="0"/>
              <a:t>Wildfires, </a:t>
            </a:r>
            <a:r>
              <a:rPr lang="en-US" sz="1900" dirty="0" smtClean="0"/>
              <a:t>remote</a:t>
            </a:r>
            <a:endParaRPr lang="en-US" sz="1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" y="6282180"/>
            <a:ext cx="2550184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58" y="1358079"/>
            <a:ext cx="6094213" cy="4176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297" y="5585012"/>
            <a:ext cx="5518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Smoke from Canada,  Western U.S., 2320 UTC, 7/24/2024</a:t>
            </a:r>
          </a:p>
          <a:p>
            <a:r>
              <a:rPr lang="en-US" sz="1600" dirty="0"/>
              <a:t>Image Credit: https://rammb-slider.cira.colostate.edu/</a:t>
            </a:r>
          </a:p>
        </p:txBody>
      </p:sp>
      <p:pic>
        <p:nvPicPr>
          <p:cNvPr id="4098" name="Picture 2" descr="A map of Colorado showing the entire eastern half of the state of Colorado with air quality advisories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7589"/>
          <a:stretch/>
        </p:blipFill>
        <p:spPr bwMode="auto">
          <a:xfrm>
            <a:off x="6346032" y="2069654"/>
            <a:ext cx="2449937" cy="203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9631" y="0"/>
            <a:ext cx="3191578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4071" y="4930925"/>
            <a:ext cx="2805560" cy="177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4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map showing elevated levels of particle pollution throughout the northern Front Range, and locally heavier smoke in Loveland and Longm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526" y="1876575"/>
            <a:ext cx="4591050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23625" y="4067900"/>
            <a:ext cx="1144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Fires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8943495">
            <a:off x="6888538" y="2949615"/>
            <a:ext cx="2301052" cy="2015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311719">
            <a:off x="7336488" y="3649450"/>
            <a:ext cx="1619436" cy="2015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251472">
            <a:off x="7121967" y="5344118"/>
            <a:ext cx="2301052" cy="2015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A webcam image from Northern Colorado Regional Airport  showing heavy smoke in the direction of Loveland, Colorado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436" y="-32624"/>
            <a:ext cx="2503636" cy="18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534314" y="1353355"/>
            <a:ext cx="2466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Alexander Mountain Fire, ~10,000 acres, started 7/29/24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0526" y="6485546"/>
            <a:ext cx="2907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8/1/2024, https://fire.airnow.gov</a:t>
            </a:r>
            <a:endParaRPr lang="en-US" sz="1600" dirty="0"/>
          </a:p>
        </p:txBody>
      </p:sp>
      <p:sp>
        <p:nvSpPr>
          <p:cNvPr id="13" name="AutoShape 2" descr="20240730_171145.jpg"/>
          <p:cNvSpPr>
            <a:spLocks noChangeAspect="1" noChangeArrowheads="1"/>
          </p:cNvSpPr>
          <p:nvPr/>
        </p:nvSpPr>
        <p:spPr bwMode="auto">
          <a:xfrm>
            <a:off x="1425082" y="3200432"/>
            <a:ext cx="2958328" cy="295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6586" y="4530479"/>
            <a:ext cx="24384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1691" y="4530479"/>
            <a:ext cx="243840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58" y="1395499"/>
            <a:ext cx="3657600" cy="2743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1467" y="2562052"/>
            <a:ext cx="3636415" cy="2727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3155" y="5361822"/>
            <a:ext cx="2630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Alexander Mountain Fire, 7/30/24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41773" y="3596322"/>
            <a:ext cx="2060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Alexander Mountain Fire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22088" y="3324620"/>
            <a:ext cx="151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Stone Canyon Fire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2493" y="2836243"/>
            <a:ext cx="1147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Stone Canyon Fire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72693" y="1839459"/>
            <a:ext cx="1486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Alexander Mountain Fire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49164" y="6246917"/>
            <a:ext cx="148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Quarry Fire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16803371">
            <a:off x="5745858" y="3042022"/>
            <a:ext cx="595062" cy="276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6803371">
            <a:off x="3625695" y="3094780"/>
            <a:ext cx="272166" cy="1522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" y="6282180"/>
            <a:ext cx="2550184" cy="457200"/>
          </a:xfrm>
          <a:prstGeom prst="rect">
            <a:avLst/>
          </a:prstGeom>
        </p:spPr>
      </p:pic>
      <p:sp>
        <p:nvSpPr>
          <p:cNvPr id="31" name="Title 1"/>
          <p:cNvSpPr txBox="1">
            <a:spLocks/>
          </p:cNvSpPr>
          <p:nvPr/>
        </p:nvSpPr>
        <p:spPr bwMode="black">
          <a:xfrm>
            <a:off x="168158" y="56966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Continued need/justification</a:t>
            </a:r>
            <a:br>
              <a:rPr lang="en-US" dirty="0" smtClean="0"/>
            </a:br>
            <a:r>
              <a:rPr lang="en-US" sz="1900" dirty="0" smtClean="0"/>
              <a:t>Wildfires, Local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58478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16" y="192905"/>
            <a:ext cx="7729728" cy="1188720"/>
          </a:xfrm>
        </p:spPr>
        <p:txBody>
          <a:bodyPr/>
          <a:lstStyle/>
          <a:p>
            <a:r>
              <a:rPr lang="en-US" dirty="0" smtClean="0"/>
              <a:t>Continued need/justification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42949" y="1549406"/>
            <a:ext cx="30932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1600" b="1" dirty="0">
                <a:latin typeface="Trebuchet MS" panose="020B0603020202020204" pitchFamily="34" charset="0"/>
              </a:rPr>
              <a:t>These are Ozone Action Day Alerts issued </a:t>
            </a:r>
            <a:r>
              <a:rPr lang="en-US" sz="1600" b="1" dirty="0" smtClean="0">
                <a:latin typeface="Trebuchet MS" panose="020B0603020202020204" pitchFamily="34" charset="0"/>
              </a:rPr>
              <a:t>May </a:t>
            </a:r>
            <a:r>
              <a:rPr lang="en-US" sz="1600" b="1" dirty="0">
                <a:latin typeface="Trebuchet MS" panose="020B0603020202020204" pitchFamily="34" charset="0"/>
              </a:rPr>
              <a:t>31-August </a:t>
            </a:r>
            <a:r>
              <a:rPr lang="en-US" sz="1600" b="1" dirty="0" smtClean="0">
                <a:latin typeface="Trebuchet MS" panose="020B0603020202020204" pitchFamily="34" charset="0"/>
              </a:rPr>
              <a:t>31</a:t>
            </a:r>
          </a:p>
          <a:p>
            <a:pPr fontAlgn="b"/>
            <a:endParaRPr lang="en-US" sz="1600" b="1" dirty="0">
              <a:latin typeface="Trebuchet MS" panose="020B0603020202020204" pitchFamily="34" charset="0"/>
            </a:endParaRPr>
          </a:p>
          <a:p>
            <a:pPr fontAlgn="b"/>
            <a:r>
              <a:rPr lang="en-US" sz="1600" b="1" dirty="0">
                <a:latin typeface="Trebuchet MS" panose="020B0603020202020204" pitchFamily="34" charset="0"/>
              </a:rPr>
              <a:t>From 2011-2015, </a:t>
            </a:r>
            <a:r>
              <a:rPr lang="en-US" sz="1600" b="1" dirty="0" smtClean="0">
                <a:latin typeface="Trebuchet MS" panose="020B0603020202020204" pitchFamily="34" charset="0"/>
              </a:rPr>
              <a:t>O3 standard: 75 ppb (8-hour)</a:t>
            </a:r>
          </a:p>
          <a:p>
            <a:pPr fontAlgn="b"/>
            <a:endParaRPr lang="en-US" sz="1600" b="1" dirty="0">
              <a:latin typeface="Trebuchet MS" panose="020B0603020202020204" pitchFamily="34" charset="0"/>
            </a:endParaRPr>
          </a:p>
          <a:p>
            <a:pPr fontAlgn="b"/>
            <a:r>
              <a:rPr lang="en-US" sz="1600" b="1" dirty="0" smtClean="0">
                <a:latin typeface="Trebuchet MS" panose="020B0603020202020204" pitchFamily="34" charset="0"/>
              </a:rPr>
              <a:t>From </a:t>
            </a:r>
            <a:r>
              <a:rPr lang="en-US" sz="1600" b="1" dirty="0">
                <a:latin typeface="Trebuchet MS" panose="020B0603020202020204" pitchFamily="34" charset="0"/>
              </a:rPr>
              <a:t>2016-present, </a:t>
            </a:r>
            <a:r>
              <a:rPr lang="en-US" sz="1600" b="1" dirty="0" smtClean="0">
                <a:latin typeface="Trebuchet MS" panose="020B0603020202020204" pitchFamily="34" charset="0"/>
              </a:rPr>
              <a:t>O3 standard: 70 ppb (8-hour)</a:t>
            </a:r>
            <a:endParaRPr lang="en-US" sz="1600" b="1" dirty="0">
              <a:latin typeface="Trebuchet MS" panose="020B0603020202020204" pitchFamily="34" charset="0"/>
            </a:endParaRPr>
          </a:p>
          <a:p>
            <a:pPr fontAlgn="b"/>
            <a:endParaRPr lang="en-US" sz="1600" b="1" dirty="0" smtClean="0">
              <a:latin typeface="Trebuchet MS" panose="020B0603020202020204" pitchFamily="34" charset="0"/>
            </a:endParaRPr>
          </a:p>
          <a:p>
            <a:pPr fontAlgn="b"/>
            <a:r>
              <a:rPr lang="en-US" sz="1600" b="1" u="sng" dirty="0">
                <a:latin typeface="Trebuchet MS" panose="020B0603020202020204" pitchFamily="34" charset="0"/>
              </a:rPr>
              <a:t>M</a:t>
            </a:r>
            <a:r>
              <a:rPr lang="en-US" sz="1600" b="1" u="sng" dirty="0" smtClean="0">
                <a:latin typeface="Trebuchet MS" panose="020B0603020202020204" pitchFamily="34" charset="0"/>
              </a:rPr>
              <a:t>ore Alerts should </a:t>
            </a:r>
            <a:r>
              <a:rPr lang="en-US" sz="1600" b="1" u="sng" dirty="0">
                <a:latin typeface="Trebuchet MS" panose="020B0603020202020204" pitchFamily="34" charset="0"/>
              </a:rPr>
              <a:t>be expected from </a:t>
            </a:r>
            <a:r>
              <a:rPr lang="en-US" sz="1600" b="1" u="sng" dirty="0" smtClean="0">
                <a:latin typeface="Trebuchet MS" panose="020B0603020202020204" pitchFamily="34" charset="0"/>
              </a:rPr>
              <a:t>2016-present</a:t>
            </a:r>
            <a:endParaRPr lang="en-US" sz="1600" b="1" u="sng" dirty="0">
              <a:latin typeface="Trebuchet MS" panose="020B06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" y="6282180"/>
            <a:ext cx="2550184" cy="4572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553204"/>
              </p:ext>
            </p:extLst>
          </p:nvPr>
        </p:nvGraphicFramePr>
        <p:xfrm>
          <a:off x="305091" y="1543575"/>
          <a:ext cx="2958226" cy="45910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9202">
                  <a:extLst>
                    <a:ext uri="{9D8B030D-6E8A-4147-A177-3AD203B41FA5}">
                      <a16:colId xmlns:a16="http://schemas.microsoft.com/office/drawing/2014/main" val="2186820371"/>
                    </a:ext>
                  </a:extLst>
                </a:gridCol>
                <a:gridCol w="1749024">
                  <a:extLst>
                    <a:ext uri="{9D8B030D-6E8A-4147-A177-3AD203B41FA5}">
                      <a16:colId xmlns:a16="http://schemas.microsoft.com/office/drawing/2014/main" val="1427095915"/>
                    </a:ext>
                  </a:extLst>
                </a:gridCol>
              </a:tblGrid>
              <a:tr h="4441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Year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Number of Ozone Action Alert Days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1329592740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1233564528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469674695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2153325833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1561686010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28244296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801446638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3721794340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52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3216437984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32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2337285171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2871198890"/>
                  </a:ext>
                </a:extLst>
              </a:tr>
              <a:tr h="237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84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8406" marB="0" anchor="ctr"/>
                </a:tc>
                <a:extLst>
                  <a:ext uri="{0D108BD9-81ED-4DB2-BD59-A6C34878D82A}">
                    <a16:rowId xmlns:a16="http://schemas.microsoft.com/office/drawing/2014/main" val="431975933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208234830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196317676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rebuchet MS" panose="020B0603020202020204" pitchFamily="34" charset="0"/>
                        </a:rPr>
                        <a:t>2024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rebuchet MS" panose="020B0603020202020204" pitchFamily="34" charset="0"/>
                        </a:rPr>
                        <a:t>49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1929234746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Trebuchet MS" panose="020B0603020202020204" pitchFamily="34" charset="0"/>
                        </a:rPr>
                        <a:t>Average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Trebuchet MS" panose="020B0603020202020204" pitchFamily="34" charset="0"/>
                        </a:rPr>
                        <a:t>39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16813" marB="16813" anchor="ctr"/>
                </a:tc>
                <a:extLst>
                  <a:ext uri="{0D108BD9-81ED-4DB2-BD59-A6C34878D82A}">
                    <a16:rowId xmlns:a16="http://schemas.microsoft.com/office/drawing/2014/main" val="905299015"/>
                  </a:ext>
                </a:extLst>
              </a:tr>
              <a:tr h="3998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rebuchet MS" panose="020B0603020202020204" pitchFamily="34" charset="0"/>
                        </a:rPr>
                        <a:t>2024 numbers are up-to-date as of </a:t>
                      </a:r>
                      <a:r>
                        <a:rPr lang="en-US" sz="1400" u="none" strike="noStrike" dirty="0" smtClean="0">
                          <a:effectLst/>
                          <a:latin typeface="Trebuchet MS" panose="020B0603020202020204" pitchFamily="34" charset="0"/>
                        </a:rPr>
                        <a:t>8/22/24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06" marR="8406" marT="840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76939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05092" y="5163138"/>
            <a:ext cx="2958226" cy="3020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42949" y="5003477"/>
            <a:ext cx="2899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rebuchet MS" panose="020B0603020202020204" pitchFamily="34" charset="0"/>
              </a:rPr>
              <a:t>2024 is third highest Action Day count in the past 14 years</a:t>
            </a:r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602" y="4983484"/>
            <a:ext cx="5489219" cy="16478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466" y="89151"/>
            <a:ext cx="3708446" cy="47638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163466" y="4192907"/>
            <a:ext cx="3708446" cy="660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-Up Arrow 19"/>
          <p:cNvSpPr/>
          <p:nvPr/>
        </p:nvSpPr>
        <p:spPr>
          <a:xfrm rot="10800000">
            <a:off x="7250093" y="4302616"/>
            <a:ext cx="787651" cy="615636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15669</TotalTime>
  <Words>976</Words>
  <Application>Microsoft Office PowerPoint</Application>
  <PresentationFormat>Widescreen</PresentationFormat>
  <Paragraphs>181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Gill Sans MT</vt:lpstr>
      <vt:lpstr>Trebuchet MS</vt:lpstr>
      <vt:lpstr>Parcel</vt:lpstr>
      <vt:lpstr>Interests and Applications of TEMPO Special Operations in Colorado</vt:lpstr>
      <vt:lpstr>Background</vt:lpstr>
      <vt:lpstr>PowerPoint Presentation</vt:lpstr>
      <vt:lpstr>2024 Has been no exception to both traditional ozone production, as well as episodic contributions to poor air quality in Colorado</vt:lpstr>
      <vt:lpstr>PowerPoint Presentation</vt:lpstr>
      <vt:lpstr>Continued need/justification</vt:lpstr>
      <vt:lpstr>Continued need/justification Wildfires, remote</vt:lpstr>
      <vt:lpstr>PowerPoint Presentation</vt:lpstr>
      <vt:lpstr>Continued need/justification</vt:lpstr>
      <vt:lpstr>Volkamer Group: Airborne NOx Mass Balance - Emissions over Colorado                                                </vt:lpstr>
      <vt:lpstr>AMMBEC Flights</vt:lpstr>
      <vt:lpstr>PowerPoint Presentation</vt:lpstr>
      <vt:lpstr>Thanks/Questions</vt:lpstr>
    </vt:vector>
  </TitlesOfParts>
  <Company>CDPHE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Interests and Applications of TEMPO Special Operations in Colorado</dc:title>
  <dc:creator>Welsh, Dan</dc:creator>
  <cp:lastModifiedBy>Welsh, Dan</cp:lastModifiedBy>
  <cp:revision>70</cp:revision>
  <dcterms:created xsi:type="dcterms:W3CDTF">2024-08-12T21:18:25Z</dcterms:created>
  <dcterms:modified xsi:type="dcterms:W3CDTF">2024-08-23T18:27:55Z</dcterms:modified>
</cp:coreProperties>
</file>