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3" r:id="rId8"/>
    <p:sldId id="264" r:id="rId9"/>
    <p:sldId id="271" r:id="rId10"/>
    <p:sldId id="266" r:id="rId11"/>
    <p:sldId id="272" r:id="rId12"/>
    <p:sldId id="268" r:id="rId13"/>
    <p:sldId id="270" r:id="rId14"/>
    <p:sldId id="269" r:id="rId15"/>
    <p:sldId id="262" r:id="rId16"/>
  </p:sldIdLst>
  <p:sldSz cx="9144000" cy="5143500" type="screen16x9"/>
  <p:notesSz cx="6858000" cy="9144000"/>
  <p:embeddedFontLst>
    <p:embeddedFont>
      <p:font typeface="Roboto" panose="020000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i10MMBDD0kRKBvRtyTarjNUWXWs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6"/>
  </p:normalViewPr>
  <p:slideViewPr>
    <p:cSldViewPr snapToGrid="0">
      <p:cViewPr varScale="1">
        <p:scale>
          <a:sx n="138" d="100"/>
          <a:sy n="138" d="100"/>
        </p:scale>
        <p:origin x="8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4583d5031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f4583d5031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835ed261e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835ed261e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f428b29a0c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f428b29a0c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f5785fec3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2f5785fec3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f428b29a0c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2f428b29a0c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2f428b29a0c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f428b29a0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g2f428b29a0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f428b29a0c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f428b29a0c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f428b29a0c_0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g2f428b29a0c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428b29a0c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g2f428b29a0c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f428b29a0c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f428b29a0c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f428b29a0c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f428b29a0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f4583d50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f4583d50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835ed261ea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835ed261ea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3"/>
          <p:cNvSpPr/>
          <p:nvPr/>
        </p:nvSpPr>
        <p:spPr>
          <a:xfrm>
            <a:off x="150" y="0"/>
            <a:ext cx="9144000" cy="5143500"/>
          </a:xfrm>
          <a:prstGeom prst="rect">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Google Shape;16;p13" descr="full_disk_ahi_true_color_20150819070000 (1).jpg"/>
          <p:cNvPicPr preferRelativeResize="0"/>
          <p:nvPr/>
        </p:nvPicPr>
        <p:blipFill rotWithShape="1">
          <a:blip r:embed="rId2">
            <a:alphaModFix/>
          </a:blip>
          <a:srcRect r="52910" b="42646"/>
          <a:stretch/>
        </p:blipFill>
        <p:spPr>
          <a:xfrm>
            <a:off x="6025125" y="1344925"/>
            <a:ext cx="3118875" cy="3798576"/>
          </a:xfrm>
          <a:prstGeom prst="rect">
            <a:avLst/>
          </a:prstGeom>
          <a:noFill/>
          <a:ln>
            <a:noFill/>
          </a:ln>
        </p:spPr>
      </p:pic>
      <p:sp>
        <p:nvSpPr>
          <p:cNvPr id="17" name="Google Shape;17;p13"/>
          <p:cNvSpPr txBox="1">
            <a:spLocks noGrp="1"/>
          </p:cNvSpPr>
          <p:nvPr>
            <p:ph type="ctrTitle"/>
          </p:nvPr>
        </p:nvSpPr>
        <p:spPr>
          <a:xfrm>
            <a:off x="611850" y="1047250"/>
            <a:ext cx="7920300" cy="870300"/>
          </a:xfrm>
          <a:prstGeom prst="rect">
            <a:avLst/>
          </a:prstGeom>
          <a:noFill/>
          <a:ln>
            <a:noFill/>
          </a:ln>
          <a:effectLst>
            <a:outerShdw blurRad="42863" dist="19050" dir="3840000" algn="bl" rotWithShape="0">
              <a:srgbClr val="000000">
                <a:alpha val="90196"/>
              </a:srgbClr>
            </a:outerShdw>
          </a:effectLst>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900"/>
              <a:buNone/>
              <a:defRPr sz="39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8" name="Google Shape;18;p13"/>
          <p:cNvSpPr txBox="1">
            <a:spLocks noGrp="1"/>
          </p:cNvSpPr>
          <p:nvPr>
            <p:ph type="subTitle" idx="1"/>
          </p:nvPr>
        </p:nvSpPr>
        <p:spPr>
          <a:xfrm>
            <a:off x="2355750" y="1970858"/>
            <a:ext cx="4432500" cy="112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sz="28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9" name="Google Shape;19;p13"/>
          <p:cNvGrpSpPr/>
          <p:nvPr/>
        </p:nvGrpSpPr>
        <p:grpSpPr>
          <a:xfrm>
            <a:off x="2529069" y="69239"/>
            <a:ext cx="4085862" cy="1275697"/>
            <a:chOff x="476280" y="1334958"/>
            <a:chExt cx="6919326" cy="2160367"/>
          </a:xfrm>
        </p:grpSpPr>
        <p:sp>
          <p:nvSpPr>
            <p:cNvPr id="20" name="Google Shape;20;p13"/>
            <p:cNvSpPr/>
            <p:nvPr/>
          </p:nvSpPr>
          <p:spPr>
            <a:xfrm>
              <a:off x="496612" y="1897371"/>
              <a:ext cx="900300" cy="915600"/>
            </a:xfrm>
            <a:prstGeom prst="ellipse">
              <a:avLst/>
            </a:prstGeom>
            <a:solidFill>
              <a:srgbClr val="FFFFFF"/>
            </a:solidFill>
            <a:ln w="9525" cap="flat" cmpd="sng">
              <a:solidFill>
                <a:srgbClr val="FFFFF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1" name="Google Shape;21;p13"/>
            <p:cNvPicPr preferRelativeResize="0"/>
            <p:nvPr/>
          </p:nvPicPr>
          <p:blipFill rotWithShape="1">
            <a:blip r:embed="rId3">
              <a:alphaModFix/>
            </a:blip>
            <a:srcRect/>
            <a:stretch/>
          </p:blipFill>
          <p:spPr>
            <a:xfrm>
              <a:off x="476280" y="1334958"/>
              <a:ext cx="6919326" cy="2160367"/>
            </a:xfrm>
            <a:prstGeom prst="rect">
              <a:avLst/>
            </a:prstGeom>
            <a:noFill/>
            <a:ln>
              <a:noFill/>
            </a:ln>
          </p:spPr>
        </p:pic>
      </p:grpSp>
      <p:sp>
        <p:nvSpPr>
          <p:cNvPr id="22" name="Google Shape;22;p13"/>
          <p:cNvSpPr txBox="1">
            <a:spLocks noGrp="1"/>
          </p:cNvSpPr>
          <p:nvPr>
            <p:ph type="body" idx="2"/>
          </p:nvPr>
        </p:nvSpPr>
        <p:spPr>
          <a:xfrm>
            <a:off x="409150" y="2974400"/>
            <a:ext cx="5487600" cy="2032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EFEFEF"/>
              </a:buClr>
              <a:buSzPts val="1600"/>
              <a:buChar char="●"/>
              <a:defRPr sz="1600">
                <a:solidFill>
                  <a:srgbClr val="EFEFEF"/>
                </a:solidFill>
              </a:defRPr>
            </a:lvl1pPr>
            <a:lvl2pPr marL="914400" lvl="1" indent="-304800" algn="l">
              <a:lnSpc>
                <a:spcPct val="115000"/>
              </a:lnSpc>
              <a:spcBef>
                <a:spcPts val="1600"/>
              </a:spcBef>
              <a:spcAft>
                <a:spcPts val="0"/>
              </a:spcAft>
              <a:buClr>
                <a:srgbClr val="EFEFEF"/>
              </a:buClr>
              <a:buSzPts val="1200"/>
              <a:buChar char="○"/>
              <a:defRPr sz="1200">
                <a:solidFill>
                  <a:srgbClr val="EFEFEF"/>
                </a:solidFill>
              </a:defRPr>
            </a:lvl2pPr>
            <a:lvl3pPr marL="1371600" lvl="2" indent="-304800" algn="l">
              <a:lnSpc>
                <a:spcPct val="115000"/>
              </a:lnSpc>
              <a:spcBef>
                <a:spcPts val="1600"/>
              </a:spcBef>
              <a:spcAft>
                <a:spcPts val="0"/>
              </a:spcAft>
              <a:buClr>
                <a:srgbClr val="EFEFEF"/>
              </a:buClr>
              <a:buSzPts val="1200"/>
              <a:buChar char="■"/>
              <a:defRPr sz="1200">
                <a:solidFill>
                  <a:srgbClr val="EFEFEF"/>
                </a:solidFill>
              </a:defRPr>
            </a:lvl3pPr>
            <a:lvl4pPr marL="1828800" lvl="3" indent="-304800" algn="l">
              <a:lnSpc>
                <a:spcPct val="115000"/>
              </a:lnSpc>
              <a:spcBef>
                <a:spcPts val="1600"/>
              </a:spcBef>
              <a:spcAft>
                <a:spcPts val="0"/>
              </a:spcAft>
              <a:buClr>
                <a:srgbClr val="EFEFEF"/>
              </a:buClr>
              <a:buSzPts val="1200"/>
              <a:buChar char="●"/>
              <a:defRPr sz="1200">
                <a:solidFill>
                  <a:srgbClr val="EFEFEF"/>
                </a:solidFill>
              </a:defRPr>
            </a:lvl4pPr>
            <a:lvl5pPr marL="2286000" lvl="4" indent="-304800" algn="l">
              <a:lnSpc>
                <a:spcPct val="115000"/>
              </a:lnSpc>
              <a:spcBef>
                <a:spcPts val="1600"/>
              </a:spcBef>
              <a:spcAft>
                <a:spcPts val="0"/>
              </a:spcAft>
              <a:buClr>
                <a:srgbClr val="EFEFEF"/>
              </a:buClr>
              <a:buSzPts val="1200"/>
              <a:buChar char="○"/>
              <a:defRPr sz="1200">
                <a:solidFill>
                  <a:srgbClr val="EFEFEF"/>
                </a:solidFill>
              </a:defRPr>
            </a:lvl5pPr>
            <a:lvl6pPr marL="2743200" lvl="5" indent="-304800" algn="l">
              <a:lnSpc>
                <a:spcPct val="115000"/>
              </a:lnSpc>
              <a:spcBef>
                <a:spcPts val="1600"/>
              </a:spcBef>
              <a:spcAft>
                <a:spcPts val="0"/>
              </a:spcAft>
              <a:buClr>
                <a:srgbClr val="EFEFEF"/>
              </a:buClr>
              <a:buSzPts val="1200"/>
              <a:buChar char="■"/>
              <a:defRPr sz="1200">
                <a:solidFill>
                  <a:srgbClr val="EFEFEF"/>
                </a:solidFill>
              </a:defRPr>
            </a:lvl6pPr>
            <a:lvl7pPr marL="3200400" lvl="6" indent="-304800" algn="l">
              <a:lnSpc>
                <a:spcPct val="115000"/>
              </a:lnSpc>
              <a:spcBef>
                <a:spcPts val="1600"/>
              </a:spcBef>
              <a:spcAft>
                <a:spcPts val="0"/>
              </a:spcAft>
              <a:buClr>
                <a:srgbClr val="EFEFEF"/>
              </a:buClr>
              <a:buSzPts val="1200"/>
              <a:buChar char="●"/>
              <a:defRPr sz="1200">
                <a:solidFill>
                  <a:srgbClr val="EFEFEF"/>
                </a:solidFill>
              </a:defRPr>
            </a:lvl7pPr>
            <a:lvl8pPr marL="3657600" lvl="7" indent="-304800" algn="l">
              <a:lnSpc>
                <a:spcPct val="115000"/>
              </a:lnSpc>
              <a:spcBef>
                <a:spcPts val="1600"/>
              </a:spcBef>
              <a:spcAft>
                <a:spcPts val="0"/>
              </a:spcAft>
              <a:buClr>
                <a:srgbClr val="EFEFEF"/>
              </a:buClr>
              <a:buSzPts val="1200"/>
              <a:buChar char="○"/>
              <a:defRPr sz="1200">
                <a:solidFill>
                  <a:srgbClr val="EFEFEF"/>
                </a:solidFill>
              </a:defRPr>
            </a:lvl8pPr>
            <a:lvl9pPr marL="4114800" lvl="8" indent="-304800" algn="l">
              <a:lnSpc>
                <a:spcPct val="115000"/>
              </a:lnSpc>
              <a:spcBef>
                <a:spcPts val="1600"/>
              </a:spcBef>
              <a:spcAft>
                <a:spcPts val="1600"/>
              </a:spcAft>
              <a:buClr>
                <a:srgbClr val="EFEFEF"/>
              </a:buClr>
              <a:buSzPts val="1200"/>
              <a:buChar char="■"/>
              <a:defRPr sz="1200">
                <a:solidFill>
                  <a:srgbClr val="EFEFEF"/>
                </a:solidFill>
              </a:defRPr>
            </a:lvl9pPr>
          </a:lstStyle>
          <a:p>
            <a:endParaRPr/>
          </a:p>
        </p:txBody>
      </p:sp>
      <p:sp>
        <p:nvSpPr>
          <p:cNvPr id="23" name="Google Shape;23;p13"/>
          <p:cNvSpPr/>
          <p:nvPr/>
        </p:nvSpPr>
        <p:spPr>
          <a:xfrm rot="10800000">
            <a:off x="5896800" y="1344900"/>
            <a:ext cx="3247200" cy="3798600"/>
          </a:xfrm>
          <a:prstGeom prst="rect">
            <a:avLst/>
          </a:prstGeom>
          <a:gradFill>
            <a:gsLst>
              <a:gs pos="0">
                <a:schemeClr val="dk1"/>
              </a:gs>
              <a:gs pos="16000">
                <a:schemeClr val="dk1"/>
              </a:gs>
              <a:gs pos="87000">
                <a:srgbClr val="FED8A8">
                  <a:alpha val="0"/>
                </a:srgbClr>
              </a:gs>
              <a:gs pos="97000">
                <a:srgbClr val="FED8A8">
                  <a:alpha val="0"/>
                </a:srgbClr>
              </a:gs>
              <a:gs pos="99000">
                <a:srgbClr val="FFE5C5">
                  <a:alpha val="0"/>
                </a:srgbClr>
              </a:gs>
              <a:gs pos="100000">
                <a:srgbClr val="FFE5C5">
                  <a:alpha val="0"/>
                </a:srgbClr>
              </a:gs>
            </a:gsLst>
            <a:lin ang="1499992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59"/>
        <p:cNvGrpSpPr/>
        <p:nvPr/>
      </p:nvGrpSpPr>
      <p:grpSpPr>
        <a:xfrm>
          <a:off x="0" y="0"/>
          <a:ext cx="0" cy="0"/>
          <a:chOff x="0" y="0"/>
          <a:chExt cx="0" cy="0"/>
        </a:xfrm>
      </p:grpSpPr>
      <p:sp>
        <p:nvSpPr>
          <p:cNvPr id="60" name="Google Shape;60;g2f428b29a0c_0_199"/>
          <p:cNvSpPr/>
          <p:nvPr/>
        </p:nvSpPr>
        <p:spPr>
          <a:xfrm>
            <a:off x="-10835" y="-28693"/>
            <a:ext cx="9144000" cy="11118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61" name="Google Shape;61;g2f428b29a0c_0_199"/>
          <p:cNvSpPr txBox="1">
            <a:spLocks noGrp="1"/>
          </p:cNvSpPr>
          <p:nvPr>
            <p:ph type="dt" idx="10"/>
          </p:nvPr>
        </p:nvSpPr>
        <p:spPr>
          <a:xfrm>
            <a:off x="457200" y="4767265"/>
            <a:ext cx="21336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marR="0" lvl="1"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62" name="Google Shape;62;g2f428b29a0c_0_199"/>
          <p:cNvSpPr txBox="1">
            <a:spLocks noGrp="1"/>
          </p:cNvSpPr>
          <p:nvPr>
            <p:ph type="ftr" idx="11"/>
          </p:nvPr>
        </p:nvSpPr>
        <p:spPr>
          <a:xfrm>
            <a:off x="3124200" y="4767265"/>
            <a:ext cx="28956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rgbClr val="888888"/>
              </a:buClr>
              <a:buSzPts val="1100"/>
              <a:buFont typeface="Calibri"/>
              <a:buNone/>
              <a:defRPr sz="900">
                <a:solidFill>
                  <a:srgbClr val="888888"/>
                </a:solidFill>
                <a:latin typeface="Calibri"/>
                <a:ea typeface="Calibri"/>
                <a:cs typeface="Calibri"/>
                <a:sym typeface="Calibri"/>
              </a:defRPr>
            </a:lvl1pPr>
            <a:lvl2pPr marR="0" lvl="1"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63" name="Google Shape;63;g2f428b29a0c_0_199"/>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g2f428b29a0c_0_199" descr="full_disk_ahi_true_color_20150819070000 (1).jpg"/>
          <p:cNvPicPr preferRelativeResize="0"/>
          <p:nvPr/>
        </p:nvPicPr>
        <p:blipFill rotWithShape="1">
          <a:blip r:embed="rId2">
            <a:alphaModFix/>
          </a:blip>
          <a:srcRect l="6071" t="22480" r="9017" b="62558"/>
          <a:stretch/>
        </p:blipFill>
        <p:spPr>
          <a:xfrm>
            <a:off x="-10834" y="-28693"/>
            <a:ext cx="7054055" cy="1111696"/>
          </a:xfrm>
          <a:prstGeom prst="rect">
            <a:avLst/>
          </a:prstGeom>
          <a:noFill/>
          <a:ln>
            <a:noFill/>
          </a:ln>
        </p:spPr>
      </p:pic>
      <p:sp>
        <p:nvSpPr>
          <p:cNvPr id="65" name="Google Shape;65;g2f428b29a0c_0_199"/>
          <p:cNvSpPr/>
          <p:nvPr/>
        </p:nvSpPr>
        <p:spPr>
          <a:xfrm>
            <a:off x="-21670" y="-28694"/>
            <a:ext cx="9144000" cy="1111800"/>
          </a:xfrm>
          <a:prstGeom prst="rect">
            <a:avLst/>
          </a:prstGeom>
          <a:solidFill>
            <a:schemeClr val="dk1">
              <a:alpha val="60390"/>
            </a:schemeClr>
          </a:solid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pic>
        <p:nvPicPr>
          <p:cNvPr id="66" name="Google Shape;66;g2f428b29a0c_0_199"/>
          <p:cNvPicPr preferRelativeResize="0"/>
          <p:nvPr/>
        </p:nvPicPr>
        <p:blipFill rotWithShape="1">
          <a:blip r:embed="rId3">
            <a:alphaModFix/>
          </a:blip>
          <a:srcRect l="35080" t="2769" r="35921" b="5520"/>
          <a:stretch/>
        </p:blipFill>
        <p:spPr>
          <a:xfrm>
            <a:off x="7899401" y="-28693"/>
            <a:ext cx="1244601" cy="1228845"/>
          </a:xfrm>
          <a:prstGeom prst="rect">
            <a:avLst/>
          </a:prstGeom>
          <a:noFill/>
          <a:ln>
            <a:noFill/>
          </a:ln>
        </p:spPr>
      </p:pic>
      <p:sp>
        <p:nvSpPr>
          <p:cNvPr id="67" name="Google Shape;67;g2f428b29a0c_0_199"/>
          <p:cNvSpPr txBox="1">
            <a:spLocks noGrp="1"/>
          </p:cNvSpPr>
          <p:nvPr>
            <p:ph type="title"/>
          </p:nvPr>
        </p:nvSpPr>
        <p:spPr>
          <a:xfrm>
            <a:off x="264332" y="207102"/>
            <a:ext cx="7349100" cy="6807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Calibri"/>
              <a:buNone/>
              <a:defRPr sz="2400" b="0"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g2f428b29a0c_0_208"/>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Autofit/>
          </a:bodyPr>
          <a:lstStyle>
            <a:lvl1pPr lvl="0" algn="ctr" rtl="0">
              <a:lnSpc>
                <a:spcPct val="90000"/>
              </a:lnSpc>
              <a:spcBef>
                <a:spcPts val="0"/>
              </a:spcBef>
              <a:spcAft>
                <a:spcPts val="0"/>
              </a:spcAft>
              <a:buClr>
                <a:srgbClr val="434343"/>
              </a:buClr>
              <a:buSzPts val="2700"/>
              <a:buFont typeface="Calibri"/>
              <a:buNone/>
              <a:defRPr sz="3600">
                <a:solidFill>
                  <a:srgbClr val="434343"/>
                </a:solidFill>
              </a:defRPr>
            </a:lvl1pPr>
            <a:lvl2pPr lvl="1" algn="ctr" rtl="0">
              <a:spcBef>
                <a:spcPts val="0"/>
              </a:spcBef>
              <a:spcAft>
                <a:spcPts val="0"/>
              </a:spcAft>
              <a:buClr>
                <a:srgbClr val="434343"/>
              </a:buClr>
              <a:buSzPts val="2700"/>
              <a:buNone/>
              <a:defRPr sz="3600">
                <a:solidFill>
                  <a:srgbClr val="434343"/>
                </a:solidFill>
              </a:defRPr>
            </a:lvl2pPr>
            <a:lvl3pPr lvl="2" algn="ctr" rtl="0">
              <a:spcBef>
                <a:spcPts val="0"/>
              </a:spcBef>
              <a:spcAft>
                <a:spcPts val="0"/>
              </a:spcAft>
              <a:buClr>
                <a:srgbClr val="434343"/>
              </a:buClr>
              <a:buSzPts val="2700"/>
              <a:buNone/>
              <a:defRPr sz="3600">
                <a:solidFill>
                  <a:srgbClr val="434343"/>
                </a:solidFill>
              </a:defRPr>
            </a:lvl3pPr>
            <a:lvl4pPr lvl="3" algn="ctr" rtl="0">
              <a:spcBef>
                <a:spcPts val="0"/>
              </a:spcBef>
              <a:spcAft>
                <a:spcPts val="0"/>
              </a:spcAft>
              <a:buClr>
                <a:srgbClr val="434343"/>
              </a:buClr>
              <a:buSzPts val="2700"/>
              <a:buNone/>
              <a:defRPr sz="3600">
                <a:solidFill>
                  <a:srgbClr val="434343"/>
                </a:solidFill>
              </a:defRPr>
            </a:lvl4pPr>
            <a:lvl5pPr lvl="4" algn="ctr" rtl="0">
              <a:spcBef>
                <a:spcPts val="0"/>
              </a:spcBef>
              <a:spcAft>
                <a:spcPts val="0"/>
              </a:spcAft>
              <a:buClr>
                <a:srgbClr val="434343"/>
              </a:buClr>
              <a:buSzPts val="2700"/>
              <a:buNone/>
              <a:defRPr sz="3600">
                <a:solidFill>
                  <a:srgbClr val="434343"/>
                </a:solidFill>
              </a:defRPr>
            </a:lvl5pPr>
            <a:lvl6pPr lvl="5" algn="ctr" rtl="0">
              <a:spcBef>
                <a:spcPts val="0"/>
              </a:spcBef>
              <a:spcAft>
                <a:spcPts val="0"/>
              </a:spcAft>
              <a:buClr>
                <a:srgbClr val="434343"/>
              </a:buClr>
              <a:buSzPts val="2700"/>
              <a:buNone/>
              <a:defRPr sz="3600">
                <a:solidFill>
                  <a:srgbClr val="434343"/>
                </a:solidFill>
              </a:defRPr>
            </a:lvl6pPr>
            <a:lvl7pPr lvl="6" algn="ctr" rtl="0">
              <a:spcBef>
                <a:spcPts val="0"/>
              </a:spcBef>
              <a:spcAft>
                <a:spcPts val="0"/>
              </a:spcAft>
              <a:buClr>
                <a:srgbClr val="434343"/>
              </a:buClr>
              <a:buSzPts val="2700"/>
              <a:buNone/>
              <a:defRPr sz="3600">
                <a:solidFill>
                  <a:srgbClr val="434343"/>
                </a:solidFill>
              </a:defRPr>
            </a:lvl7pPr>
            <a:lvl8pPr lvl="7" algn="ctr" rtl="0">
              <a:spcBef>
                <a:spcPts val="0"/>
              </a:spcBef>
              <a:spcAft>
                <a:spcPts val="0"/>
              </a:spcAft>
              <a:buClr>
                <a:srgbClr val="434343"/>
              </a:buClr>
              <a:buSzPts val="2700"/>
              <a:buNone/>
              <a:defRPr sz="3600">
                <a:solidFill>
                  <a:srgbClr val="434343"/>
                </a:solidFill>
              </a:defRPr>
            </a:lvl8pPr>
            <a:lvl9pPr lvl="8" algn="ctr" rtl="0">
              <a:spcBef>
                <a:spcPts val="0"/>
              </a:spcBef>
              <a:spcAft>
                <a:spcPts val="0"/>
              </a:spcAft>
              <a:buClr>
                <a:srgbClr val="434343"/>
              </a:buClr>
              <a:buSzPts val="2700"/>
              <a:buNone/>
              <a:defRPr sz="3600">
                <a:solidFill>
                  <a:srgbClr val="434343"/>
                </a:solidFill>
              </a:defRPr>
            </a:lvl9pPr>
          </a:lstStyle>
          <a:p>
            <a:endParaRPr/>
          </a:p>
        </p:txBody>
      </p:sp>
      <p:sp>
        <p:nvSpPr>
          <p:cNvPr id="70" name="Google Shape;70;g2f428b29a0c_0_20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rtl="0">
              <a:buClr>
                <a:srgbClr val="888888"/>
              </a:buClr>
              <a:buSzPts val="900"/>
              <a:buFont typeface="Calibri"/>
              <a:buNone/>
              <a:defRPr sz="900">
                <a:solidFill>
                  <a:srgbClr val="888888"/>
                </a:solidFill>
                <a:latin typeface="Calibri"/>
                <a:ea typeface="Calibri"/>
                <a:cs typeface="Calibri"/>
                <a:sym typeface="Calibri"/>
              </a:defRPr>
            </a:lvl1pPr>
            <a:lvl2pPr marL="0" lvl="1" indent="0" algn="r" rtl="0">
              <a:buClr>
                <a:srgbClr val="888888"/>
              </a:buClr>
              <a:buSzPts val="900"/>
              <a:buFont typeface="Calibri"/>
              <a:buNone/>
              <a:defRPr sz="900">
                <a:solidFill>
                  <a:srgbClr val="888888"/>
                </a:solidFill>
                <a:latin typeface="Calibri"/>
                <a:ea typeface="Calibri"/>
                <a:cs typeface="Calibri"/>
                <a:sym typeface="Calibri"/>
              </a:defRPr>
            </a:lvl2pPr>
            <a:lvl3pPr marL="0" lvl="2" indent="0" algn="r" rtl="0">
              <a:buClr>
                <a:srgbClr val="888888"/>
              </a:buClr>
              <a:buSzPts val="900"/>
              <a:buFont typeface="Calibri"/>
              <a:buNone/>
              <a:defRPr sz="900">
                <a:solidFill>
                  <a:srgbClr val="888888"/>
                </a:solidFill>
                <a:latin typeface="Calibri"/>
                <a:ea typeface="Calibri"/>
                <a:cs typeface="Calibri"/>
                <a:sym typeface="Calibri"/>
              </a:defRPr>
            </a:lvl3pPr>
            <a:lvl4pPr marL="0" lvl="3" indent="0" algn="r" rtl="0">
              <a:buClr>
                <a:srgbClr val="888888"/>
              </a:buClr>
              <a:buSzPts val="900"/>
              <a:buFont typeface="Calibri"/>
              <a:buNone/>
              <a:defRPr sz="900">
                <a:solidFill>
                  <a:srgbClr val="888888"/>
                </a:solidFill>
                <a:latin typeface="Calibri"/>
                <a:ea typeface="Calibri"/>
                <a:cs typeface="Calibri"/>
                <a:sym typeface="Calibri"/>
              </a:defRPr>
            </a:lvl4pPr>
            <a:lvl5pPr marL="0" lvl="4" indent="0" algn="r" rtl="0">
              <a:buClr>
                <a:srgbClr val="888888"/>
              </a:buClr>
              <a:buSzPts val="900"/>
              <a:buFont typeface="Calibri"/>
              <a:buNone/>
              <a:defRPr sz="900">
                <a:solidFill>
                  <a:srgbClr val="888888"/>
                </a:solidFill>
                <a:latin typeface="Calibri"/>
                <a:ea typeface="Calibri"/>
                <a:cs typeface="Calibri"/>
                <a:sym typeface="Calibri"/>
              </a:defRPr>
            </a:lvl5pPr>
            <a:lvl6pPr marL="0" lvl="5" indent="0" algn="r" rtl="0">
              <a:buClr>
                <a:srgbClr val="888888"/>
              </a:buClr>
              <a:buSzPts val="900"/>
              <a:buFont typeface="Calibri"/>
              <a:buNone/>
              <a:defRPr sz="900">
                <a:solidFill>
                  <a:srgbClr val="888888"/>
                </a:solidFill>
                <a:latin typeface="Calibri"/>
                <a:ea typeface="Calibri"/>
                <a:cs typeface="Calibri"/>
                <a:sym typeface="Calibri"/>
              </a:defRPr>
            </a:lvl6pPr>
            <a:lvl7pPr marL="0" lvl="6" indent="0" algn="r" rtl="0">
              <a:buClr>
                <a:srgbClr val="888888"/>
              </a:buClr>
              <a:buSzPts val="900"/>
              <a:buFont typeface="Calibri"/>
              <a:buNone/>
              <a:defRPr sz="900">
                <a:solidFill>
                  <a:srgbClr val="888888"/>
                </a:solidFill>
                <a:latin typeface="Calibri"/>
                <a:ea typeface="Calibri"/>
                <a:cs typeface="Calibri"/>
                <a:sym typeface="Calibri"/>
              </a:defRPr>
            </a:lvl7pPr>
            <a:lvl8pPr marL="0" lvl="7" indent="0" algn="r" rtl="0">
              <a:buClr>
                <a:srgbClr val="888888"/>
              </a:buClr>
              <a:buSzPts val="900"/>
              <a:buFont typeface="Calibri"/>
              <a:buNone/>
              <a:defRPr sz="900">
                <a:solidFill>
                  <a:srgbClr val="888888"/>
                </a:solidFill>
                <a:latin typeface="Calibri"/>
                <a:ea typeface="Calibri"/>
                <a:cs typeface="Calibri"/>
                <a:sym typeface="Calibri"/>
              </a:defRPr>
            </a:lvl8pPr>
            <a:lvl9pPr marL="0" lvl="8" indent="0" algn="r" rtl="0">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14"/>
          <p:cNvSpPr txBox="1">
            <a:spLocks noGrp="1"/>
          </p:cNvSpPr>
          <p:nvPr>
            <p:ph type="title"/>
          </p:nvPr>
        </p:nvSpPr>
        <p:spPr>
          <a:xfrm>
            <a:off x="172675" y="40287"/>
            <a:ext cx="8520600" cy="572700"/>
          </a:xfrm>
          <a:prstGeom prst="rect">
            <a:avLst/>
          </a:prstGeom>
          <a:noFill/>
          <a:ln>
            <a:noFill/>
          </a:ln>
          <a:effectLst>
            <a:outerShdw blurRad="42863" dist="19050" dir="3840000" algn="bl" rotWithShape="0">
              <a:srgbClr val="000000">
                <a:alpha val="90196"/>
              </a:srgbClr>
            </a:outerShdw>
          </a:effectLst>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7" name="Google Shape;2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2" type="obj">
  <p:cSld name="OBJECT">
    <p:spTree>
      <p:nvGrpSpPr>
        <p:cNvPr id="1" name="Shape 28"/>
        <p:cNvGrpSpPr/>
        <p:nvPr/>
      </p:nvGrpSpPr>
      <p:grpSpPr>
        <a:xfrm>
          <a:off x="0" y="0"/>
          <a:ext cx="0" cy="0"/>
          <a:chOff x="0" y="0"/>
          <a:chExt cx="0" cy="0"/>
        </a:xfrm>
      </p:grpSpPr>
      <p:sp>
        <p:nvSpPr>
          <p:cNvPr id="29" name="Google Shape;29;p15"/>
          <p:cNvSpPr txBox="1">
            <a:spLocks noGrp="1"/>
          </p:cNvSpPr>
          <p:nvPr>
            <p:ph type="title"/>
          </p:nvPr>
        </p:nvSpPr>
        <p:spPr>
          <a:xfrm>
            <a:off x="0" y="1"/>
            <a:ext cx="7771200" cy="795000"/>
          </a:xfrm>
          <a:prstGeom prst="rect">
            <a:avLst/>
          </a:prstGeom>
          <a:noFill/>
          <a:ln>
            <a:noFill/>
          </a:ln>
          <a:effectLst>
            <a:outerShdw blurRad="42863" dist="19050" dir="3840000" algn="bl" rotWithShape="0">
              <a:srgbClr val="000000">
                <a:alpha val="90196"/>
              </a:srgbClr>
            </a:outerShdw>
          </a:effectLst>
        </p:spPr>
        <p:txBody>
          <a:bodyPr spcFirstLastPara="1" wrap="square" lIns="68575" tIns="34275" rIns="68575" bIns="34275" anchor="ctr" anchorCtr="0">
            <a:normAutofit/>
          </a:bodyPr>
          <a:lstStyle>
            <a:lvl1pPr lvl="0" algn="ctr">
              <a:lnSpc>
                <a:spcPct val="10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p15"/>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31" name="Google Shape;31;p15"/>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2" name="Google Shape;32;p15"/>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3" name="Google Shape;33;p15"/>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16"/>
          <p:cNvSpPr txBox="1">
            <a:spLocks noGrp="1"/>
          </p:cNvSpPr>
          <p:nvPr>
            <p:ph type="title"/>
          </p:nvPr>
        </p:nvSpPr>
        <p:spPr>
          <a:xfrm>
            <a:off x="172675" y="40287"/>
            <a:ext cx="8520600" cy="572700"/>
          </a:xfrm>
          <a:prstGeom prst="rect">
            <a:avLst/>
          </a:prstGeom>
          <a:noFill/>
          <a:ln>
            <a:noFill/>
          </a:ln>
          <a:effectLst>
            <a:outerShdw blurRad="42863" dist="19050" dir="3840000" algn="bl" rotWithShape="0">
              <a:srgbClr val="000000">
                <a:alpha val="90196"/>
              </a:srgbClr>
            </a:outerShdw>
          </a:effectLst>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7" name="Google Shape;37;p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8" name="Google Shape;38;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17"/>
          <p:cNvSpPr txBox="1">
            <a:spLocks noGrp="1"/>
          </p:cNvSpPr>
          <p:nvPr>
            <p:ph type="title"/>
          </p:nvPr>
        </p:nvSpPr>
        <p:spPr>
          <a:xfrm>
            <a:off x="490250" y="450150"/>
            <a:ext cx="6367800" cy="4090800"/>
          </a:xfrm>
          <a:prstGeom prst="rect">
            <a:avLst/>
          </a:prstGeom>
          <a:noFill/>
          <a:ln>
            <a:noFill/>
          </a:ln>
          <a:effectLst>
            <a:outerShdw blurRad="42863" dist="19050" dir="3840000" algn="bl" rotWithShape="0">
              <a:srgbClr val="000000">
                <a:alpha val="90196"/>
              </a:srgbClr>
            </a:outerShdw>
          </a:effectLst>
        </p:spPr>
        <p:txBody>
          <a:bodyPr spcFirstLastPara="1" wrap="square" lIns="91425" tIns="91425" rIns="91425" bIns="91425" anchor="ctr" anchorCtr="0">
            <a:noAutofit/>
          </a:bodyPr>
          <a:lstStyle>
            <a:lvl1pPr lvl="0" algn="l">
              <a:lnSpc>
                <a:spcPct val="100000"/>
              </a:lnSpc>
              <a:spcBef>
                <a:spcPts val="0"/>
              </a:spcBef>
              <a:spcAft>
                <a:spcPts val="0"/>
              </a:spcAft>
              <a:buClr>
                <a:srgbClr val="000000"/>
              </a:buClr>
              <a:buSzPts val="4800"/>
              <a:buNone/>
              <a:defRPr sz="4800">
                <a:solidFill>
                  <a:srgbClr val="000000"/>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1" name="Google Shape;4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18"/>
          <p:cNvSpPr/>
          <p:nvPr/>
        </p:nvSpPr>
        <p:spPr>
          <a:xfrm>
            <a:off x="4572000" y="-125"/>
            <a:ext cx="4572000" cy="5143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8"/>
          <p:cNvSpPr txBox="1">
            <a:spLocks noGrp="1"/>
          </p:cNvSpPr>
          <p:nvPr>
            <p:ph type="title"/>
          </p:nvPr>
        </p:nvSpPr>
        <p:spPr>
          <a:xfrm>
            <a:off x="265500" y="1233175"/>
            <a:ext cx="4045200" cy="1482300"/>
          </a:xfrm>
          <a:prstGeom prst="rect">
            <a:avLst/>
          </a:prstGeom>
          <a:noFill/>
          <a:ln>
            <a:noFill/>
          </a:ln>
          <a:effectLst>
            <a:outerShdw blurRad="42863" dist="19050" dir="3840000" algn="bl" rotWithShape="0">
              <a:srgbClr val="000000">
                <a:alpha val="90196"/>
              </a:srgbClr>
            </a:outerShdw>
          </a:effectLst>
        </p:spPr>
        <p:txBody>
          <a:bodyPr spcFirstLastPara="1" wrap="square" lIns="91425" tIns="91425" rIns="91425" bIns="91425" anchor="b" anchorCtr="0">
            <a:noAutofit/>
          </a:bodyPr>
          <a:lstStyle>
            <a:lvl1pPr lvl="0" algn="ctr">
              <a:lnSpc>
                <a:spcPct val="100000"/>
              </a:lnSpc>
              <a:spcBef>
                <a:spcPts val="0"/>
              </a:spcBef>
              <a:spcAft>
                <a:spcPts val="0"/>
              </a:spcAft>
              <a:buClr>
                <a:srgbClr val="434343"/>
              </a:buClr>
              <a:buSzPts val="4200"/>
              <a:buNone/>
              <a:defRPr sz="4200">
                <a:solidFill>
                  <a:srgbClr val="434343"/>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5" name="Google Shape;45;p1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6" name="Google Shape;46;p1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7" name="Google Shape;4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50" name="Google Shape;50;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53"/>
        <p:cNvGrpSpPr/>
        <p:nvPr/>
      </p:nvGrpSpPr>
      <p:grpSpPr>
        <a:xfrm>
          <a:off x="0" y="0"/>
          <a:ext cx="0" cy="0"/>
          <a:chOff x="0" y="0"/>
          <a:chExt cx="0" cy="0"/>
        </a:xfrm>
      </p:grpSpPr>
      <p:sp>
        <p:nvSpPr>
          <p:cNvPr id="54" name="Google Shape;54;g2f428b29a0c_0_193"/>
          <p:cNvSpPr txBox="1">
            <a:spLocks noGrp="1"/>
          </p:cNvSpPr>
          <p:nvPr>
            <p:ph type="ctrTitle"/>
          </p:nvPr>
        </p:nvSpPr>
        <p:spPr>
          <a:xfrm>
            <a:off x="685800" y="1597820"/>
            <a:ext cx="7772400" cy="1102500"/>
          </a:xfrm>
          <a:prstGeom prst="rect">
            <a:avLst/>
          </a:prstGeom>
          <a:noFill/>
          <a:ln>
            <a:noFill/>
          </a:ln>
        </p:spPr>
        <p:txBody>
          <a:bodyPr spcFirstLastPara="1" wrap="square" lIns="51425" tIns="25700" rIns="51425" bIns="25700" anchor="ctr" anchorCtr="0">
            <a:normAutofit/>
          </a:bodyPr>
          <a:lstStyle>
            <a:lvl1pPr lvl="0" algn="ctr" rtl="0">
              <a:lnSpc>
                <a:spcPct val="90000"/>
              </a:lnSpc>
              <a:spcBef>
                <a:spcPts val="0"/>
              </a:spcBef>
              <a:spcAft>
                <a:spcPts val="0"/>
              </a:spcAft>
              <a:buClr>
                <a:schemeClr val="lt1"/>
              </a:buClr>
              <a:buSzPts val="1100"/>
              <a:buFont typeface="Calibri"/>
              <a:buNon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a:endParaRPr/>
          </a:p>
        </p:txBody>
      </p:sp>
      <p:sp>
        <p:nvSpPr>
          <p:cNvPr id="55" name="Google Shape;55;g2f428b29a0c_0_193"/>
          <p:cNvSpPr txBox="1">
            <a:spLocks noGrp="1"/>
          </p:cNvSpPr>
          <p:nvPr>
            <p:ph type="subTitle" idx="1"/>
          </p:nvPr>
        </p:nvSpPr>
        <p:spPr>
          <a:xfrm>
            <a:off x="1371600" y="2914650"/>
            <a:ext cx="6400800" cy="1314600"/>
          </a:xfrm>
          <a:prstGeom prst="rect">
            <a:avLst/>
          </a:prstGeom>
          <a:noFill/>
          <a:ln>
            <a:noFill/>
          </a:ln>
        </p:spPr>
        <p:txBody>
          <a:bodyPr spcFirstLastPara="1" wrap="square" lIns="51425" tIns="25700" rIns="51425" bIns="25700" anchor="t" anchorCtr="0">
            <a:normAutofit/>
          </a:bodyPr>
          <a:lstStyle>
            <a:lvl1pPr lvl="0" algn="ctr" rtl="0">
              <a:lnSpc>
                <a:spcPct val="90000"/>
              </a:lnSpc>
              <a:spcBef>
                <a:spcPts val="500"/>
              </a:spcBef>
              <a:spcAft>
                <a:spcPts val="0"/>
              </a:spcAft>
              <a:buClr>
                <a:srgbClr val="888888"/>
              </a:buClr>
              <a:buSzPts val="1800"/>
              <a:buNone/>
              <a:defRPr>
                <a:solidFill>
                  <a:srgbClr val="888888"/>
                </a:solidFill>
              </a:defRPr>
            </a:lvl1pPr>
            <a:lvl2pPr lvl="1" algn="ctr" rtl="0">
              <a:lnSpc>
                <a:spcPct val="90000"/>
              </a:lnSpc>
              <a:spcBef>
                <a:spcPts val="1600"/>
              </a:spcBef>
              <a:spcAft>
                <a:spcPts val="0"/>
              </a:spcAft>
              <a:buClr>
                <a:srgbClr val="888888"/>
              </a:buClr>
              <a:buSzPts val="1600"/>
              <a:buNone/>
              <a:defRPr>
                <a:solidFill>
                  <a:srgbClr val="888888"/>
                </a:solidFill>
              </a:defRPr>
            </a:lvl2pPr>
            <a:lvl3pPr lvl="2" algn="ctr" rtl="0">
              <a:lnSpc>
                <a:spcPct val="90000"/>
              </a:lnSpc>
              <a:spcBef>
                <a:spcPts val="1600"/>
              </a:spcBef>
              <a:spcAft>
                <a:spcPts val="0"/>
              </a:spcAft>
              <a:buClr>
                <a:srgbClr val="888888"/>
              </a:buClr>
              <a:buSzPts val="1400"/>
              <a:buNone/>
              <a:defRPr>
                <a:solidFill>
                  <a:srgbClr val="888888"/>
                </a:solidFill>
              </a:defRPr>
            </a:lvl3pPr>
            <a:lvl4pPr lvl="3" algn="ctr" rtl="0">
              <a:lnSpc>
                <a:spcPct val="90000"/>
              </a:lnSpc>
              <a:spcBef>
                <a:spcPts val="1600"/>
              </a:spcBef>
              <a:spcAft>
                <a:spcPts val="0"/>
              </a:spcAft>
              <a:buClr>
                <a:srgbClr val="888888"/>
              </a:buClr>
              <a:buSzPts val="1100"/>
              <a:buNone/>
              <a:defRPr>
                <a:solidFill>
                  <a:srgbClr val="888888"/>
                </a:solidFill>
              </a:defRPr>
            </a:lvl4pPr>
            <a:lvl5pPr lvl="4" algn="ctr" rtl="0">
              <a:lnSpc>
                <a:spcPct val="90000"/>
              </a:lnSpc>
              <a:spcBef>
                <a:spcPts val="1600"/>
              </a:spcBef>
              <a:spcAft>
                <a:spcPts val="0"/>
              </a:spcAft>
              <a:buClr>
                <a:srgbClr val="888888"/>
              </a:buClr>
              <a:buSzPts val="1100"/>
              <a:buNone/>
              <a:defRPr>
                <a:solidFill>
                  <a:srgbClr val="888888"/>
                </a:solidFill>
              </a:defRPr>
            </a:lvl5pPr>
            <a:lvl6pPr lvl="5" algn="ctr" rtl="0">
              <a:lnSpc>
                <a:spcPct val="90000"/>
              </a:lnSpc>
              <a:spcBef>
                <a:spcPts val="1600"/>
              </a:spcBef>
              <a:spcAft>
                <a:spcPts val="0"/>
              </a:spcAft>
              <a:buClr>
                <a:srgbClr val="888888"/>
              </a:buClr>
              <a:buSzPts val="1100"/>
              <a:buNone/>
              <a:defRPr>
                <a:solidFill>
                  <a:srgbClr val="888888"/>
                </a:solidFill>
              </a:defRPr>
            </a:lvl6pPr>
            <a:lvl7pPr lvl="6" algn="ctr" rtl="0">
              <a:lnSpc>
                <a:spcPct val="90000"/>
              </a:lnSpc>
              <a:spcBef>
                <a:spcPts val="1600"/>
              </a:spcBef>
              <a:spcAft>
                <a:spcPts val="0"/>
              </a:spcAft>
              <a:buClr>
                <a:srgbClr val="888888"/>
              </a:buClr>
              <a:buSzPts val="1100"/>
              <a:buNone/>
              <a:defRPr>
                <a:solidFill>
                  <a:srgbClr val="888888"/>
                </a:solidFill>
              </a:defRPr>
            </a:lvl7pPr>
            <a:lvl8pPr lvl="7" algn="ctr" rtl="0">
              <a:lnSpc>
                <a:spcPct val="90000"/>
              </a:lnSpc>
              <a:spcBef>
                <a:spcPts val="1600"/>
              </a:spcBef>
              <a:spcAft>
                <a:spcPts val="0"/>
              </a:spcAft>
              <a:buClr>
                <a:srgbClr val="888888"/>
              </a:buClr>
              <a:buSzPts val="1100"/>
              <a:buNone/>
              <a:defRPr>
                <a:solidFill>
                  <a:srgbClr val="888888"/>
                </a:solidFill>
              </a:defRPr>
            </a:lvl8pPr>
            <a:lvl9pPr lvl="8" algn="ctr" rtl="0">
              <a:lnSpc>
                <a:spcPct val="90000"/>
              </a:lnSpc>
              <a:spcBef>
                <a:spcPts val="1600"/>
              </a:spcBef>
              <a:spcAft>
                <a:spcPts val="1600"/>
              </a:spcAft>
              <a:buClr>
                <a:srgbClr val="888888"/>
              </a:buClr>
              <a:buSzPts val="1100"/>
              <a:buNone/>
              <a:defRPr>
                <a:solidFill>
                  <a:srgbClr val="888888"/>
                </a:solidFill>
              </a:defRPr>
            </a:lvl9pPr>
          </a:lstStyle>
          <a:p>
            <a:endParaRPr/>
          </a:p>
        </p:txBody>
      </p:sp>
      <p:sp>
        <p:nvSpPr>
          <p:cNvPr id="56" name="Google Shape;56;g2f428b29a0c_0_193"/>
          <p:cNvSpPr txBox="1">
            <a:spLocks noGrp="1"/>
          </p:cNvSpPr>
          <p:nvPr>
            <p:ph type="dt" idx="10"/>
          </p:nvPr>
        </p:nvSpPr>
        <p:spPr>
          <a:xfrm>
            <a:off x="457200" y="4767263"/>
            <a:ext cx="2133600" cy="273900"/>
          </a:xfrm>
          <a:prstGeom prst="rect">
            <a:avLst/>
          </a:prstGeom>
          <a:noFill/>
          <a:ln>
            <a:noFill/>
          </a:ln>
        </p:spPr>
        <p:txBody>
          <a:bodyPr spcFirstLastPara="1" wrap="square" lIns="51425" tIns="25700" rIns="51425" bIns="25700" anchor="ctr" anchorCtr="0">
            <a:noAutofit/>
          </a:bodyPr>
          <a:lstStyle>
            <a:lvl1pPr lvl="0" algn="l" rtl="0">
              <a:spcBef>
                <a:spcPts val="0"/>
              </a:spcBef>
              <a:spcAft>
                <a:spcPts val="0"/>
              </a:spcAft>
              <a:buClr>
                <a:srgbClr val="888888"/>
              </a:buClr>
              <a:buSzPts val="800"/>
              <a:buFont typeface="Calibri"/>
              <a:buNone/>
              <a:defRPr sz="1100"/>
            </a:lvl1pPr>
            <a:lvl2pPr lvl="1" algn="l" rtl="0">
              <a:spcBef>
                <a:spcPts val="0"/>
              </a:spcBef>
              <a:spcAft>
                <a:spcPts val="0"/>
              </a:spcAft>
              <a:buClr>
                <a:schemeClr val="dk1"/>
              </a:buClr>
              <a:buSzPts val="800"/>
              <a:buFont typeface="Calibri"/>
              <a:buNone/>
              <a:defRPr sz="1100"/>
            </a:lvl2pPr>
            <a:lvl3pPr lvl="2" algn="l" rtl="0">
              <a:spcBef>
                <a:spcPts val="0"/>
              </a:spcBef>
              <a:spcAft>
                <a:spcPts val="0"/>
              </a:spcAft>
              <a:buClr>
                <a:schemeClr val="dk1"/>
              </a:buClr>
              <a:buSzPts val="800"/>
              <a:buFont typeface="Calibri"/>
              <a:buNone/>
              <a:defRPr sz="1100"/>
            </a:lvl3pPr>
            <a:lvl4pPr lvl="3" algn="l" rtl="0">
              <a:spcBef>
                <a:spcPts val="0"/>
              </a:spcBef>
              <a:spcAft>
                <a:spcPts val="0"/>
              </a:spcAft>
              <a:buClr>
                <a:schemeClr val="dk1"/>
              </a:buClr>
              <a:buSzPts val="800"/>
              <a:buFont typeface="Calibri"/>
              <a:buNone/>
              <a:defRPr sz="1100"/>
            </a:lvl4pPr>
            <a:lvl5pPr lvl="4" algn="l" rtl="0">
              <a:spcBef>
                <a:spcPts val="0"/>
              </a:spcBef>
              <a:spcAft>
                <a:spcPts val="0"/>
              </a:spcAft>
              <a:buClr>
                <a:schemeClr val="dk1"/>
              </a:buClr>
              <a:buSzPts val="800"/>
              <a:buFont typeface="Calibri"/>
              <a:buNone/>
              <a:defRPr sz="1100"/>
            </a:lvl5pPr>
            <a:lvl6pPr lvl="5" algn="l" rtl="0">
              <a:spcBef>
                <a:spcPts val="0"/>
              </a:spcBef>
              <a:spcAft>
                <a:spcPts val="0"/>
              </a:spcAft>
              <a:buClr>
                <a:schemeClr val="dk1"/>
              </a:buClr>
              <a:buSzPts val="800"/>
              <a:buFont typeface="Calibri"/>
              <a:buNone/>
              <a:defRPr sz="1100"/>
            </a:lvl6pPr>
            <a:lvl7pPr lvl="6" algn="l" rtl="0">
              <a:spcBef>
                <a:spcPts val="0"/>
              </a:spcBef>
              <a:spcAft>
                <a:spcPts val="0"/>
              </a:spcAft>
              <a:buClr>
                <a:schemeClr val="dk1"/>
              </a:buClr>
              <a:buSzPts val="800"/>
              <a:buFont typeface="Calibri"/>
              <a:buNone/>
              <a:defRPr sz="1100"/>
            </a:lvl7pPr>
            <a:lvl8pPr lvl="7" algn="l" rtl="0">
              <a:spcBef>
                <a:spcPts val="0"/>
              </a:spcBef>
              <a:spcAft>
                <a:spcPts val="0"/>
              </a:spcAft>
              <a:buClr>
                <a:schemeClr val="dk1"/>
              </a:buClr>
              <a:buSzPts val="800"/>
              <a:buFont typeface="Calibri"/>
              <a:buNone/>
              <a:defRPr sz="1100"/>
            </a:lvl8pPr>
            <a:lvl9pPr lvl="8" algn="l" rtl="0">
              <a:spcBef>
                <a:spcPts val="0"/>
              </a:spcBef>
              <a:spcAft>
                <a:spcPts val="0"/>
              </a:spcAft>
              <a:buClr>
                <a:schemeClr val="dk1"/>
              </a:buClr>
              <a:buSzPts val="800"/>
              <a:buFont typeface="Calibri"/>
              <a:buNone/>
              <a:defRPr sz="1100"/>
            </a:lvl9pPr>
          </a:lstStyle>
          <a:p>
            <a:endParaRPr/>
          </a:p>
        </p:txBody>
      </p:sp>
      <p:sp>
        <p:nvSpPr>
          <p:cNvPr id="57" name="Google Shape;57;g2f428b29a0c_0_193"/>
          <p:cNvSpPr txBox="1">
            <a:spLocks noGrp="1"/>
          </p:cNvSpPr>
          <p:nvPr>
            <p:ph type="ftr" idx="11"/>
          </p:nvPr>
        </p:nvSpPr>
        <p:spPr>
          <a:xfrm>
            <a:off x="3124200" y="4767263"/>
            <a:ext cx="2895600" cy="273900"/>
          </a:xfrm>
          <a:prstGeom prst="rect">
            <a:avLst/>
          </a:prstGeom>
          <a:noFill/>
          <a:ln>
            <a:noFill/>
          </a:ln>
        </p:spPr>
        <p:txBody>
          <a:bodyPr spcFirstLastPara="1" wrap="square" lIns="51425" tIns="25700" rIns="51425" bIns="25700" anchor="ctr" anchorCtr="0">
            <a:noAutofit/>
          </a:bodyPr>
          <a:lstStyle>
            <a:lvl1pPr lvl="0" algn="ctr" rtl="0">
              <a:spcBef>
                <a:spcPts val="0"/>
              </a:spcBef>
              <a:spcAft>
                <a:spcPts val="0"/>
              </a:spcAft>
              <a:buClr>
                <a:srgbClr val="888888"/>
              </a:buClr>
              <a:buSzPts val="800"/>
              <a:buFont typeface="Calibri"/>
              <a:buNone/>
              <a:defRPr sz="1100"/>
            </a:lvl1pPr>
            <a:lvl2pPr lvl="1" algn="l" rtl="0">
              <a:spcBef>
                <a:spcPts val="0"/>
              </a:spcBef>
              <a:spcAft>
                <a:spcPts val="0"/>
              </a:spcAft>
              <a:buClr>
                <a:schemeClr val="dk1"/>
              </a:buClr>
              <a:buSzPts val="800"/>
              <a:buFont typeface="Calibri"/>
              <a:buNone/>
              <a:defRPr sz="1100"/>
            </a:lvl2pPr>
            <a:lvl3pPr lvl="2" algn="l" rtl="0">
              <a:spcBef>
                <a:spcPts val="0"/>
              </a:spcBef>
              <a:spcAft>
                <a:spcPts val="0"/>
              </a:spcAft>
              <a:buClr>
                <a:schemeClr val="dk1"/>
              </a:buClr>
              <a:buSzPts val="800"/>
              <a:buFont typeface="Calibri"/>
              <a:buNone/>
              <a:defRPr sz="1100"/>
            </a:lvl3pPr>
            <a:lvl4pPr lvl="3" algn="l" rtl="0">
              <a:spcBef>
                <a:spcPts val="0"/>
              </a:spcBef>
              <a:spcAft>
                <a:spcPts val="0"/>
              </a:spcAft>
              <a:buClr>
                <a:schemeClr val="dk1"/>
              </a:buClr>
              <a:buSzPts val="800"/>
              <a:buFont typeface="Calibri"/>
              <a:buNone/>
              <a:defRPr sz="1100"/>
            </a:lvl4pPr>
            <a:lvl5pPr lvl="4" algn="l" rtl="0">
              <a:spcBef>
                <a:spcPts val="0"/>
              </a:spcBef>
              <a:spcAft>
                <a:spcPts val="0"/>
              </a:spcAft>
              <a:buClr>
                <a:schemeClr val="dk1"/>
              </a:buClr>
              <a:buSzPts val="800"/>
              <a:buFont typeface="Calibri"/>
              <a:buNone/>
              <a:defRPr sz="1100"/>
            </a:lvl5pPr>
            <a:lvl6pPr lvl="5" algn="l" rtl="0">
              <a:spcBef>
                <a:spcPts val="0"/>
              </a:spcBef>
              <a:spcAft>
                <a:spcPts val="0"/>
              </a:spcAft>
              <a:buClr>
                <a:schemeClr val="dk1"/>
              </a:buClr>
              <a:buSzPts val="800"/>
              <a:buFont typeface="Calibri"/>
              <a:buNone/>
              <a:defRPr sz="1100"/>
            </a:lvl6pPr>
            <a:lvl7pPr lvl="6" algn="l" rtl="0">
              <a:spcBef>
                <a:spcPts val="0"/>
              </a:spcBef>
              <a:spcAft>
                <a:spcPts val="0"/>
              </a:spcAft>
              <a:buClr>
                <a:schemeClr val="dk1"/>
              </a:buClr>
              <a:buSzPts val="800"/>
              <a:buFont typeface="Calibri"/>
              <a:buNone/>
              <a:defRPr sz="1100"/>
            </a:lvl7pPr>
            <a:lvl8pPr lvl="7" algn="l" rtl="0">
              <a:spcBef>
                <a:spcPts val="0"/>
              </a:spcBef>
              <a:spcAft>
                <a:spcPts val="0"/>
              </a:spcAft>
              <a:buClr>
                <a:schemeClr val="dk1"/>
              </a:buClr>
              <a:buSzPts val="800"/>
              <a:buFont typeface="Calibri"/>
              <a:buNone/>
              <a:defRPr sz="1100"/>
            </a:lvl8pPr>
            <a:lvl9pPr lvl="8" algn="l" rtl="0">
              <a:spcBef>
                <a:spcPts val="0"/>
              </a:spcBef>
              <a:spcAft>
                <a:spcPts val="0"/>
              </a:spcAft>
              <a:buClr>
                <a:schemeClr val="dk1"/>
              </a:buClr>
              <a:buSzPts val="800"/>
              <a:buFont typeface="Calibri"/>
              <a:buNone/>
              <a:defRPr sz="1100"/>
            </a:lvl9pPr>
          </a:lstStyle>
          <a:p>
            <a:endParaRPr/>
          </a:p>
        </p:txBody>
      </p:sp>
      <p:sp>
        <p:nvSpPr>
          <p:cNvPr id="58" name="Google Shape;58;g2f428b29a0c_0_193"/>
          <p:cNvSpPr txBox="1">
            <a:spLocks noGrp="1"/>
          </p:cNvSpPr>
          <p:nvPr>
            <p:ph type="sldNum" idx="12"/>
          </p:nvPr>
        </p:nvSpPr>
        <p:spPr>
          <a:xfrm>
            <a:off x="6553200" y="4767263"/>
            <a:ext cx="2133600" cy="273900"/>
          </a:xfrm>
          <a:prstGeom prst="rect">
            <a:avLst/>
          </a:prstGeom>
          <a:noFill/>
          <a:ln>
            <a:noFill/>
          </a:ln>
        </p:spPr>
        <p:txBody>
          <a:bodyPr spcFirstLastPara="1" wrap="square" lIns="51425" tIns="25700" rIns="51425" bIns="25700" anchor="ctr" anchorCtr="0">
            <a:noAutofit/>
          </a:bodyPr>
          <a:lstStyle>
            <a:lvl1pPr marL="0" marR="0" lvl="0"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2"/>
          <p:cNvSpPr/>
          <p:nvPr/>
        </p:nvSpPr>
        <p:spPr>
          <a:xfrm>
            <a:off x="0" y="-9225"/>
            <a:ext cx="9144000" cy="671700"/>
          </a:xfrm>
          <a:prstGeom prst="rect">
            <a:avLst/>
          </a:pr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7;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rgbClr val="666666"/>
              </a:solidFill>
            </a:endParaRPr>
          </a:p>
        </p:txBody>
      </p:sp>
      <p:pic>
        <p:nvPicPr>
          <p:cNvPr id="9" name="Google Shape;9;p12"/>
          <p:cNvPicPr preferRelativeResize="0"/>
          <p:nvPr/>
        </p:nvPicPr>
        <p:blipFill rotWithShape="1">
          <a:blip r:embed="rId13">
            <a:alphaModFix/>
          </a:blip>
          <a:srcRect/>
          <a:stretch/>
        </p:blipFill>
        <p:spPr>
          <a:xfrm>
            <a:off x="1145000" y="-9225"/>
            <a:ext cx="6854000" cy="671700"/>
          </a:xfrm>
          <a:prstGeom prst="rect">
            <a:avLst/>
          </a:prstGeom>
          <a:noFill/>
          <a:ln>
            <a:noFill/>
          </a:ln>
        </p:spPr>
      </p:pic>
      <p:sp>
        <p:nvSpPr>
          <p:cNvPr id="10" name="Google Shape;10;p12"/>
          <p:cNvSpPr/>
          <p:nvPr/>
        </p:nvSpPr>
        <p:spPr>
          <a:xfrm>
            <a:off x="0" y="-9225"/>
            <a:ext cx="9144000" cy="671700"/>
          </a:xfrm>
          <a:prstGeom prst="rect">
            <a:avLst/>
          </a:prstGeom>
          <a:solidFill>
            <a:srgbClr val="000000">
              <a:alpha val="2196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2"/>
          <p:cNvSpPr txBox="1">
            <a:spLocks noGrp="1"/>
          </p:cNvSpPr>
          <p:nvPr>
            <p:ph type="title"/>
          </p:nvPr>
        </p:nvSpPr>
        <p:spPr>
          <a:xfrm>
            <a:off x="172675" y="40287"/>
            <a:ext cx="8520600" cy="572700"/>
          </a:xfrm>
          <a:prstGeom prst="rect">
            <a:avLst/>
          </a:prstGeom>
          <a:noFill/>
          <a:ln>
            <a:noFill/>
          </a:ln>
          <a:effectLst>
            <a:outerShdw blurRad="42863" dist="19050" dir="3840000" algn="bl" rotWithShape="0">
              <a:srgbClr val="000000">
                <a:alpha val="90196"/>
              </a:srgbClr>
            </a:outerShdw>
          </a:effectLst>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9pPr>
          </a:lstStyle>
          <a:p>
            <a:endParaRPr/>
          </a:p>
        </p:txBody>
      </p:sp>
      <p:pic>
        <p:nvPicPr>
          <p:cNvPr id="12" name="Google Shape;12;p12" descr="Picture 10"/>
          <p:cNvPicPr preferRelativeResize="0"/>
          <p:nvPr/>
        </p:nvPicPr>
        <p:blipFill rotWithShape="1">
          <a:blip r:embed="rId14">
            <a:alphaModFix/>
          </a:blip>
          <a:srcRect/>
          <a:stretch/>
        </p:blipFill>
        <p:spPr>
          <a:xfrm>
            <a:off x="8180374" y="40276"/>
            <a:ext cx="840775" cy="840775"/>
          </a:xfrm>
          <a:prstGeom prst="rect">
            <a:avLst/>
          </a:prstGeom>
          <a:noFill/>
          <a:ln>
            <a:noFill/>
          </a:ln>
          <a:effectLst>
            <a:outerShdw blurRad="50800" dist="38100" dir="2280000" rotWithShape="0">
              <a:srgbClr val="000000">
                <a:alpha val="40000"/>
              </a:srgbClr>
            </a:outerShdw>
          </a:effectLst>
        </p:spPr>
      </p:pic>
      <p:sp>
        <p:nvSpPr>
          <p:cNvPr id="13" name="Google Shape;13;p12"/>
          <p:cNvSpPr txBox="1"/>
          <p:nvPr/>
        </p:nvSpPr>
        <p:spPr>
          <a:xfrm>
            <a:off x="0" y="4820400"/>
            <a:ext cx="45960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999999"/>
                </a:solidFill>
                <a:latin typeface="Arial"/>
                <a:ea typeface="Arial"/>
                <a:cs typeface="Arial"/>
                <a:sym typeface="Arial"/>
              </a:rPr>
              <a:t>JCSDA - COMPO</a:t>
            </a:r>
            <a:endParaRPr sz="900" b="0" i="0" u="none" strike="noStrike" cap="none">
              <a:solidFill>
                <a:srgbClr val="999999"/>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4.gif"/><Relationship Id="rId7"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7.gif"/><Relationship Id="rId5" Type="http://schemas.openxmlformats.org/officeDocument/2006/relationships/image" Target="../media/image26.gif"/><Relationship Id="rId10" Type="http://schemas.openxmlformats.org/officeDocument/2006/relationships/image" Target="../media/image31.gif"/><Relationship Id="rId4" Type="http://schemas.openxmlformats.org/officeDocument/2006/relationships/image" Target="../media/image25.gif"/><Relationship Id="rId9" Type="http://schemas.openxmlformats.org/officeDocument/2006/relationships/image" Target="../media/image30.gif"/></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1.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hyperlink" Target="https://github.com/JCSDA/ufo" TargetMode="External"/><Relationship Id="rId13" Type="http://schemas.openxmlformats.org/officeDocument/2006/relationships/hyperlink" Target="https://github.com/JCSDA-internal/ioda-converters/tree/develop/src/compo" TargetMode="External"/><Relationship Id="rId3" Type="http://schemas.openxmlformats.org/officeDocument/2006/relationships/hyperlink" Target="https://github.com/JCSDA/oops" TargetMode="External"/><Relationship Id="rId7" Type="http://schemas.openxmlformats.org/officeDocument/2006/relationships/hyperlink" Target="https://github.com/JCSDA/fv3-jedi/tree/master/src/fv3jedi/Geometry" TargetMode="External"/><Relationship Id="rId12" Type="http://schemas.openxmlformats.org/officeDocument/2006/relationships/hyperlink" Target="https://github.com/JCSDA/iod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github.com/JCSDA/mpas-jedi" TargetMode="External"/><Relationship Id="rId11" Type="http://schemas.openxmlformats.org/officeDocument/2006/relationships/image" Target="../media/image9.png"/><Relationship Id="rId5" Type="http://schemas.openxmlformats.org/officeDocument/2006/relationships/hyperlink" Target="https://github.com/JCSDA/fv3-jedi" TargetMode="External"/><Relationship Id="rId10" Type="http://schemas.openxmlformats.org/officeDocument/2006/relationships/image" Target="../media/image8.png"/><Relationship Id="rId4" Type="http://schemas.openxmlformats.org/officeDocument/2006/relationships/hyperlink" Target="https://github.com/JCSDA/oops/blob/master/src/oops/base/GetValues.h" TargetMode="External"/><Relationship Id="rId9" Type="http://schemas.openxmlformats.org/officeDocument/2006/relationships/hyperlink" Target="https://github.com/JCSDA/fv3-jedi/tree/master/src/fv3jedi/State" TargetMode="External"/><Relationship Id="rId14" Type="http://schemas.openxmlformats.org/officeDocument/2006/relationships/hyperlink" Target="https://github.com/JCSDA/ufo/tree/master/src/ufo/operators/columnretrieva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6.gif"/><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a:spLocks noGrp="1"/>
          </p:cNvSpPr>
          <p:nvPr>
            <p:ph type="ctrTitle"/>
          </p:nvPr>
        </p:nvSpPr>
        <p:spPr>
          <a:xfrm>
            <a:off x="50250" y="1108650"/>
            <a:ext cx="9043500" cy="870300"/>
          </a:xfrm>
          <a:prstGeom prst="rect">
            <a:avLst/>
          </a:prstGeom>
          <a:noFill/>
          <a:ln>
            <a:noFill/>
          </a:ln>
          <a:effectLst>
            <a:outerShdw blurRad="42863" dist="19050" dir="3840000" algn="bl" rotWithShape="0">
              <a:srgbClr val="000000">
                <a:alpha val="90196"/>
              </a:srgbClr>
            </a:outerShdw>
          </a:effectLst>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900"/>
              <a:buNone/>
            </a:pPr>
            <a:r>
              <a:rPr lang="en" sz="3600"/>
              <a:t>TEMPO assimilation with the JEDI system</a:t>
            </a:r>
            <a:endParaRPr sz="3600"/>
          </a:p>
        </p:txBody>
      </p:sp>
      <p:sp>
        <p:nvSpPr>
          <p:cNvPr id="76" name="Google Shape;76;p1"/>
          <p:cNvSpPr txBox="1">
            <a:spLocks noGrp="1"/>
          </p:cNvSpPr>
          <p:nvPr>
            <p:ph type="subTitle" idx="1"/>
          </p:nvPr>
        </p:nvSpPr>
        <p:spPr>
          <a:xfrm>
            <a:off x="152400" y="2426700"/>
            <a:ext cx="6003300" cy="23625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400"/>
              </a:spcBef>
              <a:spcAft>
                <a:spcPts val="0"/>
              </a:spcAft>
              <a:buClr>
                <a:srgbClr val="888888"/>
              </a:buClr>
              <a:buSzPts val="1520"/>
              <a:buNone/>
            </a:pPr>
            <a:r>
              <a:rPr lang="en" sz="1600">
                <a:solidFill>
                  <a:srgbClr val="BCBCBC"/>
                </a:solidFill>
              </a:rPr>
              <a:t>J. Barré</a:t>
            </a:r>
            <a:r>
              <a:rPr lang="en" sz="1600" baseline="30000">
                <a:solidFill>
                  <a:srgbClr val="BCBCBC"/>
                </a:solidFill>
              </a:rPr>
              <a:t>1</a:t>
            </a:r>
            <a:r>
              <a:rPr lang="en" sz="1600">
                <a:solidFill>
                  <a:srgbClr val="BCBCBC"/>
                </a:solidFill>
              </a:rPr>
              <a:t>, M. Abdi-Oskouei</a:t>
            </a:r>
            <a:r>
              <a:rPr lang="en" sz="1600" baseline="30000">
                <a:solidFill>
                  <a:srgbClr val="BCBCBC"/>
                </a:solidFill>
              </a:rPr>
              <a:t>1</a:t>
            </a:r>
            <a:r>
              <a:rPr lang="en" sz="1600">
                <a:solidFill>
                  <a:srgbClr val="BCBCBC"/>
                </a:solidFill>
              </a:rPr>
              <a:t>, A. Griffin</a:t>
            </a:r>
            <a:r>
              <a:rPr lang="en" sz="1600" baseline="30000">
                <a:solidFill>
                  <a:srgbClr val="BCBCBC"/>
                </a:solidFill>
              </a:rPr>
              <a:t>1</a:t>
            </a:r>
            <a:r>
              <a:rPr lang="en" sz="1600">
                <a:solidFill>
                  <a:srgbClr val="BCBCBC"/>
                </a:solidFill>
              </a:rPr>
              <a:t>, V. Shah</a:t>
            </a:r>
            <a:r>
              <a:rPr lang="en" sz="1600" baseline="30000">
                <a:solidFill>
                  <a:srgbClr val="BCBCBC"/>
                </a:solidFill>
              </a:rPr>
              <a:t>2</a:t>
            </a:r>
            <a:r>
              <a:rPr lang="en" sz="1600">
                <a:solidFill>
                  <a:srgbClr val="BCBCBC"/>
                </a:solidFill>
              </a:rPr>
              <a:t>, C. Keller</a:t>
            </a:r>
            <a:r>
              <a:rPr lang="en" sz="1600" baseline="30000">
                <a:solidFill>
                  <a:srgbClr val="BCBCBC"/>
                </a:solidFill>
              </a:rPr>
              <a:t>2*</a:t>
            </a:r>
            <a:r>
              <a:rPr lang="en" sz="1600">
                <a:solidFill>
                  <a:srgbClr val="BCBCBC"/>
                </a:solidFill>
              </a:rPr>
              <a:t>, E. Knowland</a:t>
            </a:r>
            <a:r>
              <a:rPr lang="en" sz="1600" baseline="30000">
                <a:solidFill>
                  <a:srgbClr val="BCBCBC"/>
                </a:solidFill>
              </a:rPr>
              <a:t>2</a:t>
            </a:r>
            <a:r>
              <a:rPr lang="en" sz="1600">
                <a:solidFill>
                  <a:srgbClr val="BCBCBC"/>
                </a:solidFill>
              </a:rPr>
              <a:t>, B. McDonald</a:t>
            </a:r>
            <a:r>
              <a:rPr lang="en" sz="1600" baseline="30000">
                <a:solidFill>
                  <a:srgbClr val="BCBCBC"/>
                </a:solidFill>
              </a:rPr>
              <a:t>3</a:t>
            </a:r>
            <a:r>
              <a:rPr lang="en" sz="1600">
                <a:solidFill>
                  <a:srgbClr val="BCBCBC"/>
                </a:solidFill>
              </a:rPr>
              <a:t>, C. Martin</a:t>
            </a:r>
            <a:r>
              <a:rPr lang="en" sz="1600" baseline="30000">
                <a:solidFill>
                  <a:srgbClr val="BCBCBC"/>
                </a:solidFill>
              </a:rPr>
              <a:t>4</a:t>
            </a:r>
            <a:r>
              <a:rPr lang="en" sz="1600">
                <a:solidFill>
                  <a:srgbClr val="BCBCBC"/>
                </a:solidFill>
              </a:rPr>
              <a:t>, S.-W. Wei</a:t>
            </a:r>
            <a:r>
              <a:rPr lang="en" sz="1600" baseline="30000">
                <a:solidFill>
                  <a:srgbClr val="BCBCBC"/>
                </a:solidFill>
              </a:rPr>
              <a:t>1</a:t>
            </a:r>
            <a:r>
              <a:rPr lang="en" sz="1600">
                <a:solidFill>
                  <a:srgbClr val="BCBCBC"/>
                </a:solidFill>
              </a:rPr>
              <a:t>, C. Hardy-Gas</a:t>
            </a:r>
            <a:r>
              <a:rPr lang="en" sz="1600" baseline="30000">
                <a:solidFill>
                  <a:srgbClr val="BCBCBC"/>
                </a:solidFill>
              </a:rPr>
              <a:t>1</a:t>
            </a:r>
            <a:r>
              <a:rPr lang="en" sz="1600">
                <a:solidFill>
                  <a:srgbClr val="BCBCBC"/>
                </a:solidFill>
              </a:rPr>
              <a:t>, A. Shlyaeva</a:t>
            </a:r>
            <a:r>
              <a:rPr lang="en" sz="1600" baseline="30000">
                <a:solidFill>
                  <a:srgbClr val="BCBCBC"/>
                </a:solidFill>
              </a:rPr>
              <a:t>1</a:t>
            </a:r>
            <a:r>
              <a:rPr lang="en" sz="1600">
                <a:solidFill>
                  <a:srgbClr val="BCBCBC"/>
                </a:solidFill>
              </a:rPr>
              <a:t>, B. Ménétrier</a:t>
            </a:r>
            <a:r>
              <a:rPr lang="en" sz="1600" baseline="30000">
                <a:solidFill>
                  <a:srgbClr val="BCBCBC"/>
                </a:solidFill>
              </a:rPr>
              <a:t>5</a:t>
            </a:r>
            <a:r>
              <a:rPr lang="en" sz="1600">
                <a:solidFill>
                  <a:srgbClr val="BCBCBC"/>
                </a:solidFill>
              </a:rPr>
              <a:t> B. Ruston</a:t>
            </a:r>
            <a:r>
              <a:rPr lang="en" sz="1600" baseline="30000">
                <a:solidFill>
                  <a:srgbClr val="BCBCBC"/>
                </a:solidFill>
              </a:rPr>
              <a:t>1</a:t>
            </a:r>
            <a:r>
              <a:rPr lang="en" sz="1600">
                <a:solidFill>
                  <a:srgbClr val="BCBCBC"/>
                </a:solidFill>
              </a:rPr>
              <a:t>, Y. Tremolet</a:t>
            </a:r>
            <a:r>
              <a:rPr lang="en" sz="1600" baseline="30000">
                <a:solidFill>
                  <a:srgbClr val="BCBCBC"/>
                </a:solidFill>
              </a:rPr>
              <a:t>1</a:t>
            </a:r>
            <a:r>
              <a:rPr lang="en" sz="1600">
                <a:solidFill>
                  <a:srgbClr val="BCBCBC"/>
                </a:solidFill>
              </a:rPr>
              <a:t>, T. Auligné</a:t>
            </a:r>
            <a:r>
              <a:rPr lang="en" sz="1600" baseline="30000">
                <a:solidFill>
                  <a:srgbClr val="BCBCBC"/>
                </a:solidFill>
              </a:rPr>
              <a:t>1 </a:t>
            </a:r>
            <a:r>
              <a:rPr lang="en" sz="1600">
                <a:solidFill>
                  <a:srgbClr val="BCBCBC"/>
                </a:solidFill>
              </a:rPr>
              <a:t>and all JCSDA</a:t>
            </a:r>
            <a:endParaRPr sz="1600">
              <a:solidFill>
                <a:srgbClr val="BCBCBC"/>
              </a:solidFill>
            </a:endParaRPr>
          </a:p>
          <a:p>
            <a:pPr marL="0" lvl="0" indent="0" algn="l" rtl="0">
              <a:lnSpc>
                <a:spcPct val="80000"/>
              </a:lnSpc>
              <a:spcBef>
                <a:spcPts val="400"/>
              </a:spcBef>
              <a:spcAft>
                <a:spcPts val="0"/>
              </a:spcAft>
              <a:buClr>
                <a:srgbClr val="888888"/>
              </a:buClr>
              <a:buSzPts val="1520"/>
              <a:buNone/>
            </a:pPr>
            <a:endParaRPr sz="1600">
              <a:solidFill>
                <a:srgbClr val="BCBCBC"/>
              </a:solidFill>
            </a:endParaRPr>
          </a:p>
          <a:p>
            <a:pPr marL="0" lvl="0" indent="0" algn="l" rtl="0">
              <a:lnSpc>
                <a:spcPct val="80000"/>
              </a:lnSpc>
              <a:spcBef>
                <a:spcPts val="400"/>
              </a:spcBef>
              <a:spcAft>
                <a:spcPts val="0"/>
              </a:spcAft>
              <a:buClr>
                <a:srgbClr val="888888"/>
              </a:buClr>
              <a:buSzPts val="1520"/>
              <a:buNone/>
            </a:pPr>
            <a:r>
              <a:rPr lang="en" sz="1300" baseline="30000">
                <a:solidFill>
                  <a:srgbClr val="888888"/>
                </a:solidFill>
              </a:rPr>
              <a:t>1</a:t>
            </a:r>
            <a:r>
              <a:rPr lang="en" sz="1300">
                <a:solidFill>
                  <a:srgbClr val="888888"/>
                </a:solidFill>
              </a:rPr>
              <a:t>UCAR, Joint Center for Center for Satellite Data Assimilation</a:t>
            </a:r>
            <a:endParaRPr sz="1300">
              <a:solidFill>
                <a:srgbClr val="888888"/>
              </a:solidFill>
            </a:endParaRPr>
          </a:p>
          <a:p>
            <a:pPr marL="0" lvl="0" indent="0" algn="l" rtl="0">
              <a:lnSpc>
                <a:spcPct val="80000"/>
              </a:lnSpc>
              <a:spcBef>
                <a:spcPts val="400"/>
              </a:spcBef>
              <a:spcAft>
                <a:spcPts val="0"/>
              </a:spcAft>
              <a:buClr>
                <a:srgbClr val="888888"/>
              </a:buClr>
              <a:buSzPts val="1520"/>
              <a:buNone/>
            </a:pPr>
            <a:r>
              <a:rPr lang="en" sz="1300" baseline="30000">
                <a:solidFill>
                  <a:srgbClr val="888888"/>
                </a:solidFill>
              </a:rPr>
              <a:t>2</a:t>
            </a:r>
            <a:r>
              <a:rPr lang="en" sz="1300">
                <a:solidFill>
                  <a:srgbClr val="888888"/>
                </a:solidFill>
              </a:rPr>
              <a:t>NASA, GSFC, Global Modeling and Assimilation Office </a:t>
            </a:r>
            <a:endParaRPr sz="1300">
              <a:solidFill>
                <a:srgbClr val="888888"/>
              </a:solidFill>
            </a:endParaRPr>
          </a:p>
          <a:p>
            <a:pPr marL="0" lvl="0" indent="0" algn="l" rtl="0">
              <a:lnSpc>
                <a:spcPct val="80000"/>
              </a:lnSpc>
              <a:spcBef>
                <a:spcPts val="400"/>
              </a:spcBef>
              <a:spcAft>
                <a:spcPts val="0"/>
              </a:spcAft>
              <a:buClr>
                <a:srgbClr val="888888"/>
              </a:buClr>
              <a:buSzPts val="1520"/>
              <a:buNone/>
            </a:pPr>
            <a:r>
              <a:rPr lang="en" sz="1300" baseline="30000">
                <a:solidFill>
                  <a:srgbClr val="888888"/>
                </a:solidFill>
              </a:rPr>
              <a:t>2*</a:t>
            </a:r>
            <a:r>
              <a:rPr lang="en" sz="1300">
                <a:solidFill>
                  <a:srgbClr val="888888"/>
                </a:solidFill>
              </a:rPr>
              <a:t>now at SWiss Re</a:t>
            </a:r>
            <a:endParaRPr sz="1300">
              <a:solidFill>
                <a:srgbClr val="888888"/>
              </a:solidFill>
            </a:endParaRPr>
          </a:p>
          <a:p>
            <a:pPr marL="0" lvl="0" indent="0" algn="l" rtl="0">
              <a:lnSpc>
                <a:spcPct val="80000"/>
              </a:lnSpc>
              <a:spcBef>
                <a:spcPts val="400"/>
              </a:spcBef>
              <a:spcAft>
                <a:spcPts val="0"/>
              </a:spcAft>
              <a:buClr>
                <a:srgbClr val="888888"/>
              </a:buClr>
              <a:buSzPts val="1520"/>
              <a:buNone/>
            </a:pPr>
            <a:r>
              <a:rPr lang="en" sz="1300" baseline="30000">
                <a:solidFill>
                  <a:srgbClr val="888888"/>
                </a:solidFill>
              </a:rPr>
              <a:t>3</a:t>
            </a:r>
            <a:r>
              <a:rPr lang="en" sz="1300">
                <a:solidFill>
                  <a:srgbClr val="888888"/>
                </a:solidFill>
              </a:rPr>
              <a:t>NOAA, OAR, Chemical Science Laboratory</a:t>
            </a:r>
            <a:endParaRPr sz="1300">
              <a:solidFill>
                <a:srgbClr val="888888"/>
              </a:solidFill>
            </a:endParaRPr>
          </a:p>
          <a:p>
            <a:pPr marL="0" lvl="0" indent="0" algn="l" rtl="0">
              <a:lnSpc>
                <a:spcPct val="80000"/>
              </a:lnSpc>
              <a:spcBef>
                <a:spcPts val="400"/>
              </a:spcBef>
              <a:spcAft>
                <a:spcPts val="0"/>
              </a:spcAft>
              <a:buClr>
                <a:srgbClr val="888888"/>
              </a:buClr>
              <a:buSzPts val="1520"/>
              <a:buNone/>
            </a:pPr>
            <a:r>
              <a:rPr lang="en" sz="1300" baseline="30000">
                <a:solidFill>
                  <a:srgbClr val="888888"/>
                </a:solidFill>
              </a:rPr>
              <a:t>4</a:t>
            </a:r>
            <a:r>
              <a:rPr lang="en" sz="1300">
                <a:solidFill>
                  <a:srgbClr val="888888"/>
                </a:solidFill>
              </a:rPr>
              <a:t>NOAA, NWS, NCEP, Environmental Modeling Center</a:t>
            </a:r>
            <a:endParaRPr sz="1300">
              <a:solidFill>
                <a:srgbClr val="888888"/>
              </a:solidFill>
            </a:endParaRPr>
          </a:p>
          <a:p>
            <a:pPr marL="0" lvl="0" indent="0" algn="l" rtl="0">
              <a:lnSpc>
                <a:spcPct val="80000"/>
              </a:lnSpc>
              <a:spcBef>
                <a:spcPts val="400"/>
              </a:spcBef>
              <a:spcAft>
                <a:spcPts val="0"/>
              </a:spcAft>
              <a:buClr>
                <a:srgbClr val="888888"/>
              </a:buClr>
              <a:buSzPts val="1520"/>
              <a:buNone/>
            </a:pPr>
            <a:r>
              <a:rPr lang="en" sz="1300" baseline="30000">
                <a:solidFill>
                  <a:srgbClr val="888888"/>
                </a:solidFill>
              </a:rPr>
              <a:t>5</a:t>
            </a:r>
            <a:r>
              <a:rPr lang="en" sz="1300">
                <a:solidFill>
                  <a:srgbClr val="888888"/>
                </a:solidFill>
              </a:rPr>
              <a:t>Norwegian Meteorological Institute</a:t>
            </a:r>
            <a:endParaRPr sz="1300">
              <a:solidFill>
                <a:srgbClr val="888888"/>
              </a:solidFill>
            </a:endParaRPr>
          </a:p>
          <a:p>
            <a:pPr marL="0" lvl="0" indent="0" algn="l" rtl="0">
              <a:lnSpc>
                <a:spcPct val="80000"/>
              </a:lnSpc>
              <a:spcBef>
                <a:spcPts val="400"/>
              </a:spcBef>
              <a:spcAft>
                <a:spcPts val="0"/>
              </a:spcAft>
              <a:buClr>
                <a:srgbClr val="888888"/>
              </a:buClr>
              <a:buSzPts val="1520"/>
              <a:buNone/>
            </a:pPr>
            <a:endParaRPr sz="2020"/>
          </a:p>
          <a:p>
            <a:pPr marL="0" lvl="0" indent="0" algn="ctr" rtl="0">
              <a:lnSpc>
                <a:spcPct val="80000"/>
              </a:lnSpc>
              <a:spcBef>
                <a:spcPts val="400"/>
              </a:spcBef>
              <a:spcAft>
                <a:spcPts val="0"/>
              </a:spcAft>
              <a:buClr>
                <a:srgbClr val="888888"/>
              </a:buClr>
              <a:buSzPts val="1520"/>
              <a:buNone/>
            </a:pPr>
            <a:endParaRPr sz="202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2f4583d5031_0_100"/>
          <p:cNvSpPr txBox="1">
            <a:spLocks noGrp="1"/>
          </p:cNvSpPr>
          <p:nvPr>
            <p:ph type="title"/>
          </p:nvPr>
        </p:nvSpPr>
        <p:spPr>
          <a:xfrm>
            <a:off x="233525" y="33187"/>
            <a:ext cx="8520600" cy="572700"/>
          </a:xfrm>
          <a:prstGeom prst="rect">
            <a:avLst/>
          </a:prstGeom>
          <a:noFill/>
          <a:ln>
            <a:noFill/>
          </a:ln>
          <a:effectLst>
            <a:outerShdw blurRad="42863" dist="19050" dir="3840000" algn="bl" rotWithShape="0">
              <a:srgbClr val="000000">
                <a:alpha val="9098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00">
                <a:solidFill>
                  <a:srgbClr val="FFFFFF"/>
                </a:solidFill>
              </a:rPr>
              <a:t>TEMPO NO</a:t>
            </a:r>
            <a:r>
              <a:rPr lang="en" sz="1100">
                <a:solidFill>
                  <a:srgbClr val="FFFFFF"/>
                </a:solidFill>
              </a:rPr>
              <a:t>2</a:t>
            </a:r>
            <a:r>
              <a:rPr lang="en" sz="2300">
                <a:solidFill>
                  <a:srgbClr val="FFFFFF"/>
                </a:solidFill>
              </a:rPr>
              <a:t> and TropOMI NO</a:t>
            </a:r>
            <a:r>
              <a:rPr lang="en" sz="1000">
                <a:solidFill>
                  <a:srgbClr val="FFFFFF"/>
                </a:solidFill>
              </a:rPr>
              <a:t>2</a:t>
            </a:r>
            <a:r>
              <a:rPr lang="en" sz="2300">
                <a:solidFill>
                  <a:srgbClr val="FFFFFF"/>
                </a:solidFill>
              </a:rPr>
              <a:t> </a:t>
            </a:r>
            <a:r>
              <a:rPr lang="en" sz="2300" b="1">
                <a:solidFill>
                  <a:srgbClr val="FFFFFF"/>
                </a:solidFill>
              </a:rPr>
              <a:t>Co-</a:t>
            </a:r>
            <a:r>
              <a:rPr lang="en" sz="2300">
                <a:solidFill>
                  <a:srgbClr val="FFFFFF"/>
                </a:solidFill>
              </a:rPr>
              <a:t>Emission Inversions</a:t>
            </a:r>
            <a:endParaRPr sz="2300">
              <a:solidFill>
                <a:srgbClr val="FFFFFF"/>
              </a:solidFill>
            </a:endParaRPr>
          </a:p>
        </p:txBody>
      </p:sp>
      <p:sp>
        <p:nvSpPr>
          <p:cNvPr id="275" name="Google Shape;275;g2f4583d5031_0_100"/>
          <p:cNvSpPr txBox="1"/>
          <p:nvPr/>
        </p:nvSpPr>
        <p:spPr>
          <a:xfrm>
            <a:off x="-7125" y="602938"/>
            <a:ext cx="9351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rPr>
              <a:t>Using HEMCO emission preprocessing to update scaling factors from DA increments to cary the emission constrain forward</a:t>
            </a:r>
            <a:endParaRPr sz="1100">
              <a:solidFill>
                <a:schemeClr val="dk2"/>
              </a:solidFill>
            </a:endParaRPr>
          </a:p>
        </p:txBody>
      </p:sp>
      <p:grpSp>
        <p:nvGrpSpPr>
          <p:cNvPr id="276" name="Google Shape;276;g2f4583d5031_0_100"/>
          <p:cNvGrpSpPr/>
          <p:nvPr/>
        </p:nvGrpSpPr>
        <p:grpSpPr>
          <a:xfrm>
            <a:off x="0" y="884650"/>
            <a:ext cx="9048026" cy="2199424"/>
            <a:chOff x="0" y="1646650"/>
            <a:chExt cx="9048026" cy="2199424"/>
          </a:xfrm>
        </p:grpSpPr>
        <p:sp>
          <p:nvSpPr>
            <p:cNvPr id="277" name="Google Shape;277;g2f4583d5031_0_100"/>
            <p:cNvSpPr txBox="1"/>
            <p:nvPr/>
          </p:nvSpPr>
          <p:spPr>
            <a:xfrm>
              <a:off x="3169250" y="1646650"/>
              <a:ext cx="2786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dk2"/>
                  </a:solidFill>
                </a:rPr>
                <a:t>NOx emission increments</a:t>
              </a:r>
              <a:endParaRPr sz="1300" b="1">
                <a:solidFill>
                  <a:schemeClr val="dk2"/>
                </a:solidFill>
              </a:endParaRPr>
            </a:p>
          </p:txBody>
        </p:sp>
        <p:pic>
          <p:nvPicPr>
            <p:cNvPr id="278" name="Google Shape;278;g2f4583d5031_0_100"/>
            <p:cNvPicPr preferRelativeResize="0"/>
            <p:nvPr/>
          </p:nvPicPr>
          <p:blipFill rotWithShape="1">
            <a:blip r:embed="rId3">
              <a:alphaModFix/>
            </a:blip>
            <a:srcRect l="5383" r="4890"/>
            <a:stretch/>
          </p:blipFill>
          <p:spPr>
            <a:xfrm>
              <a:off x="4590775" y="2161431"/>
              <a:ext cx="2228626" cy="1679044"/>
            </a:xfrm>
            <a:prstGeom prst="rect">
              <a:avLst/>
            </a:prstGeom>
            <a:noFill/>
            <a:ln>
              <a:noFill/>
            </a:ln>
          </p:spPr>
        </p:pic>
        <p:pic>
          <p:nvPicPr>
            <p:cNvPr id="279" name="Google Shape;279;g2f4583d5031_0_100"/>
            <p:cNvPicPr preferRelativeResize="0"/>
            <p:nvPr/>
          </p:nvPicPr>
          <p:blipFill rotWithShape="1">
            <a:blip r:embed="rId4">
              <a:alphaModFix/>
            </a:blip>
            <a:srcRect l="5450" r="5343"/>
            <a:stretch/>
          </p:blipFill>
          <p:spPr>
            <a:xfrm>
              <a:off x="6819400" y="2155825"/>
              <a:ext cx="2228626" cy="1690249"/>
            </a:xfrm>
            <a:prstGeom prst="rect">
              <a:avLst/>
            </a:prstGeom>
            <a:noFill/>
            <a:ln>
              <a:noFill/>
            </a:ln>
          </p:spPr>
        </p:pic>
        <p:pic>
          <p:nvPicPr>
            <p:cNvPr id="280" name="Google Shape;280;g2f4583d5031_0_100"/>
            <p:cNvPicPr preferRelativeResize="0"/>
            <p:nvPr/>
          </p:nvPicPr>
          <p:blipFill rotWithShape="1">
            <a:blip r:embed="rId5">
              <a:alphaModFix/>
            </a:blip>
            <a:srcRect l="5230" r="5355"/>
            <a:stretch/>
          </p:blipFill>
          <p:spPr>
            <a:xfrm>
              <a:off x="2362150" y="2155325"/>
              <a:ext cx="2228626" cy="1685151"/>
            </a:xfrm>
            <a:prstGeom prst="rect">
              <a:avLst/>
            </a:prstGeom>
            <a:noFill/>
            <a:ln>
              <a:noFill/>
            </a:ln>
          </p:spPr>
        </p:pic>
        <p:pic>
          <p:nvPicPr>
            <p:cNvPr id="281" name="Google Shape;281;g2f4583d5031_0_100"/>
            <p:cNvPicPr preferRelativeResize="0"/>
            <p:nvPr/>
          </p:nvPicPr>
          <p:blipFill rotWithShape="1">
            <a:blip r:embed="rId6">
              <a:alphaModFix/>
            </a:blip>
            <a:srcRect r="5240"/>
            <a:stretch/>
          </p:blipFill>
          <p:spPr>
            <a:xfrm>
              <a:off x="0" y="2155325"/>
              <a:ext cx="2362152" cy="1685151"/>
            </a:xfrm>
            <a:prstGeom prst="rect">
              <a:avLst/>
            </a:prstGeom>
            <a:noFill/>
            <a:ln>
              <a:noFill/>
            </a:ln>
          </p:spPr>
        </p:pic>
        <p:sp>
          <p:nvSpPr>
            <p:cNvPr id="282" name="Google Shape;282;g2f4583d5031_0_100"/>
            <p:cNvSpPr txBox="1"/>
            <p:nvPr/>
          </p:nvSpPr>
          <p:spPr>
            <a:xfrm>
              <a:off x="951925" y="1911550"/>
              <a:ext cx="591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rPr>
                <a:t>Traffic</a:t>
              </a:r>
              <a:endParaRPr sz="1000" b="1">
                <a:solidFill>
                  <a:schemeClr val="dk2"/>
                </a:solidFill>
              </a:endParaRPr>
            </a:p>
          </p:txBody>
        </p:sp>
        <p:sp>
          <p:nvSpPr>
            <p:cNvPr id="283" name="Google Shape;283;g2f4583d5031_0_100"/>
            <p:cNvSpPr txBox="1"/>
            <p:nvPr/>
          </p:nvSpPr>
          <p:spPr>
            <a:xfrm>
              <a:off x="2610564" y="1911550"/>
              <a:ext cx="2050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rPr>
                <a:t>Residential &amp; Commercial </a:t>
              </a:r>
              <a:endParaRPr sz="1000" b="1">
                <a:solidFill>
                  <a:schemeClr val="dk2"/>
                </a:solidFill>
              </a:endParaRPr>
            </a:p>
          </p:txBody>
        </p:sp>
        <p:sp>
          <p:nvSpPr>
            <p:cNvPr id="284" name="Google Shape;284;g2f4583d5031_0_100"/>
            <p:cNvSpPr txBox="1"/>
            <p:nvPr/>
          </p:nvSpPr>
          <p:spPr>
            <a:xfrm>
              <a:off x="5161000" y="1911550"/>
              <a:ext cx="165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rPr>
                <a:t>Energy production</a:t>
              </a:r>
              <a:endParaRPr sz="1000" b="1">
                <a:solidFill>
                  <a:schemeClr val="dk2"/>
                </a:solidFill>
              </a:endParaRPr>
            </a:p>
          </p:txBody>
        </p:sp>
        <p:sp>
          <p:nvSpPr>
            <p:cNvPr id="285" name="Google Shape;285;g2f4583d5031_0_100"/>
            <p:cNvSpPr txBox="1"/>
            <p:nvPr/>
          </p:nvSpPr>
          <p:spPr>
            <a:xfrm>
              <a:off x="7485637" y="1911550"/>
              <a:ext cx="1310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rPr>
                <a:t>Industry</a:t>
              </a:r>
              <a:endParaRPr sz="1000" b="1">
                <a:solidFill>
                  <a:schemeClr val="dk2"/>
                </a:solidFill>
              </a:endParaRPr>
            </a:p>
          </p:txBody>
        </p:sp>
      </p:grpSp>
      <p:grpSp>
        <p:nvGrpSpPr>
          <p:cNvPr id="286" name="Google Shape;286;g2f4583d5031_0_100"/>
          <p:cNvGrpSpPr/>
          <p:nvPr/>
        </p:nvGrpSpPr>
        <p:grpSpPr>
          <a:xfrm>
            <a:off x="0" y="3018250"/>
            <a:ext cx="9013375" cy="2125251"/>
            <a:chOff x="0" y="3018250"/>
            <a:chExt cx="9013375" cy="2125251"/>
          </a:xfrm>
        </p:grpSpPr>
        <p:pic>
          <p:nvPicPr>
            <p:cNvPr id="287" name="Google Shape;287;g2f4583d5031_0_100"/>
            <p:cNvPicPr preferRelativeResize="0"/>
            <p:nvPr/>
          </p:nvPicPr>
          <p:blipFill rotWithShape="1">
            <a:blip r:embed="rId7">
              <a:alphaModFix/>
            </a:blip>
            <a:srcRect r="5087"/>
            <a:stretch/>
          </p:blipFill>
          <p:spPr>
            <a:xfrm>
              <a:off x="0" y="3485300"/>
              <a:ext cx="2327976" cy="1658201"/>
            </a:xfrm>
            <a:prstGeom prst="rect">
              <a:avLst/>
            </a:prstGeom>
            <a:noFill/>
            <a:ln>
              <a:noFill/>
            </a:ln>
          </p:spPr>
        </p:pic>
        <p:pic>
          <p:nvPicPr>
            <p:cNvPr id="288" name="Google Shape;288;g2f4583d5031_0_100"/>
            <p:cNvPicPr preferRelativeResize="0"/>
            <p:nvPr/>
          </p:nvPicPr>
          <p:blipFill rotWithShape="1">
            <a:blip r:embed="rId8">
              <a:alphaModFix/>
            </a:blip>
            <a:srcRect l="5088" r="5490"/>
            <a:stretch/>
          </p:blipFill>
          <p:spPr>
            <a:xfrm>
              <a:off x="2327975" y="3485300"/>
              <a:ext cx="2193360" cy="1658201"/>
            </a:xfrm>
            <a:prstGeom prst="rect">
              <a:avLst/>
            </a:prstGeom>
            <a:noFill/>
            <a:ln>
              <a:noFill/>
            </a:ln>
          </p:spPr>
        </p:pic>
        <p:pic>
          <p:nvPicPr>
            <p:cNvPr id="289" name="Google Shape;289;g2f4583d5031_0_100"/>
            <p:cNvPicPr preferRelativeResize="0"/>
            <p:nvPr/>
          </p:nvPicPr>
          <p:blipFill rotWithShape="1">
            <a:blip r:embed="rId9">
              <a:alphaModFix/>
            </a:blip>
            <a:srcRect l="5088" r="5490"/>
            <a:stretch/>
          </p:blipFill>
          <p:spPr>
            <a:xfrm>
              <a:off x="4574000" y="3485300"/>
              <a:ext cx="2193350" cy="1658201"/>
            </a:xfrm>
            <a:prstGeom prst="rect">
              <a:avLst/>
            </a:prstGeom>
            <a:noFill/>
            <a:ln>
              <a:noFill/>
            </a:ln>
          </p:spPr>
        </p:pic>
        <p:pic>
          <p:nvPicPr>
            <p:cNvPr id="290" name="Google Shape;290;g2f4583d5031_0_100"/>
            <p:cNvPicPr preferRelativeResize="0"/>
            <p:nvPr/>
          </p:nvPicPr>
          <p:blipFill rotWithShape="1">
            <a:blip r:embed="rId10">
              <a:alphaModFix/>
            </a:blip>
            <a:srcRect l="5494" r="5011"/>
            <a:stretch/>
          </p:blipFill>
          <p:spPr>
            <a:xfrm>
              <a:off x="6820025" y="3485300"/>
              <a:ext cx="2193350" cy="1658199"/>
            </a:xfrm>
            <a:prstGeom prst="rect">
              <a:avLst/>
            </a:prstGeom>
            <a:noFill/>
            <a:ln>
              <a:noFill/>
            </a:ln>
          </p:spPr>
        </p:pic>
        <p:grpSp>
          <p:nvGrpSpPr>
            <p:cNvPr id="291" name="Google Shape;291;g2f4583d5031_0_100"/>
            <p:cNvGrpSpPr/>
            <p:nvPr/>
          </p:nvGrpSpPr>
          <p:grpSpPr>
            <a:xfrm>
              <a:off x="875725" y="3018250"/>
              <a:ext cx="7844412" cy="603600"/>
              <a:chOff x="951925" y="1646650"/>
              <a:chExt cx="7844412" cy="603600"/>
            </a:xfrm>
          </p:grpSpPr>
          <p:sp>
            <p:nvSpPr>
              <p:cNvPr id="292" name="Google Shape;292;g2f4583d5031_0_100"/>
              <p:cNvSpPr txBox="1"/>
              <p:nvPr/>
            </p:nvSpPr>
            <p:spPr>
              <a:xfrm>
                <a:off x="3169250" y="1646650"/>
                <a:ext cx="2786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dk2"/>
                    </a:solidFill>
                  </a:rPr>
                  <a:t>CO emission increments</a:t>
                </a:r>
                <a:endParaRPr sz="1300" b="1">
                  <a:solidFill>
                    <a:schemeClr val="dk2"/>
                  </a:solidFill>
                </a:endParaRPr>
              </a:p>
            </p:txBody>
          </p:sp>
          <p:sp>
            <p:nvSpPr>
              <p:cNvPr id="293" name="Google Shape;293;g2f4583d5031_0_100"/>
              <p:cNvSpPr txBox="1"/>
              <p:nvPr/>
            </p:nvSpPr>
            <p:spPr>
              <a:xfrm>
                <a:off x="951925" y="1911550"/>
                <a:ext cx="591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rPr>
                  <a:t>Traffic</a:t>
                </a:r>
                <a:endParaRPr sz="1000" b="1">
                  <a:solidFill>
                    <a:schemeClr val="dk2"/>
                  </a:solidFill>
                </a:endParaRPr>
              </a:p>
            </p:txBody>
          </p:sp>
          <p:sp>
            <p:nvSpPr>
              <p:cNvPr id="294" name="Google Shape;294;g2f4583d5031_0_100"/>
              <p:cNvSpPr txBox="1"/>
              <p:nvPr/>
            </p:nvSpPr>
            <p:spPr>
              <a:xfrm>
                <a:off x="2610564" y="1911550"/>
                <a:ext cx="2050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rPr>
                  <a:t>Residential &amp; Commercial </a:t>
                </a:r>
                <a:endParaRPr sz="1000" b="1">
                  <a:solidFill>
                    <a:schemeClr val="dk2"/>
                  </a:solidFill>
                </a:endParaRPr>
              </a:p>
            </p:txBody>
          </p:sp>
          <p:sp>
            <p:nvSpPr>
              <p:cNvPr id="295" name="Google Shape;295;g2f4583d5031_0_100"/>
              <p:cNvSpPr txBox="1"/>
              <p:nvPr/>
            </p:nvSpPr>
            <p:spPr>
              <a:xfrm>
                <a:off x="5161000" y="1911550"/>
                <a:ext cx="165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rPr>
                  <a:t>Energy production</a:t>
                </a:r>
                <a:endParaRPr sz="1000" b="1">
                  <a:solidFill>
                    <a:schemeClr val="dk2"/>
                  </a:solidFill>
                </a:endParaRPr>
              </a:p>
            </p:txBody>
          </p:sp>
          <p:sp>
            <p:nvSpPr>
              <p:cNvPr id="296" name="Google Shape;296;g2f4583d5031_0_100"/>
              <p:cNvSpPr txBox="1"/>
              <p:nvPr/>
            </p:nvSpPr>
            <p:spPr>
              <a:xfrm>
                <a:off x="7485637" y="1911550"/>
                <a:ext cx="1310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2"/>
                    </a:solidFill>
                  </a:rPr>
                  <a:t>Industry</a:t>
                </a:r>
                <a:endParaRPr sz="1000" b="1">
                  <a:solidFill>
                    <a:schemeClr val="dk2"/>
                  </a:solidFill>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835ed261ea_1_0"/>
          <p:cNvSpPr txBox="1"/>
          <p:nvPr/>
        </p:nvSpPr>
        <p:spPr>
          <a:xfrm>
            <a:off x="491325" y="69075"/>
            <a:ext cx="68694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2800"/>
              <a:buFont typeface="Arial"/>
              <a:buNone/>
            </a:pPr>
            <a:r>
              <a:rPr lang="en" sz="2300" dirty="0">
                <a:solidFill>
                  <a:schemeClr val="lt1"/>
                </a:solidFill>
              </a:rPr>
              <a:t>Inversion runs Evaluation with AEROMMA (ACES)</a:t>
            </a:r>
            <a:endParaRPr sz="1800" dirty="0">
              <a:solidFill>
                <a:schemeClr val="dk2"/>
              </a:solidFill>
            </a:endParaRPr>
          </a:p>
        </p:txBody>
      </p:sp>
      <p:pic>
        <p:nvPicPr>
          <p:cNvPr id="302" name="Google Shape;302;g2835ed261ea_1_0"/>
          <p:cNvPicPr preferRelativeResize="0"/>
          <p:nvPr/>
        </p:nvPicPr>
        <p:blipFill>
          <a:blip r:embed="rId3">
            <a:alphaModFix/>
          </a:blip>
          <a:stretch>
            <a:fillRect/>
          </a:stretch>
        </p:blipFill>
        <p:spPr>
          <a:xfrm>
            <a:off x="112300" y="3357388"/>
            <a:ext cx="1872523" cy="1491699"/>
          </a:xfrm>
          <a:prstGeom prst="rect">
            <a:avLst/>
          </a:prstGeom>
          <a:noFill/>
          <a:ln>
            <a:noFill/>
          </a:ln>
        </p:spPr>
      </p:pic>
      <p:pic>
        <p:nvPicPr>
          <p:cNvPr id="303" name="Google Shape;303;g2835ed261ea_1_0"/>
          <p:cNvPicPr preferRelativeResize="0"/>
          <p:nvPr/>
        </p:nvPicPr>
        <p:blipFill>
          <a:blip r:embed="rId4">
            <a:alphaModFix/>
          </a:blip>
          <a:stretch>
            <a:fillRect/>
          </a:stretch>
        </p:blipFill>
        <p:spPr>
          <a:xfrm>
            <a:off x="83075" y="1676050"/>
            <a:ext cx="1930982" cy="1538250"/>
          </a:xfrm>
          <a:prstGeom prst="rect">
            <a:avLst/>
          </a:prstGeom>
          <a:noFill/>
          <a:ln>
            <a:noFill/>
          </a:ln>
        </p:spPr>
      </p:pic>
      <p:sp>
        <p:nvSpPr>
          <p:cNvPr id="304" name="Google Shape;304;g2835ed261ea_1_0"/>
          <p:cNvSpPr txBox="1"/>
          <p:nvPr/>
        </p:nvSpPr>
        <p:spPr>
          <a:xfrm>
            <a:off x="79975" y="784725"/>
            <a:ext cx="8863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2"/>
                </a:solidFill>
              </a:rPr>
              <a:t>No significant improvement or degradation from inversion. The ensemble size and resolution plays a role. We only inject scaling factors from the first time step of the analysis for now. We need to constrain the diurnal profiles, i.e. inject hourly scaling factors in the next day. We need to look at longer forecasts ranges.  </a:t>
            </a:r>
            <a:endParaRPr dirty="0">
              <a:solidFill>
                <a:schemeClr val="dk2"/>
              </a:solidFill>
            </a:endParaRPr>
          </a:p>
        </p:txBody>
      </p:sp>
      <p:pic>
        <p:nvPicPr>
          <p:cNvPr id="305" name="Google Shape;305;g2835ed261ea_1_0"/>
          <p:cNvPicPr preferRelativeResize="0"/>
          <p:nvPr/>
        </p:nvPicPr>
        <p:blipFill>
          <a:blip r:embed="rId5">
            <a:alphaModFix/>
          </a:blip>
          <a:stretch>
            <a:fillRect/>
          </a:stretch>
        </p:blipFill>
        <p:spPr>
          <a:xfrm>
            <a:off x="2133895" y="1633188"/>
            <a:ext cx="3291837" cy="1623973"/>
          </a:xfrm>
          <a:prstGeom prst="rect">
            <a:avLst/>
          </a:prstGeom>
          <a:noFill/>
          <a:ln>
            <a:noFill/>
          </a:ln>
        </p:spPr>
      </p:pic>
      <p:pic>
        <p:nvPicPr>
          <p:cNvPr id="306" name="Google Shape;306;g2835ed261ea_1_0"/>
          <p:cNvPicPr preferRelativeResize="0"/>
          <p:nvPr/>
        </p:nvPicPr>
        <p:blipFill>
          <a:blip r:embed="rId6">
            <a:alphaModFix/>
          </a:blip>
          <a:stretch>
            <a:fillRect/>
          </a:stretch>
        </p:blipFill>
        <p:spPr>
          <a:xfrm>
            <a:off x="5651650" y="1633194"/>
            <a:ext cx="3291837" cy="1623973"/>
          </a:xfrm>
          <a:prstGeom prst="rect">
            <a:avLst/>
          </a:prstGeom>
          <a:noFill/>
          <a:ln>
            <a:noFill/>
          </a:ln>
        </p:spPr>
      </p:pic>
      <p:pic>
        <p:nvPicPr>
          <p:cNvPr id="307" name="Google Shape;307;g2835ed261ea_1_0"/>
          <p:cNvPicPr preferRelativeResize="0"/>
          <p:nvPr/>
        </p:nvPicPr>
        <p:blipFill>
          <a:blip r:embed="rId7">
            <a:alphaModFix/>
          </a:blip>
          <a:stretch>
            <a:fillRect/>
          </a:stretch>
        </p:blipFill>
        <p:spPr>
          <a:xfrm>
            <a:off x="2133888" y="3291257"/>
            <a:ext cx="3291837" cy="1623973"/>
          </a:xfrm>
          <a:prstGeom prst="rect">
            <a:avLst/>
          </a:prstGeom>
          <a:noFill/>
          <a:ln>
            <a:noFill/>
          </a:ln>
        </p:spPr>
      </p:pic>
      <p:pic>
        <p:nvPicPr>
          <p:cNvPr id="308" name="Google Shape;308;g2835ed261ea_1_0"/>
          <p:cNvPicPr preferRelativeResize="0"/>
          <p:nvPr/>
        </p:nvPicPr>
        <p:blipFill>
          <a:blip r:embed="rId8">
            <a:alphaModFix/>
          </a:blip>
          <a:stretch>
            <a:fillRect/>
          </a:stretch>
        </p:blipFill>
        <p:spPr>
          <a:xfrm>
            <a:off x="5651650" y="3274357"/>
            <a:ext cx="3291837" cy="16459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f428b29a0c_0_385"/>
          <p:cNvSpPr txBox="1">
            <a:spLocks noGrp="1"/>
          </p:cNvSpPr>
          <p:nvPr>
            <p:ph type="title"/>
          </p:nvPr>
        </p:nvSpPr>
        <p:spPr>
          <a:xfrm>
            <a:off x="233525" y="33187"/>
            <a:ext cx="8520600" cy="572700"/>
          </a:xfrm>
          <a:prstGeom prst="rect">
            <a:avLst/>
          </a:prstGeom>
          <a:noFill/>
          <a:ln>
            <a:noFill/>
          </a:ln>
          <a:effectLst>
            <a:outerShdw blurRad="42863" dist="19050" dir="3840000" algn="bl" rotWithShape="0">
              <a:srgbClr val="000000">
                <a:alpha val="9098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00">
                <a:solidFill>
                  <a:srgbClr val="FFFFFF"/>
                </a:solidFill>
              </a:rPr>
              <a:t>Conclusions &amp; Future work</a:t>
            </a:r>
            <a:endParaRPr sz="2300">
              <a:solidFill>
                <a:srgbClr val="FFFFFF"/>
              </a:solidFill>
            </a:endParaRPr>
          </a:p>
        </p:txBody>
      </p:sp>
      <p:sp>
        <p:nvSpPr>
          <p:cNvPr id="314" name="Google Shape;314;g2f428b29a0c_0_385"/>
          <p:cNvSpPr txBox="1"/>
          <p:nvPr/>
        </p:nvSpPr>
        <p:spPr>
          <a:xfrm>
            <a:off x="138175" y="967850"/>
            <a:ext cx="8951400" cy="41097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chemeClr val="dk2"/>
              </a:buClr>
              <a:buSzPts val="1700"/>
              <a:buChar char="●"/>
            </a:pPr>
            <a:r>
              <a:rPr lang="en" sz="1700">
                <a:solidFill>
                  <a:schemeClr val="dk2"/>
                </a:solidFill>
              </a:rPr>
              <a:t>The demonstration shown here proves readiness of JEDI for first implementation of a </a:t>
            </a:r>
            <a:r>
              <a:rPr lang="en" sz="1700" u="sng">
                <a:solidFill>
                  <a:schemeClr val="dk2"/>
                </a:solidFill>
              </a:rPr>
              <a:t>novel</a:t>
            </a:r>
            <a:r>
              <a:rPr lang="en" sz="1700">
                <a:solidFill>
                  <a:schemeClr val="dk2"/>
                </a:solidFill>
              </a:rPr>
              <a:t> DA inversion system</a:t>
            </a:r>
            <a:endParaRPr sz="1700">
              <a:solidFill>
                <a:schemeClr val="dk2"/>
              </a:solidFill>
            </a:endParaRPr>
          </a:p>
          <a:p>
            <a:pPr marL="457200" lvl="0" indent="-336550" algn="l" rtl="0">
              <a:spcBef>
                <a:spcPts val="0"/>
              </a:spcBef>
              <a:spcAft>
                <a:spcPts val="0"/>
              </a:spcAft>
              <a:buClr>
                <a:schemeClr val="dk2"/>
              </a:buClr>
              <a:buSzPts val="1700"/>
              <a:buChar char="●"/>
            </a:pPr>
            <a:r>
              <a:rPr lang="en" sz="1700">
                <a:solidFill>
                  <a:schemeClr val="dk2"/>
                </a:solidFill>
              </a:rPr>
              <a:t>We will re-conduct experiments increasing to 32-members ensemble at 1 degree and 1 high-res member at ¼ degree. </a:t>
            </a:r>
            <a:endParaRPr sz="1700">
              <a:solidFill>
                <a:schemeClr val="dk2"/>
              </a:solidFill>
            </a:endParaRPr>
          </a:p>
          <a:p>
            <a:pPr marL="457200" lvl="0" indent="-336550" algn="l" rtl="0">
              <a:spcBef>
                <a:spcPts val="0"/>
              </a:spcBef>
              <a:spcAft>
                <a:spcPts val="0"/>
              </a:spcAft>
              <a:buClr>
                <a:schemeClr val="dk2"/>
              </a:buClr>
              <a:buSzPts val="1700"/>
              <a:buChar char="●"/>
            </a:pPr>
            <a:r>
              <a:rPr lang="en" sz="1700">
                <a:solidFill>
                  <a:schemeClr val="dk2"/>
                </a:solidFill>
              </a:rPr>
              <a:t>Adding airnow for surface obs DA and STAQS in the evaluation</a:t>
            </a:r>
            <a:endParaRPr sz="1700">
              <a:solidFill>
                <a:schemeClr val="dk2"/>
              </a:solidFill>
            </a:endParaRPr>
          </a:p>
          <a:p>
            <a:pPr marL="457200" lvl="0" indent="-336550" algn="l" rtl="0">
              <a:spcBef>
                <a:spcPts val="0"/>
              </a:spcBef>
              <a:spcAft>
                <a:spcPts val="0"/>
              </a:spcAft>
              <a:buClr>
                <a:schemeClr val="dk2"/>
              </a:buClr>
              <a:buSzPts val="1700"/>
              <a:buChar char="●"/>
            </a:pPr>
            <a:r>
              <a:rPr lang="en" sz="1700">
                <a:solidFill>
                  <a:schemeClr val="dk2"/>
                </a:solidFill>
              </a:rPr>
              <a:t>Paper in writing for system description (TropOMI only) and documentation for JEDI users - and TEMPO DA paper when the product validation allows it!</a:t>
            </a:r>
            <a:endParaRPr sz="1700">
              <a:solidFill>
                <a:schemeClr val="dk2"/>
              </a:solidFill>
            </a:endParaRPr>
          </a:p>
          <a:p>
            <a:pPr marL="0" lvl="0" indent="0" algn="l" rtl="0">
              <a:spcBef>
                <a:spcPts val="0"/>
              </a:spcBef>
              <a:spcAft>
                <a:spcPts val="0"/>
              </a:spcAft>
              <a:buNone/>
            </a:pPr>
            <a:endParaRPr sz="1700">
              <a:solidFill>
                <a:schemeClr val="dk2"/>
              </a:solidFill>
            </a:endParaRPr>
          </a:p>
          <a:p>
            <a:pPr marL="0" lvl="0" indent="0" algn="l" rtl="0">
              <a:spcBef>
                <a:spcPts val="0"/>
              </a:spcBef>
              <a:spcAft>
                <a:spcPts val="0"/>
              </a:spcAft>
              <a:buNone/>
            </a:pPr>
            <a:r>
              <a:rPr lang="en" sz="1700">
                <a:solidFill>
                  <a:schemeClr val="dk2"/>
                </a:solidFill>
              </a:rPr>
              <a:t>Plans for the next 12 months:</a:t>
            </a:r>
            <a:endParaRPr sz="1700">
              <a:solidFill>
                <a:schemeClr val="dk2"/>
              </a:solidFill>
            </a:endParaRPr>
          </a:p>
          <a:p>
            <a:pPr marL="457200" lvl="0" indent="-336550" algn="l" rtl="0">
              <a:spcBef>
                <a:spcPts val="0"/>
              </a:spcBef>
              <a:spcAft>
                <a:spcPts val="0"/>
              </a:spcAft>
              <a:buClr>
                <a:schemeClr val="dk2"/>
              </a:buClr>
              <a:buSzPts val="1700"/>
              <a:buChar char="●"/>
            </a:pPr>
            <a:r>
              <a:rPr lang="en" sz="1700">
                <a:solidFill>
                  <a:schemeClr val="dk2"/>
                </a:solidFill>
              </a:rPr>
              <a:t>stretch grid with next GEOS version to match TEMPO resolution</a:t>
            </a:r>
            <a:endParaRPr sz="1700">
              <a:solidFill>
                <a:schemeClr val="dk2"/>
              </a:solidFill>
            </a:endParaRPr>
          </a:p>
          <a:p>
            <a:pPr marL="457200" lvl="0" indent="-336550" algn="l" rtl="0">
              <a:spcBef>
                <a:spcPts val="0"/>
              </a:spcBef>
              <a:spcAft>
                <a:spcPts val="0"/>
              </a:spcAft>
              <a:buClr>
                <a:schemeClr val="dk2"/>
              </a:buClr>
              <a:buSzPts val="1700"/>
              <a:buChar char="●"/>
            </a:pPr>
            <a:r>
              <a:rPr lang="en" sz="1700">
                <a:solidFill>
                  <a:schemeClr val="dk2"/>
                </a:solidFill>
              </a:rPr>
              <a:t>Include CH2O TEMPO and TropOMI retrievals</a:t>
            </a:r>
            <a:endParaRPr sz="1700">
              <a:solidFill>
                <a:schemeClr val="dk2"/>
              </a:solidFill>
            </a:endParaRPr>
          </a:p>
          <a:p>
            <a:pPr marL="457200" lvl="0" indent="-336550" algn="l" rtl="0">
              <a:spcBef>
                <a:spcPts val="0"/>
              </a:spcBef>
              <a:spcAft>
                <a:spcPts val="0"/>
              </a:spcAft>
              <a:buClr>
                <a:schemeClr val="dk2"/>
              </a:buClr>
              <a:buSzPts val="1700"/>
              <a:buChar char="●"/>
            </a:pPr>
            <a:r>
              <a:rPr lang="en" sz="1700">
                <a:solidFill>
                  <a:schemeClr val="dk2"/>
                </a:solidFill>
              </a:rPr>
              <a:t>Look at surface O3 predictability</a:t>
            </a:r>
            <a:endParaRPr sz="1700">
              <a:solidFill>
                <a:schemeClr val="dk2"/>
              </a:solidFill>
            </a:endParaRPr>
          </a:p>
          <a:p>
            <a:pPr marL="457200" lvl="0" indent="-336550" algn="l" rtl="0">
              <a:spcBef>
                <a:spcPts val="0"/>
              </a:spcBef>
              <a:spcAft>
                <a:spcPts val="0"/>
              </a:spcAft>
              <a:buClr>
                <a:schemeClr val="dk2"/>
              </a:buClr>
              <a:buSzPts val="1700"/>
              <a:buChar char="●"/>
            </a:pPr>
            <a:r>
              <a:rPr lang="en" sz="1700">
                <a:solidFill>
                  <a:schemeClr val="dk2"/>
                </a:solidFill>
              </a:rPr>
              <a:t>Calibrating and optimizing the co-emission inversion system: </a:t>
            </a:r>
            <a:r>
              <a:rPr lang="en" sz="1700" b="1">
                <a:solidFill>
                  <a:schemeClr val="dk2"/>
                </a:solidFill>
              </a:rPr>
              <a:t>diurnal profile constrain</a:t>
            </a:r>
            <a:endParaRPr sz="1700" b="1">
              <a:solidFill>
                <a:schemeClr val="dk2"/>
              </a:solidFill>
            </a:endParaRPr>
          </a:p>
          <a:p>
            <a:pPr marL="457200" lvl="0" indent="-336550" algn="l" rtl="0">
              <a:spcBef>
                <a:spcPts val="0"/>
              </a:spcBef>
              <a:spcAft>
                <a:spcPts val="0"/>
              </a:spcAft>
              <a:buClr>
                <a:schemeClr val="dk2"/>
              </a:buClr>
              <a:buSzPts val="1700"/>
              <a:buChar char="●"/>
            </a:pPr>
            <a:r>
              <a:rPr lang="en" sz="1700">
                <a:solidFill>
                  <a:schemeClr val="dk2"/>
                </a:solidFill>
              </a:rPr>
              <a:t>Transfer the DA capability to other models: MPAS, UFS-Chem, (AI emulations)</a:t>
            </a:r>
            <a:endParaRPr sz="17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428E8-BAE9-5675-EA54-75939D0DD04D}"/>
              </a:ext>
            </a:extLst>
          </p:cNvPr>
          <p:cNvSpPr>
            <a:spLocks noGrp="1"/>
          </p:cNvSpPr>
          <p:nvPr>
            <p:ph type="title"/>
          </p:nvPr>
        </p:nvSpPr>
        <p:spPr/>
        <p:txBody>
          <a:bodyPr/>
          <a:lstStyle/>
          <a:p>
            <a:r>
              <a:rPr lang="en-US" dirty="0"/>
              <a:t>Extra slides</a:t>
            </a:r>
          </a:p>
        </p:txBody>
      </p:sp>
    </p:spTree>
    <p:extLst>
      <p:ext uri="{BB962C8B-B14F-4D97-AF65-F5344CB8AC3E}">
        <p14:creationId xmlns:p14="http://schemas.microsoft.com/office/powerpoint/2010/main" val="3129597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f5785fec33_0_0"/>
          <p:cNvSpPr txBox="1">
            <a:spLocks noGrp="1"/>
          </p:cNvSpPr>
          <p:nvPr>
            <p:ph type="title"/>
          </p:nvPr>
        </p:nvSpPr>
        <p:spPr>
          <a:xfrm>
            <a:off x="233525" y="33187"/>
            <a:ext cx="8520600" cy="572700"/>
          </a:xfrm>
          <a:prstGeom prst="rect">
            <a:avLst/>
          </a:prstGeom>
          <a:noFill/>
          <a:ln>
            <a:noFill/>
          </a:ln>
          <a:effectLst>
            <a:outerShdw blurRad="42863" dist="19050" dir="3840000" algn="bl" rotWithShape="0">
              <a:srgbClr val="000000">
                <a:alpha val="9059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00">
                <a:solidFill>
                  <a:srgbClr val="FFFFFF"/>
                </a:solidFill>
              </a:rPr>
              <a:t>STAQS-GCAS comparison</a:t>
            </a:r>
            <a:endParaRPr sz="2300">
              <a:solidFill>
                <a:srgbClr val="FFFFFF"/>
              </a:solidFill>
            </a:endParaRPr>
          </a:p>
        </p:txBody>
      </p:sp>
      <p:pic>
        <p:nvPicPr>
          <p:cNvPr id="320" name="Google Shape;320;g2f5785fec33_0_0"/>
          <p:cNvPicPr preferRelativeResize="0"/>
          <p:nvPr/>
        </p:nvPicPr>
        <p:blipFill rotWithShape="1">
          <a:blip r:embed="rId3">
            <a:alphaModFix/>
          </a:blip>
          <a:srcRect/>
          <a:stretch/>
        </p:blipFill>
        <p:spPr>
          <a:xfrm>
            <a:off x="6333475" y="2139250"/>
            <a:ext cx="2655726" cy="3004248"/>
          </a:xfrm>
          <a:prstGeom prst="rect">
            <a:avLst/>
          </a:prstGeom>
          <a:noFill/>
          <a:ln>
            <a:noFill/>
          </a:ln>
        </p:spPr>
      </p:pic>
      <p:pic>
        <p:nvPicPr>
          <p:cNvPr id="321" name="Google Shape;321;g2f5785fec33_0_0"/>
          <p:cNvPicPr preferRelativeResize="0"/>
          <p:nvPr/>
        </p:nvPicPr>
        <p:blipFill rotWithShape="1">
          <a:blip r:embed="rId4">
            <a:alphaModFix/>
          </a:blip>
          <a:srcRect/>
          <a:stretch/>
        </p:blipFill>
        <p:spPr>
          <a:xfrm>
            <a:off x="3492825" y="2139250"/>
            <a:ext cx="2655726" cy="3004252"/>
          </a:xfrm>
          <a:prstGeom prst="rect">
            <a:avLst/>
          </a:prstGeom>
          <a:noFill/>
          <a:ln>
            <a:noFill/>
          </a:ln>
        </p:spPr>
      </p:pic>
      <p:sp>
        <p:nvSpPr>
          <p:cNvPr id="322" name="Google Shape;322;g2f5785fec33_0_0"/>
          <p:cNvSpPr txBox="1"/>
          <p:nvPr/>
        </p:nvSpPr>
        <p:spPr>
          <a:xfrm>
            <a:off x="66525" y="701138"/>
            <a:ext cx="83772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dk1"/>
                </a:solidFill>
                <a:highlight>
                  <a:schemeClr val="lt1"/>
                </a:highlight>
              </a:rPr>
              <a:t>STAQS</a:t>
            </a:r>
            <a:r>
              <a:rPr lang="en" sz="1800" b="1">
                <a:solidFill>
                  <a:schemeClr val="dk1"/>
                </a:solidFill>
                <a:highlight>
                  <a:schemeClr val="lt1"/>
                </a:highlight>
              </a:rPr>
              <a:t> – </a:t>
            </a:r>
            <a:r>
              <a:rPr lang="en" sz="1800" b="1" u="sng">
                <a:solidFill>
                  <a:schemeClr val="dk1"/>
                </a:solidFill>
                <a:highlight>
                  <a:schemeClr val="lt1"/>
                </a:highlight>
              </a:rPr>
              <a:t>S</a:t>
            </a:r>
            <a:r>
              <a:rPr lang="en" sz="1800" b="1">
                <a:solidFill>
                  <a:schemeClr val="dk1"/>
                </a:solidFill>
                <a:highlight>
                  <a:schemeClr val="lt1"/>
                </a:highlight>
              </a:rPr>
              <a:t>ynergistic </a:t>
            </a:r>
            <a:r>
              <a:rPr lang="en" sz="1800" b="1" u="sng">
                <a:solidFill>
                  <a:schemeClr val="dk1"/>
                </a:solidFill>
                <a:highlight>
                  <a:schemeClr val="lt1"/>
                </a:highlight>
              </a:rPr>
              <a:t>T</a:t>
            </a:r>
            <a:r>
              <a:rPr lang="en" sz="1800" b="1">
                <a:solidFill>
                  <a:schemeClr val="dk1"/>
                </a:solidFill>
                <a:highlight>
                  <a:schemeClr val="lt1"/>
                </a:highlight>
              </a:rPr>
              <a:t>EMPO </a:t>
            </a:r>
            <a:r>
              <a:rPr lang="en" sz="1800" b="1" u="sng">
                <a:solidFill>
                  <a:schemeClr val="dk1"/>
                </a:solidFill>
                <a:highlight>
                  <a:schemeClr val="lt1"/>
                </a:highlight>
              </a:rPr>
              <a:t>A</a:t>
            </a:r>
            <a:r>
              <a:rPr lang="en" sz="1800" b="1">
                <a:solidFill>
                  <a:schemeClr val="dk1"/>
                </a:solidFill>
                <a:highlight>
                  <a:schemeClr val="lt1"/>
                </a:highlight>
              </a:rPr>
              <a:t>ir </a:t>
            </a:r>
            <a:r>
              <a:rPr lang="en" sz="1800" b="1" u="sng">
                <a:solidFill>
                  <a:schemeClr val="dk1"/>
                </a:solidFill>
                <a:highlight>
                  <a:schemeClr val="lt1"/>
                </a:highlight>
              </a:rPr>
              <a:t>Q</a:t>
            </a:r>
            <a:r>
              <a:rPr lang="en" sz="1800" b="1">
                <a:solidFill>
                  <a:schemeClr val="dk1"/>
                </a:solidFill>
                <a:highlight>
                  <a:schemeClr val="lt1"/>
                </a:highlight>
              </a:rPr>
              <a:t>uality </a:t>
            </a:r>
            <a:r>
              <a:rPr lang="en" sz="1800" b="1" u="sng">
                <a:solidFill>
                  <a:schemeClr val="dk1"/>
                </a:solidFill>
                <a:highlight>
                  <a:schemeClr val="lt1"/>
                </a:highlight>
              </a:rPr>
              <a:t>S</a:t>
            </a:r>
            <a:r>
              <a:rPr lang="en" sz="1800" b="1">
                <a:solidFill>
                  <a:schemeClr val="dk1"/>
                </a:solidFill>
                <a:highlight>
                  <a:schemeClr val="lt1"/>
                </a:highlight>
              </a:rPr>
              <a:t>cience</a:t>
            </a:r>
            <a:endParaRPr sz="1800" b="1">
              <a:solidFill>
                <a:schemeClr val="dk1"/>
              </a:solidFill>
              <a:highlight>
                <a:schemeClr val="lt1"/>
              </a:highlight>
            </a:endParaRPr>
          </a:p>
          <a:p>
            <a:pPr marL="0" lvl="0" indent="0" algn="l" rtl="0">
              <a:spcBef>
                <a:spcPts val="0"/>
              </a:spcBef>
              <a:spcAft>
                <a:spcPts val="0"/>
              </a:spcAft>
              <a:buNone/>
            </a:pPr>
            <a:endParaRPr sz="1800">
              <a:solidFill>
                <a:schemeClr val="dk1"/>
              </a:solidFill>
              <a:highlight>
                <a:schemeClr val="lt1"/>
              </a:highlight>
            </a:endParaRPr>
          </a:p>
        </p:txBody>
      </p:sp>
      <p:pic>
        <p:nvPicPr>
          <p:cNvPr id="323" name="Google Shape;323;g2f5785fec33_0_0"/>
          <p:cNvPicPr preferRelativeResize="0"/>
          <p:nvPr/>
        </p:nvPicPr>
        <p:blipFill>
          <a:blip r:embed="rId5">
            <a:alphaModFix/>
          </a:blip>
          <a:stretch>
            <a:fillRect/>
          </a:stretch>
        </p:blipFill>
        <p:spPr>
          <a:xfrm>
            <a:off x="233525" y="1416624"/>
            <a:ext cx="3224701" cy="1583625"/>
          </a:xfrm>
          <a:prstGeom prst="rect">
            <a:avLst/>
          </a:prstGeom>
          <a:noFill/>
          <a:ln>
            <a:noFill/>
          </a:ln>
        </p:spPr>
      </p:pic>
      <p:pic>
        <p:nvPicPr>
          <p:cNvPr id="324" name="Google Shape;324;g2f5785fec33_0_0"/>
          <p:cNvPicPr preferRelativeResize="0"/>
          <p:nvPr/>
        </p:nvPicPr>
        <p:blipFill>
          <a:blip r:embed="rId6">
            <a:alphaModFix/>
          </a:blip>
          <a:stretch>
            <a:fillRect/>
          </a:stretch>
        </p:blipFill>
        <p:spPr>
          <a:xfrm>
            <a:off x="388575" y="2911549"/>
            <a:ext cx="2461133" cy="1845850"/>
          </a:xfrm>
          <a:prstGeom prst="rect">
            <a:avLst/>
          </a:prstGeom>
          <a:noFill/>
          <a:ln>
            <a:noFill/>
          </a:ln>
        </p:spPr>
      </p:pic>
      <p:sp>
        <p:nvSpPr>
          <p:cNvPr id="325" name="Google Shape;325;g2f5785fec33_0_0"/>
          <p:cNvSpPr txBox="1"/>
          <p:nvPr/>
        </p:nvSpPr>
        <p:spPr>
          <a:xfrm>
            <a:off x="4034975" y="1241550"/>
            <a:ext cx="501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Column Operator in UFO operator could be used </a:t>
            </a:r>
            <a:r>
              <a:rPr lang="en" sz="1800" b="1">
                <a:solidFill>
                  <a:schemeClr val="dk2"/>
                </a:solidFill>
              </a:rPr>
              <a:t>out of the box </a:t>
            </a:r>
            <a:r>
              <a:rPr lang="en" sz="1800">
                <a:solidFill>
                  <a:schemeClr val="dk2"/>
                </a:solidFill>
              </a:rPr>
              <a:t>for these measurements</a:t>
            </a: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f428b29a0c_0_85"/>
          <p:cNvSpPr/>
          <p:nvPr/>
        </p:nvSpPr>
        <p:spPr>
          <a:xfrm>
            <a:off x="1129904" y="1381125"/>
            <a:ext cx="9144000" cy="342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9" name="Google Shape;189;g2f428b29a0c_0_85"/>
          <p:cNvSpPr txBox="1"/>
          <p:nvPr/>
        </p:nvSpPr>
        <p:spPr>
          <a:xfrm>
            <a:off x="266400" y="1239450"/>
            <a:ext cx="5011800" cy="3763500"/>
          </a:xfrm>
          <a:prstGeom prst="rect">
            <a:avLst/>
          </a:prstGeom>
          <a:noFill/>
          <a:ln>
            <a:noFill/>
          </a:ln>
        </p:spPr>
        <p:txBody>
          <a:bodyPr spcFirstLastPara="1" wrap="square" lIns="68575" tIns="34275" rIns="68575" bIns="34275" anchor="t" anchorCtr="0">
            <a:spAutoFit/>
          </a:bodyPr>
          <a:lstStyle/>
          <a:p>
            <a:pPr marL="342900" marR="0" lvl="1" indent="0" algn="l" rtl="0">
              <a:spcBef>
                <a:spcPts val="0"/>
              </a:spcBef>
              <a:spcAft>
                <a:spcPts val="0"/>
              </a:spcAft>
              <a:buNone/>
            </a:pPr>
            <a:r>
              <a:rPr lang="en" sz="1500" b="1" i="0" u="sng" strike="noStrike" cap="none">
                <a:solidFill>
                  <a:schemeClr val="dk1"/>
                </a:solidFill>
                <a:latin typeface="Calibri"/>
                <a:ea typeface="Calibri"/>
                <a:cs typeface="Calibri"/>
                <a:sym typeface="Calibri"/>
              </a:rPr>
              <a:t>Aerosols:</a:t>
            </a:r>
            <a:endParaRPr sz="1100" b="1" u="sng"/>
          </a:p>
          <a:p>
            <a:pPr marL="596900" marR="0" lvl="1" indent="-247650" algn="l" rtl="0">
              <a:spcBef>
                <a:spcPts val="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VIIRS NPP AOD </a:t>
            </a:r>
            <a:r>
              <a:rPr lang="en" sz="1500" b="0" i="0" u="none" strike="noStrike" cap="none">
                <a:solidFill>
                  <a:srgbClr val="BCBCBC"/>
                </a:solidFill>
                <a:latin typeface="Calibri"/>
                <a:ea typeface="Calibri"/>
                <a:cs typeface="Calibri"/>
                <a:sym typeface="Calibri"/>
              </a:rPr>
              <a:t>and L1b in development</a:t>
            </a:r>
            <a:endParaRPr sz="1100">
              <a:solidFill>
                <a:srgbClr val="BCBCBC"/>
              </a:solidFill>
            </a:endParaRPr>
          </a:p>
          <a:p>
            <a:pPr marL="596900" marR="0" lvl="1" indent="-247650" algn="l" rtl="0">
              <a:spcBef>
                <a:spcPts val="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VIIRS NOAA 20 AOD </a:t>
            </a:r>
            <a:r>
              <a:rPr lang="en" sz="1500" b="0" i="0" u="none" strike="noStrike" cap="none">
                <a:solidFill>
                  <a:srgbClr val="BCBCBC"/>
                </a:solidFill>
                <a:latin typeface="Calibri"/>
                <a:ea typeface="Calibri"/>
                <a:cs typeface="Calibri"/>
                <a:sym typeface="Calibri"/>
              </a:rPr>
              <a:t>and L1b in deve</a:t>
            </a:r>
            <a:r>
              <a:rPr lang="en" sz="1500">
                <a:solidFill>
                  <a:srgbClr val="BCBCBC"/>
                </a:solidFill>
                <a:latin typeface="Calibri"/>
                <a:ea typeface="Calibri"/>
                <a:cs typeface="Calibri"/>
                <a:sym typeface="Calibri"/>
              </a:rPr>
              <a:t>lopment</a:t>
            </a:r>
            <a:endParaRPr sz="1100">
              <a:solidFill>
                <a:srgbClr val="BCBCBC"/>
              </a:solidFill>
            </a:endParaRPr>
          </a:p>
          <a:p>
            <a:pPr marL="596900" marR="0" lvl="1" indent="-247650" algn="l" rtl="0">
              <a:spcBef>
                <a:spcPts val="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MODIS Aqua AOD </a:t>
            </a:r>
            <a:endParaRPr sz="1100"/>
          </a:p>
          <a:p>
            <a:pPr marL="596900" marR="0" lvl="1" indent="-247650" algn="l" rtl="0">
              <a:spcBef>
                <a:spcPts val="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MODIS Terra AOD </a:t>
            </a:r>
            <a:endParaRPr sz="1100"/>
          </a:p>
          <a:p>
            <a:pPr marL="596900" marR="0" lvl="1" indent="-247650" algn="l" rtl="0">
              <a:spcBef>
                <a:spcPts val="0"/>
              </a:spcBef>
              <a:spcAft>
                <a:spcPts val="0"/>
              </a:spcAft>
              <a:buClr>
                <a:srgbClr val="7F7F7F"/>
              </a:buClr>
              <a:buSzPts val="1500"/>
              <a:buFont typeface="Arial"/>
              <a:buChar char="•"/>
            </a:pPr>
            <a:r>
              <a:rPr lang="en" sz="1500" b="0" i="0" u="none" strike="noStrike" cap="none">
                <a:solidFill>
                  <a:srgbClr val="7F7F7F"/>
                </a:solidFill>
                <a:latin typeface="Calibri"/>
                <a:ea typeface="Calibri"/>
                <a:cs typeface="Calibri"/>
                <a:sym typeface="Calibri"/>
              </a:rPr>
              <a:t>PACE AOD planned</a:t>
            </a:r>
            <a:endParaRPr sz="1500" b="0" i="0" u="none" strike="noStrike" cap="none">
              <a:solidFill>
                <a:srgbClr val="7F7F7F"/>
              </a:solidFill>
              <a:latin typeface="Calibri"/>
              <a:ea typeface="Calibri"/>
              <a:cs typeface="Calibri"/>
              <a:sym typeface="Calibri"/>
            </a:endParaRPr>
          </a:p>
          <a:p>
            <a:pPr marL="596900" marR="0" lvl="1" indent="-247650" algn="l" rtl="0">
              <a:spcBef>
                <a:spcPts val="0"/>
              </a:spcBef>
              <a:spcAft>
                <a:spcPts val="0"/>
              </a:spcAft>
              <a:buClr>
                <a:srgbClr val="7F7F7F"/>
              </a:buClr>
              <a:buSzPts val="1500"/>
              <a:buFont typeface="Calibri"/>
              <a:buChar char="•"/>
            </a:pPr>
            <a:r>
              <a:rPr lang="en" sz="1500" b="1">
                <a:solidFill>
                  <a:srgbClr val="7F7F7F"/>
                </a:solidFill>
                <a:latin typeface="Calibri"/>
                <a:ea typeface="Calibri"/>
                <a:cs typeface="Calibri"/>
                <a:sym typeface="Calibri"/>
              </a:rPr>
              <a:t>TEMPO AOD??</a:t>
            </a:r>
            <a:endParaRPr sz="1500" b="1">
              <a:solidFill>
                <a:srgbClr val="7F7F7F"/>
              </a:solidFill>
              <a:latin typeface="Calibri"/>
              <a:ea typeface="Calibri"/>
              <a:cs typeface="Calibri"/>
              <a:sym typeface="Calibri"/>
            </a:endParaRPr>
          </a:p>
          <a:p>
            <a:pPr marL="685800" marR="0" lvl="0" indent="0" algn="l" rtl="0">
              <a:spcBef>
                <a:spcPts val="0"/>
              </a:spcBef>
              <a:spcAft>
                <a:spcPts val="0"/>
              </a:spcAft>
              <a:buNone/>
            </a:pPr>
            <a:endParaRPr sz="1500">
              <a:solidFill>
                <a:srgbClr val="7F7F7F"/>
              </a:solidFill>
              <a:latin typeface="Calibri"/>
              <a:ea typeface="Calibri"/>
              <a:cs typeface="Calibri"/>
              <a:sym typeface="Calibri"/>
            </a:endParaRPr>
          </a:p>
          <a:p>
            <a:pPr marL="342900" marR="0" lvl="1" indent="0" algn="l" rtl="0">
              <a:spcBef>
                <a:spcPts val="0"/>
              </a:spcBef>
              <a:spcAft>
                <a:spcPts val="0"/>
              </a:spcAft>
              <a:buNone/>
            </a:pPr>
            <a:r>
              <a:rPr lang="en" sz="1500" b="1" i="0" u="sng" strike="noStrike" cap="none">
                <a:solidFill>
                  <a:schemeClr val="dk1"/>
                </a:solidFill>
                <a:latin typeface="Calibri"/>
                <a:ea typeface="Calibri"/>
                <a:cs typeface="Calibri"/>
                <a:sym typeface="Calibri"/>
              </a:rPr>
              <a:t>Trace gas:</a:t>
            </a:r>
            <a:endParaRPr sz="1100" b="1" u="sng">
              <a:solidFill>
                <a:schemeClr val="dk1"/>
              </a:solidFill>
            </a:endParaRPr>
          </a:p>
          <a:p>
            <a:pPr marL="596900" marR="0" lvl="1" indent="-247650" algn="l" rtl="0">
              <a:spcBef>
                <a:spcPts val="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TropOMI NO2 (tropospheric and total columns)</a:t>
            </a:r>
            <a:endParaRPr sz="1100">
              <a:solidFill>
                <a:schemeClr val="dk1"/>
              </a:solidFill>
            </a:endParaRPr>
          </a:p>
          <a:p>
            <a:pPr marL="596900" marR="0" lvl="1" indent="-247650" algn="l" rtl="0">
              <a:spcBef>
                <a:spcPts val="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TropOMI CO total column</a:t>
            </a:r>
            <a:endParaRPr sz="1500" b="0" i="0" u="none" strike="noStrike" cap="none">
              <a:solidFill>
                <a:schemeClr val="dk1"/>
              </a:solidFill>
              <a:latin typeface="Calibri"/>
              <a:ea typeface="Calibri"/>
              <a:cs typeface="Calibri"/>
              <a:sym typeface="Calibri"/>
            </a:endParaRPr>
          </a:p>
          <a:p>
            <a:pPr marL="596900" marR="0" lvl="1" indent="-247650" algn="l" rtl="0">
              <a:spcBef>
                <a:spcPts val="0"/>
              </a:spcBef>
              <a:spcAft>
                <a:spcPts val="0"/>
              </a:spcAft>
              <a:buClr>
                <a:srgbClr val="B7B7B7"/>
              </a:buClr>
              <a:buSzPts val="1500"/>
              <a:buFont typeface="Calibri"/>
              <a:buChar char="•"/>
            </a:pPr>
            <a:r>
              <a:rPr lang="en" sz="1500">
                <a:solidFill>
                  <a:srgbClr val="B7B7B7"/>
                </a:solidFill>
                <a:latin typeface="Calibri"/>
                <a:ea typeface="Calibri"/>
                <a:cs typeface="Calibri"/>
                <a:sym typeface="Calibri"/>
              </a:rPr>
              <a:t>TropOMI O3 total column planned</a:t>
            </a:r>
            <a:endParaRPr sz="1500">
              <a:solidFill>
                <a:srgbClr val="B7B7B7"/>
              </a:solidFill>
              <a:latin typeface="Calibri"/>
              <a:ea typeface="Calibri"/>
              <a:cs typeface="Calibri"/>
              <a:sym typeface="Calibri"/>
            </a:endParaRPr>
          </a:p>
          <a:p>
            <a:pPr marL="596900" marR="0" lvl="1" indent="-247650" algn="l" rtl="0">
              <a:spcBef>
                <a:spcPts val="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MOPITT CO total column</a:t>
            </a:r>
            <a:endParaRPr sz="1100">
              <a:solidFill>
                <a:schemeClr val="dk1"/>
              </a:solidFill>
            </a:endParaRPr>
          </a:p>
          <a:p>
            <a:pPr marL="596900" marR="0" lvl="1" indent="-247650" algn="l" rtl="0">
              <a:spcBef>
                <a:spcPts val="0"/>
              </a:spcBef>
              <a:spcAft>
                <a:spcPts val="0"/>
              </a:spcAft>
              <a:buClr>
                <a:schemeClr val="dk1"/>
              </a:buClr>
              <a:buSzPts val="1500"/>
              <a:buFont typeface="Arial"/>
              <a:buChar char="•"/>
            </a:pPr>
            <a:r>
              <a:rPr lang="en" sz="1500" b="1" i="0" u="none" strike="noStrike" cap="none">
                <a:solidFill>
                  <a:schemeClr val="dk1"/>
                </a:solidFill>
                <a:latin typeface="Calibri"/>
                <a:ea typeface="Calibri"/>
                <a:cs typeface="Calibri"/>
                <a:sym typeface="Calibri"/>
              </a:rPr>
              <a:t>TEMPO NO2 and HCHO columns, </a:t>
            </a:r>
            <a:r>
              <a:rPr lang="en" sz="1500" b="1" i="0" u="none" strike="noStrike" cap="none">
                <a:solidFill>
                  <a:srgbClr val="CCCCCC"/>
                </a:solidFill>
                <a:latin typeface="Calibri"/>
                <a:ea typeface="Calibri"/>
                <a:cs typeface="Calibri"/>
                <a:sym typeface="Calibri"/>
              </a:rPr>
              <a:t>O3 profiles planned</a:t>
            </a:r>
            <a:endParaRPr sz="1100">
              <a:solidFill>
                <a:srgbClr val="CCCCCC"/>
              </a:solidFill>
            </a:endParaRPr>
          </a:p>
          <a:p>
            <a:pPr marL="596900" marR="0" lvl="1" indent="-247650" algn="l" rtl="0">
              <a:spcBef>
                <a:spcPts val="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MLS O3 limb profile</a:t>
            </a:r>
            <a:endParaRPr sz="1100">
              <a:solidFill>
                <a:schemeClr val="dk1"/>
              </a:solidFill>
            </a:endParaRPr>
          </a:p>
          <a:p>
            <a:pPr marL="596900" marR="0" lvl="1" indent="-247650" algn="l" rtl="0">
              <a:spcBef>
                <a:spcPts val="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OMPS LP, N</a:t>
            </a:r>
            <a:r>
              <a:rPr lang="en" sz="1500">
                <a:solidFill>
                  <a:schemeClr val="dk1"/>
                </a:solidFill>
                <a:latin typeface="Calibri"/>
                <a:ea typeface="Calibri"/>
                <a:cs typeface="Calibri"/>
                <a:sym typeface="Calibri"/>
              </a:rPr>
              <a:t>P and TC</a:t>
            </a:r>
            <a:r>
              <a:rPr lang="en" sz="1500" b="0" i="0" u="none" strike="noStrike" cap="none">
                <a:solidFill>
                  <a:schemeClr val="dk1"/>
                </a:solidFill>
                <a:latin typeface="Calibri"/>
                <a:ea typeface="Calibri"/>
                <a:cs typeface="Calibri"/>
                <a:sym typeface="Calibri"/>
              </a:rPr>
              <a:t> O3 </a:t>
            </a:r>
            <a:r>
              <a:rPr lang="en" sz="1500">
                <a:solidFill>
                  <a:schemeClr val="dk1"/>
                </a:solidFill>
                <a:latin typeface="Calibri"/>
                <a:ea typeface="Calibri"/>
                <a:cs typeface="Calibri"/>
                <a:sym typeface="Calibri"/>
              </a:rPr>
              <a:t>(limb and nadir)</a:t>
            </a:r>
            <a:endParaRPr sz="1100">
              <a:solidFill>
                <a:schemeClr val="dk1"/>
              </a:solidFill>
            </a:endParaRPr>
          </a:p>
        </p:txBody>
      </p:sp>
      <p:sp>
        <p:nvSpPr>
          <p:cNvPr id="190" name="Google Shape;190;g2f428b29a0c_0_85"/>
          <p:cNvSpPr txBox="1"/>
          <p:nvPr/>
        </p:nvSpPr>
        <p:spPr>
          <a:xfrm>
            <a:off x="511628" y="217715"/>
            <a:ext cx="7219200" cy="654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Calibri"/>
                <a:ea typeface="Calibri"/>
                <a:cs typeface="Calibri"/>
                <a:sym typeface="Calibri"/>
              </a:rPr>
              <a:t>Tested and/or Assimilated observation products in JEDI</a:t>
            </a:r>
            <a:endParaRPr sz="1100"/>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91" name="Google Shape;191;g2f428b29a0c_0_85"/>
          <p:cNvGrpSpPr/>
          <p:nvPr/>
        </p:nvGrpSpPr>
        <p:grpSpPr>
          <a:xfrm>
            <a:off x="5663942" y="1082548"/>
            <a:ext cx="2799249" cy="2096655"/>
            <a:chOff x="6685613" y="4542020"/>
            <a:chExt cx="3087975" cy="2315978"/>
          </a:xfrm>
        </p:grpSpPr>
        <p:pic>
          <p:nvPicPr>
            <p:cNvPr id="192" name="Google Shape;192;g2f428b29a0c_0_85"/>
            <p:cNvPicPr preferRelativeResize="0"/>
            <p:nvPr/>
          </p:nvPicPr>
          <p:blipFill rotWithShape="1">
            <a:blip r:embed="rId3">
              <a:alphaModFix/>
            </a:blip>
            <a:srcRect l="10817" t="11402" r="7168"/>
            <a:stretch/>
          </p:blipFill>
          <p:spPr>
            <a:xfrm>
              <a:off x="6685613" y="4886792"/>
              <a:ext cx="3087975" cy="1971206"/>
            </a:xfrm>
            <a:prstGeom prst="rect">
              <a:avLst/>
            </a:prstGeom>
            <a:noFill/>
            <a:ln>
              <a:noFill/>
            </a:ln>
          </p:spPr>
        </p:pic>
        <p:sp>
          <p:nvSpPr>
            <p:cNvPr id="193" name="Google Shape;193;g2f428b29a0c_0_85"/>
            <p:cNvSpPr txBox="1"/>
            <p:nvPr/>
          </p:nvSpPr>
          <p:spPr>
            <a:xfrm>
              <a:off x="7465102" y="4542020"/>
              <a:ext cx="1576800" cy="314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VIIRS NPP AOD</a:t>
              </a:r>
              <a:endParaRPr sz="1100"/>
            </a:p>
          </p:txBody>
        </p:sp>
      </p:grpSp>
      <p:grpSp>
        <p:nvGrpSpPr>
          <p:cNvPr id="194" name="Google Shape;194;g2f428b29a0c_0_85"/>
          <p:cNvGrpSpPr/>
          <p:nvPr/>
        </p:nvGrpSpPr>
        <p:grpSpPr>
          <a:xfrm>
            <a:off x="5278198" y="3061510"/>
            <a:ext cx="3392255" cy="2081843"/>
            <a:chOff x="7420483" y="4343400"/>
            <a:chExt cx="3617633" cy="2250154"/>
          </a:xfrm>
        </p:grpSpPr>
        <p:pic>
          <p:nvPicPr>
            <p:cNvPr id="195" name="Google Shape;195;g2f428b29a0c_0_85"/>
            <p:cNvPicPr preferRelativeResize="0"/>
            <p:nvPr/>
          </p:nvPicPr>
          <p:blipFill rotWithShape="1">
            <a:blip r:embed="rId4">
              <a:alphaModFix/>
            </a:blip>
            <a:srcRect t="10778"/>
            <a:stretch/>
          </p:blipFill>
          <p:spPr>
            <a:xfrm>
              <a:off x="7420483" y="4686300"/>
              <a:ext cx="3617633" cy="1907254"/>
            </a:xfrm>
            <a:prstGeom prst="rect">
              <a:avLst/>
            </a:prstGeom>
            <a:noFill/>
            <a:ln>
              <a:noFill/>
            </a:ln>
          </p:spPr>
        </p:pic>
        <p:sp>
          <p:nvSpPr>
            <p:cNvPr id="196" name="Google Shape;196;g2f428b29a0c_0_85"/>
            <p:cNvSpPr txBox="1"/>
            <p:nvPr/>
          </p:nvSpPr>
          <p:spPr>
            <a:xfrm>
              <a:off x="8572500" y="4343400"/>
              <a:ext cx="1454700" cy="307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MODIS AQUA</a:t>
              </a:r>
              <a:endParaRPr sz="110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grpSp>
        <p:nvGrpSpPr>
          <p:cNvPr id="81" name="Google Shape;81;g2f428b29a0c_0_0"/>
          <p:cNvGrpSpPr/>
          <p:nvPr/>
        </p:nvGrpSpPr>
        <p:grpSpPr>
          <a:xfrm>
            <a:off x="2365557" y="783444"/>
            <a:ext cx="4412938" cy="4165166"/>
            <a:chOff x="1285128" y="71198"/>
            <a:chExt cx="5883917" cy="5553555"/>
          </a:xfrm>
        </p:grpSpPr>
        <p:sp>
          <p:nvSpPr>
            <p:cNvPr id="82" name="Google Shape;82;g2f428b29a0c_0_0"/>
            <p:cNvSpPr/>
            <p:nvPr/>
          </p:nvSpPr>
          <p:spPr>
            <a:xfrm>
              <a:off x="2518287" y="71198"/>
              <a:ext cx="3417600" cy="3417600"/>
            </a:xfrm>
            <a:prstGeom prst="ellipse">
              <a:avLst/>
            </a:prstGeom>
            <a:solidFill>
              <a:srgbClr val="FFC000">
                <a:alpha val="49800"/>
              </a:srgbClr>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3" name="Google Shape;83;g2f428b29a0c_0_0"/>
            <p:cNvSpPr txBox="1"/>
            <p:nvPr/>
          </p:nvSpPr>
          <p:spPr>
            <a:xfrm>
              <a:off x="2973957" y="669266"/>
              <a:ext cx="2506200" cy="1537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900"/>
                <a:buFont typeface="Calibri"/>
                <a:buNone/>
              </a:pPr>
              <a:r>
                <a:rPr lang="en" sz="2900" dirty="0">
                  <a:solidFill>
                    <a:schemeClr val="dk1"/>
                  </a:solidFill>
                  <a:latin typeface="Calibri"/>
                  <a:ea typeface="Calibri"/>
                  <a:cs typeface="Calibri"/>
                  <a:sym typeface="Calibri"/>
                </a:rPr>
                <a:t>Coupled DA with AC</a:t>
              </a:r>
              <a:endParaRPr sz="1100" dirty="0"/>
            </a:p>
          </p:txBody>
        </p:sp>
        <p:sp>
          <p:nvSpPr>
            <p:cNvPr id="84" name="Google Shape;84;g2f428b29a0c_0_0"/>
            <p:cNvSpPr/>
            <p:nvPr/>
          </p:nvSpPr>
          <p:spPr>
            <a:xfrm>
              <a:off x="3751445" y="2207153"/>
              <a:ext cx="3417600" cy="3417600"/>
            </a:xfrm>
            <a:prstGeom prst="ellipse">
              <a:avLst/>
            </a:prstGeom>
            <a:solidFill>
              <a:srgbClr val="FF0000">
                <a:alpha val="49800"/>
              </a:srgbClr>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5" name="Google Shape;85;g2f428b29a0c_0_0"/>
            <p:cNvSpPr txBox="1"/>
            <p:nvPr/>
          </p:nvSpPr>
          <p:spPr>
            <a:xfrm>
              <a:off x="4796639" y="3090015"/>
              <a:ext cx="2050500" cy="18795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900"/>
                <a:buFont typeface="Calibri"/>
                <a:buNone/>
              </a:pPr>
              <a:r>
                <a:rPr lang="en" sz="2900">
                  <a:solidFill>
                    <a:schemeClr val="dk1"/>
                  </a:solidFill>
                  <a:latin typeface="Calibri"/>
                  <a:ea typeface="Calibri"/>
                  <a:cs typeface="Calibri"/>
                  <a:sym typeface="Calibri"/>
                </a:rPr>
                <a:t>Air quality</a:t>
              </a:r>
              <a:endParaRPr sz="1100"/>
            </a:p>
            <a:p>
              <a:pPr marL="0" marR="0" lvl="0" indent="0" algn="ctr" rtl="0">
                <a:lnSpc>
                  <a:spcPct val="90000"/>
                </a:lnSpc>
                <a:spcBef>
                  <a:spcPts val="1000"/>
                </a:spcBef>
                <a:spcAft>
                  <a:spcPts val="0"/>
                </a:spcAft>
                <a:buClr>
                  <a:schemeClr val="dk1"/>
                </a:buClr>
                <a:buSzPts val="2900"/>
                <a:buFont typeface="Calibri"/>
                <a:buNone/>
              </a:pPr>
              <a:r>
                <a:rPr lang="en" sz="2900">
                  <a:solidFill>
                    <a:schemeClr val="dk1"/>
                  </a:solidFill>
                  <a:latin typeface="Calibri"/>
                  <a:ea typeface="Calibri"/>
                  <a:cs typeface="Calibri"/>
                  <a:sym typeface="Calibri"/>
                </a:rPr>
                <a:t>&amp; scales</a:t>
              </a:r>
              <a:endParaRPr sz="1100"/>
            </a:p>
          </p:txBody>
        </p:sp>
        <p:sp>
          <p:nvSpPr>
            <p:cNvPr id="86" name="Google Shape;86;g2f428b29a0c_0_0"/>
            <p:cNvSpPr/>
            <p:nvPr/>
          </p:nvSpPr>
          <p:spPr>
            <a:xfrm>
              <a:off x="1285128" y="2207153"/>
              <a:ext cx="3417600" cy="3417600"/>
            </a:xfrm>
            <a:prstGeom prst="ellipse">
              <a:avLst/>
            </a:prstGeom>
            <a:solidFill>
              <a:srgbClr val="00A1FD">
                <a:alpha val="49800"/>
              </a:srgbClr>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7" name="Google Shape;87;g2f428b29a0c_0_0"/>
            <p:cNvSpPr txBox="1"/>
            <p:nvPr/>
          </p:nvSpPr>
          <p:spPr>
            <a:xfrm>
              <a:off x="1606946" y="3090015"/>
              <a:ext cx="2050500" cy="18795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900"/>
                <a:buFont typeface="Calibri"/>
                <a:buNone/>
              </a:pPr>
              <a:r>
                <a:rPr lang="en" sz="2900">
                  <a:solidFill>
                    <a:schemeClr val="dk1"/>
                  </a:solidFill>
                  <a:latin typeface="Calibri"/>
                  <a:ea typeface="Calibri"/>
                  <a:cs typeface="Calibri"/>
                  <a:sym typeface="Calibri"/>
                </a:rPr>
                <a:t>Emissions</a:t>
              </a:r>
              <a:endParaRPr sz="1100"/>
            </a:p>
            <a:p>
              <a:pPr marL="0" marR="0" lvl="0" indent="0" algn="ctr" rtl="0">
                <a:lnSpc>
                  <a:spcPct val="90000"/>
                </a:lnSpc>
                <a:spcBef>
                  <a:spcPts val="1000"/>
                </a:spcBef>
                <a:spcAft>
                  <a:spcPts val="0"/>
                </a:spcAft>
                <a:buClr>
                  <a:schemeClr val="dk1"/>
                </a:buClr>
                <a:buSzPts val="2900"/>
                <a:buFont typeface="Calibri"/>
                <a:buNone/>
              </a:pPr>
              <a:r>
                <a:rPr lang="en" sz="2900">
                  <a:solidFill>
                    <a:schemeClr val="dk1"/>
                  </a:solidFill>
                  <a:latin typeface="Calibri"/>
                  <a:ea typeface="Calibri"/>
                  <a:cs typeface="Calibri"/>
                  <a:sym typeface="Calibri"/>
                </a:rPr>
                <a:t>&amp; fluxes</a:t>
              </a:r>
              <a:endParaRPr sz="1100"/>
            </a:p>
          </p:txBody>
        </p:sp>
      </p:grpSp>
      <p:sp>
        <p:nvSpPr>
          <p:cNvPr id="88" name="Google Shape;88;g2f428b29a0c_0_0"/>
          <p:cNvSpPr txBox="1"/>
          <p:nvPr/>
        </p:nvSpPr>
        <p:spPr>
          <a:xfrm>
            <a:off x="-391450" y="-203475"/>
            <a:ext cx="9227400" cy="1102500"/>
          </a:xfrm>
          <a:prstGeom prst="rect">
            <a:avLst/>
          </a:prstGeom>
          <a:noFill/>
          <a:ln>
            <a:noFill/>
          </a:ln>
          <a:effectLst>
            <a:outerShdw blurRad="50800" dist="50800" dir="2700000" algn="tl" rotWithShape="0">
              <a:srgbClr val="000000">
                <a:alpha val="8353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700"/>
              <a:buFont typeface="Calibri"/>
              <a:buNone/>
            </a:pPr>
            <a:r>
              <a:rPr lang="en" sz="2100" b="1">
                <a:solidFill>
                  <a:schemeClr val="lt1"/>
                </a:solidFill>
                <a:latin typeface="Calibri"/>
                <a:ea typeface="Calibri"/>
                <a:cs typeface="Calibri"/>
                <a:sym typeface="Calibri"/>
              </a:rPr>
              <a:t>JCSDA Atmospheric COMPOsition – Research to Operations Elements</a:t>
            </a:r>
            <a:endParaRPr sz="2100">
              <a:solidFill>
                <a:schemeClr val="lt1"/>
              </a:solidFill>
              <a:latin typeface="Calibri"/>
              <a:ea typeface="Calibri"/>
              <a:cs typeface="Calibri"/>
              <a:sym typeface="Calibri"/>
            </a:endParaRPr>
          </a:p>
        </p:txBody>
      </p:sp>
      <p:sp>
        <p:nvSpPr>
          <p:cNvPr id="89" name="Google Shape;89;g2f428b29a0c_0_0"/>
          <p:cNvSpPr txBox="1"/>
          <p:nvPr/>
        </p:nvSpPr>
        <p:spPr>
          <a:xfrm>
            <a:off x="247351" y="899025"/>
            <a:ext cx="2869500" cy="1362300"/>
          </a:xfrm>
          <a:prstGeom prst="rect">
            <a:avLst/>
          </a:prstGeom>
          <a:solidFill>
            <a:srgbClr val="FFC000">
              <a:alpha val="863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chemeClr val="dk1"/>
                </a:solidFill>
                <a:latin typeface="Calibri"/>
                <a:ea typeface="Calibri"/>
                <a:cs typeface="Calibri"/>
                <a:sym typeface="Calibri"/>
              </a:rPr>
              <a:t>Enhance Coupled Data assimilation with NWP:</a:t>
            </a:r>
            <a:endParaRPr sz="1100"/>
          </a:p>
          <a:p>
            <a:pPr marL="215900" marR="0" lvl="0" indent="-2159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Aerosols</a:t>
            </a:r>
            <a:endParaRPr sz="1100"/>
          </a:p>
          <a:p>
            <a:pPr marL="215900" marR="0" lvl="0" indent="-2159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Stratospheric Ozone</a:t>
            </a:r>
            <a:endParaRPr sz="1100"/>
          </a:p>
          <a:p>
            <a:pPr marL="215900" marR="0" lvl="0" indent="-2159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Tropospheric chemistry and GHG</a:t>
            </a:r>
            <a:endParaRPr sz="1100"/>
          </a:p>
          <a:p>
            <a:pPr marL="215900" marR="0" lvl="0" indent="-215900" algn="l" rtl="0">
              <a:spcBef>
                <a:spcPts val="0"/>
              </a:spcBef>
              <a:spcAft>
                <a:spcPts val="0"/>
              </a:spcAft>
              <a:buClr>
                <a:schemeClr val="dk1"/>
              </a:buClr>
              <a:buSzPts val="1400"/>
              <a:buFont typeface="Calibri"/>
              <a:buChar char="-"/>
            </a:pPr>
            <a:r>
              <a:rPr lang="en" sz="1400" u="sng">
                <a:solidFill>
                  <a:schemeClr val="dk1"/>
                </a:solidFill>
                <a:latin typeface="Calibri"/>
                <a:ea typeface="Calibri"/>
                <a:cs typeface="Calibri"/>
                <a:sym typeface="Calibri"/>
              </a:rPr>
              <a:t>L1 DA</a:t>
            </a:r>
            <a:endParaRPr sz="1100"/>
          </a:p>
        </p:txBody>
      </p:sp>
      <p:sp>
        <p:nvSpPr>
          <p:cNvPr id="90" name="Google Shape;90;g2f428b29a0c_0_0"/>
          <p:cNvSpPr txBox="1"/>
          <p:nvPr/>
        </p:nvSpPr>
        <p:spPr>
          <a:xfrm>
            <a:off x="247342" y="3297692"/>
            <a:ext cx="2002200" cy="1577700"/>
          </a:xfrm>
          <a:prstGeom prst="rect">
            <a:avLst/>
          </a:prstGeom>
          <a:solidFill>
            <a:srgbClr val="0093FD">
              <a:alpha val="1059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chemeClr val="dk1"/>
                </a:solidFill>
                <a:latin typeface="Calibri"/>
                <a:ea typeface="Calibri"/>
                <a:cs typeface="Calibri"/>
                <a:sym typeface="Calibri"/>
              </a:rPr>
              <a:t>Extend DA for fluxes and emission constraint:</a:t>
            </a:r>
            <a:endParaRPr sz="1100"/>
          </a:p>
          <a:p>
            <a:pPr marL="215900" marR="0" lvl="0" indent="-2159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Anthropogenic emissions</a:t>
            </a:r>
            <a:endParaRPr sz="1100"/>
          </a:p>
          <a:p>
            <a:pPr marL="215900" marR="0" lvl="0" indent="-2159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Fires</a:t>
            </a:r>
            <a:endParaRPr sz="1100"/>
          </a:p>
          <a:p>
            <a:pPr marL="215900" marR="0" lvl="0" indent="-2159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Vegetation</a:t>
            </a:r>
            <a:endParaRPr sz="1100"/>
          </a:p>
          <a:p>
            <a:pPr marL="215900" marR="0" lvl="0" indent="-2159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Chemical reactions</a:t>
            </a:r>
            <a:endParaRPr sz="1100"/>
          </a:p>
        </p:txBody>
      </p:sp>
      <p:sp>
        <p:nvSpPr>
          <p:cNvPr id="91" name="Google Shape;91;g2f428b29a0c_0_0"/>
          <p:cNvSpPr txBox="1"/>
          <p:nvPr/>
        </p:nvSpPr>
        <p:spPr>
          <a:xfrm>
            <a:off x="6725264" y="1056258"/>
            <a:ext cx="2418600" cy="2224200"/>
          </a:xfrm>
          <a:prstGeom prst="rect">
            <a:avLst/>
          </a:prstGeom>
          <a:solidFill>
            <a:srgbClr val="FF0000">
              <a:alpha val="1176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dirty="0">
                <a:solidFill>
                  <a:schemeClr val="dk1"/>
                </a:solidFill>
                <a:latin typeface="Calibri"/>
                <a:ea typeface="Calibri"/>
                <a:cs typeface="Calibri"/>
                <a:sym typeface="Calibri"/>
              </a:rPr>
              <a:t>Facilitate high resolution data </a:t>
            </a:r>
            <a:r>
              <a:rPr lang="en" b="1" dirty="0">
                <a:solidFill>
                  <a:schemeClr val="dk1"/>
                </a:solidFill>
                <a:latin typeface="Calibri"/>
                <a:ea typeface="Calibri"/>
                <a:cs typeface="Calibri"/>
                <a:sym typeface="Calibri"/>
              </a:rPr>
              <a:t>assimilation</a:t>
            </a:r>
            <a:r>
              <a:rPr lang="en" sz="1400" b="1" dirty="0">
                <a:solidFill>
                  <a:schemeClr val="dk1"/>
                </a:solidFill>
                <a:latin typeface="Calibri"/>
                <a:ea typeface="Calibri"/>
                <a:cs typeface="Calibri"/>
                <a:sym typeface="Calibri"/>
              </a:rPr>
              <a:t>:</a:t>
            </a:r>
            <a:endParaRPr sz="1100" dirty="0"/>
          </a:p>
          <a:p>
            <a:pPr marL="215900" marR="0" lvl="0" indent="-215900" algn="l" rtl="0">
              <a:spcBef>
                <a:spcPts val="0"/>
              </a:spcBef>
              <a:spcAft>
                <a:spcPts val="0"/>
              </a:spcAft>
              <a:buClr>
                <a:schemeClr val="dk1"/>
              </a:buClr>
              <a:buSzPts val="1400"/>
              <a:buFont typeface="Calibri"/>
              <a:buChar char="-"/>
            </a:pPr>
            <a:r>
              <a:rPr lang="en" sz="1400" dirty="0">
                <a:solidFill>
                  <a:schemeClr val="dk1"/>
                </a:solidFill>
                <a:latin typeface="Calibri"/>
                <a:ea typeface="Calibri"/>
                <a:cs typeface="Calibri"/>
                <a:sym typeface="Calibri"/>
              </a:rPr>
              <a:t>New sensors i.e. TEMPO, GEMS, S4, (</a:t>
            </a:r>
            <a:r>
              <a:rPr lang="en" sz="1400" dirty="0" err="1">
                <a:solidFill>
                  <a:schemeClr val="dk1"/>
                </a:solidFill>
                <a:latin typeface="Calibri"/>
                <a:ea typeface="Calibri"/>
                <a:cs typeface="Calibri"/>
                <a:sym typeface="Calibri"/>
              </a:rPr>
              <a:t>GeoXO</a:t>
            </a:r>
            <a:r>
              <a:rPr lang="en" sz="1400" dirty="0">
                <a:solidFill>
                  <a:schemeClr val="dk1"/>
                </a:solidFill>
                <a:latin typeface="Calibri"/>
                <a:ea typeface="Calibri"/>
                <a:cs typeface="Calibri"/>
                <a:sym typeface="Calibri"/>
              </a:rPr>
              <a:t>)</a:t>
            </a:r>
            <a:endParaRPr sz="1100" dirty="0"/>
          </a:p>
          <a:p>
            <a:pPr marL="215900" marR="0" lvl="0" indent="-215900" algn="l" rtl="0">
              <a:spcBef>
                <a:spcPts val="0"/>
              </a:spcBef>
              <a:spcAft>
                <a:spcPts val="0"/>
              </a:spcAft>
              <a:buClr>
                <a:schemeClr val="dk1"/>
              </a:buClr>
              <a:buSzPts val="1400"/>
              <a:buFont typeface="Calibri"/>
              <a:buChar char="-"/>
            </a:pPr>
            <a:r>
              <a:rPr lang="en" sz="1400" dirty="0">
                <a:solidFill>
                  <a:schemeClr val="dk1"/>
                </a:solidFill>
                <a:latin typeface="Calibri"/>
                <a:ea typeface="Calibri"/>
                <a:cs typeface="Calibri"/>
                <a:sym typeface="Calibri"/>
              </a:rPr>
              <a:t>Novel geometries, stretched and refined grids</a:t>
            </a:r>
            <a:endParaRPr sz="1400" dirty="0">
              <a:solidFill>
                <a:schemeClr val="dk1"/>
              </a:solidFill>
              <a:latin typeface="Calibri"/>
              <a:ea typeface="Calibri"/>
              <a:cs typeface="Calibri"/>
              <a:sym typeface="Calibri"/>
            </a:endParaRPr>
          </a:p>
          <a:p>
            <a:pPr marL="215900" marR="0" lvl="0" indent="-196850" algn="l" rtl="0">
              <a:spcBef>
                <a:spcPts val="0"/>
              </a:spcBef>
              <a:spcAft>
                <a:spcPts val="0"/>
              </a:spcAft>
              <a:buClr>
                <a:schemeClr val="dk1"/>
              </a:buClr>
              <a:buSzPts val="1100"/>
              <a:buFont typeface="Calibri"/>
              <a:buChar char="-"/>
            </a:pPr>
            <a:r>
              <a:rPr lang="en" dirty="0">
                <a:solidFill>
                  <a:schemeClr val="dk1"/>
                </a:solidFill>
                <a:latin typeface="Calibri"/>
                <a:ea typeface="Calibri"/>
                <a:cs typeface="Calibri"/>
                <a:sym typeface="Calibri"/>
              </a:rPr>
              <a:t>Scalability</a:t>
            </a:r>
            <a:endParaRPr dirty="0">
              <a:solidFill>
                <a:schemeClr val="dk1"/>
              </a:solidFill>
              <a:latin typeface="Calibri"/>
              <a:ea typeface="Calibri"/>
              <a:cs typeface="Calibri"/>
              <a:sym typeface="Calibri"/>
            </a:endParaRPr>
          </a:p>
          <a:p>
            <a:pPr marL="215900" marR="0" lvl="0" indent="-215900" algn="l" rtl="0">
              <a:spcBef>
                <a:spcPts val="0"/>
              </a:spcBef>
              <a:spcAft>
                <a:spcPts val="0"/>
              </a:spcAft>
              <a:buClr>
                <a:schemeClr val="dk1"/>
              </a:buClr>
              <a:buSzPts val="1400"/>
              <a:buFont typeface="Calibri"/>
              <a:buChar char="-"/>
            </a:pPr>
            <a:r>
              <a:rPr lang="en" sz="1400" dirty="0">
                <a:solidFill>
                  <a:schemeClr val="dk1"/>
                </a:solidFill>
                <a:latin typeface="Calibri"/>
                <a:ea typeface="Calibri"/>
                <a:cs typeface="Calibri"/>
                <a:sym typeface="Calibri"/>
              </a:rPr>
              <a:t>Surface observations/ field cam</a:t>
            </a:r>
            <a:r>
              <a:rPr lang="en" dirty="0">
                <a:solidFill>
                  <a:schemeClr val="dk1"/>
                </a:solidFill>
                <a:latin typeface="Calibri"/>
                <a:ea typeface="Calibri"/>
                <a:cs typeface="Calibri"/>
                <a:sym typeface="Calibri"/>
              </a:rPr>
              <a:t>paigns</a:t>
            </a:r>
            <a:endParaRPr sz="1100" dirty="0"/>
          </a:p>
          <a:p>
            <a:pPr marL="0" marR="0" lvl="0" indent="0" algn="l" rtl="0">
              <a:spcBef>
                <a:spcPts val="0"/>
              </a:spcBef>
              <a:spcAft>
                <a:spcPts val="0"/>
              </a:spcAft>
              <a:buClr>
                <a:schemeClr val="dk1"/>
              </a:buClr>
              <a:buSzPts val="1400"/>
              <a:buFont typeface="Calibri"/>
              <a:buNone/>
            </a:pPr>
            <a:endParaRPr sz="1400" dirty="0">
              <a:solidFill>
                <a:schemeClr val="dk1"/>
              </a:solidFill>
              <a:latin typeface="Calibri"/>
              <a:ea typeface="Calibri"/>
              <a:cs typeface="Calibri"/>
              <a:sym typeface="Calibri"/>
            </a:endParaRPr>
          </a:p>
        </p:txBody>
      </p:sp>
      <p:grpSp>
        <p:nvGrpSpPr>
          <p:cNvPr id="92" name="Google Shape;92;g2f428b29a0c_0_0"/>
          <p:cNvGrpSpPr/>
          <p:nvPr/>
        </p:nvGrpSpPr>
        <p:grpSpPr>
          <a:xfrm>
            <a:off x="4155516" y="2693421"/>
            <a:ext cx="822150" cy="659475"/>
            <a:chOff x="5540688" y="3591228"/>
            <a:chExt cx="1096200" cy="879300"/>
          </a:xfrm>
        </p:grpSpPr>
        <p:sp>
          <p:nvSpPr>
            <p:cNvPr id="93" name="Google Shape;93;g2f428b29a0c_0_0"/>
            <p:cNvSpPr/>
            <p:nvPr/>
          </p:nvSpPr>
          <p:spPr>
            <a:xfrm>
              <a:off x="5540688" y="3591228"/>
              <a:ext cx="1096200" cy="879300"/>
            </a:xfrm>
            <a:prstGeom prst="triangle">
              <a:avLst>
                <a:gd name="adj" fmla="val 50000"/>
              </a:avLst>
            </a:prstGeom>
            <a:solidFill>
              <a:schemeClr val="dk1"/>
            </a:solidFill>
            <a:ln w="571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4" name="Google Shape;94;g2f428b29a0c_0_0"/>
            <p:cNvSpPr txBox="1"/>
            <p:nvPr/>
          </p:nvSpPr>
          <p:spPr>
            <a:xfrm>
              <a:off x="5696985" y="3899827"/>
              <a:ext cx="774900" cy="502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1">
                  <a:solidFill>
                    <a:schemeClr val="lt1"/>
                  </a:solidFill>
                  <a:latin typeface="Calibri"/>
                  <a:ea typeface="Calibri"/>
                  <a:cs typeface="Calibri"/>
                  <a:sym typeface="Calibri"/>
                </a:rPr>
                <a:t>JCSDA</a:t>
              </a:r>
              <a:endParaRPr sz="1000"/>
            </a:p>
            <a:p>
              <a:pPr marL="0" marR="0" lvl="0" indent="0" algn="ctr" rtl="0">
                <a:spcBef>
                  <a:spcPts val="0"/>
                </a:spcBef>
                <a:spcAft>
                  <a:spcPts val="0"/>
                </a:spcAft>
                <a:buNone/>
              </a:pPr>
              <a:r>
                <a:rPr lang="en" sz="1000" b="1">
                  <a:solidFill>
                    <a:schemeClr val="lt1"/>
                  </a:solidFill>
                  <a:latin typeface="Calibri"/>
                  <a:ea typeface="Calibri"/>
                  <a:cs typeface="Calibri"/>
                  <a:sym typeface="Calibri"/>
                </a:rPr>
                <a:t>COMPO</a:t>
              </a:r>
              <a:endParaRPr sz="100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2f428b29a0c_0_215"/>
          <p:cNvSpPr txBox="1">
            <a:spLocks noGrp="1"/>
          </p:cNvSpPr>
          <p:nvPr>
            <p:ph type="sldNum" idx="12"/>
          </p:nvPr>
        </p:nvSpPr>
        <p:spPr>
          <a:xfrm>
            <a:off x="6530125" y="4553815"/>
            <a:ext cx="2133600" cy="2739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rgbClr val="888888"/>
              </a:buClr>
              <a:buSzPts val="900"/>
              <a:buFont typeface="Calibri"/>
              <a:buNone/>
            </a:pPr>
            <a:fld id="{00000000-1234-1234-1234-123412341234}" type="slidenum">
              <a:rPr lang="en"/>
              <a:t>3</a:t>
            </a:fld>
            <a:endParaRPr/>
          </a:p>
        </p:txBody>
      </p:sp>
      <p:sp>
        <p:nvSpPr>
          <p:cNvPr id="100" name="Google Shape;100;g2f428b29a0c_0_215"/>
          <p:cNvSpPr txBox="1">
            <a:spLocks noGrp="1"/>
          </p:cNvSpPr>
          <p:nvPr>
            <p:ph type="title"/>
          </p:nvPr>
        </p:nvSpPr>
        <p:spPr>
          <a:xfrm>
            <a:off x="88857" y="2"/>
            <a:ext cx="7819200" cy="680700"/>
          </a:xfrm>
          <a:prstGeom prst="rect">
            <a:avLst/>
          </a:prstGeom>
          <a:noFill/>
          <a:ln>
            <a:noFill/>
          </a:ln>
        </p:spPr>
        <p:txBody>
          <a:bodyPr spcFirstLastPara="1" wrap="square" lIns="68575" tIns="34275" rIns="68575" bIns="34275" anchor="ctr" anchorCtr="0">
            <a:normAutofit fontScale="90000"/>
          </a:bodyPr>
          <a:lstStyle/>
          <a:p>
            <a:pPr marL="0" marR="0" lvl="0" indent="0" algn="l" rtl="0">
              <a:lnSpc>
                <a:spcPct val="90000"/>
              </a:lnSpc>
              <a:spcBef>
                <a:spcPts val="0"/>
              </a:spcBef>
              <a:spcAft>
                <a:spcPts val="0"/>
              </a:spcAft>
              <a:buClr>
                <a:schemeClr val="lt1"/>
              </a:buClr>
              <a:buSzPct val="176190"/>
              <a:buFont typeface="Calibri"/>
              <a:buNone/>
            </a:pPr>
            <a:r>
              <a:rPr lang="en" sz="2100" b="1">
                <a:solidFill>
                  <a:schemeClr val="lt1"/>
                </a:solidFill>
                <a:latin typeface="Calibri"/>
                <a:ea typeface="Calibri"/>
                <a:cs typeface="Calibri"/>
                <a:sym typeface="Calibri"/>
              </a:rPr>
              <a:t>JEDI principles:</a:t>
            </a:r>
            <a:br>
              <a:rPr lang="en" sz="1800" b="1">
                <a:solidFill>
                  <a:schemeClr val="lt1"/>
                </a:solidFill>
                <a:latin typeface="Calibri"/>
                <a:ea typeface="Calibri"/>
                <a:cs typeface="Calibri"/>
                <a:sym typeface="Calibri"/>
              </a:rPr>
            </a:br>
            <a:r>
              <a:rPr lang="en" sz="1800" b="1">
                <a:solidFill>
                  <a:schemeClr val="lt1"/>
                </a:solidFill>
                <a:latin typeface="Calibri"/>
                <a:ea typeface="Calibri"/>
                <a:cs typeface="Calibri"/>
                <a:sym typeface="Calibri"/>
              </a:rPr>
              <a:t>Build DA blocks once and update for all components of earth-system in one DA system</a:t>
            </a:r>
            <a:endParaRPr>
              <a:solidFill>
                <a:schemeClr val="lt1"/>
              </a:solidFill>
            </a:endParaRPr>
          </a:p>
        </p:txBody>
      </p:sp>
      <p:pic>
        <p:nvPicPr>
          <p:cNvPr id="101" name="Google Shape;101;g2f428b29a0c_0_215"/>
          <p:cNvPicPr preferRelativeResize="0"/>
          <p:nvPr/>
        </p:nvPicPr>
        <p:blipFill>
          <a:blip r:embed="rId3">
            <a:alphaModFix/>
          </a:blip>
          <a:stretch>
            <a:fillRect/>
          </a:stretch>
        </p:blipFill>
        <p:spPr>
          <a:xfrm>
            <a:off x="684800" y="772649"/>
            <a:ext cx="7576698" cy="4203387"/>
          </a:xfrm>
          <a:prstGeom prst="rect">
            <a:avLst/>
          </a:prstGeom>
          <a:noFill/>
          <a:ln>
            <a:noFill/>
          </a:ln>
        </p:spPr>
      </p:pic>
      <p:sp>
        <p:nvSpPr>
          <p:cNvPr id="2" name="TextBox 1">
            <a:extLst>
              <a:ext uri="{FF2B5EF4-FFF2-40B4-BE49-F238E27FC236}">
                <a16:creationId xmlns:a16="http://schemas.microsoft.com/office/drawing/2014/main" id="{EEF4A4EC-A857-E777-81B7-F5913EFC19FF}"/>
              </a:ext>
            </a:extLst>
          </p:cNvPr>
          <p:cNvSpPr txBox="1"/>
          <p:nvPr/>
        </p:nvSpPr>
        <p:spPr>
          <a:xfrm>
            <a:off x="1095153" y="3104707"/>
            <a:ext cx="851515" cy="307777"/>
          </a:xfrm>
          <a:prstGeom prst="rect">
            <a:avLst/>
          </a:prstGeom>
          <a:solidFill>
            <a:schemeClr val="bg1"/>
          </a:solidFill>
        </p:spPr>
        <p:txBody>
          <a:bodyPr wrap="none" rtlCol="0">
            <a:spAutoFit/>
          </a:bodyPr>
          <a:lstStyle/>
          <a:p>
            <a:r>
              <a:rPr lang="en-US" b="1" u="sng" dirty="0"/>
              <a:t>Generic</a:t>
            </a:r>
          </a:p>
        </p:txBody>
      </p:sp>
      <p:sp>
        <p:nvSpPr>
          <p:cNvPr id="3" name="TextBox 2">
            <a:extLst>
              <a:ext uri="{FF2B5EF4-FFF2-40B4-BE49-F238E27FC236}">
                <a16:creationId xmlns:a16="http://schemas.microsoft.com/office/drawing/2014/main" id="{FE72B054-404F-73C9-6BC0-8558165E7BDB}"/>
              </a:ext>
            </a:extLst>
          </p:cNvPr>
          <p:cNvSpPr txBox="1"/>
          <p:nvPr/>
        </p:nvSpPr>
        <p:spPr>
          <a:xfrm>
            <a:off x="1162492" y="4160874"/>
            <a:ext cx="870751" cy="307777"/>
          </a:xfrm>
          <a:prstGeom prst="rect">
            <a:avLst/>
          </a:prstGeom>
          <a:solidFill>
            <a:schemeClr val="bg1"/>
          </a:solidFill>
        </p:spPr>
        <p:txBody>
          <a:bodyPr wrap="none" rtlCol="0">
            <a:spAutoFit/>
          </a:bodyPr>
          <a:lstStyle/>
          <a:p>
            <a:r>
              <a:rPr lang="en-US" b="1" u="sng" dirty="0"/>
              <a:t>Specific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f428b29a0c_0_24"/>
          <p:cNvSpPr txBox="1"/>
          <p:nvPr/>
        </p:nvSpPr>
        <p:spPr>
          <a:xfrm>
            <a:off x="230450" y="-212976"/>
            <a:ext cx="8913600" cy="1102500"/>
          </a:xfrm>
          <a:prstGeom prst="rect">
            <a:avLst/>
          </a:prstGeom>
          <a:noFill/>
          <a:ln>
            <a:noFill/>
          </a:ln>
          <a:effectLst>
            <a:outerShdw blurRad="50800" dist="50800" dir="2700000" algn="tl" rotWithShape="0">
              <a:srgbClr val="000000">
                <a:alpha val="83530"/>
              </a:srgbClr>
            </a:outerShdw>
          </a:effectLst>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2700"/>
              <a:buFont typeface="Calibri"/>
              <a:buNone/>
            </a:pPr>
            <a:r>
              <a:rPr lang="en" sz="2000" b="1" u="sng" dirty="0">
                <a:solidFill>
                  <a:schemeClr val="lt1"/>
                </a:solidFill>
                <a:latin typeface="Calibri"/>
                <a:ea typeface="Calibri"/>
                <a:cs typeface="Calibri"/>
                <a:sym typeface="Calibri"/>
              </a:rPr>
              <a:t>Specific</a:t>
            </a:r>
            <a:r>
              <a:rPr lang="en" sz="2000" b="1" dirty="0">
                <a:solidFill>
                  <a:schemeClr val="lt1"/>
                </a:solidFill>
                <a:latin typeface="Calibri"/>
                <a:ea typeface="Calibri"/>
                <a:cs typeface="Calibri"/>
                <a:sym typeface="Calibri"/>
              </a:rPr>
              <a:t>: Air Quality and global Atmospheric Composition interfaces</a:t>
            </a:r>
            <a:endParaRPr sz="2000" b="1" dirty="0">
              <a:solidFill>
                <a:schemeClr val="lt1"/>
              </a:solidFill>
              <a:latin typeface="Calibri"/>
              <a:ea typeface="Calibri"/>
              <a:cs typeface="Calibri"/>
              <a:sym typeface="Calibri"/>
            </a:endParaRPr>
          </a:p>
        </p:txBody>
      </p:sp>
      <p:pic>
        <p:nvPicPr>
          <p:cNvPr id="107" name="Google Shape;107;g2f428b29a0c_0_24"/>
          <p:cNvPicPr preferRelativeResize="0"/>
          <p:nvPr/>
        </p:nvPicPr>
        <p:blipFill rotWithShape="1">
          <a:blip r:embed="rId3">
            <a:alphaModFix/>
          </a:blip>
          <a:srcRect t="47434"/>
          <a:stretch/>
        </p:blipFill>
        <p:spPr>
          <a:xfrm>
            <a:off x="3095613" y="2057220"/>
            <a:ext cx="2829087" cy="1388414"/>
          </a:xfrm>
          <a:prstGeom prst="rect">
            <a:avLst/>
          </a:prstGeom>
          <a:noFill/>
          <a:ln>
            <a:noFill/>
          </a:ln>
        </p:spPr>
      </p:pic>
      <p:sp>
        <p:nvSpPr>
          <p:cNvPr id="108" name="Google Shape;108;g2f428b29a0c_0_24"/>
          <p:cNvSpPr txBox="1"/>
          <p:nvPr/>
        </p:nvSpPr>
        <p:spPr>
          <a:xfrm>
            <a:off x="3744351" y="1140325"/>
            <a:ext cx="18858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FV3 stretch grids</a:t>
            </a:r>
            <a:endParaRPr sz="1100"/>
          </a:p>
        </p:txBody>
      </p:sp>
      <p:sp>
        <p:nvSpPr>
          <p:cNvPr id="109" name="Google Shape;109;g2f428b29a0c_0_24"/>
          <p:cNvSpPr txBox="1"/>
          <p:nvPr/>
        </p:nvSpPr>
        <p:spPr>
          <a:xfrm>
            <a:off x="3367550" y="703300"/>
            <a:ext cx="26394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chemeClr val="dk1"/>
                </a:solidFill>
                <a:latin typeface="Calibri"/>
                <a:ea typeface="Calibri"/>
                <a:cs typeface="Calibri"/>
                <a:sym typeface="Calibri"/>
              </a:rPr>
              <a:t>Modelling configurations</a:t>
            </a:r>
            <a:endParaRPr sz="1100"/>
          </a:p>
        </p:txBody>
      </p:sp>
      <p:sp>
        <p:nvSpPr>
          <p:cNvPr id="110" name="Google Shape;110;g2f428b29a0c_0_24"/>
          <p:cNvSpPr txBox="1"/>
          <p:nvPr/>
        </p:nvSpPr>
        <p:spPr>
          <a:xfrm>
            <a:off x="575751" y="1126950"/>
            <a:ext cx="1886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FV3 – nested domain</a:t>
            </a:r>
            <a:endParaRPr sz="1100"/>
          </a:p>
        </p:txBody>
      </p:sp>
      <p:sp>
        <p:nvSpPr>
          <p:cNvPr id="111" name="Google Shape;111;g2f428b29a0c_0_24"/>
          <p:cNvSpPr txBox="1"/>
          <p:nvPr/>
        </p:nvSpPr>
        <p:spPr>
          <a:xfrm>
            <a:off x="6761675" y="1086578"/>
            <a:ext cx="1478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MPAS refined grid </a:t>
            </a:r>
            <a:endParaRPr sz="1100"/>
          </a:p>
        </p:txBody>
      </p:sp>
      <p:sp>
        <p:nvSpPr>
          <p:cNvPr id="112" name="Google Shape;112;g2f428b29a0c_0_24"/>
          <p:cNvSpPr txBox="1"/>
          <p:nvPr/>
        </p:nvSpPr>
        <p:spPr>
          <a:xfrm>
            <a:off x="158711" y="4077821"/>
            <a:ext cx="29094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GOCART global, CMAQ regional </a:t>
            </a:r>
            <a:endParaRPr sz="1100"/>
          </a:p>
        </p:txBody>
      </p:sp>
      <p:pic>
        <p:nvPicPr>
          <p:cNvPr id="113" name="Google Shape;113;g2f428b29a0c_0_24"/>
          <p:cNvPicPr preferRelativeResize="0"/>
          <p:nvPr/>
        </p:nvPicPr>
        <p:blipFill rotWithShape="1">
          <a:blip r:embed="rId4">
            <a:alphaModFix/>
          </a:blip>
          <a:srcRect r="65929" b="50000"/>
          <a:stretch/>
        </p:blipFill>
        <p:spPr>
          <a:xfrm>
            <a:off x="699190" y="1849130"/>
            <a:ext cx="1763348" cy="1890244"/>
          </a:xfrm>
          <a:prstGeom prst="rect">
            <a:avLst/>
          </a:prstGeom>
          <a:noFill/>
          <a:ln>
            <a:noFill/>
          </a:ln>
        </p:spPr>
      </p:pic>
      <p:pic>
        <p:nvPicPr>
          <p:cNvPr id="114" name="Google Shape;114;g2f428b29a0c_0_24"/>
          <p:cNvPicPr preferRelativeResize="0"/>
          <p:nvPr/>
        </p:nvPicPr>
        <p:blipFill rotWithShape="1">
          <a:blip r:embed="rId5">
            <a:alphaModFix/>
          </a:blip>
          <a:srcRect/>
          <a:stretch/>
        </p:blipFill>
        <p:spPr>
          <a:xfrm>
            <a:off x="6557774" y="1776028"/>
            <a:ext cx="1885950" cy="1876425"/>
          </a:xfrm>
          <a:prstGeom prst="rect">
            <a:avLst/>
          </a:prstGeom>
          <a:noFill/>
          <a:ln>
            <a:noFill/>
          </a:ln>
        </p:spPr>
      </p:pic>
      <p:sp>
        <p:nvSpPr>
          <p:cNvPr id="115" name="Google Shape;115;g2f428b29a0c_0_24"/>
          <p:cNvSpPr txBox="1"/>
          <p:nvPr/>
        </p:nvSpPr>
        <p:spPr>
          <a:xfrm>
            <a:off x="3251875" y="4001625"/>
            <a:ext cx="2505900" cy="50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a:solidFill>
                  <a:schemeClr val="dk1"/>
                </a:solidFill>
                <a:latin typeface="Calibri"/>
                <a:ea typeface="Calibri"/>
                <a:cs typeface="Calibri"/>
                <a:sym typeface="Calibri"/>
              </a:rPr>
              <a:t>GEOS w GOCART-2G, </a:t>
            </a:r>
            <a:r>
              <a:rPr lang="en" sz="1400">
                <a:solidFill>
                  <a:schemeClr val="dk1"/>
                </a:solidFill>
                <a:latin typeface="Calibri"/>
                <a:ea typeface="Calibri"/>
                <a:cs typeface="Calibri"/>
                <a:sym typeface="Calibri"/>
              </a:rPr>
              <a:t>GEOS-CF</a:t>
            </a:r>
            <a:r>
              <a:rPr lang="en">
                <a:solidFill>
                  <a:schemeClr val="dk1"/>
                </a:solidFill>
                <a:latin typeface="Calibri"/>
                <a:ea typeface="Calibri"/>
                <a:cs typeface="Calibri"/>
                <a:sym typeface="Calibri"/>
              </a:rPr>
              <a:t>, GEOS-Chem</a:t>
            </a:r>
            <a:endParaRPr sz="1400">
              <a:solidFill>
                <a:schemeClr val="dk1"/>
              </a:solidFill>
              <a:latin typeface="Calibri"/>
              <a:ea typeface="Calibri"/>
              <a:cs typeface="Calibri"/>
              <a:sym typeface="Calibri"/>
            </a:endParaRPr>
          </a:p>
        </p:txBody>
      </p:sp>
      <p:sp>
        <p:nvSpPr>
          <p:cNvPr id="116" name="Google Shape;116;g2f428b29a0c_0_24"/>
          <p:cNvSpPr txBox="1"/>
          <p:nvPr/>
        </p:nvSpPr>
        <p:spPr>
          <a:xfrm>
            <a:off x="5897935" y="4057211"/>
            <a:ext cx="3146700" cy="50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Implementation of GOCART-2G, MICM, UFS-Chem  </a:t>
            </a:r>
            <a:endParaRPr sz="1100"/>
          </a:p>
        </p:txBody>
      </p:sp>
      <p:sp>
        <p:nvSpPr>
          <p:cNvPr id="117" name="Google Shape;117;g2f428b29a0c_0_24"/>
          <p:cNvSpPr txBox="1"/>
          <p:nvPr/>
        </p:nvSpPr>
        <p:spPr>
          <a:xfrm>
            <a:off x="230457" y="1707975"/>
            <a:ext cx="9375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rgbClr val="1F3864"/>
                </a:solidFill>
                <a:latin typeface="Calibri"/>
                <a:ea typeface="Calibri"/>
                <a:cs typeface="Calibri"/>
                <a:sym typeface="Calibri"/>
              </a:rPr>
              <a:t>NOAA</a:t>
            </a:r>
            <a:endParaRPr sz="1100"/>
          </a:p>
        </p:txBody>
      </p:sp>
      <p:sp>
        <p:nvSpPr>
          <p:cNvPr id="118" name="Google Shape;118;g2f428b29a0c_0_24"/>
          <p:cNvSpPr txBox="1"/>
          <p:nvPr/>
        </p:nvSpPr>
        <p:spPr>
          <a:xfrm>
            <a:off x="3068098" y="1707975"/>
            <a:ext cx="9375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rgbClr val="1F3864"/>
                </a:solidFill>
                <a:latin typeface="Calibri"/>
                <a:ea typeface="Calibri"/>
                <a:cs typeface="Calibri"/>
                <a:sym typeface="Calibri"/>
              </a:rPr>
              <a:t>NASA</a:t>
            </a:r>
            <a:endParaRPr sz="1100"/>
          </a:p>
        </p:txBody>
      </p:sp>
      <p:sp>
        <p:nvSpPr>
          <p:cNvPr id="119" name="Google Shape;119;g2f428b29a0c_0_24"/>
          <p:cNvSpPr txBox="1"/>
          <p:nvPr/>
        </p:nvSpPr>
        <p:spPr>
          <a:xfrm>
            <a:off x="6310727" y="1533300"/>
            <a:ext cx="1143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rgbClr val="1F3864"/>
                </a:solidFill>
                <a:latin typeface="Calibri"/>
                <a:ea typeface="Calibri"/>
                <a:cs typeface="Calibri"/>
                <a:sym typeface="Calibri"/>
              </a:rPr>
              <a:t>NCAR</a:t>
            </a:r>
            <a:r>
              <a:rPr lang="en" sz="1400" b="1">
                <a:solidFill>
                  <a:srgbClr val="A4C2F4"/>
                </a:solidFill>
                <a:latin typeface="Calibri"/>
                <a:ea typeface="Calibri"/>
                <a:cs typeface="Calibri"/>
                <a:sym typeface="Calibri"/>
              </a:rPr>
              <a:t>/NOAA</a:t>
            </a:r>
            <a:endParaRPr sz="1100">
              <a:solidFill>
                <a:srgbClr val="A4C2F4"/>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sp>
        <p:nvSpPr>
          <p:cNvPr id="124" name="Google Shape;124;g2f428b29a0c_0_222"/>
          <p:cNvSpPr txBox="1">
            <a:spLocks noGrp="1"/>
          </p:cNvSpPr>
          <p:nvPr>
            <p:ph type="title"/>
          </p:nvPr>
        </p:nvSpPr>
        <p:spPr>
          <a:xfrm>
            <a:off x="172675" y="40287"/>
            <a:ext cx="8520600" cy="572700"/>
          </a:xfrm>
          <a:prstGeom prst="rect">
            <a:avLst/>
          </a:prstGeom>
          <a:noFill/>
          <a:ln>
            <a:noFill/>
          </a:ln>
          <a:effectLst>
            <a:outerShdw blurRad="42863" dist="19050" dir="3840000" algn="bl" rotWithShape="0">
              <a:srgbClr val="000000">
                <a:alpha val="9098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u="sng" dirty="0"/>
              <a:t>Generic:</a:t>
            </a:r>
            <a:r>
              <a:rPr lang="en" dirty="0"/>
              <a:t> L2 observation operator</a:t>
            </a:r>
            <a:endParaRPr dirty="0"/>
          </a:p>
        </p:txBody>
      </p:sp>
      <p:sp>
        <p:nvSpPr>
          <p:cNvPr id="125" name="Google Shape;125;g2f428b29a0c_0_222"/>
          <p:cNvSpPr txBox="1"/>
          <p:nvPr/>
        </p:nvSpPr>
        <p:spPr>
          <a:xfrm>
            <a:off x="3237050" y="1994825"/>
            <a:ext cx="2353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OOPS</a:t>
            </a:r>
            <a:r>
              <a:rPr lang="en" sz="1400" b="1" i="0" u="none" strike="noStrike" cap="none">
                <a:solidFill>
                  <a:srgbClr val="000000"/>
                </a:solidFill>
                <a:latin typeface="Arial"/>
                <a:ea typeface="Arial"/>
                <a:cs typeface="Arial"/>
                <a:sym typeface="Arial"/>
              </a:rPr>
              <a:t> (</a:t>
            </a:r>
            <a:r>
              <a:rPr lang="en" b="1"/>
              <a:t>HofX or DA app</a:t>
            </a:r>
            <a:r>
              <a:rPr lang="en" sz="1400" b="1" i="0" u="none" strike="noStrike" cap="none">
                <a:solidFill>
                  <a:srgbClr val="000000"/>
                </a:solidFill>
                <a:latin typeface="Arial"/>
                <a:ea typeface="Arial"/>
                <a:cs typeface="Arial"/>
                <a:sym typeface="Arial"/>
              </a:rPr>
              <a:t>)</a:t>
            </a:r>
            <a:endParaRPr/>
          </a:p>
        </p:txBody>
      </p:sp>
      <p:sp>
        <p:nvSpPr>
          <p:cNvPr id="126" name="Google Shape;126;g2f428b29a0c_0_222"/>
          <p:cNvSpPr txBox="1"/>
          <p:nvPr/>
        </p:nvSpPr>
        <p:spPr>
          <a:xfrm>
            <a:off x="3210578" y="2363238"/>
            <a:ext cx="1071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Get Va</a:t>
            </a:r>
            <a:r>
              <a:rPr lang="en" sz="1400" b="0" i="0" u="none" strike="noStrike" cap="none">
                <a:solidFill>
                  <a:srgbClr val="000000"/>
                </a:solidFill>
                <a:latin typeface="Arial"/>
                <a:ea typeface="Arial"/>
                <a:cs typeface="Arial"/>
                <a:sym typeface="Arial"/>
              </a:rPr>
              <a:t>lues</a:t>
            </a:r>
            <a:endParaRPr/>
          </a:p>
        </p:txBody>
      </p:sp>
      <p:sp>
        <p:nvSpPr>
          <p:cNvPr id="127" name="Google Shape;127;g2f428b29a0c_0_222"/>
          <p:cNvSpPr txBox="1"/>
          <p:nvPr/>
        </p:nvSpPr>
        <p:spPr>
          <a:xfrm>
            <a:off x="4323909" y="2363238"/>
            <a:ext cx="1061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GeoVals: </a:t>
            </a:r>
            <a:r>
              <a:rPr lang="en" sz="1400" b="1" i="0" u="none" strike="noStrike" cap="none">
                <a:solidFill>
                  <a:srgbClr val="000000"/>
                </a:solidFill>
                <a:latin typeface="Arial"/>
                <a:ea typeface="Arial"/>
                <a:cs typeface="Arial"/>
                <a:sym typeface="Arial"/>
              </a:rPr>
              <a:t>z</a:t>
            </a:r>
            <a:endParaRPr/>
          </a:p>
        </p:txBody>
      </p:sp>
      <p:sp>
        <p:nvSpPr>
          <p:cNvPr id="128" name="Google Shape;128;g2f428b29a0c_0_222"/>
          <p:cNvSpPr txBox="1"/>
          <p:nvPr/>
        </p:nvSpPr>
        <p:spPr>
          <a:xfrm>
            <a:off x="64065" y="3664187"/>
            <a:ext cx="29193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Interfaces</a:t>
            </a:r>
            <a:r>
              <a:rPr lang="en" sz="1400" b="0" i="0" u="none" strike="noStrike" cap="none">
                <a:solidFill>
                  <a:srgbClr val="000000"/>
                </a:solidFill>
                <a:latin typeface="Arial"/>
                <a:ea typeface="Arial"/>
                <a:cs typeface="Arial"/>
                <a:sym typeface="Arial"/>
              </a:rPr>
              <a:t> (e.g </a:t>
            </a:r>
            <a:r>
              <a:rPr lang="en" sz="14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FV3</a:t>
            </a:r>
            <a:r>
              <a:rPr lang="en" sz="1400" b="0" i="0" u="none" strike="noStrike" cap="none">
                <a:solidFill>
                  <a:srgbClr val="000000"/>
                </a:solidFill>
                <a:latin typeface="Arial"/>
                <a:ea typeface="Arial"/>
                <a:cs typeface="Arial"/>
                <a:sym typeface="Arial"/>
              </a:rPr>
              <a:t>, </a:t>
            </a:r>
            <a:r>
              <a:rPr lang="en" sz="14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MPAS</a:t>
            </a:r>
            <a:r>
              <a:rPr lang="en"/>
              <a:t>, etc.</a:t>
            </a:r>
            <a:r>
              <a:rPr lang="en" sz="1400" b="0" i="0" u="none" strike="noStrike" cap="none">
                <a:solidFill>
                  <a:srgbClr val="000000"/>
                </a:solidFill>
                <a:latin typeface="Arial"/>
                <a:ea typeface="Arial"/>
                <a:cs typeface="Arial"/>
                <a:sym typeface="Arial"/>
              </a:rPr>
              <a:t>)</a:t>
            </a:r>
            <a:endParaRPr/>
          </a:p>
        </p:txBody>
      </p:sp>
      <p:sp>
        <p:nvSpPr>
          <p:cNvPr id="129" name="Google Shape;129;g2f428b29a0c_0_222"/>
          <p:cNvSpPr txBox="1"/>
          <p:nvPr/>
        </p:nvSpPr>
        <p:spPr>
          <a:xfrm>
            <a:off x="430210" y="3277126"/>
            <a:ext cx="970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Geometry</a:t>
            </a:r>
            <a:endParaRPr sz="1400" b="0" i="0" u="none" strike="noStrike" cap="none">
              <a:solidFill>
                <a:srgbClr val="000000"/>
              </a:solidFill>
              <a:latin typeface="Arial"/>
              <a:ea typeface="Arial"/>
              <a:cs typeface="Arial"/>
              <a:sym typeface="Arial"/>
            </a:endParaRPr>
          </a:p>
        </p:txBody>
      </p:sp>
      <p:sp>
        <p:nvSpPr>
          <p:cNvPr id="130" name="Google Shape;130;g2f428b29a0c_0_222"/>
          <p:cNvSpPr txBox="1"/>
          <p:nvPr/>
        </p:nvSpPr>
        <p:spPr>
          <a:xfrm>
            <a:off x="6303731" y="2821687"/>
            <a:ext cx="2353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sng" strike="noStrike" cap="none">
                <a:solidFill>
                  <a:srgbClr val="000000"/>
                </a:solidFill>
                <a:latin typeface="Arial"/>
                <a:ea typeface="Arial"/>
                <a:cs typeface="Arial"/>
                <a:sym typeface="Arial"/>
                <a:hlinkClick r:id="rId8">
                  <a:extLst>
                    <a:ext uri="{A12FA001-AC4F-418D-AE19-62706E023703}">
                      <ahyp:hlinkClr xmlns:ahyp="http://schemas.microsoft.com/office/drawing/2018/hyperlinkcolor" val="tx"/>
                    </a:ext>
                  </a:extLst>
                </a:hlinkClick>
              </a:rPr>
              <a:t>UFO</a:t>
            </a:r>
            <a:r>
              <a:rPr lang="en" sz="1400" b="1" i="0" u="none" strike="noStrike" cap="none">
                <a:solidFill>
                  <a:srgbClr val="000000"/>
                </a:solidFill>
                <a:latin typeface="Arial"/>
                <a:ea typeface="Arial"/>
                <a:cs typeface="Arial"/>
                <a:sym typeface="Arial"/>
              </a:rPr>
              <a:t> </a:t>
            </a:r>
            <a:endParaRPr/>
          </a:p>
        </p:txBody>
      </p:sp>
      <p:sp>
        <p:nvSpPr>
          <p:cNvPr id="131" name="Google Shape;131;g2f428b29a0c_0_222"/>
          <p:cNvSpPr txBox="1"/>
          <p:nvPr/>
        </p:nvSpPr>
        <p:spPr>
          <a:xfrm>
            <a:off x="5198266" y="3975932"/>
            <a:ext cx="2143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1" u="none" strike="noStrike" cap="none">
                <a:solidFill>
                  <a:srgbClr val="000000"/>
                </a:solidFill>
                <a:latin typeface="Arial"/>
                <a:ea typeface="Arial"/>
                <a:cs typeface="Arial"/>
                <a:sym typeface="Arial"/>
              </a:rPr>
              <a:t>H</a:t>
            </a:r>
            <a:r>
              <a:rPr lang="en" sz="1400" b="0" i="0" u="none" strike="noStrike" cap="none">
                <a:solidFill>
                  <a:srgbClr val="000000"/>
                </a:solidFill>
                <a:latin typeface="Arial"/>
                <a:ea typeface="Arial"/>
                <a:cs typeface="Arial"/>
                <a:sym typeface="Arial"/>
              </a:rPr>
              <a:t>(</a:t>
            </a:r>
            <a:r>
              <a:rPr lang="en" sz="1400" b="1" i="0" u="none" strike="noStrike" cap="none">
                <a:solidFill>
                  <a:srgbClr val="000000"/>
                </a:solidFill>
                <a:latin typeface="Arial"/>
                <a:ea typeface="Arial"/>
                <a:cs typeface="Arial"/>
                <a:sym typeface="Arial"/>
              </a:rPr>
              <a:t>x</a:t>
            </a:r>
            <a:r>
              <a:rPr lang="en" sz="1400" b="0" i="0" u="none" strike="noStrike" cap="none">
                <a:solidFill>
                  <a:srgbClr val="000000"/>
                </a:solidFill>
                <a:latin typeface="Arial"/>
                <a:ea typeface="Arial"/>
                <a:cs typeface="Arial"/>
                <a:sym typeface="Arial"/>
              </a:rPr>
              <a:t>) = </a:t>
            </a:r>
            <a:r>
              <a:rPr lang="en" sz="1400" b="1" i="0" u="none" strike="noStrike" cap="none">
                <a:solidFill>
                  <a:srgbClr val="777777"/>
                </a:solidFill>
                <a:latin typeface="Arial"/>
                <a:ea typeface="Arial"/>
                <a:cs typeface="Arial"/>
                <a:sym typeface="Arial"/>
              </a:rPr>
              <a:t>A</a:t>
            </a:r>
            <a:r>
              <a:rPr lang="en" sz="1400" b="0" i="0" u="none" strike="noStrike" cap="none">
                <a:solidFill>
                  <a:srgbClr val="000000"/>
                </a:solidFill>
                <a:latin typeface="Arial"/>
                <a:ea typeface="Arial"/>
                <a:cs typeface="Arial"/>
                <a:sym typeface="Arial"/>
              </a:rPr>
              <a:t> </a:t>
            </a:r>
            <a:r>
              <a:rPr lang="en" sz="1400" b="1" i="0" u="none" strike="noStrike" cap="none">
                <a:solidFill>
                  <a:srgbClr val="000000"/>
                </a:solidFill>
                <a:latin typeface="Arial"/>
                <a:ea typeface="Arial"/>
                <a:cs typeface="Arial"/>
                <a:sym typeface="Arial"/>
              </a:rPr>
              <a:t>z</a:t>
            </a:r>
            <a:r>
              <a:rPr lang="en" sz="1400" b="0" i="0" u="none" strike="noStrike" cap="none">
                <a:solidFill>
                  <a:srgbClr val="000000"/>
                </a:solidFill>
                <a:latin typeface="Arial"/>
                <a:ea typeface="Arial"/>
                <a:cs typeface="Arial"/>
                <a:sym typeface="Arial"/>
              </a:rPr>
              <a:t>’ + </a:t>
            </a:r>
            <a:r>
              <a:rPr lang="en" sz="1400" b="0" i="0" u="none" strike="noStrike" cap="none">
                <a:solidFill>
                  <a:srgbClr val="777777"/>
                </a:solidFill>
                <a:latin typeface="Arial"/>
                <a:ea typeface="Arial"/>
                <a:cs typeface="Arial"/>
                <a:sym typeface="Arial"/>
              </a:rPr>
              <a:t>(I-</a:t>
            </a:r>
            <a:r>
              <a:rPr lang="en" sz="1400" b="1" i="0" u="none" strike="noStrike" cap="none">
                <a:solidFill>
                  <a:srgbClr val="777777"/>
                </a:solidFill>
                <a:latin typeface="Arial"/>
                <a:ea typeface="Arial"/>
                <a:cs typeface="Arial"/>
                <a:sym typeface="Arial"/>
              </a:rPr>
              <a:t>A</a:t>
            </a:r>
            <a:r>
              <a:rPr lang="en" sz="1400" b="0" i="0" u="none" strike="noStrike" cap="none">
                <a:solidFill>
                  <a:srgbClr val="777777"/>
                </a:solidFill>
                <a:latin typeface="Arial"/>
                <a:ea typeface="Arial"/>
                <a:cs typeface="Arial"/>
                <a:sym typeface="Arial"/>
              </a:rPr>
              <a:t>) </a:t>
            </a:r>
            <a:r>
              <a:rPr lang="en" sz="1400" b="1" i="0" u="none" strike="noStrike" cap="none">
                <a:solidFill>
                  <a:srgbClr val="777777"/>
                </a:solidFill>
                <a:latin typeface="Arial"/>
                <a:ea typeface="Arial"/>
                <a:cs typeface="Arial"/>
                <a:sym typeface="Arial"/>
              </a:rPr>
              <a:t>z</a:t>
            </a:r>
            <a:r>
              <a:rPr lang="en" sz="1400" b="0" i="0" u="none" strike="noStrike" cap="none">
                <a:solidFill>
                  <a:srgbClr val="777777"/>
                </a:solidFill>
                <a:latin typeface="Arial"/>
                <a:ea typeface="Arial"/>
                <a:cs typeface="Arial"/>
                <a:sym typeface="Arial"/>
              </a:rPr>
              <a:t>’</a:t>
            </a:r>
            <a:r>
              <a:rPr lang="en" sz="1400" b="0" i="0" u="none" strike="noStrike" cap="none" baseline="-25000">
                <a:solidFill>
                  <a:srgbClr val="777777"/>
                </a:solidFill>
                <a:latin typeface="Arial"/>
                <a:ea typeface="Arial"/>
                <a:cs typeface="Arial"/>
                <a:sym typeface="Arial"/>
              </a:rPr>
              <a:t>a-priori</a:t>
            </a:r>
            <a:endParaRPr sz="1400" b="0" i="0" u="none" strike="noStrike" cap="none">
              <a:solidFill>
                <a:srgbClr val="777777"/>
              </a:solidFill>
              <a:latin typeface="Arial"/>
              <a:ea typeface="Arial"/>
              <a:cs typeface="Arial"/>
              <a:sym typeface="Arial"/>
            </a:endParaRPr>
          </a:p>
        </p:txBody>
      </p:sp>
      <p:sp>
        <p:nvSpPr>
          <p:cNvPr id="132" name="Google Shape;132;g2f428b29a0c_0_222"/>
          <p:cNvSpPr txBox="1"/>
          <p:nvPr/>
        </p:nvSpPr>
        <p:spPr>
          <a:xfrm>
            <a:off x="1623871" y="3254973"/>
            <a:ext cx="801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sng" strike="noStrike" cap="none">
                <a:solidFill>
                  <a:srgbClr val="000000"/>
                </a:solidFill>
                <a:latin typeface="Arial"/>
                <a:ea typeface="Arial"/>
                <a:cs typeface="Arial"/>
                <a:sym typeface="Arial"/>
                <a:hlinkClick r:id="rId9">
                  <a:extLst>
                    <a:ext uri="{A12FA001-AC4F-418D-AE19-62706E023703}">
                      <ahyp:hlinkClr xmlns:ahyp="http://schemas.microsoft.com/office/drawing/2018/hyperlinkcolor" val="tx"/>
                    </a:ext>
                  </a:extLst>
                </a:hlinkClick>
              </a:rPr>
              <a:t>State</a:t>
            </a:r>
            <a:r>
              <a:rPr lang="en" sz="1400" b="0" i="0" u="none" strike="noStrike" cap="none">
                <a:solidFill>
                  <a:srgbClr val="000000"/>
                </a:solidFill>
                <a:latin typeface="Arial"/>
                <a:ea typeface="Arial"/>
                <a:cs typeface="Arial"/>
                <a:sym typeface="Arial"/>
              </a:rPr>
              <a:t>: </a:t>
            </a:r>
            <a:r>
              <a:rPr lang="en" sz="1400" b="1" i="0" u="none" strike="noStrike" cap="none">
                <a:solidFill>
                  <a:srgbClr val="000000"/>
                </a:solidFill>
                <a:latin typeface="Arial"/>
                <a:ea typeface="Arial"/>
                <a:cs typeface="Arial"/>
                <a:sym typeface="Arial"/>
              </a:rPr>
              <a:t>x</a:t>
            </a:r>
            <a:endParaRPr/>
          </a:p>
        </p:txBody>
      </p:sp>
      <p:pic>
        <p:nvPicPr>
          <p:cNvPr id="133" name="Google Shape;133;g2f428b29a0c_0_222"/>
          <p:cNvPicPr preferRelativeResize="0"/>
          <p:nvPr/>
        </p:nvPicPr>
        <p:blipFill rotWithShape="1">
          <a:blip r:embed="rId10">
            <a:alphaModFix/>
          </a:blip>
          <a:srcRect/>
          <a:stretch/>
        </p:blipFill>
        <p:spPr>
          <a:xfrm>
            <a:off x="1626679" y="4060215"/>
            <a:ext cx="796227" cy="792205"/>
          </a:xfrm>
          <a:prstGeom prst="rect">
            <a:avLst/>
          </a:prstGeom>
          <a:noFill/>
          <a:ln>
            <a:noFill/>
          </a:ln>
        </p:spPr>
      </p:pic>
      <p:pic>
        <p:nvPicPr>
          <p:cNvPr id="134" name="Google Shape;134;g2f428b29a0c_0_222"/>
          <p:cNvPicPr preferRelativeResize="0"/>
          <p:nvPr/>
        </p:nvPicPr>
        <p:blipFill rotWithShape="1">
          <a:blip r:embed="rId11">
            <a:alphaModFix/>
          </a:blip>
          <a:srcRect/>
          <a:stretch/>
        </p:blipFill>
        <p:spPr>
          <a:xfrm>
            <a:off x="530247" y="4078708"/>
            <a:ext cx="792204" cy="792204"/>
          </a:xfrm>
          <a:prstGeom prst="rect">
            <a:avLst/>
          </a:prstGeom>
          <a:noFill/>
          <a:ln>
            <a:noFill/>
          </a:ln>
        </p:spPr>
      </p:pic>
      <p:grpSp>
        <p:nvGrpSpPr>
          <p:cNvPr id="135" name="Google Shape;135;g2f428b29a0c_0_222"/>
          <p:cNvGrpSpPr/>
          <p:nvPr/>
        </p:nvGrpSpPr>
        <p:grpSpPr>
          <a:xfrm>
            <a:off x="5410155" y="1873106"/>
            <a:ext cx="309265" cy="1067158"/>
            <a:chOff x="4495800" y="1581150"/>
            <a:chExt cx="533400" cy="1752600"/>
          </a:xfrm>
        </p:grpSpPr>
        <p:sp>
          <p:nvSpPr>
            <p:cNvPr id="136" name="Google Shape;136;g2f428b29a0c_0_222"/>
            <p:cNvSpPr/>
            <p:nvPr/>
          </p:nvSpPr>
          <p:spPr>
            <a:xfrm>
              <a:off x="4495800" y="1581150"/>
              <a:ext cx="533400" cy="152400"/>
            </a:xfrm>
            <a:prstGeom prst="parallelogram">
              <a:avLst>
                <a:gd name="adj" fmla="val 113875"/>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1</a:t>
              </a:r>
              <a:endParaRPr/>
            </a:p>
          </p:txBody>
        </p:sp>
        <p:sp>
          <p:nvSpPr>
            <p:cNvPr id="137" name="Google Shape;137;g2f428b29a0c_0_222"/>
            <p:cNvSpPr/>
            <p:nvPr/>
          </p:nvSpPr>
          <p:spPr>
            <a:xfrm>
              <a:off x="4495800" y="1885950"/>
              <a:ext cx="533400" cy="152400"/>
            </a:xfrm>
            <a:prstGeom prst="parallelogram">
              <a:avLst>
                <a:gd name="adj" fmla="val 113875"/>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38" name="Google Shape;138;g2f428b29a0c_0_222"/>
            <p:cNvCxnSpPr/>
            <p:nvPr/>
          </p:nvCxnSpPr>
          <p:spPr>
            <a:xfrm>
              <a:off x="5029200" y="1581150"/>
              <a:ext cx="0" cy="1600200"/>
            </a:xfrm>
            <a:prstGeom prst="straightConnector1">
              <a:avLst/>
            </a:prstGeom>
            <a:noFill/>
            <a:ln w="9525" cap="flat" cmpd="sng">
              <a:solidFill>
                <a:schemeClr val="dk1"/>
              </a:solidFill>
              <a:prstDash val="solid"/>
              <a:round/>
              <a:headEnd type="none" w="sm" len="sm"/>
              <a:tailEnd type="none" w="sm" len="sm"/>
            </a:ln>
          </p:spPr>
        </p:cxnSp>
        <p:sp>
          <p:nvSpPr>
            <p:cNvPr id="139" name="Google Shape;139;g2f428b29a0c_0_222"/>
            <p:cNvSpPr/>
            <p:nvPr/>
          </p:nvSpPr>
          <p:spPr>
            <a:xfrm>
              <a:off x="4495800" y="2190750"/>
              <a:ext cx="533400" cy="152400"/>
            </a:xfrm>
            <a:prstGeom prst="parallelogram">
              <a:avLst>
                <a:gd name="adj" fmla="val 113875"/>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0" name="Google Shape;140;g2f428b29a0c_0_222"/>
            <p:cNvSpPr/>
            <p:nvPr/>
          </p:nvSpPr>
          <p:spPr>
            <a:xfrm>
              <a:off x="4495800" y="2495550"/>
              <a:ext cx="533400" cy="152400"/>
            </a:xfrm>
            <a:prstGeom prst="parallelogram">
              <a:avLst>
                <a:gd name="adj" fmla="val 113875"/>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1" name="Google Shape;141;g2f428b29a0c_0_222"/>
            <p:cNvSpPr/>
            <p:nvPr/>
          </p:nvSpPr>
          <p:spPr>
            <a:xfrm>
              <a:off x="4495800" y="2800350"/>
              <a:ext cx="533400" cy="152400"/>
            </a:xfrm>
            <a:prstGeom prst="parallelogram">
              <a:avLst>
                <a:gd name="adj" fmla="val 113875"/>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2" name="Google Shape;142;g2f428b29a0c_0_222"/>
            <p:cNvSpPr/>
            <p:nvPr/>
          </p:nvSpPr>
          <p:spPr>
            <a:xfrm>
              <a:off x="4495800" y="3181350"/>
              <a:ext cx="533400" cy="152400"/>
            </a:xfrm>
            <a:prstGeom prst="parallelogram">
              <a:avLst>
                <a:gd name="adj" fmla="val 113875"/>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43" name="Google Shape;143;g2f428b29a0c_0_222"/>
            <p:cNvCxnSpPr/>
            <p:nvPr/>
          </p:nvCxnSpPr>
          <p:spPr>
            <a:xfrm>
              <a:off x="4846418" y="1733549"/>
              <a:ext cx="0" cy="1600200"/>
            </a:xfrm>
            <a:prstGeom prst="straightConnector1">
              <a:avLst/>
            </a:prstGeom>
            <a:noFill/>
            <a:ln w="9525" cap="flat" cmpd="sng">
              <a:solidFill>
                <a:schemeClr val="dk1"/>
              </a:solidFill>
              <a:prstDash val="solid"/>
              <a:round/>
              <a:headEnd type="none" w="sm" len="sm"/>
              <a:tailEnd type="none" w="sm" len="sm"/>
            </a:ln>
          </p:spPr>
        </p:cxnSp>
        <p:cxnSp>
          <p:nvCxnSpPr>
            <p:cNvPr id="144" name="Google Shape;144;g2f428b29a0c_0_222"/>
            <p:cNvCxnSpPr/>
            <p:nvPr/>
          </p:nvCxnSpPr>
          <p:spPr>
            <a:xfrm>
              <a:off x="4495800" y="1733550"/>
              <a:ext cx="0" cy="1600200"/>
            </a:xfrm>
            <a:prstGeom prst="straightConnector1">
              <a:avLst/>
            </a:prstGeom>
            <a:noFill/>
            <a:ln w="9525" cap="flat" cmpd="sng">
              <a:solidFill>
                <a:schemeClr val="dk1"/>
              </a:solidFill>
              <a:prstDash val="solid"/>
              <a:round/>
              <a:headEnd type="none" w="sm" len="sm"/>
              <a:tailEnd type="none" w="sm" len="sm"/>
            </a:ln>
          </p:spPr>
        </p:cxnSp>
        <p:cxnSp>
          <p:nvCxnSpPr>
            <p:cNvPr id="145" name="Google Shape;145;g2f428b29a0c_0_222"/>
            <p:cNvCxnSpPr/>
            <p:nvPr/>
          </p:nvCxnSpPr>
          <p:spPr>
            <a:xfrm>
              <a:off x="4678582" y="1581150"/>
              <a:ext cx="0" cy="1600200"/>
            </a:xfrm>
            <a:prstGeom prst="straightConnector1">
              <a:avLst/>
            </a:prstGeom>
            <a:noFill/>
            <a:ln w="9525" cap="flat" cmpd="sng">
              <a:solidFill>
                <a:schemeClr val="dk1"/>
              </a:solidFill>
              <a:prstDash val="solid"/>
              <a:round/>
              <a:headEnd type="none" w="sm" len="sm"/>
              <a:tailEnd type="none" w="sm" len="sm"/>
            </a:ln>
          </p:spPr>
        </p:cxnSp>
      </p:grpSp>
      <p:sp>
        <p:nvSpPr>
          <p:cNvPr id="146" name="Google Shape;146;g2f428b29a0c_0_222"/>
          <p:cNvSpPr txBox="1"/>
          <p:nvPr/>
        </p:nvSpPr>
        <p:spPr>
          <a:xfrm>
            <a:off x="127592" y="1382231"/>
            <a:ext cx="2302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sng" strike="noStrike" cap="none">
                <a:solidFill>
                  <a:srgbClr val="000000"/>
                </a:solidFill>
                <a:latin typeface="Arial"/>
                <a:ea typeface="Arial"/>
                <a:cs typeface="Arial"/>
                <a:sym typeface="Arial"/>
                <a:hlinkClick r:id="rId12">
                  <a:extLst>
                    <a:ext uri="{A12FA001-AC4F-418D-AE19-62706E023703}">
                      <ahyp:hlinkClr xmlns:ahyp="http://schemas.microsoft.com/office/drawing/2018/hyperlinkcolor" val="tx"/>
                    </a:ext>
                  </a:extLst>
                </a:hlinkClick>
              </a:rPr>
              <a:t>IODA</a:t>
            </a:r>
            <a:r>
              <a:rPr lang="en" sz="1400" b="1" i="0" u="none" strike="noStrike" cap="none">
                <a:solidFill>
                  <a:srgbClr val="000000"/>
                </a:solidFill>
                <a:latin typeface="Arial"/>
                <a:ea typeface="Arial"/>
                <a:cs typeface="Arial"/>
                <a:sym typeface="Arial"/>
              </a:rPr>
              <a:t> (observation traits)</a:t>
            </a:r>
            <a:endParaRPr/>
          </a:p>
        </p:txBody>
      </p:sp>
      <p:sp>
        <p:nvSpPr>
          <p:cNvPr id="147" name="Google Shape;147;g2f428b29a0c_0_222"/>
          <p:cNvSpPr txBox="1"/>
          <p:nvPr/>
        </p:nvSpPr>
        <p:spPr>
          <a:xfrm>
            <a:off x="824012" y="1625191"/>
            <a:ext cx="7515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lon, lat</a:t>
            </a:r>
            <a:endParaRPr sz="1000" b="0" i="0" u="none" strike="noStrike" cap="none">
              <a:solidFill>
                <a:srgbClr val="000000"/>
              </a:solidFill>
              <a:latin typeface="Arial"/>
              <a:ea typeface="Arial"/>
              <a:cs typeface="Arial"/>
              <a:sym typeface="Arial"/>
            </a:endParaRPr>
          </a:p>
        </p:txBody>
      </p:sp>
      <p:sp>
        <p:nvSpPr>
          <p:cNvPr id="148" name="Google Shape;148;g2f428b29a0c_0_222"/>
          <p:cNvSpPr txBox="1"/>
          <p:nvPr/>
        </p:nvSpPr>
        <p:spPr>
          <a:xfrm>
            <a:off x="6354726" y="1286539"/>
            <a:ext cx="2302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sng" strike="noStrike" cap="none">
                <a:solidFill>
                  <a:srgbClr val="000000"/>
                </a:solidFill>
                <a:latin typeface="Arial"/>
                <a:ea typeface="Arial"/>
                <a:cs typeface="Arial"/>
                <a:sym typeface="Arial"/>
                <a:hlinkClick r:id="rId12">
                  <a:extLst>
                    <a:ext uri="{A12FA001-AC4F-418D-AE19-62706E023703}">
                      <ahyp:hlinkClr xmlns:ahyp="http://schemas.microsoft.com/office/drawing/2018/hyperlinkcolor" val="tx"/>
                    </a:ext>
                  </a:extLst>
                </a:hlinkClick>
              </a:rPr>
              <a:t>IODA</a:t>
            </a:r>
            <a:r>
              <a:rPr lang="en" sz="1400" b="1" i="0" u="none" strike="noStrike" cap="none">
                <a:solidFill>
                  <a:srgbClr val="000000"/>
                </a:solidFill>
                <a:latin typeface="Arial"/>
                <a:ea typeface="Arial"/>
                <a:cs typeface="Arial"/>
                <a:sym typeface="Arial"/>
              </a:rPr>
              <a:t> (observation traits)</a:t>
            </a:r>
            <a:endParaRPr/>
          </a:p>
        </p:txBody>
      </p:sp>
      <p:sp>
        <p:nvSpPr>
          <p:cNvPr id="149" name="Google Shape;149;g2f428b29a0c_0_222"/>
          <p:cNvSpPr txBox="1"/>
          <p:nvPr/>
        </p:nvSpPr>
        <p:spPr>
          <a:xfrm>
            <a:off x="6417825" y="1517500"/>
            <a:ext cx="2633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a:t>P</a:t>
            </a:r>
            <a:r>
              <a:rPr lang="en" sz="1200" b="0" i="0" u="none" strike="noStrike" cap="none">
                <a:solidFill>
                  <a:srgbClr val="000000"/>
                </a:solidFill>
                <a:latin typeface="Arial"/>
                <a:ea typeface="Arial"/>
                <a:cs typeface="Arial"/>
                <a:sym typeface="Arial"/>
              </a:rPr>
              <a:t>ressure</a:t>
            </a:r>
            <a:r>
              <a:rPr lang="en" sz="1200" b="0" i="0" u="none" strike="noStrike" cap="none">
                <a:solidFill>
                  <a:schemeClr val="dk1"/>
                </a:solidFill>
                <a:latin typeface="Arial"/>
                <a:ea typeface="Arial"/>
                <a:cs typeface="Arial"/>
                <a:sym typeface="Arial"/>
              </a:rPr>
              <a:t>, averaging kernel/scattering weights, apriori</a:t>
            </a:r>
            <a:endParaRPr sz="1200" b="0" i="0" u="none" strike="noStrike" cap="none">
              <a:solidFill>
                <a:schemeClr val="dk1"/>
              </a:solidFill>
              <a:latin typeface="Arial"/>
              <a:ea typeface="Arial"/>
              <a:cs typeface="Arial"/>
              <a:sym typeface="Arial"/>
            </a:endParaRPr>
          </a:p>
        </p:txBody>
      </p:sp>
      <p:cxnSp>
        <p:nvCxnSpPr>
          <p:cNvPr id="150" name="Google Shape;150;g2f428b29a0c_0_222"/>
          <p:cNvCxnSpPr>
            <a:stCxn id="147" idx="2"/>
            <a:endCxn id="126" idx="1"/>
          </p:cNvCxnSpPr>
          <p:nvPr/>
        </p:nvCxnSpPr>
        <p:spPr>
          <a:xfrm rot="-5400000" flipH="1">
            <a:off x="1882412" y="1188841"/>
            <a:ext cx="645600" cy="2010900"/>
          </a:xfrm>
          <a:prstGeom prst="curvedConnector2">
            <a:avLst/>
          </a:prstGeom>
          <a:noFill/>
          <a:ln w="9525" cap="flat" cmpd="sng">
            <a:solidFill>
              <a:srgbClr val="FDA739"/>
            </a:solidFill>
            <a:prstDash val="solid"/>
            <a:round/>
            <a:headEnd type="none" w="sm" len="sm"/>
            <a:tailEnd type="triangle" w="med" len="med"/>
          </a:ln>
        </p:spPr>
      </p:cxnSp>
      <p:cxnSp>
        <p:nvCxnSpPr>
          <p:cNvPr id="151" name="Google Shape;151;g2f428b29a0c_0_222"/>
          <p:cNvCxnSpPr>
            <a:stCxn id="132" idx="0"/>
            <a:endCxn id="126" idx="1"/>
          </p:cNvCxnSpPr>
          <p:nvPr/>
        </p:nvCxnSpPr>
        <p:spPr>
          <a:xfrm rot="-5400000">
            <a:off x="2248921" y="2293173"/>
            <a:ext cx="737700" cy="1185900"/>
          </a:xfrm>
          <a:prstGeom prst="curvedConnector2">
            <a:avLst/>
          </a:prstGeom>
          <a:noFill/>
          <a:ln w="9525" cap="flat" cmpd="sng">
            <a:solidFill>
              <a:srgbClr val="FDA739"/>
            </a:solidFill>
            <a:prstDash val="solid"/>
            <a:round/>
            <a:headEnd type="none" w="sm" len="sm"/>
            <a:tailEnd type="triangle" w="med" len="med"/>
          </a:ln>
        </p:spPr>
      </p:cxnSp>
      <p:cxnSp>
        <p:nvCxnSpPr>
          <p:cNvPr id="152" name="Google Shape;152;g2f428b29a0c_0_222"/>
          <p:cNvCxnSpPr>
            <a:stCxn id="129" idx="0"/>
            <a:endCxn id="126" idx="1"/>
          </p:cNvCxnSpPr>
          <p:nvPr/>
        </p:nvCxnSpPr>
        <p:spPr>
          <a:xfrm rot="-5400000">
            <a:off x="1683010" y="1749526"/>
            <a:ext cx="759900" cy="2295300"/>
          </a:xfrm>
          <a:prstGeom prst="curvedConnector2">
            <a:avLst/>
          </a:prstGeom>
          <a:noFill/>
          <a:ln w="9525" cap="flat" cmpd="sng">
            <a:solidFill>
              <a:srgbClr val="FDA739"/>
            </a:solidFill>
            <a:prstDash val="solid"/>
            <a:round/>
            <a:headEnd type="none" w="sm" len="sm"/>
            <a:tailEnd type="triangle" w="med" len="med"/>
          </a:ln>
        </p:spPr>
      </p:cxnSp>
      <p:cxnSp>
        <p:nvCxnSpPr>
          <p:cNvPr id="153" name="Google Shape;153;g2f428b29a0c_0_222"/>
          <p:cNvCxnSpPr>
            <a:stCxn id="126" idx="3"/>
            <a:endCxn id="127" idx="1"/>
          </p:cNvCxnSpPr>
          <p:nvPr/>
        </p:nvCxnSpPr>
        <p:spPr>
          <a:xfrm>
            <a:off x="4281578" y="2517138"/>
            <a:ext cx="42300" cy="600"/>
          </a:xfrm>
          <a:prstGeom prst="curvedConnector3">
            <a:avLst>
              <a:gd name="adj1" fmla="val 50037"/>
            </a:avLst>
          </a:prstGeom>
          <a:noFill/>
          <a:ln w="9525" cap="flat" cmpd="sng">
            <a:solidFill>
              <a:srgbClr val="FDA739"/>
            </a:solidFill>
            <a:prstDash val="solid"/>
            <a:round/>
            <a:headEnd type="none" w="sm" len="sm"/>
            <a:tailEnd type="triangle" w="med" len="med"/>
          </a:ln>
        </p:spPr>
      </p:cxnSp>
      <p:cxnSp>
        <p:nvCxnSpPr>
          <p:cNvPr id="154" name="Google Shape;154;g2f428b29a0c_0_222"/>
          <p:cNvCxnSpPr>
            <a:stCxn id="149" idx="2"/>
            <a:endCxn id="130" idx="0"/>
          </p:cNvCxnSpPr>
          <p:nvPr/>
        </p:nvCxnSpPr>
        <p:spPr>
          <a:xfrm rot="5400000">
            <a:off x="7186125" y="2273350"/>
            <a:ext cx="842400" cy="254100"/>
          </a:xfrm>
          <a:prstGeom prst="curvedConnector3">
            <a:avLst>
              <a:gd name="adj1" fmla="val 50005"/>
            </a:avLst>
          </a:prstGeom>
          <a:noFill/>
          <a:ln w="9525" cap="flat" cmpd="sng">
            <a:solidFill>
              <a:srgbClr val="FDA739"/>
            </a:solidFill>
            <a:prstDash val="solid"/>
            <a:round/>
            <a:headEnd type="none" w="sm" len="sm"/>
            <a:tailEnd type="triangle" w="med" len="med"/>
          </a:ln>
        </p:spPr>
      </p:cxnSp>
      <p:cxnSp>
        <p:nvCxnSpPr>
          <p:cNvPr id="155" name="Google Shape;155;g2f428b29a0c_0_222"/>
          <p:cNvCxnSpPr>
            <a:endCxn id="130" idx="0"/>
          </p:cNvCxnSpPr>
          <p:nvPr/>
        </p:nvCxnSpPr>
        <p:spPr>
          <a:xfrm>
            <a:off x="5873531" y="2412787"/>
            <a:ext cx="1606800" cy="408900"/>
          </a:xfrm>
          <a:prstGeom prst="curvedConnector2">
            <a:avLst/>
          </a:prstGeom>
          <a:noFill/>
          <a:ln w="9525" cap="flat" cmpd="sng">
            <a:solidFill>
              <a:srgbClr val="FDA739"/>
            </a:solidFill>
            <a:prstDash val="solid"/>
            <a:round/>
            <a:headEnd type="none" w="sm" len="sm"/>
            <a:tailEnd type="triangle" w="med" len="med"/>
          </a:ln>
        </p:spPr>
      </p:cxnSp>
      <p:sp>
        <p:nvSpPr>
          <p:cNvPr id="156" name="Google Shape;156;g2f428b29a0c_0_222"/>
          <p:cNvSpPr txBox="1"/>
          <p:nvPr/>
        </p:nvSpPr>
        <p:spPr>
          <a:xfrm>
            <a:off x="2929730" y="687572"/>
            <a:ext cx="28407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sng" strike="noStrike" cap="none">
                <a:solidFill>
                  <a:srgbClr val="000000"/>
                </a:solidFill>
                <a:latin typeface="Arial"/>
                <a:ea typeface="Arial"/>
                <a:cs typeface="Arial"/>
                <a:sym typeface="Arial"/>
                <a:hlinkClick r:id="rId13">
                  <a:extLst>
                    <a:ext uri="{A12FA001-AC4F-418D-AE19-62706E023703}">
                      <ahyp:hlinkClr xmlns:ahyp="http://schemas.microsoft.com/office/drawing/2018/hyperlinkcolor" val="tx"/>
                    </a:ext>
                  </a:extLst>
                </a:hlinkClick>
              </a:rPr>
              <a:t>IODA-converters</a:t>
            </a:r>
            <a:r>
              <a:rPr lang="en" sz="1400" b="1" i="0" u="none" strike="noStrike" cap="none">
                <a:solidFill>
                  <a:srgbClr val="000000"/>
                </a:solidFill>
                <a:latin typeface="Arial"/>
                <a:ea typeface="Arial"/>
                <a:cs typeface="Arial"/>
                <a:sym typeface="Arial"/>
              </a:rPr>
              <a:t>: </a:t>
            </a:r>
            <a:endParaRPr/>
          </a:p>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Obs native format to IODA netCDF format</a:t>
            </a:r>
            <a:endParaRPr/>
          </a:p>
        </p:txBody>
      </p:sp>
      <p:cxnSp>
        <p:nvCxnSpPr>
          <p:cNvPr id="157" name="Google Shape;157;g2f428b29a0c_0_222"/>
          <p:cNvCxnSpPr>
            <a:stCxn id="156" idx="1"/>
            <a:endCxn id="146" idx="0"/>
          </p:cNvCxnSpPr>
          <p:nvPr/>
        </p:nvCxnSpPr>
        <p:spPr>
          <a:xfrm flipH="1">
            <a:off x="1278830" y="1057022"/>
            <a:ext cx="1650900" cy="325200"/>
          </a:xfrm>
          <a:prstGeom prst="curvedConnector2">
            <a:avLst/>
          </a:prstGeom>
          <a:noFill/>
          <a:ln w="9525" cap="flat" cmpd="sng">
            <a:solidFill>
              <a:srgbClr val="FDA739"/>
            </a:solidFill>
            <a:prstDash val="solid"/>
            <a:round/>
            <a:headEnd type="none" w="sm" len="sm"/>
            <a:tailEnd type="triangle" w="med" len="med"/>
          </a:ln>
        </p:spPr>
      </p:cxnSp>
      <p:cxnSp>
        <p:nvCxnSpPr>
          <p:cNvPr id="158" name="Google Shape;158;g2f428b29a0c_0_222"/>
          <p:cNvCxnSpPr>
            <a:stCxn id="156" idx="3"/>
            <a:endCxn id="148" idx="0"/>
          </p:cNvCxnSpPr>
          <p:nvPr/>
        </p:nvCxnSpPr>
        <p:spPr>
          <a:xfrm>
            <a:off x="5770430" y="1057022"/>
            <a:ext cx="1735500" cy="229500"/>
          </a:xfrm>
          <a:prstGeom prst="curvedConnector2">
            <a:avLst/>
          </a:prstGeom>
          <a:noFill/>
          <a:ln w="9525" cap="flat" cmpd="sng">
            <a:solidFill>
              <a:srgbClr val="FDA739"/>
            </a:solidFill>
            <a:prstDash val="solid"/>
            <a:round/>
            <a:headEnd type="none" w="sm" len="sm"/>
            <a:tailEnd type="triangle" w="med" len="med"/>
          </a:ln>
        </p:spPr>
      </p:cxnSp>
      <p:sp>
        <p:nvSpPr>
          <p:cNvPr id="159" name="Google Shape;159;g2f428b29a0c_0_222"/>
          <p:cNvSpPr txBox="1"/>
          <p:nvPr/>
        </p:nvSpPr>
        <p:spPr>
          <a:xfrm>
            <a:off x="2429800" y="4280725"/>
            <a:ext cx="6861982" cy="830966"/>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FF0000"/>
                </a:solidFill>
              </a:rPr>
              <a:t>Works for all L2 products, tested for TEMPO, </a:t>
            </a:r>
            <a:r>
              <a:rPr lang="en" b="1" dirty="0" err="1">
                <a:solidFill>
                  <a:srgbClr val="FF0000"/>
                </a:solidFill>
              </a:rPr>
              <a:t>TropOMI</a:t>
            </a:r>
            <a:r>
              <a:rPr lang="en" b="1" dirty="0">
                <a:solidFill>
                  <a:srgbClr val="FF0000"/>
                </a:solidFill>
              </a:rPr>
              <a:t>, MOPITT, OMPS, GCAS aircraft data. Adopted for operational OMPS NWP O3 DA at NOAA/NWS</a:t>
            </a:r>
            <a:endParaRPr b="1" dirty="0">
              <a:solidFill>
                <a:srgbClr val="FF0000"/>
              </a:solidFill>
            </a:endParaRPr>
          </a:p>
          <a:p>
            <a:pPr marL="0" lvl="0" indent="0" algn="l" rtl="0">
              <a:spcBef>
                <a:spcPts val="0"/>
              </a:spcBef>
              <a:spcAft>
                <a:spcPts val="0"/>
              </a:spcAft>
              <a:buNone/>
            </a:pPr>
            <a:r>
              <a:rPr lang="en" b="1" dirty="0">
                <a:solidFill>
                  <a:srgbClr val="FF0000"/>
                </a:solidFill>
              </a:rPr>
              <a:t>No need to recode an </a:t>
            </a:r>
            <a:r>
              <a:rPr lang="en" b="1" dirty="0" err="1">
                <a:solidFill>
                  <a:srgbClr val="FF0000"/>
                </a:solidFill>
              </a:rPr>
              <a:t>obs</a:t>
            </a:r>
            <a:r>
              <a:rPr lang="en" b="1" dirty="0">
                <a:solidFill>
                  <a:srgbClr val="FF0000"/>
                </a:solidFill>
              </a:rPr>
              <a:t> operator per instrument in JEDI! </a:t>
            </a:r>
            <a:endParaRPr b="1" dirty="0">
              <a:solidFill>
                <a:srgbClr val="FF0000"/>
              </a:solidFill>
            </a:endParaRPr>
          </a:p>
        </p:txBody>
      </p:sp>
      <p:sp>
        <p:nvSpPr>
          <p:cNvPr id="160" name="Google Shape;160;g2f428b29a0c_0_222"/>
          <p:cNvSpPr txBox="1"/>
          <p:nvPr/>
        </p:nvSpPr>
        <p:spPr>
          <a:xfrm>
            <a:off x="7605175" y="3897550"/>
            <a:ext cx="1650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2"/>
                </a:solidFill>
              </a:rPr>
              <a:t>(In-situ obs operator)</a:t>
            </a:r>
            <a:endParaRPr sz="1200">
              <a:solidFill>
                <a:schemeClr val="dk2"/>
              </a:solidFill>
            </a:endParaRPr>
          </a:p>
        </p:txBody>
      </p:sp>
      <p:sp>
        <p:nvSpPr>
          <p:cNvPr id="161" name="Google Shape;161;g2f428b29a0c_0_222"/>
          <p:cNvSpPr txBox="1"/>
          <p:nvPr/>
        </p:nvSpPr>
        <p:spPr>
          <a:xfrm>
            <a:off x="7586575" y="3435050"/>
            <a:ext cx="1688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Font typeface="Arial"/>
              <a:buNone/>
            </a:pPr>
            <a:r>
              <a:rPr lang="en" b="1" u="sng">
                <a:solidFill>
                  <a:schemeClr val="dk2"/>
                </a:solidFill>
              </a:rPr>
              <a:t>Simple vertical interpolation</a:t>
            </a:r>
            <a:endParaRPr sz="1800" u="sng">
              <a:solidFill>
                <a:schemeClr val="dk2"/>
              </a:solidFill>
            </a:endParaRPr>
          </a:p>
        </p:txBody>
      </p:sp>
      <p:sp>
        <p:nvSpPr>
          <p:cNvPr id="162" name="Google Shape;162;g2f428b29a0c_0_222"/>
          <p:cNvSpPr txBox="1"/>
          <p:nvPr/>
        </p:nvSpPr>
        <p:spPr>
          <a:xfrm>
            <a:off x="4953475" y="3397300"/>
            <a:ext cx="2633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solidFill>
                  <a:schemeClr val="dk1"/>
                </a:solidFill>
                <a:hlinkClick r:id="rId14">
                  <a:extLst>
                    <a:ext uri="{A12FA001-AC4F-418D-AE19-62706E023703}">
                      <ahyp:hlinkClr xmlns:ahyp="http://schemas.microsoft.com/office/drawing/2018/hyperlinkcolor" val="tx"/>
                    </a:ext>
                  </a:extLst>
                </a:hlinkClick>
              </a:rPr>
              <a:t>Generalized Column retrieval operator</a:t>
            </a:r>
            <a:endParaRPr sz="1800">
              <a:solidFill>
                <a:schemeClr val="dk2"/>
              </a:solidFill>
            </a:endParaRPr>
          </a:p>
        </p:txBody>
      </p:sp>
      <p:cxnSp>
        <p:nvCxnSpPr>
          <p:cNvPr id="163" name="Google Shape;163;g2f428b29a0c_0_222"/>
          <p:cNvCxnSpPr>
            <a:stCxn id="130" idx="2"/>
            <a:endCxn id="162" idx="0"/>
          </p:cNvCxnSpPr>
          <p:nvPr/>
        </p:nvCxnSpPr>
        <p:spPr>
          <a:xfrm rot="5400000">
            <a:off x="6741281" y="2658337"/>
            <a:ext cx="267900" cy="1210200"/>
          </a:xfrm>
          <a:prstGeom prst="curvedConnector3">
            <a:avLst>
              <a:gd name="adj1" fmla="val 49984"/>
            </a:avLst>
          </a:prstGeom>
          <a:noFill/>
          <a:ln w="9525" cap="flat" cmpd="sng">
            <a:solidFill>
              <a:srgbClr val="FDA739"/>
            </a:solidFill>
            <a:prstDash val="solid"/>
            <a:round/>
            <a:headEnd type="none" w="sm" len="sm"/>
            <a:tailEnd type="triangle" w="med" len="med"/>
          </a:ln>
        </p:spPr>
      </p:cxnSp>
      <p:cxnSp>
        <p:nvCxnSpPr>
          <p:cNvPr id="164" name="Google Shape;164;g2f428b29a0c_0_222"/>
          <p:cNvCxnSpPr>
            <a:stCxn id="130" idx="2"/>
            <a:endCxn id="161" idx="0"/>
          </p:cNvCxnSpPr>
          <p:nvPr/>
        </p:nvCxnSpPr>
        <p:spPr>
          <a:xfrm rot="-5400000" flipH="1">
            <a:off x="7802681" y="2807137"/>
            <a:ext cx="305700" cy="950400"/>
          </a:xfrm>
          <a:prstGeom prst="curvedConnector3">
            <a:avLst>
              <a:gd name="adj1" fmla="val 49978"/>
            </a:avLst>
          </a:prstGeom>
          <a:noFill/>
          <a:ln w="9525" cap="flat" cmpd="sng">
            <a:solidFill>
              <a:srgbClr val="FDA739"/>
            </a:solidFill>
            <a:prstDash val="solid"/>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f428b29a0c_0_211"/>
          <p:cNvSpPr txBox="1">
            <a:spLocks noGrp="1"/>
          </p:cNvSpPr>
          <p:nvPr>
            <p:ph type="title"/>
          </p:nvPr>
        </p:nvSpPr>
        <p:spPr>
          <a:xfrm>
            <a:off x="248875" y="-35913"/>
            <a:ext cx="8520600" cy="572700"/>
          </a:xfrm>
          <a:prstGeom prst="rect">
            <a:avLst/>
          </a:prstGeom>
          <a:noFill/>
          <a:ln>
            <a:noFill/>
          </a:ln>
          <a:effectLst>
            <a:outerShdw blurRad="42863" dist="19050" dir="3840000" algn="bl" rotWithShape="0">
              <a:srgbClr val="000000">
                <a:alpha val="9098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FFFFFF"/>
                </a:solidFill>
              </a:rPr>
              <a:t>TEMPO NO</a:t>
            </a:r>
            <a:r>
              <a:rPr lang="en" sz="2400">
                <a:solidFill>
                  <a:srgbClr val="FFFFFF"/>
                </a:solidFill>
              </a:rPr>
              <a:t>2</a:t>
            </a:r>
            <a:r>
              <a:rPr lang="en">
                <a:solidFill>
                  <a:srgbClr val="FFFFFF"/>
                </a:solidFill>
              </a:rPr>
              <a:t> and TropOMI NO</a:t>
            </a:r>
            <a:r>
              <a:rPr lang="en" sz="2300">
                <a:solidFill>
                  <a:srgbClr val="FFFFFF"/>
                </a:solidFill>
              </a:rPr>
              <a:t>2</a:t>
            </a:r>
            <a:r>
              <a:rPr lang="en">
                <a:solidFill>
                  <a:srgbClr val="FFFFFF"/>
                </a:solidFill>
              </a:rPr>
              <a:t> H(x)</a:t>
            </a:r>
            <a:endParaRPr>
              <a:solidFill>
                <a:srgbClr val="FFFFFF"/>
              </a:solidFill>
            </a:endParaRPr>
          </a:p>
        </p:txBody>
      </p:sp>
      <p:sp>
        <p:nvSpPr>
          <p:cNvPr id="170" name="Google Shape;170;g2f428b29a0c_0_211"/>
          <p:cNvSpPr txBox="1"/>
          <p:nvPr/>
        </p:nvSpPr>
        <p:spPr>
          <a:xfrm>
            <a:off x="349825" y="628088"/>
            <a:ext cx="83187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2"/>
                </a:solidFill>
              </a:rPr>
              <a:t>JEDI can run UFO on hourly model outputs (e.g. GEOS-CF) at the TEMPO hourly resolution</a:t>
            </a:r>
            <a:endParaRPr dirty="0">
              <a:solidFill>
                <a:schemeClr val="dk2"/>
              </a:solidFill>
            </a:endParaRPr>
          </a:p>
        </p:txBody>
      </p:sp>
      <p:pic>
        <p:nvPicPr>
          <p:cNvPr id="171" name="Google Shape;171;g2f428b29a0c_0_211"/>
          <p:cNvPicPr preferRelativeResize="0"/>
          <p:nvPr/>
        </p:nvPicPr>
        <p:blipFill rotWithShape="1">
          <a:blip r:embed="rId3">
            <a:alphaModFix/>
          </a:blip>
          <a:srcRect b="28871"/>
          <a:stretch/>
        </p:blipFill>
        <p:spPr>
          <a:xfrm>
            <a:off x="679975" y="1181100"/>
            <a:ext cx="3685715" cy="1845067"/>
          </a:xfrm>
          <a:prstGeom prst="rect">
            <a:avLst/>
          </a:prstGeom>
          <a:noFill/>
          <a:ln>
            <a:noFill/>
          </a:ln>
        </p:spPr>
      </p:pic>
      <p:pic>
        <p:nvPicPr>
          <p:cNvPr id="172" name="Google Shape;172;g2f428b29a0c_0_211"/>
          <p:cNvPicPr preferRelativeResize="0"/>
          <p:nvPr/>
        </p:nvPicPr>
        <p:blipFill rotWithShape="1">
          <a:blip r:embed="rId4">
            <a:alphaModFix/>
          </a:blip>
          <a:srcRect b="28871"/>
          <a:stretch/>
        </p:blipFill>
        <p:spPr>
          <a:xfrm>
            <a:off x="4977210" y="1181100"/>
            <a:ext cx="3685715" cy="1845067"/>
          </a:xfrm>
          <a:prstGeom prst="rect">
            <a:avLst/>
          </a:prstGeom>
          <a:noFill/>
          <a:ln>
            <a:noFill/>
          </a:ln>
        </p:spPr>
      </p:pic>
      <p:pic>
        <p:nvPicPr>
          <p:cNvPr id="173" name="Google Shape;173;g2f428b29a0c_0_211"/>
          <p:cNvPicPr preferRelativeResize="0"/>
          <p:nvPr/>
        </p:nvPicPr>
        <p:blipFill rotWithShape="1">
          <a:blip r:embed="rId5">
            <a:alphaModFix/>
          </a:blip>
          <a:srcRect t="5131" b="28401"/>
          <a:stretch/>
        </p:blipFill>
        <p:spPr>
          <a:xfrm>
            <a:off x="679975" y="3026167"/>
            <a:ext cx="3685715" cy="1724158"/>
          </a:xfrm>
          <a:prstGeom prst="rect">
            <a:avLst/>
          </a:prstGeom>
          <a:noFill/>
          <a:ln>
            <a:noFill/>
          </a:ln>
        </p:spPr>
      </p:pic>
      <p:pic>
        <p:nvPicPr>
          <p:cNvPr id="174" name="Google Shape;174;g2f428b29a0c_0_211"/>
          <p:cNvPicPr preferRelativeResize="0"/>
          <p:nvPr/>
        </p:nvPicPr>
        <p:blipFill rotWithShape="1">
          <a:blip r:embed="rId6">
            <a:alphaModFix/>
          </a:blip>
          <a:srcRect t="5469" b="28943"/>
          <a:stretch/>
        </p:blipFill>
        <p:spPr>
          <a:xfrm>
            <a:off x="4977210" y="3037590"/>
            <a:ext cx="3685715" cy="1701297"/>
          </a:xfrm>
          <a:prstGeom prst="rect">
            <a:avLst/>
          </a:prstGeom>
          <a:noFill/>
          <a:ln>
            <a:noFill/>
          </a:ln>
        </p:spPr>
      </p:pic>
      <p:pic>
        <p:nvPicPr>
          <p:cNvPr id="175" name="Google Shape;175;g2f428b29a0c_0_211"/>
          <p:cNvPicPr preferRelativeResize="0"/>
          <p:nvPr/>
        </p:nvPicPr>
        <p:blipFill rotWithShape="1">
          <a:blip r:embed="rId5">
            <a:alphaModFix/>
          </a:blip>
          <a:srcRect t="80064"/>
          <a:stretch/>
        </p:blipFill>
        <p:spPr>
          <a:xfrm>
            <a:off x="966150" y="4750325"/>
            <a:ext cx="2981725" cy="422600"/>
          </a:xfrm>
          <a:prstGeom prst="rect">
            <a:avLst/>
          </a:prstGeom>
          <a:noFill/>
          <a:ln>
            <a:noFill/>
          </a:ln>
        </p:spPr>
      </p:pic>
      <p:pic>
        <p:nvPicPr>
          <p:cNvPr id="176" name="Google Shape;176;g2f428b29a0c_0_211"/>
          <p:cNvPicPr preferRelativeResize="0"/>
          <p:nvPr/>
        </p:nvPicPr>
        <p:blipFill rotWithShape="1">
          <a:blip r:embed="rId6">
            <a:alphaModFix/>
          </a:blip>
          <a:srcRect t="81414"/>
          <a:stretch/>
        </p:blipFill>
        <p:spPr>
          <a:xfrm>
            <a:off x="5201188" y="4750325"/>
            <a:ext cx="3198250" cy="422600"/>
          </a:xfrm>
          <a:prstGeom prst="rect">
            <a:avLst/>
          </a:prstGeom>
          <a:noFill/>
          <a:ln>
            <a:noFill/>
          </a:ln>
        </p:spPr>
      </p:pic>
      <p:sp>
        <p:nvSpPr>
          <p:cNvPr id="177" name="Google Shape;177;g2f428b29a0c_0_211"/>
          <p:cNvSpPr txBox="1"/>
          <p:nvPr/>
        </p:nvSpPr>
        <p:spPr>
          <a:xfrm rot="-5400000">
            <a:off x="-28150" y="1888088"/>
            <a:ext cx="1564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rPr>
              <a:t>TEMPO NO2</a:t>
            </a:r>
            <a:endParaRPr sz="1600">
              <a:solidFill>
                <a:schemeClr val="dk2"/>
              </a:solidFill>
            </a:endParaRPr>
          </a:p>
        </p:txBody>
      </p:sp>
      <p:sp>
        <p:nvSpPr>
          <p:cNvPr id="178" name="Google Shape;178;g2f428b29a0c_0_211"/>
          <p:cNvSpPr txBox="1"/>
          <p:nvPr/>
        </p:nvSpPr>
        <p:spPr>
          <a:xfrm rot="-5400000">
            <a:off x="-163750" y="3588500"/>
            <a:ext cx="183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rPr>
              <a:t>TropOMI NO2</a:t>
            </a:r>
            <a:endParaRPr sz="1600">
              <a:solidFill>
                <a:schemeClr val="dk2"/>
              </a:solidFill>
            </a:endParaRPr>
          </a:p>
        </p:txBody>
      </p:sp>
      <p:sp>
        <p:nvSpPr>
          <p:cNvPr id="179" name="Google Shape;179;g2f428b29a0c_0_211"/>
          <p:cNvSpPr txBox="1"/>
          <p:nvPr/>
        </p:nvSpPr>
        <p:spPr>
          <a:xfrm>
            <a:off x="889950" y="1011950"/>
            <a:ext cx="5030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rPr>
              <a:t>H(x)</a:t>
            </a:r>
            <a:endParaRPr sz="1600" b="1">
              <a:solidFill>
                <a:schemeClr val="dk2"/>
              </a:solidFill>
            </a:endParaRPr>
          </a:p>
        </p:txBody>
      </p:sp>
      <p:sp>
        <p:nvSpPr>
          <p:cNvPr id="180" name="Google Shape;180;g2f428b29a0c_0_211"/>
          <p:cNvSpPr txBox="1"/>
          <p:nvPr/>
        </p:nvSpPr>
        <p:spPr>
          <a:xfrm>
            <a:off x="5144450" y="1037350"/>
            <a:ext cx="5030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rPr>
              <a:t>OmB</a:t>
            </a:r>
            <a:endParaRPr sz="1600" b="1">
              <a:solidFill>
                <a:schemeClr val="dk2"/>
              </a:solidFill>
            </a:endParaRPr>
          </a:p>
        </p:txBody>
      </p:sp>
      <p:sp>
        <p:nvSpPr>
          <p:cNvPr id="181" name="Google Shape;181;g2f428b29a0c_0_211"/>
          <p:cNvSpPr txBox="1"/>
          <p:nvPr/>
        </p:nvSpPr>
        <p:spPr>
          <a:xfrm rot="-5400000">
            <a:off x="4203250" y="1888088"/>
            <a:ext cx="1564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rPr>
              <a:t>TEMPO NO2</a:t>
            </a:r>
            <a:endParaRPr sz="1600">
              <a:solidFill>
                <a:schemeClr val="dk2"/>
              </a:solidFill>
            </a:endParaRPr>
          </a:p>
        </p:txBody>
      </p:sp>
      <p:sp>
        <p:nvSpPr>
          <p:cNvPr id="182" name="Google Shape;182;g2f428b29a0c_0_211"/>
          <p:cNvSpPr txBox="1"/>
          <p:nvPr/>
        </p:nvSpPr>
        <p:spPr>
          <a:xfrm rot="-5400000">
            <a:off x="4067650" y="3588500"/>
            <a:ext cx="183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rPr>
              <a:t>TropOMI NO2</a:t>
            </a:r>
            <a:endParaRPr sz="16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f428b29a0c_0_305"/>
          <p:cNvSpPr txBox="1">
            <a:spLocks noGrp="1"/>
          </p:cNvSpPr>
          <p:nvPr>
            <p:ph type="title"/>
          </p:nvPr>
        </p:nvSpPr>
        <p:spPr>
          <a:xfrm>
            <a:off x="248875" y="-35913"/>
            <a:ext cx="8520600" cy="572700"/>
          </a:xfrm>
          <a:prstGeom prst="rect">
            <a:avLst/>
          </a:prstGeom>
          <a:noFill/>
          <a:ln>
            <a:noFill/>
          </a:ln>
          <a:effectLst>
            <a:outerShdw blurRad="42863" dist="19050" dir="3840000" algn="bl" rotWithShape="0">
              <a:srgbClr val="000000">
                <a:alpha val="9098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00">
                <a:solidFill>
                  <a:srgbClr val="FFFFFF"/>
                </a:solidFill>
              </a:rPr>
              <a:t>TEMPO NO</a:t>
            </a:r>
            <a:r>
              <a:rPr lang="en" sz="1100">
                <a:solidFill>
                  <a:srgbClr val="FFFFFF"/>
                </a:solidFill>
              </a:rPr>
              <a:t>2</a:t>
            </a:r>
            <a:r>
              <a:rPr lang="en" sz="2300">
                <a:solidFill>
                  <a:srgbClr val="FFFFFF"/>
                </a:solidFill>
              </a:rPr>
              <a:t> and TropOMI NO</a:t>
            </a:r>
            <a:r>
              <a:rPr lang="en" sz="1000">
                <a:solidFill>
                  <a:srgbClr val="FFFFFF"/>
                </a:solidFill>
              </a:rPr>
              <a:t>2</a:t>
            </a:r>
            <a:r>
              <a:rPr lang="en" sz="2300">
                <a:solidFill>
                  <a:srgbClr val="FFFFFF"/>
                </a:solidFill>
              </a:rPr>
              <a:t> Data assimilation experiments</a:t>
            </a:r>
            <a:endParaRPr sz="2300">
              <a:solidFill>
                <a:srgbClr val="FFFFFF"/>
              </a:solidFill>
            </a:endParaRPr>
          </a:p>
        </p:txBody>
      </p:sp>
      <p:sp>
        <p:nvSpPr>
          <p:cNvPr id="202" name="Google Shape;202;g2f428b29a0c_0_305"/>
          <p:cNvSpPr txBox="1"/>
          <p:nvPr/>
        </p:nvSpPr>
        <p:spPr>
          <a:xfrm>
            <a:off x="371275" y="864720"/>
            <a:ext cx="8275800" cy="3785621"/>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chemeClr val="dk2"/>
              </a:buClr>
              <a:buSzPts val="1300"/>
              <a:buChar char="●"/>
            </a:pPr>
            <a:r>
              <a:rPr lang="en" sz="1300" dirty="0">
                <a:solidFill>
                  <a:schemeClr val="dk2"/>
                </a:solidFill>
              </a:rPr>
              <a:t>Demonstrate TEMPO DA JEDI capabilities Using GEOS-CF </a:t>
            </a:r>
            <a:r>
              <a:rPr lang="en" sz="1300" u="sng" dirty="0">
                <a:solidFill>
                  <a:schemeClr val="dk2"/>
                </a:solidFill>
              </a:rPr>
              <a:t>v2</a:t>
            </a:r>
            <a:r>
              <a:rPr lang="en" sz="1300" dirty="0">
                <a:solidFill>
                  <a:schemeClr val="dk2"/>
                </a:solidFill>
              </a:rPr>
              <a:t>. </a:t>
            </a:r>
            <a:r>
              <a:rPr lang="en" sz="1300" b="1" dirty="0">
                <a:solidFill>
                  <a:schemeClr val="dk2"/>
                </a:solidFill>
              </a:rPr>
              <a:t>Special Thanks to Viral, Christoph at NASA/GMAO for their GEOS-CF help!</a:t>
            </a:r>
            <a:endParaRPr sz="1300" b="1" dirty="0">
              <a:solidFill>
                <a:schemeClr val="dk2"/>
              </a:solidFill>
            </a:endParaRPr>
          </a:p>
          <a:p>
            <a:pPr marL="457200" lvl="0" indent="0" algn="l" rtl="0">
              <a:spcBef>
                <a:spcPts val="0"/>
              </a:spcBef>
              <a:spcAft>
                <a:spcPts val="0"/>
              </a:spcAft>
              <a:buNone/>
            </a:pPr>
            <a:endParaRPr sz="1300" dirty="0">
              <a:solidFill>
                <a:schemeClr val="dk2"/>
              </a:solidFill>
            </a:endParaRPr>
          </a:p>
          <a:p>
            <a:pPr marL="457200" lvl="0" indent="-311150" algn="l" rtl="0">
              <a:spcBef>
                <a:spcPts val="0"/>
              </a:spcBef>
              <a:spcAft>
                <a:spcPts val="0"/>
              </a:spcAft>
              <a:buClr>
                <a:schemeClr val="dk2"/>
              </a:buClr>
              <a:buSzPts val="1300"/>
              <a:buChar char="●"/>
            </a:pPr>
            <a:r>
              <a:rPr lang="en" sz="1300" dirty="0">
                <a:solidFill>
                  <a:schemeClr val="dk2"/>
                </a:solidFill>
              </a:rPr>
              <a:t>We ran an ensemble of data assimilation with a 4DEnVar: each member has its own minimization making the ensemble DA update much less gaussian. </a:t>
            </a:r>
            <a:r>
              <a:rPr lang="en" sz="1300" b="1" dirty="0">
                <a:solidFill>
                  <a:schemeClr val="dk2"/>
                </a:solidFill>
              </a:rPr>
              <a:t>We match the temporal resolution of TEMPO with the DA system with a 4D methodology</a:t>
            </a:r>
            <a:endParaRPr sz="1300" b="1" dirty="0">
              <a:solidFill>
                <a:schemeClr val="dk2"/>
              </a:solidFill>
            </a:endParaRPr>
          </a:p>
          <a:p>
            <a:pPr marL="0" lvl="0" indent="0" algn="l" rtl="0">
              <a:spcBef>
                <a:spcPts val="0"/>
              </a:spcBef>
              <a:spcAft>
                <a:spcPts val="0"/>
              </a:spcAft>
              <a:buNone/>
            </a:pPr>
            <a:endParaRPr sz="1300" dirty="0">
              <a:solidFill>
                <a:schemeClr val="dk2"/>
              </a:solidFill>
            </a:endParaRPr>
          </a:p>
          <a:p>
            <a:pPr marL="457200" lvl="0" indent="-311150" algn="l" rtl="0">
              <a:spcBef>
                <a:spcPts val="0"/>
              </a:spcBef>
              <a:spcAft>
                <a:spcPts val="0"/>
              </a:spcAft>
              <a:buClr>
                <a:schemeClr val="dk2"/>
              </a:buClr>
              <a:buSzPts val="1300"/>
              <a:buChar char="●"/>
            </a:pPr>
            <a:r>
              <a:rPr lang="en" sz="1300" dirty="0">
                <a:solidFill>
                  <a:schemeClr val="dk2"/>
                </a:solidFill>
              </a:rPr>
              <a:t>Meteorology is from the operational GEOS-FP ensemble, plus we perturb the observations and the emissions</a:t>
            </a:r>
            <a:endParaRPr sz="1300" dirty="0">
              <a:solidFill>
                <a:schemeClr val="dk2"/>
              </a:solidFill>
            </a:endParaRPr>
          </a:p>
          <a:p>
            <a:pPr marL="457200" lvl="0" indent="0" algn="l" rtl="0">
              <a:spcBef>
                <a:spcPts val="0"/>
              </a:spcBef>
              <a:spcAft>
                <a:spcPts val="0"/>
              </a:spcAft>
              <a:buNone/>
            </a:pPr>
            <a:endParaRPr sz="1300" dirty="0">
              <a:solidFill>
                <a:schemeClr val="dk2"/>
              </a:solidFill>
            </a:endParaRPr>
          </a:p>
          <a:p>
            <a:pPr marL="457200" lvl="0" indent="-317500" algn="l" rtl="0">
              <a:spcBef>
                <a:spcPts val="0"/>
              </a:spcBef>
              <a:spcAft>
                <a:spcPts val="0"/>
              </a:spcAft>
              <a:buClr>
                <a:schemeClr val="dk2"/>
              </a:buClr>
              <a:buSzPts val="1400"/>
              <a:buChar char="●"/>
            </a:pPr>
            <a:r>
              <a:rPr lang="en" sz="1300" dirty="0">
                <a:solidFill>
                  <a:schemeClr val="dk2"/>
                </a:solidFill>
              </a:rPr>
              <a:t>The main control variable is NO</a:t>
            </a:r>
            <a:r>
              <a:rPr lang="en" sz="700" dirty="0">
                <a:solidFill>
                  <a:schemeClr val="dk2"/>
                </a:solidFill>
              </a:rPr>
              <a:t>2</a:t>
            </a:r>
            <a:r>
              <a:rPr lang="en" sz="1300" dirty="0">
                <a:solidFill>
                  <a:schemeClr val="dk2"/>
                </a:solidFill>
              </a:rPr>
              <a:t> concentration for this demonstration</a:t>
            </a:r>
            <a:endParaRPr sz="1300" dirty="0">
              <a:solidFill>
                <a:schemeClr val="dk2"/>
              </a:solidFill>
            </a:endParaRPr>
          </a:p>
          <a:p>
            <a:pPr marL="457200" lvl="0" indent="0" algn="l" rtl="0">
              <a:spcBef>
                <a:spcPts val="0"/>
              </a:spcBef>
              <a:spcAft>
                <a:spcPts val="0"/>
              </a:spcAft>
              <a:buNone/>
            </a:pPr>
            <a:endParaRPr sz="1300" dirty="0">
              <a:solidFill>
                <a:schemeClr val="dk2"/>
              </a:solidFill>
            </a:endParaRPr>
          </a:p>
          <a:p>
            <a:pPr marL="457200" lvl="0" indent="-311150" algn="l" rtl="0">
              <a:spcBef>
                <a:spcPts val="0"/>
              </a:spcBef>
              <a:spcAft>
                <a:spcPts val="0"/>
              </a:spcAft>
              <a:buClr>
                <a:schemeClr val="dk2"/>
              </a:buClr>
              <a:buSzPts val="1300"/>
              <a:buChar char="●"/>
            </a:pPr>
            <a:r>
              <a:rPr lang="en" sz="1300" dirty="0">
                <a:solidFill>
                  <a:schemeClr val="dk2"/>
                </a:solidFill>
              </a:rPr>
              <a:t>We can use the ensemble covariances to infer extended control variables:</a:t>
            </a:r>
            <a:endParaRPr sz="1300" dirty="0">
              <a:solidFill>
                <a:schemeClr val="dk2"/>
              </a:solidFill>
            </a:endParaRPr>
          </a:p>
          <a:p>
            <a:pPr marL="914400" lvl="1" indent="-311150" algn="l" rtl="0">
              <a:spcBef>
                <a:spcPts val="0"/>
              </a:spcBef>
              <a:spcAft>
                <a:spcPts val="0"/>
              </a:spcAft>
              <a:buClr>
                <a:schemeClr val="dk2"/>
              </a:buClr>
              <a:buSzPts val="1300"/>
              <a:buChar char="○"/>
            </a:pPr>
            <a:r>
              <a:rPr lang="en" sz="1300" dirty="0">
                <a:solidFill>
                  <a:schemeClr val="dk2"/>
                </a:solidFill>
              </a:rPr>
              <a:t>sectoral emissions - very important to develop an emission monitoring capability and if we want to use co-emission</a:t>
            </a:r>
            <a:endParaRPr sz="1300" dirty="0">
              <a:solidFill>
                <a:schemeClr val="dk2"/>
              </a:solidFill>
            </a:endParaRPr>
          </a:p>
          <a:p>
            <a:pPr marL="0" lvl="0" indent="0" algn="l" rtl="0">
              <a:spcBef>
                <a:spcPts val="0"/>
              </a:spcBef>
              <a:spcAft>
                <a:spcPts val="0"/>
              </a:spcAft>
              <a:buNone/>
            </a:pPr>
            <a:endParaRPr sz="1300" dirty="0">
              <a:solidFill>
                <a:schemeClr val="dk2"/>
              </a:solidFill>
            </a:endParaRPr>
          </a:p>
          <a:p>
            <a:pPr marL="457200" lvl="0" indent="-311150" algn="l" rtl="0">
              <a:spcBef>
                <a:spcPts val="0"/>
              </a:spcBef>
              <a:spcAft>
                <a:spcPts val="0"/>
              </a:spcAft>
              <a:buClr>
                <a:schemeClr val="dk2"/>
              </a:buClr>
              <a:buSzPts val="1300"/>
              <a:buChar char="●"/>
            </a:pPr>
            <a:r>
              <a:rPr lang="en" sz="1300" dirty="0">
                <a:solidFill>
                  <a:schemeClr val="dk2"/>
                </a:solidFill>
              </a:rPr>
              <a:t>Prototype testing experiments run at low resolution (~1 degree) and low ensemble size (~10 members) - </a:t>
            </a:r>
            <a:r>
              <a:rPr lang="en" sz="1300" u="sng" dirty="0">
                <a:solidFill>
                  <a:schemeClr val="dk2"/>
                </a:solidFill>
              </a:rPr>
              <a:t>it’s for prototyping and calibration only we don’t expect the best results</a:t>
            </a:r>
            <a:endParaRPr sz="1300" dirty="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cxnSp>
        <p:nvCxnSpPr>
          <p:cNvPr id="207" name="Google Shape;207;g2f4583d5031_0_0"/>
          <p:cNvCxnSpPr/>
          <p:nvPr/>
        </p:nvCxnSpPr>
        <p:spPr>
          <a:xfrm>
            <a:off x="222050" y="1167975"/>
            <a:ext cx="2400" cy="3753300"/>
          </a:xfrm>
          <a:prstGeom prst="straightConnector1">
            <a:avLst/>
          </a:prstGeom>
          <a:noFill/>
          <a:ln w="9525" cap="flat" cmpd="sng">
            <a:solidFill>
              <a:schemeClr val="dk2"/>
            </a:solidFill>
            <a:prstDash val="dot"/>
            <a:round/>
            <a:headEnd type="none" w="med" len="med"/>
            <a:tailEnd type="none" w="med" len="med"/>
          </a:ln>
        </p:spPr>
      </p:cxnSp>
      <p:cxnSp>
        <p:nvCxnSpPr>
          <p:cNvPr id="208" name="Google Shape;208;g2f4583d5031_0_0"/>
          <p:cNvCxnSpPr/>
          <p:nvPr/>
        </p:nvCxnSpPr>
        <p:spPr>
          <a:xfrm>
            <a:off x="3099700" y="1167975"/>
            <a:ext cx="2400" cy="3753300"/>
          </a:xfrm>
          <a:prstGeom prst="straightConnector1">
            <a:avLst/>
          </a:prstGeom>
          <a:noFill/>
          <a:ln w="9525" cap="flat" cmpd="sng">
            <a:solidFill>
              <a:schemeClr val="dk2"/>
            </a:solidFill>
            <a:prstDash val="dot"/>
            <a:round/>
            <a:headEnd type="none" w="med" len="med"/>
            <a:tailEnd type="none" w="med" len="med"/>
          </a:ln>
        </p:spPr>
      </p:cxnSp>
      <p:cxnSp>
        <p:nvCxnSpPr>
          <p:cNvPr id="209" name="Google Shape;209;g2f4583d5031_0_0"/>
          <p:cNvCxnSpPr/>
          <p:nvPr/>
        </p:nvCxnSpPr>
        <p:spPr>
          <a:xfrm>
            <a:off x="5874900" y="1167975"/>
            <a:ext cx="2400" cy="3753300"/>
          </a:xfrm>
          <a:prstGeom prst="straightConnector1">
            <a:avLst/>
          </a:prstGeom>
          <a:noFill/>
          <a:ln w="9525" cap="flat" cmpd="sng">
            <a:solidFill>
              <a:schemeClr val="dk2"/>
            </a:solidFill>
            <a:prstDash val="dot"/>
            <a:round/>
            <a:headEnd type="none" w="med" len="med"/>
            <a:tailEnd type="none" w="med" len="med"/>
          </a:ln>
        </p:spPr>
      </p:cxnSp>
      <p:cxnSp>
        <p:nvCxnSpPr>
          <p:cNvPr id="210" name="Google Shape;210;g2f4583d5031_0_0"/>
          <p:cNvCxnSpPr/>
          <p:nvPr/>
        </p:nvCxnSpPr>
        <p:spPr>
          <a:xfrm>
            <a:off x="8730375" y="1167975"/>
            <a:ext cx="2400" cy="3753300"/>
          </a:xfrm>
          <a:prstGeom prst="straightConnector1">
            <a:avLst/>
          </a:prstGeom>
          <a:noFill/>
          <a:ln w="9525" cap="flat" cmpd="sng">
            <a:solidFill>
              <a:schemeClr val="dk2"/>
            </a:solidFill>
            <a:prstDash val="dot"/>
            <a:round/>
            <a:headEnd type="none" w="med" len="med"/>
            <a:tailEnd type="none" w="med" len="med"/>
          </a:ln>
        </p:spPr>
      </p:cxnSp>
      <p:grpSp>
        <p:nvGrpSpPr>
          <p:cNvPr id="211" name="Google Shape;211;g2f4583d5031_0_0"/>
          <p:cNvGrpSpPr/>
          <p:nvPr/>
        </p:nvGrpSpPr>
        <p:grpSpPr>
          <a:xfrm>
            <a:off x="6220725" y="4361450"/>
            <a:ext cx="2290500" cy="467100"/>
            <a:chOff x="432525" y="3101450"/>
            <a:chExt cx="2290500" cy="467100"/>
          </a:xfrm>
        </p:grpSpPr>
        <p:cxnSp>
          <p:nvCxnSpPr>
            <p:cNvPr id="212" name="Google Shape;212;g2f4583d5031_0_0"/>
            <p:cNvCxnSpPr/>
            <p:nvPr/>
          </p:nvCxnSpPr>
          <p:spPr>
            <a:xfrm flipH="1">
              <a:off x="2337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13" name="Google Shape;213;g2f4583d5031_0_0"/>
            <p:cNvCxnSpPr/>
            <p:nvPr/>
          </p:nvCxnSpPr>
          <p:spPr>
            <a:xfrm flipH="1">
              <a:off x="2718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14" name="Google Shape;214;g2f4583d5031_0_0"/>
            <p:cNvCxnSpPr/>
            <p:nvPr/>
          </p:nvCxnSpPr>
          <p:spPr>
            <a:xfrm flipH="1">
              <a:off x="1956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15" name="Google Shape;215;g2f4583d5031_0_0"/>
            <p:cNvCxnSpPr/>
            <p:nvPr/>
          </p:nvCxnSpPr>
          <p:spPr>
            <a:xfrm flipH="1">
              <a:off x="1575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16" name="Google Shape;216;g2f4583d5031_0_0"/>
            <p:cNvCxnSpPr/>
            <p:nvPr/>
          </p:nvCxnSpPr>
          <p:spPr>
            <a:xfrm flipH="1">
              <a:off x="1194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17" name="Google Shape;217;g2f4583d5031_0_0"/>
            <p:cNvCxnSpPr/>
            <p:nvPr/>
          </p:nvCxnSpPr>
          <p:spPr>
            <a:xfrm flipH="1">
              <a:off x="813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18" name="Google Shape;218;g2f4583d5031_0_0"/>
            <p:cNvCxnSpPr/>
            <p:nvPr/>
          </p:nvCxnSpPr>
          <p:spPr>
            <a:xfrm flipH="1">
              <a:off x="432525" y="3101450"/>
              <a:ext cx="4500" cy="467100"/>
            </a:xfrm>
            <a:prstGeom prst="straightConnector1">
              <a:avLst/>
            </a:prstGeom>
            <a:noFill/>
            <a:ln w="9525" cap="flat" cmpd="sng">
              <a:solidFill>
                <a:schemeClr val="dk2"/>
              </a:solidFill>
              <a:prstDash val="solid"/>
              <a:round/>
              <a:headEnd type="none" w="med" len="med"/>
              <a:tailEnd type="triangle" w="med" len="med"/>
            </a:ln>
          </p:spPr>
        </p:cxnSp>
      </p:grpSp>
      <p:grpSp>
        <p:nvGrpSpPr>
          <p:cNvPr id="219" name="Google Shape;219;g2f4583d5031_0_0"/>
          <p:cNvGrpSpPr/>
          <p:nvPr/>
        </p:nvGrpSpPr>
        <p:grpSpPr>
          <a:xfrm>
            <a:off x="3304875" y="3726350"/>
            <a:ext cx="2290500" cy="467100"/>
            <a:chOff x="432525" y="3101450"/>
            <a:chExt cx="2290500" cy="467100"/>
          </a:xfrm>
        </p:grpSpPr>
        <p:cxnSp>
          <p:nvCxnSpPr>
            <p:cNvPr id="220" name="Google Shape;220;g2f4583d5031_0_0"/>
            <p:cNvCxnSpPr/>
            <p:nvPr/>
          </p:nvCxnSpPr>
          <p:spPr>
            <a:xfrm flipH="1">
              <a:off x="2337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21" name="Google Shape;221;g2f4583d5031_0_0"/>
            <p:cNvCxnSpPr/>
            <p:nvPr/>
          </p:nvCxnSpPr>
          <p:spPr>
            <a:xfrm flipH="1">
              <a:off x="2718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22" name="Google Shape;222;g2f4583d5031_0_0"/>
            <p:cNvCxnSpPr/>
            <p:nvPr/>
          </p:nvCxnSpPr>
          <p:spPr>
            <a:xfrm flipH="1">
              <a:off x="1956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23" name="Google Shape;223;g2f4583d5031_0_0"/>
            <p:cNvCxnSpPr/>
            <p:nvPr/>
          </p:nvCxnSpPr>
          <p:spPr>
            <a:xfrm flipH="1">
              <a:off x="1575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24" name="Google Shape;224;g2f4583d5031_0_0"/>
            <p:cNvCxnSpPr/>
            <p:nvPr/>
          </p:nvCxnSpPr>
          <p:spPr>
            <a:xfrm flipH="1">
              <a:off x="1194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25" name="Google Shape;225;g2f4583d5031_0_0"/>
            <p:cNvCxnSpPr/>
            <p:nvPr/>
          </p:nvCxnSpPr>
          <p:spPr>
            <a:xfrm flipH="1">
              <a:off x="813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26" name="Google Shape;226;g2f4583d5031_0_0"/>
            <p:cNvCxnSpPr/>
            <p:nvPr/>
          </p:nvCxnSpPr>
          <p:spPr>
            <a:xfrm flipH="1">
              <a:off x="432525" y="3101450"/>
              <a:ext cx="4500" cy="467100"/>
            </a:xfrm>
            <a:prstGeom prst="straightConnector1">
              <a:avLst/>
            </a:prstGeom>
            <a:noFill/>
            <a:ln w="9525" cap="flat" cmpd="sng">
              <a:solidFill>
                <a:schemeClr val="dk2"/>
              </a:solidFill>
              <a:prstDash val="solid"/>
              <a:round/>
              <a:headEnd type="none" w="med" len="med"/>
              <a:tailEnd type="triangle" w="med" len="med"/>
            </a:ln>
          </p:spPr>
        </p:cxnSp>
      </p:grpSp>
      <p:grpSp>
        <p:nvGrpSpPr>
          <p:cNvPr id="227" name="Google Shape;227;g2f4583d5031_0_0"/>
          <p:cNvGrpSpPr/>
          <p:nvPr/>
        </p:nvGrpSpPr>
        <p:grpSpPr>
          <a:xfrm>
            <a:off x="432525" y="3101450"/>
            <a:ext cx="2290500" cy="467100"/>
            <a:chOff x="432525" y="3101450"/>
            <a:chExt cx="2290500" cy="467100"/>
          </a:xfrm>
        </p:grpSpPr>
        <p:cxnSp>
          <p:nvCxnSpPr>
            <p:cNvPr id="228" name="Google Shape;228;g2f4583d5031_0_0"/>
            <p:cNvCxnSpPr/>
            <p:nvPr/>
          </p:nvCxnSpPr>
          <p:spPr>
            <a:xfrm flipH="1">
              <a:off x="2337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29" name="Google Shape;229;g2f4583d5031_0_0"/>
            <p:cNvCxnSpPr/>
            <p:nvPr/>
          </p:nvCxnSpPr>
          <p:spPr>
            <a:xfrm flipH="1">
              <a:off x="2718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30" name="Google Shape;230;g2f4583d5031_0_0"/>
            <p:cNvCxnSpPr/>
            <p:nvPr/>
          </p:nvCxnSpPr>
          <p:spPr>
            <a:xfrm flipH="1">
              <a:off x="1956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31" name="Google Shape;231;g2f4583d5031_0_0"/>
            <p:cNvCxnSpPr/>
            <p:nvPr/>
          </p:nvCxnSpPr>
          <p:spPr>
            <a:xfrm flipH="1">
              <a:off x="1575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32" name="Google Shape;232;g2f4583d5031_0_0"/>
            <p:cNvCxnSpPr/>
            <p:nvPr/>
          </p:nvCxnSpPr>
          <p:spPr>
            <a:xfrm flipH="1">
              <a:off x="1194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33" name="Google Shape;233;g2f4583d5031_0_0"/>
            <p:cNvCxnSpPr/>
            <p:nvPr/>
          </p:nvCxnSpPr>
          <p:spPr>
            <a:xfrm flipH="1">
              <a:off x="813525" y="3101450"/>
              <a:ext cx="4500" cy="467100"/>
            </a:xfrm>
            <a:prstGeom prst="straightConnector1">
              <a:avLst/>
            </a:prstGeom>
            <a:noFill/>
            <a:ln w="9525" cap="flat" cmpd="sng">
              <a:solidFill>
                <a:schemeClr val="dk2"/>
              </a:solidFill>
              <a:prstDash val="solid"/>
              <a:round/>
              <a:headEnd type="none" w="med" len="med"/>
              <a:tailEnd type="triangle" w="med" len="med"/>
            </a:ln>
          </p:spPr>
        </p:cxnSp>
        <p:cxnSp>
          <p:nvCxnSpPr>
            <p:cNvPr id="234" name="Google Shape;234;g2f4583d5031_0_0"/>
            <p:cNvCxnSpPr/>
            <p:nvPr/>
          </p:nvCxnSpPr>
          <p:spPr>
            <a:xfrm flipH="1">
              <a:off x="432525" y="3101450"/>
              <a:ext cx="4500" cy="467100"/>
            </a:xfrm>
            <a:prstGeom prst="straightConnector1">
              <a:avLst/>
            </a:prstGeom>
            <a:noFill/>
            <a:ln w="9525" cap="flat" cmpd="sng">
              <a:solidFill>
                <a:schemeClr val="dk2"/>
              </a:solidFill>
              <a:prstDash val="solid"/>
              <a:round/>
              <a:headEnd type="none" w="med" len="med"/>
              <a:tailEnd type="triangle" w="med" len="med"/>
            </a:ln>
          </p:spPr>
        </p:cxnSp>
      </p:grpSp>
      <p:sp>
        <p:nvSpPr>
          <p:cNvPr id="235" name="Google Shape;235;g2f4583d5031_0_0"/>
          <p:cNvSpPr txBox="1">
            <a:spLocks noGrp="1"/>
          </p:cNvSpPr>
          <p:nvPr>
            <p:ph type="title"/>
          </p:nvPr>
        </p:nvSpPr>
        <p:spPr>
          <a:xfrm>
            <a:off x="33925" y="33187"/>
            <a:ext cx="8520600" cy="572700"/>
          </a:xfrm>
          <a:prstGeom prst="rect">
            <a:avLst/>
          </a:prstGeom>
          <a:noFill/>
          <a:ln>
            <a:noFill/>
          </a:ln>
          <a:effectLst>
            <a:outerShdw blurRad="42863" dist="19050" dir="3840000" algn="bl" rotWithShape="0">
              <a:srgbClr val="000000">
                <a:alpha val="9098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00" dirty="0">
                <a:solidFill>
                  <a:srgbClr val="FFFFFF"/>
                </a:solidFill>
              </a:rPr>
              <a:t>TEMPO NO</a:t>
            </a:r>
            <a:r>
              <a:rPr lang="en" sz="1100" dirty="0">
                <a:solidFill>
                  <a:srgbClr val="FFFFFF"/>
                </a:solidFill>
              </a:rPr>
              <a:t>2</a:t>
            </a:r>
            <a:r>
              <a:rPr lang="en" sz="2300" dirty="0">
                <a:solidFill>
                  <a:srgbClr val="FFFFFF"/>
                </a:solidFill>
              </a:rPr>
              <a:t> and </a:t>
            </a:r>
            <a:r>
              <a:rPr lang="en" sz="2300" dirty="0" err="1">
                <a:solidFill>
                  <a:srgbClr val="FFFFFF"/>
                </a:solidFill>
              </a:rPr>
              <a:t>TropOMI</a:t>
            </a:r>
            <a:r>
              <a:rPr lang="en" sz="2300" dirty="0">
                <a:solidFill>
                  <a:srgbClr val="FFFFFF"/>
                </a:solidFill>
              </a:rPr>
              <a:t> NO</a:t>
            </a:r>
            <a:r>
              <a:rPr lang="en" sz="1000" dirty="0">
                <a:solidFill>
                  <a:srgbClr val="FFFFFF"/>
                </a:solidFill>
              </a:rPr>
              <a:t>2</a:t>
            </a:r>
            <a:r>
              <a:rPr lang="en" sz="2300" dirty="0">
                <a:solidFill>
                  <a:srgbClr val="FFFFFF"/>
                </a:solidFill>
              </a:rPr>
              <a:t> Data assimilation increments</a:t>
            </a:r>
            <a:endParaRPr sz="2300" dirty="0">
              <a:solidFill>
                <a:srgbClr val="FFFFFF"/>
              </a:solidFill>
            </a:endParaRPr>
          </a:p>
        </p:txBody>
      </p:sp>
      <p:pic>
        <p:nvPicPr>
          <p:cNvPr id="236" name="Google Shape;236;g2f4583d5031_0_0"/>
          <p:cNvPicPr preferRelativeResize="0"/>
          <p:nvPr/>
        </p:nvPicPr>
        <p:blipFill>
          <a:blip r:embed="rId3">
            <a:alphaModFix/>
          </a:blip>
          <a:stretch>
            <a:fillRect/>
          </a:stretch>
        </p:blipFill>
        <p:spPr>
          <a:xfrm>
            <a:off x="398075" y="1065351"/>
            <a:ext cx="2498851" cy="1690649"/>
          </a:xfrm>
          <a:prstGeom prst="rect">
            <a:avLst/>
          </a:prstGeom>
          <a:noFill/>
          <a:ln>
            <a:noFill/>
          </a:ln>
        </p:spPr>
      </p:pic>
      <p:pic>
        <p:nvPicPr>
          <p:cNvPr id="237" name="Google Shape;237;g2f4583d5031_0_0"/>
          <p:cNvPicPr preferRelativeResize="0"/>
          <p:nvPr/>
        </p:nvPicPr>
        <p:blipFill>
          <a:blip r:embed="rId4">
            <a:alphaModFix/>
          </a:blip>
          <a:stretch>
            <a:fillRect/>
          </a:stretch>
        </p:blipFill>
        <p:spPr>
          <a:xfrm>
            <a:off x="3151375" y="1609175"/>
            <a:ext cx="2597501" cy="1757349"/>
          </a:xfrm>
          <a:prstGeom prst="rect">
            <a:avLst/>
          </a:prstGeom>
          <a:noFill/>
          <a:ln>
            <a:noFill/>
          </a:ln>
        </p:spPr>
      </p:pic>
      <p:pic>
        <p:nvPicPr>
          <p:cNvPr id="238" name="Google Shape;238;g2f4583d5031_0_0"/>
          <p:cNvPicPr preferRelativeResize="0"/>
          <p:nvPr/>
        </p:nvPicPr>
        <p:blipFill>
          <a:blip r:embed="rId5">
            <a:alphaModFix/>
          </a:blip>
          <a:stretch>
            <a:fillRect/>
          </a:stretch>
        </p:blipFill>
        <p:spPr>
          <a:xfrm>
            <a:off x="6003325" y="2187375"/>
            <a:ext cx="2725301" cy="1843849"/>
          </a:xfrm>
          <a:prstGeom prst="rect">
            <a:avLst/>
          </a:prstGeom>
          <a:noFill/>
          <a:ln>
            <a:noFill/>
          </a:ln>
        </p:spPr>
      </p:pic>
      <p:sp>
        <p:nvSpPr>
          <p:cNvPr id="239" name="Google Shape;239;g2f4583d5031_0_0"/>
          <p:cNvSpPr txBox="1"/>
          <p:nvPr/>
        </p:nvSpPr>
        <p:spPr>
          <a:xfrm>
            <a:off x="-42250" y="752350"/>
            <a:ext cx="70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09z</a:t>
            </a:r>
            <a:endParaRPr sz="1800">
              <a:solidFill>
                <a:schemeClr val="dk2"/>
              </a:solidFill>
            </a:endParaRPr>
          </a:p>
        </p:txBody>
      </p:sp>
      <p:sp>
        <p:nvSpPr>
          <p:cNvPr id="240" name="Google Shape;240;g2f4583d5031_0_0"/>
          <p:cNvSpPr txBox="1"/>
          <p:nvPr/>
        </p:nvSpPr>
        <p:spPr>
          <a:xfrm>
            <a:off x="2831563" y="706275"/>
            <a:ext cx="70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15z</a:t>
            </a:r>
            <a:endParaRPr sz="1800">
              <a:solidFill>
                <a:schemeClr val="dk2"/>
              </a:solidFill>
            </a:endParaRPr>
          </a:p>
        </p:txBody>
      </p:sp>
      <p:sp>
        <p:nvSpPr>
          <p:cNvPr id="241" name="Google Shape;241;g2f4583d5031_0_0"/>
          <p:cNvSpPr txBox="1"/>
          <p:nvPr/>
        </p:nvSpPr>
        <p:spPr>
          <a:xfrm>
            <a:off x="5629188" y="706275"/>
            <a:ext cx="70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21z</a:t>
            </a:r>
            <a:endParaRPr sz="1800">
              <a:solidFill>
                <a:schemeClr val="dk2"/>
              </a:solidFill>
            </a:endParaRPr>
          </a:p>
        </p:txBody>
      </p:sp>
      <p:sp>
        <p:nvSpPr>
          <p:cNvPr id="242" name="Google Shape;242;g2f4583d5031_0_0"/>
          <p:cNvSpPr txBox="1"/>
          <p:nvPr/>
        </p:nvSpPr>
        <p:spPr>
          <a:xfrm>
            <a:off x="8441125" y="752350"/>
            <a:ext cx="70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03z</a:t>
            </a:r>
            <a:endParaRPr sz="1800">
              <a:solidFill>
                <a:schemeClr val="dk2"/>
              </a:solidFill>
            </a:endParaRPr>
          </a:p>
        </p:txBody>
      </p:sp>
      <p:sp>
        <p:nvSpPr>
          <p:cNvPr id="243" name="Google Shape;243;g2f4583d5031_0_0"/>
          <p:cNvSpPr/>
          <p:nvPr/>
        </p:nvSpPr>
        <p:spPr>
          <a:xfrm>
            <a:off x="424925" y="3584500"/>
            <a:ext cx="5350800" cy="1842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a:solidFill>
                  <a:schemeClr val="dk1"/>
                </a:solidFill>
              </a:rPr>
              <a:t>Forecast</a:t>
            </a:r>
            <a:endParaRPr/>
          </a:p>
        </p:txBody>
      </p:sp>
      <p:sp>
        <p:nvSpPr>
          <p:cNvPr id="244" name="Google Shape;244;g2f4583d5031_0_0"/>
          <p:cNvSpPr/>
          <p:nvPr/>
        </p:nvSpPr>
        <p:spPr>
          <a:xfrm>
            <a:off x="3267375" y="4193450"/>
            <a:ext cx="5463000" cy="1842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a:solidFill>
                  <a:schemeClr val="dk1"/>
                </a:solidFill>
              </a:rPr>
              <a:t>Forecast</a:t>
            </a:r>
            <a:endParaRPr/>
          </a:p>
        </p:txBody>
      </p:sp>
      <p:sp>
        <p:nvSpPr>
          <p:cNvPr id="245" name="Google Shape;245;g2f4583d5031_0_0"/>
          <p:cNvSpPr/>
          <p:nvPr/>
        </p:nvSpPr>
        <p:spPr>
          <a:xfrm>
            <a:off x="398075" y="2901300"/>
            <a:ext cx="2419200" cy="1842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t>Forecast</a:t>
            </a:r>
            <a:endParaRPr sz="800"/>
          </a:p>
        </p:txBody>
      </p:sp>
      <p:sp>
        <p:nvSpPr>
          <p:cNvPr id="246" name="Google Shape;246;g2f4583d5031_0_0"/>
          <p:cNvSpPr/>
          <p:nvPr/>
        </p:nvSpPr>
        <p:spPr>
          <a:xfrm>
            <a:off x="253325" y="2894175"/>
            <a:ext cx="84600" cy="18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7" name="Google Shape;247;g2f4583d5031_0_0"/>
          <p:cNvSpPr/>
          <p:nvPr/>
        </p:nvSpPr>
        <p:spPr>
          <a:xfrm>
            <a:off x="108575" y="2901300"/>
            <a:ext cx="84600" cy="18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8" name="Google Shape;248;g2f4583d5031_0_0"/>
          <p:cNvSpPr/>
          <p:nvPr/>
        </p:nvSpPr>
        <p:spPr>
          <a:xfrm>
            <a:off x="424925" y="3221525"/>
            <a:ext cx="2300400" cy="1842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t>JEDI Hourly Analysis Increments</a:t>
            </a:r>
            <a:endParaRPr sz="800"/>
          </a:p>
        </p:txBody>
      </p:sp>
      <p:sp>
        <p:nvSpPr>
          <p:cNvPr id="249" name="Google Shape;249;g2f4583d5031_0_0"/>
          <p:cNvSpPr/>
          <p:nvPr/>
        </p:nvSpPr>
        <p:spPr>
          <a:xfrm>
            <a:off x="3267375" y="3867800"/>
            <a:ext cx="2365500" cy="1842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a:solidFill>
                  <a:schemeClr val="dk1"/>
                </a:solidFill>
              </a:rPr>
              <a:t>JEDI Hourly Analysis Increments</a:t>
            </a:r>
            <a:endParaRPr/>
          </a:p>
        </p:txBody>
      </p:sp>
      <p:sp>
        <p:nvSpPr>
          <p:cNvPr id="250" name="Google Shape;250;g2f4583d5031_0_0"/>
          <p:cNvSpPr/>
          <p:nvPr/>
        </p:nvSpPr>
        <p:spPr>
          <a:xfrm>
            <a:off x="6183225" y="4502900"/>
            <a:ext cx="2365500" cy="1842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a:solidFill>
                  <a:schemeClr val="dk1"/>
                </a:solidFill>
              </a:rPr>
              <a:t>JEDI Hourly Analysis Increments</a:t>
            </a:r>
            <a:endParaRPr/>
          </a:p>
        </p:txBody>
      </p:sp>
      <p:grpSp>
        <p:nvGrpSpPr>
          <p:cNvPr id="251" name="Google Shape;251;g2f4583d5031_0_0"/>
          <p:cNvGrpSpPr/>
          <p:nvPr/>
        </p:nvGrpSpPr>
        <p:grpSpPr>
          <a:xfrm>
            <a:off x="6183225" y="4812338"/>
            <a:ext cx="2904475" cy="191325"/>
            <a:chOff x="6183225" y="4742538"/>
            <a:chExt cx="2904475" cy="191325"/>
          </a:xfrm>
        </p:grpSpPr>
        <p:sp>
          <p:nvSpPr>
            <p:cNvPr id="252" name="Google Shape;252;g2f4583d5031_0_0"/>
            <p:cNvSpPr/>
            <p:nvPr/>
          </p:nvSpPr>
          <p:spPr>
            <a:xfrm>
              <a:off x="6183225" y="4746100"/>
              <a:ext cx="2365500" cy="18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800">
                  <a:solidFill>
                    <a:schemeClr val="dk1"/>
                  </a:solidFill>
                </a:rPr>
                <a:t>Forecast</a:t>
              </a:r>
              <a:endParaRPr/>
            </a:p>
          </p:txBody>
        </p:sp>
        <p:sp>
          <p:nvSpPr>
            <p:cNvPr id="253" name="Google Shape;253;g2f4583d5031_0_0"/>
            <p:cNvSpPr/>
            <p:nvPr/>
          </p:nvSpPr>
          <p:spPr>
            <a:xfrm>
              <a:off x="8758150" y="4742538"/>
              <a:ext cx="84600" cy="18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4" name="Google Shape;254;g2f4583d5031_0_0"/>
            <p:cNvSpPr/>
            <p:nvPr/>
          </p:nvSpPr>
          <p:spPr>
            <a:xfrm>
              <a:off x="8613400" y="4749663"/>
              <a:ext cx="84600" cy="18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5" name="Google Shape;255;g2f4583d5031_0_0"/>
            <p:cNvSpPr/>
            <p:nvPr/>
          </p:nvSpPr>
          <p:spPr>
            <a:xfrm>
              <a:off x="8902900" y="4742550"/>
              <a:ext cx="184800" cy="1842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835ed261ea_1_15"/>
          <p:cNvSpPr txBox="1">
            <a:spLocks noGrp="1"/>
          </p:cNvSpPr>
          <p:nvPr>
            <p:ph type="title"/>
          </p:nvPr>
        </p:nvSpPr>
        <p:spPr>
          <a:xfrm>
            <a:off x="33925" y="33187"/>
            <a:ext cx="8520600" cy="572700"/>
          </a:xfrm>
          <a:prstGeom prst="rect">
            <a:avLst/>
          </a:prstGeom>
          <a:noFill/>
          <a:ln>
            <a:noFill/>
          </a:ln>
          <a:effectLst>
            <a:outerShdw blurRad="42863" dist="19050" dir="3840000" algn="bl" rotWithShape="0">
              <a:srgbClr val="000000">
                <a:alpha val="9098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00">
                <a:solidFill>
                  <a:srgbClr val="FFFFFF"/>
                </a:solidFill>
              </a:rPr>
              <a:t>TEMPO NO</a:t>
            </a:r>
            <a:r>
              <a:rPr lang="en" sz="1100">
                <a:solidFill>
                  <a:srgbClr val="FFFFFF"/>
                </a:solidFill>
              </a:rPr>
              <a:t>2</a:t>
            </a:r>
            <a:r>
              <a:rPr lang="en" sz="2300">
                <a:solidFill>
                  <a:srgbClr val="FFFFFF"/>
                </a:solidFill>
              </a:rPr>
              <a:t> and TropOMI NO</a:t>
            </a:r>
            <a:r>
              <a:rPr lang="en" sz="1000">
                <a:solidFill>
                  <a:srgbClr val="FFFFFF"/>
                </a:solidFill>
              </a:rPr>
              <a:t>2</a:t>
            </a:r>
            <a:r>
              <a:rPr lang="en" sz="2300">
                <a:solidFill>
                  <a:srgbClr val="FFFFFF"/>
                </a:solidFill>
              </a:rPr>
              <a:t> Evaluation with AEROMMA</a:t>
            </a:r>
            <a:endParaRPr sz="2300">
              <a:solidFill>
                <a:srgbClr val="FFFFFF"/>
              </a:solidFill>
            </a:endParaRPr>
          </a:p>
        </p:txBody>
      </p:sp>
      <p:sp>
        <p:nvSpPr>
          <p:cNvPr id="261" name="Google Shape;261;g2835ed261ea_1_15"/>
          <p:cNvSpPr txBox="1"/>
          <p:nvPr/>
        </p:nvSpPr>
        <p:spPr>
          <a:xfrm>
            <a:off x="1359575" y="797500"/>
            <a:ext cx="75225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CC6633"/>
                </a:solidFill>
                <a:latin typeface="Roboto"/>
                <a:ea typeface="Roboto"/>
                <a:cs typeface="Roboto"/>
                <a:sym typeface="Roboto"/>
              </a:rPr>
              <a:t>ACES (Airborne Cavity Enhanced Spectrometer) comparisons</a:t>
            </a:r>
            <a:endParaRPr sz="1100">
              <a:solidFill>
                <a:srgbClr val="212529"/>
              </a:solidFill>
              <a:highlight>
                <a:srgbClr val="FFFFFF"/>
              </a:highlight>
              <a:latin typeface="Roboto"/>
              <a:ea typeface="Roboto"/>
              <a:cs typeface="Roboto"/>
              <a:sym typeface="Roboto"/>
            </a:endParaRPr>
          </a:p>
        </p:txBody>
      </p:sp>
      <p:sp>
        <p:nvSpPr>
          <p:cNvPr id="262" name="Google Shape;262;g2835ed261ea_1_15"/>
          <p:cNvSpPr txBox="1"/>
          <p:nvPr/>
        </p:nvSpPr>
        <p:spPr>
          <a:xfrm>
            <a:off x="4928550" y="4706925"/>
            <a:ext cx="4598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2"/>
                </a:solidFill>
              </a:rPr>
              <a:t>Special Thanks to B. McDonald, NOAA/CSL</a:t>
            </a:r>
            <a:endParaRPr sz="1500" b="1">
              <a:solidFill>
                <a:schemeClr val="dk2"/>
              </a:solidFill>
            </a:endParaRPr>
          </a:p>
        </p:txBody>
      </p:sp>
      <p:pic>
        <p:nvPicPr>
          <p:cNvPr id="263" name="Google Shape;263;g2835ed261ea_1_15"/>
          <p:cNvPicPr preferRelativeResize="0"/>
          <p:nvPr/>
        </p:nvPicPr>
        <p:blipFill>
          <a:blip r:embed="rId3">
            <a:alphaModFix/>
          </a:blip>
          <a:stretch>
            <a:fillRect/>
          </a:stretch>
        </p:blipFill>
        <p:spPr>
          <a:xfrm>
            <a:off x="67425" y="3139900"/>
            <a:ext cx="1872523" cy="1491699"/>
          </a:xfrm>
          <a:prstGeom prst="rect">
            <a:avLst/>
          </a:prstGeom>
          <a:noFill/>
          <a:ln>
            <a:noFill/>
          </a:ln>
        </p:spPr>
      </p:pic>
      <p:pic>
        <p:nvPicPr>
          <p:cNvPr id="264" name="Google Shape;264;g2835ed261ea_1_15"/>
          <p:cNvPicPr preferRelativeResize="0"/>
          <p:nvPr/>
        </p:nvPicPr>
        <p:blipFill>
          <a:blip r:embed="rId4">
            <a:alphaModFix/>
          </a:blip>
          <a:stretch>
            <a:fillRect/>
          </a:stretch>
        </p:blipFill>
        <p:spPr>
          <a:xfrm>
            <a:off x="67425" y="1461163"/>
            <a:ext cx="1930982" cy="1538250"/>
          </a:xfrm>
          <a:prstGeom prst="rect">
            <a:avLst/>
          </a:prstGeom>
          <a:noFill/>
          <a:ln>
            <a:noFill/>
          </a:ln>
        </p:spPr>
      </p:pic>
      <p:pic>
        <p:nvPicPr>
          <p:cNvPr id="265" name="Google Shape;265;g2835ed261ea_1_15"/>
          <p:cNvPicPr preferRelativeResize="0"/>
          <p:nvPr/>
        </p:nvPicPr>
        <p:blipFill>
          <a:blip r:embed="rId5">
            <a:alphaModFix/>
          </a:blip>
          <a:stretch>
            <a:fillRect/>
          </a:stretch>
        </p:blipFill>
        <p:spPr>
          <a:xfrm>
            <a:off x="-2" y="629175"/>
            <a:ext cx="1266673" cy="984648"/>
          </a:xfrm>
          <a:prstGeom prst="rect">
            <a:avLst/>
          </a:prstGeom>
          <a:noFill/>
          <a:ln>
            <a:noFill/>
          </a:ln>
        </p:spPr>
      </p:pic>
      <p:pic>
        <p:nvPicPr>
          <p:cNvPr id="266" name="Google Shape;266;g2835ed261ea_1_15"/>
          <p:cNvPicPr preferRelativeResize="0"/>
          <p:nvPr/>
        </p:nvPicPr>
        <p:blipFill>
          <a:blip r:embed="rId6">
            <a:alphaModFix/>
          </a:blip>
          <a:stretch>
            <a:fillRect/>
          </a:stretch>
        </p:blipFill>
        <p:spPr>
          <a:xfrm>
            <a:off x="2062920" y="1385250"/>
            <a:ext cx="3291837" cy="1623973"/>
          </a:xfrm>
          <a:prstGeom prst="rect">
            <a:avLst/>
          </a:prstGeom>
          <a:noFill/>
          <a:ln>
            <a:noFill/>
          </a:ln>
        </p:spPr>
      </p:pic>
      <p:pic>
        <p:nvPicPr>
          <p:cNvPr id="267" name="Google Shape;267;g2835ed261ea_1_15"/>
          <p:cNvPicPr preferRelativeResize="0"/>
          <p:nvPr/>
        </p:nvPicPr>
        <p:blipFill>
          <a:blip r:embed="rId7">
            <a:alphaModFix/>
          </a:blip>
          <a:stretch>
            <a:fillRect/>
          </a:stretch>
        </p:blipFill>
        <p:spPr>
          <a:xfrm>
            <a:off x="5477725" y="1385244"/>
            <a:ext cx="3291837" cy="1623973"/>
          </a:xfrm>
          <a:prstGeom prst="rect">
            <a:avLst/>
          </a:prstGeom>
          <a:noFill/>
          <a:ln>
            <a:noFill/>
          </a:ln>
        </p:spPr>
      </p:pic>
      <p:pic>
        <p:nvPicPr>
          <p:cNvPr id="268" name="Google Shape;268;g2835ed261ea_1_15"/>
          <p:cNvPicPr preferRelativeResize="0"/>
          <p:nvPr/>
        </p:nvPicPr>
        <p:blipFill>
          <a:blip r:embed="rId8">
            <a:alphaModFix/>
          </a:blip>
          <a:stretch>
            <a:fillRect/>
          </a:stretch>
        </p:blipFill>
        <p:spPr>
          <a:xfrm>
            <a:off x="2062925" y="3139894"/>
            <a:ext cx="3291837" cy="1623973"/>
          </a:xfrm>
          <a:prstGeom prst="rect">
            <a:avLst/>
          </a:prstGeom>
          <a:noFill/>
          <a:ln>
            <a:noFill/>
          </a:ln>
        </p:spPr>
      </p:pic>
      <p:pic>
        <p:nvPicPr>
          <p:cNvPr id="269" name="Google Shape;269;g2835ed261ea_1_15"/>
          <p:cNvPicPr preferRelativeResize="0"/>
          <p:nvPr/>
        </p:nvPicPr>
        <p:blipFill>
          <a:blip r:embed="rId9">
            <a:alphaModFix/>
          </a:blip>
          <a:stretch>
            <a:fillRect/>
          </a:stretch>
        </p:blipFill>
        <p:spPr>
          <a:xfrm>
            <a:off x="5477725" y="3073769"/>
            <a:ext cx="3291837" cy="1623973"/>
          </a:xfrm>
          <a:prstGeom prst="rect">
            <a:avLst/>
          </a:prstGeom>
          <a:noFill/>
          <a:ln>
            <a:noFill/>
          </a:ln>
        </p:spPr>
      </p:pic>
    </p:spTree>
  </p:cSld>
  <p:clrMapOvr>
    <a:masterClrMapping/>
  </p:clrMapOvr>
</p:sld>
</file>

<file path=ppt/theme/theme1.xml><?xml version="1.0" encoding="utf-8"?>
<a:theme xmlns:a="http://schemas.openxmlformats.org/drawingml/2006/main" name="JCSDA">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1578</TotalTime>
  <Words>1022</Words>
  <Application>Microsoft Macintosh PowerPoint</Application>
  <PresentationFormat>On-screen Show (16:9)</PresentationFormat>
  <Paragraphs>154</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Roboto</vt:lpstr>
      <vt:lpstr>Arial</vt:lpstr>
      <vt:lpstr>Calibri</vt:lpstr>
      <vt:lpstr>JCSDA</vt:lpstr>
      <vt:lpstr>TEMPO assimilation with the JEDI system</vt:lpstr>
      <vt:lpstr>PowerPoint Presentation</vt:lpstr>
      <vt:lpstr>JEDI principles: Build DA blocks once and update for all components of earth-system in one DA system</vt:lpstr>
      <vt:lpstr>PowerPoint Presentation</vt:lpstr>
      <vt:lpstr>Generic: L2 observation operator</vt:lpstr>
      <vt:lpstr>TEMPO NO2 and TropOMI NO2 H(x)</vt:lpstr>
      <vt:lpstr>TEMPO NO2 and TropOMI NO2 Data assimilation experiments</vt:lpstr>
      <vt:lpstr>TEMPO NO2 and TropOMI NO2 Data assimilation increments</vt:lpstr>
      <vt:lpstr>TEMPO NO2 and TropOMI NO2 Evaluation with AEROMMA</vt:lpstr>
      <vt:lpstr>TEMPO NO2 and TropOMI NO2 Co-Emission Inversions</vt:lpstr>
      <vt:lpstr>PowerPoint Presentation</vt:lpstr>
      <vt:lpstr>Conclusions &amp; Future work</vt:lpstr>
      <vt:lpstr>Extra slides</vt:lpstr>
      <vt:lpstr>STAQS-GCAS comparison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Jerome Barre</cp:lastModifiedBy>
  <cp:revision>5</cp:revision>
  <dcterms:modified xsi:type="dcterms:W3CDTF">2024-08-27T22:22:56Z</dcterms:modified>
</cp:coreProperties>
</file>