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9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0C0"/>
    <a:srgbClr val="163E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20"/>
  </p:normalViewPr>
  <p:slideViewPr>
    <p:cSldViewPr snapToGrid="0">
      <p:cViewPr varScale="1">
        <p:scale>
          <a:sx n="95" d="100"/>
          <a:sy n="95" d="100"/>
        </p:scale>
        <p:origin x="20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404EA-6E16-7D4E-A4D3-BDC0301EE229}" type="datetimeFigureOut">
              <a:rPr lang="en-US" smtClean="0"/>
              <a:t>8/23/24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441EB-8B76-6845-9920-9ED28AFA9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0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441EB-8B76-6845-9920-9ED28AFA94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56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haqast.org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8000">
              <a:srgbClr val="0070C0">
                <a:alpha val="75686"/>
              </a:srgbClr>
            </a:gs>
            <a:gs pos="100000">
              <a:srgbClr val="163E64">
                <a:lumMod val="83000"/>
                <a:lumOff val="17000"/>
              </a:srgbClr>
            </a:gs>
            <a:gs pos="4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59C6F-0EB8-2133-F964-1D56CF3BF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B812-0A9C-ED4F-B201-D5341FDCB9E8}" type="datetimeFigureOut">
              <a:rPr lang="en-US" smtClean="0"/>
              <a:t>8/23/24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BA152-E039-195E-810E-719B4C59A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73844-D986-94CE-DB76-3A5383371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1A1-35B5-DA47-9C37-91B358C192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417;g2f1684f6bad_0_922">
            <a:extLst>
              <a:ext uri="{FF2B5EF4-FFF2-40B4-BE49-F238E27FC236}">
                <a16:creationId xmlns:a16="http://schemas.microsoft.com/office/drawing/2014/main" id="{5A9764F8-3B8D-A672-1135-3A23C08C088D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09282" y="229810"/>
            <a:ext cx="11577918" cy="37236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14;g2f1684f6bad_0_922">
            <a:extLst>
              <a:ext uri="{FF2B5EF4-FFF2-40B4-BE49-F238E27FC236}">
                <a16:creationId xmlns:a16="http://schemas.microsoft.com/office/drawing/2014/main" id="{B6139D58-A94E-D244-2C62-A47D798DBD88}"/>
              </a:ext>
            </a:extLst>
          </p:cNvPr>
          <p:cNvSpPr/>
          <p:nvPr userDrawn="1"/>
        </p:nvSpPr>
        <p:spPr>
          <a:xfrm>
            <a:off x="309281" y="4315312"/>
            <a:ext cx="11577917" cy="21755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15;g2f1684f6bad_0_922">
            <a:extLst>
              <a:ext uri="{FF2B5EF4-FFF2-40B4-BE49-F238E27FC236}">
                <a16:creationId xmlns:a16="http://schemas.microsoft.com/office/drawing/2014/main" id="{7BA18DEB-DC2D-BFE3-E351-C9AA116074C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78559" y="3953435"/>
            <a:ext cx="8327100" cy="7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Health and Air Quality Applied Sciences Team (HAQAST)</a:t>
            </a:r>
            <a:endParaRPr sz="2000" b="1" dirty="0">
              <a:solidFill>
                <a:srgbClr val="4C5E72"/>
              </a:solidFill>
            </a:endParaRPr>
          </a:p>
        </p:txBody>
      </p:sp>
      <p:sp>
        <p:nvSpPr>
          <p:cNvPr id="10" name="Google Shape;416;g2f1684f6bad_0_922">
            <a:extLst>
              <a:ext uri="{FF2B5EF4-FFF2-40B4-BE49-F238E27FC236}">
                <a16:creationId xmlns:a16="http://schemas.microsoft.com/office/drawing/2014/main" id="{781AE607-409B-3CFB-1D34-28142D1C6FD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554179" y="4713420"/>
            <a:ext cx="6576000" cy="7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5E72"/>
              </a:buClr>
              <a:buSzPts val="1500"/>
              <a:buNone/>
            </a:pPr>
            <a:r>
              <a:rPr lang="en-US" sz="1500" dirty="0">
                <a:solidFill>
                  <a:srgbClr val="4C5E72"/>
                </a:solidFill>
              </a:rPr>
              <a:t>Jenny Bratburd, HAQAST Outreach Program Manager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5E72"/>
              </a:buClr>
              <a:buSzPts val="1500"/>
              <a:buNone/>
            </a:pPr>
            <a:r>
              <a:rPr lang="en-US" sz="1500" dirty="0">
                <a:solidFill>
                  <a:srgbClr val="4C5E72"/>
                </a:solidFill>
              </a:rPr>
              <a:t>Tracey Holloway, Team Lead of NASA HAQAST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5E72"/>
              </a:buClr>
              <a:buSzPts val="1100"/>
              <a:buNone/>
            </a:pPr>
            <a:r>
              <a:rPr lang="en-US" sz="1100" dirty="0">
                <a:solidFill>
                  <a:srgbClr val="4C5E72"/>
                </a:solidFill>
              </a:rPr>
              <a:t> 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5E72"/>
              </a:buClr>
              <a:buSzPts val="1500"/>
              <a:buNone/>
            </a:pPr>
            <a:r>
              <a:rPr lang="en-US" sz="1500" dirty="0">
                <a:solidFill>
                  <a:srgbClr val="4C5E72"/>
                </a:solidFill>
              </a:rPr>
              <a:t>University of Wisconsin—Madison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5E72"/>
              </a:buClr>
              <a:buSzPts val="1500"/>
              <a:buNone/>
            </a:pPr>
            <a:r>
              <a:rPr lang="en-US" sz="1500" u="sng" dirty="0">
                <a:solidFill>
                  <a:srgbClr val="4C5E7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https://haqast.org/</a:t>
            </a:r>
            <a:r>
              <a:rPr lang="en-US" sz="1500" dirty="0">
                <a:solidFill>
                  <a:srgbClr val="4C5E72"/>
                </a:solidFill>
              </a:rPr>
              <a:t>   </a:t>
            </a:r>
            <a:endParaRPr sz="1400" dirty="0">
              <a:solidFill>
                <a:srgbClr val="4C5E72"/>
              </a:solidFill>
            </a:endParaRPr>
          </a:p>
        </p:txBody>
      </p:sp>
      <p:pic>
        <p:nvPicPr>
          <p:cNvPr id="11" name="Google Shape;418;g2f1684f6bad_0_922">
            <a:extLst>
              <a:ext uri="{FF2B5EF4-FFF2-40B4-BE49-F238E27FC236}">
                <a16:creationId xmlns:a16="http://schemas.microsoft.com/office/drawing/2014/main" id="{B4859C4A-246E-ED7B-7EFA-073B5849225E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197436" y="4467088"/>
            <a:ext cx="3389428" cy="1694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19;g2f1684f6bad_0_922" descr="A satellite in the sky&#10;&#10;Description automatically generated with low confidence">
            <a:extLst>
              <a:ext uri="{FF2B5EF4-FFF2-40B4-BE49-F238E27FC236}">
                <a16:creationId xmlns:a16="http://schemas.microsoft.com/office/drawing/2014/main" id="{668C4720-A38F-CCE8-33C4-7429D61C64B5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618326" y="4609496"/>
            <a:ext cx="1626809" cy="1409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2711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420BF-AABE-E2FF-97C1-666D66663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B6E4EF-6B17-B901-F340-19BB33B2A0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3686C-82DB-32BA-216C-6DF9E49C6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7FEC88-CADE-DFE3-2360-AAEA03C54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B812-0A9C-ED4F-B201-D5341FDCB9E8}" type="datetimeFigureOut">
              <a:rPr lang="en-US" smtClean="0"/>
              <a:t>8/23/24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6AD3EE-C204-31E8-0AD4-10D221AE8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5E4790-7420-D789-DD52-8E12E2083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1A1-35B5-DA47-9C37-91B358C19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6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AEB6D-971D-D7D3-7759-66B59FAFB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A0C023-00EA-FB0E-68A3-C97E8566E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5E5F0-A87C-8578-11E4-3A977E1D4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B812-0A9C-ED4F-B201-D5341FDCB9E8}" type="datetimeFigureOut">
              <a:rPr lang="en-US" smtClean="0"/>
              <a:t>8/23/24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9D8B0-1067-15B9-4139-0AAA7A29B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0B595-7453-F413-F077-4115FABAA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1A1-35B5-DA47-9C37-91B358C19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05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273665-4BA0-9E6A-D2CD-DA560C9D8B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3D1DD0-84ED-F72E-6CB5-3AED98A34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5B3E0-01EF-737E-536E-7DDFE7F31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B812-0A9C-ED4F-B201-D5341FDCB9E8}" type="datetimeFigureOut">
              <a:rPr lang="en-US" smtClean="0"/>
              <a:t>8/23/24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4958E-1B87-4310-8E62-3CE3FEA86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CC60C-8BDC-2F0C-325D-E4B25A0A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1A1-35B5-DA47-9C37-91B358C19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65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04674D-CA8C-1FF7-F3B4-CE2E8C2CB2BB}"/>
              </a:ext>
            </a:extLst>
          </p:cNvPr>
          <p:cNvSpPr/>
          <p:nvPr userDrawn="1"/>
        </p:nvSpPr>
        <p:spPr>
          <a:xfrm>
            <a:off x="0" y="1"/>
            <a:ext cx="12192000" cy="169068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8000">
                <a:srgbClr val="0070C0">
                  <a:alpha val="75686"/>
                </a:srgbClr>
              </a:gs>
              <a:gs pos="100000">
                <a:srgbClr val="163E64">
                  <a:lumMod val="83000"/>
                  <a:lumOff val="17000"/>
                </a:srgbClr>
              </a:gs>
              <a:gs pos="40000">
                <a:schemeClr val="accent1">
                  <a:lumMod val="30000"/>
                  <a:lumOff val="7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1DD64D-B3EE-009A-53C5-B0936A1EA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65125"/>
            <a:ext cx="967739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E298F-98B3-A038-908A-39346E8C1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10A10-DA60-B601-A3F2-A7FF366DC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B812-0A9C-ED4F-B201-D5341FDCB9E8}" type="datetimeFigureOut">
              <a:rPr lang="en-US" smtClean="0"/>
              <a:t>8/23/24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16BFD-3F90-82FF-FA01-2A6E34139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C01FC-69BB-D6DA-560E-498177BFF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1A1-35B5-DA47-9C37-91B358C1926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oogle Shape;418;g2f1684f6bad_0_922">
            <a:extLst>
              <a:ext uri="{FF2B5EF4-FFF2-40B4-BE49-F238E27FC236}">
                <a16:creationId xmlns:a16="http://schemas.microsoft.com/office/drawing/2014/main" id="{44C74F93-BA4E-913D-5647-B349DF88AAE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914173" y="230189"/>
            <a:ext cx="2696927" cy="1348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19;g2f1684f6bad_0_922" descr="A satellite in the sky&#10;&#10;Description automatically generated with low confidence">
            <a:extLst>
              <a:ext uri="{FF2B5EF4-FFF2-40B4-BE49-F238E27FC236}">
                <a16:creationId xmlns:a16="http://schemas.microsoft.com/office/drawing/2014/main" id="{F0048F64-68C8-D304-ED9F-B2FDEADAE87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53390" y="365124"/>
            <a:ext cx="1369620" cy="1187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19;g2f1684f6bad_0_922" descr="A satellite in the sky&#10;&#10;Description automatically generated with low confidence">
            <a:extLst>
              <a:ext uri="{FF2B5EF4-FFF2-40B4-BE49-F238E27FC236}">
                <a16:creationId xmlns:a16="http://schemas.microsoft.com/office/drawing/2014/main" id="{A59D1FE1-04F2-FEB5-3A1B-6B1F5E729D16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153390" y="365124"/>
            <a:ext cx="1369620" cy="11870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9085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04674D-CA8C-1FF7-F3B4-CE2E8C2CB2BB}"/>
              </a:ext>
            </a:extLst>
          </p:cNvPr>
          <p:cNvSpPr/>
          <p:nvPr userDrawn="1"/>
        </p:nvSpPr>
        <p:spPr>
          <a:xfrm>
            <a:off x="0" y="1"/>
            <a:ext cx="12192000" cy="169068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8000">
                <a:srgbClr val="0070C0">
                  <a:alpha val="75686"/>
                </a:srgbClr>
              </a:gs>
              <a:gs pos="100000">
                <a:srgbClr val="163E64">
                  <a:lumMod val="83000"/>
                  <a:lumOff val="17000"/>
                </a:srgbClr>
              </a:gs>
              <a:gs pos="40000">
                <a:schemeClr val="accent1">
                  <a:lumMod val="30000"/>
                  <a:lumOff val="7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1DD64D-B3EE-009A-53C5-B0936A1EA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65125"/>
            <a:ext cx="967739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E298F-98B3-A038-908A-39346E8C1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10A10-DA60-B601-A3F2-A7FF366DC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B812-0A9C-ED4F-B201-D5341FDCB9E8}" type="datetimeFigureOut">
              <a:rPr lang="en-US" smtClean="0"/>
              <a:t>8/25/24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16BFD-3F90-82FF-FA01-2A6E34139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C01FC-69BB-D6DA-560E-498177BFF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1A1-35B5-DA47-9C37-91B358C19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65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7B1FD-FD5C-48FB-3B64-345C802C5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B51C4-5171-F4A4-D1D0-B2A669916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EE02E-BD0E-6F49-C868-E4D41B9B1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B812-0A9C-ED4F-B201-D5341FDCB9E8}" type="datetimeFigureOut">
              <a:rPr lang="en-US" smtClean="0"/>
              <a:t>8/23/24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A0C31-7AA6-8D2D-E054-186275CD9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45D6-3075-B417-A5A2-4D269FE4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1A1-35B5-DA47-9C37-91B358C19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43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5AADA-A02C-9D0B-454C-AB94E64F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DFD88-8CDB-7D7E-6762-4D700DCF17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BE47E3-E010-EFE6-CFCC-A022ED812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0729D-4CCE-812C-BCAB-A18D0C5C8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B812-0A9C-ED4F-B201-D5341FDCB9E8}" type="datetimeFigureOut">
              <a:rPr lang="en-US" smtClean="0"/>
              <a:t>8/23/24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E1C78-5CBC-7924-1C42-6AAB42A45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22902-A4AC-189C-2433-03942776B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1A1-35B5-DA47-9C37-91B358C19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2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9DEF7-46BA-21F5-522E-5CFD4274C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B356F9-B42F-ACB1-62C9-6E664F92B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BDF731-760A-278F-EC40-C277872D3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79E5FB-FA98-B23A-B95C-DEB47C2F8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1695A7-44E4-1E42-418A-DC506D50AE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A825AE-0C22-7D1C-3DA9-65D4DAC69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B812-0A9C-ED4F-B201-D5341FDCB9E8}" type="datetimeFigureOut">
              <a:rPr lang="en-US" smtClean="0"/>
              <a:t>8/23/24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3421E-178D-0314-76B4-2AC5CA9D9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679A38-5487-E363-FB51-46C15D712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1A1-35B5-DA47-9C37-91B358C19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04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D6D20-E5CF-909C-A581-661BD6392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E6A620-F30A-B8FE-3584-7438958D9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B812-0A9C-ED4F-B201-D5341FDCB9E8}" type="datetimeFigureOut">
              <a:rPr lang="en-US" smtClean="0"/>
              <a:t>8/23/24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3B1EB3-A339-DD8B-E6E6-CA26FD5E2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5721F8-B1C8-2B19-6F22-AEA348A92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1A1-35B5-DA47-9C37-91B358C19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09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4713-1947-DC88-4DC1-23885CCD6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B812-0A9C-ED4F-B201-D5341FDCB9E8}" type="datetimeFigureOut">
              <a:rPr lang="en-US" smtClean="0"/>
              <a:t>8/23/24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E86D9D-B4C4-3D4B-10A6-E693752D9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77C24-ECF8-E52E-1682-5BBCEB6CA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1A1-35B5-DA47-9C37-91B358C19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32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77FB8-BADA-D65C-A27D-2905267D6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5F31D-D17A-0924-279A-73F27A822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B973D-1AAA-6EEE-34BE-6CE97879D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AE57E-EDB6-6465-B9B7-3A01561DD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B812-0A9C-ED4F-B201-D5341FDCB9E8}" type="datetimeFigureOut">
              <a:rPr lang="en-US" smtClean="0"/>
              <a:t>8/23/24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54A3E-1A7A-AFF6-93B6-B4DB0C382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B0AC7C-92A1-38A8-0755-A2F67830F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1A1-35B5-DA47-9C37-91B358C19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3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A2FB13-65F1-9F32-43D7-F914BB16C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7CF8B-9A49-4D49-5795-72D230DF4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EECC9-676E-0854-C33C-E7E5518109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96B812-0A9C-ED4F-B201-D5341FDCB9E8}" type="datetimeFigureOut">
              <a:rPr lang="en-US" smtClean="0"/>
              <a:t>8/23/24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AA879-8037-8B40-F592-3B19A3FC8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4B79B-E4D5-6B6A-A43B-32104A3E4B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E621A1-35B5-DA47-9C37-91B358C19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3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haqast.org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AB4F70-A00A-DD0B-2F11-6FFF310A39F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106706" y="4610568"/>
            <a:ext cx="7978588" cy="1655762"/>
          </a:xfrm>
        </p:spPr>
        <p:txBody>
          <a:bodyPr>
            <a:normAutofit fontScale="775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5E72"/>
              </a:buClr>
              <a:buSzPts val="1500"/>
              <a:buNone/>
            </a:pPr>
            <a:r>
              <a:rPr lang="en-US" sz="2800" b="1" dirty="0"/>
              <a:t>Health and Air Quality Applied Sciences Team (HAQAST)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5E72"/>
              </a:buClr>
              <a:buSzPts val="1500"/>
              <a:buNone/>
            </a:pPr>
            <a:endParaRPr lang="en-US" sz="2800" dirty="0">
              <a:solidFill>
                <a:srgbClr val="4C5E7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5E72"/>
              </a:buClr>
              <a:buSzPts val="1500"/>
              <a:buNone/>
            </a:pPr>
            <a:r>
              <a:rPr lang="en-US" sz="2800" dirty="0">
                <a:solidFill>
                  <a:srgbClr val="4C5E72"/>
                </a:solidFill>
              </a:rPr>
              <a:t>Jenny Bratburd, HAQAST Outreach Program Manager</a:t>
            </a:r>
            <a:endParaRPr lang="en-US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5E72"/>
              </a:buClr>
              <a:buSzPts val="1500"/>
              <a:buNone/>
            </a:pPr>
            <a:r>
              <a:rPr lang="en-US" sz="2800" dirty="0">
                <a:solidFill>
                  <a:srgbClr val="4C5E72"/>
                </a:solidFill>
              </a:rPr>
              <a:t>University of Wisconsin—Madison</a:t>
            </a:r>
            <a:endParaRPr lang="en-US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5E72"/>
              </a:buClr>
              <a:buSzPts val="1500"/>
              <a:buNone/>
            </a:pPr>
            <a:r>
              <a:rPr lang="en-US" sz="2800" u="sng" dirty="0">
                <a:solidFill>
                  <a:srgbClr val="4C5E7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https://haqast.org/</a:t>
            </a:r>
            <a:r>
              <a:rPr lang="en-US" sz="2800" dirty="0">
                <a:solidFill>
                  <a:srgbClr val="4C5E72"/>
                </a:solidFill>
              </a:rPr>
              <a:t>  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5E72"/>
              </a:buClr>
              <a:buSzPts val="1500"/>
              <a:buNone/>
            </a:pPr>
            <a:r>
              <a:rPr lang="en-US" sz="2300" dirty="0" err="1">
                <a:solidFill>
                  <a:srgbClr val="4C5E72"/>
                </a:solidFill>
              </a:rPr>
              <a:t>bratburd@wisc.edu</a:t>
            </a:r>
            <a:endParaRPr lang="en-US" sz="2000" dirty="0">
              <a:solidFill>
                <a:srgbClr val="4C5E7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972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29DE0-7ADF-53C3-4E9A-15C226713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365125"/>
            <a:ext cx="8274424" cy="1325563"/>
          </a:xfrm>
        </p:spPr>
        <p:txBody>
          <a:bodyPr/>
          <a:lstStyle/>
          <a:p>
            <a:r>
              <a:rPr lang="en" sz="4400" dirty="0">
                <a:latin typeface="Calibri"/>
                <a:ea typeface="Calibri"/>
                <a:cs typeface="Calibri"/>
                <a:sym typeface="Calibri"/>
              </a:rPr>
              <a:t>Tropospheric column NO</a:t>
            </a:r>
            <a:r>
              <a:rPr lang="en" sz="4400" baseline="-25000" dirty="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 sz="4400" dirty="0">
                <a:latin typeface="Calibri"/>
                <a:ea typeface="Calibri"/>
                <a:cs typeface="Calibri"/>
                <a:sym typeface="Calibri"/>
              </a:rPr>
              <a:t> from Pandora vs. surface NO</a:t>
            </a:r>
            <a:r>
              <a:rPr lang="en" sz="4400" baseline="-25000" dirty="0">
                <a:latin typeface="Calibri"/>
                <a:ea typeface="Calibri"/>
                <a:cs typeface="Calibri"/>
                <a:sym typeface="Calibri"/>
              </a:rPr>
              <a:t>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F576A-BFA5-5813-4D7E-5D8AFC0B2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7465" y="1900681"/>
            <a:ext cx="4939553" cy="4351338"/>
          </a:xfrm>
        </p:spPr>
        <p:txBody>
          <a:bodyPr>
            <a:normAutofit fontScale="92500" lnSpcReduction="10000"/>
          </a:bodyPr>
          <a:lstStyle/>
          <a:p>
            <a:pPr marL="254000" marR="0" lvl="0" indent="-260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Similar tropospheric column NO</a:t>
            </a:r>
            <a:r>
              <a:rPr lang="en-US" sz="28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concentrations from TEMPO and TROPOMI in 2024, and from TEMPO versus Pandora in earlier years.</a:t>
            </a:r>
            <a:endParaRPr lang="en-US" sz="1600" dirty="0"/>
          </a:p>
          <a:p>
            <a:pPr marL="25400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260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Interannual variability in surface O</a:t>
            </a:r>
            <a:r>
              <a:rPr lang="en-US" sz="28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also reflected in column densities.</a:t>
            </a:r>
            <a:endParaRPr lang="en-US" sz="1600" dirty="0"/>
          </a:p>
          <a:p>
            <a:pPr marL="25400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260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7-day mean indicates substantial local variations in the column densities</a:t>
            </a:r>
            <a:endParaRPr lang="en-US" sz="1600" dirty="0"/>
          </a:p>
          <a:p>
            <a:endParaRPr lang="en-US" dirty="0"/>
          </a:p>
        </p:txBody>
      </p:sp>
      <p:pic>
        <p:nvPicPr>
          <p:cNvPr id="4" name="Google Shape;89;p16" descr="A graph of different types of lines&#10;&#10;Description automatically generated with medium confidence">
            <a:extLst>
              <a:ext uri="{FF2B5EF4-FFF2-40B4-BE49-F238E27FC236}">
                <a16:creationId xmlns:a16="http://schemas.microsoft.com/office/drawing/2014/main" id="{3205800C-3EDB-ADC8-50F0-F5A0E9B79FA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130" y="1900681"/>
            <a:ext cx="6335837" cy="44112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F8A040-4D2A-5D33-8CE4-61AFB1DABF1A}"/>
              </a:ext>
            </a:extLst>
          </p:cNvPr>
          <p:cNvSpPr txBox="1"/>
          <p:nvPr/>
        </p:nvSpPr>
        <p:spPr>
          <a:xfrm>
            <a:off x="7931154" y="6469436"/>
            <a:ext cx="426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Slide courtesy of </a:t>
            </a:r>
            <a:r>
              <a:rPr lang="en-US" i="1" dirty="0" err="1"/>
              <a:t>Madankui</a:t>
            </a:r>
            <a:r>
              <a:rPr lang="en-US" i="1" dirty="0"/>
              <a:t> Tao (Tao-ma) </a:t>
            </a:r>
          </a:p>
        </p:txBody>
      </p:sp>
      <p:sp>
        <p:nvSpPr>
          <p:cNvPr id="6" name="Google Shape;87;p16">
            <a:extLst>
              <a:ext uri="{FF2B5EF4-FFF2-40B4-BE49-F238E27FC236}">
                <a16:creationId xmlns:a16="http://schemas.microsoft.com/office/drawing/2014/main" id="{6BAE3F5E-3963-9919-7A02-63EEFAE59610}"/>
              </a:ext>
            </a:extLst>
          </p:cNvPr>
          <p:cNvSpPr txBox="1"/>
          <p:nvPr/>
        </p:nvSpPr>
        <p:spPr>
          <a:xfrm>
            <a:off x="94130" y="6546852"/>
            <a:ext cx="44178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Surface &amp; Pandora measurements c/o </a:t>
            </a:r>
            <a:r>
              <a:rPr lang="en" sz="1200" b="0" i="1" u="none" strike="noStrike" dirty="0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NY DEC, EPA and PGN</a:t>
            </a:r>
            <a:endParaRPr sz="1200" i="1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993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D9125-BA68-45D2-57EE-17538D4AB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to Support Users</a:t>
            </a:r>
          </a:p>
        </p:txBody>
      </p:sp>
      <p:pic>
        <p:nvPicPr>
          <p:cNvPr id="4" name="Google Shape;393;g2f1684f6bad_0_665">
            <a:extLst>
              <a:ext uri="{FF2B5EF4-FFF2-40B4-BE49-F238E27FC236}">
                <a16:creationId xmlns:a16="http://schemas.microsoft.com/office/drawing/2014/main" id="{22C9DCE3-81F8-D66B-A948-C2DD4B7DF7D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1059"/>
          <a:stretch/>
        </p:blipFill>
        <p:spPr>
          <a:xfrm>
            <a:off x="4220679" y="2952584"/>
            <a:ext cx="4328648" cy="2705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87;g2f1684f6bad_0_584" descr="A satellite above the earth&#10;&#10;Description automatically generated">
            <a:extLst>
              <a:ext uri="{FF2B5EF4-FFF2-40B4-BE49-F238E27FC236}">
                <a16:creationId xmlns:a16="http://schemas.microsoft.com/office/drawing/2014/main" id="{6520E1CA-5608-1DB4-6D7D-57D71EA36D9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b="8085"/>
          <a:stretch/>
        </p:blipFill>
        <p:spPr>
          <a:xfrm>
            <a:off x="191997" y="4691179"/>
            <a:ext cx="2299576" cy="1933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86;g2f1684f6bad_0_584" descr="A satellite image of a cloud of smoke&#10;&#10;Description automatically generated">
            <a:extLst>
              <a:ext uri="{FF2B5EF4-FFF2-40B4-BE49-F238E27FC236}">
                <a16:creationId xmlns:a16="http://schemas.microsoft.com/office/drawing/2014/main" id="{B48BE456-442E-6907-348E-3D3C5919805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409" y="2692273"/>
            <a:ext cx="2717505" cy="25272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B372BA-98B6-5CAE-76DD-91A63F033DC2}"/>
              </a:ext>
            </a:extLst>
          </p:cNvPr>
          <p:cNvSpPr txBox="1"/>
          <p:nvPr/>
        </p:nvSpPr>
        <p:spPr>
          <a:xfrm>
            <a:off x="1153663" y="1984530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Short Explainers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101EFB-39BA-E5F6-0A26-A5D262444395}"/>
              </a:ext>
            </a:extLst>
          </p:cNvPr>
          <p:cNvSpPr txBox="1"/>
          <p:nvPr/>
        </p:nvSpPr>
        <p:spPr>
          <a:xfrm>
            <a:off x="5283579" y="1981760"/>
            <a:ext cx="2202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Satellite Data Flowchart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79F494-3DEF-C184-DAA7-8A39C43D7CF2}"/>
              </a:ext>
            </a:extLst>
          </p:cNvPr>
          <p:cNvSpPr txBox="1"/>
          <p:nvPr/>
        </p:nvSpPr>
        <p:spPr>
          <a:xfrm>
            <a:off x="4572648" y="6418002"/>
            <a:ext cx="2759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u="none" strike="noStrike" cap="none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-US" sz="1400" b="0" i="0" u="none" strike="noStrike" cap="none" dirty="0" err="1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haqast.org</a:t>
            </a:r>
            <a:r>
              <a:rPr lang="en-US" sz="1400" b="0" i="0" u="none" strike="noStrike" cap="none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/data-and-tools</a:t>
            </a:r>
            <a:endParaRPr lang="en-US" dirty="0"/>
          </a:p>
        </p:txBody>
      </p:sp>
      <p:pic>
        <p:nvPicPr>
          <p:cNvPr id="10" name="Picture 2" descr="ARSET - Satellite Data for Air Quality Environmental Justice and Equity  Applications | NASA Applied Sciences">
            <a:extLst>
              <a:ext uri="{FF2B5EF4-FFF2-40B4-BE49-F238E27FC236}">
                <a16:creationId xmlns:a16="http://schemas.microsoft.com/office/drawing/2014/main" id="{49EE389B-946D-406D-1268-CBA7B59DE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3" t="22831" r="33947" b="24960"/>
          <a:stretch/>
        </p:blipFill>
        <p:spPr bwMode="auto">
          <a:xfrm>
            <a:off x="9706132" y="4305378"/>
            <a:ext cx="2027721" cy="193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887BFD-15C2-3E70-66F4-06EE83C58EEE}"/>
              </a:ext>
            </a:extLst>
          </p:cNvPr>
          <p:cNvSpPr txBox="1"/>
          <p:nvPr/>
        </p:nvSpPr>
        <p:spPr>
          <a:xfrm>
            <a:off x="9706132" y="1981759"/>
            <a:ext cx="1694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Training/Tutorials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042038-0167-05C7-24B8-92EC92F7B57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7736" y="2692273"/>
            <a:ext cx="2385759" cy="147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02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DA6FF4-6392-32B8-C548-9562085E9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569" r="11220" b="9931"/>
          <a:stretch/>
        </p:blipFill>
        <p:spPr bwMode="auto">
          <a:xfrm>
            <a:off x="8583303" y="4772637"/>
            <a:ext cx="2889500" cy="180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5C43765-1A24-5507-BC02-60609F206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" t="26621" r="47401" b="32745"/>
          <a:stretch/>
        </p:blipFill>
        <p:spPr bwMode="auto">
          <a:xfrm>
            <a:off x="4326643" y="4772637"/>
            <a:ext cx="3453711" cy="183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5154A6-8238-6893-BA83-322B4D926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HAQAST Showcase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AEAB2-0FD4-308D-9AA8-32E24156A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55603" cy="4351338"/>
          </a:xfrm>
        </p:spPr>
        <p:txBody>
          <a:bodyPr/>
          <a:lstStyle/>
          <a:p>
            <a:pPr>
              <a:spcBef>
                <a:spcPts val="800"/>
              </a:spcBef>
              <a:buClr>
                <a:schemeClr val="tx1"/>
              </a:buClr>
              <a:buSzPts val="1800"/>
            </a:pPr>
            <a:r>
              <a:rPr lang="en-US" sz="28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Public, hybrid meeting</a:t>
            </a:r>
            <a:endParaRPr lang="en-US" sz="1600" dirty="0"/>
          </a:p>
          <a:p>
            <a:pPr>
              <a:spcBef>
                <a:spcPts val="800"/>
              </a:spcBef>
              <a:buClr>
                <a:schemeClr val="tx1"/>
              </a:buClr>
              <a:buSzPts val="1800"/>
            </a:pPr>
            <a:r>
              <a:rPr lang="en-US" sz="28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Portfolio of team-wide effort and high-level impacts</a:t>
            </a:r>
          </a:p>
          <a:p>
            <a:pPr>
              <a:spcBef>
                <a:spcPts val="0"/>
              </a:spcBef>
              <a:buClr>
                <a:schemeClr val="tx1"/>
              </a:buClr>
              <a:buSzPts val="1800"/>
            </a:pPr>
            <a:r>
              <a:rPr lang="en-US" sz="28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January 28, 2025 at NASA HQ, Washington DC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SzPts val="1800"/>
              <a:buNone/>
            </a:pPr>
            <a:br>
              <a:rPr lang="en-US" dirty="0">
                <a:latin typeface="Calibri"/>
                <a:cs typeface="Calibri"/>
                <a:sym typeface="Calibri"/>
              </a:rPr>
            </a:br>
            <a:br>
              <a:rPr lang="en-US" dirty="0">
                <a:latin typeface="Calibri"/>
                <a:cs typeface="Calibri"/>
                <a:sym typeface="Calibri"/>
              </a:rPr>
            </a:br>
            <a:br>
              <a:rPr lang="en-US" dirty="0">
                <a:latin typeface="Calibri"/>
                <a:cs typeface="Calibri"/>
                <a:sym typeface="Calibri"/>
              </a:rPr>
            </a:br>
            <a:br>
              <a:rPr lang="en-US" dirty="0">
                <a:latin typeface="Calibri"/>
                <a:cs typeface="Calibri"/>
                <a:sym typeface="Calibri"/>
              </a:rPr>
            </a:br>
            <a:endParaRPr lang="en-US" dirty="0">
              <a:latin typeface="Calibri"/>
              <a:cs typeface="Calibri"/>
              <a:sym typeface="Calibri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D2E70207-C8A8-713F-3E34-8F11E8528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501" y="1562007"/>
            <a:ext cx="2702858" cy="180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409;g2f1684f6bad_0_753">
            <a:extLst>
              <a:ext uri="{FF2B5EF4-FFF2-40B4-BE49-F238E27FC236}">
                <a16:creationId xmlns:a16="http://schemas.microsoft.com/office/drawing/2014/main" id="{B1E425F6-5F56-53C0-2D8E-1EACDA80EDC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51006" y="1665011"/>
            <a:ext cx="3864594" cy="3864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0560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83971-1B71-3972-4940-30B2E194B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“hay-</a:t>
            </a:r>
            <a:r>
              <a:rPr lang="en-US" dirty="0" err="1"/>
              <a:t>kast</a:t>
            </a:r>
            <a:r>
              <a:rPr lang="en-US" dirty="0"/>
              <a:t>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7DD7E-A7C8-246D-A6D1-AC7BFBF40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540" y="1825625"/>
            <a:ext cx="6900022" cy="4351338"/>
          </a:xfrm>
        </p:spPr>
        <p:txBody>
          <a:bodyPr>
            <a:normAutofit/>
          </a:bodyPr>
          <a:lstStyle/>
          <a:p>
            <a:pPr marL="165100" lvl="0" indent="-158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 dirty="0"/>
              <a:t>Health and Air Quality Applied Sciences Team</a:t>
            </a:r>
          </a:p>
          <a:p>
            <a:pPr marL="165100" lvl="0" indent="-1587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 dirty="0"/>
              <a:t>Mission: Connect NASA science with air quality and health applications</a:t>
            </a:r>
          </a:p>
          <a:p>
            <a:pPr marL="165100" indent="-158750">
              <a:spcBef>
                <a:spcPts val="800"/>
              </a:spcBef>
              <a:buClr>
                <a:schemeClr val="dk1"/>
              </a:buClr>
              <a:buSzPts val="2100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14 Members and 60+ co-investigators 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Four types of work: </a:t>
            </a:r>
          </a:p>
          <a:p>
            <a:pPr marL="457189" lvl="1" indent="0">
              <a:buNone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Member projects </a:t>
            </a:r>
          </a:p>
          <a:p>
            <a:pPr marL="457189" lvl="1" indent="0">
              <a:buNone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Tiger team projects (collaborative)</a:t>
            </a:r>
          </a:p>
          <a:p>
            <a:pPr marL="457189" lvl="1" indent="0">
              <a:buNone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Rapid response (emergent/immediate)</a:t>
            </a:r>
          </a:p>
          <a:p>
            <a:pPr marL="457189" lvl="1" indent="0">
              <a:buNone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Outreach and engagement</a:t>
            </a:r>
          </a:p>
          <a:p>
            <a:pPr marL="165100" lvl="0" indent="-1587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Google Shape;289;g2f1684f6bad_0_1149">
            <a:extLst>
              <a:ext uri="{FF2B5EF4-FFF2-40B4-BE49-F238E27FC236}">
                <a16:creationId xmlns:a16="http://schemas.microsoft.com/office/drawing/2014/main" id="{391A7D19-F67E-5A42-ECA0-47A022AE731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72670">
            <a:off x="7718333" y="1536493"/>
            <a:ext cx="4170587" cy="19404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305;g2f1684f6bad_0_1149">
            <a:extLst>
              <a:ext uri="{FF2B5EF4-FFF2-40B4-BE49-F238E27FC236}">
                <a16:creationId xmlns:a16="http://schemas.microsoft.com/office/drawing/2014/main" id="{E6ECF6F9-F8F2-4C14-BFC1-3182868DCD80}"/>
              </a:ext>
            </a:extLst>
          </p:cNvPr>
          <p:cNvGrpSpPr/>
          <p:nvPr/>
        </p:nvGrpSpPr>
        <p:grpSpPr>
          <a:xfrm rot="-647058">
            <a:off x="8590840" y="3244905"/>
            <a:ext cx="3086274" cy="2806876"/>
            <a:chOff x="2145081" y="1000346"/>
            <a:chExt cx="4442148" cy="4040004"/>
          </a:xfrm>
        </p:grpSpPr>
        <p:pic>
          <p:nvPicPr>
            <p:cNvPr id="6" name="Google Shape;306;g2f1684f6bad_0_1149">
              <a:extLst>
                <a:ext uri="{FF2B5EF4-FFF2-40B4-BE49-F238E27FC236}">
                  <a16:creationId xmlns:a16="http://schemas.microsoft.com/office/drawing/2014/main" id="{B0097B53-2BE7-287D-A0F3-CC340972006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145081" y="2418067"/>
              <a:ext cx="4442148" cy="26222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307;g2f1684f6bad_0_1149">
              <a:extLst>
                <a:ext uri="{FF2B5EF4-FFF2-40B4-BE49-F238E27FC236}">
                  <a16:creationId xmlns:a16="http://schemas.microsoft.com/office/drawing/2014/main" id="{5383AF02-CCEF-FD0A-E020-F04AE7DE86F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17278" y="1000346"/>
              <a:ext cx="4199005" cy="884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308;g2f1684f6bad_0_1149">
              <a:extLst>
                <a:ext uri="{FF2B5EF4-FFF2-40B4-BE49-F238E27FC236}">
                  <a16:creationId xmlns:a16="http://schemas.microsoft.com/office/drawing/2014/main" id="{D8B988AA-5071-00FE-456C-F2FDBFDF07A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29159" y="1884347"/>
              <a:ext cx="4199005" cy="56571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95398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DE442563-61C9-19F8-F5A6-E9F25980FF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2" t="24285"/>
          <a:stretch/>
        </p:blipFill>
        <p:spPr bwMode="auto">
          <a:xfrm>
            <a:off x="5217272" y="5312729"/>
            <a:ext cx="2596644" cy="205701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hanna Combley, Libby Mohr, Susan Anenberg on panel 5A">
            <a:extLst>
              <a:ext uri="{FF2B5EF4-FFF2-40B4-BE49-F238E27FC236}">
                <a16:creationId xmlns:a16="http://schemas.microsoft.com/office/drawing/2014/main" id="{7BCBB2FC-FFA7-8B9D-C2D0-1499D11FA8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6871" r="17247" b="9160"/>
          <a:stretch/>
        </p:blipFill>
        <p:spPr bwMode="auto">
          <a:xfrm>
            <a:off x="10242899" y="5537340"/>
            <a:ext cx="1821287" cy="129272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314;g2f1684f6bad_0_1174">
            <a:extLst>
              <a:ext uri="{FF2B5EF4-FFF2-40B4-BE49-F238E27FC236}">
                <a16:creationId xmlns:a16="http://schemas.microsoft.com/office/drawing/2014/main" id="{6910A7EE-1743-ED72-B747-0DCFDE2F106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83215" y="-1124"/>
            <a:ext cx="1068053" cy="1002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15;g2f1684f6bad_0_1174">
            <a:extLst>
              <a:ext uri="{FF2B5EF4-FFF2-40B4-BE49-F238E27FC236}">
                <a16:creationId xmlns:a16="http://schemas.microsoft.com/office/drawing/2014/main" id="{52A9FAE6-FD40-10A9-6928-D3A47308058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 amt="70000"/>
          </a:blip>
          <a:srcRect/>
          <a:stretch/>
        </p:blipFill>
        <p:spPr>
          <a:xfrm>
            <a:off x="3188194" y="0"/>
            <a:ext cx="1234298" cy="10010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16;g2f1684f6bad_0_1174">
            <a:extLst>
              <a:ext uri="{FF2B5EF4-FFF2-40B4-BE49-F238E27FC236}">
                <a16:creationId xmlns:a16="http://schemas.microsoft.com/office/drawing/2014/main" id="{2792CACB-3722-2A2A-B200-81F8C29BC582}"/>
              </a:ext>
            </a:extLst>
          </p:cNvPr>
          <p:cNvSpPr txBox="1"/>
          <p:nvPr/>
        </p:nvSpPr>
        <p:spPr>
          <a:xfrm>
            <a:off x="-115734" y="950400"/>
            <a:ext cx="14556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8DA9DB"/>
                </a:solidFill>
                <a:latin typeface="Arial"/>
                <a:ea typeface="Arial"/>
                <a:cs typeface="Arial"/>
                <a:sym typeface="Arial"/>
              </a:rPr>
              <a:t>HAQAST1</a:t>
            </a:r>
            <a:endParaRPr sz="11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 dirty="0">
                <a:solidFill>
                  <a:srgbClr val="8DA9DB"/>
                </a:solidFill>
                <a:latin typeface="Arial"/>
                <a:ea typeface="Arial"/>
                <a:cs typeface="Arial"/>
                <a:sym typeface="Arial"/>
              </a:rPr>
              <a:t>2011-2016</a:t>
            </a:r>
            <a:endParaRPr sz="1100" dirty="0"/>
          </a:p>
        </p:txBody>
      </p:sp>
      <p:sp>
        <p:nvSpPr>
          <p:cNvPr id="5" name="Google Shape;317;g2f1684f6bad_0_1174">
            <a:extLst>
              <a:ext uri="{FF2B5EF4-FFF2-40B4-BE49-F238E27FC236}">
                <a16:creationId xmlns:a16="http://schemas.microsoft.com/office/drawing/2014/main" id="{CAEB1713-EE6E-D880-F1C8-0A73F9313B19}"/>
              </a:ext>
            </a:extLst>
          </p:cNvPr>
          <p:cNvSpPr txBox="1"/>
          <p:nvPr/>
        </p:nvSpPr>
        <p:spPr>
          <a:xfrm>
            <a:off x="2685143" y="942631"/>
            <a:ext cx="22404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8DA9DB"/>
                </a:solidFill>
                <a:latin typeface="Arial"/>
                <a:ea typeface="Arial"/>
                <a:cs typeface="Arial"/>
                <a:sym typeface="Arial"/>
              </a:rPr>
              <a:t>HAQAST2 </a:t>
            </a:r>
            <a:endParaRPr sz="11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 dirty="0">
                <a:solidFill>
                  <a:srgbClr val="8DA9DB"/>
                </a:solidFill>
                <a:latin typeface="Arial"/>
                <a:ea typeface="Arial"/>
                <a:cs typeface="Arial"/>
                <a:sym typeface="Arial"/>
              </a:rPr>
              <a:t>2016-2020</a:t>
            </a:r>
            <a:endParaRPr sz="1100" dirty="0"/>
          </a:p>
        </p:txBody>
      </p:sp>
      <p:pic>
        <p:nvPicPr>
          <p:cNvPr id="6" name="Google Shape;318;g2f1684f6bad_0_1174">
            <a:extLst>
              <a:ext uri="{FF2B5EF4-FFF2-40B4-BE49-F238E27FC236}">
                <a16:creationId xmlns:a16="http://schemas.microsoft.com/office/drawing/2014/main" id="{231F59A1-896E-038F-C1D0-9A1304D2EBF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35793" y="0"/>
            <a:ext cx="1183357" cy="95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19;g2f1684f6bad_0_1174">
            <a:extLst>
              <a:ext uri="{FF2B5EF4-FFF2-40B4-BE49-F238E27FC236}">
                <a16:creationId xmlns:a16="http://schemas.microsoft.com/office/drawing/2014/main" id="{7535B45F-50F2-B057-F952-8A0BA4408DD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 amt="70000"/>
          </a:blip>
          <a:srcRect/>
          <a:stretch/>
        </p:blipFill>
        <p:spPr>
          <a:xfrm>
            <a:off x="10854469" y="27939"/>
            <a:ext cx="1183357" cy="9597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20;g2f1684f6bad_0_1174">
            <a:extLst>
              <a:ext uri="{FF2B5EF4-FFF2-40B4-BE49-F238E27FC236}">
                <a16:creationId xmlns:a16="http://schemas.microsoft.com/office/drawing/2014/main" id="{13AC7E22-0FA9-9160-FC40-9A9EBC4D5451}"/>
              </a:ext>
            </a:extLst>
          </p:cNvPr>
          <p:cNvSpPr txBox="1"/>
          <p:nvPr/>
        </p:nvSpPr>
        <p:spPr>
          <a:xfrm>
            <a:off x="6515594" y="905575"/>
            <a:ext cx="2000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HAQAST3 </a:t>
            </a:r>
            <a:endParaRPr sz="11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2021-2025</a:t>
            </a:r>
            <a:endParaRPr sz="1100" dirty="0"/>
          </a:p>
        </p:txBody>
      </p:sp>
      <p:sp>
        <p:nvSpPr>
          <p:cNvPr id="9" name="Google Shape;321;g2f1684f6bad_0_1174">
            <a:extLst>
              <a:ext uri="{FF2B5EF4-FFF2-40B4-BE49-F238E27FC236}">
                <a16:creationId xmlns:a16="http://schemas.microsoft.com/office/drawing/2014/main" id="{431B7357-DE3B-2290-3E8C-CB25A442A10C}"/>
              </a:ext>
            </a:extLst>
          </p:cNvPr>
          <p:cNvSpPr txBox="1"/>
          <p:nvPr/>
        </p:nvSpPr>
        <p:spPr>
          <a:xfrm>
            <a:off x="10334269" y="919775"/>
            <a:ext cx="22404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8DA9DB"/>
                </a:solidFill>
                <a:latin typeface="Arial"/>
                <a:ea typeface="Arial"/>
                <a:cs typeface="Arial"/>
                <a:sym typeface="Arial"/>
              </a:rPr>
              <a:t>HAQAST4 </a:t>
            </a:r>
            <a:endParaRPr sz="11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 dirty="0">
                <a:solidFill>
                  <a:srgbClr val="8DA9DB"/>
                </a:solidFill>
                <a:latin typeface="Arial"/>
                <a:ea typeface="Arial"/>
                <a:cs typeface="Arial"/>
                <a:sym typeface="Arial"/>
              </a:rPr>
              <a:t>2025-2029</a:t>
            </a:r>
            <a:endParaRPr sz="1100" dirty="0"/>
          </a:p>
        </p:txBody>
      </p:sp>
      <p:pic>
        <p:nvPicPr>
          <p:cNvPr id="12" name="Picture 2" descr="HAQAST Missouri poster session">
            <a:extLst>
              <a:ext uri="{FF2B5EF4-FFF2-40B4-BE49-F238E27FC236}">
                <a16:creationId xmlns:a16="http://schemas.microsoft.com/office/drawing/2014/main" id="{AE43619F-2C13-F1C7-46A7-9F00431FB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16262" y="1335339"/>
            <a:ext cx="2793103" cy="216077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Attendees at HAQAST Missouri">
            <a:extLst>
              <a:ext uri="{FF2B5EF4-FFF2-40B4-BE49-F238E27FC236}">
                <a16:creationId xmlns:a16="http://schemas.microsoft.com/office/drawing/2014/main" id="{D4364C7E-00FD-22F1-9E39-83B2E3EFB5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94737" y="1424166"/>
            <a:ext cx="2838588" cy="249912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oogle Shape;297;g2f1684f6bad_0_1149">
            <a:extLst>
              <a:ext uri="{FF2B5EF4-FFF2-40B4-BE49-F238E27FC236}">
                <a16:creationId xmlns:a16="http://schemas.microsoft.com/office/drawing/2014/main" id="{968A8D95-9462-2CE0-6605-AB3A90894DE8}"/>
              </a:ext>
            </a:extLst>
          </p:cNvPr>
          <p:cNvGrpSpPr/>
          <p:nvPr/>
        </p:nvGrpSpPr>
        <p:grpSpPr>
          <a:xfrm>
            <a:off x="8317538" y="3964884"/>
            <a:ext cx="1820152" cy="2468880"/>
            <a:chOff x="1268232" y="2091513"/>
            <a:chExt cx="3211877" cy="3576600"/>
          </a:xfrm>
        </p:grpSpPr>
        <p:sp>
          <p:nvSpPr>
            <p:cNvPr id="17" name="Google Shape;298;g2f1684f6bad_0_1149">
              <a:extLst>
                <a:ext uri="{FF2B5EF4-FFF2-40B4-BE49-F238E27FC236}">
                  <a16:creationId xmlns:a16="http://schemas.microsoft.com/office/drawing/2014/main" id="{A87531CF-73A5-0767-578A-99381608AB48}"/>
                </a:ext>
              </a:extLst>
            </p:cNvPr>
            <p:cNvSpPr/>
            <p:nvPr/>
          </p:nvSpPr>
          <p:spPr>
            <a:xfrm>
              <a:off x="1268232" y="2091513"/>
              <a:ext cx="3193500" cy="35766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302929" dist="889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99;g2f1684f6bad_0_1149">
              <a:extLst>
                <a:ext uri="{FF2B5EF4-FFF2-40B4-BE49-F238E27FC236}">
                  <a16:creationId xmlns:a16="http://schemas.microsoft.com/office/drawing/2014/main" id="{9E173D2B-0B15-9EF5-5F3E-80884E61F896}"/>
                </a:ext>
              </a:extLst>
            </p:cNvPr>
            <p:cNvSpPr txBox="1"/>
            <p:nvPr/>
          </p:nvSpPr>
          <p:spPr>
            <a:xfrm>
              <a:off x="1409308" y="3957421"/>
              <a:ext cx="3070801" cy="15730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rtl="0" fontAlgn="t">
                <a:spcAft>
                  <a:spcPts val="0"/>
                </a:spcAft>
                <a:buClr>
                  <a:srgbClr val="2E75B5"/>
                </a:buClr>
                <a:buSzPct val="100000"/>
                <a:buFont typeface="Arial"/>
                <a:buNone/>
              </a:pPr>
              <a:r>
                <a:rPr lang="en-US" sz="1050" b="1" i="0" u="none" strike="noStrike" cap="none" spc="-50" dirty="0">
                  <a:solidFill>
                    <a:srgbClr val="2E75B5"/>
                  </a:solidFill>
                  <a:latin typeface="Helvetica" pitchFamily="2" charset="0"/>
                  <a:ea typeface="Avenir"/>
                  <a:cs typeface="Avenir"/>
                  <a:sym typeface="Avenir"/>
                </a:rPr>
                <a:t>EXPANDING RELIABLE AIR QUALITY DATA FOR THE DEPARTMENT OF STATE</a:t>
              </a:r>
              <a:endParaRPr lang="en-US" sz="1050" spc="-50" dirty="0">
                <a:latin typeface="Helvetica" pitchFamily="2" charset="0"/>
              </a:endParaRPr>
            </a:p>
            <a:p>
              <a:pPr marL="0" marR="0" lvl="0" indent="0" rtl="0">
                <a:spcAft>
                  <a:spcPts val="0"/>
                </a:spcAft>
                <a:buClr>
                  <a:srgbClr val="595959"/>
                </a:buClr>
                <a:buSzPct val="100000"/>
                <a:buFont typeface="Arial"/>
                <a:buNone/>
              </a:pPr>
              <a:r>
                <a:rPr lang="en-US" sz="800" b="0" i="0" u="none" strike="noStrike" cap="none" dirty="0">
                  <a:solidFill>
                    <a:srgbClr val="595959"/>
                  </a:solidFill>
                  <a:latin typeface="Helvetica" pitchFamily="2" charset="0"/>
                  <a:ea typeface="Avenir"/>
                  <a:cs typeface="Avenir"/>
                  <a:sym typeface="Avenir"/>
                </a:rPr>
                <a:t>HAQAST satellite data and forecasts now incorporated into the DoS </a:t>
              </a:r>
              <a:r>
                <a:rPr lang="en-US" sz="800" b="0" i="0" u="none" strike="noStrike" cap="none" dirty="0" err="1">
                  <a:solidFill>
                    <a:srgbClr val="595959"/>
                  </a:solidFill>
                  <a:latin typeface="Helvetica" pitchFamily="2" charset="0"/>
                  <a:ea typeface="Avenir"/>
                  <a:cs typeface="Avenir"/>
                  <a:sym typeface="Avenir"/>
                </a:rPr>
                <a:t>ZephAir</a:t>
              </a:r>
              <a:r>
                <a:rPr lang="en-US" sz="800" b="0" i="0" u="none" strike="noStrike" cap="none" dirty="0">
                  <a:solidFill>
                    <a:srgbClr val="595959"/>
                  </a:solidFill>
                  <a:latin typeface="Helvetica" pitchFamily="2" charset="0"/>
                  <a:ea typeface="Avenir"/>
                  <a:cs typeface="Avenir"/>
                  <a:sym typeface="Avenir"/>
                </a:rPr>
                <a:t> app, led by Pawan Gupta. </a:t>
              </a:r>
              <a:endParaRPr sz="800" dirty="0">
                <a:latin typeface="Helvetica" pitchFamily="2" charset="0"/>
              </a:endParaRPr>
            </a:p>
          </p:txBody>
        </p:sp>
      </p:grpSp>
      <p:pic>
        <p:nvPicPr>
          <p:cNvPr id="16" name="Google Shape;300;g2f1684f6bad_0_1149" descr="Ms. Catherine Fox (OES/ENV), Dr. Calvin Arter (M/SS GDI), Dr. Ellen Connorton (Formerly SCA/STA), Dr. Molini Patel (MED), Ms. Mary Tran (M/SS GDI), and Ms. Stephanie Christel (M/SS GDI) meeting with NASA scientists at the NASA Goddard Space Flight Center. Photo Credit: Dr. Pawan Gupta (NASA)">
            <a:extLst>
              <a:ext uri="{FF2B5EF4-FFF2-40B4-BE49-F238E27FC236}">
                <a16:creationId xmlns:a16="http://schemas.microsoft.com/office/drawing/2014/main" id="{08BEC4AA-2526-979E-285C-5A4A972D6C9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 l="7249" t="3711" r="6237"/>
          <a:stretch/>
        </p:blipFill>
        <p:spPr>
          <a:xfrm>
            <a:off x="8483235" y="4112950"/>
            <a:ext cx="1478344" cy="10858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291;g2f1684f6bad_0_1149">
            <a:extLst>
              <a:ext uri="{FF2B5EF4-FFF2-40B4-BE49-F238E27FC236}">
                <a16:creationId xmlns:a16="http://schemas.microsoft.com/office/drawing/2014/main" id="{5CB964AD-4FC3-A6CB-2DA1-C2D8A73FDCC8}"/>
              </a:ext>
            </a:extLst>
          </p:cNvPr>
          <p:cNvGrpSpPr/>
          <p:nvPr/>
        </p:nvGrpSpPr>
        <p:grpSpPr>
          <a:xfrm>
            <a:off x="4062932" y="3118101"/>
            <a:ext cx="1809737" cy="2468880"/>
            <a:chOff x="1876224" y="1938974"/>
            <a:chExt cx="2276326" cy="2898834"/>
          </a:xfrm>
        </p:grpSpPr>
        <p:grpSp>
          <p:nvGrpSpPr>
            <p:cNvPr id="20" name="Google Shape;292;g2f1684f6bad_0_1149">
              <a:extLst>
                <a:ext uri="{FF2B5EF4-FFF2-40B4-BE49-F238E27FC236}">
                  <a16:creationId xmlns:a16="http://schemas.microsoft.com/office/drawing/2014/main" id="{A5FBAD82-025A-922F-FF3F-D51CC6AADE64}"/>
                </a:ext>
              </a:extLst>
            </p:cNvPr>
            <p:cNvGrpSpPr/>
            <p:nvPr/>
          </p:nvGrpSpPr>
          <p:grpSpPr>
            <a:xfrm>
              <a:off x="1876224" y="1938974"/>
              <a:ext cx="2276326" cy="2898834"/>
              <a:chOff x="1268232" y="2091513"/>
              <a:chExt cx="3193500" cy="3576600"/>
            </a:xfrm>
          </p:grpSpPr>
          <p:sp>
            <p:nvSpPr>
              <p:cNvPr id="22" name="Google Shape;293;g2f1684f6bad_0_1149">
                <a:extLst>
                  <a:ext uri="{FF2B5EF4-FFF2-40B4-BE49-F238E27FC236}">
                    <a16:creationId xmlns:a16="http://schemas.microsoft.com/office/drawing/2014/main" id="{59BA1CBB-EF80-6126-983C-94A3D0B4531C}"/>
                  </a:ext>
                </a:extLst>
              </p:cNvPr>
              <p:cNvSpPr/>
              <p:nvPr/>
            </p:nvSpPr>
            <p:spPr>
              <a:xfrm>
                <a:off x="1268232" y="2091513"/>
                <a:ext cx="3193500" cy="3576600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302929" dist="889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94;g2f1684f6bad_0_1149">
                <a:extLst>
                  <a:ext uri="{FF2B5EF4-FFF2-40B4-BE49-F238E27FC236}">
                    <a16:creationId xmlns:a16="http://schemas.microsoft.com/office/drawing/2014/main" id="{70698EF4-DB9E-DD2B-316B-9B61B8213B0A}"/>
                  </a:ext>
                </a:extLst>
              </p:cNvPr>
              <p:cNvSpPr txBox="1"/>
              <p:nvPr/>
            </p:nvSpPr>
            <p:spPr>
              <a:xfrm>
                <a:off x="1511570" y="3852663"/>
                <a:ext cx="2898699" cy="16255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E75B5"/>
                  </a:buClr>
                  <a:buSzPct val="100000"/>
                  <a:buFont typeface="Arial"/>
                  <a:buNone/>
                </a:pPr>
                <a:r>
                  <a:rPr lang="en-US" sz="1000" b="1" u="none" strike="noStrike" kern="700" cap="none" spc="-100" dirty="0">
                    <a:solidFill>
                      <a:srgbClr val="2E75B5"/>
                    </a:solidFill>
                    <a:latin typeface="Helvetica" pitchFamily="2" charset="0"/>
                    <a:ea typeface="Avenir"/>
                    <a:cs typeface="Avenir"/>
                    <a:sym typeface="Avenir"/>
                  </a:rPr>
                  <a:t>WILDFIRE EXPOSURE LINKED TO HIGHER RISK FOR DEATH AFTER LUNG CANCER SURGERY</a:t>
                </a:r>
                <a:endParaRPr lang="en-US" sz="1000" b="1" kern="700" spc="-100" dirty="0">
                  <a:latin typeface="Helvetica" pitchFamily="2" charset="0"/>
                  <a:sym typeface="Avenir"/>
                </a:endParaRPr>
              </a:p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E75B5"/>
                  </a:buClr>
                  <a:buSzPct val="100000"/>
                  <a:buFont typeface="Arial"/>
                  <a:buNone/>
                </a:pPr>
                <a:r>
                  <a:rPr lang="en-US" sz="800" b="0" i="0" u="none" strike="noStrike" cap="none" dirty="0">
                    <a:solidFill>
                      <a:srgbClr val="595959"/>
                    </a:solidFill>
                    <a:latin typeface="Helvetica" pitchFamily="2" charset="0"/>
                    <a:ea typeface="Avenir"/>
                    <a:cs typeface="Avenir"/>
                    <a:sym typeface="Avenir"/>
                  </a:rPr>
                  <a:t>This transformative collaboration combined satellite data to measure wildfire exposure with data from the American Cancer Society. </a:t>
                </a:r>
                <a:endParaRPr sz="800" dirty="0">
                  <a:latin typeface="Helvetica" pitchFamily="2" charset="0"/>
                </a:endParaRPr>
              </a:p>
            </p:txBody>
          </p:sp>
        </p:grpSp>
        <p:pic>
          <p:nvPicPr>
            <p:cNvPr id="21" name="Google Shape;295;g2f1684f6bad_0_1149" descr="Aerial view of a forest fire.">
              <a:extLst>
                <a:ext uri="{FF2B5EF4-FFF2-40B4-BE49-F238E27FC236}">
                  <a16:creationId xmlns:a16="http://schemas.microsoft.com/office/drawing/2014/main" id="{CFABD5A9-9204-6A5C-B192-61C68E8C279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t="5118" b="20598"/>
            <a:stretch/>
          </p:blipFill>
          <p:spPr>
            <a:xfrm>
              <a:off x="2061811" y="2108234"/>
              <a:ext cx="1905000" cy="11928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" name="Google Shape;301;g2f1684f6bad_0_1149">
            <a:extLst>
              <a:ext uri="{FF2B5EF4-FFF2-40B4-BE49-F238E27FC236}">
                <a16:creationId xmlns:a16="http://schemas.microsoft.com/office/drawing/2014/main" id="{365A4F34-D786-F8E9-D077-A1E5475DF34D}"/>
              </a:ext>
            </a:extLst>
          </p:cNvPr>
          <p:cNvGrpSpPr/>
          <p:nvPr/>
        </p:nvGrpSpPr>
        <p:grpSpPr>
          <a:xfrm>
            <a:off x="6368467" y="2731890"/>
            <a:ext cx="1809738" cy="2468880"/>
            <a:chOff x="1268232" y="2091513"/>
            <a:chExt cx="3193500" cy="3576600"/>
          </a:xfrm>
        </p:grpSpPr>
        <p:sp>
          <p:nvSpPr>
            <p:cNvPr id="25" name="Google Shape;302;g2f1684f6bad_0_1149">
              <a:extLst>
                <a:ext uri="{FF2B5EF4-FFF2-40B4-BE49-F238E27FC236}">
                  <a16:creationId xmlns:a16="http://schemas.microsoft.com/office/drawing/2014/main" id="{E522107A-711F-488C-A2D3-19F705283BC3}"/>
                </a:ext>
              </a:extLst>
            </p:cNvPr>
            <p:cNvSpPr/>
            <p:nvPr/>
          </p:nvSpPr>
          <p:spPr>
            <a:xfrm>
              <a:off x="1268232" y="2091513"/>
              <a:ext cx="3193500" cy="35766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302929" dist="889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" name="Google Shape;304;g2f1684f6bad_0_1149">
              <a:extLst>
                <a:ext uri="{FF2B5EF4-FFF2-40B4-BE49-F238E27FC236}">
                  <a16:creationId xmlns:a16="http://schemas.microsoft.com/office/drawing/2014/main" id="{5C85336E-2EEB-D2B8-7A3D-5FC2E57A3A7B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459766" y="2252130"/>
              <a:ext cx="2739340" cy="16255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43229C4E-ADC7-6AF7-6864-6ABD4EC1C7D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83" r="8757"/>
          <a:stretch/>
        </p:blipFill>
        <p:spPr>
          <a:xfrm>
            <a:off x="1790211" y="5427407"/>
            <a:ext cx="1750759" cy="133934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9" name="Google Shape;301;g2f1684f6bad_0_1149">
            <a:extLst>
              <a:ext uri="{FF2B5EF4-FFF2-40B4-BE49-F238E27FC236}">
                <a16:creationId xmlns:a16="http://schemas.microsoft.com/office/drawing/2014/main" id="{6721A3B1-DB08-8D88-3DC8-78CFF064C1CD}"/>
              </a:ext>
            </a:extLst>
          </p:cNvPr>
          <p:cNvGrpSpPr/>
          <p:nvPr/>
        </p:nvGrpSpPr>
        <p:grpSpPr>
          <a:xfrm>
            <a:off x="10313729" y="3185650"/>
            <a:ext cx="1828800" cy="2468880"/>
            <a:chOff x="1268232" y="2091513"/>
            <a:chExt cx="3227138" cy="3576600"/>
          </a:xfrm>
        </p:grpSpPr>
        <p:sp>
          <p:nvSpPr>
            <p:cNvPr id="30" name="Google Shape;302;g2f1684f6bad_0_1149">
              <a:extLst>
                <a:ext uri="{FF2B5EF4-FFF2-40B4-BE49-F238E27FC236}">
                  <a16:creationId xmlns:a16="http://schemas.microsoft.com/office/drawing/2014/main" id="{202CC64D-96D6-EDD2-4B3C-E37614F7CCD6}"/>
                </a:ext>
              </a:extLst>
            </p:cNvPr>
            <p:cNvSpPr/>
            <p:nvPr/>
          </p:nvSpPr>
          <p:spPr>
            <a:xfrm>
              <a:off x="1268232" y="2091513"/>
              <a:ext cx="3193500" cy="35766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302929" dist="889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03;g2f1684f6bad_0_1149">
              <a:extLst>
                <a:ext uri="{FF2B5EF4-FFF2-40B4-BE49-F238E27FC236}">
                  <a16:creationId xmlns:a16="http://schemas.microsoft.com/office/drawing/2014/main" id="{19145B59-BF52-503B-CB70-2C464EE2E877}"/>
                </a:ext>
              </a:extLst>
            </p:cNvPr>
            <p:cNvSpPr txBox="1"/>
            <p:nvPr/>
          </p:nvSpPr>
          <p:spPr>
            <a:xfrm>
              <a:off x="1424570" y="4231913"/>
              <a:ext cx="3070800" cy="138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E75B5"/>
                </a:buClr>
                <a:buSzPct val="100000"/>
                <a:buFont typeface="Arial"/>
                <a:buNone/>
              </a:pPr>
              <a:r>
                <a:rPr lang="en-US" sz="1050" b="1" dirty="0">
                  <a:solidFill>
                    <a:srgbClr val="0070C0"/>
                  </a:solidFill>
                  <a:latin typeface="Helvetica" pitchFamily="2" charset="0"/>
                </a:rPr>
                <a:t>NO</a:t>
              </a:r>
              <a:r>
                <a:rPr lang="en-US" sz="1050" b="1" baseline="-25000" dirty="0">
                  <a:solidFill>
                    <a:srgbClr val="0070C0"/>
                  </a:solidFill>
                  <a:latin typeface="Helvetica" pitchFamily="2" charset="0"/>
                </a:rPr>
                <a:t>2</a:t>
              </a:r>
              <a:r>
                <a:rPr lang="en-US" sz="1050" b="1" dirty="0">
                  <a:solidFill>
                    <a:srgbClr val="0070C0"/>
                  </a:solidFill>
                  <a:latin typeface="Helvetica" pitchFamily="2" charset="0"/>
                </a:rPr>
                <a:t> NOW INCLUDED IN EPA EJSCREEN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2E75B5"/>
                </a:buClr>
                <a:buSzPct val="100000"/>
                <a:buFont typeface="Arial"/>
                <a:buNone/>
              </a:pPr>
              <a:r>
                <a:rPr lang="en-US" sz="800" b="0" i="0" u="none" strike="noStrike" cap="none" dirty="0">
                  <a:solidFill>
                    <a:srgbClr val="595959"/>
                  </a:solidFill>
                  <a:latin typeface="Helvetica" pitchFamily="2" charset="0"/>
                  <a:ea typeface="Avenir"/>
                  <a:cs typeface="Avenir"/>
                  <a:sym typeface="Avenir"/>
                </a:rPr>
                <a:t>The Satellite Data for Environmental Justice Tiger Team incorporated NO</a:t>
              </a:r>
              <a:r>
                <a:rPr lang="en-US" sz="800" b="0" i="0" u="none" strike="noStrike" cap="none" baseline="-25000" dirty="0">
                  <a:solidFill>
                    <a:srgbClr val="595959"/>
                  </a:solidFill>
                  <a:latin typeface="Helvetica" pitchFamily="2" charset="0"/>
                  <a:ea typeface="Avenir"/>
                  <a:cs typeface="Avenir"/>
                  <a:sym typeface="Avenir"/>
                </a:rPr>
                <a:t>2</a:t>
              </a:r>
              <a:r>
                <a:rPr lang="en-US" sz="800" b="0" i="0" u="none" strike="noStrike" cap="none" dirty="0">
                  <a:solidFill>
                    <a:srgbClr val="595959"/>
                  </a:solidFill>
                  <a:latin typeface="Helvetica" pitchFamily="2" charset="0"/>
                  <a:ea typeface="Avenir"/>
                  <a:cs typeface="Avenir"/>
                  <a:sym typeface="Avenir"/>
                </a:rPr>
                <a:t> data into </a:t>
              </a:r>
              <a:r>
                <a:rPr lang="en-US" sz="800" b="0" i="0" u="none" strike="noStrike" cap="none" dirty="0" err="1">
                  <a:solidFill>
                    <a:srgbClr val="595959"/>
                  </a:solidFill>
                  <a:latin typeface="Helvetica" pitchFamily="2" charset="0"/>
                  <a:ea typeface="Avenir"/>
                  <a:cs typeface="Avenir"/>
                  <a:sym typeface="Avenir"/>
                </a:rPr>
                <a:t>EJScreen</a:t>
              </a:r>
              <a:r>
                <a:rPr lang="en-US" sz="800" b="0" i="0" u="none" strike="noStrike" cap="none" dirty="0">
                  <a:solidFill>
                    <a:srgbClr val="595959"/>
                  </a:solidFill>
                  <a:latin typeface="Helvetica" pitchFamily="2" charset="0"/>
                  <a:ea typeface="Avenir"/>
                  <a:cs typeface="Avenir"/>
                  <a:sym typeface="Avenir"/>
                </a:rPr>
                <a:t>. </a:t>
              </a:r>
              <a:endParaRPr sz="800" dirty="0">
                <a:latin typeface="Helvetica" pitchFamily="2" charset="0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7AC47F47-D3A7-BD28-1815-C4BD3B74183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82"/>
          <a:stretch/>
        </p:blipFill>
        <p:spPr>
          <a:xfrm rot="197573">
            <a:off x="167626" y="1531355"/>
            <a:ext cx="2350021" cy="174460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5" name="Right Arrow 34">
            <a:extLst>
              <a:ext uri="{FF2B5EF4-FFF2-40B4-BE49-F238E27FC236}">
                <a16:creationId xmlns:a16="http://schemas.microsoft.com/office/drawing/2014/main" id="{51324550-A9CC-E0C0-135C-E9010ABB3CD2}"/>
              </a:ext>
            </a:extLst>
          </p:cNvPr>
          <p:cNvSpPr/>
          <p:nvPr/>
        </p:nvSpPr>
        <p:spPr>
          <a:xfrm>
            <a:off x="1538815" y="481066"/>
            <a:ext cx="1162348" cy="535561"/>
          </a:xfrm>
          <a:prstGeom prst="rightArrow">
            <a:avLst/>
          </a:prstGeom>
          <a:solidFill>
            <a:srgbClr val="0070C0">
              <a:alpha val="866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496002B7-FB77-0948-5E4E-EAA889E4FB80}"/>
              </a:ext>
            </a:extLst>
          </p:cNvPr>
          <p:cNvSpPr/>
          <p:nvPr/>
        </p:nvSpPr>
        <p:spPr>
          <a:xfrm>
            <a:off x="4909523" y="499983"/>
            <a:ext cx="1162348" cy="535561"/>
          </a:xfrm>
          <a:prstGeom prst="rightArrow">
            <a:avLst/>
          </a:prstGeom>
          <a:solidFill>
            <a:srgbClr val="0070C0">
              <a:alpha val="866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5927A1E9-6941-63F9-908E-04DB1070B6AC}"/>
              </a:ext>
            </a:extLst>
          </p:cNvPr>
          <p:cNvSpPr/>
          <p:nvPr/>
        </p:nvSpPr>
        <p:spPr>
          <a:xfrm>
            <a:off x="8912237" y="533244"/>
            <a:ext cx="1162348" cy="535561"/>
          </a:xfrm>
          <a:prstGeom prst="rightArrow">
            <a:avLst/>
          </a:prstGeom>
          <a:solidFill>
            <a:srgbClr val="0070C0">
              <a:alpha val="866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47A4AC8-0351-9A16-89E1-BB14DE181090}"/>
              </a:ext>
            </a:extLst>
          </p:cNvPr>
          <p:cNvGrpSpPr/>
          <p:nvPr/>
        </p:nvGrpSpPr>
        <p:grpSpPr>
          <a:xfrm>
            <a:off x="2164598" y="2553781"/>
            <a:ext cx="1809738" cy="2468880"/>
            <a:chOff x="4881165" y="1288404"/>
            <a:chExt cx="1809738" cy="2468880"/>
          </a:xfrm>
        </p:grpSpPr>
        <p:grpSp>
          <p:nvGrpSpPr>
            <p:cNvPr id="40" name="Google Shape;292;g2f1684f6bad_0_1149">
              <a:extLst>
                <a:ext uri="{FF2B5EF4-FFF2-40B4-BE49-F238E27FC236}">
                  <a16:creationId xmlns:a16="http://schemas.microsoft.com/office/drawing/2014/main" id="{43B32CA4-632F-D0AB-4794-62AE0AA9DFF6}"/>
                </a:ext>
              </a:extLst>
            </p:cNvPr>
            <p:cNvGrpSpPr/>
            <p:nvPr/>
          </p:nvGrpSpPr>
          <p:grpSpPr>
            <a:xfrm>
              <a:off x="4881165" y="1288404"/>
              <a:ext cx="1809738" cy="2468880"/>
              <a:chOff x="1268232" y="2091513"/>
              <a:chExt cx="3193500" cy="3576600"/>
            </a:xfrm>
          </p:grpSpPr>
          <p:sp>
            <p:nvSpPr>
              <p:cNvPr id="42" name="Google Shape;293;g2f1684f6bad_0_1149">
                <a:extLst>
                  <a:ext uri="{FF2B5EF4-FFF2-40B4-BE49-F238E27FC236}">
                    <a16:creationId xmlns:a16="http://schemas.microsoft.com/office/drawing/2014/main" id="{4323B35B-D14F-44FE-B339-00190D92904C}"/>
                  </a:ext>
                </a:extLst>
              </p:cNvPr>
              <p:cNvSpPr/>
              <p:nvPr/>
            </p:nvSpPr>
            <p:spPr>
              <a:xfrm>
                <a:off x="1268232" y="2091513"/>
                <a:ext cx="3193500" cy="3576600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302929" dist="889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294;g2f1684f6bad_0_1149">
                <a:extLst>
                  <a:ext uri="{FF2B5EF4-FFF2-40B4-BE49-F238E27FC236}">
                    <a16:creationId xmlns:a16="http://schemas.microsoft.com/office/drawing/2014/main" id="{67370784-CD05-7470-D514-612689AC236F}"/>
                  </a:ext>
                </a:extLst>
              </p:cNvPr>
              <p:cNvSpPr txBox="1"/>
              <p:nvPr/>
            </p:nvSpPr>
            <p:spPr>
              <a:xfrm>
                <a:off x="1424570" y="3890015"/>
                <a:ext cx="2855096" cy="15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E75B5"/>
                  </a:buClr>
                  <a:buSzPct val="100000"/>
                  <a:buFont typeface="Arial"/>
                  <a:buNone/>
                </a:pPr>
                <a:r>
                  <a:rPr lang="en-US" sz="1050" b="1" i="0" u="none" strike="noStrike" kern="700" cap="none" dirty="0">
                    <a:solidFill>
                      <a:srgbClr val="2E75B5"/>
                    </a:solidFill>
                    <a:latin typeface="Helvetica" pitchFamily="2" charset="0"/>
                    <a:ea typeface="Avenir"/>
                    <a:cs typeface="Avenir"/>
                    <a:sym typeface="Avenir"/>
                  </a:rPr>
                  <a:t>ZONDLO SHOWS HOW AGRICULTURE BREATHES</a:t>
                </a:r>
                <a:endParaRPr lang="en-US" sz="1050" kern="700" dirty="0">
                  <a:latin typeface="Helvetica" pitchFamily="2" charset="0"/>
                </a:endParaRPr>
              </a:p>
              <a:p>
                <a:pPr marL="0" marR="0" lvl="0" indent="0" algn="l" rtl="0">
                  <a:lnSpc>
                    <a:spcPct val="9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95959"/>
                  </a:buClr>
                  <a:buSzPct val="100000"/>
                  <a:buFont typeface="Arial"/>
                  <a:buNone/>
                </a:pPr>
                <a:r>
                  <a:rPr lang="en-US" sz="800" b="0" i="0" u="none" strike="noStrike" cap="none" dirty="0">
                    <a:solidFill>
                      <a:srgbClr val="595959"/>
                    </a:solidFill>
                    <a:latin typeface="Helvetica" pitchFamily="2" charset="0"/>
                    <a:ea typeface="Avenir"/>
                    <a:cs typeface="Avenir"/>
                    <a:sym typeface="Avenir"/>
                  </a:rPr>
                  <a:t>Mark </a:t>
                </a:r>
                <a:r>
                  <a:rPr lang="en-US" sz="800" b="0" i="0" u="none" strike="noStrike" cap="none" dirty="0" err="1">
                    <a:solidFill>
                      <a:srgbClr val="595959"/>
                    </a:solidFill>
                    <a:latin typeface="Helvetica" pitchFamily="2" charset="0"/>
                    <a:ea typeface="Avenir"/>
                    <a:cs typeface="Avenir"/>
                    <a:sym typeface="Avenir"/>
                  </a:rPr>
                  <a:t>Zondlo’s</a:t>
                </a:r>
                <a:r>
                  <a:rPr lang="en-US" sz="800" b="0" i="0" u="none" strike="noStrike" cap="none" dirty="0">
                    <a:solidFill>
                      <a:srgbClr val="595959"/>
                    </a:solidFill>
                    <a:latin typeface="Helvetica" pitchFamily="2" charset="0"/>
                    <a:ea typeface="Avenir"/>
                    <a:cs typeface="Avenir"/>
                    <a:sym typeface="Avenir"/>
                  </a:rPr>
                  <a:t> work on th</a:t>
                </a:r>
                <a:r>
                  <a:rPr lang="en-US" sz="800" dirty="0">
                    <a:solidFill>
                      <a:srgbClr val="595959"/>
                    </a:solidFill>
                    <a:latin typeface="Helvetica" pitchFamily="2" charset="0"/>
                    <a:ea typeface="Avenir"/>
                    <a:cs typeface="Avenir"/>
                    <a:sym typeface="Avenir"/>
                  </a:rPr>
                  <a:t>e season rhythm of the NH</a:t>
                </a:r>
                <a:r>
                  <a:rPr lang="en-US" sz="800" baseline="-25000" dirty="0">
                    <a:solidFill>
                      <a:srgbClr val="595959"/>
                    </a:solidFill>
                    <a:latin typeface="Helvetica" pitchFamily="2" charset="0"/>
                    <a:ea typeface="Avenir"/>
                    <a:cs typeface="Avenir"/>
                    <a:sym typeface="Avenir"/>
                  </a:rPr>
                  <a:t>3</a:t>
                </a:r>
                <a:r>
                  <a:rPr lang="en-US" sz="800" dirty="0">
                    <a:solidFill>
                      <a:srgbClr val="595959"/>
                    </a:solidFill>
                    <a:latin typeface="Helvetica" pitchFamily="2" charset="0"/>
                    <a:ea typeface="Avenir"/>
                    <a:cs typeface="Avenir"/>
                    <a:sym typeface="Avenir"/>
                  </a:rPr>
                  <a:t> profiles by NASA’s Image of the Day</a:t>
                </a:r>
                <a:r>
                  <a:rPr lang="en-US" sz="800" b="0" i="0" u="none" strike="noStrike" cap="none" dirty="0">
                    <a:solidFill>
                      <a:srgbClr val="595959"/>
                    </a:solidFill>
                    <a:latin typeface="Helvetica" pitchFamily="2" charset="0"/>
                    <a:ea typeface="Avenir"/>
                    <a:cs typeface="Avenir"/>
                    <a:sym typeface="Avenir"/>
                  </a:rPr>
                  <a:t>. </a:t>
                </a:r>
                <a:endParaRPr sz="800" dirty="0">
                  <a:latin typeface="Helvetica" pitchFamily="2" charset="0"/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EAFD111-2F52-5A44-7DE0-F8BFACB6D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61" t="3778" r="4606" b="40271"/>
            <a:stretch/>
          </p:blipFill>
          <p:spPr>
            <a:xfrm>
              <a:off x="4957026" y="1472827"/>
              <a:ext cx="1638467" cy="1044201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45" name="Google Shape;292;g2f1684f6bad_0_1149">
            <a:extLst>
              <a:ext uri="{FF2B5EF4-FFF2-40B4-BE49-F238E27FC236}">
                <a16:creationId xmlns:a16="http://schemas.microsoft.com/office/drawing/2014/main" id="{A33E893F-8CAA-616F-16C4-72A389BF1034}"/>
              </a:ext>
            </a:extLst>
          </p:cNvPr>
          <p:cNvGrpSpPr/>
          <p:nvPr/>
        </p:nvGrpSpPr>
        <p:grpSpPr>
          <a:xfrm>
            <a:off x="211267" y="3185650"/>
            <a:ext cx="1809738" cy="2468880"/>
            <a:chOff x="1268232" y="2091513"/>
            <a:chExt cx="3193500" cy="3576600"/>
          </a:xfrm>
        </p:grpSpPr>
        <p:sp>
          <p:nvSpPr>
            <p:cNvPr id="46" name="Google Shape;293;g2f1684f6bad_0_1149">
              <a:extLst>
                <a:ext uri="{FF2B5EF4-FFF2-40B4-BE49-F238E27FC236}">
                  <a16:creationId xmlns:a16="http://schemas.microsoft.com/office/drawing/2014/main" id="{9CC0A018-6122-8D52-9264-C7B9CE77E801}"/>
                </a:ext>
              </a:extLst>
            </p:cNvPr>
            <p:cNvSpPr/>
            <p:nvPr/>
          </p:nvSpPr>
          <p:spPr>
            <a:xfrm>
              <a:off x="1268232" y="2091513"/>
              <a:ext cx="3193500" cy="35766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302929" dist="89216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94;g2f1684f6bad_0_1149">
              <a:extLst>
                <a:ext uri="{FF2B5EF4-FFF2-40B4-BE49-F238E27FC236}">
                  <a16:creationId xmlns:a16="http://schemas.microsoft.com/office/drawing/2014/main" id="{CCB14098-CA65-8A60-69E3-B4A374B1BA92}"/>
                </a:ext>
              </a:extLst>
            </p:cNvPr>
            <p:cNvSpPr txBox="1"/>
            <p:nvPr/>
          </p:nvSpPr>
          <p:spPr>
            <a:xfrm>
              <a:off x="1424570" y="3890014"/>
              <a:ext cx="2782614" cy="159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 fontAlgn="t">
                <a:spcBef>
                  <a:spcPts val="0"/>
                </a:spcBef>
                <a:spcAft>
                  <a:spcPts val="0"/>
                </a:spcAft>
                <a:buClr>
                  <a:srgbClr val="2E75B5"/>
                </a:buClr>
                <a:buSzPct val="100000"/>
                <a:buFont typeface="Arial"/>
                <a:buNone/>
              </a:pPr>
              <a:r>
                <a:rPr lang="en-US" sz="1050" b="1" i="0" u="none" strike="noStrike" kern="700" cap="none" dirty="0">
                  <a:solidFill>
                    <a:srgbClr val="2E75B5"/>
                  </a:solidFill>
                  <a:latin typeface="Helvetica" pitchFamily="2" charset="0"/>
                  <a:ea typeface="Avenir"/>
                  <a:cs typeface="Avenir"/>
                  <a:sym typeface="Avenir"/>
                </a:rPr>
                <a:t>NASA WORLDVIEW VIDEO TUTORIAL NOW AVAILABLE</a:t>
              </a:r>
              <a:endParaRPr lang="en-US" sz="1050" kern="700" dirty="0">
                <a:latin typeface="Helvetica" pitchFamily="2" charset="0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595959"/>
                </a:buClr>
                <a:buSzPct val="100000"/>
                <a:buFont typeface="Arial"/>
                <a:buNone/>
              </a:pPr>
              <a:r>
                <a:rPr lang="en-US" sz="800" b="0" i="0" u="none" strike="noStrike" cap="none" dirty="0">
                  <a:solidFill>
                    <a:srgbClr val="595959"/>
                  </a:solidFill>
                  <a:latin typeface="Helvetica" pitchFamily="2" charset="0"/>
                  <a:ea typeface="Avenir"/>
                  <a:cs typeface="Avenir"/>
                  <a:sym typeface="Avenir"/>
                </a:rPr>
                <a:t>Watch HAQAST’s NASA Worldview tutorial produced by the HAQAST Communications </a:t>
              </a:r>
              <a:r>
                <a:rPr lang="en-US" sz="800" dirty="0">
                  <a:solidFill>
                    <a:srgbClr val="595959"/>
                  </a:solidFill>
                  <a:latin typeface="Helvetica" pitchFamily="2" charset="0"/>
                  <a:ea typeface="Avenir"/>
                  <a:cs typeface="Avenir"/>
                  <a:sym typeface="Avenir"/>
                </a:rPr>
                <a:t>T</a:t>
              </a:r>
              <a:r>
                <a:rPr lang="en-US" sz="800" b="0" i="0" u="none" strike="noStrike" cap="none" dirty="0">
                  <a:solidFill>
                    <a:srgbClr val="595959"/>
                  </a:solidFill>
                  <a:latin typeface="Helvetica" pitchFamily="2" charset="0"/>
                  <a:ea typeface="Avenir"/>
                  <a:cs typeface="Avenir"/>
                  <a:sym typeface="Avenir"/>
                </a:rPr>
                <a:t>eam.</a:t>
              </a:r>
              <a:endParaRPr sz="800" dirty="0">
                <a:latin typeface="Helvetica" pitchFamily="2" charset="0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638EE007-72AC-CFBB-B7CC-17CED8F8AE6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9" t="3933" r="7924" b="42752"/>
          <a:stretch/>
        </p:blipFill>
        <p:spPr>
          <a:xfrm>
            <a:off x="354646" y="3318154"/>
            <a:ext cx="1523559" cy="1031175"/>
          </a:xfrm>
          <a:prstGeom prst="rect">
            <a:avLst/>
          </a:prstGeom>
          <a:ln>
            <a:noFill/>
          </a:ln>
          <a:effectLst/>
        </p:spPr>
      </p:pic>
      <p:sp>
        <p:nvSpPr>
          <p:cNvPr id="50" name="Google Shape;294;g2f1684f6bad_0_1149">
            <a:extLst>
              <a:ext uri="{FF2B5EF4-FFF2-40B4-BE49-F238E27FC236}">
                <a16:creationId xmlns:a16="http://schemas.microsoft.com/office/drawing/2014/main" id="{1464C226-5B1C-2F31-5696-F83A48359295}"/>
              </a:ext>
            </a:extLst>
          </p:cNvPr>
          <p:cNvSpPr txBox="1"/>
          <p:nvPr/>
        </p:nvSpPr>
        <p:spPr>
          <a:xfrm>
            <a:off x="6478556" y="4031667"/>
            <a:ext cx="1617966" cy="1102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ct val="100000"/>
              <a:buFont typeface="Arial"/>
              <a:buNone/>
            </a:pPr>
            <a:r>
              <a:rPr lang="en-US" sz="1050" b="1" i="0" u="none" strike="noStrike" kern="700" cap="none" dirty="0">
                <a:solidFill>
                  <a:srgbClr val="2E75B5"/>
                </a:solidFill>
                <a:latin typeface="Helvetica" pitchFamily="2" charset="0"/>
                <a:ea typeface="Avenir"/>
                <a:cs typeface="Avenir"/>
                <a:sym typeface="Avenir"/>
              </a:rPr>
              <a:t>SATELLITE DATA CAN HELP LIMIT THE DANGERS OF WINDBLOWN DUST</a:t>
            </a:r>
          </a:p>
          <a:p>
            <a:pPr marL="0" marR="0" lvl="0" indent="0" algn="l" rtl="0"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r>
              <a:rPr lang="en-US" sz="800" b="0" i="0" u="none" strike="noStrike" kern="800" cap="none" dirty="0">
                <a:solidFill>
                  <a:srgbClr val="595959"/>
                </a:solidFill>
                <a:latin typeface="Helvetica" pitchFamily="2" charset="0"/>
                <a:ea typeface="Avenir"/>
                <a:cs typeface="Avenir"/>
                <a:sym typeface="Avenir"/>
              </a:rPr>
              <a:t>HAQAST research led by Daniel Tong uses NASA and NOAA data to provide early warnings to the public.</a:t>
            </a:r>
            <a:endParaRPr lang="en-US" sz="800" kern="800" dirty="0">
              <a:latin typeface="Helvetica" pitchFamily="2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5A6A98A-1011-8B37-4B19-2916C77A941E}"/>
              </a:ext>
            </a:extLst>
          </p:cNvPr>
          <p:cNvGrpSpPr>
            <a:grpSpLocks noChangeAspect="1"/>
          </p:cNvGrpSpPr>
          <p:nvPr/>
        </p:nvGrpSpPr>
        <p:grpSpPr>
          <a:xfrm>
            <a:off x="10414519" y="3283170"/>
            <a:ext cx="1608158" cy="1334753"/>
            <a:chOff x="7761921" y="2904419"/>
            <a:chExt cx="2793103" cy="2318244"/>
          </a:xfrm>
        </p:grpSpPr>
        <p:pic>
          <p:nvPicPr>
            <p:cNvPr id="52" name="Google Shape;80;p15">
              <a:extLst>
                <a:ext uri="{FF2B5EF4-FFF2-40B4-BE49-F238E27FC236}">
                  <a16:creationId xmlns:a16="http://schemas.microsoft.com/office/drawing/2014/main" id="{595D1375-ABA3-10AA-FAA9-D46F4347D6F9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 l="5583" t="1671" r="12931" b="18603"/>
            <a:stretch/>
          </p:blipFill>
          <p:spPr>
            <a:xfrm>
              <a:off x="7761921" y="2904419"/>
              <a:ext cx="2793103" cy="2318244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53" name="Google Shape;81;p15">
              <a:extLst>
                <a:ext uri="{FF2B5EF4-FFF2-40B4-BE49-F238E27FC236}">
                  <a16:creationId xmlns:a16="http://schemas.microsoft.com/office/drawing/2014/main" id="{4B923F6B-38B1-2798-49B4-07AE225E3E0B}"/>
                </a:ext>
              </a:extLst>
            </p:cNvPr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7823850" y="2992330"/>
              <a:ext cx="1354599" cy="95219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6697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4EE8-E77A-DD0F-0DC5-0F3BC5B93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HAQAST Ambassadors</a:t>
            </a:r>
          </a:p>
        </p:txBody>
      </p:sp>
      <p:sp>
        <p:nvSpPr>
          <p:cNvPr id="5" name="Google Shape;371;g2f1684f6bad_0_452">
            <a:extLst>
              <a:ext uri="{FF2B5EF4-FFF2-40B4-BE49-F238E27FC236}">
                <a16:creationId xmlns:a16="http://schemas.microsoft.com/office/drawing/2014/main" id="{2180987B-4A2D-F87B-0080-55FD90ED4F93}"/>
              </a:ext>
            </a:extLst>
          </p:cNvPr>
          <p:cNvSpPr txBox="1"/>
          <p:nvPr/>
        </p:nvSpPr>
        <p:spPr>
          <a:xfrm>
            <a:off x="6729687" y="1899340"/>
            <a:ext cx="5278896" cy="4593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1778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Zach Adelman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(Lake Michigan Air Directors Consortium) </a:t>
            </a:r>
            <a:endParaRPr sz="1200" dirty="0"/>
          </a:p>
          <a:p>
            <a:pPr marL="1778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None/>
            </a:pPr>
            <a:r>
              <a:rPr lang="en-US" sz="1400" b="1" i="0" u="none" strike="noStrike" cap="none" dirty="0" err="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Temilayo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1400" b="1" i="0" u="none" strike="noStrike" cap="none" dirty="0" err="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Adeyeye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(New York State Department of Health) </a:t>
            </a:r>
            <a:endParaRPr sz="1200" dirty="0"/>
          </a:p>
          <a:p>
            <a:pPr marL="1778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Doug Boyer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(Texas Commission on Environmental Air Quality)</a:t>
            </a:r>
            <a:endParaRPr sz="1200" dirty="0"/>
          </a:p>
          <a:p>
            <a:pPr marL="1778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Kelly Crawford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(US Department of Energy)</a:t>
            </a:r>
            <a:endParaRPr sz="1200" dirty="0"/>
          </a:p>
          <a:p>
            <a:pPr marL="1778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Michael </a:t>
            </a:r>
            <a:r>
              <a:rPr lang="en-US" sz="1400" b="1" i="0" u="none" strike="noStrike" cap="none" dirty="0" err="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Geigert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(Connecticut Department of Energy and Environmental Protection)</a:t>
            </a:r>
            <a:endParaRPr sz="1200" dirty="0"/>
          </a:p>
          <a:p>
            <a:pPr marL="1778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Barron H. Henderson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(US EPA)</a:t>
            </a:r>
            <a:endParaRPr sz="1200" dirty="0"/>
          </a:p>
          <a:p>
            <a:pPr marL="1778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Tabassum Z Insaf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(New York State Department of Health)</a:t>
            </a:r>
            <a:endParaRPr sz="1200" dirty="0"/>
          </a:p>
          <a:p>
            <a:pPr marL="1778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Alex </a:t>
            </a:r>
            <a:r>
              <a:rPr lang="en-US" sz="1400" b="1" i="0" u="none" strike="noStrike" cap="none" dirty="0" err="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Karambelas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(NESCAUM)</a:t>
            </a:r>
            <a:endParaRPr sz="1200" dirty="0"/>
          </a:p>
          <a:p>
            <a:pPr marL="1778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None/>
            </a:pPr>
            <a:r>
              <a:rPr lang="en-US" sz="1400" b="1" i="0" u="none" strike="noStrike" cap="none" dirty="0" err="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Byeong-Uk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Kim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(Georgia Environmental Protection Division)</a:t>
            </a:r>
            <a:endParaRPr sz="1200" dirty="0"/>
          </a:p>
          <a:p>
            <a:pPr marL="1778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Maeve </a:t>
            </a:r>
            <a:r>
              <a:rPr lang="en-US" sz="1400" b="1" i="0" u="none" strike="noStrike" cap="none" dirty="0" err="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MacMurdo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(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Cleveland Clinic)</a:t>
            </a:r>
            <a:endParaRPr sz="1200" dirty="0"/>
          </a:p>
          <a:p>
            <a:pPr marL="1778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Magdalene McCarty Sanders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(Earth Stewards)</a:t>
            </a:r>
            <a:endParaRPr sz="1200" dirty="0"/>
          </a:p>
          <a:p>
            <a:pPr marL="1778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Libby Mohr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(Environmental Defense Fund)</a:t>
            </a:r>
            <a:endParaRPr sz="1200" dirty="0"/>
          </a:p>
          <a:p>
            <a:pPr marL="1778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Steve Moran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(Google)</a:t>
            </a:r>
            <a:endParaRPr sz="1200" dirty="0"/>
          </a:p>
          <a:p>
            <a:pPr marL="1778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None/>
            </a:pPr>
            <a:r>
              <a:rPr lang="en-US" sz="1400" b="1" i="0" u="none" strike="noStrike" cap="none" dirty="0" err="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Amirhosein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Mousavi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(Waste Management)</a:t>
            </a:r>
            <a:endParaRPr sz="1200" dirty="0"/>
          </a:p>
          <a:p>
            <a:pPr marL="1778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Leticia Nogueira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(American Cancer Society)</a:t>
            </a:r>
            <a:endParaRPr sz="1200" dirty="0"/>
          </a:p>
          <a:p>
            <a:pPr marL="1778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Pallavi Pant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(Health Effects Institute)</a:t>
            </a:r>
            <a:endParaRPr sz="1200" dirty="0"/>
          </a:p>
          <a:p>
            <a:pPr marL="1778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Allison Patton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(Health Effects Institute)</a:t>
            </a:r>
            <a:endParaRPr sz="1200" dirty="0"/>
          </a:p>
          <a:p>
            <a:pPr marL="1778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Eric Stevens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(National Park Service)</a:t>
            </a:r>
            <a:endParaRPr sz="1200" dirty="0"/>
          </a:p>
          <a:p>
            <a:pPr marL="1778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Mary Tran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(US Department of State)</a:t>
            </a:r>
            <a:endParaRPr sz="1200" dirty="0"/>
          </a:p>
          <a:p>
            <a:pPr marL="1778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Mary </a:t>
            </a:r>
            <a:r>
              <a:rPr lang="en-US" sz="1400" b="1" i="0" u="none" strike="noStrike" cap="none" dirty="0" err="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Uhl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(WESTAR)</a:t>
            </a:r>
            <a:endParaRPr sz="1200" dirty="0"/>
          </a:p>
        </p:txBody>
      </p:sp>
      <p:pic>
        <p:nvPicPr>
          <p:cNvPr id="6" name="Google Shape;355;g2f1684f6bad_0_452" descr="Temilayo Adeyeye Headshot">
            <a:extLst>
              <a:ext uri="{FF2B5EF4-FFF2-40B4-BE49-F238E27FC236}">
                <a16:creationId xmlns:a16="http://schemas.microsoft.com/office/drawing/2014/main" id="{88E52FBA-6305-17EA-663E-2C8E029BA39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68198" y="2024652"/>
            <a:ext cx="1040628" cy="104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56;g2f1684f6bad_0_452" descr="Headshot of Doug Boyer">
            <a:extLst>
              <a:ext uri="{FF2B5EF4-FFF2-40B4-BE49-F238E27FC236}">
                <a16:creationId xmlns:a16="http://schemas.microsoft.com/office/drawing/2014/main" id="{25AFF69F-42EF-2E2A-30B3-2D8DBE1AF67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9602" y="2040286"/>
            <a:ext cx="1040629" cy="1040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57;g2f1684f6bad_0_452">
            <a:extLst>
              <a:ext uri="{FF2B5EF4-FFF2-40B4-BE49-F238E27FC236}">
                <a16:creationId xmlns:a16="http://schemas.microsoft.com/office/drawing/2014/main" id="{5DA87869-296B-DEE9-D50F-AE0E6B6BA21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82616" y="2016613"/>
            <a:ext cx="1040628" cy="104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58;g2f1684f6bad_0_452" descr="Headshot of Michael Geigert">
            <a:extLst>
              <a:ext uri="{FF2B5EF4-FFF2-40B4-BE49-F238E27FC236}">
                <a16:creationId xmlns:a16="http://schemas.microsoft.com/office/drawing/2014/main" id="{4DF28A9B-E44C-054D-8D12-F18C4338159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98920" y="2065006"/>
            <a:ext cx="1040628" cy="104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59;g2f1684f6bad_0_452" descr="Headshot of Barron H. Henderson">
            <a:extLst>
              <a:ext uri="{FF2B5EF4-FFF2-40B4-BE49-F238E27FC236}">
                <a16:creationId xmlns:a16="http://schemas.microsoft.com/office/drawing/2014/main" id="{37992787-8CB6-EFD6-25F9-D6C6F203675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1637" y="3037281"/>
            <a:ext cx="1040628" cy="104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60;g2f1684f6bad_0_452" descr="Headshot of Tabassum Z Insaf">
            <a:extLst>
              <a:ext uri="{FF2B5EF4-FFF2-40B4-BE49-F238E27FC236}">
                <a16:creationId xmlns:a16="http://schemas.microsoft.com/office/drawing/2014/main" id="{A8B827A6-5E37-D9C4-F1AE-4745EE080E4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70056" y="3045955"/>
            <a:ext cx="1040630" cy="1040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61;g2f1684f6bad_0_452">
            <a:extLst>
              <a:ext uri="{FF2B5EF4-FFF2-40B4-BE49-F238E27FC236}">
                <a16:creationId xmlns:a16="http://schemas.microsoft.com/office/drawing/2014/main" id="{CDF54D4C-AF02-C33C-7934-831A32E6E1D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77986" y="3049029"/>
            <a:ext cx="1096128" cy="104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62;g2f1684f6bad_0_452" descr="Headshot of Steve Moran">
            <a:extLst>
              <a:ext uri="{FF2B5EF4-FFF2-40B4-BE49-F238E27FC236}">
                <a16:creationId xmlns:a16="http://schemas.microsoft.com/office/drawing/2014/main" id="{F1250A1D-B6D1-CC19-2406-92A0506F7A6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71594" y="4086131"/>
            <a:ext cx="1047612" cy="104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63;g2f1684f6bad_0_452" descr="Headshot of Leticia Nogueira">
            <a:extLst>
              <a:ext uri="{FF2B5EF4-FFF2-40B4-BE49-F238E27FC236}">
                <a16:creationId xmlns:a16="http://schemas.microsoft.com/office/drawing/2014/main" id="{E44483F4-0B76-0680-59A6-BD62919B4A0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064732" y="4084231"/>
            <a:ext cx="1040628" cy="104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64;g2f1684f6bad_0_452" descr="Headshot of Pallavi Pant">
            <a:extLst>
              <a:ext uri="{FF2B5EF4-FFF2-40B4-BE49-F238E27FC236}">
                <a16:creationId xmlns:a16="http://schemas.microsoft.com/office/drawing/2014/main" id="{073CDB45-F290-6E8F-5DCD-2B795ECF83A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69388" y="5128048"/>
            <a:ext cx="1047612" cy="104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65;g2f1684f6bad_0_452" descr="Headshot of Magdalene McCarty Sanders">
            <a:extLst>
              <a:ext uri="{FF2B5EF4-FFF2-40B4-BE49-F238E27FC236}">
                <a16:creationId xmlns:a16="http://schemas.microsoft.com/office/drawing/2014/main" id="{602463A8-A1BA-D001-F3BE-881819BA8B3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03324" y="4058252"/>
            <a:ext cx="1033690" cy="104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66;g2f1684f6bad_0_452" descr="Headshot of Amirhosein Mousavi">
            <a:extLst>
              <a:ext uri="{FF2B5EF4-FFF2-40B4-BE49-F238E27FC236}">
                <a16:creationId xmlns:a16="http://schemas.microsoft.com/office/drawing/2014/main" id="{ACEFA52A-8F8A-60CA-A508-8209C48C1ED8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028400" y="4069881"/>
            <a:ext cx="1040628" cy="1023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67;g2f1684f6bad_0_452" descr="Headshot of Allison Patton">
            <a:extLst>
              <a:ext uri="{FF2B5EF4-FFF2-40B4-BE49-F238E27FC236}">
                <a16:creationId xmlns:a16="http://schemas.microsoft.com/office/drawing/2014/main" id="{FABA7E84-FE77-6289-13A5-9D89BA3408B8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78434" y="5113507"/>
            <a:ext cx="1042416" cy="1042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68;g2f1684f6bad_0_452" descr="Headshot of Eric Stevens">
            <a:extLst>
              <a:ext uri="{FF2B5EF4-FFF2-40B4-BE49-F238E27FC236}">
                <a16:creationId xmlns:a16="http://schemas.microsoft.com/office/drawing/2014/main" id="{9F8F2A82-DBFE-661F-2251-351BC0AFD1C2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987662" y="5123232"/>
            <a:ext cx="1040628" cy="104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69;g2f1684f6bad_0_452" descr="Headshot of Mary Tran">
            <a:extLst>
              <a:ext uri="{FF2B5EF4-FFF2-40B4-BE49-F238E27FC236}">
                <a16:creationId xmlns:a16="http://schemas.microsoft.com/office/drawing/2014/main" id="{6A8E6381-36EA-A213-4403-4A9046E034DB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025148" y="5098979"/>
            <a:ext cx="1099984" cy="1077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70;g2f1684f6bad_0_452" descr="Headshot of Mary Uhl">
            <a:extLst>
              <a:ext uri="{FF2B5EF4-FFF2-40B4-BE49-F238E27FC236}">
                <a16:creationId xmlns:a16="http://schemas.microsoft.com/office/drawing/2014/main" id="{01C27C4A-1EF0-BFEA-7E48-2AC800B8A92D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094213" y="5119663"/>
            <a:ext cx="1047612" cy="1047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72;g2f1684f6bad_0_452">
            <a:extLst>
              <a:ext uri="{FF2B5EF4-FFF2-40B4-BE49-F238E27FC236}">
                <a16:creationId xmlns:a16="http://schemas.microsoft.com/office/drawing/2014/main" id="{22D07BD3-EDAD-1342-78B8-01CCF7E64E54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12669" y="2069752"/>
            <a:ext cx="961051" cy="94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73;g2f1684f6bad_0_452">
            <a:extLst>
              <a:ext uri="{FF2B5EF4-FFF2-40B4-BE49-F238E27FC236}">
                <a16:creationId xmlns:a16="http://schemas.microsoft.com/office/drawing/2014/main" id="{5AA824F6-FB57-64FF-ED3E-00D51AF172DD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987055" y="3080876"/>
            <a:ext cx="1074215" cy="1018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74;g2f1684f6bad_0_452" descr="Headshot of Byeong-Uk Kim">
            <a:extLst>
              <a:ext uri="{FF2B5EF4-FFF2-40B4-BE49-F238E27FC236}">
                <a16:creationId xmlns:a16="http://schemas.microsoft.com/office/drawing/2014/main" id="{112BC97B-5C33-1A86-E4D9-860446FFEE0A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028631" y="3036530"/>
            <a:ext cx="1051139" cy="104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375;g2f1684f6bad_0_452">
            <a:extLst>
              <a:ext uri="{FF2B5EF4-FFF2-40B4-BE49-F238E27FC236}">
                <a16:creationId xmlns:a16="http://schemas.microsoft.com/office/drawing/2014/main" id="{1992715D-8D65-2A5E-885F-574AB29A6ED3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046208" y="4115542"/>
            <a:ext cx="945593" cy="945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0747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8526B-034C-FEAC-E7F2-E845B16C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365125"/>
            <a:ext cx="8529918" cy="1325563"/>
          </a:xfrm>
        </p:spPr>
        <p:txBody>
          <a:bodyPr>
            <a:noAutofit/>
          </a:bodyPr>
          <a:lstStyle/>
          <a:p>
            <a:r>
              <a:rPr lang="en-US" sz="3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Analysis to support air quality and health TEMPO applications for surface ozone</a:t>
            </a:r>
            <a:endParaRPr lang="en-US" sz="36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44EC22-0C6E-0E06-EAA1-76FA18D3F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388" y="2227514"/>
            <a:ext cx="4182036" cy="296305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Tiger Team Lead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Arlene Fiore</a:t>
            </a:r>
          </a:p>
          <a:p>
            <a:pPr marL="0" indent="0"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Partners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+mn-lt"/>
                <a:ea typeface="Times New Roman"/>
                <a:cs typeface="Times New Roman"/>
                <a:sym typeface="Times New Roman"/>
              </a:rPr>
              <a:t>LADCO, MDE, CT DEEP, NYS DEC, GA EPD, Tracking California, US EPA, UCS, HEI, Urban Institute</a:t>
            </a:r>
          </a:p>
          <a:p>
            <a:pPr marL="0" indent="0">
              <a:buNone/>
            </a:pPr>
            <a:r>
              <a:rPr lang="en-US" sz="2200" b="1" dirty="0">
                <a:solidFill>
                  <a:schemeClr val="tx1"/>
                </a:solidFill>
                <a:latin typeface="+mn-lt"/>
                <a:cs typeface="Times New Roman"/>
                <a:sym typeface="Times New Roman"/>
              </a:rPr>
              <a:t>HAQAST PIs/Co-Is</a:t>
            </a:r>
            <a:r>
              <a:rPr lang="en-US" sz="2200" dirty="0">
                <a:solidFill>
                  <a:schemeClr val="tx1"/>
                </a:solidFill>
                <a:latin typeface="+mn-lt"/>
                <a:cs typeface="Times New Roman"/>
                <a:sym typeface="Times New Roman"/>
              </a:rPr>
              <a:t>: Arlene Fiore (MIT and LDEO/Columbia), Daniel Goldberg (GW), Tracey Holloway (U WI Madison), Jen Kaiser (Georgia Tech), Jingqiu Mao (U AK Fairbanks), Talat </a:t>
            </a:r>
            <a:r>
              <a:rPr lang="en-US" sz="2200" dirty="0" err="1">
                <a:solidFill>
                  <a:schemeClr val="tx1"/>
                </a:solidFill>
                <a:latin typeface="+mn-lt"/>
                <a:cs typeface="Times New Roman"/>
                <a:sym typeface="Times New Roman"/>
              </a:rPr>
              <a:t>Odman</a:t>
            </a:r>
            <a:r>
              <a:rPr lang="en-US" sz="2200" dirty="0">
                <a:solidFill>
                  <a:schemeClr val="tx1"/>
                </a:solidFill>
                <a:latin typeface="+mn-lt"/>
                <a:cs typeface="Times New Roman"/>
                <a:sym typeface="Times New Roman"/>
              </a:rPr>
              <a:t> (Georgia Tech), Randall Martin (WUSTL), Ted Russell (Georgia Tech), Daniel Tong (GMU), Chris Uejio (FSU), Jun Wang (U Iowa), Amber Soja (NASA </a:t>
            </a:r>
            <a:r>
              <a:rPr lang="en-US" sz="2200" dirty="0" err="1">
                <a:solidFill>
                  <a:schemeClr val="tx1"/>
                </a:solidFill>
                <a:latin typeface="+mn-lt"/>
                <a:cs typeface="Times New Roman"/>
                <a:sym typeface="Times New Roman"/>
              </a:rPr>
              <a:t>LaRC</a:t>
            </a:r>
            <a:r>
              <a:rPr lang="en-US" sz="2200" dirty="0">
                <a:solidFill>
                  <a:schemeClr val="tx1"/>
                </a:solidFill>
                <a:latin typeface="+mn-lt"/>
                <a:cs typeface="Times New Roman"/>
                <a:sym typeface="Times New Roman"/>
              </a:rPr>
              <a:t>); Emily </a:t>
            </a:r>
            <a:r>
              <a:rPr lang="en-US" sz="2200" dirty="0" err="1">
                <a:solidFill>
                  <a:schemeClr val="tx1"/>
                </a:solidFill>
                <a:latin typeface="+mn-lt"/>
                <a:cs typeface="Times New Roman"/>
                <a:sym typeface="Times New Roman"/>
              </a:rPr>
              <a:t>Gargulinski</a:t>
            </a:r>
            <a:r>
              <a:rPr lang="en-US" sz="2200" dirty="0">
                <a:solidFill>
                  <a:schemeClr val="tx1"/>
                </a:solidFill>
                <a:latin typeface="+mn-lt"/>
                <a:cs typeface="Times New Roman"/>
                <a:sym typeface="Times New Roman"/>
              </a:rPr>
              <a:t> (NIA) &amp; many other collaborators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Google Shape;335;p1">
            <a:extLst>
              <a:ext uri="{FF2B5EF4-FFF2-40B4-BE49-F238E27FC236}">
                <a16:creationId xmlns:a16="http://schemas.microsoft.com/office/drawing/2014/main" id="{5065846D-A564-D470-F505-F7C3BDD7629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12076" t="14809" r="9668" b="15832"/>
          <a:stretch/>
        </p:blipFill>
        <p:spPr>
          <a:xfrm>
            <a:off x="4838909" y="2422324"/>
            <a:ext cx="7244763" cy="296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5BF73AF-745A-03DE-3CFD-9E6613B2D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422" y="1533465"/>
            <a:ext cx="1311250" cy="130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EEP Logo">
            <a:extLst>
              <a:ext uri="{FF2B5EF4-FFF2-40B4-BE49-F238E27FC236}">
                <a16:creationId xmlns:a16="http://schemas.microsoft.com/office/drawing/2014/main" id="{F8BA3638-EBFC-B3F7-8EA5-F17DA6A25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431" y="5931346"/>
            <a:ext cx="851717" cy="85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he DNR Brand: Environmental Protection Division | Department Of Natural  Resources Division">
            <a:extLst>
              <a:ext uri="{FF2B5EF4-FFF2-40B4-BE49-F238E27FC236}">
                <a16:creationId xmlns:a16="http://schemas.microsoft.com/office/drawing/2014/main" id="{0AAE977D-37E8-F982-3017-FB6A4D7CA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275" y="5963639"/>
            <a:ext cx="588495" cy="70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Y DEC: New York's Outdoors Are Open">
            <a:extLst>
              <a:ext uri="{FF2B5EF4-FFF2-40B4-BE49-F238E27FC236}">
                <a16:creationId xmlns:a16="http://schemas.microsoft.com/office/drawing/2014/main" id="{8E9A7B2E-4ABD-D595-5D6F-7C1E5549C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568" y="5914570"/>
            <a:ext cx="830157" cy="84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Tracking California - Public Health Institute">
            <a:extLst>
              <a:ext uri="{FF2B5EF4-FFF2-40B4-BE49-F238E27FC236}">
                <a16:creationId xmlns:a16="http://schemas.microsoft.com/office/drawing/2014/main" id="{B7457829-37A1-F321-2C53-26F115BA7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422" y="5814537"/>
            <a:ext cx="884871" cy="99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United States Environmental Protection Agency - Wikipedia">
            <a:extLst>
              <a:ext uri="{FF2B5EF4-FFF2-40B4-BE49-F238E27FC236}">
                <a16:creationId xmlns:a16="http://schemas.microsoft.com/office/drawing/2014/main" id="{4044CA00-A733-1CA6-2F0D-91E083929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63" y="5975228"/>
            <a:ext cx="763405" cy="76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File:Union of Concerned Scientists logo ...">
            <a:extLst>
              <a:ext uri="{FF2B5EF4-FFF2-40B4-BE49-F238E27FC236}">
                <a16:creationId xmlns:a16="http://schemas.microsoft.com/office/drawing/2014/main" id="{97E39ED5-60DD-7B1E-8D56-D809414B1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06" y="6054549"/>
            <a:ext cx="1297320" cy="51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MDE Logo Downloads">
            <a:extLst>
              <a:ext uri="{FF2B5EF4-FFF2-40B4-BE49-F238E27FC236}">
                <a16:creationId xmlns:a16="http://schemas.microsoft.com/office/drawing/2014/main" id="{155C3F2B-E1F4-077C-110E-EC8EBAE7E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320" y="5527444"/>
            <a:ext cx="903874" cy="133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90FA457-F53F-6B41-CB00-52383A41F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/>
          <a:stretch/>
        </p:blipFill>
        <p:spPr bwMode="auto">
          <a:xfrm>
            <a:off x="5721518" y="5946839"/>
            <a:ext cx="2135288" cy="82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ome | Health Effects Institute">
            <a:extLst>
              <a:ext uri="{FF2B5EF4-FFF2-40B4-BE49-F238E27FC236}">
                <a16:creationId xmlns:a16="http://schemas.microsoft.com/office/drawing/2014/main" id="{F6A6C9C6-E0A9-0E99-B11C-B0438D393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408" y="6000742"/>
            <a:ext cx="854967" cy="62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Urban Institute">
            <a:extLst>
              <a:ext uri="{FF2B5EF4-FFF2-40B4-BE49-F238E27FC236}">
                <a16:creationId xmlns:a16="http://schemas.microsoft.com/office/drawing/2014/main" id="{6182AC0E-5BFE-4E8E-0E7C-1D897B138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779" y="5975228"/>
            <a:ext cx="1129283" cy="67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828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AQAST Massachusetts meeting attendees">
            <a:extLst>
              <a:ext uri="{FF2B5EF4-FFF2-40B4-BE49-F238E27FC236}">
                <a16:creationId xmlns:a16="http://schemas.microsoft.com/office/drawing/2014/main" id="{49A78F00-5DA8-8C96-AE1A-83AC492F8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325" y="4253132"/>
            <a:ext cx="2761474" cy="217059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2000E1-8CE8-E1C9-17B1-5110479AA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Overarching User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10C78-0B56-0BB8-4935-6666DB639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Users with range of experience</a:t>
            </a:r>
          </a:p>
          <a:p>
            <a:r>
              <a:rPr lang="en-US" dirty="0"/>
              <a:t>Reduce technical skill needed to access resources</a:t>
            </a:r>
          </a:p>
          <a:p>
            <a:r>
              <a:rPr lang="en-US" dirty="0"/>
              <a:t>Lack of expertise / training</a:t>
            </a:r>
          </a:p>
          <a:p>
            <a:pPr lvl="1"/>
            <a:r>
              <a:rPr lang="en-US" dirty="0"/>
              <a:t>Strengths, limitations, and caveats of the data</a:t>
            </a:r>
          </a:p>
          <a:p>
            <a:r>
              <a:rPr lang="en-US" dirty="0"/>
              <a:t>Methods/papers/how-to guides</a:t>
            </a:r>
          </a:p>
          <a:p>
            <a:r>
              <a:rPr lang="en-US" dirty="0"/>
              <a:t>Interest in addressing specific policy needs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01B9C6-9047-C9A0-1645-E1C1535EB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6353" y="1905691"/>
            <a:ext cx="1868647" cy="24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34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6E4CC-DF39-784E-F56D-40D2B43A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65125"/>
            <a:ext cx="8449235" cy="1325563"/>
          </a:xfrm>
        </p:spPr>
        <p:txBody>
          <a:bodyPr>
            <a:noAutofit/>
          </a:bodyPr>
          <a:lstStyle/>
          <a:p>
            <a:r>
              <a:rPr lang="en-US" sz="3200" dirty="0"/>
              <a:t>Common themes emerging from TEMPO TT listening sessions</a:t>
            </a:r>
          </a:p>
        </p:txBody>
      </p:sp>
      <p:sp>
        <p:nvSpPr>
          <p:cNvPr id="4" name="Google Shape;344;g2f1684f6bad_0_12">
            <a:extLst>
              <a:ext uri="{FF2B5EF4-FFF2-40B4-BE49-F238E27FC236}">
                <a16:creationId xmlns:a16="http://schemas.microsoft.com/office/drawing/2014/main" id="{98140649-3125-6C8B-C8A7-C7B3F8D6B16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779260" y="185251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7162" lvl="0" indent="-25716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Exposure burdens (aggregate, multi-stressor)</a:t>
            </a:r>
            <a:endParaRPr dirty="0"/>
          </a:p>
          <a:p>
            <a:pPr marL="557184" lvl="1" indent="-214302" algn="l" rtl="0"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SzPts val="1500"/>
              <a:buFont typeface="Arial"/>
              <a:buChar char="–"/>
            </a:pPr>
            <a:r>
              <a:rPr lang="en-US" dirty="0">
                <a:solidFill>
                  <a:srgbClr val="0070C0"/>
                </a:solidFill>
              </a:rPr>
              <a:t>smoke/ozone; pollution/heat; EJ; time-of-day variations</a:t>
            </a:r>
            <a:endParaRPr dirty="0"/>
          </a:p>
          <a:p>
            <a:pPr marL="257162" lvl="0" indent="-25716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Fire smoke and ozone exceedances</a:t>
            </a:r>
            <a:endParaRPr dirty="0"/>
          </a:p>
          <a:p>
            <a:pPr marL="557184" lvl="1" indent="-214302" algn="l" rtl="0"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SzPts val="1500"/>
              <a:buFont typeface="Arial"/>
              <a:buChar char="–"/>
            </a:pPr>
            <a:r>
              <a:rPr lang="en-US" dirty="0">
                <a:solidFill>
                  <a:srgbClr val="0070C0"/>
                </a:solidFill>
              </a:rPr>
              <a:t>prescribed burns; non-fire sources; spring events; attribution </a:t>
            </a:r>
            <a:endParaRPr dirty="0"/>
          </a:p>
          <a:p>
            <a:pPr marL="257162" lvl="0" indent="-25716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Understanding and communicating uncertainties</a:t>
            </a:r>
            <a:endParaRPr dirty="0"/>
          </a:p>
          <a:p>
            <a:pPr marL="557184" lvl="1" indent="-214302" algn="l" rtl="0"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SzPts val="1500"/>
              <a:buFont typeface="Arial"/>
              <a:buChar char="–"/>
            </a:pPr>
            <a:r>
              <a:rPr lang="en-US" dirty="0">
                <a:solidFill>
                  <a:srgbClr val="0070C0"/>
                </a:solidFill>
              </a:rPr>
              <a:t>ozone profile; validation; column-vs-surface; data fusion</a:t>
            </a:r>
            <a:endParaRPr dirty="0"/>
          </a:p>
          <a:p>
            <a:pPr marL="257162" lvl="0" indent="-25716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Emission inventories</a:t>
            </a:r>
            <a:endParaRPr dirty="0"/>
          </a:p>
          <a:p>
            <a:pPr marL="557184" lvl="1" indent="-214302" algn="l" rtl="0"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SzPts val="1500"/>
              <a:buFont typeface="Arial"/>
              <a:buChar char="–"/>
            </a:pPr>
            <a:r>
              <a:rPr lang="en-US" dirty="0">
                <a:solidFill>
                  <a:srgbClr val="0070C0"/>
                </a:solidFill>
              </a:rPr>
              <a:t>trends; location; sectoral (traffic, ports; ag; soil; intermodal)</a:t>
            </a:r>
            <a:endParaRPr dirty="0"/>
          </a:p>
          <a:p>
            <a:pPr marL="257162" lvl="0" indent="-25716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Ozone-forming chemistry </a:t>
            </a:r>
            <a:endParaRPr dirty="0"/>
          </a:p>
          <a:p>
            <a:pPr marL="557184" lvl="1" indent="-214302" algn="l" rtl="0"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SzPts val="1500"/>
              <a:buFont typeface="Arial"/>
              <a:buChar char="–"/>
            </a:pPr>
            <a:r>
              <a:rPr lang="en-US" dirty="0">
                <a:solidFill>
                  <a:srgbClr val="0070C0"/>
                </a:solidFill>
              </a:rPr>
              <a:t>evaluation: field campaigns, Pandoras, lidars; attribution</a:t>
            </a:r>
            <a:endParaRPr dirty="0"/>
          </a:p>
          <a:p>
            <a:pPr marL="257162" lvl="0" indent="-14286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/>
          </a:p>
        </p:txBody>
      </p:sp>
      <p:grpSp>
        <p:nvGrpSpPr>
          <p:cNvPr id="5" name="Google Shape;345;g2f1684f6bad_0_12">
            <a:extLst>
              <a:ext uri="{FF2B5EF4-FFF2-40B4-BE49-F238E27FC236}">
                <a16:creationId xmlns:a16="http://schemas.microsoft.com/office/drawing/2014/main" id="{F0C127D9-2CF4-C615-7C8D-28C474C95C7E}"/>
              </a:ext>
            </a:extLst>
          </p:cNvPr>
          <p:cNvGrpSpPr/>
          <p:nvPr/>
        </p:nvGrpSpPr>
        <p:grpSpPr>
          <a:xfrm>
            <a:off x="-1" y="1696705"/>
            <a:ext cx="3240741" cy="3786402"/>
            <a:chOff x="-348674" y="914400"/>
            <a:chExt cx="2787900" cy="3018596"/>
          </a:xfrm>
        </p:grpSpPr>
        <p:sp>
          <p:nvSpPr>
            <p:cNvPr id="6" name="Google Shape;346;g2f1684f6bad_0_12">
              <a:extLst>
                <a:ext uri="{FF2B5EF4-FFF2-40B4-BE49-F238E27FC236}">
                  <a16:creationId xmlns:a16="http://schemas.microsoft.com/office/drawing/2014/main" id="{FAD6B726-DAB2-23A3-AA3B-1FE18354FB44}"/>
                </a:ext>
              </a:extLst>
            </p:cNvPr>
            <p:cNvSpPr txBox="1"/>
            <p:nvPr/>
          </p:nvSpPr>
          <p:spPr>
            <a:xfrm>
              <a:off x="-348674" y="914400"/>
              <a:ext cx="2787900" cy="4170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HAQAST TT member coordinator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47;g2f1684f6bad_0_12">
              <a:extLst>
                <a:ext uri="{FF2B5EF4-FFF2-40B4-BE49-F238E27FC236}">
                  <a16:creationId xmlns:a16="http://schemas.microsoft.com/office/drawing/2014/main" id="{0B9428CF-1968-B6DC-0336-60F0952D29EE}"/>
                </a:ext>
              </a:extLst>
            </p:cNvPr>
            <p:cNvSpPr txBox="1"/>
            <p:nvPr/>
          </p:nvSpPr>
          <p:spPr>
            <a:xfrm>
              <a:off x="59377" y="1258542"/>
              <a:ext cx="2068200" cy="26744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Gaige Kerr</a:t>
              </a:r>
              <a:endParaRPr sz="2000"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(</a:t>
              </a:r>
              <a:r>
                <a:rPr lang="en-US" sz="1200" dirty="0" err="1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gaigekerr@email.gwu.edu</a:t>
              </a:r>
              <a:r>
                <a:rPr lang="en-US" sz="1200" dirty="0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200"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Amber Soja</a:t>
              </a:r>
              <a:endParaRPr sz="2000"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(</a:t>
              </a:r>
              <a:r>
                <a:rPr lang="en-US" sz="1200" dirty="0" err="1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amber.j.soja@nasa.gov</a:t>
              </a:r>
              <a:r>
                <a:rPr lang="en-US" sz="1200" dirty="0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200"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Randall Martin</a:t>
              </a:r>
              <a:endParaRPr sz="2000"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(</a:t>
              </a:r>
              <a:r>
                <a:rPr lang="en-US" sz="1200" dirty="0" err="1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rvmartin@wustl.edu</a:t>
              </a:r>
              <a:r>
                <a:rPr lang="en-US" sz="1200" dirty="0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200"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Ted Russell</a:t>
              </a:r>
              <a:endParaRPr sz="2000"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(</a:t>
              </a:r>
              <a:r>
                <a:rPr lang="en-US" sz="1200" dirty="0" err="1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ted.russell@gatech.edu</a:t>
              </a:r>
              <a:r>
                <a:rPr lang="en-US" sz="1200" dirty="0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200"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Arlene Fiore </a:t>
              </a:r>
              <a:endParaRPr sz="2000"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(</a:t>
              </a:r>
              <a:r>
                <a:rPr lang="en-US" sz="1200" dirty="0" err="1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amfiore@mit.edu</a:t>
              </a:r>
              <a:r>
                <a:rPr lang="en-US" sz="1200" dirty="0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200" dirty="0"/>
            </a:p>
          </p:txBody>
        </p:sp>
      </p:grpSp>
      <p:sp>
        <p:nvSpPr>
          <p:cNvPr id="8" name="Google Shape;348;g2f1684f6bad_0_12">
            <a:extLst>
              <a:ext uri="{FF2B5EF4-FFF2-40B4-BE49-F238E27FC236}">
                <a16:creationId xmlns:a16="http://schemas.microsoft.com/office/drawing/2014/main" id="{B75E9E00-B799-5416-0068-A9CA9B54739E}"/>
              </a:ext>
            </a:extLst>
          </p:cNvPr>
          <p:cNvSpPr txBox="1"/>
          <p:nvPr/>
        </p:nvSpPr>
        <p:spPr>
          <a:xfrm>
            <a:off x="1987150" y="6042543"/>
            <a:ext cx="821769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Next TEMPO-ozone Tiger Team Call:  </a:t>
            </a:r>
            <a:r>
              <a:rPr lang="en-US" sz="1800" b="1" dirty="0">
                <a:solidFill>
                  <a:schemeClr val="dk1"/>
                </a:solidFill>
              </a:rPr>
              <a:t>Tuesday,</a:t>
            </a: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dirty="0">
                <a:solidFill>
                  <a:schemeClr val="dk1"/>
                </a:solidFill>
              </a:rPr>
              <a:t>September</a:t>
            </a: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dirty="0">
                <a:solidFill>
                  <a:schemeClr val="dk1"/>
                </a:solidFill>
              </a:rPr>
              <a:t>17</a:t>
            </a:r>
            <a:r>
              <a:rPr lang="en-US" sz="1800" b="1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at </a:t>
            </a:r>
            <a:r>
              <a:rPr lang="en-US" sz="1800" b="1" dirty="0">
                <a:solidFill>
                  <a:schemeClr val="dk1"/>
                </a:solidFill>
              </a:rPr>
              <a:t>2:00</a:t>
            </a: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</a:t>
            </a:r>
            <a:r>
              <a:rPr lang="en-US" sz="1800" b="1" dirty="0">
                <a:solidFill>
                  <a:schemeClr val="dk1"/>
                </a:solidFill>
              </a:rPr>
              <a:t>T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719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29DE0-7ADF-53C3-4E9A-15C226713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65125"/>
            <a:ext cx="8798859" cy="1325563"/>
          </a:xfrm>
        </p:spPr>
        <p:txBody>
          <a:bodyPr/>
          <a:lstStyle/>
          <a:p>
            <a:r>
              <a:rPr lang="en" sz="4400" dirty="0">
                <a:latin typeface="Calibri"/>
                <a:ea typeface="Calibri"/>
                <a:cs typeface="Calibri"/>
                <a:sym typeface="Calibri"/>
              </a:rPr>
              <a:t>Tropospheric column NO</a:t>
            </a:r>
            <a:r>
              <a:rPr lang="en" sz="4400" baseline="-25000" dirty="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 sz="4400" dirty="0">
                <a:latin typeface="Calibri"/>
                <a:ea typeface="Calibri"/>
                <a:cs typeface="Calibri"/>
                <a:sym typeface="Calibri"/>
              </a:rPr>
              <a:t> from Pandora vs. surface NO</a:t>
            </a:r>
            <a:r>
              <a:rPr lang="en" sz="4400" baseline="-25000" dirty="0">
                <a:latin typeface="Calibri"/>
                <a:ea typeface="Calibri"/>
                <a:cs typeface="Calibri"/>
                <a:sym typeface="Calibri"/>
              </a:rPr>
              <a:t>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F576A-BFA5-5813-4D7E-5D8AFC0B2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7465" y="1900681"/>
            <a:ext cx="4939553" cy="4351338"/>
          </a:xfrm>
        </p:spPr>
        <p:txBody>
          <a:bodyPr>
            <a:normAutofit fontScale="92500" lnSpcReduction="10000"/>
          </a:bodyPr>
          <a:lstStyle/>
          <a:p>
            <a:pPr marL="254000" marR="0" lvl="0" indent="-260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Similar tropospheric column NO</a:t>
            </a:r>
            <a:r>
              <a:rPr lang="en-US" sz="28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concentrations from TEMPO and TROPOMI in 2024, and from TEMPO versus Pandora in earlier years.</a:t>
            </a:r>
            <a:endParaRPr lang="en-US" sz="1600" dirty="0"/>
          </a:p>
          <a:p>
            <a:pPr marL="25400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260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Interannual variability in surface O</a:t>
            </a:r>
            <a:r>
              <a:rPr lang="en-US" sz="28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also reflected in column densities.</a:t>
            </a:r>
            <a:endParaRPr lang="en-US" sz="1600" dirty="0"/>
          </a:p>
          <a:p>
            <a:pPr marL="25400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260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7-day mean indicates substantial local variations in the column densities</a:t>
            </a:r>
            <a:endParaRPr lang="en-US" sz="1600" dirty="0"/>
          </a:p>
          <a:p>
            <a:endParaRPr lang="en-US" dirty="0"/>
          </a:p>
        </p:txBody>
      </p:sp>
      <p:pic>
        <p:nvPicPr>
          <p:cNvPr id="4" name="Google Shape;89;p16" descr="A graph of different types of lines&#10;&#10;Description automatically generated with medium confidence">
            <a:extLst>
              <a:ext uri="{FF2B5EF4-FFF2-40B4-BE49-F238E27FC236}">
                <a16:creationId xmlns:a16="http://schemas.microsoft.com/office/drawing/2014/main" id="{3205800C-3EDB-ADC8-50F0-F5A0E9B79FA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130" y="1900681"/>
            <a:ext cx="6335837" cy="44112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F8A040-4D2A-5D33-8CE4-61AFB1DABF1A}"/>
              </a:ext>
            </a:extLst>
          </p:cNvPr>
          <p:cNvSpPr txBox="1"/>
          <p:nvPr/>
        </p:nvSpPr>
        <p:spPr>
          <a:xfrm>
            <a:off x="7931154" y="6469436"/>
            <a:ext cx="426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Slide courtesy of </a:t>
            </a:r>
            <a:r>
              <a:rPr lang="en-US" i="1" dirty="0" err="1"/>
              <a:t>Madankui</a:t>
            </a:r>
            <a:r>
              <a:rPr lang="en-US" i="1" dirty="0"/>
              <a:t> Tao (Tao-ma) </a:t>
            </a:r>
          </a:p>
        </p:txBody>
      </p:sp>
      <p:sp>
        <p:nvSpPr>
          <p:cNvPr id="6" name="Google Shape;87;p16">
            <a:extLst>
              <a:ext uri="{FF2B5EF4-FFF2-40B4-BE49-F238E27FC236}">
                <a16:creationId xmlns:a16="http://schemas.microsoft.com/office/drawing/2014/main" id="{6BAE3F5E-3963-9919-7A02-63EEFAE59610}"/>
              </a:ext>
            </a:extLst>
          </p:cNvPr>
          <p:cNvSpPr txBox="1"/>
          <p:nvPr/>
        </p:nvSpPr>
        <p:spPr>
          <a:xfrm>
            <a:off x="94130" y="6546852"/>
            <a:ext cx="44178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Surface &amp; Pandora measurements c/o </a:t>
            </a:r>
            <a:r>
              <a:rPr lang="en" sz="1200" b="0" i="1" u="none" strike="noStrike" dirty="0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NY DEC, EPA and PGN</a:t>
            </a:r>
            <a:endParaRPr sz="1200" i="1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2D9491-DECA-2031-BBB8-FB76D354CECC}"/>
              </a:ext>
            </a:extLst>
          </p:cNvPr>
          <p:cNvSpPr/>
          <p:nvPr/>
        </p:nvSpPr>
        <p:spPr>
          <a:xfrm>
            <a:off x="1922929" y="2407024"/>
            <a:ext cx="2985248" cy="3307976"/>
          </a:xfrm>
          <a:prstGeom prst="rect">
            <a:avLst/>
          </a:prstGeom>
          <a:solidFill>
            <a:schemeClr val="bg1">
              <a:alpha val="9004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8EACA0-0AA6-D1CB-DB57-EE2DC3AA12F3}"/>
              </a:ext>
            </a:extLst>
          </p:cNvPr>
          <p:cNvSpPr/>
          <p:nvPr/>
        </p:nvSpPr>
        <p:spPr>
          <a:xfrm>
            <a:off x="5515631" y="3629491"/>
            <a:ext cx="1521789" cy="2300661"/>
          </a:xfrm>
          <a:prstGeom prst="rect">
            <a:avLst/>
          </a:prstGeom>
          <a:solidFill>
            <a:schemeClr val="bg1">
              <a:alpha val="9004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022861-2A52-476B-D5E6-9CA729349B3B}"/>
              </a:ext>
            </a:extLst>
          </p:cNvPr>
          <p:cNvSpPr/>
          <p:nvPr/>
        </p:nvSpPr>
        <p:spPr>
          <a:xfrm>
            <a:off x="4601294" y="2303930"/>
            <a:ext cx="1828674" cy="1325562"/>
          </a:xfrm>
          <a:prstGeom prst="rect">
            <a:avLst/>
          </a:prstGeom>
          <a:solidFill>
            <a:schemeClr val="bg1">
              <a:alpha val="9004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297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29DE0-7ADF-53C3-4E9A-15C226713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365125"/>
            <a:ext cx="8583706" cy="1325563"/>
          </a:xfrm>
        </p:spPr>
        <p:txBody>
          <a:bodyPr/>
          <a:lstStyle/>
          <a:p>
            <a:r>
              <a:rPr lang="en" sz="4400" dirty="0">
                <a:latin typeface="Calibri"/>
                <a:ea typeface="Calibri"/>
                <a:cs typeface="Calibri"/>
                <a:sym typeface="Calibri"/>
              </a:rPr>
              <a:t>Tropospheric column NO</a:t>
            </a:r>
            <a:r>
              <a:rPr lang="en" sz="4400" baseline="-25000" dirty="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 sz="4400" dirty="0">
                <a:latin typeface="Calibri"/>
                <a:ea typeface="Calibri"/>
                <a:cs typeface="Calibri"/>
                <a:sym typeface="Calibri"/>
              </a:rPr>
              <a:t> from Pandora vs. surface NO</a:t>
            </a:r>
            <a:r>
              <a:rPr lang="en" sz="4400" baseline="-25000" dirty="0">
                <a:latin typeface="Calibri"/>
                <a:ea typeface="Calibri"/>
                <a:cs typeface="Calibri"/>
                <a:sym typeface="Calibri"/>
              </a:rPr>
              <a:t>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F576A-BFA5-5813-4D7E-5D8AFC0B2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7465" y="1900681"/>
            <a:ext cx="4939553" cy="4351338"/>
          </a:xfrm>
        </p:spPr>
        <p:txBody>
          <a:bodyPr>
            <a:normAutofit fontScale="92500" lnSpcReduction="10000"/>
          </a:bodyPr>
          <a:lstStyle/>
          <a:p>
            <a:pPr marL="254000" marR="0" lvl="0" indent="-260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Similar tropospheric column NO</a:t>
            </a:r>
            <a:r>
              <a:rPr lang="en-US" sz="28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concentrations from TEMPO and TROPOMI in 2024, and from TEMPO versus Pandora in earlier years.</a:t>
            </a:r>
            <a:endParaRPr lang="en-US" sz="1600" dirty="0"/>
          </a:p>
          <a:p>
            <a:pPr marL="25400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260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Interannual variability in surface O</a:t>
            </a:r>
            <a:r>
              <a:rPr lang="en-US" sz="28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also reflected in column densities.</a:t>
            </a:r>
            <a:endParaRPr lang="en-US" sz="1600" dirty="0"/>
          </a:p>
          <a:p>
            <a:pPr marL="25400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260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7-day mean indicates substantial local variations in the column densities</a:t>
            </a:r>
            <a:endParaRPr lang="en-US" sz="1600" dirty="0"/>
          </a:p>
          <a:p>
            <a:endParaRPr lang="en-US" dirty="0"/>
          </a:p>
        </p:txBody>
      </p:sp>
      <p:pic>
        <p:nvPicPr>
          <p:cNvPr id="4" name="Google Shape;89;p16" descr="A graph of different types of lines&#10;&#10;Description automatically generated with medium confidence">
            <a:extLst>
              <a:ext uri="{FF2B5EF4-FFF2-40B4-BE49-F238E27FC236}">
                <a16:creationId xmlns:a16="http://schemas.microsoft.com/office/drawing/2014/main" id="{3205800C-3EDB-ADC8-50F0-F5A0E9B79FA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130" y="1900681"/>
            <a:ext cx="6335837" cy="44112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F8A040-4D2A-5D33-8CE4-61AFB1DABF1A}"/>
              </a:ext>
            </a:extLst>
          </p:cNvPr>
          <p:cNvSpPr txBox="1"/>
          <p:nvPr/>
        </p:nvSpPr>
        <p:spPr>
          <a:xfrm>
            <a:off x="7931154" y="6469436"/>
            <a:ext cx="426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Slide courtesy of </a:t>
            </a:r>
            <a:r>
              <a:rPr lang="en-US" i="1" dirty="0" err="1"/>
              <a:t>Madankui</a:t>
            </a:r>
            <a:r>
              <a:rPr lang="en-US" i="1" dirty="0"/>
              <a:t> Tao (Tao-ma) </a:t>
            </a:r>
          </a:p>
        </p:txBody>
      </p:sp>
      <p:sp>
        <p:nvSpPr>
          <p:cNvPr id="6" name="Google Shape;87;p16">
            <a:extLst>
              <a:ext uri="{FF2B5EF4-FFF2-40B4-BE49-F238E27FC236}">
                <a16:creationId xmlns:a16="http://schemas.microsoft.com/office/drawing/2014/main" id="{6BAE3F5E-3963-9919-7A02-63EEFAE59610}"/>
              </a:ext>
            </a:extLst>
          </p:cNvPr>
          <p:cNvSpPr txBox="1"/>
          <p:nvPr/>
        </p:nvSpPr>
        <p:spPr>
          <a:xfrm>
            <a:off x="94130" y="6546852"/>
            <a:ext cx="44178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Surface &amp; Pandora measurements c/o </a:t>
            </a:r>
            <a:r>
              <a:rPr lang="en" sz="1200" b="0" i="1" u="none" strike="noStrike" dirty="0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NY DEC, EPA and PGN</a:t>
            </a:r>
            <a:endParaRPr sz="1200" i="1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2D9491-DECA-2031-BBB8-FB76D354CECC}"/>
              </a:ext>
            </a:extLst>
          </p:cNvPr>
          <p:cNvSpPr/>
          <p:nvPr/>
        </p:nvSpPr>
        <p:spPr>
          <a:xfrm>
            <a:off x="1936376" y="3536576"/>
            <a:ext cx="3778624" cy="2223702"/>
          </a:xfrm>
          <a:prstGeom prst="rect">
            <a:avLst/>
          </a:prstGeom>
          <a:solidFill>
            <a:schemeClr val="bg1">
              <a:alpha val="9004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972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4762</TotalTime>
  <Words>995</Words>
  <Application>Microsoft Macintosh PowerPoint</Application>
  <PresentationFormat>Widescreen</PresentationFormat>
  <Paragraphs>131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Aptos</vt:lpstr>
      <vt:lpstr>Aptos Display</vt:lpstr>
      <vt:lpstr>Arial</vt:lpstr>
      <vt:lpstr>Avenir</vt:lpstr>
      <vt:lpstr>Calibri</vt:lpstr>
      <vt:lpstr>Helvetica</vt:lpstr>
      <vt:lpstr>Helvetica Neue</vt:lpstr>
      <vt:lpstr>Office Theme</vt:lpstr>
      <vt:lpstr>PowerPoint Presentation</vt:lpstr>
      <vt:lpstr>What is “hay-kast”?</vt:lpstr>
      <vt:lpstr>PowerPoint Presentation</vt:lpstr>
      <vt:lpstr>HAQAST Ambassadors</vt:lpstr>
      <vt:lpstr>Analysis to support air quality and health TEMPO applications for surface ozone</vt:lpstr>
      <vt:lpstr>Overarching User Needs</vt:lpstr>
      <vt:lpstr>Common themes emerging from TEMPO TT listening sessions</vt:lpstr>
      <vt:lpstr>Tropospheric column NO2 from Pandora vs. surface NO2</vt:lpstr>
      <vt:lpstr>Tropospheric column NO2 from Pandora vs. surface NO2</vt:lpstr>
      <vt:lpstr>Tropospheric column NO2 from Pandora vs. surface NO2</vt:lpstr>
      <vt:lpstr>Resources to Support Users</vt:lpstr>
      <vt:lpstr>HAQAST Showcase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Jenny Bratburd</dc:creator>
  <cp:lastModifiedBy>Jenny Bratburd</cp:lastModifiedBy>
  <cp:revision>56</cp:revision>
  <dcterms:created xsi:type="dcterms:W3CDTF">2024-08-23T21:01:48Z</dcterms:created>
  <dcterms:modified xsi:type="dcterms:W3CDTF">2024-08-27T04:24:33Z</dcterms:modified>
</cp:coreProperties>
</file>