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8"/>
  </p:notesMasterIdLst>
  <p:sldIdLst>
    <p:sldId id="439" r:id="rId3"/>
    <p:sldId id="636" r:id="rId4"/>
    <p:sldId id="664" r:id="rId5"/>
    <p:sldId id="678" r:id="rId6"/>
    <p:sldId id="683" r:id="rId7"/>
    <p:sldId id="684" r:id="rId8"/>
    <p:sldId id="682" r:id="rId9"/>
    <p:sldId id="660" r:id="rId10"/>
    <p:sldId id="685" r:id="rId11"/>
    <p:sldId id="669" r:id="rId12"/>
    <p:sldId id="679" r:id="rId13"/>
    <p:sldId id="680" r:id="rId14"/>
    <p:sldId id="668" r:id="rId15"/>
    <p:sldId id="681" r:id="rId16"/>
    <p:sldId id="6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9900"/>
    <a:srgbClr val="0000CC"/>
    <a:srgbClr val="FF3300"/>
    <a:srgbClr val="3333FF"/>
    <a:srgbClr val="0000FF"/>
    <a:srgbClr val="D5C5A9"/>
    <a:srgbClr val="DFCE9F"/>
    <a:srgbClr val="D6CA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3004" autoAdjust="0"/>
  </p:normalViewPr>
  <p:slideViewPr>
    <p:cSldViewPr snapToGrid="0">
      <p:cViewPr varScale="1">
        <p:scale>
          <a:sx n="61" d="100"/>
          <a:sy n="61" d="100"/>
        </p:scale>
        <p:origin x="248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37-4080-B6EE-998A46667D40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37-4080-B6EE-998A46667D40}"/>
              </c:ext>
            </c:extLst>
          </c:dPt>
          <c:dPt>
            <c:idx val="2"/>
            <c:bubble3D val="0"/>
            <c:spPr>
              <a:solidFill>
                <a:srgbClr val="CDAD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37-4080-B6EE-998A46667D40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37-4080-B6EE-998A46667D40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537-4080-B6EE-998A46667D40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537-4080-B6EE-998A46667D40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16.670000000000002</c:v>
                </c:pt>
                <c:pt idx="1">
                  <c:v>16.670000000000002</c:v>
                </c:pt>
                <c:pt idx="2">
                  <c:v>16.670000000000002</c:v>
                </c:pt>
                <c:pt idx="3">
                  <c:v>16.670000000000002</c:v>
                </c:pt>
                <c:pt idx="4">
                  <c:v>16.670000000000002</c:v>
                </c:pt>
                <c:pt idx="5">
                  <c:v>16.670000000000002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537-4080-B6EE-998A46667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983CA-E2C8-4308-A121-DABE94CE0104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4311E-44AB-4432-B6E3-E2BC4CE75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4311E-44AB-4432-B6E3-E2BC4CE753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4311E-44AB-4432-B6E3-E2BC4CE753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eg"/><Relationship Id="rId4" Type="http://schemas.openxmlformats.org/officeDocument/2006/relationships/image" Target="../media/image5.png"/><Relationship Id="rId9" Type="http://schemas.openxmlformats.org/officeDocument/2006/relationships/image" Target="../media/image11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650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81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8/25/2024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6715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54" y="6280393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1026" name="Picture 2" descr="Symbols of NASA | NAS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73" y="6057353"/>
            <a:ext cx="1593732" cy="7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114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040" y="196265"/>
            <a:ext cx="692966" cy="77757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5" y="196265"/>
            <a:ext cx="768101" cy="7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19883" y="164800"/>
            <a:ext cx="10058400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7280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290" y="5136384"/>
            <a:ext cx="1641413" cy="350786"/>
          </a:xfrm>
          <a:prstGeom prst="rect">
            <a:avLst/>
          </a:prstGeom>
        </p:spPr>
      </p:pic>
      <p:pic>
        <p:nvPicPr>
          <p:cNvPr id="1026" name="Picture 2" descr="Symbols of NASA | NASA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81" y="4896125"/>
            <a:ext cx="1593732" cy="7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AE41F-3CE7-4F9D-A021-0D24037F5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8"/>
          <a:stretch/>
        </p:blipFill>
        <p:spPr>
          <a:xfrm>
            <a:off x="5044542" y="-4954"/>
            <a:ext cx="7147458" cy="17758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1AFA65-AA87-42B9-8E4F-83710F72A389}"/>
              </a:ext>
            </a:extLst>
          </p:cNvPr>
          <p:cNvSpPr txBox="1"/>
          <p:nvPr userDrawn="1"/>
        </p:nvSpPr>
        <p:spPr>
          <a:xfrm>
            <a:off x="3283443" y="6489098"/>
            <a:ext cx="3613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U.S. Government sponsorship acknowledged.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EEEF21-E924-4825-BE70-1721F54D09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" y="598614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D48DA5-08CF-4631-B824-4FC7CA0797C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" y="4284845"/>
            <a:ext cx="3901440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3085E0-8D60-4984-B2B7-4419BF1B926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16" y="217240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403C60-C430-4E9B-94DF-2FAA2EBB4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r="7825" b="36394"/>
          <a:stretch/>
        </p:blipFill>
        <p:spPr>
          <a:xfrm>
            <a:off x="2495662" y="2389176"/>
            <a:ext cx="4179237" cy="206648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BFFD40-866C-4C11-859F-9EA5CD3056E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07" y="4148134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241736-9805-4801-859B-9FC8C1CC8619}"/>
              </a:ext>
            </a:extLst>
          </p:cNvPr>
          <p:cNvSpPr/>
          <p:nvPr userDrawn="1"/>
        </p:nvSpPr>
        <p:spPr>
          <a:xfrm>
            <a:off x="848739" y="16470"/>
            <a:ext cx="3547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weather.msfc.nasa.gov/tempo/</a:t>
            </a:r>
          </a:p>
        </p:txBody>
      </p:sp>
    </p:spTree>
    <p:extLst>
      <p:ext uri="{BB962C8B-B14F-4D97-AF65-F5344CB8AC3E}">
        <p14:creationId xmlns:p14="http://schemas.microsoft.com/office/powerpoint/2010/main" val="110651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B4EC40-2BD8-4ECA-84CB-F62ABA4FDCE9}"/>
              </a:ext>
            </a:extLst>
          </p:cNvPr>
          <p:cNvSpPr/>
          <p:nvPr userDrawn="1"/>
        </p:nvSpPr>
        <p:spPr>
          <a:xfrm>
            <a:off x="0" y="6226139"/>
            <a:ext cx="12192000" cy="631862"/>
          </a:xfrm>
          <a:prstGeom prst="rect">
            <a:avLst/>
          </a:prstGeom>
          <a:gradFill>
            <a:gsLst>
              <a:gs pos="65000">
                <a:srgbClr val="D5C5A9">
                  <a:alpha val="75000"/>
                </a:srgbClr>
              </a:gs>
              <a:gs pos="100000">
                <a:schemeClr val="bg1"/>
              </a:gs>
              <a:gs pos="100000">
                <a:schemeClr val="bg1"/>
              </a:gs>
              <a:gs pos="80000">
                <a:srgbClr val="D5C5A9">
                  <a:alpha val="60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76233" y="6365294"/>
            <a:ext cx="590225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8" y="164800"/>
            <a:ext cx="651926" cy="73152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010" y="195071"/>
            <a:ext cx="76935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73893" y="164800"/>
            <a:ext cx="9844215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B21F03-70FD-4E3C-9D74-AD74F38ACB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07" y="6379633"/>
            <a:ext cx="1641413" cy="350786"/>
          </a:xfrm>
          <a:prstGeom prst="rect">
            <a:avLst/>
          </a:prstGeom>
        </p:spPr>
      </p:pic>
      <p:pic>
        <p:nvPicPr>
          <p:cNvPr id="10" name="Picture 2" descr="Symbols of NASA | NASA">
            <a:extLst>
              <a:ext uri="{FF2B5EF4-FFF2-40B4-BE49-F238E27FC236}">
                <a16:creationId xmlns:a16="http://schemas.microsoft.com/office/drawing/2014/main" id="{C5E4D061-8E58-4FD2-98F9-4BCEB79F38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731" y="6206005"/>
            <a:ext cx="1303989" cy="6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51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29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8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332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55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23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24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62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45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23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48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5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04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60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8/25/2024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6715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54" y="6280393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1026" name="Picture 2" descr="Symbols of NASA | NAS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73" y="6057353"/>
            <a:ext cx="1593732" cy="7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10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040" y="196265"/>
            <a:ext cx="692966" cy="77757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5" y="196265"/>
            <a:ext cx="768101" cy="7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19883" y="164800"/>
            <a:ext cx="10058400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4046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023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46715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196" y="6280393"/>
            <a:ext cx="1641413" cy="350786"/>
          </a:xfrm>
          <a:prstGeom prst="rect">
            <a:avLst/>
          </a:prstGeom>
        </p:spPr>
      </p:pic>
      <p:pic>
        <p:nvPicPr>
          <p:cNvPr id="1026" name="Picture 2" descr="Symbols of NASA | NASA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73" y="6057353"/>
            <a:ext cx="1593732" cy="7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0AE41F-3CE7-4F9D-A021-0D24037F5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38"/>
          <a:stretch/>
        </p:blipFill>
        <p:spPr>
          <a:xfrm>
            <a:off x="5044542" y="-4954"/>
            <a:ext cx="7147458" cy="17758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1AFA65-AA87-42B9-8E4F-83710F72A389}"/>
              </a:ext>
            </a:extLst>
          </p:cNvPr>
          <p:cNvSpPr txBox="1"/>
          <p:nvPr userDrawn="1"/>
        </p:nvSpPr>
        <p:spPr>
          <a:xfrm>
            <a:off x="3283443" y="6489098"/>
            <a:ext cx="3613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U.S. Government sponsorship acknowledged.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EEEF21-E924-4825-BE70-1721F54D09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" y="598614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D48DA5-08CF-4631-B824-4FC7CA0797C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" y="4284845"/>
            <a:ext cx="3901440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3085E0-8D60-4984-B2B7-4419BF1B926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916" y="217240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403C60-C430-4E9B-94DF-2FAA2EBB4F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r="7825" b="36394"/>
          <a:stretch/>
        </p:blipFill>
        <p:spPr>
          <a:xfrm>
            <a:off x="2495662" y="2389176"/>
            <a:ext cx="4179237" cy="206648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BFFD40-866C-4C11-859F-9EA5CD3056E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07" y="4148134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241736-9805-4801-859B-9FC8C1CC8619}"/>
              </a:ext>
            </a:extLst>
          </p:cNvPr>
          <p:cNvSpPr/>
          <p:nvPr userDrawn="1"/>
        </p:nvSpPr>
        <p:spPr>
          <a:xfrm>
            <a:off x="848739" y="16470"/>
            <a:ext cx="35479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weather.msfc.nasa.gov/tempo/</a:t>
            </a:r>
          </a:p>
        </p:txBody>
      </p:sp>
    </p:spTree>
    <p:extLst>
      <p:ext uri="{BB962C8B-B14F-4D97-AF65-F5344CB8AC3E}">
        <p14:creationId xmlns:p14="http://schemas.microsoft.com/office/powerpoint/2010/main" val="2178561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8/25/2024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59778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427" y="5783484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154718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gradFill>
          <a:gsLst>
            <a:gs pos="40000">
              <a:schemeClr val="bg1">
                <a:alpha val="50000"/>
                <a:lumMod val="50000"/>
                <a:lumOff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EAEB-5E6E-4CAF-AC0F-A5894AEDE798}" type="datetime1">
              <a:rPr lang="en-US" smtClean="0"/>
              <a:t>8/25/2024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5" y="-20094"/>
            <a:ext cx="7589520" cy="6894576"/>
          </a:xfrm>
          <a:prstGeom prst="rect">
            <a:avLst/>
          </a:prstGeom>
        </p:spPr>
      </p:pic>
      <p:pic>
        <p:nvPicPr>
          <p:cNvPr id="8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43" y="21167"/>
            <a:ext cx="1324558" cy="1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"/>
          <p:cNvSpPr txBox="1">
            <a:spLocks noChangeArrowheads="1"/>
          </p:cNvSpPr>
          <p:nvPr userDrawn="1"/>
        </p:nvSpPr>
        <p:spPr bwMode="auto">
          <a:xfrm>
            <a:off x="7988266" y="365108"/>
            <a:ext cx="2790861" cy="65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defTabSz="380985" eaLnBrk="1" hangingPunct="1"/>
            <a:r>
              <a:rPr lang="en-US" sz="1833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Tropospheric Emissions: Monitoring of Pollution</a:t>
            </a:r>
            <a:endParaRPr lang="en-US" sz="1833" b="1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10" name="Picture 2" descr="C:\Documents and Settings\mike\Local Settings\Temporary Internet Files\Content.Outlook\NGUL2M1K\new-uah-logo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0467155" y="6094112"/>
            <a:ext cx="1446698" cy="723349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554" y="6280393"/>
            <a:ext cx="1641413" cy="350786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55974" y="1605268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8158289" y="3174563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1026" name="Picture 2" descr="Symbols of NASA | NAS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173" y="6057353"/>
            <a:ext cx="1593732" cy="79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176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3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8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86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66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08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2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87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9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A3EF-3952-48AF-9E9B-0FFE89DB001F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B3423-3633-47E8-84CC-D3E44E25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5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3" r:id="rId15"/>
    <p:sldLayoutId id="2147483694" r:id="rId16"/>
    <p:sldLayoutId id="214748369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2ABC73F-4376-41E6-9E51-D4BB19FA75BE}"/>
              </a:ext>
            </a:extLst>
          </p:cNvPr>
          <p:cNvSpPr txBox="1">
            <a:spLocks/>
          </p:cNvSpPr>
          <p:nvPr/>
        </p:nvSpPr>
        <p:spPr>
          <a:xfrm>
            <a:off x="7518369" y="4944534"/>
            <a:ext cx="4082026" cy="110397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5841E93-0A2D-479E-BB9B-46ADEA3C7155}"/>
              </a:ext>
            </a:extLst>
          </p:cNvPr>
          <p:cNvSpPr txBox="1">
            <a:spLocks/>
          </p:cNvSpPr>
          <p:nvPr/>
        </p:nvSpPr>
        <p:spPr>
          <a:xfrm>
            <a:off x="236306" y="4057214"/>
            <a:ext cx="6256961" cy="12847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TEMPO-GEMS Joint Science Team Workshop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Kailua-Kona, Hawaii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August 27, 2024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CF3CC0-AF19-4731-940B-9EB10C5FD906}"/>
              </a:ext>
            </a:extLst>
          </p:cNvPr>
          <p:cNvSpPr/>
          <p:nvPr/>
        </p:nvSpPr>
        <p:spPr>
          <a:xfrm>
            <a:off x="9812780" y="1428750"/>
            <a:ext cx="2331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1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tempo.si.edu</a:t>
            </a:r>
            <a:r>
              <a:rPr lang="en-US" sz="1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834A98A-D052-47E9-82B0-0E6A5416948D}"/>
              </a:ext>
            </a:extLst>
          </p:cNvPr>
          <p:cNvSpPr txBox="1">
            <a:spLocks/>
          </p:cNvSpPr>
          <p:nvPr/>
        </p:nvSpPr>
        <p:spPr>
          <a:xfrm>
            <a:off x="6472719" y="1931689"/>
            <a:ext cx="5651107" cy="27620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of TEMPO Data in Early Adopter and Earth Science to Action Initiatives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1EFAFB-12B8-4180-92B7-864A5DDCAFED}"/>
              </a:ext>
            </a:extLst>
          </p:cNvPr>
          <p:cNvSpPr txBox="1">
            <a:spLocks/>
          </p:cNvSpPr>
          <p:nvPr/>
        </p:nvSpPr>
        <p:spPr>
          <a:xfrm>
            <a:off x="6300643" y="5108918"/>
            <a:ext cx="5891357" cy="15223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Aaron Naeger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SPoRT &amp; TEMPO Teams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 Mission Applications Lead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NASA Marshall Space Flight Center</a:t>
            </a:r>
          </a:p>
        </p:txBody>
      </p:sp>
    </p:spTree>
    <p:extLst>
      <p:ext uri="{BB962C8B-B14F-4D97-AF65-F5344CB8AC3E}">
        <p14:creationId xmlns:p14="http://schemas.microsoft.com/office/powerpoint/2010/main" val="2059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8"/>
    </mc:Choice>
    <mc:Fallback xmlns="">
      <p:transition spd="slow" advTm="2896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E70D50-1A6C-33EA-CEE1-D863F283F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64" y="940662"/>
            <a:ext cx="4889130" cy="427939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84F402-0D6F-0814-509E-6B7C2E75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4" y="967039"/>
            <a:ext cx="4006920" cy="413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3432348-F902-C5D8-73CD-F1F30BDA5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9883" y="164800"/>
            <a:ext cx="9931262" cy="761791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June 22, 2024 – Alberta Zoom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12DFDB10-6D8D-8626-4AE9-662E58EFD619}"/>
              </a:ext>
            </a:extLst>
          </p:cNvPr>
          <p:cNvSpPr txBox="1"/>
          <p:nvPr/>
        </p:nvSpPr>
        <p:spPr>
          <a:xfrm>
            <a:off x="1027416" y="997861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Aqua MODIS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E75B2D-2494-73AF-06B4-5353078723F0}"/>
              </a:ext>
            </a:extLst>
          </p:cNvPr>
          <p:cNvSpPr txBox="1">
            <a:spLocks/>
          </p:cNvSpPr>
          <p:nvPr/>
        </p:nvSpPr>
        <p:spPr>
          <a:xfrm>
            <a:off x="102744" y="5204959"/>
            <a:ext cx="7551503" cy="151583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Strong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plumes from Calgary and Edmonton 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hot spot north of Fort McMurray in location of active mining operations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hot spot in the Cold Lake Oil Sands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CDEF9BFF-17A4-805F-FBA1-00BA1BFFD89B}"/>
              </a:ext>
            </a:extLst>
          </p:cNvPr>
          <p:cNvSpPr txBox="1"/>
          <p:nvPr/>
        </p:nvSpPr>
        <p:spPr>
          <a:xfrm>
            <a:off x="6486204" y="2964425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Edmonton</a:t>
            </a: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796642E6-39EF-ECA1-02D6-4086FE1BBFCC}"/>
              </a:ext>
            </a:extLst>
          </p:cNvPr>
          <p:cNvSpPr txBox="1"/>
          <p:nvPr/>
        </p:nvSpPr>
        <p:spPr>
          <a:xfrm>
            <a:off x="5938580" y="4310836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Calgary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C3E951-D53B-60F1-2F84-7257A33C131A}"/>
              </a:ext>
            </a:extLst>
          </p:cNvPr>
          <p:cNvCxnSpPr>
            <a:cxnSpLocks/>
          </p:cNvCxnSpPr>
          <p:nvPr/>
        </p:nvCxnSpPr>
        <p:spPr>
          <a:xfrm flipH="1">
            <a:off x="6637106" y="3164440"/>
            <a:ext cx="226031" cy="8219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77E204A-D6F0-1338-6A65-35485BDF6F7D}"/>
              </a:ext>
            </a:extLst>
          </p:cNvPr>
          <p:cNvSpPr/>
          <p:nvPr/>
        </p:nvSpPr>
        <p:spPr>
          <a:xfrm>
            <a:off x="4287778" y="1107198"/>
            <a:ext cx="18914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Level 2 NO</a:t>
            </a:r>
            <a:r>
              <a:rPr lang="en-US" sz="20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E66E349-1BA3-8654-CC09-79858A68A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152" y="3444364"/>
            <a:ext cx="3838634" cy="335990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E600DEE-81C7-F244-A4DA-29D147186052}"/>
              </a:ext>
            </a:extLst>
          </p:cNvPr>
          <p:cNvSpPr/>
          <p:nvPr/>
        </p:nvSpPr>
        <p:spPr>
          <a:xfrm>
            <a:off x="8538413" y="3574343"/>
            <a:ext cx="18914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Level 3+ NO</a:t>
            </a:r>
            <a:r>
              <a:rPr lang="en-US" sz="2000" b="1" i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96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4"/>
    </mc:Choice>
    <mc:Fallback xmlns="">
      <p:transition spd="slow" advTm="23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ADA2125-B22F-458A-9F40-1A0161F6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Data for Policy-Relevant Applications</a:t>
            </a:r>
            <a:endParaRPr lang="en-US" sz="4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202E9257-82E8-4985-96A5-5F84EB17065E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EF3613-33E9-478A-A33E-C5D845689414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94F11-2248-8827-9983-4124D04D0B11}"/>
              </a:ext>
            </a:extLst>
          </p:cNvPr>
          <p:cNvSpPr txBox="1"/>
          <p:nvPr/>
        </p:nvSpPr>
        <p:spPr>
          <a:xfrm>
            <a:off x="249626" y="1053288"/>
            <a:ext cx="7761018" cy="269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Focus Areas: </a:t>
            </a:r>
          </a:p>
          <a:p>
            <a:pPr marL="530352" indent="-342900" defTabSz="121917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Colorado Front Range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Large number of oil and gas wells contribute to the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nonattainment designation since 2008</a:t>
            </a:r>
          </a:p>
          <a:p>
            <a:pPr marL="530352" lvl="1" indent="-342900" defTabSz="121917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Park Service Units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Emissions from oil &amp; gas activities have been contributing to degraded air quality across National Parks  </a:t>
            </a:r>
          </a:p>
          <a:p>
            <a:pPr marL="530352" lvl="1" indent="-342900" defTabSz="1219170">
              <a:spcAft>
                <a:spcPts val="1000"/>
              </a:spcAft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California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nonattainment areas persist across much of the state</a:t>
            </a:r>
          </a:p>
          <a:p>
            <a:pPr defTabSz="1219170">
              <a:spcAft>
                <a:spcPts val="60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Use TEMPO data for better characterizing emissions and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precursors and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production in exceptional event demonstrations</a:t>
            </a:r>
          </a:p>
        </p:txBody>
      </p:sp>
      <p:pic>
        <p:nvPicPr>
          <p:cNvPr id="5" name="Picture 4" descr="COGCC_Wells_Map">
            <a:extLst>
              <a:ext uri="{FF2B5EF4-FFF2-40B4-BE49-F238E27FC236}">
                <a16:creationId xmlns:a16="http://schemas.microsoft.com/office/drawing/2014/main" id="{39117CC5-C17C-9A49-F190-C30420380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386" y="1119273"/>
            <a:ext cx="2080153" cy="20801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6EF57-A4AE-877C-713F-5D45A0EFE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520" y="3749787"/>
            <a:ext cx="3892848" cy="24469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5B462B-6669-78CB-FB6B-9B3144B7B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356" y="1502730"/>
            <a:ext cx="2356458" cy="42246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97D01D0-9659-0763-DA60-736C66268B25}"/>
              </a:ext>
            </a:extLst>
          </p:cNvPr>
          <p:cNvSpPr txBox="1">
            <a:spLocks/>
          </p:cNvSpPr>
          <p:nvPr/>
        </p:nvSpPr>
        <p:spPr>
          <a:xfrm>
            <a:off x="9359379" y="3214092"/>
            <a:ext cx="2755862" cy="472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i="1" dirty="0"/>
              <a:t>Oil &amp; gas wells (red dots)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9D4FF3-6FA9-32EA-63AC-BDC2EEC5C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820" y="2180731"/>
            <a:ext cx="666382" cy="867628"/>
          </a:xfrm>
          <a:prstGeom prst="rect">
            <a:avLst/>
          </a:prstGeom>
        </p:spPr>
      </p:pic>
      <p:pic>
        <p:nvPicPr>
          <p:cNvPr id="15" name="Picture 30" descr="WRAP Logo">
            <a:extLst>
              <a:ext uri="{FF2B5EF4-FFF2-40B4-BE49-F238E27FC236}">
                <a16:creationId xmlns:a16="http://schemas.microsoft.com/office/drawing/2014/main" id="{1BEB12C8-DF10-117E-3164-626634FD1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32" y="849777"/>
            <a:ext cx="1861176" cy="44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8772E6-8828-C38C-6A01-4CF6AA61DC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3" y="4011466"/>
            <a:ext cx="2588000" cy="2630788"/>
          </a:xfrm>
          <a:prstGeom prst="rect">
            <a:avLst/>
          </a:prstGeom>
          <a:noFill/>
        </p:spPr>
      </p:pic>
      <p:pic>
        <p:nvPicPr>
          <p:cNvPr id="17" name="table">
            <a:extLst>
              <a:ext uri="{FF2B5EF4-FFF2-40B4-BE49-F238E27FC236}">
                <a16:creationId xmlns:a16="http://schemas.microsoft.com/office/drawing/2014/main" id="{63AE3310-5F6E-A6A8-A823-7156A85D78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9608" y="4091157"/>
            <a:ext cx="4693215" cy="184225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BA866C9-9366-5B5A-3E28-496783AF62A0}"/>
              </a:ext>
            </a:extLst>
          </p:cNvPr>
          <p:cNvSpPr txBox="1">
            <a:spLocks/>
          </p:cNvSpPr>
          <p:nvPr/>
        </p:nvSpPr>
        <p:spPr>
          <a:xfrm>
            <a:off x="3062537" y="5832471"/>
            <a:ext cx="5197048" cy="624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i="1" dirty="0"/>
              <a:t>Location of NPS units (left) and O</a:t>
            </a:r>
            <a:r>
              <a:rPr lang="en-US" sz="1800" i="1" baseline="-25000" dirty="0"/>
              <a:t>3</a:t>
            </a:r>
            <a:r>
              <a:rPr lang="en-US" sz="1800" i="1" dirty="0"/>
              <a:t> design values at NPS units and Dallas and Houston (above)</a:t>
            </a:r>
          </a:p>
        </p:txBody>
      </p:sp>
      <p:pic>
        <p:nvPicPr>
          <p:cNvPr id="19" name="Picture 14" descr="CARB California Air Resources Board">
            <a:extLst>
              <a:ext uri="{FF2B5EF4-FFF2-40B4-BE49-F238E27FC236}">
                <a16:creationId xmlns:a16="http://schemas.microsoft.com/office/drawing/2014/main" id="{080F0FE5-1CD0-245F-17B1-34D8205CE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079" y="447206"/>
            <a:ext cx="1929029" cy="127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77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1"/>
    </mc:Choice>
    <mc:Fallback xmlns="">
      <p:transition spd="slow" advTm="7270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7590EE4-03AD-31B0-A6CF-9DC4F20D7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74"/>
          <a:stretch/>
        </p:blipFill>
        <p:spPr>
          <a:xfrm>
            <a:off x="4825420" y="1020159"/>
            <a:ext cx="3349649" cy="2686922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ADA2125-B22F-458A-9F40-1A0161F6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0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Exceedances Along CO Front Range  </a:t>
            </a:r>
            <a:endParaRPr lang="en-US" sz="4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202E9257-82E8-4985-96A5-5F84EB17065E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EF3613-33E9-478A-A33E-C5D845689414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5369E2-53B9-F0C2-774E-2F2525CD05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47" y="1028616"/>
            <a:ext cx="4364230" cy="27276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B45A3E-C435-E924-BBF5-8ADA75C79B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503"/>
          <a:stretch/>
        </p:blipFill>
        <p:spPr>
          <a:xfrm>
            <a:off x="8498752" y="1030856"/>
            <a:ext cx="3349649" cy="2633472"/>
          </a:xfrm>
          <a:prstGeom prst="rect">
            <a:avLst/>
          </a:prstGeom>
        </p:spPr>
      </p:pic>
      <p:sp>
        <p:nvSpPr>
          <p:cNvPr id="23" name="TextBox 12">
            <a:extLst>
              <a:ext uri="{FF2B5EF4-FFF2-40B4-BE49-F238E27FC236}">
                <a16:creationId xmlns:a16="http://schemas.microsoft.com/office/drawing/2014/main" id="{ACF9C706-7DA3-0151-023C-7ED166BC0E4A}"/>
              </a:ext>
            </a:extLst>
          </p:cNvPr>
          <p:cNvSpPr txBox="1"/>
          <p:nvPr/>
        </p:nvSpPr>
        <p:spPr>
          <a:xfrm>
            <a:off x="-13149" y="1081381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 Aqua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76FB5F19-7BFC-9A7E-DB56-FD5E8D5B86CF}"/>
              </a:ext>
            </a:extLst>
          </p:cNvPr>
          <p:cNvSpPr txBox="1"/>
          <p:nvPr/>
        </p:nvSpPr>
        <p:spPr>
          <a:xfrm>
            <a:off x="-120634" y="3361892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Worldview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B4685F-D48B-B103-0DE8-A095EF70E478}"/>
              </a:ext>
            </a:extLst>
          </p:cNvPr>
          <p:cNvSpPr txBox="1"/>
          <p:nvPr/>
        </p:nvSpPr>
        <p:spPr>
          <a:xfrm>
            <a:off x="119607" y="4008372"/>
            <a:ext cx="329419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Numerous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exceedances were observed across CO Front Range during July 2024</a:t>
            </a:r>
          </a:p>
          <a:p>
            <a:pPr marL="342900" indent="-342900" defTabSz="121917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Wildfire smoke from regional and local sources impacted the CO Front Range and contributed to the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exceedances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:a16="http://schemas.microsoft.com/office/drawing/2014/main" id="{2041F35A-ED5D-CA64-2129-57081938EDF9}"/>
              </a:ext>
            </a:extLst>
          </p:cNvPr>
          <p:cNvSpPr txBox="1"/>
          <p:nvPr/>
        </p:nvSpPr>
        <p:spPr>
          <a:xfrm>
            <a:off x="2707865" y="3386927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30, 2024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7DCB1340-41FD-B64C-2A0B-2DCDBA9AA661}"/>
              </a:ext>
            </a:extLst>
          </p:cNvPr>
          <p:cNvSpPr txBox="1"/>
          <p:nvPr/>
        </p:nvSpPr>
        <p:spPr>
          <a:xfrm>
            <a:off x="4799081" y="1317007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Ozone monitors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4EDB7980-2318-A203-3122-99E39CF91250}"/>
              </a:ext>
            </a:extLst>
          </p:cNvPr>
          <p:cNvSpPr txBox="1"/>
          <p:nvPr/>
        </p:nvSpPr>
        <p:spPr>
          <a:xfrm>
            <a:off x="4799081" y="1033539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AirNow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" name="Picture 33" descr="Diagram&#10;&#10;Description automatically generated">
            <a:extLst>
              <a:ext uri="{FF2B5EF4-FFF2-40B4-BE49-F238E27FC236}">
                <a16:creationId xmlns:a16="http://schemas.microsoft.com/office/drawing/2014/main" id="{4B3C30C6-2B1E-0B2A-2136-AB97260C6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843" y="3871799"/>
            <a:ext cx="4286446" cy="2879171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86AAE71A-EA15-5B69-E16A-A8F3FC9449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33" y="3849014"/>
            <a:ext cx="4356707" cy="2923445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BC22EE0B-81AD-1593-1FA0-61992D338020}"/>
              </a:ext>
            </a:extLst>
          </p:cNvPr>
          <p:cNvSpPr/>
          <p:nvPr/>
        </p:nvSpPr>
        <p:spPr>
          <a:xfrm rot="5162960">
            <a:off x="2782243" y="618675"/>
            <a:ext cx="544873" cy="145381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2580144D-A870-54E2-7AB1-33E205CC4456}"/>
              </a:ext>
            </a:extLst>
          </p:cNvPr>
          <p:cNvSpPr txBox="1"/>
          <p:nvPr/>
        </p:nvSpPr>
        <p:spPr>
          <a:xfrm>
            <a:off x="5399299" y="3287174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818FB14E-E161-FF7A-4604-B97102D808BF}"/>
              </a:ext>
            </a:extLst>
          </p:cNvPr>
          <p:cNvSpPr txBox="1"/>
          <p:nvPr/>
        </p:nvSpPr>
        <p:spPr>
          <a:xfrm>
            <a:off x="9220184" y="3298398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31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21AC9E05-D449-3341-0128-D503B04BDBD8}"/>
              </a:ext>
            </a:extLst>
          </p:cNvPr>
          <p:cNvSpPr txBox="1"/>
          <p:nvPr/>
        </p:nvSpPr>
        <p:spPr>
          <a:xfrm>
            <a:off x="4412754" y="6232382"/>
            <a:ext cx="23447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28 – July 30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" name="TextBox 12">
            <a:extLst>
              <a:ext uri="{FF2B5EF4-FFF2-40B4-BE49-F238E27FC236}">
                <a16:creationId xmlns:a16="http://schemas.microsoft.com/office/drawing/2014/main" id="{788DF963-73AD-C195-D06D-CCFA22C00ECB}"/>
              </a:ext>
            </a:extLst>
          </p:cNvPr>
          <p:cNvSpPr txBox="1"/>
          <p:nvPr/>
        </p:nvSpPr>
        <p:spPr>
          <a:xfrm>
            <a:off x="8706409" y="6217419"/>
            <a:ext cx="234473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28 – July 30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729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1"/>
    </mc:Choice>
    <mc:Fallback xmlns="">
      <p:transition spd="slow" advTm="7270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13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3432348-F902-C5D8-73CD-F1F30BDA5A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9883" y="164800"/>
            <a:ext cx="9931262" cy="761791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Level 3 vs Oversampled NO</a:t>
            </a:r>
            <a:r>
              <a:rPr lang="en-US" sz="34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Maps</a:t>
            </a:r>
          </a:p>
        </p:txBody>
      </p:sp>
      <p:pic>
        <p:nvPicPr>
          <p:cNvPr id="9" name="Picture 8" descr="A picture containing text, sky, map&#10;&#10;Description automatically generated">
            <a:extLst>
              <a:ext uri="{FF2B5EF4-FFF2-40B4-BE49-F238E27FC236}">
                <a16:creationId xmlns:a16="http://schemas.microsoft.com/office/drawing/2014/main" id="{EB2C554D-16D5-55A3-FE3C-C3DC335DC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02" y="1248597"/>
            <a:ext cx="5828016" cy="5265936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7B5BEFF-35B7-7A69-2C97-23721BFFFB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82" y="1248597"/>
            <a:ext cx="5804044" cy="5244276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DB32EA35-C433-576D-3908-854F84DEEA2A}"/>
              </a:ext>
            </a:extLst>
          </p:cNvPr>
          <p:cNvSpPr txBox="1"/>
          <p:nvPr/>
        </p:nvSpPr>
        <p:spPr>
          <a:xfrm>
            <a:off x="1458962" y="1557262"/>
            <a:ext cx="25369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TEMPO L3 NO</a:t>
            </a:r>
            <a:r>
              <a:rPr lang="en-US" baseline="-25000" dirty="0"/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55C9BB8C-A7A8-4955-6755-3804162454D4}"/>
              </a:ext>
            </a:extLst>
          </p:cNvPr>
          <p:cNvSpPr txBox="1"/>
          <p:nvPr/>
        </p:nvSpPr>
        <p:spPr>
          <a:xfrm>
            <a:off x="7021562" y="1557262"/>
            <a:ext cx="349403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TEMPO L3+ NO</a:t>
            </a:r>
            <a:r>
              <a:rPr lang="en-US" baseline="-25000" dirty="0"/>
              <a:t>2</a:t>
            </a:r>
            <a:r>
              <a:rPr lang="en-US" dirty="0"/>
              <a:t> oversampled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99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4"/>
    </mc:Choice>
    <mc:Fallback xmlns="">
      <p:transition spd="slow" advTm="2324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Francis Scott Key Bridge Collapse in Baltimore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14</a:t>
            </a:fld>
            <a:endParaRPr lang="en-US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0348896-75B4-517D-6DAC-E50B9EA6BD05}"/>
              </a:ext>
            </a:extLst>
          </p:cNvPr>
          <p:cNvSpPr txBox="1">
            <a:spLocks/>
          </p:cNvSpPr>
          <p:nvPr/>
        </p:nvSpPr>
        <p:spPr>
          <a:xfrm>
            <a:off x="307080" y="4705888"/>
            <a:ext cx="7492921" cy="21100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Francis Scott Key Bridge in Baltimore collapsed on March 26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Major changes in traffic patterns due to the bridge collapse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Distinct decreases in NO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along the bridge and over the Patapsco River 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Increases in NO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columns along I-895 and change in NO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pattern along I-695 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8C5BD2E-C763-31CA-1A1E-C590E5B2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029" y="977192"/>
            <a:ext cx="4446169" cy="3810050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9BF2799-E151-FEE2-F2E4-E623762FA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1" y="973890"/>
            <a:ext cx="4446169" cy="3810050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A3594E76-4C84-3011-D4C9-B324DEBDDAAC}"/>
              </a:ext>
            </a:extLst>
          </p:cNvPr>
          <p:cNvSpPr txBox="1"/>
          <p:nvPr/>
        </p:nvSpPr>
        <p:spPr>
          <a:xfrm>
            <a:off x="508762" y="1113794"/>
            <a:ext cx="332324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Before </a:t>
            </a:r>
            <a:r>
              <a:rPr lang="en-US" sz="2000" b="1" dirty="0"/>
              <a:t>bridge collapse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E0C2DC08-5650-224D-BE70-00CA3C940A22}"/>
              </a:ext>
            </a:extLst>
          </p:cNvPr>
          <p:cNvSpPr txBox="1"/>
          <p:nvPr/>
        </p:nvSpPr>
        <p:spPr>
          <a:xfrm>
            <a:off x="5178490" y="1112143"/>
            <a:ext cx="332324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/>
              <a:t>After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lang="en-US" sz="2000" b="1" dirty="0"/>
              <a:t>bridge collapse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26" name="Picture 2" descr="Refer to caption &lt;! -- Per MOS:ALT --&gt;">
            <a:extLst>
              <a:ext uri="{FF2B5EF4-FFF2-40B4-BE49-F238E27FC236}">
                <a16:creationId xmlns:a16="http://schemas.microsoft.com/office/drawing/2014/main" id="{22142A68-BC78-49F7-E59B-D6C746CCB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661" y="4018411"/>
            <a:ext cx="4261356" cy="28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6205BF-0EFB-1569-6C18-C60F3DE599D2}"/>
              </a:ext>
            </a:extLst>
          </p:cNvPr>
          <p:cNvCxnSpPr>
            <a:cxnSpLocks/>
          </p:cNvCxnSpPr>
          <p:nvPr/>
        </p:nvCxnSpPr>
        <p:spPr>
          <a:xfrm flipH="1" flipV="1">
            <a:off x="7147034" y="3216168"/>
            <a:ext cx="1198180" cy="1187666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6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4"/>
    </mc:Choice>
    <mc:Fallback xmlns="">
      <p:transition spd="slow" advTm="2324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9884" y="164800"/>
            <a:ext cx="6716524" cy="76179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Much more to come!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15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0760DF-3B1F-4450-8B7B-D4335AC56B1C}"/>
              </a:ext>
            </a:extLst>
          </p:cNvPr>
          <p:cNvSpPr/>
          <p:nvPr/>
        </p:nvSpPr>
        <p:spPr>
          <a:xfrm>
            <a:off x="4762988" y="5728137"/>
            <a:ext cx="266602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@NaegerAaron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C83A6E-6C22-4FAF-9D21-043099D53D58}"/>
              </a:ext>
            </a:extLst>
          </p:cNvPr>
          <p:cNvSpPr/>
          <p:nvPr/>
        </p:nvSpPr>
        <p:spPr>
          <a:xfrm>
            <a:off x="332955" y="5739207"/>
            <a:ext cx="38922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aaron.naeger@nasa.gov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310DAC-F2D0-9A4D-DDE6-7D494DF2D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656" y="5743794"/>
            <a:ext cx="609550" cy="55767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F26990E-212C-B74B-37D7-3879A4699109}"/>
              </a:ext>
            </a:extLst>
          </p:cNvPr>
          <p:cNvSpPr txBox="1">
            <a:spLocks/>
          </p:cNvSpPr>
          <p:nvPr/>
        </p:nvSpPr>
        <p:spPr>
          <a:xfrm>
            <a:off x="188225" y="1104601"/>
            <a:ext cx="7776200" cy="44238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Continue working with stakeholders on use of TEMPO data in AQ management applications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Validation of TEMPO NO</a:t>
            </a:r>
            <a:r>
              <a:rPr lang="en-US" sz="21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at locations of interest to stakeholders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Implement refined oversampling techniques for TEMPO data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Working on machine learning model for estimating surface-level NO</a:t>
            </a:r>
            <a:r>
              <a:rPr lang="en-US" sz="21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based on TEMPO NO</a:t>
            </a:r>
            <a:r>
              <a:rPr lang="en-US" sz="21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Targeting first launch of TEMPO dashboard at SPoRT this fall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Development of user guides and other training materials for TEMPO data in preparation for the TEMPO training event 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Training event for TEMPO data targeted for first quarter 2025 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B4686AD-7320-AEB4-6A86-968868CFC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268" y="3537267"/>
            <a:ext cx="4172519" cy="3279534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DEEECCE4-7D23-1A8A-0614-CA47514A1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25" y="164800"/>
            <a:ext cx="4200363" cy="33014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DCF19A-B0FB-FE9A-C902-530903F5C090}"/>
              </a:ext>
            </a:extLst>
          </p:cNvPr>
          <p:cNvSpPr txBox="1"/>
          <p:nvPr/>
        </p:nvSpPr>
        <p:spPr>
          <a:xfrm>
            <a:off x="8211312" y="2955412"/>
            <a:ext cx="34449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fraction filter &gt; 20%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049258-36B0-2DC2-234C-89F388E0C9FC}"/>
              </a:ext>
            </a:extLst>
          </p:cNvPr>
          <p:cNvSpPr txBox="1"/>
          <p:nvPr/>
        </p:nvSpPr>
        <p:spPr>
          <a:xfrm>
            <a:off x="8278111" y="6323868"/>
            <a:ext cx="344497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fraction filter &gt; 50%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C632C5-7BF5-A0D9-25F6-0DC8F332C3B8}"/>
              </a:ext>
            </a:extLst>
          </p:cNvPr>
          <p:cNvSpPr txBox="1"/>
          <p:nvPr/>
        </p:nvSpPr>
        <p:spPr>
          <a:xfrm>
            <a:off x="6720840" y="176363"/>
            <a:ext cx="164665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Fire!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90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4"/>
    </mc:Choice>
    <mc:Fallback xmlns="">
      <p:transition spd="slow" advTm="2324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ADA2125-B22F-458A-9F40-1A0161F6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Early Adopters to 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 of Practice</a:t>
            </a: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202E9257-82E8-4985-96A5-5F84EB17065E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EF3613-33E9-478A-A33E-C5D845689414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A5873C63-3FC4-1CEE-B4E4-1BDFFE4077BD}"/>
              </a:ext>
            </a:extLst>
          </p:cNvPr>
          <p:cNvSpPr/>
          <p:nvPr/>
        </p:nvSpPr>
        <p:spPr>
          <a:xfrm>
            <a:off x="495332" y="1040732"/>
            <a:ext cx="3370235" cy="158118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Engage a broad spectrum of stakeholders &amp; end users to characterize needs and expand use of TEMPO data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8B8C448A-9C03-565E-3CCC-0ECA258075E9}"/>
              </a:ext>
            </a:extLst>
          </p:cNvPr>
          <p:cNvSpPr/>
          <p:nvPr/>
        </p:nvSpPr>
        <p:spPr>
          <a:xfrm>
            <a:off x="4424757" y="1040732"/>
            <a:ext cx="3370235" cy="158118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Use current sensors and proxy data to demonstrate capabilities and prepare applications of TEMPO data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49F6FF01-4D68-F5AA-5A0D-22362FA23B87}"/>
              </a:ext>
            </a:extLst>
          </p:cNvPr>
          <p:cNvSpPr/>
          <p:nvPr/>
        </p:nvSpPr>
        <p:spPr>
          <a:xfrm>
            <a:off x="8379068" y="1040732"/>
            <a:ext cx="3209627" cy="158441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 the TEMPO observing time, products, and data interfaces to user needs and applications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81AC6E74-ACCF-1C06-06CD-7881BF6EA47B}"/>
              </a:ext>
            </a:extLst>
          </p:cNvPr>
          <p:cNvSpPr/>
          <p:nvPr/>
        </p:nvSpPr>
        <p:spPr>
          <a:xfrm>
            <a:off x="4083846" y="4925827"/>
            <a:ext cx="4284369" cy="61441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Maximize the value of TEMPO data for societal benefit</a:t>
            </a:r>
          </a:p>
        </p:txBody>
      </p:sp>
      <p:sp>
        <p:nvSpPr>
          <p:cNvPr id="19" name="Left-Right Arrow 30">
            <a:extLst>
              <a:ext uri="{FF2B5EF4-FFF2-40B4-BE49-F238E27FC236}">
                <a16:creationId xmlns:a16="http://schemas.microsoft.com/office/drawing/2014/main" id="{05E88909-2724-9803-67E4-1F3C4BC52D2D}"/>
              </a:ext>
            </a:extLst>
          </p:cNvPr>
          <p:cNvSpPr/>
          <p:nvPr/>
        </p:nvSpPr>
        <p:spPr>
          <a:xfrm>
            <a:off x="3710353" y="1635858"/>
            <a:ext cx="925058" cy="472343"/>
          </a:xfrm>
          <a:prstGeom prst="left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Left-Right Arrow 31">
            <a:extLst>
              <a:ext uri="{FF2B5EF4-FFF2-40B4-BE49-F238E27FC236}">
                <a16:creationId xmlns:a16="http://schemas.microsoft.com/office/drawing/2014/main" id="{9D120020-AB93-DFB1-6730-A30CF176DF00}"/>
              </a:ext>
            </a:extLst>
          </p:cNvPr>
          <p:cNvSpPr/>
          <p:nvPr/>
        </p:nvSpPr>
        <p:spPr>
          <a:xfrm>
            <a:off x="7620105" y="1635858"/>
            <a:ext cx="925058" cy="472343"/>
          </a:xfrm>
          <a:prstGeom prst="left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561127-FFEC-9F23-B531-F9C6D0233545}"/>
              </a:ext>
            </a:extLst>
          </p:cNvPr>
          <p:cNvCxnSpPr>
            <a:stCxn id="14" idx="2"/>
          </p:cNvCxnSpPr>
          <p:nvPr/>
        </p:nvCxnSpPr>
        <p:spPr>
          <a:xfrm flipH="1">
            <a:off x="6109874" y="2621917"/>
            <a:ext cx="1" cy="40702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79">
            <a:extLst>
              <a:ext uri="{FF2B5EF4-FFF2-40B4-BE49-F238E27FC236}">
                <a16:creationId xmlns:a16="http://schemas.microsoft.com/office/drawing/2014/main" id="{6FC1C518-6C9B-4591-38AD-58BABD9710FA}"/>
              </a:ext>
            </a:extLst>
          </p:cNvPr>
          <p:cNvCxnSpPr>
            <a:stCxn id="8" idx="2"/>
            <a:endCxn id="25" idx="1"/>
          </p:cNvCxnSpPr>
          <p:nvPr/>
        </p:nvCxnSpPr>
        <p:spPr>
          <a:xfrm rot="16200000" flipH="1">
            <a:off x="2514959" y="2287407"/>
            <a:ext cx="589039" cy="1258057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104">
            <a:extLst>
              <a:ext uri="{FF2B5EF4-FFF2-40B4-BE49-F238E27FC236}">
                <a16:creationId xmlns:a16="http://schemas.microsoft.com/office/drawing/2014/main" id="{7F037867-3421-CBAD-5D8F-FA8D11FB9C50}"/>
              </a:ext>
            </a:extLst>
          </p:cNvPr>
          <p:cNvSpPr/>
          <p:nvPr/>
        </p:nvSpPr>
        <p:spPr>
          <a:xfrm>
            <a:off x="4098814" y="5927891"/>
            <a:ext cx="4284369" cy="45009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Extend TEMPO mission lifetime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7FBABD5-8153-95DC-3365-982C60175F10}"/>
              </a:ext>
            </a:extLst>
          </p:cNvPr>
          <p:cNvCxnSpPr>
            <a:cxnSpLocks/>
          </p:cNvCxnSpPr>
          <p:nvPr/>
        </p:nvCxnSpPr>
        <p:spPr>
          <a:xfrm>
            <a:off x="6103417" y="5570030"/>
            <a:ext cx="0" cy="347012"/>
          </a:xfrm>
          <a:prstGeom prst="straightConnector1">
            <a:avLst/>
          </a:prstGeom>
          <a:ln w="508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565BBB3-BBFE-C839-7E5B-1D2AB96AAFA4}"/>
              </a:ext>
            </a:extLst>
          </p:cNvPr>
          <p:cNvSpPr txBox="1">
            <a:spLocks/>
          </p:cNvSpPr>
          <p:nvPr/>
        </p:nvSpPr>
        <p:spPr>
          <a:xfrm>
            <a:off x="3438507" y="3006890"/>
            <a:ext cx="5497237" cy="408131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Prepare users for operational TEMPO data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69F1EA5-2622-A2EE-F0D9-9C70470547C5}"/>
              </a:ext>
            </a:extLst>
          </p:cNvPr>
          <p:cNvCxnSpPr>
            <a:stCxn id="15" idx="2"/>
            <a:endCxn id="25" idx="3"/>
          </p:cNvCxnSpPr>
          <p:nvPr/>
        </p:nvCxnSpPr>
        <p:spPr>
          <a:xfrm rot="5400000">
            <a:off x="9166910" y="2393984"/>
            <a:ext cx="585806" cy="1048138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95B503E-B6BA-F57F-C1D8-B98BA3026F1C}"/>
              </a:ext>
            </a:extLst>
          </p:cNvPr>
          <p:cNvCxnSpPr>
            <a:cxnSpLocks/>
          </p:cNvCxnSpPr>
          <p:nvPr/>
        </p:nvCxnSpPr>
        <p:spPr>
          <a:xfrm>
            <a:off x="6104125" y="3436626"/>
            <a:ext cx="5749" cy="365760"/>
          </a:xfrm>
          <a:prstGeom prst="straightConnector1">
            <a:avLst/>
          </a:prstGeom>
          <a:ln w="50800">
            <a:solidFill>
              <a:schemeClr val="accent1">
                <a:alpha val="97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9">
            <a:extLst>
              <a:ext uri="{FF2B5EF4-FFF2-40B4-BE49-F238E27FC236}">
                <a16:creationId xmlns:a16="http://schemas.microsoft.com/office/drawing/2014/main" id="{6433924C-DE8F-A83C-D0D6-F6F4CC04694A}"/>
              </a:ext>
            </a:extLst>
          </p:cNvPr>
          <p:cNvSpPr/>
          <p:nvPr/>
        </p:nvSpPr>
        <p:spPr>
          <a:xfrm>
            <a:off x="4052455" y="3798241"/>
            <a:ext cx="4301705" cy="67677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Enhance and accelerate applications of TEMPO data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C5BE3D1-4C9B-1C9A-C09E-9F880B4C15BB}"/>
              </a:ext>
            </a:extLst>
          </p:cNvPr>
          <p:cNvCxnSpPr>
            <a:cxnSpLocks/>
          </p:cNvCxnSpPr>
          <p:nvPr/>
        </p:nvCxnSpPr>
        <p:spPr>
          <a:xfrm>
            <a:off x="6090251" y="4538201"/>
            <a:ext cx="5749" cy="365760"/>
          </a:xfrm>
          <a:prstGeom prst="straightConnector1">
            <a:avLst/>
          </a:prstGeom>
          <a:ln w="50800">
            <a:solidFill>
              <a:schemeClr val="accent1">
                <a:alpha val="97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E9D2725-303A-C273-F406-B34CA559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050" y="3415021"/>
            <a:ext cx="4566600" cy="2949933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12E344B-A829-6E13-3A3B-1265C6AF7AA0}"/>
              </a:ext>
            </a:extLst>
          </p:cNvPr>
          <p:cNvSpPr txBox="1">
            <a:spLocks/>
          </p:cNvSpPr>
          <p:nvPr/>
        </p:nvSpPr>
        <p:spPr>
          <a:xfrm>
            <a:off x="495331" y="6416490"/>
            <a:ext cx="11244723" cy="36512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Arial" panose="020B0604020202020204" pitchFamily="34" charset="0"/>
              </a:rPr>
              <a:t>~ </a:t>
            </a:r>
            <a:r>
              <a:rPr lang="en-US" sz="2000" b="1" dirty="0">
                <a:solidFill>
                  <a:prstClr val="black"/>
                </a:solidFill>
                <a:latin typeface="Avenir Book" panose="02000503020000020003"/>
                <a:cs typeface="Arial" panose="020B0604020202020204" pitchFamily="34" charset="0"/>
              </a:rPr>
              <a:t>650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Arial" panose="020B0604020202020204" pitchFamily="34" charset="0"/>
              </a:rPr>
              <a:t> Early Adopters (as of </a:t>
            </a:r>
            <a:r>
              <a:rPr lang="en-US" sz="2000" b="1" dirty="0">
                <a:solidFill>
                  <a:prstClr val="black"/>
                </a:solidFill>
                <a:latin typeface="Avenir Book" panose="02000503020000020003"/>
                <a:cs typeface="Arial" panose="020B0604020202020204" pitchFamily="34" charset="0"/>
              </a:rPr>
              <a:t>August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Arial" panose="020B0604020202020204" pitchFamily="34" charset="0"/>
              </a:rPr>
              <a:t> 2024)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Arial" panose="020B0604020202020204" pitchFamily="34" charset="0"/>
              </a:rPr>
              <a:t>from a wide range of organizations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/>
                <a:ea typeface="+mn-ea"/>
                <a:cs typeface="Arial" panose="020B0604020202020204" pitchFamily="34" charset="0"/>
              </a:rPr>
              <a:t> and application interests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D391D8B-453B-5E9F-422E-C2AAB0895F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414986"/>
              </p:ext>
            </p:extLst>
          </p:nvPr>
        </p:nvGraphicFramePr>
        <p:xfrm>
          <a:off x="-323419" y="3197359"/>
          <a:ext cx="4628992" cy="338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E73C66-3EB9-F913-442A-89D263F95A41}"/>
              </a:ext>
            </a:extLst>
          </p:cNvPr>
          <p:cNvSpPr txBox="1">
            <a:spLocks/>
          </p:cNvSpPr>
          <p:nvPr/>
        </p:nvSpPr>
        <p:spPr>
          <a:xfrm>
            <a:off x="395053" y="4535194"/>
            <a:ext cx="1341012" cy="752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Vegetation &amp; Ocean Monitoring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94D620-948C-9280-3755-343AF770CA9A}"/>
              </a:ext>
            </a:extLst>
          </p:cNvPr>
          <p:cNvSpPr txBox="1">
            <a:spLocks/>
          </p:cNvSpPr>
          <p:nvPr/>
        </p:nvSpPr>
        <p:spPr>
          <a:xfrm>
            <a:off x="2343657" y="4520610"/>
            <a:ext cx="1385648" cy="5732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Pollution Emissions &amp; Monitoring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BC1C13-311E-E6A5-49B9-BDCF306E3FC7}"/>
              </a:ext>
            </a:extLst>
          </p:cNvPr>
          <p:cNvSpPr txBox="1">
            <a:spLocks/>
          </p:cNvSpPr>
          <p:nvPr/>
        </p:nvSpPr>
        <p:spPr>
          <a:xfrm>
            <a:off x="1963012" y="5444311"/>
            <a:ext cx="1385648" cy="5659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 Quality Management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2D06F7-A219-E530-8E08-591C6D2595AB}"/>
              </a:ext>
            </a:extLst>
          </p:cNvPr>
          <p:cNvSpPr txBox="1">
            <a:spLocks/>
          </p:cNvSpPr>
          <p:nvPr/>
        </p:nvSpPr>
        <p:spPr>
          <a:xfrm>
            <a:off x="1071597" y="5459295"/>
            <a:ext cx="1064284" cy="44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Health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5AD39D9-40B7-D92B-9268-1085A1B1D330}"/>
              </a:ext>
            </a:extLst>
          </p:cNvPr>
          <p:cNvSpPr txBox="1">
            <a:spLocks/>
          </p:cNvSpPr>
          <p:nvPr/>
        </p:nvSpPr>
        <p:spPr>
          <a:xfrm>
            <a:off x="849055" y="3658017"/>
            <a:ext cx="1465934" cy="7218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Weather 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Forecasting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1CB3BF6-9668-3705-0D7D-D1731EB5E952}"/>
              </a:ext>
            </a:extLst>
          </p:cNvPr>
          <p:cNvSpPr txBox="1">
            <a:spLocks/>
          </p:cNvSpPr>
          <p:nvPr/>
        </p:nvSpPr>
        <p:spPr>
          <a:xfrm>
            <a:off x="1974254" y="3680519"/>
            <a:ext cx="1326550" cy="688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Air Quality 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&amp; </a:t>
            </a:r>
            <a:r>
              <a:rPr lang="en-US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Forecasting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F8D3BF7-86C1-8B85-A436-84B314E8DD7B}"/>
              </a:ext>
            </a:extLst>
          </p:cNvPr>
          <p:cNvSpPr txBox="1">
            <a:spLocks/>
          </p:cNvSpPr>
          <p:nvPr/>
        </p:nvSpPr>
        <p:spPr>
          <a:xfrm>
            <a:off x="46385" y="2825427"/>
            <a:ext cx="1787309" cy="7218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400"/>
              </a:spcAft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Application Focus Areas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42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1"/>
    </mc:Choice>
    <mc:Fallback xmlns="">
      <p:transition spd="slow" advTm="7270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Successes of TEMPO EA Program</a:t>
            </a:r>
            <a:endParaRPr lang="en-US" sz="4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202E9257-82E8-4985-96A5-5F84EB17065E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EF3613-33E9-478A-A33E-C5D845689414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098B7-41D2-B39F-61D4-634E817B1673}"/>
              </a:ext>
            </a:extLst>
          </p:cNvPr>
          <p:cNvSpPr txBox="1"/>
          <p:nvPr/>
        </p:nvSpPr>
        <p:spPr>
          <a:xfrm>
            <a:off x="346842" y="1012310"/>
            <a:ext cx="1174752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Provided realistic pre-launch proxy data and file formats to early adopter community</a:t>
            </a:r>
          </a:p>
          <a:p>
            <a:pPr marL="548640" lvl="1" indent="-342900" defTabSz="1219170"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Enabled early development of architectures to ingest operational TEMPO data after launch </a:t>
            </a:r>
          </a:p>
          <a:p>
            <a:pPr marL="342900" indent="-342900" defTabSz="121917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 engagement activities expanded knowledge and understanding of TEMPO data and applications</a:t>
            </a:r>
          </a:p>
          <a:p>
            <a:pPr marL="342900" indent="-342900" defTabSz="121917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Characterized EA needs for TEMPO products, data services and tools, and near real-time data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F921CA-4B98-C442-69DA-000393C09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056" y="3683178"/>
            <a:ext cx="2639350" cy="3106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30F28D-46FD-7B07-605E-4816CB8439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276"/>
          <a:stretch/>
        </p:blipFill>
        <p:spPr>
          <a:xfrm>
            <a:off x="4774429" y="4803780"/>
            <a:ext cx="4698941" cy="19346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DD9B65-15A1-692A-9E9D-E84CF15F4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403" y="2529190"/>
            <a:ext cx="4834228" cy="1623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951DD-2993-1F86-5F31-0D64902BA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987" y="2626760"/>
            <a:ext cx="5252008" cy="15905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51197D-3566-F4BB-E847-9007F86AF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57" y="4366499"/>
            <a:ext cx="4198865" cy="247948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DA9E94D-76A4-0243-BD1D-FB30CCF3640B}"/>
              </a:ext>
            </a:extLst>
          </p:cNvPr>
          <p:cNvSpPr/>
          <p:nvPr/>
        </p:nvSpPr>
        <p:spPr>
          <a:xfrm rot="3356835">
            <a:off x="1120891" y="4927852"/>
            <a:ext cx="565398" cy="378504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759255-8724-B5A9-6371-16D18A4BF8A3}"/>
              </a:ext>
            </a:extLst>
          </p:cNvPr>
          <p:cNvSpPr/>
          <p:nvPr/>
        </p:nvSpPr>
        <p:spPr>
          <a:xfrm>
            <a:off x="739368" y="4540331"/>
            <a:ext cx="1514502" cy="37133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i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Coal Plants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FCD074-6E83-F1EC-E02B-FAD218F89E0A}"/>
              </a:ext>
            </a:extLst>
          </p:cNvPr>
          <p:cNvSpPr/>
          <p:nvPr/>
        </p:nvSpPr>
        <p:spPr>
          <a:xfrm rot="3356835">
            <a:off x="904546" y="5348949"/>
            <a:ext cx="350612" cy="339818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313D9D-23A8-0837-66C0-C86A7066727F}"/>
              </a:ext>
            </a:extLst>
          </p:cNvPr>
          <p:cNvSpPr/>
          <p:nvPr/>
        </p:nvSpPr>
        <p:spPr>
          <a:xfrm rot="3441822">
            <a:off x="3085066" y="4946806"/>
            <a:ext cx="449664" cy="885455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5F301A-3AA8-CAAF-A97E-B8B17561CE4C}"/>
              </a:ext>
            </a:extLst>
          </p:cNvPr>
          <p:cNvSpPr/>
          <p:nvPr/>
        </p:nvSpPr>
        <p:spPr>
          <a:xfrm rot="3356835">
            <a:off x="1905922" y="5420386"/>
            <a:ext cx="272972" cy="325966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EACEB0-10DD-174F-0CDC-C6D19196EA31}"/>
              </a:ext>
            </a:extLst>
          </p:cNvPr>
          <p:cNvSpPr/>
          <p:nvPr/>
        </p:nvSpPr>
        <p:spPr>
          <a:xfrm>
            <a:off x="1582007" y="5148243"/>
            <a:ext cx="925208" cy="5758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i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F73C62-37FA-4A08-EC11-66852AD66493}"/>
              </a:ext>
            </a:extLst>
          </p:cNvPr>
          <p:cNvSpPr/>
          <p:nvPr/>
        </p:nvSpPr>
        <p:spPr>
          <a:xfrm>
            <a:off x="2790997" y="4776908"/>
            <a:ext cx="925208" cy="3998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i="1" kern="1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I-95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9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1"/>
    </mc:Choice>
    <mc:Fallback xmlns="">
      <p:transition spd="slow" advTm="7270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ADA2125-B22F-458A-9F40-1A0161F6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NASA SPoRT Paradigm for TEMPO </a:t>
            </a:r>
            <a:endParaRPr lang="en-US" sz="4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202E9257-82E8-4985-96A5-5F84EB17065E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EF3613-33E9-478A-A33E-C5D845689414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05555F4-AB73-52FD-9BD5-B97BEA0AB265}"/>
              </a:ext>
            </a:extLst>
          </p:cNvPr>
          <p:cNvSpPr txBox="1">
            <a:spLocks/>
          </p:cNvSpPr>
          <p:nvPr/>
        </p:nvSpPr>
        <p:spPr>
          <a:xfrm>
            <a:off x="325823" y="1115777"/>
            <a:ext cx="6340694" cy="54387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buFont typeface="Wingdings" panose="05000000000000000000" pitchFamily="2" charset="2"/>
              <a:buChar char="q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SPoRT’s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R2A/A2R paradigm is a proven mechanism to accelerate the translation of science to stakeholders and enable Earth Action</a:t>
            </a:r>
          </a:p>
          <a:p>
            <a:pPr marL="347472" indent="-347472">
              <a:buFont typeface="Wingdings" panose="05000000000000000000" pitchFamily="2" charset="2"/>
              <a:buChar char="q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Keys to Success:</a:t>
            </a:r>
          </a:p>
          <a:p>
            <a:pPr marL="548640" lvl="2" indent="-347472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Collaborative interaction with end users to match challenges, needs, decision making to NASA data</a:t>
            </a:r>
          </a:p>
          <a:p>
            <a:pPr marL="548640" lvl="2" indent="-347472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Integrate observations into end user decision support tools and formats</a:t>
            </a:r>
          </a:p>
          <a:p>
            <a:pPr marL="548640" lvl="2" indent="-347472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Applications-focused training</a:t>
            </a:r>
          </a:p>
          <a:p>
            <a:pPr marL="548640" lvl="2" indent="-347472">
              <a:buFont typeface="Courier New" panose="02070309020205020404" pitchFamily="49" charset="0"/>
              <a:buChar char="o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End user assessment and applications-to-research feedback</a:t>
            </a:r>
            <a:endParaRPr lang="en-US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472" indent="-347472">
              <a:buFont typeface="Wingdings" panose="05000000000000000000" pitchFamily="2" charset="2"/>
              <a:buChar char="q"/>
            </a:pPr>
            <a:r>
              <a:rPr lang="en-US" sz="1900" b="1" i="1" dirty="0">
                <a:latin typeface="Arial" panose="020B0604020202020204" pitchFamily="34" charset="0"/>
                <a:cs typeface="Arial" panose="020B0604020202020204" pitchFamily="34" charset="0"/>
              </a:rPr>
              <a:t>Designing and developing products and capabilities with the user involved in the process leads to sustained use of products, capabilities, and tools</a:t>
            </a:r>
          </a:p>
          <a:p>
            <a:pPr marL="347472" indent="-347472">
              <a:buFont typeface="Wingdings" panose="05000000000000000000" pitchFamily="2" charset="2"/>
              <a:buChar char="q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SPoRT has expertise in bridging communities to develop and transition solutions that have enabled Earth Action over the last 20 years</a:t>
            </a:r>
            <a:endParaRPr lang="en-US" sz="19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Picture 5" descr="flowchart">
            <a:extLst>
              <a:ext uri="{FF2B5EF4-FFF2-40B4-BE49-F238E27FC236}">
                <a16:creationId xmlns:a16="http://schemas.microsoft.com/office/drawing/2014/main" id="{A5778A1C-0894-CAA8-ADDE-697E8BDA1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46" y="825620"/>
            <a:ext cx="2858348" cy="33736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16CB4C5-9D59-02DA-EC46-36184DF6BAC9}"/>
              </a:ext>
            </a:extLst>
          </p:cNvPr>
          <p:cNvSpPr/>
          <p:nvPr/>
        </p:nvSpPr>
        <p:spPr>
          <a:xfrm>
            <a:off x="7488195" y="4127157"/>
            <a:ext cx="4584356" cy="26443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0B795C-3EBD-370D-2425-5B4E7F60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882" y="4199238"/>
            <a:ext cx="4309817" cy="29894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71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1"/>
    </mc:Choice>
    <mc:Fallback xmlns="">
      <p:transition spd="slow" advTm="7270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ADA2125-B22F-458A-9F40-1A0161F6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 28, 2024 – South U.S. Zoom </a:t>
            </a: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202E9257-82E8-4985-96A5-5F84EB17065E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EF3613-33E9-478A-A33E-C5D845689414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CC519-FCA8-C16B-7779-7D689A11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9" y="1104340"/>
            <a:ext cx="5217608" cy="446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0E92F88-DDCC-7072-D4A3-C3AC22979BFF}"/>
              </a:ext>
            </a:extLst>
          </p:cNvPr>
          <p:cNvSpPr/>
          <p:nvPr/>
        </p:nvSpPr>
        <p:spPr>
          <a:xfrm rot="1894224">
            <a:off x="3373871" y="1160546"/>
            <a:ext cx="1692166" cy="132411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FE96A0-C6AE-0B83-3E9B-17DFD427D5E7}"/>
              </a:ext>
            </a:extLst>
          </p:cNvPr>
          <p:cNvSpPr/>
          <p:nvPr/>
        </p:nvSpPr>
        <p:spPr>
          <a:xfrm rot="5162960">
            <a:off x="4291158" y="3047674"/>
            <a:ext cx="763326" cy="106454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23B5573A-DD0E-7BFB-8431-48F3828BAB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1"/>
          <a:stretch/>
        </p:blipFill>
        <p:spPr>
          <a:xfrm>
            <a:off x="5839514" y="926590"/>
            <a:ext cx="5232603" cy="4690675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F683469-1049-42AB-1FAC-0FE0AB60C82F}"/>
              </a:ext>
            </a:extLst>
          </p:cNvPr>
          <p:cNvSpPr txBox="1">
            <a:spLocks/>
          </p:cNvSpPr>
          <p:nvPr/>
        </p:nvSpPr>
        <p:spPr>
          <a:xfrm>
            <a:off x="294290" y="5696608"/>
            <a:ext cx="9964771" cy="103381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mostly clear day across South U.S. with prescribed burning during the afternoon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captured high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levels across cities, traffic corridors, power plants,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oil and gas fields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burns</a:t>
            </a:r>
          </a:p>
        </p:txBody>
      </p:sp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EE31F8A6-C452-B081-F7F0-9F7EB02E8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061" y="5292706"/>
            <a:ext cx="1518649" cy="151864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6AA9B46D-16DF-EA1E-707D-298844831930}"/>
              </a:ext>
            </a:extLst>
          </p:cNvPr>
          <p:cNvSpPr/>
          <p:nvPr/>
        </p:nvSpPr>
        <p:spPr>
          <a:xfrm rot="1894224">
            <a:off x="8752469" y="1214092"/>
            <a:ext cx="1896715" cy="132411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43A7409-2A00-6C4F-A6E6-FD714493D828}"/>
              </a:ext>
            </a:extLst>
          </p:cNvPr>
          <p:cNvSpPr/>
          <p:nvPr/>
        </p:nvSpPr>
        <p:spPr>
          <a:xfrm rot="5162960">
            <a:off x="9950440" y="3011222"/>
            <a:ext cx="730573" cy="106454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23B91D6-50BD-22DE-D676-B222EF90E9B1}"/>
              </a:ext>
            </a:extLst>
          </p:cNvPr>
          <p:cNvSpPr/>
          <p:nvPr/>
        </p:nvSpPr>
        <p:spPr>
          <a:xfrm rot="2885499">
            <a:off x="5937586" y="2277627"/>
            <a:ext cx="1483307" cy="1602217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Map&#10;&#10;Description automatically generated">
            <a:extLst>
              <a:ext uri="{FF2B5EF4-FFF2-40B4-BE49-F238E27FC236}">
                <a16:creationId xmlns:a16="http://schemas.microsoft.com/office/drawing/2014/main" id="{A41292FE-459A-69A0-1F37-D328E43ADD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1" t="13646" r="549" b="12408"/>
          <a:stretch/>
        </p:blipFill>
        <p:spPr>
          <a:xfrm>
            <a:off x="11094738" y="1104340"/>
            <a:ext cx="792253" cy="4211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72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1"/>
    </mc:Choice>
    <mc:Fallback xmlns="">
      <p:transition spd="slow" advTm="7270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FE52FC3-FE27-B7E1-85FD-2E499F02CB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1"/>
          <a:stretch/>
        </p:blipFill>
        <p:spPr>
          <a:xfrm>
            <a:off x="5832880" y="920714"/>
            <a:ext cx="5253114" cy="4690872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ADA2125-B22F-458A-9F40-1A0161F6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March 28, 2024 – South U.S. Zoom </a:t>
            </a: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202E9257-82E8-4985-96A5-5F84EB17065E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EF3613-33E9-478A-A33E-C5D845689414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7CC519-FCA8-C16B-7779-7D689A11E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19" y="1104340"/>
            <a:ext cx="5217608" cy="446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0E92F88-DDCC-7072-D4A3-C3AC22979BFF}"/>
              </a:ext>
            </a:extLst>
          </p:cNvPr>
          <p:cNvSpPr/>
          <p:nvPr/>
        </p:nvSpPr>
        <p:spPr>
          <a:xfrm rot="1894224">
            <a:off x="3373871" y="1160546"/>
            <a:ext cx="1692166" cy="132411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FE96A0-C6AE-0B83-3E9B-17DFD427D5E7}"/>
              </a:ext>
            </a:extLst>
          </p:cNvPr>
          <p:cNvSpPr/>
          <p:nvPr/>
        </p:nvSpPr>
        <p:spPr>
          <a:xfrm rot="5162960">
            <a:off x="4291158" y="3047674"/>
            <a:ext cx="763326" cy="106454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EE31F8A6-C452-B081-F7F0-9F7EB02E8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061" y="5292706"/>
            <a:ext cx="1518649" cy="151864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D23B91D6-50BD-22DE-D676-B222EF90E9B1}"/>
              </a:ext>
            </a:extLst>
          </p:cNvPr>
          <p:cNvSpPr/>
          <p:nvPr/>
        </p:nvSpPr>
        <p:spPr>
          <a:xfrm rot="2885499">
            <a:off x="6221635" y="2028526"/>
            <a:ext cx="1483307" cy="1602217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E2D7951-5C3D-21C6-7CD0-452E1BF7D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1" t="13955" r="549" b="12286"/>
          <a:stretch/>
        </p:blipFill>
        <p:spPr>
          <a:xfrm>
            <a:off x="11117445" y="1104339"/>
            <a:ext cx="799568" cy="4236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E1AAA9-C9EB-2FF6-4FC1-F11F1945D099}"/>
              </a:ext>
            </a:extLst>
          </p:cNvPr>
          <p:cNvSpPr txBox="1">
            <a:spLocks/>
          </p:cNvSpPr>
          <p:nvPr/>
        </p:nvSpPr>
        <p:spPr>
          <a:xfrm>
            <a:off x="294290" y="5696608"/>
            <a:ext cx="11154842" cy="9143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HCHO levels across Houston and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prescribed burns</a:t>
            </a:r>
          </a:p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Possible secondary formation of formaldehyde downwind of Permian basin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2260A3-58D1-3C2C-7410-96719DAF7D64}"/>
              </a:ext>
            </a:extLst>
          </p:cNvPr>
          <p:cNvSpPr/>
          <p:nvPr/>
        </p:nvSpPr>
        <p:spPr>
          <a:xfrm rot="1894224">
            <a:off x="8752469" y="1214092"/>
            <a:ext cx="1896715" cy="132411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D10155A-0B47-C075-9D38-2EFA587AF800}"/>
              </a:ext>
            </a:extLst>
          </p:cNvPr>
          <p:cNvSpPr/>
          <p:nvPr/>
        </p:nvSpPr>
        <p:spPr>
          <a:xfrm rot="5162960">
            <a:off x="9950440" y="3011222"/>
            <a:ext cx="730573" cy="106454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534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01"/>
    </mc:Choice>
    <mc:Fallback>
      <p:transition spd="slow" advTm="7270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10AEBE-2F99-19DD-A38A-029C64C0A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656" y="1007732"/>
            <a:ext cx="3024701" cy="2717464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ADA2125-B22F-458A-9F40-1A0161F6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 Stewart Prescribed Burn</a:t>
            </a:r>
            <a:endParaRPr lang="en-US" sz="4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202E9257-82E8-4985-96A5-5F84EB17065E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A5EF3613-33E9-478A-A33E-C5D845689414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DE60C36F-2E96-B457-589B-363094F86E2F}"/>
              </a:ext>
            </a:extLst>
          </p:cNvPr>
          <p:cNvSpPr txBox="1"/>
          <p:nvPr/>
        </p:nvSpPr>
        <p:spPr>
          <a:xfrm>
            <a:off x="3843653" y="1067800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MODIS Terra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76FB5F19-7BFC-9A7E-DB56-FD5E8D5B86CF}"/>
              </a:ext>
            </a:extLst>
          </p:cNvPr>
          <p:cNvSpPr txBox="1"/>
          <p:nvPr/>
        </p:nvSpPr>
        <p:spPr>
          <a:xfrm>
            <a:off x="5327001" y="3355864"/>
            <a:ext cx="195840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Worldview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B4685F-D48B-B103-0DE8-A095EF70E478}"/>
              </a:ext>
            </a:extLst>
          </p:cNvPr>
          <p:cNvSpPr txBox="1"/>
          <p:nvPr/>
        </p:nvSpPr>
        <p:spPr>
          <a:xfrm>
            <a:off x="0" y="5077901"/>
            <a:ext cx="34651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TEMPO observed strong NO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hot sport from the prescribed burn on Feb 8 which were not well captured by TROPOMI</a:t>
            </a:r>
          </a:p>
        </p:txBody>
      </p:sp>
      <p:pic>
        <p:nvPicPr>
          <p:cNvPr id="5" name="Picture 4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DFBDF9B3-6EC0-5AD0-BA91-D6E44F3A3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40" y="1067800"/>
            <a:ext cx="3398178" cy="2548634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D76058EF-6B6B-BACC-20BD-05604CAE28E9}"/>
              </a:ext>
            </a:extLst>
          </p:cNvPr>
          <p:cNvSpPr txBox="1"/>
          <p:nvPr/>
        </p:nvSpPr>
        <p:spPr>
          <a:xfrm>
            <a:off x="143410" y="1067800"/>
            <a:ext cx="34441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Photo Credit: Ryan Wade (UAH)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55F24D-ED2B-C7AA-3E1D-85E685C4956A}"/>
              </a:ext>
            </a:extLst>
          </p:cNvPr>
          <p:cNvSpPr txBox="1"/>
          <p:nvPr/>
        </p:nvSpPr>
        <p:spPr>
          <a:xfrm>
            <a:off x="21020" y="3811514"/>
            <a:ext cx="3478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219170">
              <a:spcAft>
                <a:spcPts val="60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MSFC &amp; UAH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 with Forest Service and others on a prescribed burn study in Fort Stewart, GA. </a:t>
            </a:r>
          </a:p>
        </p:txBody>
      </p:sp>
      <p:pic>
        <p:nvPicPr>
          <p:cNvPr id="14" name="Picture 13" descr="A picture containing surface chart&#10;&#10;Description automatically generated">
            <a:extLst>
              <a:ext uri="{FF2B5EF4-FFF2-40B4-BE49-F238E27FC236}">
                <a16:creationId xmlns:a16="http://schemas.microsoft.com/office/drawing/2014/main" id="{0267C3E3-5841-5039-A2B4-1F0031821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08" y="3871011"/>
            <a:ext cx="4130024" cy="293405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27880E3-AB7D-FD5F-A4BB-951F6CE5B9C8}"/>
              </a:ext>
            </a:extLst>
          </p:cNvPr>
          <p:cNvSpPr/>
          <p:nvPr/>
        </p:nvSpPr>
        <p:spPr>
          <a:xfrm>
            <a:off x="4019334" y="1785648"/>
            <a:ext cx="707136" cy="61085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chart&#10;&#10;Description automatically generated">
            <a:extLst>
              <a:ext uri="{FF2B5EF4-FFF2-40B4-BE49-F238E27FC236}">
                <a16:creationId xmlns:a16="http://schemas.microsoft.com/office/drawing/2014/main" id="{8C4DF566-01C0-2FD8-CE72-1207236DE1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409" y="888945"/>
            <a:ext cx="4174162" cy="29715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6138B7-BF8A-3528-9E95-52EDEA0365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97"/>
          <a:stretch/>
        </p:blipFill>
        <p:spPr>
          <a:xfrm>
            <a:off x="3468718" y="3845214"/>
            <a:ext cx="3688824" cy="293405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074588D-C0A7-5249-24BB-B800D8202284}"/>
              </a:ext>
            </a:extLst>
          </p:cNvPr>
          <p:cNvSpPr/>
          <p:nvPr/>
        </p:nvSpPr>
        <p:spPr>
          <a:xfrm>
            <a:off x="8065802" y="1782695"/>
            <a:ext cx="707136" cy="61085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2FC3F9E-557B-B2B4-9973-DFB0A95D6674}"/>
              </a:ext>
            </a:extLst>
          </p:cNvPr>
          <p:cNvSpPr/>
          <p:nvPr/>
        </p:nvSpPr>
        <p:spPr>
          <a:xfrm>
            <a:off x="8065802" y="4736092"/>
            <a:ext cx="707136" cy="61085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Picture 31" descr="A picture containing chart&#10;&#10;Description automatically generated">
            <a:extLst>
              <a:ext uri="{FF2B5EF4-FFF2-40B4-BE49-F238E27FC236}">
                <a16:creationId xmlns:a16="http://schemas.microsoft.com/office/drawing/2014/main" id="{2F1BD12C-B53F-15FF-5BF5-DB776C575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582" y="869329"/>
            <a:ext cx="4242990" cy="302055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B33375CF-5ED8-4FED-DDF0-932130D9369A}"/>
              </a:ext>
            </a:extLst>
          </p:cNvPr>
          <p:cNvSpPr/>
          <p:nvPr/>
        </p:nvSpPr>
        <p:spPr>
          <a:xfrm>
            <a:off x="8113609" y="1773333"/>
            <a:ext cx="707136" cy="610850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D415DDC9-DDCA-46C7-FD59-E6BD4FF47130}"/>
              </a:ext>
            </a:extLst>
          </p:cNvPr>
          <p:cNvSpPr txBox="1"/>
          <p:nvPr/>
        </p:nvSpPr>
        <p:spPr>
          <a:xfrm>
            <a:off x="7972690" y="3357495"/>
            <a:ext cx="27554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 Fraction &gt; 20%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0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1"/>
    </mc:Choice>
    <mc:Fallback xmlns="">
      <p:transition spd="slow" advTm="72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59FA72-0D2F-47FA-0B1C-1A00019556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4"/>
          <a:stretch/>
        </p:blipFill>
        <p:spPr>
          <a:xfrm>
            <a:off x="5793917" y="977358"/>
            <a:ext cx="4947655" cy="534924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June 6, 2024 – East Texas Zoom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8</a:t>
            </a:fld>
            <a:endParaRPr lang="en-US" dirty="0"/>
          </a:p>
        </p:txBody>
      </p:sp>
      <p:pic>
        <p:nvPicPr>
          <p:cNvPr id="32" name="Picture 31" descr="Chart&#10;&#10;Description automatically generated">
            <a:extLst>
              <a:ext uri="{FF2B5EF4-FFF2-40B4-BE49-F238E27FC236}">
                <a16:creationId xmlns:a16="http://schemas.microsoft.com/office/drawing/2014/main" id="{354F7CF2-8B07-55D0-393C-722E74251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5159"/>
          <a:stretch/>
        </p:blipFill>
        <p:spPr>
          <a:xfrm>
            <a:off x="271506" y="829340"/>
            <a:ext cx="5063896" cy="5535954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AE7B7755-0C2A-7D8B-1751-201FD0A06307}"/>
              </a:ext>
            </a:extLst>
          </p:cNvPr>
          <p:cNvSpPr/>
          <p:nvPr/>
        </p:nvSpPr>
        <p:spPr>
          <a:xfrm rot="5162960">
            <a:off x="4255457" y="2156458"/>
            <a:ext cx="573435" cy="660541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3622EDB-48B9-4ECF-53AA-87594B81E716}"/>
              </a:ext>
            </a:extLst>
          </p:cNvPr>
          <p:cNvSpPr/>
          <p:nvPr/>
        </p:nvSpPr>
        <p:spPr>
          <a:xfrm rot="5162960">
            <a:off x="2207563" y="3472383"/>
            <a:ext cx="539976" cy="660541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28B2081-3FF2-42F1-6AFA-FE0C13F5957D}"/>
              </a:ext>
            </a:extLst>
          </p:cNvPr>
          <p:cNvSpPr/>
          <p:nvPr/>
        </p:nvSpPr>
        <p:spPr>
          <a:xfrm rot="5162960">
            <a:off x="7688010" y="3412665"/>
            <a:ext cx="539976" cy="660541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2EFB6C2-8E67-0490-C5A0-800E90695497}"/>
              </a:ext>
            </a:extLst>
          </p:cNvPr>
          <p:cNvSpPr/>
          <p:nvPr/>
        </p:nvSpPr>
        <p:spPr>
          <a:xfrm rot="5162960">
            <a:off x="1938753" y="4796063"/>
            <a:ext cx="539976" cy="660541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21F06A8-17B5-095F-DCAC-1993C67205C0}"/>
              </a:ext>
            </a:extLst>
          </p:cNvPr>
          <p:cNvSpPr/>
          <p:nvPr/>
        </p:nvSpPr>
        <p:spPr>
          <a:xfrm rot="5162960">
            <a:off x="7360690" y="4816611"/>
            <a:ext cx="539976" cy="660541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3FE0851-2E30-3F82-655A-A46785B03A3D}"/>
              </a:ext>
            </a:extLst>
          </p:cNvPr>
          <p:cNvSpPr/>
          <p:nvPr/>
        </p:nvSpPr>
        <p:spPr>
          <a:xfrm rot="5162960">
            <a:off x="3234255" y="5352025"/>
            <a:ext cx="391737" cy="480378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A301CF0-E6FD-98A7-DD56-E72192D1B8DF}"/>
              </a:ext>
            </a:extLst>
          </p:cNvPr>
          <p:cNvSpPr/>
          <p:nvPr/>
        </p:nvSpPr>
        <p:spPr>
          <a:xfrm rot="5162960">
            <a:off x="8783032" y="5415162"/>
            <a:ext cx="391737" cy="480378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0348896-75B4-517D-6DAC-E50B9EA6BD05}"/>
              </a:ext>
            </a:extLst>
          </p:cNvPr>
          <p:cNvSpPr txBox="1">
            <a:spLocks/>
          </p:cNvSpPr>
          <p:nvPr/>
        </p:nvSpPr>
        <p:spPr>
          <a:xfrm>
            <a:off x="271506" y="6365294"/>
            <a:ext cx="11154842" cy="42376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captures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hot spots in the vicinity of coal- and gas-fired power plants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601CF5-5F89-BD5E-20BA-3B57C354E66F}"/>
              </a:ext>
            </a:extLst>
          </p:cNvPr>
          <p:cNvSpPr/>
          <p:nvPr/>
        </p:nvSpPr>
        <p:spPr>
          <a:xfrm rot="5162960">
            <a:off x="3980119" y="1432248"/>
            <a:ext cx="539976" cy="660541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B19D58-E486-8113-D47C-6B76F32A4EAE}"/>
              </a:ext>
            </a:extLst>
          </p:cNvPr>
          <p:cNvSpPr/>
          <p:nvPr/>
        </p:nvSpPr>
        <p:spPr>
          <a:xfrm rot="5162960">
            <a:off x="9460736" y="1421411"/>
            <a:ext cx="539976" cy="660541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08C471-F65A-FF03-10AC-0758474955FA}"/>
              </a:ext>
            </a:extLst>
          </p:cNvPr>
          <p:cNvSpPr/>
          <p:nvPr/>
        </p:nvSpPr>
        <p:spPr>
          <a:xfrm rot="5162960">
            <a:off x="9782963" y="2174752"/>
            <a:ext cx="573435" cy="660541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D62B4F32-EA52-9AD2-7266-260EDAE9C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0" t="14446" r="831" b="15366"/>
          <a:stretch/>
        </p:blipFill>
        <p:spPr>
          <a:xfrm>
            <a:off x="10762592" y="1423055"/>
            <a:ext cx="762092" cy="422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44"/>
    </mc:Choice>
    <mc:Fallback xmlns="">
      <p:transition spd="slow" advTm="2324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June 6, 2024 – NO</a:t>
            </a:r>
            <a:r>
              <a:rPr lang="en-US" sz="34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4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Time Series</a:t>
            </a: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C1CC7101-B4A0-4461-8CB9-524D7B83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1145" y="6365294"/>
            <a:ext cx="1015314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9</a:t>
            </a:fld>
            <a:endParaRPr lang="en-US" dirty="0"/>
          </a:p>
        </p:txBody>
      </p:sp>
      <p:pic>
        <p:nvPicPr>
          <p:cNvPr id="32" name="Picture 31" descr="Chart&#10;&#10;Description automatically generated">
            <a:extLst>
              <a:ext uri="{FF2B5EF4-FFF2-40B4-BE49-F238E27FC236}">
                <a16:creationId xmlns:a16="http://schemas.microsoft.com/office/drawing/2014/main" id="{354F7CF2-8B07-55D0-393C-722E74251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5159"/>
          <a:stretch/>
        </p:blipFill>
        <p:spPr>
          <a:xfrm>
            <a:off x="71813" y="829340"/>
            <a:ext cx="5063896" cy="5535954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AE7B7755-0C2A-7D8B-1751-201FD0A06307}"/>
              </a:ext>
            </a:extLst>
          </p:cNvPr>
          <p:cNvSpPr/>
          <p:nvPr/>
        </p:nvSpPr>
        <p:spPr>
          <a:xfrm rot="5162960">
            <a:off x="4157098" y="2251037"/>
            <a:ext cx="383827" cy="660541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3FE0851-2E30-3F82-655A-A46785B03A3D}"/>
              </a:ext>
            </a:extLst>
          </p:cNvPr>
          <p:cNvSpPr/>
          <p:nvPr/>
        </p:nvSpPr>
        <p:spPr>
          <a:xfrm rot="5162960">
            <a:off x="3034562" y="5352025"/>
            <a:ext cx="391737" cy="48037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10348896-75B4-517D-6DAC-E50B9EA6BD05}"/>
              </a:ext>
            </a:extLst>
          </p:cNvPr>
          <p:cNvSpPr txBox="1">
            <a:spLocks/>
          </p:cNvSpPr>
          <p:nvPr/>
        </p:nvSpPr>
        <p:spPr>
          <a:xfrm>
            <a:off x="271506" y="6365294"/>
            <a:ext cx="11154842" cy="42376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observes strongly evolving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trends in the vicinity of coal-fired power plants  </a:t>
            </a: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CF41E80-3850-2D1B-FBFC-CE33B5F19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77" y="851417"/>
            <a:ext cx="3594016" cy="2752344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B21841DA-D7EB-2860-B4C7-08DDA435F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56" y="842400"/>
            <a:ext cx="3594015" cy="2752344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2DDE37F9-222A-D23E-288B-5367BD3DC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649" y="3594744"/>
            <a:ext cx="3473962" cy="2752344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94185D04-927C-0F90-1526-BC77E7BF5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271" y="3603761"/>
            <a:ext cx="3503322" cy="2752344"/>
          </a:xfrm>
          <a:prstGeom prst="rect">
            <a:avLst/>
          </a:prstGeom>
        </p:spPr>
      </p:pic>
      <p:sp>
        <p:nvSpPr>
          <p:cNvPr id="24" name="TextBox 12">
            <a:extLst>
              <a:ext uri="{FF2B5EF4-FFF2-40B4-BE49-F238E27FC236}">
                <a16:creationId xmlns:a16="http://schemas.microsoft.com/office/drawing/2014/main" id="{8B90AF38-0909-4079-BD15-600872F94C92}"/>
              </a:ext>
            </a:extLst>
          </p:cNvPr>
          <p:cNvSpPr txBox="1"/>
          <p:nvPr/>
        </p:nvSpPr>
        <p:spPr>
          <a:xfrm>
            <a:off x="5323009" y="2642384"/>
            <a:ext cx="14895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Houston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CAC6ABAC-2265-25BE-DD19-D1533D32B4EA}"/>
              </a:ext>
            </a:extLst>
          </p:cNvPr>
          <p:cNvSpPr txBox="1"/>
          <p:nvPr/>
        </p:nvSpPr>
        <p:spPr>
          <a:xfrm>
            <a:off x="8805172" y="2641238"/>
            <a:ext cx="14895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Houston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D2C06F-1290-8C45-F2A0-F87EBB81BF5E}"/>
              </a:ext>
            </a:extLst>
          </p:cNvPr>
          <p:cNvCxnSpPr>
            <a:cxnSpLocks/>
          </p:cNvCxnSpPr>
          <p:nvPr/>
        </p:nvCxnSpPr>
        <p:spPr>
          <a:xfrm flipH="1">
            <a:off x="3567204" y="5557053"/>
            <a:ext cx="1652165" cy="3516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E40EA8-8D8A-BC62-BB9D-18FDD3FEBECA}"/>
              </a:ext>
            </a:extLst>
          </p:cNvPr>
          <p:cNvCxnSpPr>
            <a:cxnSpLocks/>
          </p:cNvCxnSpPr>
          <p:nvPr/>
        </p:nvCxnSpPr>
        <p:spPr>
          <a:xfrm flipH="1" flipV="1">
            <a:off x="4593021" y="2795520"/>
            <a:ext cx="4278155" cy="946859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12">
            <a:extLst>
              <a:ext uri="{FF2B5EF4-FFF2-40B4-BE49-F238E27FC236}">
                <a16:creationId xmlns:a16="http://schemas.microsoft.com/office/drawing/2014/main" id="{BD1FC6F6-42AA-F7D4-B9A7-F963072618E7}"/>
              </a:ext>
            </a:extLst>
          </p:cNvPr>
          <p:cNvSpPr txBox="1"/>
          <p:nvPr/>
        </p:nvSpPr>
        <p:spPr>
          <a:xfrm>
            <a:off x="6689250" y="5372387"/>
            <a:ext cx="17951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Plant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F9BA81CE-F9B3-A201-14D2-C68EDB68E4D4}"/>
              </a:ext>
            </a:extLst>
          </p:cNvPr>
          <p:cNvSpPr txBox="1"/>
          <p:nvPr/>
        </p:nvSpPr>
        <p:spPr>
          <a:xfrm>
            <a:off x="8871176" y="5366552"/>
            <a:ext cx="179513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Plant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655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4"/>
    </mc:Choice>
    <mc:Fallback>
      <p:transition spd="slow" advTm="2324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O_TitleSlide.pptx" id="{030F0B4D-950D-4931-952B-A14CF1EF97D7}" vid="{DDDA2CD8-6CED-4D27-B3C3-AECF856D5A3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O_TitleSlide.pptx" id="{030F0B4D-950D-4931-952B-A14CF1EF97D7}" vid="{DDDA2CD8-6CED-4D27-B3C3-AECF856D5A3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20080</TotalTime>
  <Words>967</Words>
  <Application>Microsoft Office PowerPoint</Application>
  <PresentationFormat>Widescreen</PresentationFormat>
  <Paragraphs>149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Avenir Book</vt:lpstr>
      <vt:lpstr>Calibri</vt:lpstr>
      <vt:lpstr>Calibri Light</vt:lpstr>
      <vt:lpstr>Courier New</vt:lpstr>
      <vt:lpstr>Helvetica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Naeger, Aaron (MSFC-ST11)[UAH]</dc:creator>
  <cp:lastModifiedBy>Aaron Naeger</cp:lastModifiedBy>
  <cp:revision>962</cp:revision>
  <dcterms:created xsi:type="dcterms:W3CDTF">2021-08-22T17:50:19Z</dcterms:created>
  <dcterms:modified xsi:type="dcterms:W3CDTF">2024-08-27T04:12:49Z</dcterms:modified>
</cp:coreProperties>
</file>